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1" r:id="rId5"/>
    <p:sldId id="262" r:id="rId6"/>
    <p:sldId id="264" r:id="rId7"/>
    <p:sldId id="271" r:id="rId8"/>
    <p:sldId id="325" r:id="rId9"/>
    <p:sldId id="302" r:id="rId10"/>
    <p:sldId id="303" r:id="rId11"/>
    <p:sldId id="304" r:id="rId12"/>
    <p:sldId id="307" r:id="rId13"/>
    <p:sldId id="320" r:id="rId14"/>
    <p:sldId id="259" r:id="rId15"/>
    <p:sldId id="315" r:id="rId16"/>
    <p:sldId id="316" r:id="rId17"/>
    <p:sldId id="328" r:id="rId18"/>
    <p:sldId id="263" r:id="rId19"/>
    <p:sldId id="284" r:id="rId20"/>
    <p:sldId id="321" r:id="rId21"/>
    <p:sldId id="310" r:id="rId22"/>
    <p:sldId id="319" r:id="rId23"/>
    <p:sldId id="308" r:id="rId24"/>
    <p:sldId id="309" r:id="rId25"/>
    <p:sldId id="326" r:id="rId26"/>
    <p:sldId id="272" r:id="rId27"/>
    <p:sldId id="32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16" autoAdjust="0"/>
  </p:normalViewPr>
  <p:slideViewPr>
    <p:cSldViewPr snapToGrid="0">
      <p:cViewPr varScale="1">
        <p:scale>
          <a:sx n="85" d="100"/>
          <a:sy n="85" d="100"/>
        </p:scale>
        <p:origin x="3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918A1-8F52-4953-837A-2CD75959CC9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6D8D0-2F9D-4114-8BA6-ADFEF1ACC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39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Which means sits behind the peritoneum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6D8D0-2F9D-4114-8BA6-ADFEF1ACC1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92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kidneys themselves are surrounded by fat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6D8D0-2F9D-4114-8BA6-ADFEF1ACC1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56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Intraperitoneal organs are separated from the anterior surface of the kidneys by a layer of peritoneum.</a:t>
            </a:r>
          </a:p>
          <a:p>
            <a:r>
              <a:rPr lang="en-US" dirty="0"/>
              <a:t>Retroperitoneal organs lie in direct contact with the surface of the kidneys.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6D8D0-2F9D-4114-8BA6-ADFEF1ACC1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76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5DFE674D-7861-434C-91CF-EFBB09087B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6618D7A4-18FD-48A9-BD10-45E120488D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 dirty="0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8E1BA733-22CA-4A64-BCAF-F8DB4A0CA4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D84002-F627-4012-BDB8-06D468D86AE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NB. Renal vascular segment anatomy is important for the renal surgeons since the vascular segments of the kidney provide </a:t>
            </a:r>
            <a:r>
              <a:rPr lang="en-US" sz="1200" i="0" dirty="0"/>
              <a:t>avascular planes in bet them making it possible to remove individual or multiple diseased segments (segmental resection or segmentectomy) or for doing a partial nephrectomy.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6D8D0-2F9D-4114-8BA6-ADFEF1ACC1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05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6D8D0-2F9D-4114-8BA6-ADFEF1ACC1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CCCCD-63EF-4A74-A972-5D60496DC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5B19E-85E2-466C-9F82-26618B3CD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71CE0-3F19-485E-8801-03A5D0D6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1C1C-D045-4BF4-9CAC-7706DE67FC1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736A7-C1AF-4180-B18B-0225E2949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D8C9A-8AC7-4D68-8010-B7E81952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8EF8-2A1B-4D66-B07A-950106C3B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3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5EF1-23F4-450C-BEFE-694A609B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A0903-18B5-496A-AA25-3E1F15C0C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24417-FFE9-4C62-9150-5CC7B785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1C1C-D045-4BF4-9CAC-7706DE67FC1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761B6-0395-4E10-B618-B8F629BD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A1CF2-9D0B-4771-B2C2-B3C25FE5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8EF8-2A1B-4D66-B07A-950106C3B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6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D531B3-FEED-4A10-95F9-CC05E3BC5B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6A5F0-ED7C-4C46-B12B-E6702370D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3E9BA-8ED6-4353-B69E-9B1D439DA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1C1C-D045-4BF4-9CAC-7706DE67FC1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EC1DD-6BD3-4B61-8904-E1C08E5A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E22CE-882B-4793-80B0-241223084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8EF8-2A1B-4D66-B07A-950106C3B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2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AD87D-B769-4D7A-8AB0-7CBCCBD23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A251D-19AF-469A-ABA2-151479BB0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9074E-1365-43B7-BCA7-330FD3AB9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1C1C-D045-4BF4-9CAC-7706DE67FC1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F25CC-8225-47BA-B316-6A8058A20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C88AB-586D-440D-9EE3-F3B95361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8EF8-2A1B-4D66-B07A-950106C3B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1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6EAFA-222D-4954-856A-04B3C879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F5091-F2AA-417E-81B8-835F996F6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A31DA-41C3-4F67-9660-EB38E66F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1C1C-D045-4BF4-9CAC-7706DE67FC1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FF084-7609-4075-8B05-2CBC7BB82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D4BB9-0E8C-48AE-9D83-CBAAF68E6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8EF8-2A1B-4D66-B07A-950106C3B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93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EA8E2-3AE8-474B-848F-B87678E8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D5CF4-97C5-437F-A367-6EE151597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6A92D-2B0E-4190-89E6-614E8D9B9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04B53-116B-4DF0-9C5D-EADD8496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1C1C-D045-4BF4-9CAC-7706DE67FC1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3E4C8-0471-40A5-B2D0-EE74EE08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0D37C-A8A6-4669-85C2-AE8E938AB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8EF8-2A1B-4D66-B07A-950106C3B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2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2BDE-1A7C-4DEF-B1BA-B2B0E6960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1ADDE-423D-4669-BBB5-2292AAC35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0306F-B86B-4DA5-A887-9D2D03980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AD4BCA-F016-440B-AD0C-D144AF0995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1DE4E0-02C0-4298-9392-C41187F93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8FA658-1EA9-42B6-BED3-8E0035F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1C1C-D045-4BF4-9CAC-7706DE67FC1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96105-AD4E-4754-A001-28F2C6C0C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2A63D2-5CCD-4293-99B8-E0CFC409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8EF8-2A1B-4D66-B07A-950106C3B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9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BC6D7-DD63-4002-9257-D207327D1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72960-FE5E-40DC-8AA7-3D6BF2BD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1C1C-D045-4BF4-9CAC-7706DE67FC1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70CFE9-EE92-4AC8-9945-952B08F8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743A1-22BC-48FE-A266-D4EBC64C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8EF8-2A1B-4D66-B07A-950106C3B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6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0B5BDF-0988-431B-A3D2-01C4F097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1C1C-D045-4BF4-9CAC-7706DE67FC1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6F2CEF-B599-41F7-A024-713B473FA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C67EA-364B-48F8-8073-6BA72CA2D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8EF8-2A1B-4D66-B07A-950106C3B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55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3A5F2-C8A2-4A83-9A8C-F96BE0D65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F4A2B-90AC-45C4-95D1-7789A93EF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F8D2C-11AA-4CA3-88D3-1D0BC3E5C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4BFDF-051C-40EF-88B3-E5522E344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1C1C-D045-4BF4-9CAC-7706DE67FC1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7AEDE-C362-4AEC-9A3E-D3856D9F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0728A8-0423-4C5C-93B7-C26B2097B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8EF8-2A1B-4D66-B07A-950106C3B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5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C948-6D94-420E-9E2D-D3CFE50D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61AA0-689B-4815-84B9-BF79DEDADC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FB2FE-634C-4287-BE5E-9DBEBD740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554F6-827F-4529-9701-CD649790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61C1C-D045-4BF4-9CAC-7706DE67FC1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26AFF-323B-49A2-860B-5545A7A3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897EE-735C-4EB4-A7A1-A64D64473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8EF8-2A1B-4D66-B07A-950106C3B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3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011C6F-200A-461D-8D61-D5E835792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2D2AD-ECAA-4BDC-9B34-FF42A62D1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7CBEA-A2E7-4552-BBE6-95BD16F8C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61C1C-D045-4BF4-9CAC-7706DE67FC18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1D9A7-A051-4755-8062-ADA049670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CB0B8-6F48-48EF-9FB6-31D52230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68EF8-2A1B-4D66-B07A-950106C3B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2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62CC26-DC29-4363-B0A3-94EAD79CCF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48" y="0"/>
            <a:ext cx="50113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F9020-D338-40DB-B5A8-C84BC284C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4763" y="1610795"/>
            <a:ext cx="12298535" cy="1409082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Anatomy of                           the Kidney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F547DB-EC53-4150-AF3C-A3A851571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650" y="5371449"/>
            <a:ext cx="3285537" cy="140908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1" dirty="0"/>
              <a:t>Dr </a:t>
            </a:r>
            <a:r>
              <a:rPr lang="en-US" sz="2000" b="1" dirty="0" err="1"/>
              <a:t>Sameerah</a:t>
            </a:r>
            <a:r>
              <a:rPr lang="en-US" sz="2000" b="1" dirty="0"/>
              <a:t> Y Shaheen</a:t>
            </a:r>
          </a:p>
          <a:p>
            <a:pPr>
              <a:lnSpc>
                <a:spcPct val="100000"/>
              </a:lnSpc>
            </a:pPr>
            <a:r>
              <a:rPr lang="en-US" sz="1400" b="1" dirty="0"/>
              <a:t>sshahee@ksu.edu.sa</a:t>
            </a:r>
          </a:p>
          <a:p>
            <a:pPr>
              <a:lnSpc>
                <a:spcPct val="100000"/>
              </a:lnSpc>
            </a:pPr>
            <a:r>
              <a:rPr lang="en-US" sz="1600" b="1" dirty="0"/>
              <a:t>08/05/22</a:t>
            </a:r>
          </a:p>
        </p:txBody>
      </p:sp>
    </p:spTree>
    <p:extLst>
      <p:ext uri="{BB962C8B-B14F-4D97-AF65-F5344CB8AC3E}">
        <p14:creationId xmlns:p14="http://schemas.microsoft.com/office/powerpoint/2010/main" val="22098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FD8E2D-C08B-4FE3-94D7-B45CFC463ABF}"/>
              </a:ext>
            </a:extLst>
          </p:cNvPr>
          <p:cNvSpPr txBox="1">
            <a:spLocks/>
          </p:cNvSpPr>
          <p:nvPr/>
        </p:nvSpPr>
        <p:spPr bwMode="auto">
          <a:xfrm>
            <a:off x="238122" y="190499"/>
            <a:ext cx="6515103" cy="64484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u="sng" dirty="0"/>
              <a:t>Left kidney: </a:t>
            </a:r>
            <a:r>
              <a:rPr lang="en-US" sz="2400" dirty="0"/>
              <a:t>the anterior surface of left kidney is partly covered by peritoneum: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dirty="0"/>
              <a:t>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/>
              <a:t>A small part of the </a:t>
            </a:r>
            <a:r>
              <a:rPr lang="en-US" sz="2400" b="1" dirty="0"/>
              <a:t>superior pole</a:t>
            </a:r>
            <a:r>
              <a:rPr lang="en-US" sz="2400" dirty="0"/>
              <a:t>, along the medial border, is covered by </a:t>
            </a:r>
            <a:r>
              <a:rPr lang="en-US" sz="2400" b="1" dirty="0">
                <a:solidFill>
                  <a:srgbClr val="FF0000"/>
                </a:solidFill>
              </a:rPr>
              <a:t>left suprarenal gland.</a:t>
            </a:r>
            <a:r>
              <a:rPr lang="en-US" sz="2400" dirty="0"/>
              <a:t>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/>
              <a:t>The rest of the superior pole is covered by the </a:t>
            </a:r>
            <a:r>
              <a:rPr lang="en-US" sz="2400" b="1" dirty="0">
                <a:solidFill>
                  <a:srgbClr val="FF0000"/>
                </a:solidFill>
              </a:rPr>
              <a:t>intraperitoneal stomach and spleen.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retroperitoneal (body) of pancreas and splenic vessels </a:t>
            </a:r>
            <a:r>
              <a:rPr lang="en-US" sz="2400" dirty="0"/>
              <a:t>cross the middle part of the anterior surface.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/>
              <a:t>Its lower lateral part is directly related to the </a:t>
            </a:r>
            <a:r>
              <a:rPr lang="en-US" sz="2400" b="1" dirty="0">
                <a:solidFill>
                  <a:srgbClr val="FF0000"/>
                </a:solidFill>
              </a:rPr>
              <a:t>left colic flexure </a:t>
            </a:r>
            <a:r>
              <a:rPr lang="en-US" sz="2400" dirty="0"/>
              <a:t>and beginning of descending colon.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/>
              <a:t> Its lower medial part is covered by the </a:t>
            </a:r>
            <a:r>
              <a:rPr lang="en-US" sz="2400" b="1" dirty="0">
                <a:solidFill>
                  <a:srgbClr val="FF0000"/>
                </a:solidFill>
              </a:rPr>
              <a:t>intraperitoneal jejunum</a:t>
            </a:r>
            <a:r>
              <a:rPr lang="en-US" sz="2400" dirty="0"/>
              <a:t>. </a:t>
            </a:r>
          </a:p>
        </p:txBody>
      </p:sp>
      <p:pic>
        <p:nvPicPr>
          <p:cNvPr id="22530" name="Picture 2" descr="C:\Documents and Settings\Free User\My Documents\My Pictures\3.jpg">
            <a:extLst>
              <a:ext uri="{FF2B5EF4-FFF2-40B4-BE49-F238E27FC236}">
                <a16:creationId xmlns:a16="http://schemas.microsoft.com/office/drawing/2014/main" id="{DAC63656-30AC-491B-9E7E-5B5BA78C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849"/>
          <a:stretch>
            <a:fillRect/>
          </a:stretch>
        </p:blipFill>
        <p:spPr bwMode="auto">
          <a:xfrm>
            <a:off x="6981825" y="544154"/>
            <a:ext cx="5210175" cy="621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9337C5A-B7DF-45C7-A215-5F45BC70F546}"/>
              </a:ext>
            </a:extLst>
          </p:cNvPr>
          <p:cNvSpPr txBox="1">
            <a:spLocks/>
          </p:cNvSpPr>
          <p:nvPr/>
        </p:nvSpPr>
        <p:spPr>
          <a:xfrm>
            <a:off x="6096000" y="457199"/>
            <a:ext cx="5657850" cy="61817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 b="1" u="sng" dirty="0"/>
              <a:t>Right kidney:</a:t>
            </a:r>
            <a:r>
              <a:rPr lang="en-US" sz="2800" dirty="0"/>
              <a:t> </a:t>
            </a:r>
            <a:r>
              <a:rPr lang="en-US" sz="2400" dirty="0"/>
              <a:t>the anterior surface of right kidney is partly covered by peritoneum: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400" u="sng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/>
              <a:t>A small part of the </a:t>
            </a:r>
            <a:r>
              <a:rPr lang="en-US" sz="2400" b="1" dirty="0"/>
              <a:t>upper pole</a:t>
            </a:r>
            <a:r>
              <a:rPr lang="en-US" sz="2400" dirty="0"/>
              <a:t> is covered by </a:t>
            </a:r>
            <a:r>
              <a:rPr lang="en-US" sz="2400" b="1" dirty="0">
                <a:solidFill>
                  <a:srgbClr val="FF0000"/>
                </a:solidFill>
              </a:rPr>
              <a:t>right suprarenal gland.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/>
              <a:t>The rest of the upper part of </a:t>
            </a:r>
            <a:r>
              <a:rPr lang="en-US" sz="2400" b="1" dirty="0"/>
              <a:t>anterior surface</a:t>
            </a:r>
            <a:r>
              <a:rPr lang="en-US" sz="2400" dirty="0"/>
              <a:t> is related to the </a:t>
            </a:r>
            <a:r>
              <a:rPr lang="en-US" sz="2400" b="1" dirty="0">
                <a:solidFill>
                  <a:srgbClr val="FF0000"/>
                </a:solidFill>
              </a:rPr>
              <a:t>liver</a:t>
            </a:r>
            <a:r>
              <a:rPr lang="en-US" sz="2400" dirty="0"/>
              <a:t> and is separated by a layer of peritoneum.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2nd part of  duodenum </a:t>
            </a:r>
            <a:r>
              <a:rPr lang="en-US" sz="2400" dirty="0"/>
              <a:t>lies directly in front of the kidney close to its hilum.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/>
              <a:t>The </a:t>
            </a:r>
            <a:r>
              <a:rPr lang="en-US" sz="2400" b="1" dirty="0"/>
              <a:t>lower lateral part</a:t>
            </a:r>
            <a:r>
              <a:rPr lang="en-US" sz="2400" dirty="0"/>
              <a:t> is directly related to  the </a:t>
            </a:r>
            <a:r>
              <a:rPr lang="en-US" sz="2400" b="1" dirty="0">
                <a:solidFill>
                  <a:srgbClr val="FF0000"/>
                </a:solidFill>
              </a:rPr>
              <a:t>right colic flexure </a:t>
            </a:r>
            <a:r>
              <a:rPr lang="en-US" sz="2400" dirty="0"/>
              <a:t>and, on its lower medial side, is related to the </a:t>
            </a:r>
            <a:r>
              <a:rPr lang="en-US" sz="2400" b="1" dirty="0">
                <a:solidFill>
                  <a:srgbClr val="FF0000"/>
                </a:solidFill>
              </a:rPr>
              <a:t>intraperitoneal small intestine. </a:t>
            </a:r>
          </a:p>
        </p:txBody>
      </p:sp>
      <p:pic>
        <p:nvPicPr>
          <p:cNvPr id="23554" name="Picture 2" descr="C:\Documents and Settings\Free User\My Documents\My Pictures\3.jpg">
            <a:extLst>
              <a:ext uri="{FF2B5EF4-FFF2-40B4-BE49-F238E27FC236}">
                <a16:creationId xmlns:a16="http://schemas.microsoft.com/office/drawing/2014/main" id="{E57029A2-53F3-43BA-B780-8E7734F97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129" b="7851"/>
          <a:stretch>
            <a:fillRect/>
          </a:stretch>
        </p:blipFill>
        <p:spPr bwMode="auto">
          <a:xfrm>
            <a:off x="590550" y="381000"/>
            <a:ext cx="4953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1C3C9-AA0F-4B82-8E62-D11C8CA3F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39275" y="1257300"/>
            <a:ext cx="2590800" cy="4876800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rtlCol="0">
            <a:norm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kidney: </a:t>
            </a:r>
          </a:p>
          <a:p>
            <a:pPr marL="0" indent="0" eaLnBrk="1" hangingPunct="1">
              <a:buNone/>
              <a:defRPr/>
            </a:pPr>
            <a:r>
              <a:rPr lang="en-US" sz="2000" dirty="0"/>
              <a:t>Diaphragm</a:t>
            </a:r>
          </a:p>
          <a:p>
            <a:pPr marL="0" indent="0" eaLnBrk="1" hangingPunct="1">
              <a:buNone/>
              <a:defRPr/>
            </a:pPr>
            <a:r>
              <a:rPr lang="en-US" sz="2000" dirty="0" err="1"/>
              <a:t>Costodiaphragmatic</a:t>
            </a:r>
            <a:r>
              <a:rPr lang="en-US" sz="2000" dirty="0"/>
              <a:t> recess of the pleura</a:t>
            </a:r>
          </a:p>
          <a:p>
            <a:pPr marL="0" indent="0" eaLnBrk="1" hangingPunct="1">
              <a:buNone/>
              <a:defRPr/>
            </a:pPr>
            <a:r>
              <a:rPr lang="en-US" sz="2000" dirty="0">
                <a:solidFill>
                  <a:srgbClr val="FF0000"/>
                </a:solidFill>
              </a:rPr>
              <a:t>12</a:t>
            </a:r>
            <a:r>
              <a:rPr lang="en-US" sz="2000" baseline="30000" dirty="0">
                <a:solidFill>
                  <a:srgbClr val="FF0000"/>
                </a:solidFill>
              </a:rPr>
              <a:t>th</a:t>
            </a:r>
            <a:r>
              <a:rPr lang="en-US" sz="2000" dirty="0">
                <a:solidFill>
                  <a:srgbClr val="FF0000"/>
                </a:solidFill>
              </a:rPr>
              <a:t> rib, last intercostal space</a:t>
            </a:r>
          </a:p>
          <a:p>
            <a:pPr marL="0" indent="0" eaLnBrk="1" hangingPunct="1">
              <a:buNone/>
              <a:defRPr/>
            </a:pPr>
            <a:r>
              <a:rPr lang="en-US" sz="2000" dirty="0"/>
              <a:t>Psoas major </a:t>
            </a:r>
          </a:p>
          <a:p>
            <a:pPr marL="0" indent="0" eaLnBrk="1" hangingPunct="1">
              <a:buNone/>
              <a:defRPr/>
            </a:pPr>
            <a:r>
              <a:rPr lang="en-US" sz="2000" dirty="0"/>
              <a:t>Quadratus lumborum, transversus abdominis.</a:t>
            </a:r>
          </a:p>
          <a:p>
            <a:pPr marL="0" indent="0" eaLnBrk="1" hangingPunct="1">
              <a:buNone/>
              <a:defRPr/>
            </a:pPr>
            <a:r>
              <a:rPr lang="en-US" sz="2000" dirty="0"/>
              <a:t>Subcostal (T12), </a:t>
            </a:r>
          </a:p>
          <a:p>
            <a:pPr marL="0" indent="0" eaLnBrk="1" hangingPunct="1">
              <a:buNone/>
              <a:defRPr/>
            </a:pPr>
            <a:r>
              <a:rPr lang="en-US" sz="2000" dirty="0"/>
              <a:t> iliohypogastric  &amp; ilioinguinal nerves (L1). </a:t>
            </a:r>
          </a:p>
          <a:p>
            <a:pPr>
              <a:buNone/>
              <a:defRPr/>
            </a:pPr>
            <a:endParaRPr lang="en-US" sz="20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56D4930-811C-4ADA-A1AF-DAF945390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825" y="1333500"/>
            <a:ext cx="2764972" cy="4800600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kidney:</a:t>
            </a:r>
          </a:p>
          <a:p>
            <a:pPr marL="0" indent="0">
              <a:buNone/>
              <a:defRPr/>
            </a:pPr>
            <a:r>
              <a:rPr lang="en-US" sz="2000" dirty="0"/>
              <a:t>Diaphragm</a:t>
            </a:r>
          </a:p>
          <a:p>
            <a:pPr marL="0" indent="0">
              <a:buNone/>
              <a:defRPr/>
            </a:pPr>
            <a:r>
              <a:rPr lang="en-US" sz="2000" dirty="0"/>
              <a:t>Costodiaphragmatic recess of the pleura</a:t>
            </a:r>
          </a:p>
          <a:p>
            <a:pPr marL="0" indent="0">
              <a:buNone/>
              <a:defRPr/>
            </a:pPr>
            <a:r>
              <a:rPr lang="en-US" sz="2000" b="1" dirty="0"/>
              <a:t>11</a:t>
            </a:r>
            <a:r>
              <a:rPr lang="en-US" sz="2000" b="1" baseline="30000" dirty="0"/>
              <a:t>th</a:t>
            </a:r>
            <a:r>
              <a:rPr lang="en-US" sz="2000" dirty="0">
                <a:solidFill>
                  <a:srgbClr val="FF0000"/>
                </a:solidFill>
              </a:rPr>
              <a:t> &amp; 12th ribs; last intercostal space</a:t>
            </a:r>
          </a:p>
          <a:p>
            <a:pPr marL="0" indent="0">
              <a:buNone/>
              <a:defRPr/>
            </a:pPr>
            <a:r>
              <a:rPr lang="en-US" sz="2000" dirty="0"/>
              <a:t>Psoas major </a:t>
            </a:r>
          </a:p>
          <a:p>
            <a:pPr marL="0" indent="0">
              <a:buNone/>
              <a:defRPr/>
            </a:pPr>
            <a:r>
              <a:rPr lang="en-US" sz="2000" dirty="0"/>
              <a:t>Quadratus lumborum transversus abdominis.</a:t>
            </a:r>
          </a:p>
          <a:p>
            <a:pPr marL="0" indent="0">
              <a:buNone/>
              <a:defRPr/>
            </a:pPr>
            <a:r>
              <a:rPr lang="en-US" sz="2000" dirty="0"/>
              <a:t>Subcostal (T12),</a:t>
            </a:r>
          </a:p>
          <a:p>
            <a:pPr marL="0" indent="0">
              <a:buNone/>
              <a:defRPr/>
            </a:pPr>
            <a:r>
              <a:rPr lang="en-US" sz="2000" dirty="0"/>
              <a:t> </a:t>
            </a:r>
            <a:r>
              <a:rPr lang="en-US" sz="2000" dirty="0" err="1"/>
              <a:t>iliohypogastric</a:t>
            </a:r>
            <a:r>
              <a:rPr lang="en-US" sz="2000" dirty="0"/>
              <a:t> &amp; ilioinguinal nerves (L1).</a:t>
            </a:r>
          </a:p>
          <a:p>
            <a:pPr eaLnBrk="1" hangingPunct="1">
              <a:buFont typeface="Arial" charset="0"/>
              <a:buNone/>
              <a:defRPr/>
            </a:pPr>
            <a:endParaRPr lang="en-US" sz="2000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C3F33C7D-4C93-4DFF-8C01-529B5767D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681334"/>
            <a:ext cx="974407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cs typeface="Arial" charset="0"/>
              </a:rPr>
              <a:t>Posteriorly, the right and left kidneys are almost related to similar structures.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BA396C-DE54-4D9F-99FD-3DFF6AEC13CA}"/>
              </a:ext>
            </a:extLst>
          </p:cNvPr>
          <p:cNvSpPr txBox="1">
            <a:spLocks/>
          </p:cNvSpPr>
          <p:nvPr/>
        </p:nvSpPr>
        <p:spPr bwMode="auto">
          <a:xfrm>
            <a:off x="2781300" y="85725"/>
            <a:ext cx="6400800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cs typeface="Arial" charset="0"/>
              </a:rPr>
              <a:t>Posterior Relations of the kidneys</a:t>
            </a:r>
            <a:endParaRPr lang="en-US" sz="3200" b="1" dirty="0"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63690-9B80-4AF7-AD5B-33799FF28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03" t="26667" r="22656" b="20096"/>
          <a:stretch/>
        </p:blipFill>
        <p:spPr>
          <a:xfrm>
            <a:off x="2917372" y="1376361"/>
            <a:ext cx="6493328" cy="4557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Content Placeholder 6" descr="P0093">
            <a:extLst>
              <a:ext uri="{FF2B5EF4-FFF2-40B4-BE49-F238E27FC236}">
                <a16:creationId xmlns:a16="http://schemas.microsoft.com/office/drawing/2014/main" id="{4F597FC5-B5E2-401C-BE33-80A14928CB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t="15945" r="18919"/>
          <a:stretch>
            <a:fillRect/>
          </a:stretch>
        </p:blipFill>
        <p:spPr>
          <a:xfrm>
            <a:off x="6800850" y="790575"/>
            <a:ext cx="4038600" cy="4205288"/>
          </a:xfrm>
          <a:noFill/>
          <a:ln>
            <a:noFill/>
            <a:miter lim="800000"/>
            <a:headEnd/>
            <a:tailEnd/>
          </a:ln>
        </p:spPr>
      </p:pic>
      <p:sp>
        <p:nvSpPr>
          <p:cNvPr id="25602" name="Freeform 16" descr="Wide upward diagonal">
            <a:extLst>
              <a:ext uri="{FF2B5EF4-FFF2-40B4-BE49-F238E27FC236}">
                <a16:creationId xmlns:a16="http://schemas.microsoft.com/office/drawing/2014/main" id="{D6CBEB97-CD67-4DF7-8C38-36D16738F024}"/>
              </a:ext>
            </a:extLst>
          </p:cNvPr>
          <p:cNvSpPr>
            <a:spLocks/>
          </p:cNvSpPr>
          <p:nvPr/>
        </p:nvSpPr>
        <p:spPr bwMode="auto">
          <a:xfrm>
            <a:off x="8782050" y="1781175"/>
            <a:ext cx="609600" cy="3232150"/>
          </a:xfrm>
          <a:custGeom>
            <a:avLst/>
            <a:gdLst>
              <a:gd name="T0" fmla="*/ 2147483646 w 741"/>
              <a:gd name="T1" fmla="*/ 2147483646 h 3975"/>
              <a:gd name="T2" fmla="*/ 2147483646 w 741"/>
              <a:gd name="T3" fmla="*/ 2147483646 h 3975"/>
              <a:gd name="T4" fmla="*/ 2147483646 w 741"/>
              <a:gd name="T5" fmla="*/ 2147483646 h 3975"/>
              <a:gd name="T6" fmla="*/ 2147483646 w 741"/>
              <a:gd name="T7" fmla="*/ 2147483646 h 3975"/>
              <a:gd name="T8" fmla="*/ 2147483646 w 741"/>
              <a:gd name="T9" fmla="*/ 2147483646 h 3975"/>
              <a:gd name="T10" fmla="*/ 2147483646 w 741"/>
              <a:gd name="T11" fmla="*/ 2147483646 h 3975"/>
              <a:gd name="T12" fmla="*/ 2147483646 w 741"/>
              <a:gd name="T13" fmla="*/ 2147483646 h 3975"/>
              <a:gd name="T14" fmla="*/ 2147483646 w 741"/>
              <a:gd name="T15" fmla="*/ 2147483646 h 3975"/>
              <a:gd name="T16" fmla="*/ 2147483646 w 741"/>
              <a:gd name="T17" fmla="*/ 2147483646 h 3975"/>
              <a:gd name="T18" fmla="*/ 2147483646 w 741"/>
              <a:gd name="T19" fmla="*/ 2147483646 h 3975"/>
              <a:gd name="T20" fmla="*/ 2147483646 w 741"/>
              <a:gd name="T21" fmla="*/ 2147483646 h 3975"/>
              <a:gd name="T22" fmla="*/ 2147483646 w 741"/>
              <a:gd name="T23" fmla="*/ 2147483646 h 3975"/>
              <a:gd name="T24" fmla="*/ 2147483646 w 741"/>
              <a:gd name="T25" fmla="*/ 2147483646 h 3975"/>
              <a:gd name="T26" fmla="*/ 2147483646 w 741"/>
              <a:gd name="T27" fmla="*/ 2147483646 h 39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1"/>
              <a:gd name="T43" fmla="*/ 0 h 3975"/>
              <a:gd name="T44" fmla="*/ 741 w 741"/>
              <a:gd name="T45" fmla="*/ 3975 h 397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1" h="3975">
                <a:moveTo>
                  <a:pt x="295" y="3794"/>
                </a:moveTo>
                <a:cubicBezTo>
                  <a:pt x="340" y="3613"/>
                  <a:pt x="393" y="3023"/>
                  <a:pt x="431" y="2706"/>
                </a:cubicBezTo>
                <a:cubicBezTo>
                  <a:pt x="469" y="2389"/>
                  <a:pt x="484" y="2191"/>
                  <a:pt x="522" y="1889"/>
                </a:cubicBezTo>
                <a:cubicBezTo>
                  <a:pt x="560" y="1587"/>
                  <a:pt x="628" y="1140"/>
                  <a:pt x="658" y="891"/>
                </a:cubicBezTo>
                <a:cubicBezTo>
                  <a:pt x="688" y="642"/>
                  <a:pt x="741" y="476"/>
                  <a:pt x="703" y="393"/>
                </a:cubicBezTo>
                <a:cubicBezTo>
                  <a:pt x="665" y="310"/>
                  <a:pt x="529" y="393"/>
                  <a:pt x="431" y="393"/>
                </a:cubicBezTo>
                <a:cubicBezTo>
                  <a:pt x="333" y="393"/>
                  <a:pt x="182" y="386"/>
                  <a:pt x="114" y="393"/>
                </a:cubicBezTo>
                <a:cubicBezTo>
                  <a:pt x="46" y="400"/>
                  <a:pt x="38" y="0"/>
                  <a:pt x="23" y="438"/>
                </a:cubicBezTo>
                <a:cubicBezTo>
                  <a:pt x="8" y="876"/>
                  <a:pt x="23" y="2501"/>
                  <a:pt x="23" y="3023"/>
                </a:cubicBezTo>
                <a:cubicBezTo>
                  <a:pt x="23" y="3545"/>
                  <a:pt x="23" y="3462"/>
                  <a:pt x="23" y="3568"/>
                </a:cubicBezTo>
                <a:cubicBezTo>
                  <a:pt x="23" y="3674"/>
                  <a:pt x="23" y="3628"/>
                  <a:pt x="23" y="3658"/>
                </a:cubicBezTo>
                <a:cubicBezTo>
                  <a:pt x="23" y="3688"/>
                  <a:pt x="0" y="3726"/>
                  <a:pt x="23" y="3749"/>
                </a:cubicBezTo>
                <a:cubicBezTo>
                  <a:pt x="46" y="3772"/>
                  <a:pt x="114" y="3787"/>
                  <a:pt x="159" y="3794"/>
                </a:cubicBezTo>
                <a:cubicBezTo>
                  <a:pt x="204" y="3801"/>
                  <a:pt x="250" y="3975"/>
                  <a:pt x="295" y="3794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FE5436-0E07-4AC1-8D0F-B6CE0F55B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93663"/>
            <a:ext cx="7696200" cy="639762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200" b="1" dirty="0">
                <a:latin typeface="+mn-lt"/>
              </a:rPr>
              <a:t>Vertebrocostal &amp; Renal Angles</a:t>
            </a:r>
          </a:p>
        </p:txBody>
      </p:sp>
      <p:sp>
        <p:nvSpPr>
          <p:cNvPr id="15365" name="Content Placeholder 4">
            <a:extLst>
              <a:ext uri="{FF2B5EF4-FFF2-40B4-BE49-F238E27FC236}">
                <a16:creationId xmlns:a16="http://schemas.microsoft.com/office/drawing/2014/main" id="{7139160D-FE90-42FD-A930-7105F1357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924819"/>
            <a:ext cx="4114800" cy="2913401"/>
          </a:xfr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dirty="0"/>
              <a:t>The angle between the </a:t>
            </a:r>
            <a:r>
              <a:rPr lang="en-US" sz="2400" b="1" dirty="0"/>
              <a:t>last rib </a:t>
            </a:r>
            <a:r>
              <a:rPr lang="en-US" sz="2400" dirty="0"/>
              <a:t>and the lateral border of </a:t>
            </a:r>
            <a:r>
              <a:rPr lang="en-US" sz="2400" b="1" dirty="0"/>
              <a:t>erector spinae muscle </a:t>
            </a:r>
            <a:r>
              <a:rPr lang="en-US" sz="2400" dirty="0"/>
              <a:t>is occupied by kidney and is called the </a:t>
            </a:r>
            <a:r>
              <a:rPr lang="en-US" sz="2400" b="1" u="sng" dirty="0"/>
              <a:t>‘Renal angle’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The </a:t>
            </a:r>
            <a:r>
              <a:rPr lang="en-US" sz="2400" b="1" u="sng" dirty="0" err="1"/>
              <a:t>Vertebrocostal</a:t>
            </a:r>
            <a:r>
              <a:rPr lang="en-US" sz="2400" b="1" u="sng" dirty="0"/>
              <a:t> angle</a:t>
            </a:r>
            <a:r>
              <a:rPr lang="en-US" sz="2400" dirty="0"/>
              <a:t> is occupied by the lower part of the pleural sac.</a:t>
            </a:r>
          </a:p>
        </p:txBody>
      </p:sp>
      <p:sp>
        <p:nvSpPr>
          <p:cNvPr id="25605" name="TextBox 7">
            <a:extLst>
              <a:ext uri="{FF2B5EF4-FFF2-40B4-BE49-F238E27FC236}">
                <a16:creationId xmlns:a16="http://schemas.microsoft.com/office/drawing/2014/main" id="{575811A1-013F-4D94-B405-CDAFD12DC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0" y="2162175"/>
            <a:ext cx="2286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Erector spinae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A1E128-83BC-4AD3-8430-AA341594B037}"/>
              </a:ext>
            </a:extLst>
          </p:cNvPr>
          <p:cNvCxnSpPr/>
          <p:nvPr/>
        </p:nvCxnSpPr>
        <p:spPr>
          <a:xfrm rot="5400000" flipH="1" flipV="1">
            <a:off x="8097044" y="3990181"/>
            <a:ext cx="9144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5D4B05-9C6B-4E35-9C27-FAEAAC028653}"/>
              </a:ext>
            </a:extLst>
          </p:cNvPr>
          <p:cNvCxnSpPr/>
          <p:nvPr/>
        </p:nvCxnSpPr>
        <p:spPr>
          <a:xfrm rot="10800000">
            <a:off x="9163050" y="3609975"/>
            <a:ext cx="685800" cy="609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D3D941-EAFE-46C2-8AD4-B655E7DC09B6}"/>
              </a:ext>
            </a:extLst>
          </p:cNvPr>
          <p:cNvCxnSpPr/>
          <p:nvPr/>
        </p:nvCxnSpPr>
        <p:spPr>
          <a:xfrm rot="5400000" flipH="1" flipV="1">
            <a:off x="8706644" y="3990181"/>
            <a:ext cx="838200" cy="777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D2CB0B-11AA-4648-9630-B2A5FE39D485}"/>
              </a:ext>
            </a:extLst>
          </p:cNvPr>
          <p:cNvCxnSpPr/>
          <p:nvPr/>
        </p:nvCxnSpPr>
        <p:spPr>
          <a:xfrm flipV="1">
            <a:off x="7867650" y="3533775"/>
            <a:ext cx="687388" cy="457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0" name="TextBox 16">
            <a:extLst>
              <a:ext uri="{FF2B5EF4-FFF2-40B4-BE49-F238E27FC236}">
                <a16:creationId xmlns:a16="http://schemas.microsoft.com/office/drawing/2014/main" id="{15D40A54-D2A8-4A1B-95BD-E8B667B6C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1650" y="5438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Renal angle</a:t>
            </a:r>
          </a:p>
        </p:txBody>
      </p:sp>
      <p:sp>
        <p:nvSpPr>
          <p:cNvPr id="25611" name="TextBox 17">
            <a:extLst>
              <a:ext uri="{FF2B5EF4-FFF2-40B4-BE49-F238E27FC236}">
                <a16:creationId xmlns:a16="http://schemas.microsoft.com/office/drawing/2014/main" id="{FC7C9F1E-FFD6-454A-921E-606F4BDCC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0" y="5210176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Vertebro-costal angle</a:t>
            </a:r>
          </a:p>
        </p:txBody>
      </p:sp>
      <p:sp>
        <p:nvSpPr>
          <p:cNvPr id="25612" name="AutoShape 8">
            <a:extLst>
              <a:ext uri="{FF2B5EF4-FFF2-40B4-BE49-F238E27FC236}">
                <a16:creationId xmlns:a16="http://schemas.microsoft.com/office/drawing/2014/main" id="{EC77667D-CB3F-4376-8DDE-A675403CEB1B}"/>
              </a:ext>
            </a:extLst>
          </p:cNvPr>
          <p:cNvSpPr>
            <a:spLocks noChangeArrowheads="1"/>
          </p:cNvSpPr>
          <p:nvPr/>
        </p:nvSpPr>
        <p:spPr bwMode="auto">
          <a:xfrm rot="17452985">
            <a:off x="7454901" y="4348163"/>
            <a:ext cx="1543050" cy="180975"/>
          </a:xfrm>
          <a:prstGeom prst="rightArrow">
            <a:avLst>
              <a:gd name="adj1" fmla="val 50000"/>
              <a:gd name="adj2" fmla="val 9165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1800"/>
          </a:p>
        </p:txBody>
      </p:sp>
      <p:sp>
        <p:nvSpPr>
          <p:cNvPr id="25613" name="AutoShape 8">
            <a:extLst>
              <a:ext uri="{FF2B5EF4-FFF2-40B4-BE49-F238E27FC236}">
                <a16:creationId xmlns:a16="http://schemas.microsoft.com/office/drawing/2014/main" id="{B2B8C71F-E843-4613-8047-62C02BF854FA}"/>
              </a:ext>
            </a:extLst>
          </p:cNvPr>
          <p:cNvSpPr>
            <a:spLocks noChangeArrowheads="1"/>
          </p:cNvSpPr>
          <p:nvPr/>
        </p:nvSpPr>
        <p:spPr bwMode="auto">
          <a:xfrm rot="14631623">
            <a:off x="8801101" y="4503739"/>
            <a:ext cx="1603375" cy="193675"/>
          </a:xfrm>
          <a:prstGeom prst="rightArrow">
            <a:avLst>
              <a:gd name="adj1" fmla="val 50000"/>
              <a:gd name="adj2" fmla="val 91219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10A700-D475-437E-86BD-F2A9DB85C1EC}"/>
              </a:ext>
            </a:extLst>
          </p:cNvPr>
          <p:cNvSpPr txBox="1"/>
          <p:nvPr/>
        </p:nvSpPr>
        <p:spPr>
          <a:xfrm>
            <a:off x="276225" y="4130675"/>
            <a:ext cx="7098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What care should be taken in exposure of kidneys from behind when 12</a:t>
            </a:r>
            <a:r>
              <a:rPr lang="en-US" sz="2400" baseline="30000" dirty="0">
                <a:solidFill>
                  <a:srgbClr val="002060"/>
                </a:solidFill>
              </a:rPr>
              <a:t>th</a:t>
            </a:r>
            <a:r>
              <a:rPr lang="en-US" sz="2400" dirty="0">
                <a:solidFill>
                  <a:srgbClr val="002060"/>
                </a:solidFill>
              </a:rPr>
              <a:t> rib is to be excised?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43060D-DE98-40A2-84BC-17AB3489C005}"/>
              </a:ext>
            </a:extLst>
          </p:cNvPr>
          <p:cNvSpPr txBox="1"/>
          <p:nvPr/>
        </p:nvSpPr>
        <p:spPr>
          <a:xfrm>
            <a:off x="435210" y="5254387"/>
            <a:ext cx="6365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Push up the pleura which crosses the medial half of the 12</a:t>
            </a:r>
            <a:r>
              <a:rPr lang="en-US" sz="2400" i="1" baseline="30000" dirty="0"/>
              <a:t>th</a:t>
            </a:r>
            <a:r>
              <a:rPr lang="en-US" sz="2400" i="1" dirty="0"/>
              <a:t> rib.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build="p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6C9D8-F2B5-4B9B-8B60-1B8A6D42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A7AC7C-E3E1-440F-8CD4-EBAE8DFDA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22" t="19806" r="33811" b="13010"/>
          <a:stretch/>
        </p:blipFill>
        <p:spPr>
          <a:xfrm>
            <a:off x="291411" y="563434"/>
            <a:ext cx="6550316" cy="518234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B9741F-A7F4-4AD5-AB94-F97AEBCB1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500" t="49658" r="14393" b="13010"/>
          <a:stretch/>
        </p:blipFill>
        <p:spPr>
          <a:xfrm>
            <a:off x="7213920" y="365125"/>
            <a:ext cx="4810957" cy="55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3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F977DC-7836-4CF3-81D1-849C76D90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61925"/>
            <a:ext cx="3657600" cy="6858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Internal structure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DA3C4283-C333-4119-9C40-2F0696517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276" y="990600"/>
            <a:ext cx="4772024" cy="5762625"/>
          </a:xfrm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en-US" altLang="en-US" sz="2400" dirty="0"/>
              <a:t>Each kidney consists of an outer </a:t>
            </a:r>
            <a:r>
              <a:rPr lang="en-US" altLang="en-US" sz="2400" b="1" dirty="0"/>
              <a:t>renal cortex</a:t>
            </a:r>
            <a:r>
              <a:rPr lang="en-US" altLang="en-US" sz="2400" dirty="0"/>
              <a:t> and an inner </a:t>
            </a:r>
            <a:r>
              <a:rPr lang="en-US" altLang="en-US" sz="2400" b="1" dirty="0"/>
              <a:t>renal medulla. </a:t>
            </a:r>
          </a:p>
          <a:p>
            <a:pPr eaLnBrk="1" hangingPunct="1"/>
            <a:r>
              <a:rPr lang="en-US" altLang="en-US" sz="2400" dirty="0"/>
              <a:t>The renal cortex is a continuous band of pale tissue that completely surrounds the renal medulla. </a:t>
            </a:r>
          </a:p>
          <a:p>
            <a:pPr eaLnBrk="1" hangingPunct="1"/>
            <a:r>
              <a:rPr lang="en-US" altLang="en-US" sz="2400" dirty="0"/>
              <a:t>Extensions of the renal cortex, the </a:t>
            </a:r>
            <a:r>
              <a:rPr lang="en-US" altLang="en-US" sz="2400" b="1" dirty="0"/>
              <a:t>renal columns</a:t>
            </a:r>
            <a:r>
              <a:rPr lang="en-US" altLang="en-US" sz="2400" dirty="0"/>
              <a:t> project into the inner aspect of the kidney, dividing the renal medulla into discontinuous aggregations of triangular-shaped tissue, the </a:t>
            </a:r>
            <a:r>
              <a:rPr lang="en-US" altLang="en-US" sz="2400" b="1" dirty="0"/>
              <a:t>renal pyramids</a:t>
            </a:r>
            <a:r>
              <a:rPr lang="en-US" altLang="en-US" sz="2400" dirty="0"/>
              <a:t>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dirty="0"/>
              <a:t> </a:t>
            </a:r>
          </a:p>
        </p:txBody>
      </p:sp>
      <p:pic>
        <p:nvPicPr>
          <p:cNvPr id="26627" name="Picture 33" descr="P0133">
            <a:extLst>
              <a:ext uri="{FF2B5EF4-FFF2-40B4-BE49-F238E27FC236}">
                <a16:creationId xmlns:a16="http://schemas.microsoft.com/office/drawing/2014/main" id="{A3CF165A-B42E-4929-82BA-2A9A6D8C2D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2725" y="0"/>
            <a:ext cx="4706938" cy="6324600"/>
          </a:xfrm>
          <a:noFill/>
        </p:spPr>
      </p:pic>
      <p:sp>
        <p:nvSpPr>
          <p:cNvPr id="26628" name="TextBox 4">
            <a:extLst>
              <a:ext uri="{FF2B5EF4-FFF2-40B4-BE49-F238E27FC236}">
                <a16:creationId xmlns:a16="http://schemas.microsoft.com/office/drawing/2014/main" id="{C00D5AB0-D8BF-4243-B8A9-88B55305F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525" y="228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Renal column</a:t>
            </a:r>
          </a:p>
        </p:txBody>
      </p:sp>
      <p:sp>
        <p:nvSpPr>
          <p:cNvPr id="26629" name="TextBox 5">
            <a:extLst>
              <a:ext uri="{FF2B5EF4-FFF2-40B4-BE49-F238E27FC236}">
                <a16:creationId xmlns:a16="http://schemas.microsoft.com/office/drawing/2014/main" id="{7D322260-0501-477E-8C39-7CDD9A9EA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0350" y="276226"/>
            <a:ext cx="114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 Renal      pyramid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35803B-085C-4863-9175-ABDF62D22AD6}"/>
              </a:ext>
            </a:extLst>
          </p:cNvPr>
          <p:cNvCxnSpPr/>
          <p:nvPr/>
        </p:nvCxnSpPr>
        <p:spPr>
          <a:xfrm>
            <a:off x="6715125" y="609600"/>
            <a:ext cx="18288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CD5DCF-A881-44D6-8C5D-C2A8CFC03741}"/>
              </a:ext>
            </a:extLst>
          </p:cNvPr>
          <p:cNvCxnSpPr/>
          <p:nvPr/>
        </p:nvCxnSpPr>
        <p:spPr>
          <a:xfrm flipH="1">
            <a:off x="9763125" y="609600"/>
            <a:ext cx="762000" cy="762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F6513D-F3AE-47EF-B069-5ADD2D84CC6F}"/>
              </a:ext>
            </a:extLst>
          </p:cNvPr>
          <p:cNvCxnSpPr/>
          <p:nvPr/>
        </p:nvCxnSpPr>
        <p:spPr>
          <a:xfrm>
            <a:off x="6715125" y="609600"/>
            <a:ext cx="1143000" cy="1905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3" name="TextBox 24">
            <a:extLst>
              <a:ext uri="{FF2B5EF4-FFF2-40B4-BE49-F238E27FC236}">
                <a16:creationId xmlns:a16="http://schemas.microsoft.com/office/drawing/2014/main" id="{36CB62C6-1A98-46BC-B0D6-FA601B853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325" y="60198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Medulla</a:t>
            </a:r>
          </a:p>
        </p:txBody>
      </p:sp>
      <p:sp>
        <p:nvSpPr>
          <p:cNvPr id="26634" name="TextBox 25">
            <a:extLst>
              <a:ext uri="{FF2B5EF4-FFF2-40B4-BE49-F238E27FC236}">
                <a16:creationId xmlns:a16="http://schemas.microsoft.com/office/drawing/2014/main" id="{1B9DBBC5-BE8F-4304-9AF2-5D1ED28B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525" y="59436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Cortex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67497E-2313-497B-ACA6-476526825F85}"/>
              </a:ext>
            </a:extLst>
          </p:cNvPr>
          <p:cNvCxnSpPr/>
          <p:nvPr/>
        </p:nvCxnSpPr>
        <p:spPr>
          <a:xfrm flipV="1">
            <a:off x="7324725" y="4800600"/>
            <a:ext cx="457200" cy="1143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771DA1D-00AF-4A0F-BC6F-FF836E13702C}"/>
              </a:ext>
            </a:extLst>
          </p:cNvPr>
          <p:cNvCxnSpPr>
            <a:stCxn id="26633" idx="0"/>
          </p:cNvCxnSpPr>
          <p:nvPr/>
        </p:nvCxnSpPr>
        <p:spPr>
          <a:xfrm flipH="1" flipV="1">
            <a:off x="8620125" y="4343400"/>
            <a:ext cx="228600" cy="1676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3" descr="P0133">
            <a:extLst>
              <a:ext uri="{FF2B5EF4-FFF2-40B4-BE49-F238E27FC236}">
                <a16:creationId xmlns:a16="http://schemas.microsoft.com/office/drawing/2014/main" id="{3275925C-39AD-44CD-9FC0-BE6197BFB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b="7143"/>
          <a:stretch>
            <a:fillRect/>
          </a:stretch>
        </p:blipFill>
        <p:spPr bwMode="auto">
          <a:xfrm>
            <a:off x="5486400" y="762000"/>
            <a:ext cx="49355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4">
            <a:extLst>
              <a:ext uri="{FF2B5EF4-FFF2-40B4-BE49-F238E27FC236}">
                <a16:creationId xmlns:a16="http://schemas.microsoft.com/office/drawing/2014/main" id="{33833801-9263-4250-A046-049383699D1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71525" y="304800"/>
            <a:ext cx="4284662" cy="6096000"/>
          </a:xfrm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en-US" altLang="en-US" sz="2400" dirty="0"/>
              <a:t>The </a:t>
            </a:r>
            <a:r>
              <a:rPr lang="en-US" altLang="en-US" sz="2400" b="1" dirty="0">
                <a:solidFill>
                  <a:srgbClr val="FF0000"/>
                </a:solidFill>
              </a:rPr>
              <a:t>bases</a:t>
            </a:r>
            <a:r>
              <a:rPr lang="en-US" altLang="en-US" sz="2400" dirty="0"/>
              <a:t> of the renal pyramids are directed outward, toward the cortex, while the </a:t>
            </a:r>
            <a:r>
              <a:rPr lang="en-US" altLang="en-US" sz="2400" b="1" dirty="0">
                <a:solidFill>
                  <a:srgbClr val="FF0000"/>
                </a:solidFill>
              </a:rPr>
              <a:t>apex </a:t>
            </a:r>
            <a:r>
              <a:rPr lang="en-US" altLang="en-US" sz="2400" dirty="0"/>
              <a:t>of each renal pyramid projects inward, toward the </a:t>
            </a:r>
            <a:r>
              <a:rPr lang="en-US" altLang="en-US" sz="2400" b="1" dirty="0"/>
              <a:t>renal sinus</a:t>
            </a:r>
            <a:r>
              <a:rPr lang="en-US" altLang="en-US" sz="2400" dirty="0"/>
              <a:t>. </a:t>
            </a:r>
          </a:p>
          <a:p>
            <a:r>
              <a:rPr lang="en-US" altLang="en-US" sz="2400" dirty="0"/>
              <a:t>The apical projection (</a:t>
            </a:r>
            <a:r>
              <a:rPr lang="en-US" altLang="en-US" sz="2400" b="1" dirty="0"/>
              <a:t>renal papilla</a:t>
            </a:r>
            <a:r>
              <a:rPr lang="en-US" altLang="en-US" sz="2400" dirty="0"/>
              <a:t>) is surrounded by a </a:t>
            </a:r>
            <a:r>
              <a:rPr lang="en-US" altLang="en-US" sz="2400" b="1" dirty="0"/>
              <a:t>minor calyx. </a:t>
            </a:r>
          </a:p>
          <a:p>
            <a:r>
              <a:rPr lang="en-US" altLang="en-US" sz="2400" dirty="0"/>
              <a:t>In the renal sinus, several minor calices unite to form a </a:t>
            </a:r>
            <a:r>
              <a:rPr lang="en-US" altLang="en-US" sz="2400" b="1" dirty="0"/>
              <a:t>major calyx</a:t>
            </a:r>
            <a:r>
              <a:rPr lang="en-US" altLang="en-US" sz="2400" dirty="0"/>
              <a:t>, and two or three major calices unite to form the </a:t>
            </a:r>
            <a:r>
              <a:rPr lang="en-US" altLang="en-US" sz="2400" b="1" dirty="0"/>
              <a:t>renal pelvis</a:t>
            </a:r>
            <a:r>
              <a:rPr lang="en-US" altLang="en-US" sz="2400" dirty="0"/>
              <a:t>, which is the funnel-shaped superior end of the ureters. </a:t>
            </a:r>
          </a:p>
          <a:p>
            <a:endParaRPr lang="en-GB" altLang="en-US" sz="2400" dirty="0"/>
          </a:p>
        </p:txBody>
      </p:sp>
      <p:sp>
        <p:nvSpPr>
          <p:cNvPr id="28675" name="TextBox 11">
            <a:extLst>
              <a:ext uri="{FF2B5EF4-FFF2-40B4-BE49-F238E27FC236}">
                <a16:creationId xmlns:a16="http://schemas.microsoft.com/office/drawing/2014/main" id="{037DACC7-87B5-46A7-91B3-1DCFD4604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524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Base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8676" name="TextBox 12">
            <a:extLst>
              <a:ext uri="{FF2B5EF4-FFF2-40B4-BE49-F238E27FC236}">
                <a16:creationId xmlns:a16="http://schemas.microsoft.com/office/drawing/2014/main" id="{2686245E-4138-4F2A-9E46-9A55DB0F5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524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Apex, Renal papilla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8677" name="TextBox 13">
            <a:extLst>
              <a:ext uri="{FF2B5EF4-FFF2-40B4-BE49-F238E27FC236}">
                <a16:creationId xmlns:a16="http://schemas.microsoft.com/office/drawing/2014/main" id="{97A0269B-5D2A-45E6-A971-6CE28C839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838201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Minor calyx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8678" name="TextBox 14">
            <a:extLst>
              <a:ext uri="{FF2B5EF4-FFF2-40B4-BE49-F238E27FC236}">
                <a16:creationId xmlns:a16="http://schemas.microsoft.com/office/drawing/2014/main" id="{E3F689BC-EFEA-4794-ABF3-4156D1367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1676401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Major calyx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8679" name="TextBox 15">
            <a:extLst>
              <a:ext uri="{FF2B5EF4-FFF2-40B4-BE49-F238E27FC236}">
                <a16:creationId xmlns:a16="http://schemas.microsoft.com/office/drawing/2014/main" id="{54B0D280-D1B9-421E-9D28-212AE2073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4267201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Renal pelvis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20B2E6-3C47-42E3-96B5-B57F45F7BFAB}"/>
              </a:ext>
            </a:extLst>
          </p:cNvPr>
          <p:cNvCxnSpPr>
            <a:stCxn id="28675" idx="2"/>
          </p:cNvCxnSpPr>
          <p:nvPr/>
        </p:nvCxnSpPr>
        <p:spPr>
          <a:xfrm>
            <a:off x="6096000" y="522288"/>
            <a:ext cx="1524000" cy="9255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4C257D-70DD-446B-A053-551595D0A6E2}"/>
              </a:ext>
            </a:extLst>
          </p:cNvPr>
          <p:cNvCxnSpPr>
            <a:stCxn id="28675" idx="2"/>
          </p:cNvCxnSpPr>
          <p:nvPr/>
        </p:nvCxnSpPr>
        <p:spPr>
          <a:xfrm>
            <a:off x="6096000" y="522288"/>
            <a:ext cx="685800" cy="14589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1B4935-24EE-4D8D-A5F0-8FF7812ED882}"/>
              </a:ext>
            </a:extLst>
          </p:cNvPr>
          <p:cNvCxnSpPr>
            <a:stCxn id="28679" idx="1"/>
          </p:cNvCxnSpPr>
          <p:nvPr/>
        </p:nvCxnSpPr>
        <p:spPr>
          <a:xfrm flipH="1" flipV="1">
            <a:off x="8229600" y="3733800"/>
            <a:ext cx="1295400" cy="8572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8E6DD1A-649D-4C89-A641-2E168A6E7D6C}"/>
              </a:ext>
            </a:extLst>
          </p:cNvPr>
          <p:cNvCxnSpPr>
            <a:stCxn id="28678" idx="1"/>
          </p:cNvCxnSpPr>
          <p:nvPr/>
        </p:nvCxnSpPr>
        <p:spPr>
          <a:xfrm flipH="1">
            <a:off x="7848600" y="2000250"/>
            <a:ext cx="1828800" cy="12001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8876808-7954-4497-AFA1-C9A4037027BE}"/>
              </a:ext>
            </a:extLst>
          </p:cNvPr>
          <p:cNvCxnSpPr>
            <a:stCxn id="28677" idx="1"/>
          </p:cNvCxnSpPr>
          <p:nvPr/>
        </p:nvCxnSpPr>
        <p:spPr>
          <a:xfrm flipH="1">
            <a:off x="7848600" y="1162050"/>
            <a:ext cx="1828800" cy="11239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419932A-B90B-4834-B36B-EA5AE8AB3142}"/>
              </a:ext>
            </a:extLst>
          </p:cNvPr>
          <p:cNvCxnSpPr/>
          <p:nvPr/>
        </p:nvCxnSpPr>
        <p:spPr>
          <a:xfrm flipH="1">
            <a:off x="7772400" y="533400"/>
            <a:ext cx="304800" cy="16002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D1FAF40-B566-4FBC-9A68-C2366AD01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9" t="22222" r="59219" b="38889"/>
          <a:stretch/>
        </p:blipFill>
        <p:spPr>
          <a:xfrm>
            <a:off x="8077200" y="1084717"/>
            <a:ext cx="3602038" cy="5145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684CE1E-483F-4018-A040-FAD612E612E4}"/>
              </a:ext>
            </a:extLst>
          </p:cNvPr>
          <p:cNvSpPr txBox="1"/>
          <p:nvPr/>
        </p:nvSpPr>
        <p:spPr>
          <a:xfrm>
            <a:off x="3145972" y="9048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Blood supply of the kidney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4780EC-CC10-441F-9569-D5710040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7" t="24652" r="26328" b="21945"/>
          <a:stretch/>
        </p:blipFill>
        <p:spPr>
          <a:xfrm>
            <a:off x="873242" y="660007"/>
            <a:ext cx="10445515" cy="619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7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D4B8-4B1B-4AEE-9655-7ECC6579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50"/>
            <a:ext cx="10515600" cy="81438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+mn-lt"/>
              </a:rPr>
              <a:t>Blood supply of the kidney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E4444-3BBC-4B5A-9A57-CE4E078B6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11" y="1025524"/>
            <a:ext cx="3621889" cy="5108575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The renal </a:t>
            </a:r>
            <a:r>
              <a:rPr lang="en-US" altLang="en-US" sz="2800" b="1" dirty="0">
                <a:solidFill>
                  <a:srgbClr val="FF0000"/>
                </a:solidFill>
              </a:rPr>
              <a:t>artery</a:t>
            </a:r>
            <a:r>
              <a:rPr lang="en-US" altLang="en-US" sz="2800" dirty="0"/>
              <a:t> arises from the </a:t>
            </a:r>
            <a:r>
              <a:rPr lang="en-US" altLang="en-US" sz="2800" b="1" dirty="0"/>
              <a:t>aorta</a:t>
            </a:r>
            <a:r>
              <a:rPr lang="en-US" altLang="en-US" sz="2800" dirty="0"/>
              <a:t> at the level of the </a:t>
            </a:r>
            <a:r>
              <a:rPr lang="en-US" altLang="en-US" sz="2800" b="1" dirty="0"/>
              <a:t>second lumbar vertebra. </a:t>
            </a:r>
          </a:p>
          <a:p>
            <a:r>
              <a:rPr lang="en-US" dirty="0"/>
              <a:t>Together, the renal arteries direct 25% of the cardiac output towards the kidneys.</a:t>
            </a:r>
          </a:p>
          <a:p>
            <a:r>
              <a:rPr lang="en-US" dirty="0"/>
              <a:t>The </a:t>
            </a:r>
            <a:r>
              <a:rPr lang="en-US" b="1" dirty="0"/>
              <a:t>right</a:t>
            </a:r>
            <a:r>
              <a:rPr lang="en-US" dirty="0"/>
              <a:t> </a:t>
            </a:r>
            <a:r>
              <a:rPr lang="en-US" b="1" dirty="0"/>
              <a:t>renal</a:t>
            </a:r>
            <a:r>
              <a:rPr lang="en-US" dirty="0"/>
              <a:t> artery passes </a:t>
            </a:r>
            <a:r>
              <a:rPr lang="en-US" b="1" dirty="0"/>
              <a:t>behind</a:t>
            </a:r>
            <a:r>
              <a:rPr lang="en-US" dirty="0"/>
              <a:t> the IVC.</a:t>
            </a:r>
            <a:endParaRPr lang="en-US" altLang="en-US" sz="2800" b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C204C3-E429-4061-9BF5-B002924D3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5" t="17083" r="25547" b="17084"/>
          <a:stretch/>
        </p:blipFill>
        <p:spPr>
          <a:xfrm>
            <a:off x="4379111" y="1105693"/>
            <a:ext cx="7281878" cy="539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8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757AFF-BF9D-4E3F-95C9-5041E789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57767"/>
            <a:ext cx="3886200" cy="492579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latin typeface="+mn-lt"/>
              </a:rPr>
              <a:t>Arterial Supply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AE748F8-ADEA-49AA-9FB7-C0A0808F5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1050" y="1404259"/>
            <a:ext cx="5010150" cy="5334000"/>
          </a:xfrm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en-US" altLang="en-US" sz="2400" dirty="0"/>
              <a:t>Each renal artery divides into </a:t>
            </a:r>
            <a:r>
              <a:rPr lang="en-US" altLang="en-US" sz="2400" b="1" dirty="0">
                <a:solidFill>
                  <a:srgbClr val="FF0000"/>
                </a:solidFill>
              </a:rPr>
              <a:t>5</a:t>
            </a:r>
            <a:r>
              <a:rPr lang="en-US" altLang="en-US" sz="2400" b="1" dirty="0"/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segmental arteries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/>
              <a:t>that enter the hilum of the kidney, 4 in front of the renal pelvis and one behind it.</a:t>
            </a:r>
          </a:p>
          <a:p>
            <a:pPr eaLnBrk="1" hangingPunct="1"/>
            <a:r>
              <a:rPr lang="en-US" altLang="en-US" sz="2400" dirty="0"/>
              <a:t> They are distributed to the different </a:t>
            </a:r>
            <a:r>
              <a:rPr lang="en-US" altLang="en-US" sz="2400" b="1" dirty="0"/>
              <a:t>segments of the kidney</a:t>
            </a:r>
            <a:r>
              <a:rPr lang="en-US" altLang="en-US" sz="2400" dirty="0"/>
              <a:t>.</a:t>
            </a:r>
            <a:r>
              <a:rPr lang="en-US" altLang="en-US" sz="2400" i="1" dirty="0"/>
              <a:t> </a:t>
            </a:r>
          </a:p>
          <a:p>
            <a:pPr eaLnBrk="1" hangingPunct="1"/>
            <a:r>
              <a:rPr lang="en-US" altLang="en-US" sz="2400" dirty="0"/>
              <a:t>Each segmental artery gives rise to number of </a:t>
            </a:r>
            <a:r>
              <a:rPr lang="en-US" altLang="en-US" sz="2400" b="1" dirty="0"/>
              <a:t>lobar arteries</a:t>
            </a:r>
            <a:r>
              <a:rPr lang="en-US" altLang="en-US" sz="2400" dirty="0"/>
              <a:t>, each supplies a renal pyramid.</a:t>
            </a:r>
          </a:p>
          <a:p>
            <a:pPr eaLnBrk="1" hangingPunct="1"/>
            <a:r>
              <a:rPr lang="en-US" altLang="en-US" sz="2400" dirty="0"/>
              <a:t>Before entering the renal substance, each lobar artery gives off two or three </a:t>
            </a:r>
            <a:r>
              <a:rPr lang="en-US" altLang="en-US" sz="2400" b="1" dirty="0"/>
              <a:t>interlobar arteries.</a:t>
            </a:r>
          </a:p>
        </p:txBody>
      </p:sp>
      <p:pic>
        <p:nvPicPr>
          <p:cNvPr id="29699" name="Picture 5">
            <a:extLst>
              <a:ext uri="{FF2B5EF4-FFF2-40B4-BE49-F238E27FC236}">
                <a16:creationId xmlns:a16="http://schemas.microsoft.com/office/drawing/2014/main" id="{5D4BA882-1D7D-448C-9A2B-D6002FBBACD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228600"/>
            <a:ext cx="4648200" cy="6248400"/>
          </a:xfrm>
          <a:noFill/>
          <a:ln>
            <a:noFill/>
            <a:miter lim="800000"/>
            <a:headEnd/>
            <a:tailEnd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D82AF2-F4C7-4C39-A689-17CA53E62745}"/>
              </a:ext>
            </a:extLst>
          </p:cNvPr>
          <p:cNvCxnSpPr/>
          <p:nvPr/>
        </p:nvCxnSpPr>
        <p:spPr>
          <a:xfrm>
            <a:off x="6934200" y="914400"/>
            <a:ext cx="2438400" cy="3581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C151606-C380-4F37-8A97-403D2D18BFA9}"/>
              </a:ext>
            </a:extLst>
          </p:cNvPr>
          <p:cNvCxnSpPr/>
          <p:nvPr/>
        </p:nvCxnSpPr>
        <p:spPr>
          <a:xfrm>
            <a:off x="7010400" y="990600"/>
            <a:ext cx="2209800" cy="1295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28715C-7B23-4384-80D1-480506A288EB}"/>
              </a:ext>
            </a:extLst>
          </p:cNvPr>
          <p:cNvCxnSpPr/>
          <p:nvPr/>
        </p:nvCxnSpPr>
        <p:spPr>
          <a:xfrm flipH="1">
            <a:off x="9677400" y="914400"/>
            <a:ext cx="685800" cy="1524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3" name="TextBox 9">
            <a:extLst>
              <a:ext uri="{FF2B5EF4-FFF2-40B4-BE49-F238E27FC236}">
                <a16:creationId xmlns:a16="http://schemas.microsoft.com/office/drawing/2014/main" id="{960DC17E-8826-4CDA-A18E-B244C2F07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733801"/>
            <a:ext cx="129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Segmental arteries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9704" name="TextBox 10">
            <a:extLst>
              <a:ext uri="{FF2B5EF4-FFF2-40B4-BE49-F238E27FC236}">
                <a16:creationId xmlns:a16="http://schemas.microsoft.com/office/drawing/2014/main" id="{57D4F77E-0C32-401D-956A-5F4DF41FC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9800" y="381001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Interlobar arteries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9705" name="TextBox 11">
            <a:extLst>
              <a:ext uri="{FF2B5EF4-FFF2-40B4-BE49-F238E27FC236}">
                <a16:creationId xmlns:a16="http://schemas.microsoft.com/office/drawing/2014/main" id="{199D5FC8-9F2D-4949-8813-31B75F2A9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04801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Lobar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arteries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CEAFBD-79EE-4509-AFF1-1C2E686395D0}"/>
              </a:ext>
            </a:extLst>
          </p:cNvPr>
          <p:cNvCxnSpPr/>
          <p:nvPr/>
        </p:nvCxnSpPr>
        <p:spPr>
          <a:xfrm flipH="1">
            <a:off x="9753600" y="914400"/>
            <a:ext cx="609600" cy="1981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081508-DBAE-472D-BC24-9209A104C79E}"/>
              </a:ext>
            </a:extLst>
          </p:cNvPr>
          <p:cNvCxnSpPr/>
          <p:nvPr/>
        </p:nvCxnSpPr>
        <p:spPr>
          <a:xfrm flipV="1">
            <a:off x="6858000" y="2819400"/>
            <a:ext cx="1143000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18BB6C7-08D4-49A7-A757-6AF279A914A7}"/>
              </a:ext>
            </a:extLst>
          </p:cNvPr>
          <p:cNvCxnSpPr/>
          <p:nvPr/>
        </p:nvCxnSpPr>
        <p:spPr>
          <a:xfrm flipV="1">
            <a:off x="6858000" y="3429000"/>
            <a:ext cx="13716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34C6B-280A-4EC1-88C7-A7E6D6A3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747"/>
            <a:ext cx="10515600" cy="1325563"/>
          </a:xfrm>
        </p:spPr>
        <p:txBody>
          <a:bodyPr/>
          <a:lstStyle/>
          <a:p>
            <a:pPr algn="ctr"/>
            <a:r>
              <a:rPr lang="en-US" sz="4400" b="1" i="1" dirty="0">
                <a:latin typeface="+mn-lt"/>
                <a:cs typeface="+mn-cs"/>
              </a:rPr>
              <a:t>Objectives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BCF0A-4C09-453A-8254-45A6A78E5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856"/>
            <a:ext cx="10515600" cy="4978478"/>
          </a:xfrm>
        </p:spPr>
        <p:txBody>
          <a:bodyPr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i="1" u="sng" dirty="0">
                <a:solidFill>
                  <a:srgbClr val="002060"/>
                </a:solidFill>
              </a:rPr>
              <a:t>By the end of the lecture, the student should be able to describe the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u="sng" dirty="0"/>
              <a:t>Anatomical features of the kidneys</a:t>
            </a:r>
            <a:r>
              <a:rPr lang="en-US" sz="2800" dirty="0"/>
              <a:t>: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position, extent, relations, hilum, peritoneal coverings.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u="sng" dirty="0"/>
              <a:t>Internal structure of the kidneys</a:t>
            </a:r>
            <a:r>
              <a:rPr lang="en-US" sz="2800" dirty="0"/>
              <a:t>: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Cortex, medulla and renal sinus.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/>
              <a:t>The vascular segments of the kidneys.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/>
              <a:t>The blood supply and lymphatics of the kidneys.</a:t>
            </a:r>
          </a:p>
        </p:txBody>
      </p:sp>
    </p:spTree>
    <p:extLst>
      <p:ext uri="{BB962C8B-B14F-4D97-AF65-F5344CB8AC3E}">
        <p14:creationId xmlns:p14="http://schemas.microsoft.com/office/powerpoint/2010/main" val="42068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7C1E7-15D7-4661-A18A-792F063C479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38125" y="785019"/>
            <a:ext cx="5934075" cy="5116512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The </a:t>
            </a:r>
            <a:r>
              <a:rPr lang="en-US" sz="2400" b="1" dirty="0"/>
              <a:t>interlobar arteries </a:t>
            </a:r>
            <a:r>
              <a:rPr lang="en-US" sz="2400" dirty="0"/>
              <a:t>run toward the cortex on each side of the renal pyramid. </a:t>
            </a:r>
          </a:p>
          <a:p>
            <a:pPr>
              <a:defRPr/>
            </a:pPr>
            <a:r>
              <a:rPr lang="en-US" sz="2400" dirty="0"/>
              <a:t>At the junction of the cortex and the medulla, the Interlobar arteries give off the </a:t>
            </a:r>
            <a:r>
              <a:rPr lang="en-US" sz="2400" b="1" dirty="0"/>
              <a:t>arcuate arteries</a:t>
            </a:r>
            <a:r>
              <a:rPr lang="en-US" sz="2400" dirty="0"/>
              <a:t>, which arch over the bases of the pyramids.</a:t>
            </a:r>
          </a:p>
          <a:p>
            <a:pPr>
              <a:defRPr/>
            </a:pPr>
            <a:r>
              <a:rPr lang="en-US" sz="2400" dirty="0"/>
              <a:t>The arcuate arteries give off several </a:t>
            </a:r>
            <a:r>
              <a:rPr lang="en-US" sz="2400" b="1" dirty="0"/>
              <a:t>interlobular </a:t>
            </a:r>
            <a:r>
              <a:rPr lang="en-US" sz="2400" dirty="0"/>
              <a:t>arteries that ascend in the cortex and give off the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afferent glomerular arterioles.</a:t>
            </a:r>
          </a:p>
          <a:p>
            <a:pPr>
              <a:defRPr/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/>
              <a:t>and extend further to become efferent arterioles. 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>
              <a:buNone/>
              <a:defRPr/>
            </a:pPr>
            <a:endParaRPr lang="en-US" sz="2400" dirty="0"/>
          </a:p>
        </p:txBody>
      </p:sp>
      <p:pic>
        <p:nvPicPr>
          <p:cNvPr id="30722" name="Picture 5">
            <a:extLst>
              <a:ext uri="{FF2B5EF4-FFF2-40B4-BE49-F238E27FC236}">
                <a16:creationId xmlns:a16="http://schemas.microsoft.com/office/drawing/2014/main" id="{11BCC0DB-6EEA-472C-8C85-5929AC290EA7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t="3659" r="3578" b="3659"/>
          <a:stretch>
            <a:fillRect/>
          </a:stretch>
        </p:blipFill>
        <p:spPr>
          <a:xfrm>
            <a:off x="6477000" y="180975"/>
            <a:ext cx="5334000" cy="6324600"/>
          </a:xfrm>
          <a:noFill/>
          <a:ln>
            <a:noFill/>
            <a:miter lim="800000"/>
            <a:headEnd/>
            <a:tailEnd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DAC3E2-964E-49AC-ADC7-4F0B266FBB2C}"/>
              </a:ext>
            </a:extLst>
          </p:cNvPr>
          <p:cNvCxnSpPr/>
          <p:nvPr/>
        </p:nvCxnSpPr>
        <p:spPr>
          <a:xfrm>
            <a:off x="7620000" y="5743575"/>
            <a:ext cx="16002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864AE4-2BBD-452E-9DF3-1326C5D5C088}"/>
              </a:ext>
            </a:extLst>
          </p:cNvPr>
          <p:cNvCxnSpPr>
            <a:stCxn id="30726" idx="2"/>
          </p:cNvCxnSpPr>
          <p:nvPr/>
        </p:nvCxnSpPr>
        <p:spPr>
          <a:xfrm>
            <a:off x="7620000" y="627063"/>
            <a:ext cx="914400" cy="8493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F90343-5BDD-4B75-B3CF-F8D14471609A}"/>
              </a:ext>
            </a:extLst>
          </p:cNvPr>
          <p:cNvCxnSpPr/>
          <p:nvPr/>
        </p:nvCxnSpPr>
        <p:spPr>
          <a:xfrm flipV="1">
            <a:off x="7696200" y="4905375"/>
            <a:ext cx="1143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6" name="TextBox 10">
            <a:extLst>
              <a:ext uri="{FF2B5EF4-FFF2-40B4-BE49-F238E27FC236}">
                <a16:creationId xmlns:a16="http://schemas.microsoft.com/office/drawing/2014/main" id="{90BD84C0-7615-424C-B5A5-C8A564249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57175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Arcuate arteries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30727" name="TextBox 12">
            <a:extLst>
              <a:ext uri="{FF2B5EF4-FFF2-40B4-BE49-F238E27FC236}">
                <a16:creationId xmlns:a16="http://schemas.microsoft.com/office/drawing/2014/main" id="{52DC9583-6C19-410C-8B55-1E7B1B820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362576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Interlobular  arteries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6E1038-295D-4060-905A-C25FBE602D78}"/>
              </a:ext>
            </a:extLst>
          </p:cNvPr>
          <p:cNvCxnSpPr>
            <a:stCxn id="30726" idx="2"/>
          </p:cNvCxnSpPr>
          <p:nvPr/>
        </p:nvCxnSpPr>
        <p:spPr>
          <a:xfrm>
            <a:off x="7620000" y="627063"/>
            <a:ext cx="1219200" cy="2397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9" name="Rectangle 22">
            <a:extLst>
              <a:ext uri="{FF2B5EF4-FFF2-40B4-BE49-F238E27FC236}">
                <a16:creationId xmlns:a16="http://schemas.microsoft.com/office/drawing/2014/main" id="{3EFCB984-4F82-400B-8D97-B08271129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180976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Interlobar arteries</a:t>
            </a:r>
            <a:endParaRPr lang="en-GB" altLang="en-US" sz="1800">
              <a:latin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A428E8D-86CD-497F-8CCF-B969F749E5CE}"/>
              </a:ext>
            </a:extLst>
          </p:cNvPr>
          <p:cNvCxnSpPr/>
          <p:nvPr/>
        </p:nvCxnSpPr>
        <p:spPr>
          <a:xfrm flipH="1">
            <a:off x="10744200" y="866775"/>
            <a:ext cx="304800" cy="1828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4405BCA4-B87C-4B29-B16D-B73F6FAAA614}"/>
              </a:ext>
            </a:extLst>
          </p:cNvPr>
          <p:cNvSpPr txBox="1">
            <a:spLocks/>
          </p:cNvSpPr>
          <p:nvPr/>
        </p:nvSpPr>
        <p:spPr>
          <a:xfrm>
            <a:off x="1153886" y="45017"/>
            <a:ext cx="3886200" cy="44608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+mn-lt"/>
              </a:rPr>
              <a:t>Arterial Supply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Documents and Settings\Free User\Desktop\renal lec\k.jpg">
            <a:extLst>
              <a:ext uri="{FF2B5EF4-FFF2-40B4-BE49-F238E27FC236}">
                <a16:creationId xmlns:a16="http://schemas.microsoft.com/office/drawing/2014/main" id="{939DE7C9-1DA1-40FF-8302-1D46EACE41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" t="57243" r="5045"/>
          <a:stretch>
            <a:fillRect/>
          </a:stretch>
        </p:blipFill>
        <p:spPr>
          <a:xfrm>
            <a:off x="8082648" y="54430"/>
            <a:ext cx="4038600" cy="2909563"/>
          </a:xfrm>
          <a:noFill/>
          <a:ln>
            <a:noFill/>
            <a:miter lim="800000"/>
            <a:headEnd/>
            <a:tailEnd/>
          </a:ln>
        </p:spPr>
      </p:pic>
      <p:sp>
        <p:nvSpPr>
          <p:cNvPr id="24578" name="Title 1">
            <a:extLst>
              <a:ext uri="{FF2B5EF4-FFF2-40B4-BE49-F238E27FC236}">
                <a16:creationId xmlns:a16="http://schemas.microsoft.com/office/drawing/2014/main" id="{8855678B-24B8-4E52-9BA1-2D107C894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30" y="51138"/>
            <a:ext cx="8621718" cy="603202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000" b="1" dirty="0">
                <a:latin typeface="+mn-lt"/>
              </a:rPr>
              <a:t>Segmental branches &amp; vascular segments of kidneys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C335832E-0C8D-4EC3-A0CC-EDC6E33F0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39214" y="2868384"/>
            <a:ext cx="3124200" cy="3886200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2400" dirty="0"/>
              <a:t>Each kidney has 5 segmental branches and is divided into 5 vascular segments: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/>
              <a:t>A</a:t>
            </a:r>
            <a:r>
              <a:rPr lang="en-US" sz="2400" dirty="0"/>
              <a:t>pical.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/>
              <a:t>C</a:t>
            </a:r>
            <a:r>
              <a:rPr lang="en-US" sz="2400" dirty="0"/>
              <a:t>audal.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/>
              <a:t>A</a:t>
            </a:r>
            <a:r>
              <a:rPr lang="en-US" sz="2400" dirty="0"/>
              <a:t>nterior </a:t>
            </a:r>
            <a:r>
              <a:rPr lang="en-US" sz="2400" b="1" dirty="0"/>
              <a:t>S</a:t>
            </a:r>
            <a:r>
              <a:rPr lang="en-US" sz="2400" dirty="0"/>
              <a:t>uperior.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/>
              <a:t>A</a:t>
            </a:r>
            <a:r>
              <a:rPr lang="en-US" sz="2400" dirty="0"/>
              <a:t>nterior </a:t>
            </a:r>
            <a:r>
              <a:rPr lang="en-US" sz="2400" b="1" dirty="0"/>
              <a:t>I</a:t>
            </a:r>
            <a:r>
              <a:rPr lang="en-US" sz="2400" dirty="0"/>
              <a:t>nferior.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/>
              <a:t>P</a:t>
            </a:r>
            <a:r>
              <a:rPr lang="en-US" sz="2400" dirty="0"/>
              <a:t>osterior.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70099-6699-4C23-873E-C53362DC1A2A}"/>
              </a:ext>
            </a:extLst>
          </p:cNvPr>
          <p:cNvSpPr txBox="1"/>
          <p:nvPr/>
        </p:nvSpPr>
        <p:spPr>
          <a:xfrm>
            <a:off x="9073247" y="459579"/>
            <a:ext cx="304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1F4AFD-8856-431B-91CB-89D7E84AE75C}"/>
              </a:ext>
            </a:extLst>
          </p:cNvPr>
          <p:cNvSpPr txBox="1"/>
          <p:nvPr/>
        </p:nvSpPr>
        <p:spPr>
          <a:xfrm>
            <a:off x="10749648" y="1069179"/>
            <a:ext cx="304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5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BC4473-807E-4A05-AE72-0C3018EB1328}"/>
              </a:ext>
            </a:extLst>
          </p:cNvPr>
          <p:cNvSpPr txBox="1"/>
          <p:nvPr/>
        </p:nvSpPr>
        <p:spPr>
          <a:xfrm>
            <a:off x="9378048" y="1907379"/>
            <a:ext cx="304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9B850-C4C7-4FD2-A7E0-8DDCCD9ED2FB}"/>
              </a:ext>
            </a:extLst>
          </p:cNvPr>
          <p:cNvSpPr txBox="1"/>
          <p:nvPr/>
        </p:nvSpPr>
        <p:spPr>
          <a:xfrm>
            <a:off x="9454248" y="753492"/>
            <a:ext cx="304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E8F66D-0275-4274-B562-A03A9B86B848}"/>
              </a:ext>
            </a:extLst>
          </p:cNvPr>
          <p:cNvSpPr txBox="1"/>
          <p:nvPr/>
        </p:nvSpPr>
        <p:spPr>
          <a:xfrm>
            <a:off x="9454248" y="1297779"/>
            <a:ext cx="304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4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A7EB21-3BD8-4ED4-8F71-72CE70DAAE97}"/>
              </a:ext>
            </a:extLst>
          </p:cNvPr>
          <p:cNvGrpSpPr/>
          <p:nvPr/>
        </p:nvGrpSpPr>
        <p:grpSpPr>
          <a:xfrm>
            <a:off x="5203372" y="1004564"/>
            <a:ext cx="2895600" cy="3565525"/>
            <a:chOff x="5972179" y="2971800"/>
            <a:chExt cx="2895600" cy="3565525"/>
          </a:xfrm>
        </p:grpSpPr>
        <p:pic>
          <p:nvPicPr>
            <p:cNvPr id="31748" name="Picture 5">
              <a:extLst>
                <a:ext uri="{FF2B5EF4-FFF2-40B4-BE49-F238E27FC236}">
                  <a16:creationId xmlns:a16="http://schemas.microsoft.com/office/drawing/2014/main" id="{E7D4F7D5-3E67-46CA-998B-7995A7206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179" y="2971800"/>
              <a:ext cx="2895600" cy="356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50F984-BEE5-4F16-A543-FC561958F731}"/>
                </a:ext>
              </a:extLst>
            </p:cNvPr>
            <p:cNvSpPr txBox="1"/>
            <p:nvPr/>
          </p:nvSpPr>
          <p:spPr>
            <a:xfrm>
              <a:off x="6810379" y="4343399"/>
              <a:ext cx="3048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5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BF405F-3FC3-4264-9651-44A1E48F0523}"/>
                </a:ext>
              </a:extLst>
            </p:cNvPr>
            <p:cNvSpPr txBox="1"/>
            <p:nvPr/>
          </p:nvSpPr>
          <p:spPr>
            <a:xfrm>
              <a:off x="7419979" y="4571999"/>
              <a:ext cx="3048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4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A7C940-5090-41BB-8646-B7DE2A3A971A}"/>
                </a:ext>
              </a:extLst>
            </p:cNvPr>
            <p:cNvSpPr txBox="1"/>
            <p:nvPr/>
          </p:nvSpPr>
          <p:spPr>
            <a:xfrm>
              <a:off x="7343779" y="4038599"/>
              <a:ext cx="3048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3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49E48A-985A-41ED-9DB9-1F8CC2302C27}"/>
                </a:ext>
              </a:extLst>
            </p:cNvPr>
            <p:cNvSpPr txBox="1"/>
            <p:nvPr/>
          </p:nvSpPr>
          <p:spPr>
            <a:xfrm>
              <a:off x="7115179" y="4876799"/>
              <a:ext cx="3048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2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9B47DD-3F12-4F62-AAB3-DE1D28190CC9}"/>
                </a:ext>
              </a:extLst>
            </p:cNvPr>
            <p:cNvSpPr txBox="1"/>
            <p:nvPr/>
          </p:nvSpPr>
          <p:spPr>
            <a:xfrm>
              <a:off x="6810379" y="3809999"/>
              <a:ext cx="3048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1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B5BD48-148F-4FA6-B14C-6DC53892DE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23" t="24317" r="36015" b="24311"/>
          <a:stretch/>
        </p:blipFill>
        <p:spPr>
          <a:xfrm>
            <a:off x="500742" y="665938"/>
            <a:ext cx="4624392" cy="3854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CC5FBD-C074-4DA7-925D-8F4FABD5CBD2}"/>
              </a:ext>
            </a:extLst>
          </p:cNvPr>
          <p:cNvSpPr txBox="1"/>
          <p:nvPr/>
        </p:nvSpPr>
        <p:spPr>
          <a:xfrm>
            <a:off x="217489" y="4478736"/>
            <a:ext cx="77508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What is the clinical importance of vascular segments of kidney? </a:t>
            </a:r>
            <a:endParaRPr lang="en-US" sz="2200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64CE49-9A39-4B8D-BEE3-93B118CE7906}"/>
              </a:ext>
            </a:extLst>
          </p:cNvPr>
          <p:cNvSpPr txBox="1"/>
          <p:nvPr/>
        </p:nvSpPr>
        <p:spPr>
          <a:xfrm>
            <a:off x="242890" y="5579455"/>
            <a:ext cx="81010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The vascular segments of the kidney provide avascular planes in between them forming the bloodless line, making it possible to remove individual or multiple diseased segments or for doing a partial nephrectomy.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A7F84-AFA4-4BAC-A70C-2D95A1A60CB1}"/>
              </a:ext>
            </a:extLst>
          </p:cNvPr>
          <p:cNvSpPr txBox="1"/>
          <p:nvPr/>
        </p:nvSpPr>
        <p:spPr>
          <a:xfrm>
            <a:off x="272142" y="4848220"/>
            <a:ext cx="8071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Useful in doing incisions for segmental resection of the kidney or opening to remove a stone from pelvicalyceal system.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animBg="1"/>
      <p:bldP spid="2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>
            <a:extLst>
              <a:ext uri="{FF2B5EF4-FFF2-40B4-BE49-F238E27FC236}">
                <a16:creationId xmlns:a16="http://schemas.microsoft.com/office/drawing/2014/main" id="{7A5B9273-C279-4923-AFB1-24AF68AA9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27" y="113852"/>
            <a:ext cx="5791200" cy="484187"/>
          </a:xfrm>
          <a:solidFill>
            <a:schemeClr val="accent2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3200" b="1" dirty="0">
                <a:latin typeface="+mn-lt"/>
              </a:rPr>
              <a:t>Blood Supply of the kidney</a:t>
            </a:r>
          </a:p>
        </p:txBody>
      </p:sp>
      <p:sp>
        <p:nvSpPr>
          <p:cNvPr id="1028" name="Content Placeholder 2">
            <a:extLst>
              <a:ext uri="{FF2B5EF4-FFF2-40B4-BE49-F238E27FC236}">
                <a16:creationId xmlns:a16="http://schemas.microsoft.com/office/drawing/2014/main" id="{63C2E872-5795-4952-82D8-B595E30C8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486" y="113852"/>
            <a:ext cx="3046641" cy="6700604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Abdominal aorta</a:t>
            </a:r>
          </a:p>
          <a:p>
            <a:pPr marL="0" indent="0" algn="ctr" eaLnBrk="1" hangingPunct="1">
              <a:buNone/>
              <a:defRPr/>
            </a:pPr>
            <a:endParaRPr lang="en-US" sz="2000" b="1" dirty="0"/>
          </a:p>
          <a:p>
            <a:pPr marL="0" indent="0" algn="ctr" eaLnBrk="1" hangingPunct="1">
              <a:buNone/>
              <a:defRPr/>
            </a:pPr>
            <a:r>
              <a:rPr lang="en-US" sz="2600" b="1" dirty="0">
                <a:solidFill>
                  <a:srgbClr val="FF0000"/>
                </a:solidFill>
              </a:rPr>
              <a:t>Renal artery</a:t>
            </a:r>
          </a:p>
          <a:p>
            <a:pPr marL="0" indent="0" algn="ctr" eaLnBrk="1" hangingPunct="1">
              <a:buNone/>
              <a:defRPr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  <a:defRPr/>
            </a:pPr>
            <a:r>
              <a:rPr lang="en-US" sz="2500" b="1" dirty="0">
                <a:solidFill>
                  <a:srgbClr val="FF0000"/>
                </a:solidFill>
              </a:rPr>
              <a:t>Segmental arteries</a:t>
            </a:r>
          </a:p>
          <a:p>
            <a:pPr marL="0" indent="0" algn="ctr" eaLnBrk="1" hangingPunct="1">
              <a:buNone/>
              <a:defRPr/>
            </a:pPr>
            <a:endParaRPr lang="en-US" sz="2000" b="1" dirty="0"/>
          </a:p>
          <a:p>
            <a:pPr marL="0" indent="0" algn="ctr" eaLnBrk="1" hangingPunct="1"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lobar arteries</a:t>
            </a:r>
          </a:p>
          <a:p>
            <a:pPr marL="0" indent="0" algn="ctr" eaLnBrk="1" hangingPunct="1">
              <a:buNone/>
              <a:defRPr/>
            </a:pPr>
            <a:endParaRPr lang="en-US" sz="2000" b="1" dirty="0"/>
          </a:p>
          <a:p>
            <a:pPr marL="0" indent="0" algn="ctr" eaLnBrk="1" hangingPunct="1">
              <a:buNone/>
              <a:defRPr/>
            </a:pPr>
            <a:r>
              <a:rPr lang="en-US" sz="2300" b="1" dirty="0">
                <a:solidFill>
                  <a:srgbClr val="FF0000"/>
                </a:solidFill>
              </a:rPr>
              <a:t>Interlobar arteries</a:t>
            </a:r>
          </a:p>
          <a:p>
            <a:pPr marL="0" indent="0" algn="ctr" eaLnBrk="1" hangingPunct="1">
              <a:buNone/>
              <a:defRPr/>
            </a:pPr>
            <a:endParaRPr lang="en-US" sz="2000" b="1" dirty="0"/>
          </a:p>
          <a:p>
            <a:pPr marL="0" indent="0" algn="ctr" eaLnBrk="1" hangingPunct="1">
              <a:buNone/>
              <a:defRPr/>
            </a:pPr>
            <a:r>
              <a:rPr lang="en-US" sz="2200" b="1" dirty="0">
                <a:solidFill>
                  <a:srgbClr val="FF0000"/>
                </a:solidFill>
              </a:rPr>
              <a:t>Arcuate arteries</a:t>
            </a:r>
          </a:p>
          <a:p>
            <a:pPr marL="0" indent="0" algn="ctr" eaLnBrk="1" hangingPunct="1">
              <a:buNone/>
              <a:defRPr/>
            </a:pPr>
            <a:endParaRPr lang="en-US" sz="2000" b="1" dirty="0"/>
          </a:p>
          <a:p>
            <a:pPr marL="0" indent="0" algn="ctr" eaLnBrk="1" hangingPunct="1">
              <a:buNone/>
              <a:defRPr/>
            </a:pPr>
            <a:r>
              <a:rPr lang="en-US" sz="2100" b="1" dirty="0">
                <a:solidFill>
                  <a:srgbClr val="FF0000"/>
                </a:solidFill>
              </a:rPr>
              <a:t>Interlobular arteries</a:t>
            </a:r>
          </a:p>
          <a:p>
            <a:pPr marL="0" indent="0" algn="ctr" eaLnBrk="1" hangingPunct="1">
              <a:buNone/>
              <a:defRPr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afferent glomerular arterioles</a:t>
            </a:r>
            <a:endParaRPr lang="en-US" sz="2000" b="1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  <a:defRPr/>
            </a:pPr>
            <a:endParaRPr lang="en-US" sz="2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81BC13-E556-4531-9504-89C6D8A3A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8859" y="1562100"/>
            <a:ext cx="3062515" cy="4191000"/>
          </a:xfrm>
          <a:ln>
            <a:noFill/>
          </a:ln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en-US" b="1" dirty="0">
                <a:solidFill>
                  <a:srgbClr val="0033CC"/>
                </a:solidFill>
              </a:rPr>
              <a:t>Inferior vena cava</a:t>
            </a:r>
          </a:p>
          <a:p>
            <a:pPr marL="0" indent="0" algn="ctr">
              <a:buNone/>
              <a:defRPr/>
            </a:pPr>
            <a:endParaRPr lang="en-US" sz="2000" b="1" dirty="0">
              <a:solidFill>
                <a:srgbClr val="0033CC"/>
              </a:solidFill>
            </a:endParaRPr>
          </a:p>
          <a:p>
            <a:pPr marL="0" indent="0" algn="ctr">
              <a:buNone/>
              <a:defRPr/>
            </a:pPr>
            <a:r>
              <a:rPr lang="en-US" sz="2600" b="1" dirty="0">
                <a:solidFill>
                  <a:srgbClr val="0033CC"/>
                </a:solidFill>
              </a:rPr>
              <a:t>Renal vein</a:t>
            </a:r>
          </a:p>
          <a:p>
            <a:pPr marL="0" indent="0" algn="ctr">
              <a:buNone/>
              <a:defRPr/>
            </a:pPr>
            <a:r>
              <a:rPr lang="en-US" sz="2000" b="1" dirty="0">
                <a:solidFill>
                  <a:srgbClr val="0033CC"/>
                </a:solidFill>
              </a:rPr>
              <a:t> </a:t>
            </a:r>
          </a:p>
          <a:p>
            <a:pPr marL="0" indent="0" algn="ctr">
              <a:buNone/>
              <a:defRPr/>
            </a:pPr>
            <a:r>
              <a:rPr lang="en-US" sz="2300" b="1" dirty="0">
                <a:solidFill>
                  <a:srgbClr val="0033CC"/>
                </a:solidFill>
              </a:rPr>
              <a:t>Interlobar veins</a:t>
            </a:r>
          </a:p>
          <a:p>
            <a:pPr marL="0" indent="0" algn="ctr">
              <a:buNone/>
              <a:defRPr/>
            </a:pPr>
            <a:endParaRPr lang="en-US" sz="2000" b="1" dirty="0">
              <a:solidFill>
                <a:srgbClr val="0033CC"/>
              </a:solidFill>
            </a:endParaRPr>
          </a:p>
          <a:p>
            <a:pPr marL="0" indent="0" algn="ctr">
              <a:buNone/>
              <a:defRPr/>
            </a:pPr>
            <a:r>
              <a:rPr lang="en-US" sz="2200" b="1" dirty="0">
                <a:solidFill>
                  <a:srgbClr val="0033CC"/>
                </a:solidFill>
              </a:rPr>
              <a:t>Arcuate veins</a:t>
            </a:r>
          </a:p>
          <a:p>
            <a:pPr marL="0" indent="0" algn="ctr">
              <a:buNone/>
              <a:defRPr/>
            </a:pPr>
            <a:endParaRPr lang="en-US" sz="2000" b="1" dirty="0">
              <a:solidFill>
                <a:srgbClr val="0033CC"/>
              </a:solidFill>
            </a:endParaRPr>
          </a:p>
          <a:p>
            <a:pPr marL="0" indent="0" algn="ctr">
              <a:buNone/>
              <a:defRPr/>
            </a:pPr>
            <a:r>
              <a:rPr lang="en-US" sz="2100" b="1" dirty="0">
                <a:solidFill>
                  <a:srgbClr val="0033CC"/>
                </a:solidFill>
              </a:rPr>
              <a:t>Interlobular veins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cxnSp>
        <p:nvCxnSpPr>
          <p:cNvPr id="32772" name="Straight Arrow Connector 5">
            <a:extLst>
              <a:ext uri="{FF2B5EF4-FFF2-40B4-BE49-F238E27FC236}">
                <a16:creationId xmlns:a16="http://schemas.microsoft.com/office/drawing/2014/main" id="{3D721767-8972-4AC1-A13C-9D11EA3F8F4B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10313646" y="3134295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3" name="Straight Arrow Connector 6">
            <a:extLst>
              <a:ext uri="{FF2B5EF4-FFF2-40B4-BE49-F238E27FC236}">
                <a16:creationId xmlns:a16="http://schemas.microsoft.com/office/drawing/2014/main" id="{D8120D54-974A-4E54-BA59-A5D298E0D462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10313646" y="3983377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4" name="Straight Arrow Connector 7">
            <a:extLst>
              <a:ext uri="{FF2B5EF4-FFF2-40B4-BE49-F238E27FC236}">
                <a16:creationId xmlns:a16="http://schemas.microsoft.com/office/drawing/2014/main" id="{22268EA5-6998-4A93-BD16-04DDC96FDDEA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10313646" y="4799809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78" name="Straight Arrow Connector 11">
            <a:extLst>
              <a:ext uri="{FF2B5EF4-FFF2-40B4-BE49-F238E27FC236}">
                <a16:creationId xmlns:a16="http://schemas.microsoft.com/office/drawing/2014/main" id="{AF1AC624-5DF4-41DC-A42D-9DE7D9F5DD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57375" y="2394861"/>
            <a:ext cx="0" cy="304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0" name="Straight Arrow Connector 13">
            <a:extLst>
              <a:ext uri="{FF2B5EF4-FFF2-40B4-BE49-F238E27FC236}">
                <a16:creationId xmlns:a16="http://schemas.microsoft.com/office/drawing/2014/main" id="{95FF5F48-E2B4-419D-8E31-BF8F2514C49A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10313646" y="2230778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82" name="Object 2">
            <a:extLst>
              <a:ext uri="{FF2B5EF4-FFF2-40B4-BE49-F238E27FC236}">
                <a16:creationId xmlns:a16="http://schemas.microsoft.com/office/drawing/2014/main" id="{92280582-6596-43D4-AF89-07F39E466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1" t="3545" r="1888" b="6053"/>
          <a:stretch>
            <a:fillRect/>
          </a:stretch>
        </p:blipFill>
        <p:spPr bwMode="auto">
          <a:xfrm>
            <a:off x="3282130" y="685799"/>
            <a:ext cx="5871168" cy="615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1">
            <a:extLst>
              <a:ext uri="{FF2B5EF4-FFF2-40B4-BE49-F238E27FC236}">
                <a16:creationId xmlns:a16="http://schemas.microsoft.com/office/drawing/2014/main" id="{426A65B5-C560-4B49-935A-A0624EB56E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57375" y="1529442"/>
            <a:ext cx="0" cy="304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1">
            <a:extLst>
              <a:ext uri="{FF2B5EF4-FFF2-40B4-BE49-F238E27FC236}">
                <a16:creationId xmlns:a16="http://schemas.microsoft.com/office/drawing/2014/main" id="{381A3017-AE45-4E7B-AB02-B9355C0CC9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57375" y="649862"/>
            <a:ext cx="0" cy="304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1">
            <a:extLst>
              <a:ext uri="{FF2B5EF4-FFF2-40B4-BE49-F238E27FC236}">
                <a16:creationId xmlns:a16="http://schemas.microsoft.com/office/drawing/2014/main" id="{7AFABF40-CAAB-42B3-B1B9-A9A8613581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57375" y="3233058"/>
            <a:ext cx="0" cy="304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1">
            <a:extLst>
              <a:ext uri="{FF2B5EF4-FFF2-40B4-BE49-F238E27FC236}">
                <a16:creationId xmlns:a16="http://schemas.microsoft.com/office/drawing/2014/main" id="{D339F561-1824-43AF-8812-F14DE52B34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57375" y="4963889"/>
            <a:ext cx="0" cy="304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11">
            <a:extLst>
              <a:ext uri="{FF2B5EF4-FFF2-40B4-BE49-F238E27FC236}">
                <a16:creationId xmlns:a16="http://schemas.microsoft.com/office/drawing/2014/main" id="{37779BB6-5184-4CFC-B12C-66B5CA5712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57375" y="4125693"/>
            <a:ext cx="0" cy="304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11">
            <a:extLst>
              <a:ext uri="{FF2B5EF4-FFF2-40B4-BE49-F238E27FC236}">
                <a16:creationId xmlns:a16="http://schemas.microsoft.com/office/drawing/2014/main" id="{2D6BD8A5-4024-41D2-A857-5123DC3C4F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57375" y="5780316"/>
            <a:ext cx="0" cy="304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B0B79857-7D79-4899-BD87-905BB3826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514" y="87400"/>
            <a:ext cx="6074227" cy="563562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2060"/>
                </a:solidFill>
                <a:latin typeface="+mn-lt"/>
              </a:rPr>
              <a:t>Venous Drainage of the kidney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57B55-B45B-4EAA-812B-F4B5F73A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13" y="685794"/>
            <a:ext cx="6520544" cy="685800"/>
          </a:xfrm>
          <a:ln>
            <a:noFill/>
          </a:ln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400" b="1" dirty="0">
                <a:cs typeface="Arial" charset="0"/>
              </a:rPr>
              <a:t>Both renal veins </a:t>
            </a:r>
            <a:r>
              <a:rPr lang="en-US" sz="2400" dirty="0">
                <a:cs typeface="Arial" charset="0"/>
              </a:rPr>
              <a:t>drain to the </a:t>
            </a:r>
            <a:r>
              <a:rPr lang="en-US" sz="2400" b="1" dirty="0">
                <a:cs typeface="Arial" charset="0"/>
              </a:rPr>
              <a:t>inferior vena cava</a:t>
            </a:r>
            <a:r>
              <a:rPr lang="en-US" sz="2400" dirty="0">
                <a:cs typeface="Arial" charset="0"/>
              </a:rPr>
              <a:t>.</a:t>
            </a:r>
          </a:p>
        </p:txBody>
      </p:sp>
      <p:pic>
        <p:nvPicPr>
          <p:cNvPr id="33795" name="Picture 2" descr="C:\Documents and Settings\Prof. Saeed Makarem\Desktop\clip_image001.jpg">
            <a:extLst>
              <a:ext uri="{FF2B5EF4-FFF2-40B4-BE49-F238E27FC236}">
                <a16:creationId xmlns:a16="http://schemas.microsoft.com/office/drawing/2014/main" id="{2B9BBF82-1D2A-4C3C-969C-E79BBE641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t="4500" r="7246" b="5701"/>
          <a:stretch>
            <a:fillRect/>
          </a:stretch>
        </p:blipFill>
        <p:spPr bwMode="auto">
          <a:xfrm>
            <a:off x="8011887" y="636475"/>
            <a:ext cx="4049488" cy="394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815153-4A5B-43C7-89A4-54F0B12DCD95}"/>
              </a:ext>
            </a:extLst>
          </p:cNvPr>
          <p:cNvSpPr txBox="1">
            <a:spLocks/>
          </p:cNvSpPr>
          <p:nvPr/>
        </p:nvSpPr>
        <p:spPr bwMode="auto">
          <a:xfrm>
            <a:off x="7663544" y="4706034"/>
            <a:ext cx="434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The right </a:t>
            </a:r>
            <a:r>
              <a:rPr lang="en-US" sz="2400" dirty="0">
                <a:cs typeface="Arial" charset="0"/>
              </a:rPr>
              <a:t>renal vein is behind the </a:t>
            </a:r>
            <a:r>
              <a:rPr lang="en-US" sz="2400" b="1" dirty="0">
                <a:cs typeface="Arial" charset="0"/>
              </a:rPr>
              <a:t>2</a:t>
            </a:r>
            <a:r>
              <a:rPr lang="en-US" sz="2400" b="1" baseline="30000" dirty="0">
                <a:cs typeface="Arial" charset="0"/>
              </a:rPr>
              <a:t>nd</a:t>
            </a:r>
            <a:r>
              <a:rPr lang="en-US" sz="2400" b="1" dirty="0">
                <a:cs typeface="Arial" charset="0"/>
              </a:rPr>
              <a:t> part of the duodenum </a:t>
            </a:r>
            <a:r>
              <a:rPr lang="en-US" sz="2400" dirty="0">
                <a:cs typeface="Arial" charset="0"/>
              </a:rPr>
              <a:t>and sometimes behind the lateral part of the </a:t>
            </a:r>
            <a:r>
              <a:rPr lang="en-US" sz="2400" b="1" dirty="0">
                <a:cs typeface="Arial" charset="0"/>
              </a:rPr>
              <a:t>head of the pancreas.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630BEE-9918-43CD-9603-1BA68425183C}"/>
              </a:ext>
            </a:extLst>
          </p:cNvPr>
          <p:cNvSpPr txBox="1">
            <a:spLocks/>
          </p:cNvSpPr>
          <p:nvPr/>
        </p:nvSpPr>
        <p:spPr bwMode="auto">
          <a:xfrm>
            <a:off x="218923" y="1120425"/>
            <a:ext cx="7717973" cy="57016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The left renal vein </a:t>
            </a:r>
            <a:r>
              <a:rPr lang="en-US" sz="2400" dirty="0">
                <a:cs typeface="Arial" charset="0"/>
              </a:rPr>
              <a:t>is three times </a:t>
            </a:r>
            <a:r>
              <a:rPr lang="en-US" sz="2400" b="1" dirty="0">
                <a:cs typeface="Arial" charset="0"/>
              </a:rPr>
              <a:t>longer</a:t>
            </a:r>
            <a:r>
              <a:rPr lang="en-US" sz="2400" dirty="0">
                <a:cs typeface="Arial" charset="0"/>
              </a:rPr>
              <a:t> than the right (7.5 cm and 2.5 cm) </a:t>
            </a:r>
            <a:r>
              <a:rPr lang="en-US" sz="2400" dirty="0"/>
              <a:t>as it courses in front of the aorta to drain into the IVC.</a:t>
            </a: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i="1" dirty="0">
                <a:cs typeface="Arial" charset="0"/>
              </a:rPr>
              <a:t>So,</a:t>
            </a:r>
            <a:r>
              <a:rPr lang="en-US" sz="2400" i="1" dirty="0">
                <a:cs typeface="Arial" charset="0"/>
              </a:rPr>
              <a:t> for this reason the </a:t>
            </a:r>
            <a:r>
              <a:rPr lang="en-US" sz="2400" b="1" i="1" dirty="0">
                <a:cs typeface="Arial" charset="0"/>
              </a:rPr>
              <a:t>left kidney </a:t>
            </a:r>
            <a:r>
              <a:rPr lang="en-US" sz="2400" i="1" dirty="0">
                <a:cs typeface="Arial" charset="0"/>
              </a:rPr>
              <a:t>is the preferred side for live donor </a:t>
            </a:r>
            <a:r>
              <a:rPr lang="en-US" sz="2400" b="1" i="1" dirty="0" err="1">
                <a:cs typeface="Arial" charset="0"/>
              </a:rPr>
              <a:t>nephrectomy</a:t>
            </a:r>
            <a:r>
              <a:rPr lang="en-US" sz="2400" i="1" dirty="0">
                <a:cs typeface="Arial" charset="0"/>
              </a:rPr>
              <a:t>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>
                <a:cs typeface="Arial" charset="0"/>
              </a:rPr>
              <a:t>It runs </a:t>
            </a:r>
            <a:r>
              <a:rPr lang="en-US" sz="2400" dirty="0">
                <a:cs typeface="Arial" charset="0"/>
              </a:rPr>
              <a:t>from its origin in the renal hilum, </a:t>
            </a:r>
            <a:r>
              <a:rPr lang="en-US" sz="2400" b="1" dirty="0">
                <a:cs typeface="Arial" charset="0"/>
              </a:rPr>
              <a:t>posterior to the splenic vein and the body of pancreas</a:t>
            </a:r>
            <a:r>
              <a:rPr lang="en-US" sz="2400" dirty="0">
                <a:cs typeface="Arial" charset="0"/>
              </a:rPr>
              <a:t>, and </a:t>
            </a:r>
            <a:r>
              <a:rPr lang="en-US" sz="2400" b="1" dirty="0">
                <a:cs typeface="Arial" charset="0"/>
              </a:rPr>
              <a:t>then across the anterior aspect of the aorta</a:t>
            </a:r>
            <a:r>
              <a:rPr lang="en-US" sz="2400" dirty="0">
                <a:cs typeface="Arial" charset="0"/>
              </a:rPr>
              <a:t>, just </a:t>
            </a:r>
            <a:r>
              <a:rPr lang="en-US" sz="2400" b="1" dirty="0">
                <a:cs typeface="Arial" charset="0"/>
              </a:rPr>
              <a:t>below the origin of the superior mesenteric artery.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cs typeface="Arial" charset="0"/>
              </a:rPr>
              <a:t>The </a:t>
            </a:r>
            <a:r>
              <a:rPr lang="en-US" sz="2400" b="1" dirty="0">
                <a:cs typeface="Arial" charset="0"/>
              </a:rPr>
              <a:t>left gonadal vein</a:t>
            </a:r>
            <a:r>
              <a:rPr lang="en-US" sz="2400" dirty="0">
                <a:cs typeface="Arial" charset="0"/>
              </a:rPr>
              <a:t> enters it from below and the </a:t>
            </a:r>
            <a:r>
              <a:rPr lang="en-US" sz="2400" b="1" dirty="0">
                <a:cs typeface="Arial" charset="0"/>
              </a:rPr>
              <a:t>left suprarenal vein</a:t>
            </a:r>
            <a:r>
              <a:rPr lang="en-US" sz="2400" dirty="0">
                <a:cs typeface="Arial" charset="0"/>
              </a:rPr>
              <a:t>, </a:t>
            </a:r>
            <a:r>
              <a:rPr lang="en-US" sz="2400" dirty="0" smtClean="0">
                <a:cs typeface="Arial" charset="0"/>
              </a:rPr>
              <a:t>usually receiving one of the left inferior phrenic veins, enters it above but nearer the midline.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cs typeface="Arial" charset="0"/>
              </a:rPr>
              <a:t>The </a:t>
            </a:r>
            <a:r>
              <a:rPr lang="en-US" sz="2400" b="1" dirty="0" smtClean="0">
                <a:solidFill>
                  <a:srgbClr val="FF0000"/>
                </a:solidFill>
                <a:cs typeface="Arial" charset="0"/>
              </a:rPr>
              <a:t>left renal vein</a:t>
            </a:r>
            <a:r>
              <a:rPr lang="en-US" sz="2400" dirty="0" smtClean="0">
                <a:cs typeface="Arial" charset="0"/>
              </a:rPr>
              <a:t> enters the inferior vena cava a little </a:t>
            </a:r>
            <a:r>
              <a:rPr lang="en-US" sz="2400" b="1" u="sng" dirty="0" smtClean="0">
                <a:cs typeface="Arial" charset="0"/>
              </a:rPr>
              <a:t>above </a:t>
            </a:r>
            <a:r>
              <a:rPr lang="en-US" sz="2400" dirty="0" smtClean="0">
                <a:cs typeface="Arial" charset="0"/>
              </a:rPr>
              <a:t>the right vein.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Content Placeholder 4" descr="صورةanatomy  figures bahgat 395">
            <a:extLst>
              <a:ext uri="{FF2B5EF4-FFF2-40B4-BE49-F238E27FC236}">
                <a16:creationId xmlns:a16="http://schemas.microsoft.com/office/drawing/2014/main" id="{C2B5A0CD-49BE-4DAA-BFEA-6695399DCF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9767" r="3242" b="45129"/>
          <a:stretch>
            <a:fillRect/>
          </a:stretch>
        </p:blipFill>
        <p:spPr>
          <a:xfrm>
            <a:off x="5985475" y="64961"/>
            <a:ext cx="6162633" cy="4962120"/>
          </a:xfrm>
          <a:noFill/>
          <a:ln>
            <a:noFill/>
            <a:miter lim="800000"/>
            <a:headEnd/>
            <a:tailEnd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CB5B8D-CF01-4960-90FA-85EDF0F89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0229" y="137434"/>
            <a:ext cx="5245246" cy="1919966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Lymphatic Drainage: </a:t>
            </a:r>
            <a:endParaRPr lang="en-US" sz="2400" dirty="0"/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dirty="0"/>
              <a:t>The lymph vessels follow the arteries. </a:t>
            </a: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dirty="0"/>
              <a:t>Lymph drains to the </a:t>
            </a:r>
            <a:r>
              <a:rPr lang="en-US" sz="2400" b="1" dirty="0"/>
              <a:t>lateral aortic lymph nodes </a:t>
            </a:r>
            <a:r>
              <a:rPr lang="en-US" sz="2400" dirty="0"/>
              <a:t>around the origin of the renal artery.</a:t>
            </a: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endParaRPr lang="en-US" sz="2400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B054DCC8-B5B6-444C-8774-C3F22DFAD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2231923"/>
            <a:ext cx="3887628" cy="42260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0FC7FB-590C-4309-AF27-E4BF16045D4B}"/>
              </a:ext>
            </a:extLst>
          </p:cNvPr>
          <p:cNvSpPr/>
          <p:nvPr/>
        </p:nvSpPr>
        <p:spPr>
          <a:xfrm>
            <a:off x="3733800" y="5125404"/>
            <a:ext cx="8371114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Nerve Supply</a:t>
            </a:r>
            <a:r>
              <a:rPr lang="en-US" sz="2400" dirty="0">
                <a:cs typeface="Arial" charset="0"/>
              </a:rPr>
              <a:t>:</a:t>
            </a:r>
          </a:p>
          <a:p>
            <a:pPr>
              <a:defRPr/>
            </a:pPr>
            <a:r>
              <a:rPr lang="en-US" sz="2400" dirty="0">
                <a:cs typeface="Arial" charset="0"/>
              </a:rPr>
              <a:t> The nerve supply is the </a:t>
            </a: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renal sympathetic plexus</a:t>
            </a:r>
            <a:r>
              <a:rPr lang="en-US" sz="2400" dirty="0">
                <a:cs typeface="Arial" charset="0"/>
              </a:rPr>
              <a:t>. The </a:t>
            </a:r>
            <a:r>
              <a:rPr lang="en-US" sz="2400" b="1" dirty="0">
                <a:cs typeface="Arial" charset="0"/>
              </a:rPr>
              <a:t>afferent </a:t>
            </a:r>
            <a:r>
              <a:rPr lang="en-US" sz="2400" dirty="0">
                <a:cs typeface="Arial" charset="0"/>
              </a:rPr>
              <a:t>fibers that travel through the renal plexus enter the spinal cord in the </a:t>
            </a:r>
            <a:r>
              <a:rPr lang="en-US" sz="2400" b="1" dirty="0">
                <a:cs typeface="Arial" charset="0"/>
              </a:rPr>
              <a:t>10th</a:t>
            </a:r>
            <a:r>
              <a:rPr lang="en-US" sz="2400" dirty="0">
                <a:cs typeface="Arial" charset="0"/>
              </a:rPr>
              <a:t> , </a:t>
            </a:r>
            <a:r>
              <a:rPr lang="en-US" sz="2400" b="1" dirty="0">
                <a:cs typeface="Arial" charset="0"/>
              </a:rPr>
              <a:t>11th</a:t>
            </a:r>
            <a:r>
              <a:rPr lang="en-US" sz="2400" dirty="0">
                <a:cs typeface="Arial" charset="0"/>
              </a:rPr>
              <a:t>, and </a:t>
            </a:r>
            <a:r>
              <a:rPr lang="en-US" sz="2400" b="1" dirty="0">
                <a:cs typeface="Arial" charset="0"/>
              </a:rPr>
              <a:t>12th</a:t>
            </a:r>
            <a:r>
              <a:rPr lang="en-US" sz="2400" dirty="0">
                <a:cs typeface="Arial" charset="0"/>
              </a:rPr>
              <a:t> thoracic nerves.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8EFD4-1D87-4280-9F90-E8834319C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914" y="1208314"/>
            <a:ext cx="6218690" cy="4968649"/>
          </a:xfrm>
        </p:spPr>
        <p:txBody>
          <a:bodyPr>
            <a:normAutofit/>
          </a:bodyPr>
          <a:lstStyle/>
          <a:p>
            <a:r>
              <a:rPr lang="en-US" sz="2400" dirty="0"/>
              <a:t>Kidneys develop in the pelvis then migrate up.</a:t>
            </a:r>
          </a:p>
          <a:p>
            <a:r>
              <a:rPr lang="en-US" sz="2400" dirty="0"/>
              <a:t>The common developmental abnormalities of the kidney: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Pelvic kidney</a:t>
            </a:r>
            <a:r>
              <a:rPr lang="en-US" sz="2400" dirty="0"/>
              <a:t>: failure of ascent of kidney from lower lumbar or sacral region.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Aberrant renal arteries: </a:t>
            </a:r>
            <a:r>
              <a:rPr lang="en-US" sz="2400" dirty="0"/>
              <a:t>the kidney has more than one renal artery</a:t>
            </a:r>
            <a:r>
              <a:rPr lang="en-US" sz="2400" i="0" dirty="0">
                <a:solidFill>
                  <a:srgbClr val="202124"/>
                </a:solidFill>
                <a:effectLst/>
              </a:rPr>
              <a:t> which supply the kidney without passing through hilum</a:t>
            </a:r>
            <a:r>
              <a:rPr lang="en-US" sz="2400" dirty="0">
                <a:solidFill>
                  <a:srgbClr val="202124"/>
                </a:solidFill>
              </a:rPr>
              <a:t>.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Horseshoe kidney: </a:t>
            </a:r>
            <a:r>
              <a:rPr lang="en-US" sz="2400" dirty="0"/>
              <a:t>fusion of lower poles of two kidneys.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9D0A403-A49A-465B-B2E6-C57D43F213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53" y="102042"/>
            <a:ext cx="2274670" cy="2274670"/>
          </a:xfrm>
        </p:spPr>
      </p:pic>
      <p:sp>
        <p:nvSpPr>
          <p:cNvPr id="6" name="Cross 5">
            <a:extLst>
              <a:ext uri="{FF2B5EF4-FFF2-40B4-BE49-F238E27FC236}">
                <a16:creationId xmlns:a16="http://schemas.microsoft.com/office/drawing/2014/main" id="{CA8331ED-54C2-4AEA-AB3B-DE7C5EBF9C0C}"/>
              </a:ext>
            </a:extLst>
          </p:cNvPr>
          <p:cNvSpPr/>
          <p:nvPr/>
        </p:nvSpPr>
        <p:spPr>
          <a:xfrm>
            <a:off x="740226" y="385643"/>
            <a:ext cx="533401" cy="500749"/>
          </a:xfrm>
          <a:prstGeom prst="plus">
            <a:avLst>
              <a:gd name="adj" fmla="val 44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99ABEA-52F8-4B1E-9CE3-040633E9370C}"/>
              </a:ext>
            </a:extLst>
          </p:cNvPr>
          <p:cNvSpPr txBox="1"/>
          <p:nvPr/>
        </p:nvSpPr>
        <p:spPr>
          <a:xfrm>
            <a:off x="1447797" y="315682"/>
            <a:ext cx="3946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Embryology kidney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5FE1D6-1E88-4431-B774-49794F9AC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04" y="2208708"/>
            <a:ext cx="3148470" cy="2912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8D9E7E-7A79-4C72-A6CD-B828EB287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20" t="20843" r="69019" b="50269"/>
          <a:stretch/>
        </p:blipFill>
        <p:spPr>
          <a:xfrm>
            <a:off x="7178112" y="5197085"/>
            <a:ext cx="1731033" cy="1507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F16547-6845-4DAB-B7EF-0ACEC773C9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96" t="53015" r="11786" b="14225"/>
          <a:stretch/>
        </p:blipFill>
        <p:spPr>
          <a:xfrm>
            <a:off x="9574652" y="4906131"/>
            <a:ext cx="2442404" cy="18739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21B2A-C202-455B-9F2E-BEF8E63FF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932" y="160553"/>
            <a:ext cx="1879668" cy="18890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D212D8-56A5-4C07-8CB6-A4AC08797B7F}"/>
              </a:ext>
            </a:extLst>
          </p:cNvPr>
          <p:cNvSpPr txBox="1"/>
          <p:nvPr/>
        </p:nvSpPr>
        <p:spPr>
          <a:xfrm>
            <a:off x="317936" y="4948529"/>
            <a:ext cx="6096000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Congenital polycystic kidney.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Congenital absence of one kidney.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Accessory kidney.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9AFBF9-7C08-4B0F-868F-854F8B156D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34" t="37301" r="40447" b="33107"/>
          <a:stretch/>
        </p:blipFill>
        <p:spPr>
          <a:xfrm>
            <a:off x="9853111" y="2911382"/>
            <a:ext cx="2174953" cy="15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15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4950-9440-4018-9B4D-4DDD184B5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-4989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How to identify that a given kidney is right or left: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B52E6-3748-43CF-B766-832BAD4AE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75668"/>
            <a:ext cx="10515600" cy="435133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hilum</a:t>
            </a:r>
            <a:r>
              <a:rPr lang="en-US" dirty="0"/>
              <a:t> is directed </a:t>
            </a:r>
            <a:r>
              <a:rPr lang="en-US" b="1" dirty="0"/>
              <a:t>medially</a:t>
            </a:r>
            <a:r>
              <a:rPr lang="en-US" dirty="0"/>
              <a:t>.</a:t>
            </a:r>
          </a:p>
          <a:p>
            <a:r>
              <a:rPr lang="en-US" dirty="0"/>
              <a:t>The </a:t>
            </a:r>
            <a:r>
              <a:rPr lang="en-US" b="1" dirty="0"/>
              <a:t>renal vessels </a:t>
            </a:r>
            <a:r>
              <a:rPr lang="en-US" dirty="0"/>
              <a:t>are </a:t>
            </a:r>
            <a:r>
              <a:rPr lang="en-US" b="1" dirty="0"/>
              <a:t>anterior</a:t>
            </a:r>
            <a:r>
              <a:rPr lang="en-US" dirty="0"/>
              <a:t> to the pelvis </a:t>
            </a:r>
          </a:p>
          <a:p>
            <a:r>
              <a:rPr lang="en-US" dirty="0"/>
              <a:t>The </a:t>
            </a:r>
            <a:r>
              <a:rPr lang="en-US" b="1" dirty="0"/>
              <a:t>ureter</a:t>
            </a:r>
            <a:r>
              <a:rPr lang="en-US" dirty="0"/>
              <a:t> is directed </a:t>
            </a:r>
            <a:r>
              <a:rPr lang="en-US" b="1" dirty="0"/>
              <a:t>inferiorly.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BF675-D848-4EB3-BABB-34A2A66D0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72" t="19028" r="60312" b="29861"/>
          <a:stretch/>
        </p:blipFill>
        <p:spPr>
          <a:xfrm>
            <a:off x="7500208" y="781730"/>
            <a:ext cx="1952624" cy="3505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640487-C19A-4468-8846-001B7D596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03" t="28819" r="32109" b="29861"/>
          <a:stretch/>
        </p:blipFill>
        <p:spPr>
          <a:xfrm>
            <a:off x="9944101" y="1285759"/>
            <a:ext cx="2095500" cy="2833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100C97-608B-4F81-B7BB-48A7E60ED067}"/>
              </a:ext>
            </a:extLst>
          </p:cNvPr>
          <p:cNvSpPr txBox="1"/>
          <p:nvPr/>
        </p:nvSpPr>
        <p:spPr>
          <a:xfrm>
            <a:off x="7724775" y="4723491"/>
            <a:ext cx="1692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Anterior view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0ADEA2-454F-410F-B8F4-9F5956A70AEB}"/>
              </a:ext>
            </a:extLst>
          </p:cNvPr>
          <p:cNvSpPr txBox="1"/>
          <p:nvPr/>
        </p:nvSpPr>
        <p:spPr>
          <a:xfrm>
            <a:off x="9978971" y="4723491"/>
            <a:ext cx="177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Posterior view </a:t>
            </a: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B2CAAFB9-2A6A-4C54-86C5-68B6C2FE8F99}"/>
              </a:ext>
            </a:extLst>
          </p:cNvPr>
          <p:cNvSpPr/>
          <p:nvPr/>
        </p:nvSpPr>
        <p:spPr>
          <a:xfrm>
            <a:off x="480854" y="3786182"/>
            <a:ext cx="533401" cy="500749"/>
          </a:xfrm>
          <a:prstGeom prst="plus">
            <a:avLst>
              <a:gd name="adj" fmla="val 44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2E1446-4642-40A2-BC5A-E3B6AF773EA5}"/>
              </a:ext>
            </a:extLst>
          </p:cNvPr>
          <p:cNvSpPr txBox="1"/>
          <p:nvPr/>
        </p:nvSpPr>
        <p:spPr>
          <a:xfrm>
            <a:off x="1114109" y="3800161"/>
            <a:ext cx="61684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Kidney location:</a:t>
            </a:r>
          </a:p>
          <a:p>
            <a:r>
              <a:rPr lang="en-US" sz="2800" dirty="0"/>
              <a:t>1- kidneys extends from T12-L3.</a:t>
            </a:r>
          </a:p>
          <a:p>
            <a:r>
              <a:rPr lang="en-US" sz="2800" dirty="0"/>
              <a:t>2-kidney hilum is L2 (L1).</a:t>
            </a:r>
          </a:p>
          <a:p>
            <a:r>
              <a:rPr lang="en-US" sz="2800" dirty="0"/>
              <a:t>3-Ribs 11 &amp; 12 envelop left kidney &amp; </a:t>
            </a:r>
          </a:p>
          <a:p>
            <a:r>
              <a:rPr lang="en-US" sz="2800" dirty="0"/>
              <a:t>Rib 12 envelops right kidney. </a:t>
            </a:r>
          </a:p>
        </p:txBody>
      </p:sp>
    </p:spTree>
    <p:extLst>
      <p:ext uri="{BB962C8B-B14F-4D97-AF65-F5344CB8AC3E}">
        <p14:creationId xmlns:p14="http://schemas.microsoft.com/office/powerpoint/2010/main" val="1033781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0C7E6-226B-40D9-8D54-A12CE1F4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0" y="553243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lgerian" panose="04020705040A02060702" pitchFamily="82" charset="0"/>
              </a:rPr>
              <a:t>Thank you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8FD18-DA6C-4A6A-B9D1-ABB39E759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0" y="62364"/>
            <a:ext cx="9767987" cy="54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83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02B74-D106-4E8D-9F16-F9689C09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03" y="-1323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</a:rPr>
              <a:t>Where are the kidney situated?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147667-1722-4D68-81BA-428F7DBCB39E}"/>
              </a:ext>
            </a:extLst>
          </p:cNvPr>
          <p:cNvSpPr txBox="1"/>
          <p:nvPr/>
        </p:nvSpPr>
        <p:spPr>
          <a:xfrm>
            <a:off x="358802" y="1254298"/>
            <a:ext cx="54175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Position</a:t>
            </a:r>
            <a:r>
              <a:rPr lang="en-US" sz="2400" dirty="0"/>
              <a:t>: the kidneys lie in the retroperitoneal cavity </a:t>
            </a:r>
            <a:r>
              <a:rPr lang="en-US" sz="2400" b="1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 against the posterior abdominal wall. </a:t>
            </a:r>
          </a:p>
          <a:p>
            <a:endParaRPr lang="en-US" sz="2400" dirty="0"/>
          </a:p>
          <a:p>
            <a:r>
              <a:rPr lang="en-US" sz="2400" dirty="0"/>
              <a:t>The right kidney lies approximately 1 cm </a:t>
            </a:r>
            <a:r>
              <a:rPr lang="en-US" sz="2400" b="1" dirty="0"/>
              <a:t>lower</a:t>
            </a:r>
            <a:r>
              <a:rPr lang="en-US" sz="2400" dirty="0"/>
              <a:t> than the left.</a:t>
            </a:r>
          </a:p>
        </p:txBody>
      </p:sp>
      <p:pic>
        <p:nvPicPr>
          <p:cNvPr id="6" name="Picture 2" descr="C:\Documents and Settings\Free User\My Documents\My Pictures\1.jpg">
            <a:extLst>
              <a:ext uri="{FF2B5EF4-FFF2-40B4-BE49-F238E27FC236}">
                <a16:creationId xmlns:a16="http://schemas.microsoft.com/office/drawing/2014/main" id="{18C35FA3-501D-4804-BBEF-3AC3CABD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>
          <a:xfrm>
            <a:off x="5934879" y="925154"/>
            <a:ext cx="6094519" cy="545570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1945D1-AC47-400A-A7C3-588E455ED0EE}"/>
              </a:ext>
            </a:extLst>
          </p:cNvPr>
          <p:cNvSpPr txBox="1"/>
          <p:nvPr/>
        </p:nvSpPr>
        <p:spPr>
          <a:xfrm>
            <a:off x="333332" y="3802044"/>
            <a:ext cx="6094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In the supine position, the kidneys extend from approximately upper border of </a:t>
            </a:r>
            <a:r>
              <a:rPr lang="en-US" sz="2400" b="1" dirty="0">
                <a:solidFill>
                  <a:srgbClr val="FF0000"/>
                </a:solidFill>
              </a:rPr>
              <a:t>T12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vertebra to center of body of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L3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vertebra.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63FB1-6BA7-4B39-960F-329634E5DEDD}"/>
              </a:ext>
            </a:extLst>
          </p:cNvPr>
          <p:cNvSpPr txBox="1"/>
          <p:nvPr/>
        </p:nvSpPr>
        <p:spPr>
          <a:xfrm>
            <a:off x="278902" y="5192200"/>
            <a:ext cx="69165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With contraction of the diaphragm during respiration, both kidneys move </a:t>
            </a:r>
            <a:r>
              <a:rPr lang="en-US" sz="2400" b="1" dirty="0"/>
              <a:t>downward</a:t>
            </a:r>
            <a:r>
              <a:rPr lang="en-US" sz="2400" dirty="0"/>
              <a:t> in a vertical direction, high of one vertebra, 1 inch, 2.5 cm.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CC07A7-D162-46F8-A604-477A3FE31270}"/>
              </a:ext>
            </a:extLst>
          </p:cNvPr>
          <p:cNvSpPr txBox="1"/>
          <p:nvPr/>
        </p:nvSpPr>
        <p:spPr>
          <a:xfrm>
            <a:off x="5573498" y="2764219"/>
            <a:ext cx="674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234066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34448-6618-4A6A-8556-6AF5D80E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79" y="116550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+mn-lt"/>
                <a:cs typeface="Arial" charset="0"/>
              </a:rPr>
              <a:t>Color, Shape &amp; Dimensions</a:t>
            </a:r>
            <a:r>
              <a:rPr lang="en-US" sz="4400" b="1" dirty="0">
                <a:latin typeface="+mn-lt"/>
                <a:ea typeface="+mj-ea"/>
                <a:cs typeface="+mn-cs"/>
              </a:rPr>
              <a:t/>
            </a:r>
            <a:br>
              <a:rPr lang="en-US" sz="4400" b="1" dirty="0">
                <a:latin typeface="+mn-lt"/>
                <a:ea typeface="+mj-ea"/>
                <a:cs typeface="+mn-cs"/>
              </a:rPr>
            </a:br>
            <a:endParaRPr lang="en-US" dirty="0"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25185E-682E-4B9C-9F9F-82047ADBDB21}"/>
              </a:ext>
            </a:extLst>
          </p:cNvPr>
          <p:cNvSpPr txBox="1">
            <a:spLocks/>
          </p:cNvSpPr>
          <p:nvPr/>
        </p:nvSpPr>
        <p:spPr>
          <a:xfrm>
            <a:off x="390617" y="779331"/>
            <a:ext cx="6072691" cy="5867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endParaRPr lang="en-US" sz="2400" dirty="0"/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The kidney is a </a:t>
            </a:r>
            <a:r>
              <a:rPr lang="en-US" sz="2400" b="1" dirty="0"/>
              <a:t>reddish brown, bean-shaped</a:t>
            </a:r>
            <a:r>
              <a:rPr lang="en-US" sz="2400" dirty="0"/>
              <a:t> organ with the </a:t>
            </a:r>
            <a:r>
              <a:rPr lang="en-US" sz="2400" b="1" dirty="0"/>
              <a:t>dimensions 12 x 6 x 3cm.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Although they are similar in size and shape, the </a:t>
            </a:r>
            <a:r>
              <a:rPr lang="en-US" sz="2400" b="1" dirty="0"/>
              <a:t>left kidney is slightly longer and slenderer </a:t>
            </a:r>
            <a:r>
              <a:rPr lang="en-US" sz="2400" dirty="0"/>
              <a:t>than the right kidney, and nearer to the midline.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b="1" u="sng" dirty="0"/>
              <a:t>Each kidneys has:</a:t>
            </a:r>
          </a:p>
          <a:p>
            <a:pPr lvl="1">
              <a:defRPr/>
            </a:pPr>
            <a:r>
              <a:rPr lang="en-US" dirty="0"/>
              <a:t>Convex upper &amp; lower ends.</a:t>
            </a:r>
          </a:p>
          <a:p>
            <a:pPr lvl="1">
              <a:defRPr/>
            </a:pPr>
            <a:r>
              <a:rPr lang="en-US" dirty="0"/>
              <a:t>Convex lateral border.</a:t>
            </a:r>
          </a:p>
          <a:p>
            <a:pPr lvl="1">
              <a:defRPr/>
            </a:pPr>
            <a:r>
              <a:rPr lang="en-US" dirty="0"/>
              <a:t>Convex medial </a:t>
            </a:r>
            <a:r>
              <a:rPr lang="en-US" dirty="0" smtClean="0"/>
              <a:t>border at both ends, </a:t>
            </a:r>
            <a:r>
              <a:rPr lang="en-US" dirty="0"/>
              <a:t>but its middle shows a vertical slit called the </a:t>
            </a:r>
            <a:r>
              <a:rPr lang="en-US" b="1" dirty="0"/>
              <a:t>hilum.</a:t>
            </a:r>
          </a:p>
          <a:p>
            <a:pPr>
              <a:defRPr/>
            </a:pPr>
            <a:r>
              <a:rPr lang="en-US" sz="2400" dirty="0"/>
              <a:t>Internally the hilum extends into a large cavity called the </a:t>
            </a:r>
            <a:r>
              <a:rPr lang="en-US" sz="2400" b="1" dirty="0"/>
              <a:t>renal sinus. </a:t>
            </a:r>
            <a:endParaRPr lang="en-US" sz="2400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08B4775-699F-428C-9646-FA2CC5489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4385" y="4820576"/>
            <a:ext cx="76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Renal sinus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7CE8521A-812B-4F24-935B-DD1E45C32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85" y="3220376"/>
            <a:ext cx="2057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5CEFFD-0CBA-483F-A450-5E5E61B985CC}"/>
              </a:ext>
            </a:extLst>
          </p:cNvPr>
          <p:cNvCxnSpPr/>
          <p:nvPr/>
        </p:nvCxnSpPr>
        <p:spPr>
          <a:xfrm flipH="1">
            <a:off x="7696785" y="4898364"/>
            <a:ext cx="2087563" cy="3032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F67858-1BBD-4970-8089-CCED712C9916}"/>
              </a:ext>
            </a:extLst>
          </p:cNvPr>
          <p:cNvCxnSpPr/>
          <p:nvPr/>
        </p:nvCxnSpPr>
        <p:spPr>
          <a:xfrm flipH="1" flipV="1">
            <a:off x="7772985" y="4287176"/>
            <a:ext cx="2016125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61DCD8D-4AD9-424D-9087-C95EEE0B9D89}"/>
              </a:ext>
            </a:extLst>
          </p:cNvPr>
          <p:cNvSpPr txBox="1"/>
          <p:nvPr/>
        </p:nvSpPr>
        <p:spPr>
          <a:xfrm>
            <a:off x="9749423" y="4744376"/>
            <a:ext cx="12588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latin typeface="+mn-lt"/>
                <a:cs typeface="Arial" charset="0"/>
              </a:rPr>
              <a:t>Renal sinus</a:t>
            </a:r>
          </a:p>
        </p:txBody>
      </p:sp>
      <p:pic>
        <p:nvPicPr>
          <p:cNvPr id="17" name="Picture 23" descr="r7_kidneypair">
            <a:extLst>
              <a:ext uri="{FF2B5EF4-FFF2-40B4-BE49-F238E27FC236}">
                <a16:creationId xmlns:a16="http://schemas.microsoft.com/office/drawing/2014/main" id="{9BEB75E6-D64F-46B0-95D0-FF0C28531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3427" r="54886" b="22626"/>
          <a:stretch>
            <a:fillRect/>
          </a:stretch>
        </p:blipFill>
        <p:spPr>
          <a:xfrm>
            <a:off x="8839785" y="832869"/>
            <a:ext cx="2667000" cy="2962275"/>
          </a:xfrm>
          <a:prstGeom prst="rect">
            <a:avLst/>
          </a:prstGeom>
          <a:noFill/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9D7615F6-A492-4590-AA79-2034182BC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585" y="1899669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Hilum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A4479D9E-55B0-4E6E-A5AA-131EE1062F2B}"/>
              </a:ext>
            </a:extLst>
          </p:cNvPr>
          <p:cNvSpPr txBox="1">
            <a:spLocks noChangeArrowheads="1"/>
          </p:cNvSpPr>
          <p:nvPr/>
        </p:nvSpPr>
        <p:spPr bwMode="auto">
          <a:xfrm rot="17602158">
            <a:off x="7754729" y="1528987"/>
            <a:ext cx="231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Convex lateral border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470C50-5230-4561-8E16-E7812F37C6EF}"/>
              </a:ext>
            </a:extLst>
          </p:cNvPr>
          <p:cNvCxnSpPr>
            <a:stCxn id="18" idx="1"/>
          </p:cNvCxnSpPr>
          <p:nvPr/>
        </p:nvCxnSpPr>
        <p:spPr>
          <a:xfrm rot="10800000">
            <a:off x="10744785" y="1975869"/>
            <a:ext cx="304800" cy="1095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6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BA17-E5E9-47A2-8E6A-F9F3F00B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4"/>
            <a:ext cx="10515600" cy="87775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+mn-lt"/>
              </a:rPr>
              <a:t>Hilum and Renal sinus</a:t>
            </a:r>
            <a:endParaRPr lang="en-US" sz="3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70EF6-60F9-469B-BF6D-1A189FEE3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86" t="22282" r="11602" b="23867"/>
          <a:stretch/>
        </p:blipFill>
        <p:spPr>
          <a:xfrm>
            <a:off x="115410" y="730333"/>
            <a:ext cx="10005134" cy="3930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31756B-81CC-4047-AB72-0C8C36F28664}"/>
              </a:ext>
            </a:extLst>
          </p:cNvPr>
          <p:cNvSpPr txBox="1"/>
          <p:nvPr/>
        </p:nvSpPr>
        <p:spPr>
          <a:xfrm>
            <a:off x="253013" y="4753897"/>
            <a:ext cx="113323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dirty="0"/>
              <a:t>The hilum transmits, from anterior to posterior, the </a:t>
            </a:r>
            <a:r>
              <a:rPr lang="en-US" sz="2400" b="1" dirty="0"/>
              <a:t>renal vein</a:t>
            </a:r>
            <a:r>
              <a:rPr lang="en-US" sz="2400" dirty="0"/>
              <a:t>, </a:t>
            </a:r>
            <a:r>
              <a:rPr lang="en-US" sz="2400" b="1" dirty="0"/>
              <a:t>renal artery </a:t>
            </a:r>
            <a:r>
              <a:rPr lang="en-US" sz="2400" dirty="0"/>
              <a:t>&amp; the </a:t>
            </a:r>
            <a:r>
              <a:rPr lang="en-US" sz="2400" b="1" dirty="0"/>
              <a:t>ureter</a:t>
            </a:r>
            <a:r>
              <a:rPr lang="en-US" sz="2400" dirty="0"/>
              <a:t> (</a:t>
            </a:r>
            <a:r>
              <a:rPr lang="en-US" sz="2400" b="1" dirty="0">
                <a:solidFill>
                  <a:srgbClr val="FF0000"/>
                </a:solidFill>
              </a:rPr>
              <a:t>VAU</a:t>
            </a:r>
            <a:r>
              <a:rPr lang="en-US" sz="2400" dirty="0"/>
              <a:t>). </a:t>
            </a:r>
            <a:r>
              <a:rPr lang="en-US" sz="2400" b="1" dirty="0"/>
              <a:t>Lymph vessels </a:t>
            </a:r>
            <a:r>
              <a:rPr lang="en-US" sz="2400" dirty="0"/>
              <a:t>&amp; </a:t>
            </a:r>
            <a:r>
              <a:rPr lang="en-US" sz="2400" b="1" dirty="0"/>
              <a:t>sympathetic fibers </a:t>
            </a:r>
            <a:r>
              <a:rPr lang="en-US" sz="2400" dirty="0"/>
              <a:t>also pass through the hilum.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The </a:t>
            </a:r>
            <a:r>
              <a:rPr lang="en-US" sz="2400" b="1" dirty="0"/>
              <a:t>renal sinus </a:t>
            </a:r>
            <a:r>
              <a:rPr lang="en-US" sz="2400" dirty="0"/>
              <a:t>contains the upper expanded part of the ureter called the </a:t>
            </a:r>
            <a:r>
              <a:rPr lang="en-US" sz="2400" b="1" dirty="0">
                <a:solidFill>
                  <a:srgbClr val="FF0000"/>
                </a:solidFill>
              </a:rPr>
              <a:t>renal pelvis.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/>
              <a:t>Perinephric fat is continuing into the hilum and the sinus and surrounds all these structures.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1417E1-C816-498C-8C29-EDB8DD748809}"/>
              </a:ext>
            </a:extLst>
          </p:cNvPr>
          <p:cNvSpPr txBox="1"/>
          <p:nvPr/>
        </p:nvSpPr>
        <p:spPr>
          <a:xfrm>
            <a:off x="2399190" y="836865"/>
            <a:ext cx="2652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Organization of structures at the hilum of the kidney</a:t>
            </a:r>
          </a:p>
        </p:txBody>
      </p:sp>
      <p:pic>
        <p:nvPicPr>
          <p:cNvPr id="10" name="Picture 2" descr="C:\Documents and Settings\Free User\Desktop\renal lec\k3.jpg">
            <a:extLst>
              <a:ext uri="{FF2B5EF4-FFF2-40B4-BE49-F238E27FC236}">
                <a16:creationId xmlns:a16="http://schemas.microsoft.com/office/drawing/2014/main" id="{D5CC4ECC-8C1F-4F88-BB85-90A6C94F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/>
          <a:stretch>
            <a:fillRect/>
          </a:stretch>
        </p:blipFill>
        <p:spPr bwMode="auto">
          <a:xfrm>
            <a:off x="6956129" y="308807"/>
            <a:ext cx="5120461" cy="366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6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3C0BB-DB94-4821-9FE6-334983C1B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95" y="65881"/>
            <a:ext cx="10515600" cy="86063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What are the coverings of the kidneys?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57E41-DC45-45C6-BB8A-3571FC7D8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939" y="1041356"/>
            <a:ext cx="11803602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From within outwards the coverings are: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083BF-C9E1-43AE-A21E-21A7D9318BA7}"/>
              </a:ext>
            </a:extLst>
          </p:cNvPr>
          <p:cNvSpPr txBox="1"/>
          <p:nvPr/>
        </p:nvSpPr>
        <p:spPr>
          <a:xfrm>
            <a:off x="394056" y="1579803"/>
            <a:ext cx="7030005" cy="4819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i="1" u="sng" dirty="0">
                <a:latin typeface="+mn-lt"/>
                <a:cs typeface="+mn-cs"/>
              </a:rPr>
              <a:t>Fibrous capsule</a:t>
            </a:r>
            <a:r>
              <a:rPr lang="en-US" sz="2400" b="1" dirty="0">
                <a:latin typeface="+mn-lt"/>
                <a:cs typeface="+mn-cs"/>
              </a:rPr>
              <a:t>: 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Thin membrane surrounds the kidney 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and </a:t>
            </a:r>
            <a:r>
              <a:rPr lang="en-US" sz="2400" dirty="0"/>
              <a:t>i</a:t>
            </a:r>
            <a:r>
              <a:rPr lang="en-US" sz="2400" dirty="0">
                <a:latin typeface="+mn-lt"/>
                <a:cs typeface="+mn-cs"/>
              </a:rPr>
              <a:t>s closely adherent to its outer surface.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Can be easily separated from the surface 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of the kidney.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  <a:cs typeface="+mn-cs"/>
            </a:endParaRP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i="1" u="sng" dirty="0">
                <a:latin typeface="+mn-lt"/>
                <a:cs typeface="+mn-cs"/>
              </a:rPr>
              <a:t>Perirenal (Perinephric) fat</a:t>
            </a:r>
            <a:r>
              <a:rPr lang="en-US" sz="2400" dirty="0">
                <a:latin typeface="+mn-lt"/>
                <a:cs typeface="+mn-cs"/>
              </a:rPr>
              <a:t>: 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 Covers the fibrous capsule. The fat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 is abundant at the borders of the kidney &amp; extends into the renal sinus.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 loss of this fat results in </a:t>
            </a:r>
            <a:r>
              <a:rPr lang="en-US" sz="2400" dirty="0" err="1">
                <a:latin typeface="+mn-lt"/>
                <a:cs typeface="+mn-cs"/>
              </a:rPr>
              <a:t>nephroptosis</a:t>
            </a:r>
            <a:r>
              <a:rPr lang="en-US" sz="2400" dirty="0">
                <a:latin typeface="+mn-lt"/>
                <a:cs typeface="+mn-cs"/>
              </a:rPr>
              <a:t> kidneys.</a:t>
            </a:r>
          </a:p>
        </p:txBody>
      </p:sp>
      <p:pic>
        <p:nvPicPr>
          <p:cNvPr id="6" name="Picture 2" descr="C:\Documents and Settings\Free User\Desktop\renal lec\k2.jpg">
            <a:extLst>
              <a:ext uri="{FF2B5EF4-FFF2-40B4-BE49-F238E27FC236}">
                <a16:creationId xmlns:a16="http://schemas.microsoft.com/office/drawing/2014/main" id="{4CB1F413-3508-46BE-8A0E-E500658FE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t="4689" r="18867" b="6393"/>
          <a:stretch>
            <a:fillRect/>
          </a:stretch>
        </p:blipFill>
        <p:spPr>
          <a:xfrm>
            <a:off x="7517265" y="181813"/>
            <a:ext cx="3931230" cy="294859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681D47-A46C-4F64-9FD0-597923B04C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82" t="33168" r="30608" b="28932"/>
          <a:stretch/>
        </p:blipFill>
        <p:spPr>
          <a:xfrm>
            <a:off x="8498640" y="3494881"/>
            <a:ext cx="2225955" cy="336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7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876D25-AA80-46AD-8562-C64E93575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790" y="84253"/>
            <a:ext cx="2354885" cy="3152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3C0BB-DB94-4821-9FE6-334983C1B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95" y="18256"/>
            <a:ext cx="10515600" cy="86063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What are the coverings of the kidneys?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57E41-DC45-45C6-BB8A-3571FC7D8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41" y="697915"/>
            <a:ext cx="11803602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From within outwards the coverings are: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083BF-C9E1-43AE-A21E-21A7D9318BA7}"/>
              </a:ext>
            </a:extLst>
          </p:cNvPr>
          <p:cNvSpPr txBox="1"/>
          <p:nvPr/>
        </p:nvSpPr>
        <p:spPr>
          <a:xfrm>
            <a:off x="185183" y="1122603"/>
            <a:ext cx="60945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i="1" u="sng" dirty="0">
                <a:latin typeface="+mn-lt"/>
                <a:cs typeface="+mn-cs"/>
              </a:rPr>
              <a:t>Renal fascia</a:t>
            </a:r>
            <a:r>
              <a:rPr lang="en-US" sz="2400" dirty="0">
                <a:latin typeface="+mn-lt"/>
                <a:cs typeface="+mn-cs"/>
              </a:rPr>
              <a:t>:  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Condensation of areolar C.T that lies outside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the </a:t>
            </a:r>
            <a:r>
              <a:rPr lang="en-US" sz="2400" b="1" dirty="0">
                <a:latin typeface="+mn-lt"/>
                <a:cs typeface="+mn-cs"/>
              </a:rPr>
              <a:t>Perirenal</a:t>
            </a:r>
            <a:r>
              <a:rPr lang="en-US" sz="2400" dirty="0">
                <a:latin typeface="+mn-lt"/>
                <a:cs typeface="+mn-cs"/>
              </a:rPr>
              <a:t> fat and encloses the kidney 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and the suprarenal gland. It extends medially and surrounds the large vessels</a:t>
            </a:r>
            <a:r>
              <a:rPr lang="en-US" sz="2400" dirty="0"/>
              <a:t> (IVC, aorta).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Also, it extends down and wraps around the ureter and go down towards the pelvis.</a:t>
            </a:r>
          </a:p>
          <a:p>
            <a:pPr marL="457200" indent="-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latin typeface="+mn-lt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208ACD-B83C-4F35-913F-5829B6DA8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10" y="653143"/>
            <a:ext cx="2582014" cy="2375453"/>
          </a:xfrm>
          <a:prstGeom prst="rect">
            <a:avLst/>
          </a:prstGeom>
          <a:ln>
            <a:noFill/>
          </a:ln>
        </p:spPr>
      </p:pic>
      <p:pic>
        <p:nvPicPr>
          <p:cNvPr id="11" name="Picture 5" descr="C:\Documents and Settings\Free User\My Documents\My Pictures\5.jpg">
            <a:extLst>
              <a:ext uri="{FF2B5EF4-FFF2-40B4-BE49-F238E27FC236}">
                <a16:creationId xmlns:a16="http://schemas.microsoft.com/office/drawing/2014/main" id="{90E89079-F5E8-4210-B0D7-F69554F78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779" y="3254343"/>
            <a:ext cx="5773352" cy="354861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2" name="Cross 11">
            <a:extLst>
              <a:ext uri="{FF2B5EF4-FFF2-40B4-BE49-F238E27FC236}">
                <a16:creationId xmlns:a16="http://schemas.microsoft.com/office/drawing/2014/main" id="{8EEB1AF2-9F4E-43FE-8C51-9BEC11B93F87}"/>
              </a:ext>
            </a:extLst>
          </p:cNvPr>
          <p:cNvSpPr/>
          <p:nvPr/>
        </p:nvSpPr>
        <p:spPr>
          <a:xfrm>
            <a:off x="470806" y="4376051"/>
            <a:ext cx="457200" cy="457200"/>
          </a:xfrm>
          <a:prstGeom prst="plus">
            <a:avLst>
              <a:gd name="adj" fmla="val 44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07ED2F-58FE-473E-A60D-F4F98CFBE6D9}"/>
              </a:ext>
            </a:extLst>
          </p:cNvPr>
          <p:cNvSpPr txBox="1"/>
          <p:nvPr/>
        </p:nvSpPr>
        <p:spPr>
          <a:xfrm>
            <a:off x="228599" y="4898573"/>
            <a:ext cx="80264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Blood from ruptured kidney or pus from</a:t>
            </a:r>
          </a:p>
          <a:p>
            <a:r>
              <a:rPr lang="en-US" sz="2400" dirty="0"/>
              <a:t>perinephric abscess go down the renal fascial</a:t>
            </a:r>
          </a:p>
          <a:p>
            <a:r>
              <a:rPr lang="en-US" sz="2400" dirty="0"/>
              <a:t>compartment into pelvis. The midline attachment</a:t>
            </a:r>
          </a:p>
          <a:p>
            <a:r>
              <a:rPr lang="en-US" sz="2400" dirty="0"/>
              <a:t> of renal fascia to the large vessels prevents inward movement.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58ADD0-F79F-44EE-A47C-094E393443FA}"/>
              </a:ext>
            </a:extLst>
          </p:cNvPr>
          <p:cNvSpPr txBox="1"/>
          <p:nvPr/>
        </p:nvSpPr>
        <p:spPr>
          <a:xfrm>
            <a:off x="998999" y="4392098"/>
            <a:ext cx="2702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lgerian" panose="04020705040A02060702" pitchFamily="82" charset="0"/>
              </a:rPr>
              <a:t>Renal fascia</a:t>
            </a:r>
          </a:p>
        </p:txBody>
      </p:sp>
    </p:spTree>
    <p:extLst>
      <p:ext uri="{BB962C8B-B14F-4D97-AF65-F5344CB8AC3E}">
        <p14:creationId xmlns:p14="http://schemas.microsoft.com/office/powerpoint/2010/main" val="28795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CEC3D6B-7ABF-49D1-AD89-8F7E63DB2B71}"/>
              </a:ext>
            </a:extLst>
          </p:cNvPr>
          <p:cNvSpPr txBox="1"/>
          <p:nvPr/>
        </p:nvSpPr>
        <p:spPr>
          <a:xfrm>
            <a:off x="457200" y="1739217"/>
            <a:ext cx="6096000" cy="2012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defRPr/>
            </a:pPr>
            <a:r>
              <a:rPr lang="en-US" sz="2400" b="1" i="1" u="sng" dirty="0"/>
              <a:t>Pararenal (Paranephric) fat</a:t>
            </a:r>
            <a:r>
              <a:rPr lang="en-US" sz="2400" dirty="0"/>
              <a:t>: </a:t>
            </a:r>
          </a:p>
          <a:p>
            <a:pPr marL="457200" indent="-457200">
              <a:spcBef>
                <a:spcPct val="20000"/>
              </a:spcBef>
              <a:defRPr/>
            </a:pPr>
            <a:r>
              <a:rPr lang="en-US" sz="2400" dirty="0"/>
              <a:t>Lies external to the renal fascia, is more abundant posteriorly &amp; towards the lower pole of the kidney. Is part of the retroperitoneal fat. </a:t>
            </a: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73D93-EE41-4182-A8A0-C1E01553729B}"/>
              </a:ext>
            </a:extLst>
          </p:cNvPr>
          <p:cNvSpPr txBox="1"/>
          <p:nvPr/>
        </p:nvSpPr>
        <p:spPr>
          <a:xfrm>
            <a:off x="510274" y="4465940"/>
            <a:ext cx="54047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cs typeface="Arial" charset="0"/>
              </a:rPr>
              <a:t>The</a:t>
            </a:r>
            <a:r>
              <a:rPr lang="en-US" sz="2400" b="1" i="1" u="sng" dirty="0">
                <a:cs typeface="+mn-cs"/>
              </a:rPr>
              <a:t> Perirenal fat, Renal fascia and </a:t>
            </a:r>
            <a:r>
              <a:rPr lang="en-US" sz="2400" b="1" i="1" u="sng" dirty="0"/>
              <a:t>Pararenal fat </a:t>
            </a:r>
            <a:r>
              <a:rPr lang="en-US" sz="2400" dirty="0">
                <a:cs typeface="Arial" charset="0"/>
              </a:rPr>
              <a:t>support the kidneys and hold them in position on the posterior abdominal wall.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19BA87-0EEA-47C2-B13C-B289C7C232A9}"/>
              </a:ext>
            </a:extLst>
          </p:cNvPr>
          <p:cNvSpPr txBox="1">
            <a:spLocks/>
          </p:cNvSpPr>
          <p:nvPr/>
        </p:nvSpPr>
        <p:spPr>
          <a:xfrm>
            <a:off x="459366" y="18256"/>
            <a:ext cx="10515600" cy="86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What are the coverings of the kidneys?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361BBE-64A1-494A-9F8D-0F927D5F8F1E}"/>
              </a:ext>
            </a:extLst>
          </p:cNvPr>
          <p:cNvSpPr txBox="1"/>
          <p:nvPr/>
        </p:nvSpPr>
        <p:spPr>
          <a:xfrm>
            <a:off x="510274" y="99578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From within outwards the coverings are:</a:t>
            </a:r>
          </a:p>
        </p:txBody>
      </p:sp>
      <p:pic>
        <p:nvPicPr>
          <p:cNvPr id="12" name="Picture 5" descr="C:\Documents and Settings\Free User\My Documents\My Pictures\5.jpg">
            <a:extLst>
              <a:ext uri="{FF2B5EF4-FFF2-40B4-BE49-F238E27FC236}">
                <a16:creationId xmlns:a16="http://schemas.microsoft.com/office/drawing/2014/main" id="{7FD84780-9C45-44F1-93E7-2E05F8E3F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779" y="3254343"/>
            <a:ext cx="5773352" cy="354861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5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1F5CB84F-F1BA-4197-B339-F44ABA5C2C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653" y="95250"/>
            <a:ext cx="5915025" cy="62865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>
                <a:latin typeface="+mn-lt"/>
              </a:rPr>
              <a:t>Anterior Relations of the kidneys</a:t>
            </a:r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1DFE482F-40D4-4F8E-8FCD-EC1534CF4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77" y="3857623"/>
            <a:ext cx="5514976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cs typeface="Arial" charset="0"/>
              </a:rPr>
              <a:t>The anterior surface of both kidneys are related to numerous structures, some with an intervening layer of peritoneum and others lie directly against the kidney without peritoneum. </a:t>
            </a:r>
          </a:p>
        </p:txBody>
      </p:sp>
      <p:pic>
        <p:nvPicPr>
          <p:cNvPr id="21507" name="Picture 3" descr="C:\Documents and Settings\Free User\My Documents\My Pictures\2.jpg">
            <a:extLst>
              <a:ext uri="{FF2B5EF4-FFF2-40B4-BE49-F238E27FC236}">
                <a16:creationId xmlns:a16="http://schemas.microsoft.com/office/drawing/2014/main" id="{8B3A68E7-AABB-4B12-9800-694679543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3" b="8812"/>
          <a:stretch>
            <a:fillRect/>
          </a:stretch>
        </p:blipFill>
        <p:spPr bwMode="auto">
          <a:xfrm>
            <a:off x="6238875" y="257175"/>
            <a:ext cx="5791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D8BC5D-2FCD-40D7-A4D4-54494BE9F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8" t="41944" r="56874" b="22223"/>
          <a:stretch/>
        </p:blipFill>
        <p:spPr>
          <a:xfrm>
            <a:off x="923925" y="1000124"/>
            <a:ext cx="3801878" cy="258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14378</TotalTime>
  <Words>2011</Words>
  <Application>Microsoft Office PowerPoint</Application>
  <PresentationFormat>Widescreen</PresentationFormat>
  <Paragraphs>237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Algerian</vt:lpstr>
      <vt:lpstr>Arial</vt:lpstr>
      <vt:lpstr>Calibri</vt:lpstr>
      <vt:lpstr>Calibri Light</vt:lpstr>
      <vt:lpstr>Wingdings</vt:lpstr>
      <vt:lpstr>Office Theme</vt:lpstr>
      <vt:lpstr>Anatomy of                           the Kidney </vt:lpstr>
      <vt:lpstr>Objectives</vt:lpstr>
      <vt:lpstr>Where are the kidney situated?</vt:lpstr>
      <vt:lpstr>Color, Shape &amp; Dimensions </vt:lpstr>
      <vt:lpstr>Hilum and Renal sinus</vt:lpstr>
      <vt:lpstr>What are the coverings of the kidneys?</vt:lpstr>
      <vt:lpstr>What are the coverings of the kidneys?</vt:lpstr>
      <vt:lpstr>PowerPoint Presentation</vt:lpstr>
      <vt:lpstr>Anterior Relations of the kidneys</vt:lpstr>
      <vt:lpstr>PowerPoint Presentation</vt:lpstr>
      <vt:lpstr>PowerPoint Presentation</vt:lpstr>
      <vt:lpstr>PowerPoint Presentation</vt:lpstr>
      <vt:lpstr>Vertebrocostal &amp; Renal Angles</vt:lpstr>
      <vt:lpstr>PowerPoint Presentation</vt:lpstr>
      <vt:lpstr>Internal structure</vt:lpstr>
      <vt:lpstr>PowerPoint Presentation</vt:lpstr>
      <vt:lpstr>PowerPoint Presentation</vt:lpstr>
      <vt:lpstr>Blood supply of the kidney</vt:lpstr>
      <vt:lpstr>Arterial Supply</vt:lpstr>
      <vt:lpstr>PowerPoint Presentation</vt:lpstr>
      <vt:lpstr>Segmental branches &amp; vascular segments of kidneys</vt:lpstr>
      <vt:lpstr>Blood Supply of the kidney</vt:lpstr>
      <vt:lpstr>Venous Drainage of the kidney</vt:lpstr>
      <vt:lpstr>PowerPoint Presentation</vt:lpstr>
      <vt:lpstr>PowerPoint Presentation</vt:lpstr>
      <vt:lpstr>How to identify that a given kidney is right or left: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kidney</dc:title>
  <dc:creator>sam y shaheen</dc:creator>
  <cp:lastModifiedBy>Sameerah Shaheen</cp:lastModifiedBy>
  <cp:revision>120</cp:revision>
  <dcterms:created xsi:type="dcterms:W3CDTF">2022-04-27T21:14:55Z</dcterms:created>
  <dcterms:modified xsi:type="dcterms:W3CDTF">2022-05-08T05:51:21Z</dcterms:modified>
</cp:coreProperties>
</file>