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F6"/>
    <a:srgbClr val="AE2CE2"/>
    <a:srgbClr val="FF33CC"/>
    <a:srgbClr val="0B4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eg/url?sa=i&amp;rct=j&amp;q=&amp;esrc=s&amp;source=images&amp;cd=&amp;cad=rja&amp;uact=8&amp;ved=2ahUKEwj9xvLM35baAhVBwBQKHelYA3wQjRx6BAgAEAU&amp;url=https://www.slideshare.net/visanth/urinary-system-anatomy-ppt&amp;psig=AOvVaw0mhtSfj9t4lH3zY2qudZs1&amp;ust=15225920608211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Rupture of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357686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(lies behind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(inferiorly, it rests on the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base of prostate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00760" y="5929330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lobe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prostate gland</a:t>
            </a:r>
            <a:endParaRPr lang="en-U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(not folded)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43200" y="5569751"/>
            <a:ext cx="457200" cy="6904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67128" y="5219924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3108" y="5000636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71736" y="5072074"/>
            <a:ext cx="642942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035951" y="5107793"/>
            <a:ext cx="642942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14348" y="5500702"/>
            <a:ext cx="785818" cy="309562"/>
          </a:xfrm>
          <a:prstGeom prst="ellips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071802" y="6330848"/>
            <a:ext cx="914416" cy="21800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524328" y="6131738"/>
            <a:ext cx="720080" cy="19911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80112" y="5949281"/>
            <a:ext cx="792088" cy="282014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732512" y="6330848"/>
            <a:ext cx="855712" cy="23768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Empty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bldder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pelvic organ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abdominal cavity</a:t>
            </a:r>
            <a:endParaRPr lang="en-US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9-THE URINARY BLADDER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3578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000" b="1" i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i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due to 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          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400" b="1" dirty="0" err="1" smtClean="0">
                <a:solidFill>
                  <a:srgbClr val="C00000"/>
                </a:solidFill>
              </a:rPr>
              <a:t>fibres</a:t>
            </a:r>
            <a:r>
              <a:rPr lang="en-US" sz="1400" b="1" dirty="0" smtClean="0">
                <a:solidFill>
                  <a:srgbClr val="C00000"/>
                </a:solidFill>
              </a:rPr>
              <a:t> from </a:t>
            </a:r>
            <a:r>
              <a:rPr lang="en-US" sz="1400" b="1" u="sng" dirty="0" err="1" smtClean="0">
                <a:solidFill>
                  <a:srgbClr val="C00000"/>
                </a:solidFill>
              </a:rPr>
              <a:t>bldder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to </a:t>
            </a:r>
            <a:r>
              <a:rPr lang="en-US" sz="1400" b="1" u="sng" dirty="0" smtClean="0">
                <a:solidFill>
                  <a:srgbClr val="C00000"/>
                </a:solidFill>
              </a:rPr>
              <a:t>CNS</a:t>
            </a:r>
            <a:r>
              <a:rPr lang="en-US" sz="1400" b="1" dirty="0" smtClean="0">
                <a:solidFill>
                  <a:srgbClr val="C00000"/>
                </a:solidFill>
              </a:rPr>
              <a:t>).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457200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Autonomic Regulation of the Bladder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284984"/>
            <a:ext cx="667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rgbClr val="AE2CE2"/>
                </a:solidFill>
              </a:rPr>
              <a:t>C</a:t>
            </a:r>
            <a:r>
              <a:rPr lang="en-US" sz="800" b="1" dirty="0" err="1" smtClean="0">
                <a:solidFill>
                  <a:srgbClr val="AE2CE2"/>
                </a:solidFill>
              </a:rPr>
              <a:t>otraction</a:t>
            </a:r>
            <a:endParaRPr lang="en-US" sz="800" b="1" dirty="0">
              <a:solidFill>
                <a:srgbClr val="AE2CE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3" y="249289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AE2CE2"/>
                </a:solidFill>
              </a:rPr>
              <a:t>Relaxation</a:t>
            </a:r>
            <a:endParaRPr lang="en-US" sz="800" b="1" dirty="0">
              <a:solidFill>
                <a:srgbClr val="AE2C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Extends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neck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inside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</a:t>
            </a: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inside penis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333288"/>
            <a:ext cx="990600" cy="5916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externally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u="sng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the vaginal opening)</a:t>
            </a:r>
            <a:endParaRPr lang="en-US" sz="2400" b="1" dirty="0">
              <a:solidFill>
                <a:srgbClr val="1818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Q7ie3Ew5pqydqquh87Ad-rmem7XS9dtqtDSIHdWYcgUaUuHI9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80" y="1799373"/>
            <a:ext cx="3406920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380312" y="4316570"/>
            <a:ext cx="64807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http://antranik.org/wp-content/uploads/2011/12/female-urinary-bladder-and-urethra-internal-and-external-urethral-sphinc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759555"/>
            <a:ext cx="4983088" cy="3950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165476" y="3825505"/>
            <a:ext cx="105459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8144" y="5301207"/>
            <a:ext cx="1512168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(IVU,IVP)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1" y="1600201"/>
            <a:ext cx="4824536" cy="4191000"/>
          </a:xfrm>
          <a:prstGeom prst="rect">
            <a:avLst/>
          </a:prstGeom>
          <a:noFill/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685800" y="586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urogram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(Post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micturation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demonstrates a bladder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stone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/>
              <a:t>any obstruction in the urinary system.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E2C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 areas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psoas major &amp; ends at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upper lateral angle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symphysis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surfaces: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retropubic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</a:t>
            </a: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vesicae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/>
              <a:t>A slight projection into the cavity of the bladder just behind the urethral opening, marking the location of the middle lobe of the prostate gland.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open externally through external urethral orifice (</a:t>
            </a: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4724400"/>
            <a:ext cx="8928992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the posterior surface of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cm-(10-12 in)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pelvis of ureter).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flipV="1">
            <a:off x="4714876" y="2786057"/>
            <a:ext cx="12858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Pelvis of </a:t>
            </a:r>
            <a:r>
              <a:rPr lang="en-US" sz="1000" b="1" dirty="0" err="1" smtClean="0"/>
              <a:t>Ureter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86322"/>
            <a:ext cx="8763000" cy="191927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¾ inch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wall of bladder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158" y="3214686"/>
            <a:ext cx="86360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CONSTRICTIONS (OBSTRUCTION-STONE IMPACTION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</a:t>
            </a:r>
          </a:p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end =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Middle portion =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common iliac artery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testicular or ovarian 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pelvis=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86314" y="5357826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809509" y="2777835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612082" y="3711936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653645" y="42291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91300" y="4675907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1-THE URINARY BLADDER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(SHAPE)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86248" cy="41862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organ.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pyramid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placed 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of its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angle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anteriorly (Forward).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00524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29586" y="5857892"/>
            <a:ext cx="288032" cy="229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2462" y="5500702"/>
            <a:ext cx="358908" cy="264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0958" y="4143380"/>
            <a:ext cx="649204" cy="28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4357718" cy="2643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914772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u="sng" dirty="0" err="1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pubis.</a:t>
            </a:r>
            <a:endParaRPr lang="en-US" sz="2400" b="1" dirty="0" smtClean="0">
              <a:solidFill>
                <a:srgbClr val="0B4EE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connected to umbilicus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by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rgbClr val="1818F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72132" y="2714620"/>
            <a:ext cx="228600" cy="21431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43570" y="5661248"/>
            <a:ext cx="157162" cy="19664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4214810" cy="292895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0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backward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7686" y="1571612"/>
            <a:ext cx="92869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Lateral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857628"/>
            <a:ext cx="107157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Posterior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pic>
        <p:nvPicPr>
          <p:cNvPr id="14338" name="Picture 2" descr="https://upload.wikimedia.org/wikipedia/commons/a/a1/Prostatelead.jpg"/>
          <p:cNvPicPr>
            <a:picLocks noChangeAspect="1" noChangeArrowheads="1"/>
          </p:cNvPicPr>
          <p:nvPr/>
        </p:nvPicPr>
        <p:blipFill>
          <a:blip r:embed="rId4"/>
          <a:srcRect b="45652"/>
          <a:stretch>
            <a:fillRect/>
          </a:stretch>
        </p:blipFill>
        <p:spPr bwMode="auto">
          <a:xfrm>
            <a:off x="857224" y="4500570"/>
            <a:ext cx="2752725" cy="235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57224" y="450057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0B4EE5"/>
                </a:solidFill>
              </a:rPr>
              <a:t>Posterior </a:t>
            </a:r>
            <a:r>
              <a:rPr lang="en-US" sz="1000" b="1" u="sng" dirty="0" err="1" smtClean="0">
                <a:solidFill>
                  <a:srgbClr val="0B4EE5"/>
                </a:solidFill>
              </a:rPr>
              <a:t>veiw</a:t>
            </a:r>
            <a:r>
              <a:rPr lang="en-US" sz="1000" b="1" u="sng" dirty="0" smtClean="0">
                <a:solidFill>
                  <a:srgbClr val="0B4EE5"/>
                </a:solidFill>
              </a:rPr>
              <a:t> in male</a:t>
            </a:r>
            <a:endParaRPr lang="en-US" sz="1000" b="1" u="sng" dirty="0">
              <a:solidFill>
                <a:srgbClr val="0B4E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1428</TotalTime>
  <Words>1126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Tw Cen MT</vt:lpstr>
      <vt:lpstr>Wingdings</vt:lpstr>
      <vt:lpstr>Wingdings 2</vt:lpstr>
      <vt:lpstr>Median</vt:lpstr>
      <vt:lpstr>PowerPoint Presentation</vt:lpstr>
      <vt:lpstr>OBJECTIVES</vt:lpstr>
      <vt:lpstr>THE URETER</vt:lpstr>
      <vt:lpstr>THE URETER</vt:lpstr>
      <vt:lpstr>THE URETER</vt:lpstr>
      <vt:lpstr>THE URETER</vt:lpstr>
      <vt:lpstr>           1-THE URINARY BLADDER                               (SHAPE)</vt:lpstr>
      <vt:lpstr>2-THE URINARY BLADDER (APEX)</vt:lpstr>
      <vt:lpstr>3-THE URINARY BLADDER (BASE)</vt:lpstr>
      <vt:lpstr>4-THE URINARY BLADDER (SUPERIOR SURFACE)</vt:lpstr>
      <vt:lpstr>5-THE URINARY BLADDER (INFERO-LATERAL SURFACES)</vt:lpstr>
      <vt:lpstr>6-THE URINARY BLADDER (NECK)</vt:lpstr>
      <vt:lpstr>7-THE URINARY BLADDER (INTERIOR)</vt:lpstr>
      <vt:lpstr>8-THE URINARY BLADDER (CAPACITY)</vt:lpstr>
      <vt:lpstr>9-THE URINARY BLADDER (SUPPLY)</vt:lpstr>
      <vt:lpstr>MALE URETHRA (LENGTH: 20 CM)</vt:lpstr>
      <vt:lpstr>FEMALE URETHRA (LENGTH: 4 CM)</vt:lpstr>
      <vt:lpstr>PowerPoint Presentation</vt:lpstr>
      <vt:lpstr>INTRAVENOUS UROGRAM (IVU,IVP)</vt:lpstr>
      <vt:lpstr>SUMMARY-1</vt:lpstr>
      <vt:lpstr>SUMMARY-2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Tahani Almatrafi</cp:lastModifiedBy>
  <cp:revision>219</cp:revision>
  <dcterms:created xsi:type="dcterms:W3CDTF">2011-04-03T10:44:52Z</dcterms:created>
  <dcterms:modified xsi:type="dcterms:W3CDTF">2021-04-18T07:18:33Z</dcterms:modified>
</cp:coreProperties>
</file>