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  <p:sldMasterId id="2147483659" r:id="rId3"/>
    <p:sldMasterId id="2147483660" r:id="rId4"/>
    <p:sldMasterId id="2147483661" r:id="rId5"/>
    <p:sldMasterId id="2147483662" r:id="rId6"/>
    <p:sldMasterId id="2147483663" r:id="rId7"/>
  </p:sldMasterIdLst>
  <p:notesMasterIdLst>
    <p:notesMasterId r:id="rId41"/>
  </p:notesMasterIdLst>
  <p:handoutMasterIdLst>
    <p:handoutMasterId r:id="rId42"/>
  </p:handoutMasterIdLst>
  <p:sldIdLst>
    <p:sldId id="256" r:id="rId8"/>
    <p:sldId id="363" r:id="rId9"/>
    <p:sldId id="513" r:id="rId10"/>
    <p:sldId id="545" r:id="rId11"/>
    <p:sldId id="543" r:id="rId12"/>
    <p:sldId id="576" r:id="rId13"/>
    <p:sldId id="544" r:id="rId14"/>
    <p:sldId id="567" r:id="rId15"/>
    <p:sldId id="572" r:id="rId16"/>
    <p:sldId id="569" r:id="rId17"/>
    <p:sldId id="570" r:id="rId18"/>
    <p:sldId id="562" r:id="rId19"/>
    <p:sldId id="571" r:id="rId20"/>
    <p:sldId id="563" r:id="rId21"/>
    <p:sldId id="549" r:id="rId22"/>
    <p:sldId id="514" r:id="rId23"/>
    <p:sldId id="561" r:id="rId24"/>
    <p:sldId id="550" r:id="rId25"/>
    <p:sldId id="551" r:id="rId26"/>
    <p:sldId id="552" r:id="rId27"/>
    <p:sldId id="558" r:id="rId28"/>
    <p:sldId id="553" r:id="rId29"/>
    <p:sldId id="554" r:id="rId30"/>
    <p:sldId id="568" r:id="rId31"/>
    <p:sldId id="555" r:id="rId32"/>
    <p:sldId id="565" r:id="rId33"/>
    <p:sldId id="573" r:id="rId34"/>
    <p:sldId id="564" r:id="rId35"/>
    <p:sldId id="560" r:id="rId36"/>
    <p:sldId id="556" r:id="rId37"/>
    <p:sldId id="574" r:id="rId38"/>
    <p:sldId id="559" r:id="rId39"/>
    <p:sldId id="577" r:id="rId40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009999"/>
    <a:srgbClr val="009900"/>
    <a:srgbClr val="DC8300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60" autoAdjust="0"/>
  </p:normalViewPr>
  <p:slideViewPr>
    <p:cSldViewPr>
      <p:cViewPr varScale="1">
        <p:scale>
          <a:sx n="67" d="100"/>
          <a:sy n="67" d="100"/>
        </p:scale>
        <p:origin x="1356" y="56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B38B3EE-B719-EE40-9976-A6EB6663A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3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8686B44C-64FC-C24F-B4C9-B94669943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05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AF8BE5-0D6C-604A-BB5A-0979E3418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46B03-671C-804F-B8F8-06B0F367C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4169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07090-7716-7540-BE99-E082BE021F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39973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F4D69-AF09-5746-8639-B468C2CA2C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054BE-1E53-EA40-A0E1-647D4C879E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5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93CAF-CE34-A049-8F97-8B4B162471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22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95C0B-FF4A-EC48-9FBC-C5375DCC3A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749F3-2D80-2347-8158-E4EB5DB9CB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63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94096-4F8E-EC41-87A4-CB425C7BCC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16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0F38-AEB8-1242-86D4-A3B1961323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33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AB06D-5233-334F-8026-9139106C62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6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18E08-D533-0240-B2FA-F250C5EA9E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72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7DE52-E22D-C543-90A3-C09EACC88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0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CAA62-D402-C246-AF5F-6DBC71797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06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0FCDB-F45A-D24B-97B7-DAEED26A8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57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00379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631168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9638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505760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604125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525186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53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E62D5-79C7-A946-86E5-F3B4B23C0B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71857"/>
      </p:ext>
    </p:extLst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42922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15755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32687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335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561006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41175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13840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185899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86582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0385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B0874-DC67-094F-9863-8E990D0825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60956"/>
      </p:ext>
    </p:extLst>
  </p:cSld>
  <p:clrMapOvr>
    <a:masterClrMapping/>
  </p:clrMapOvr>
  <p:transition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59152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372369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23830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83393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60812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09286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76677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68480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294784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27608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EA40C-FA59-2141-B02A-7D74E767D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118"/>
      </p:ext>
    </p:extLst>
  </p:cSld>
  <p:clrMapOvr>
    <a:masterClrMapping/>
  </p:clrMapOvr>
  <p:transition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35118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895937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71299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59588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881611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0509632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118439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62616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07625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187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420B1-3C88-4742-B508-A2FA444254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42238"/>
      </p:ext>
    </p:extLst>
  </p:cSld>
  <p:clrMapOvr>
    <a:masterClrMapping/>
  </p:clrMapOvr>
  <p:transition spd="slow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8689259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129762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5514984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309223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4908551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099838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922196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99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57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5AB073-7B8D-0F40-BC84-5F59BBC56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328CA-B405-A846-A359-C6FED47E0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53535"/>
      </p:ext>
    </p:extLst>
  </p:cSld>
  <p:clrMapOvr>
    <a:masterClrMapping/>
  </p:clrMapOvr>
  <p:transition spd="slow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C5264-EA87-FD4D-AEF0-A2E070A08F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12388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4A31D-46BB-F54F-B355-889FD1F7AA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35864"/>
      </p:ext>
    </p:extLst>
  </p:cSld>
  <p:clrMapOvr>
    <a:masterClrMapping/>
  </p:clrMapOvr>
  <p:transition spd="slow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4213-EB0A-5A48-935E-7E96D48C20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76447"/>
      </p:ext>
    </p:extLst>
  </p:cSld>
  <p:clrMapOvr>
    <a:masterClrMapping/>
  </p:clrMapOvr>
  <p:transition spd="slow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C5821-6B6B-674E-AB94-044B1D58A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00719"/>
      </p:ext>
    </p:extLst>
  </p:cSld>
  <p:clrMapOvr>
    <a:masterClrMapping/>
  </p:clrMapOvr>
  <p:transition spd="slow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78B84-BE98-FE41-9A82-D6121D2C5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70714"/>
      </p:ext>
    </p:extLst>
  </p:cSld>
  <p:clrMapOvr>
    <a:masterClrMapping/>
  </p:clrMapOvr>
  <p:transition spd="slow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463A9-68FD-9746-90B0-8D2B6273E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6057"/>
      </p:ext>
    </p:extLst>
  </p:cSld>
  <p:clrMapOvr>
    <a:masterClrMapping/>
  </p:clrMapOvr>
  <p:transition spd="slow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DB5A7-722E-9047-A516-AEE35115E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79240"/>
      </p:ext>
    </p:extLst>
  </p:cSld>
  <p:clrMapOvr>
    <a:masterClrMapping/>
  </p:clrMapOvr>
  <p:transition spd="slow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A2F6F-F192-1843-AC17-233D32591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2121"/>
      </p:ext>
    </p:extLst>
  </p:cSld>
  <p:clrMapOvr>
    <a:masterClrMapping/>
  </p:clrMapOvr>
  <p:transition spd="slow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A501B-7A9B-004D-BB51-05EEE25B6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40882"/>
      </p:ext>
    </p:extLst>
  </p:cSld>
  <p:clrMapOvr>
    <a:masterClrMapping/>
  </p:clrMapOvr>
  <p:transition spd="slow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32B9-A58E-A84B-9AFC-1B81A97DD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6896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3814E-1510-0D44-AF7D-B82052E63D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6078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C228B-5698-3545-AAA1-9B8B229080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80283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A37D20E-8155-9D4B-AF14-88655D5DFFB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55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55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55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09F7B99-36BB-F14B-8E27-2EF48BE06A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8986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5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0522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3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1341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4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4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4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4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E55CFFB-C0C8-0E41-AA07-5DC7FD132A9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304800"/>
            <a:ext cx="9372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Inborn Errors of Amino Acid Metabolism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(Renal Block)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409700" y="2895600"/>
            <a:ext cx="73628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>
                <a:solidFill>
                  <a:srgbClr val="FF9900"/>
                </a:solidFill>
              </a:rPr>
              <a:t>Biochemistry of:</a:t>
            </a:r>
          </a:p>
          <a:p>
            <a:pPr lvl="1" algn="l">
              <a:buFontTx/>
              <a:buChar char="•"/>
            </a:pPr>
            <a:r>
              <a:rPr lang="en-US" sz="2800" b="1" dirty="0"/>
              <a:t>Phenylketonuria (PKU)</a:t>
            </a:r>
          </a:p>
          <a:p>
            <a:pPr lvl="1" algn="l">
              <a:buFontTx/>
              <a:buChar char="•"/>
            </a:pPr>
            <a:r>
              <a:rPr lang="en-US" sz="2800" b="1" dirty="0">
                <a:solidFill>
                  <a:srgbClr val="FF9900"/>
                </a:solidFill>
              </a:rPr>
              <a:t>Maple Syrup Urine Disease (MSUD)</a:t>
            </a:r>
          </a:p>
          <a:p>
            <a:pPr lvl="1" algn="l">
              <a:buFontTx/>
              <a:buChar char="•"/>
            </a:pPr>
            <a:r>
              <a:rPr lang="en-US" sz="2800" b="1" dirty="0"/>
              <a:t>Albinism</a:t>
            </a:r>
          </a:p>
          <a:p>
            <a:pPr lvl="1" algn="l">
              <a:buFontTx/>
              <a:buChar char="•"/>
            </a:pPr>
            <a:r>
              <a:rPr lang="en-US" sz="2800" b="1" dirty="0" err="1">
                <a:solidFill>
                  <a:srgbClr val="FF9900"/>
                </a:solidFill>
              </a:rPr>
              <a:t>Homocyteinuria</a:t>
            </a:r>
            <a:endParaRPr lang="en-US" sz="2800" b="1" dirty="0">
              <a:solidFill>
                <a:srgbClr val="FF9900"/>
              </a:solidFill>
            </a:endParaRPr>
          </a:p>
          <a:p>
            <a:pPr lvl="1" algn="l">
              <a:buFontTx/>
              <a:buChar char="•"/>
            </a:pPr>
            <a:r>
              <a:rPr lang="en-US" sz="2800" b="1" dirty="0" err="1"/>
              <a:t>Alkaptonuria</a:t>
            </a:r>
            <a:endParaRPr lang="en-US" sz="2800" b="1" dirty="0"/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9436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Melanin biosynthesis from tyrosine</a:t>
            </a:r>
          </a:p>
        </p:txBody>
      </p:sp>
      <p:sp>
        <p:nvSpPr>
          <p:cNvPr id="914435" name="Text Box 3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pic>
        <p:nvPicPr>
          <p:cNvPr id="914439" name="Picture 7" descr="gibson_clip_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329" r="42360" b="41772"/>
          <a:stretch>
            <a:fillRect/>
          </a:stretch>
        </p:blipFill>
        <p:spPr bwMode="auto">
          <a:xfrm>
            <a:off x="3987800" y="228600"/>
            <a:ext cx="2247900" cy="4038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14440" name="Rectangle 8"/>
          <p:cNvSpPr>
            <a:spLocks noChangeArrowheads="1"/>
          </p:cNvSpPr>
          <p:nvPr/>
        </p:nvSpPr>
        <p:spPr bwMode="auto">
          <a:xfrm>
            <a:off x="4102100" y="762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1" name="Rectangle 9"/>
          <p:cNvSpPr>
            <a:spLocks noChangeArrowheads="1"/>
          </p:cNvSpPr>
          <p:nvPr/>
        </p:nvSpPr>
        <p:spPr bwMode="auto">
          <a:xfrm>
            <a:off x="4102100" y="1600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5" name="Text Box 13"/>
          <p:cNvSpPr txBox="1">
            <a:spLocks noChangeArrowheads="1"/>
          </p:cNvSpPr>
          <p:nvPr/>
        </p:nvSpPr>
        <p:spPr bwMode="auto">
          <a:xfrm>
            <a:off x="6210300" y="228600"/>
            <a:ext cx="1212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No or less</a:t>
            </a:r>
          </a:p>
          <a:p>
            <a:pPr algn="l"/>
            <a:r>
              <a:rPr lang="en-US" sz="2000">
                <a:solidFill>
                  <a:srgbClr val="FF3300"/>
                </a:solidFill>
              </a:rPr>
              <a:t>tyrosine</a:t>
            </a:r>
          </a:p>
        </p:txBody>
      </p:sp>
      <p:sp>
        <p:nvSpPr>
          <p:cNvPr id="914446" name="Line 14"/>
          <p:cNvSpPr>
            <a:spLocks noChangeShapeType="1"/>
          </p:cNvSpPr>
          <p:nvPr/>
        </p:nvSpPr>
        <p:spPr bwMode="auto">
          <a:xfrm>
            <a:off x="51054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47" name="Line 15"/>
          <p:cNvSpPr>
            <a:spLocks noChangeShapeType="1"/>
          </p:cNvSpPr>
          <p:nvPr/>
        </p:nvSpPr>
        <p:spPr bwMode="auto">
          <a:xfrm>
            <a:off x="5105400" y="480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48" name="Text Box 16"/>
          <p:cNvSpPr txBox="1">
            <a:spLocks noChangeArrowheads="1"/>
          </p:cNvSpPr>
          <p:nvPr/>
        </p:nvSpPr>
        <p:spPr bwMode="auto">
          <a:xfrm>
            <a:off x="4533900" y="5257800"/>
            <a:ext cx="112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Melanin</a:t>
            </a:r>
          </a:p>
        </p:txBody>
      </p:sp>
      <p:grpSp>
        <p:nvGrpSpPr>
          <p:cNvPr id="914453" name="Group 21"/>
          <p:cNvGrpSpPr>
            <a:grpSpLocks/>
          </p:cNvGrpSpPr>
          <p:nvPr/>
        </p:nvGrpSpPr>
        <p:grpSpPr bwMode="auto">
          <a:xfrm>
            <a:off x="5676900" y="381000"/>
            <a:ext cx="381000" cy="304800"/>
            <a:chOff x="4056" y="2736"/>
            <a:chExt cx="240" cy="192"/>
          </a:xfrm>
        </p:grpSpPr>
        <p:sp>
          <p:nvSpPr>
            <p:cNvPr id="914454" name="Line 22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5" name="Line 23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4456" name="Text Box 24"/>
          <p:cNvSpPr txBox="1">
            <a:spLocks noChangeArrowheads="1"/>
          </p:cNvSpPr>
          <p:nvPr/>
        </p:nvSpPr>
        <p:spPr bwMode="auto">
          <a:xfrm>
            <a:off x="6283325" y="5165725"/>
            <a:ext cx="2903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No or less melanin</a:t>
            </a:r>
          </a:p>
          <a:p>
            <a:pPr algn="l"/>
            <a:r>
              <a:rPr lang="en-US" sz="2000">
                <a:solidFill>
                  <a:srgbClr val="FF3300"/>
                </a:solidFill>
              </a:rPr>
              <a:t>Light skin in PKU patients</a:t>
            </a:r>
          </a:p>
        </p:txBody>
      </p:sp>
      <p:grpSp>
        <p:nvGrpSpPr>
          <p:cNvPr id="914457" name="Group 25"/>
          <p:cNvGrpSpPr>
            <a:grpSpLocks/>
          </p:cNvGrpSpPr>
          <p:nvPr/>
        </p:nvGrpSpPr>
        <p:grpSpPr bwMode="auto">
          <a:xfrm>
            <a:off x="5749925" y="5334000"/>
            <a:ext cx="381000" cy="304800"/>
            <a:chOff x="4056" y="2736"/>
            <a:chExt cx="240" cy="192"/>
          </a:xfrm>
        </p:grpSpPr>
        <p:sp>
          <p:nvSpPr>
            <p:cNvPr id="914458" name="Line 26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9" name="Line 27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Tyr will not be converted to catecholamine neurotransmitters</a:t>
            </a:r>
          </a:p>
          <a:p>
            <a:r>
              <a:rPr lang="en-US" sz="3200">
                <a:latin typeface="Palatino Linotype" charset="0"/>
              </a:rPr>
              <a:t>Synthesis of catecholamines requires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endParaRPr lang="en-US" sz="3200"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22" name="Picture 2" descr="c19f05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77800"/>
            <a:ext cx="7858125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01123" name="Group 3"/>
          <p:cNvGrpSpPr>
            <a:grpSpLocks/>
          </p:cNvGrpSpPr>
          <p:nvPr/>
        </p:nvGrpSpPr>
        <p:grpSpPr bwMode="auto">
          <a:xfrm>
            <a:off x="2247900" y="1905000"/>
            <a:ext cx="381000" cy="304800"/>
            <a:chOff x="744" y="1632"/>
            <a:chExt cx="240" cy="192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125" name="Line 5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Trp will not be converted to serotonin (a neurotransmitter) as it requires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4102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Synthesis of serotonin</a:t>
            </a:r>
          </a:p>
        </p:txBody>
      </p:sp>
      <p:pic>
        <p:nvPicPr>
          <p:cNvPr id="906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150938"/>
            <a:ext cx="8743950" cy="3641725"/>
          </a:xfrm>
        </p:spPr>
      </p:pic>
      <p:sp>
        <p:nvSpPr>
          <p:cNvPr id="906244" name="Text Box 4"/>
          <p:cNvSpPr txBox="1">
            <a:spLocks noChangeArrowheads="1"/>
          </p:cNvSpPr>
          <p:nvPr/>
        </p:nvSpPr>
        <p:spPr bwMode="auto">
          <a:xfrm rot="-5400000">
            <a:off x="-103980" y="4717256"/>
            <a:ext cx="8366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1025</a:t>
            </a:r>
            <a:endParaRPr lang="en-US" sz="1000">
              <a:latin typeface="Times" charset="0"/>
            </a:endParaRPr>
          </a:p>
        </p:txBody>
      </p:sp>
      <p:grpSp>
        <p:nvGrpSpPr>
          <p:cNvPr id="906245" name="Group 5"/>
          <p:cNvGrpSpPr>
            <a:grpSpLocks/>
          </p:cNvGrpSpPr>
          <p:nvPr/>
        </p:nvGrpSpPr>
        <p:grpSpPr bwMode="auto">
          <a:xfrm>
            <a:off x="4635500" y="711200"/>
            <a:ext cx="381000" cy="304800"/>
            <a:chOff x="744" y="1632"/>
            <a:chExt cx="240" cy="192"/>
          </a:xfrm>
        </p:grpSpPr>
        <p:sp>
          <p:nvSpPr>
            <p:cNvPr id="906246" name="Line 6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247" name="Line 7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CNS symptoms: Mental retardation, failure to walk or talk, seizures, etc.</a:t>
            </a:r>
          </a:p>
          <a:p>
            <a:r>
              <a:rPr lang="en-US" sz="3200" dirty="0">
                <a:latin typeface="Palatino Linotype" charset="0"/>
              </a:rPr>
              <a:t>Hypopigmentation</a:t>
            </a:r>
          </a:p>
          <a:p>
            <a:pPr lvl="1"/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Deficiency of melanin</a:t>
            </a:r>
          </a:p>
          <a:p>
            <a:pPr lvl="1"/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Hydroxylation of tyrosine by </a:t>
            </a:r>
            <a:r>
              <a:rPr lang="en-US" sz="3000" dirty="0" err="1">
                <a:solidFill>
                  <a:srgbClr val="FFFF00"/>
                </a:solidFill>
                <a:latin typeface="Palatino Linotype" charset="0"/>
              </a:rPr>
              <a:t>tyrosinase</a:t>
            </a:r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 is inhibited by high </a:t>
            </a:r>
            <a:r>
              <a:rPr lang="en-US" sz="3000" dirty="0" err="1">
                <a:solidFill>
                  <a:srgbClr val="FF9900"/>
                </a:solidFill>
                <a:latin typeface="Palatino Linotype" charset="0"/>
              </a:rPr>
              <a:t>phe</a:t>
            </a:r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 conc.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Elevated phenylalanine in tissues, plasma, urine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Phe is degraded to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phenyllactate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,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phenylacetate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, and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phenylpyruvate</a:t>
            </a:r>
          </a:p>
          <a:p>
            <a:pPr lvl="1"/>
            <a:r>
              <a:rPr lang="en-US" sz="3000">
                <a:latin typeface="Palatino Linotype" charset="0"/>
              </a:rPr>
              <a:t>Gives urine a mousy odor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098" name="Picture 2" descr="c19f04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7" r="27406" b="10332"/>
          <a:stretch>
            <a:fillRect/>
          </a:stretch>
        </p:blipFill>
        <p:spPr bwMode="auto">
          <a:xfrm>
            <a:off x="4076700" y="177800"/>
            <a:ext cx="38862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771525" y="6096000"/>
            <a:ext cx="874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200">
                <a:latin typeface="Times New Roman" charset="0"/>
              </a:rPr>
              <a:t>Cause of mousy urine smell in PKU</a:t>
            </a:r>
          </a:p>
        </p:txBody>
      </p:sp>
      <p:pic>
        <p:nvPicPr>
          <p:cNvPr id="900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9" b="89789"/>
          <a:stretch>
            <a:fillRect/>
          </a:stretch>
        </p:blipFill>
        <p:spPr bwMode="auto">
          <a:xfrm>
            <a:off x="952500" y="1066800"/>
            <a:ext cx="251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0104" name="Line 8"/>
          <p:cNvSpPr>
            <a:spLocks noChangeShapeType="1"/>
          </p:cNvSpPr>
          <p:nvPr/>
        </p:nvSpPr>
        <p:spPr bwMode="auto">
          <a:xfrm>
            <a:off x="3162300" y="1600200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5" name="Line 9"/>
          <p:cNvSpPr>
            <a:spLocks noChangeShapeType="1"/>
          </p:cNvSpPr>
          <p:nvPr/>
        </p:nvSpPr>
        <p:spPr bwMode="auto">
          <a:xfrm>
            <a:off x="3162300" y="1600200"/>
            <a:ext cx="9906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6" name="Line 10"/>
          <p:cNvSpPr>
            <a:spLocks noChangeShapeType="1"/>
          </p:cNvSpPr>
          <p:nvPr/>
        </p:nvSpPr>
        <p:spPr bwMode="auto">
          <a:xfrm flipV="1">
            <a:off x="3162300" y="11430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Prenatal diagnosis is done by detecting gene mutation in fetus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Neonatal diagnosis in infants is done by measuring blood phe levels</a:t>
            </a:r>
          </a:p>
          <a:p>
            <a:r>
              <a:rPr lang="en-US" sz="3200">
                <a:latin typeface="Palatino Linotype" charset="0"/>
              </a:rPr>
              <a:t>Treatment:</a:t>
            </a:r>
          </a:p>
          <a:p>
            <a:pPr lvl="1"/>
            <a:r>
              <a:rPr lang="en-US" sz="3000">
                <a:latin typeface="Palatino Linotype" charset="0"/>
              </a:rPr>
              <a:t>Life long phe-restricted diet</a:t>
            </a:r>
            <a:endParaRPr lang="en-US" sz="30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Due to deficiency of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branched chain</a:t>
            </a:r>
            <a:r>
              <a:rPr lang="en-US" sz="3200" dirty="0">
                <a:latin typeface="Palatino Linotype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Symbol" charset="0"/>
              </a:rPr>
              <a:t>a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ketoacid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 dehydrogenase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The enzyme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decarboxylates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leucine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isoleucine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and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valine</a:t>
            </a:r>
            <a:endParaRPr lang="en-US" sz="3200" dirty="0">
              <a:solidFill>
                <a:srgbClr val="FFFF00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These </a:t>
            </a:r>
            <a:r>
              <a:rPr lang="en-US" sz="3200" dirty="0" err="1">
                <a:latin typeface="Palatino Linotype" charset="0"/>
              </a:rPr>
              <a:t>aa</a:t>
            </a:r>
            <a:r>
              <a:rPr lang="en-US" sz="3200" dirty="0">
                <a:latin typeface="Palatino Linotype" charset="0"/>
              </a:rPr>
              <a:t> accumulate in blood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Symptoms: mental retardation, physical disability, metabolic acidosis, etc.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Maple syrup odor of urine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Rectangle 6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62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Inborn Errors of aa Metabolism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Caused by enzyme loss or deficiency due to gene loss or gene mutation</a:t>
            </a:r>
          </a:p>
          <a:p>
            <a:pPr>
              <a:buFont typeface="Wingdings" charset="0"/>
              <a:buNone/>
            </a:pPr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Types: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Classic type: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Most common, due to little or no activity of </a:t>
            </a:r>
            <a:r>
              <a:rPr lang="en-US" sz="3000">
                <a:latin typeface="Symbol" charset="0"/>
              </a:rPr>
              <a:t>a</a:t>
            </a:r>
            <a:r>
              <a:rPr lang="en-US" sz="3000">
                <a:latin typeface="Palatino Linotype" charset="0"/>
              </a:rPr>
              <a:t>-ketoacid dehydrogenase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Intermediate and intermittent forms: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Some enzyme activity, symptoms are milder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Thiamin-responsive form: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High doses of thiamin increases </a:t>
            </a:r>
            <a:r>
              <a:rPr lang="en-US" sz="3000">
                <a:latin typeface="Symbol" charset="0"/>
              </a:rPr>
              <a:t>a</a:t>
            </a:r>
            <a:r>
              <a:rPr lang="en-US" sz="3000">
                <a:latin typeface="Palatino Linotype" charset="0"/>
              </a:rPr>
              <a:t>-ketoacid dehydrogenase activity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930" name="Picture 2" descr="c19f06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3"/>
          <a:stretch>
            <a:fillRect/>
          </a:stretch>
        </p:blipFill>
        <p:spPr bwMode="auto">
          <a:xfrm>
            <a:off x="400050" y="114300"/>
            <a:ext cx="977265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2934" name="Rectangle 6"/>
          <p:cNvSpPr>
            <a:spLocks noChangeArrowheads="1"/>
          </p:cNvSpPr>
          <p:nvPr/>
        </p:nvSpPr>
        <p:spPr bwMode="auto">
          <a:xfrm>
            <a:off x="733425" y="5791200"/>
            <a:ext cx="8743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200">
                <a:solidFill>
                  <a:srgbClr val="000000"/>
                </a:solidFill>
                <a:latin typeface="Times New Roman" charset="0"/>
              </a:rPr>
              <a:t>Degradation of branched-chain amino acids: valine, isoleucine and leucine.</a:t>
            </a:r>
            <a:br>
              <a:rPr lang="en-US" sz="2200">
                <a:solidFill>
                  <a:srgbClr val="000000"/>
                </a:solidFill>
                <a:latin typeface="Times New Roman" charset="0"/>
              </a:rPr>
            </a:br>
            <a:r>
              <a:rPr lang="en-US" sz="2200">
                <a:solidFill>
                  <a:srgbClr val="000000"/>
                </a:solidFill>
                <a:latin typeface="Times New Roman" charset="0"/>
              </a:rPr>
              <a:t>Deficiency of branched chain a-keto acid dehydrogenase leads to MSUD.</a:t>
            </a:r>
          </a:p>
        </p:txBody>
      </p:sp>
      <p:grpSp>
        <p:nvGrpSpPr>
          <p:cNvPr id="892935" name="Group 7"/>
          <p:cNvGrpSpPr>
            <a:grpSpLocks/>
          </p:cNvGrpSpPr>
          <p:nvPr/>
        </p:nvGrpSpPr>
        <p:grpSpPr bwMode="auto">
          <a:xfrm>
            <a:off x="571500" y="2971800"/>
            <a:ext cx="381000" cy="304800"/>
            <a:chOff x="744" y="1632"/>
            <a:chExt cx="240" cy="192"/>
          </a:xfrm>
        </p:grpSpPr>
        <p:sp>
          <p:nvSpPr>
            <p:cNvPr id="892936" name="Line 8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37" name="Line 9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938" name="Group 10"/>
          <p:cNvGrpSpPr>
            <a:grpSpLocks/>
          </p:cNvGrpSpPr>
          <p:nvPr/>
        </p:nvGrpSpPr>
        <p:grpSpPr bwMode="auto">
          <a:xfrm>
            <a:off x="3086100" y="2895600"/>
            <a:ext cx="381000" cy="304800"/>
            <a:chOff x="744" y="1632"/>
            <a:chExt cx="240" cy="192"/>
          </a:xfrm>
        </p:grpSpPr>
        <p:sp>
          <p:nvSpPr>
            <p:cNvPr id="892939" name="Line 11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40" name="Line 12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941" name="Group 13"/>
          <p:cNvGrpSpPr>
            <a:grpSpLocks/>
          </p:cNvGrpSpPr>
          <p:nvPr/>
        </p:nvGrpSpPr>
        <p:grpSpPr bwMode="auto">
          <a:xfrm>
            <a:off x="6896100" y="2895600"/>
            <a:ext cx="381000" cy="304800"/>
            <a:chOff x="744" y="1632"/>
            <a:chExt cx="240" cy="192"/>
          </a:xfrm>
        </p:grpSpPr>
        <p:sp>
          <p:nvSpPr>
            <p:cNvPr id="892942" name="Line 14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43" name="Line 15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2944" name="Text Box 16"/>
          <p:cNvSpPr txBox="1">
            <a:spLocks noChangeArrowheads="1"/>
          </p:cNvSpPr>
          <p:nvPr/>
        </p:nvSpPr>
        <p:spPr bwMode="auto">
          <a:xfrm>
            <a:off x="8496300" y="2028825"/>
            <a:ext cx="1524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FF3300"/>
                </a:solidFill>
              </a:rPr>
              <a:t>Valine, Isoleucine,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Leucine and their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keto acids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accumulated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Treatment:</a:t>
            </a:r>
          </a:p>
          <a:p>
            <a:r>
              <a:rPr lang="en-US" sz="3200">
                <a:latin typeface="Palatino Linotype" charset="0"/>
              </a:rPr>
              <a:t>Limited intake of leucine, isoleucine and valine</a:t>
            </a:r>
          </a:p>
          <a:p>
            <a:pPr>
              <a:buFont typeface="Wingdings" charset="0"/>
              <a:buNone/>
            </a:pPr>
            <a:endParaRPr lang="en-US" sz="3200">
              <a:latin typeface="Palatino Linotype" charset="0"/>
            </a:endParaRP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Albinism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905000"/>
            <a:ext cx="64770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latin typeface="Palatino Linotype" charset="0"/>
              </a:rPr>
              <a:t>A disease of tyrosine metabolism</a:t>
            </a:r>
          </a:p>
          <a:p>
            <a:r>
              <a:rPr lang="en-US" dirty="0">
                <a:solidFill>
                  <a:srgbClr val="FF9900"/>
                </a:solidFill>
                <a:latin typeface="Palatino Linotype" charset="0"/>
              </a:rPr>
              <a:t>Tyrosine is involved in melanin production</a:t>
            </a:r>
          </a:p>
          <a:p>
            <a:r>
              <a:rPr lang="en-US" dirty="0">
                <a:latin typeface="Palatino Linotype" charset="0"/>
              </a:rPr>
              <a:t>Melanin is a pigment of hair, skin, eyes</a:t>
            </a:r>
          </a:p>
          <a:p>
            <a:r>
              <a:rPr lang="en-US" dirty="0">
                <a:solidFill>
                  <a:srgbClr val="FF9900"/>
                </a:solidFill>
                <a:latin typeface="Palatino Linotype" charset="0"/>
              </a:rPr>
              <a:t>Due to </a:t>
            </a:r>
            <a:r>
              <a:rPr lang="en-US" dirty="0" err="1">
                <a:solidFill>
                  <a:srgbClr val="FFFF00"/>
                </a:solidFill>
                <a:latin typeface="Palatino Linotype" charset="0"/>
              </a:rPr>
              <a:t>tyrosinase</a:t>
            </a:r>
            <a:r>
              <a:rPr lang="en-US" dirty="0">
                <a:solidFill>
                  <a:srgbClr val="FF9900"/>
                </a:solidFill>
                <a:latin typeface="Palatino Linotype" charset="0"/>
              </a:rPr>
              <a:t> deficiency</a:t>
            </a:r>
          </a:p>
          <a:p>
            <a:r>
              <a:rPr lang="en-US" dirty="0">
                <a:latin typeface="Palatino Linotype" charset="0"/>
              </a:rPr>
              <a:t>Melanin is absent in albino patients</a:t>
            </a:r>
          </a:p>
          <a:p>
            <a:r>
              <a:rPr lang="en-US" dirty="0">
                <a:solidFill>
                  <a:srgbClr val="FF9900"/>
                </a:solidFill>
                <a:latin typeface="Palatino Linotype" charset="0"/>
              </a:rPr>
              <a:t>Hair and skin appear white</a:t>
            </a:r>
          </a:p>
          <a:p>
            <a:r>
              <a:rPr lang="en-US" dirty="0">
                <a:latin typeface="Palatino Linotype" charset="0"/>
              </a:rPr>
              <a:t>Vision defects, photophobia</a:t>
            </a:r>
            <a:endParaRPr lang="en-US" dirty="0">
              <a:solidFill>
                <a:srgbClr val="FF9900"/>
              </a:solidFill>
              <a:latin typeface="Palatino Linotype" charset="0"/>
            </a:endParaRP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4114800"/>
            <a:ext cx="3276600" cy="1990990"/>
          </a:xfrm>
          <a:prstGeom prst="rect">
            <a:avLst/>
          </a:prstGeom>
        </p:spPr>
      </p:pic>
      <p:pic>
        <p:nvPicPr>
          <p:cNvPr id="3" name="Picture 2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838200"/>
            <a:ext cx="2692400" cy="3022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8674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Melanin biosynthesis from tyrosine: Deficiency of tyrosinase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leads to albinisim</a:t>
            </a:r>
          </a:p>
        </p:txBody>
      </p:sp>
      <p:sp>
        <p:nvSpPr>
          <p:cNvPr id="911363" name="Text Box 3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grpSp>
        <p:nvGrpSpPr>
          <p:cNvPr id="911364" name="Group 4"/>
          <p:cNvGrpSpPr>
            <a:grpSpLocks/>
          </p:cNvGrpSpPr>
          <p:nvPr/>
        </p:nvGrpSpPr>
        <p:grpSpPr bwMode="auto">
          <a:xfrm>
            <a:off x="2628900" y="1295400"/>
            <a:ext cx="381000" cy="304800"/>
            <a:chOff x="744" y="1632"/>
            <a:chExt cx="240" cy="192"/>
          </a:xfrm>
        </p:grpSpPr>
        <p:sp>
          <p:nvSpPr>
            <p:cNvPr id="911365" name="Line 5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66" name="Line 6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367" name="Picture 7" descr="gibson_clip_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329" r="42360" b="41772"/>
          <a:stretch>
            <a:fillRect/>
          </a:stretch>
        </p:blipFill>
        <p:spPr bwMode="auto">
          <a:xfrm>
            <a:off x="3987800" y="228600"/>
            <a:ext cx="2247900" cy="4038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11368" name="Rectangle 8"/>
          <p:cNvSpPr>
            <a:spLocks noChangeArrowheads="1"/>
          </p:cNvSpPr>
          <p:nvPr/>
        </p:nvSpPr>
        <p:spPr bwMode="auto">
          <a:xfrm>
            <a:off x="4102100" y="762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69" name="Rectangle 9"/>
          <p:cNvSpPr>
            <a:spLocks noChangeArrowheads="1"/>
          </p:cNvSpPr>
          <p:nvPr/>
        </p:nvSpPr>
        <p:spPr bwMode="auto">
          <a:xfrm>
            <a:off x="4102100" y="1600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70" name="Text Box 10"/>
          <p:cNvSpPr txBox="1">
            <a:spLocks noChangeArrowheads="1"/>
          </p:cNvSpPr>
          <p:nvPr/>
        </p:nvSpPr>
        <p:spPr bwMode="auto">
          <a:xfrm>
            <a:off x="3062288" y="122555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Tyrosinase</a:t>
            </a:r>
          </a:p>
        </p:txBody>
      </p:sp>
      <p:sp>
        <p:nvSpPr>
          <p:cNvPr id="911371" name="Line 11"/>
          <p:cNvSpPr>
            <a:spLocks noChangeShapeType="1"/>
          </p:cNvSpPr>
          <p:nvPr/>
        </p:nvSpPr>
        <p:spPr bwMode="auto">
          <a:xfrm flipV="1">
            <a:off x="4406900" y="9906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2" name="Line 12"/>
          <p:cNvSpPr>
            <a:spLocks noChangeShapeType="1"/>
          </p:cNvSpPr>
          <p:nvPr/>
        </p:nvSpPr>
        <p:spPr bwMode="auto">
          <a:xfrm>
            <a:off x="4483100" y="1600200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4" name="Line 14"/>
          <p:cNvSpPr>
            <a:spLocks noChangeShapeType="1"/>
          </p:cNvSpPr>
          <p:nvPr/>
        </p:nvSpPr>
        <p:spPr bwMode="auto">
          <a:xfrm>
            <a:off x="51054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5" name="Line 15"/>
          <p:cNvSpPr>
            <a:spLocks noChangeShapeType="1"/>
          </p:cNvSpPr>
          <p:nvPr/>
        </p:nvSpPr>
        <p:spPr bwMode="auto">
          <a:xfrm>
            <a:off x="5105400" y="480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6" name="Text Box 16"/>
          <p:cNvSpPr txBox="1">
            <a:spLocks noChangeArrowheads="1"/>
          </p:cNvSpPr>
          <p:nvPr/>
        </p:nvSpPr>
        <p:spPr bwMode="auto">
          <a:xfrm>
            <a:off x="4533900" y="5257800"/>
            <a:ext cx="112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Melanin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Homocystinuria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Due to defects in </a:t>
            </a:r>
            <a:r>
              <a:rPr lang="en-US" sz="3200" dirty="0" err="1">
                <a:latin typeface="Palatino Linotype" charset="0"/>
              </a:rPr>
              <a:t>homocysteine</a:t>
            </a:r>
            <a:r>
              <a:rPr lang="en-US" sz="3200" dirty="0">
                <a:latin typeface="Palatino Linotype" charset="0"/>
              </a:rPr>
              <a:t> metabolism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Deficiency of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cystathionine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Symbol" charset="0"/>
              </a:rPr>
              <a:t>b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-synthase</a:t>
            </a: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Converts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homocysteine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to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cystathione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High plasma and urine levels of </a:t>
            </a:r>
            <a:r>
              <a:rPr lang="en-US" sz="3200" dirty="0" err="1">
                <a:latin typeface="Palatino Linotype" charset="0"/>
              </a:rPr>
              <a:t>homocysteine</a:t>
            </a:r>
            <a:endParaRPr lang="en-US" sz="3200" dirty="0"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High plasma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homocysteine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is a risk factor for atherosclerosis and heart disease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Skeletal abnormalities, osteoporosis, mental retardation, displacement of eye lens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Methionine degradation pathway: Deficiency of cystathione 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tx1"/>
                </a:solidFill>
              </a:rPr>
              <a:t>-synthase leads to homocystinuria / homocysteinemia</a:t>
            </a:r>
          </a:p>
        </p:txBody>
      </p:sp>
      <p:pic>
        <p:nvPicPr>
          <p:cNvPr id="908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2863" y="419100"/>
            <a:ext cx="5121275" cy="5105400"/>
          </a:xfrm>
        </p:spPr>
      </p:pic>
      <p:sp>
        <p:nvSpPr>
          <p:cNvPr id="908292" name="Text Box 4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sp>
        <p:nvSpPr>
          <p:cNvPr id="908293" name="Text Box 5"/>
          <p:cNvSpPr txBox="1">
            <a:spLocks noChangeArrowheads="1"/>
          </p:cNvSpPr>
          <p:nvPr/>
        </p:nvSpPr>
        <p:spPr bwMode="auto">
          <a:xfrm>
            <a:off x="1133475" y="305752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Cystathione </a:t>
            </a:r>
            <a:r>
              <a:rPr lang="en-US" sz="1400" b="1">
                <a:latin typeface="Symbol" charset="0"/>
              </a:rPr>
              <a:t>b</a:t>
            </a:r>
            <a:r>
              <a:rPr lang="en-US" sz="1400" b="1"/>
              <a:t>-synthase</a:t>
            </a:r>
          </a:p>
        </p:txBody>
      </p:sp>
      <p:sp>
        <p:nvSpPr>
          <p:cNvPr id="908294" name="Text Box 6"/>
          <p:cNvSpPr txBox="1">
            <a:spLocks noChangeArrowheads="1"/>
          </p:cNvSpPr>
          <p:nvPr/>
        </p:nvSpPr>
        <p:spPr bwMode="auto">
          <a:xfrm>
            <a:off x="800100" y="685800"/>
            <a:ext cx="15192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Methionine and its</a:t>
            </a:r>
          </a:p>
          <a:p>
            <a:pPr algn="l"/>
            <a:r>
              <a:rPr lang="en-US" sz="1400"/>
              <a:t>metabolites are</a:t>
            </a:r>
          </a:p>
          <a:p>
            <a:pPr algn="l"/>
            <a:r>
              <a:rPr lang="en-US" sz="1400"/>
              <a:t>accumulated</a:t>
            </a:r>
          </a:p>
        </p:txBody>
      </p:sp>
      <p:sp>
        <p:nvSpPr>
          <p:cNvPr id="908295" name="Text Box 7"/>
          <p:cNvSpPr txBox="1">
            <a:spLocks noChangeArrowheads="1"/>
          </p:cNvSpPr>
          <p:nvPr/>
        </p:nvSpPr>
        <p:spPr bwMode="auto">
          <a:xfrm>
            <a:off x="7200900" y="3876675"/>
            <a:ext cx="1476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Cysteine becomes</a:t>
            </a:r>
          </a:p>
          <a:p>
            <a:pPr algn="l"/>
            <a:r>
              <a:rPr lang="en-US" sz="1400"/>
              <a:t>deficient</a:t>
            </a:r>
          </a:p>
        </p:txBody>
      </p:sp>
      <p:grpSp>
        <p:nvGrpSpPr>
          <p:cNvPr id="908296" name="Group 8"/>
          <p:cNvGrpSpPr>
            <a:grpSpLocks/>
          </p:cNvGrpSpPr>
          <p:nvPr/>
        </p:nvGrpSpPr>
        <p:grpSpPr bwMode="auto">
          <a:xfrm>
            <a:off x="800100" y="3057525"/>
            <a:ext cx="381000" cy="304800"/>
            <a:chOff x="744" y="1632"/>
            <a:chExt cx="240" cy="192"/>
          </a:xfrm>
        </p:grpSpPr>
        <p:sp>
          <p:nvSpPr>
            <p:cNvPr id="908297" name="Line 9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298" name="Line 10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Homocystinuria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Treatment:</a:t>
            </a:r>
          </a:p>
          <a:p>
            <a:pPr lvl="1"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Oral administration of vitamins B</a:t>
            </a:r>
            <a:r>
              <a:rPr lang="en-US" sz="3200" baseline="-25000">
                <a:latin typeface="Palatino Linotype" charset="0"/>
              </a:rPr>
              <a:t>6</a:t>
            </a:r>
            <a:r>
              <a:rPr lang="en-US" sz="3200">
                <a:latin typeface="Palatino Linotype" charset="0"/>
              </a:rPr>
              <a:t>,</a:t>
            </a:r>
            <a:r>
              <a:rPr lang="en-US" sz="3200" baseline="-25000">
                <a:latin typeface="Palatino Linotype" charset="0"/>
              </a:rPr>
              <a:t> </a:t>
            </a:r>
            <a:r>
              <a:rPr lang="en-US" sz="3200">
                <a:latin typeface="Palatino Linotype" charset="0"/>
              </a:rPr>
              <a:t>B</a:t>
            </a:r>
            <a:r>
              <a:rPr lang="en-US" sz="3200" baseline="-25000">
                <a:latin typeface="Palatino Linotype" charset="0"/>
              </a:rPr>
              <a:t>12</a:t>
            </a:r>
            <a:r>
              <a:rPr lang="en-US" sz="3200">
                <a:latin typeface="Palatino Linotype" charset="0"/>
              </a:rPr>
              <a:t> and folate</a:t>
            </a:r>
          </a:p>
          <a:p>
            <a:pPr lvl="1">
              <a:lnSpc>
                <a:spcPct val="8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Vitamin B</a:t>
            </a:r>
            <a:r>
              <a:rPr lang="en-US" sz="3200" baseline="-25000">
                <a:solidFill>
                  <a:srgbClr val="FF9900"/>
                </a:solidFill>
                <a:latin typeface="Palatino Linotype" charset="0"/>
              </a:rPr>
              <a:t>6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is a cofactor for cystathionine </a:t>
            </a:r>
            <a:r>
              <a:rPr lang="en-US" sz="3200">
                <a:solidFill>
                  <a:srgbClr val="FF9900"/>
                </a:solidFill>
                <a:latin typeface="Symbol" charset="0"/>
              </a:rPr>
              <a:t>b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-synthase</a:t>
            </a:r>
          </a:p>
          <a:p>
            <a:pPr lvl="1"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Methionine-restricted diet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Homocysteinemia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Hyperhomocysteinemia is also associated with:</a:t>
            </a:r>
          </a:p>
          <a:p>
            <a:pPr>
              <a:lnSpc>
                <a:spcPct val="80000"/>
              </a:lnSpc>
            </a:pPr>
            <a:endParaRPr lang="en-US" sz="3200">
              <a:solidFill>
                <a:srgbClr val="FFFF00"/>
              </a:solidFill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Neural tube defect (spina bifida)</a:t>
            </a:r>
          </a:p>
          <a:p>
            <a:pPr>
              <a:lnSpc>
                <a:spcPct val="8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Vascular disease (atherosclerosis)</a:t>
            </a:r>
          </a:p>
          <a:p>
            <a:pPr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Heart disease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838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Methionine degradation pathway: Deficiency of cystathione 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tx1"/>
                </a:solidFill>
              </a:rPr>
              <a:t>-synthase leads to hyperhomocystinuria / hyperhomocysteinemia</a:t>
            </a:r>
          </a:p>
        </p:txBody>
      </p:sp>
      <p:pic>
        <p:nvPicPr>
          <p:cNvPr id="8960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7025" y="419100"/>
            <a:ext cx="5121275" cy="5105400"/>
          </a:xfrm>
        </p:spPr>
      </p:pic>
      <p:sp>
        <p:nvSpPr>
          <p:cNvPr id="896004" name="Text Box 4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sp>
        <p:nvSpPr>
          <p:cNvPr id="896005" name="Text Box 5"/>
          <p:cNvSpPr txBox="1">
            <a:spLocks noChangeArrowheads="1"/>
          </p:cNvSpPr>
          <p:nvPr/>
        </p:nvSpPr>
        <p:spPr bwMode="auto">
          <a:xfrm>
            <a:off x="2663825" y="305752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Cystathione </a:t>
            </a:r>
            <a:r>
              <a:rPr lang="en-US" sz="1400" b="1">
                <a:latin typeface="Symbol" charset="0"/>
              </a:rPr>
              <a:t>b</a:t>
            </a:r>
            <a:r>
              <a:rPr lang="en-US" sz="1400" b="1"/>
              <a:t>-synthase</a:t>
            </a:r>
          </a:p>
        </p:txBody>
      </p:sp>
      <p:grpSp>
        <p:nvGrpSpPr>
          <p:cNvPr id="896008" name="Group 8"/>
          <p:cNvGrpSpPr>
            <a:grpSpLocks/>
          </p:cNvGrpSpPr>
          <p:nvPr/>
        </p:nvGrpSpPr>
        <p:grpSpPr bwMode="auto">
          <a:xfrm>
            <a:off x="2171700" y="3057525"/>
            <a:ext cx="381000" cy="304800"/>
            <a:chOff x="744" y="1632"/>
            <a:chExt cx="240" cy="192"/>
          </a:xfrm>
        </p:grpSpPr>
        <p:sp>
          <p:nvSpPr>
            <p:cNvPr id="896009" name="Line 9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010" name="Line 10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6011" name="Text Box 11"/>
          <p:cNvSpPr txBox="1">
            <a:spLocks noChangeArrowheads="1"/>
          </p:cNvSpPr>
          <p:nvPr/>
        </p:nvSpPr>
        <p:spPr bwMode="auto">
          <a:xfrm>
            <a:off x="1866900" y="2416175"/>
            <a:ext cx="2243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Hyperhomocysteinemia</a:t>
            </a:r>
          </a:p>
        </p:txBody>
      </p:sp>
      <p:sp>
        <p:nvSpPr>
          <p:cNvPr id="896014" name="Text Box 14"/>
          <p:cNvSpPr txBox="1">
            <a:spLocks noChangeArrowheads="1"/>
          </p:cNvSpPr>
          <p:nvPr/>
        </p:nvSpPr>
        <p:spPr bwMode="auto">
          <a:xfrm>
            <a:off x="1866900" y="422275"/>
            <a:ext cx="21336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1" u="sng" dirty="0"/>
              <a:t>Deficiency of:</a:t>
            </a:r>
          </a:p>
          <a:p>
            <a:pPr algn="l">
              <a:buFontTx/>
              <a:buChar char="•"/>
            </a:pPr>
            <a:r>
              <a:rPr lang="en-US" sz="1600" b="1" dirty="0" err="1"/>
              <a:t>Tetrahydrofolate</a:t>
            </a:r>
            <a:endParaRPr lang="en-US" sz="1600" b="1" dirty="0"/>
          </a:p>
          <a:p>
            <a:pPr algn="l">
              <a:buFontTx/>
              <a:buChar char="•"/>
            </a:pPr>
            <a:r>
              <a:rPr lang="en-US" sz="1600" b="1" dirty="0"/>
              <a:t>Methionine synthase</a:t>
            </a:r>
          </a:p>
          <a:p>
            <a:pPr algn="l">
              <a:buFontTx/>
              <a:buChar char="•"/>
            </a:pPr>
            <a:r>
              <a:rPr lang="en-US" sz="1600" b="1" dirty="0"/>
              <a:t>Vitamin B</a:t>
            </a:r>
            <a:r>
              <a:rPr lang="en-US" sz="1600" b="1" baseline="-25000" dirty="0"/>
              <a:t>6</a:t>
            </a:r>
            <a:r>
              <a:rPr lang="en-US" sz="1600" b="1" dirty="0"/>
              <a:t>, B</a:t>
            </a:r>
            <a:r>
              <a:rPr lang="en-US" sz="1600" b="1" baseline="-25000" dirty="0"/>
              <a:t>12</a:t>
            </a:r>
          </a:p>
          <a:p>
            <a:pPr algn="l">
              <a:buFontTx/>
              <a:buChar char="•"/>
            </a:pPr>
            <a:r>
              <a:rPr lang="en-US" sz="1600" b="1" dirty="0"/>
              <a:t>Folic acid</a:t>
            </a:r>
          </a:p>
        </p:txBody>
      </p:sp>
      <p:sp>
        <p:nvSpPr>
          <p:cNvPr id="896019" name="AutoShape 19"/>
          <p:cNvSpPr>
            <a:spLocks/>
          </p:cNvSpPr>
          <p:nvPr/>
        </p:nvSpPr>
        <p:spPr bwMode="auto">
          <a:xfrm>
            <a:off x="1562100" y="457200"/>
            <a:ext cx="304800" cy="21336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0" name="Text Box 20"/>
          <p:cNvSpPr txBox="1">
            <a:spLocks noChangeArrowheads="1"/>
          </p:cNvSpPr>
          <p:nvPr/>
        </p:nvSpPr>
        <p:spPr bwMode="auto">
          <a:xfrm>
            <a:off x="596900" y="1117600"/>
            <a:ext cx="782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</a:rPr>
              <a:t>Neural</a:t>
            </a:r>
          </a:p>
          <a:p>
            <a:r>
              <a:rPr lang="en-US" sz="1600" b="1">
                <a:solidFill>
                  <a:srgbClr val="FF3300"/>
                </a:solidFill>
              </a:rPr>
              <a:t>tube</a:t>
            </a:r>
          </a:p>
          <a:p>
            <a:r>
              <a:rPr lang="en-US" sz="1600" b="1">
                <a:solidFill>
                  <a:srgbClr val="FF3300"/>
                </a:solidFill>
              </a:rPr>
              <a:t>defect</a:t>
            </a:r>
          </a:p>
        </p:txBody>
      </p:sp>
      <p:sp>
        <p:nvSpPr>
          <p:cNvPr id="896023" name="Text Box 23"/>
          <p:cNvSpPr txBox="1">
            <a:spLocks noChangeArrowheads="1"/>
          </p:cNvSpPr>
          <p:nvPr/>
        </p:nvSpPr>
        <p:spPr bwMode="auto">
          <a:xfrm>
            <a:off x="2476500" y="190500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phenylalanine hydroxylase</a:t>
            </a:r>
            <a:r>
              <a:rPr lang="en-US" sz="3200">
                <a:latin typeface="Palatino Linotype" charset="0"/>
              </a:rPr>
              <a:t> enzyme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Most common disease of aa metabolism</a:t>
            </a:r>
          </a:p>
          <a:p>
            <a:r>
              <a:rPr lang="en-US" sz="3200">
                <a:latin typeface="Palatino Linotype" charset="0"/>
              </a:rPr>
              <a:t>Results in hyperphenylalaninemia</a:t>
            </a:r>
          </a:p>
          <a:p>
            <a:endParaRPr lang="en-US" sz="3200">
              <a:solidFill>
                <a:srgbClr val="FFFF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Alkaptonuria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A rare disease of tyrosine degradation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homogentisic acid oxidase</a:t>
            </a:r>
          </a:p>
          <a:p>
            <a:r>
              <a:rPr lang="en-US" sz="3200">
                <a:latin typeface="Palatino Linotype" charset="0"/>
              </a:rPr>
              <a:t>Homogentisic acid is accumulated in tissue and cartilage</a:t>
            </a:r>
          </a:p>
          <a:p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Homogentisic aciduria: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elevated homogentisic acid in urine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Alkaptonuria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58674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err="1">
                <a:latin typeface="Palatino Linotype" charset="0"/>
              </a:rPr>
              <a:t>Homogentisic</a:t>
            </a:r>
            <a:r>
              <a:rPr lang="en-US" sz="3200" dirty="0">
                <a:latin typeface="Palatino Linotype" charset="0"/>
              </a:rPr>
              <a:t> acid is oxidized to dark pigment in urine over time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Arthritis, black pigmentation of cartilage and tissue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Usually asymptomatic until adulthood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Restricted intake of tyrosine and phenylalanine reduces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homogentisic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acid and dark pigmentation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8100" y="152400"/>
            <a:ext cx="2105246" cy="6553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978" name="Picture 2" descr="c19f04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5" t="783" r="34445" b="40741"/>
          <a:stretch>
            <a:fillRect/>
          </a:stretch>
        </p:blipFill>
        <p:spPr bwMode="auto">
          <a:xfrm>
            <a:off x="3113088" y="101600"/>
            <a:ext cx="3983037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4979" name="Rectangle 3"/>
          <p:cNvSpPr>
            <a:spLocks noChangeArrowheads="1"/>
          </p:cNvSpPr>
          <p:nvPr/>
        </p:nvSpPr>
        <p:spPr bwMode="auto">
          <a:xfrm>
            <a:off x="419100" y="1295400"/>
            <a:ext cx="449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sz="2200">
                <a:latin typeface="Times New Roman" charset="0"/>
              </a:rPr>
              <a:t>Degradation of tyrosine</a:t>
            </a:r>
            <a:br>
              <a:rPr lang="en-US" sz="2200">
                <a:latin typeface="Times New Roman" charset="0"/>
              </a:rPr>
            </a:br>
            <a:r>
              <a:rPr lang="en-US" sz="2200">
                <a:latin typeface="Times New Roman" charset="0"/>
              </a:rPr>
              <a:t>Deficiency of homogentisic acid oxidase leads to alkaptonuria</a:t>
            </a:r>
          </a:p>
        </p:txBody>
      </p:sp>
      <p:grpSp>
        <p:nvGrpSpPr>
          <p:cNvPr id="894980" name="Group 4"/>
          <p:cNvGrpSpPr>
            <a:grpSpLocks/>
          </p:cNvGrpSpPr>
          <p:nvPr/>
        </p:nvGrpSpPr>
        <p:grpSpPr bwMode="auto">
          <a:xfrm>
            <a:off x="6591300" y="4292600"/>
            <a:ext cx="381000" cy="304800"/>
            <a:chOff x="744" y="1632"/>
            <a:chExt cx="240" cy="192"/>
          </a:xfrm>
        </p:grpSpPr>
        <p:sp>
          <p:nvSpPr>
            <p:cNvPr id="894981" name="Line 5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4982" name="Line 6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4984" name="Rectangle 8"/>
          <p:cNvSpPr>
            <a:spLocks noChangeArrowheads="1"/>
          </p:cNvSpPr>
          <p:nvPr/>
        </p:nvSpPr>
        <p:spPr bwMode="auto">
          <a:xfrm>
            <a:off x="4533900" y="42672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Text Box 7"/>
          <p:cNvSpPr txBox="1">
            <a:spLocks noChangeArrowheads="1"/>
          </p:cNvSpPr>
          <p:nvPr/>
        </p:nvSpPr>
        <p:spPr bwMode="auto">
          <a:xfrm>
            <a:off x="4664075" y="4267200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Homogentisate oxidase</a:t>
            </a:r>
          </a:p>
        </p:txBody>
      </p:sp>
      <p:sp>
        <p:nvSpPr>
          <p:cNvPr id="894985" name="Line 9"/>
          <p:cNvSpPr>
            <a:spLocks noChangeShapeType="1"/>
          </p:cNvSpPr>
          <p:nvPr/>
        </p:nvSpPr>
        <p:spPr bwMode="auto">
          <a:xfrm>
            <a:off x="4686300" y="586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4986" name="Line 10"/>
          <p:cNvSpPr>
            <a:spLocks noChangeShapeType="1"/>
          </p:cNvSpPr>
          <p:nvPr/>
        </p:nvSpPr>
        <p:spPr bwMode="auto">
          <a:xfrm>
            <a:off x="4686300" y="632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9304B8-7DA1-44BF-B25B-A34C8C26C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3"/>
          <a:stretch/>
        </p:blipFill>
        <p:spPr bwMode="auto">
          <a:xfrm>
            <a:off x="5715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7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8724900" cy="50292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Classic PKU:</a:t>
            </a:r>
          </a:p>
          <a:p>
            <a:pPr lvl="1"/>
            <a:r>
              <a:rPr lang="en-US" sz="3200"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phenylalanine hydroxylase</a:t>
            </a:r>
          </a:p>
          <a:p>
            <a:r>
              <a:rPr lang="en-US" sz="3200">
                <a:latin typeface="Palatino Linotype" charset="0"/>
              </a:rPr>
              <a:t>Conversion of Phe to Tyr requires tetrahydrobiopterin (BH</a:t>
            </a:r>
            <a:r>
              <a:rPr lang="en-US" sz="3200" baseline="-25000">
                <a:latin typeface="Palatino Linotype" charset="0"/>
              </a:rPr>
              <a:t>4</a:t>
            </a:r>
            <a:r>
              <a:rPr lang="en-US" sz="3200">
                <a:latin typeface="Palatino Linotype" charset="0"/>
              </a:rPr>
              <a:t>)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Even if phenylalanine hydroxylase level is normal</a:t>
            </a:r>
          </a:p>
          <a:p>
            <a:r>
              <a:rPr lang="en-US" sz="3200">
                <a:latin typeface="Palatino Linotype" charset="0"/>
              </a:rPr>
              <a:t>The enzyme will not function without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Hence Phe is accumulated</a:t>
            </a:r>
          </a:p>
          <a:p>
            <a:pPr lvl="1"/>
            <a:endParaRPr lang="en-US" sz="3500">
              <a:solidFill>
                <a:srgbClr val="FFFF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0960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pathway of phenylalanine degradation</a:t>
            </a:r>
          </a:p>
        </p:txBody>
      </p:sp>
      <p:pic>
        <p:nvPicPr>
          <p:cNvPr id="874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4"/>
          <a:stretch>
            <a:fillRect/>
          </a:stretch>
        </p:blipFill>
        <p:spPr>
          <a:xfrm>
            <a:off x="3313113" y="228600"/>
            <a:ext cx="3582987" cy="4343400"/>
          </a:xfrm>
        </p:spPr>
      </p:pic>
      <p:sp>
        <p:nvSpPr>
          <p:cNvPr id="874500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1009</a:t>
            </a:r>
            <a:endParaRPr lang="en-US" sz="1000">
              <a:latin typeface="Times" charset="0"/>
            </a:endParaRPr>
          </a:p>
        </p:txBody>
      </p:sp>
      <p:sp>
        <p:nvSpPr>
          <p:cNvPr id="874501" name="Line 5"/>
          <p:cNvSpPr>
            <a:spLocks noChangeShapeType="1"/>
          </p:cNvSpPr>
          <p:nvPr/>
        </p:nvSpPr>
        <p:spPr bwMode="auto">
          <a:xfrm>
            <a:off x="56007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2" name="Line 6"/>
          <p:cNvSpPr>
            <a:spLocks noChangeShapeType="1"/>
          </p:cNvSpPr>
          <p:nvPr/>
        </p:nvSpPr>
        <p:spPr bwMode="auto">
          <a:xfrm>
            <a:off x="5600700" y="563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3" name="Line 7"/>
          <p:cNvSpPr>
            <a:spLocks noChangeShapeType="1"/>
          </p:cNvSpPr>
          <p:nvPr/>
        </p:nvSpPr>
        <p:spPr bwMode="auto">
          <a:xfrm>
            <a:off x="56007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4" name="Text Box 8"/>
          <p:cNvSpPr txBox="1">
            <a:spLocks noChangeArrowheads="1"/>
          </p:cNvSpPr>
          <p:nvPr/>
        </p:nvSpPr>
        <p:spPr bwMode="auto">
          <a:xfrm>
            <a:off x="5842000" y="1246188"/>
            <a:ext cx="2806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/>
              <a:t>Phenylalanine hydroxylase</a:t>
            </a:r>
          </a:p>
        </p:txBody>
      </p:sp>
      <p:grpSp>
        <p:nvGrpSpPr>
          <p:cNvPr id="874505" name="Group 9"/>
          <p:cNvGrpSpPr>
            <a:grpSpLocks/>
          </p:cNvGrpSpPr>
          <p:nvPr/>
        </p:nvGrpSpPr>
        <p:grpSpPr bwMode="auto">
          <a:xfrm>
            <a:off x="8648700" y="1295400"/>
            <a:ext cx="381000" cy="304800"/>
            <a:chOff x="744" y="1632"/>
            <a:chExt cx="240" cy="192"/>
          </a:xfrm>
        </p:grpSpPr>
        <p:sp>
          <p:nvSpPr>
            <p:cNvPr id="874506" name="Line 10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07" name="Line 11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4508" name="Text Box 12"/>
          <p:cNvSpPr txBox="1">
            <a:spLocks noChangeArrowheads="1"/>
          </p:cNvSpPr>
          <p:nvPr/>
        </p:nvSpPr>
        <p:spPr bwMode="auto">
          <a:xfrm>
            <a:off x="6923088" y="307975"/>
            <a:ext cx="1720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FF3300"/>
                </a:solidFill>
              </a:rPr>
              <a:t>Phenylalanine</a:t>
            </a:r>
          </a:p>
          <a:p>
            <a:pPr algn="l"/>
            <a:r>
              <a:rPr lang="en-US" sz="2000" b="1">
                <a:solidFill>
                  <a:srgbClr val="FF3300"/>
                </a:solidFill>
              </a:rPr>
              <a:t>accumulated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lvl="1">
              <a:buFont typeface="Wingdings" charset="0"/>
              <a:buNone/>
            </a:pPr>
            <a:r>
              <a:rPr lang="en-US" sz="3100">
                <a:solidFill>
                  <a:srgbClr val="FF9900"/>
                </a:solidFill>
                <a:latin typeface="Palatino Linotype" charset="0"/>
              </a:rPr>
              <a:t>Atypical hyperphenylalaninemia:</a:t>
            </a:r>
          </a:p>
          <a:p>
            <a:pPr lvl="1"/>
            <a:r>
              <a:rPr lang="en-US" sz="3200">
                <a:latin typeface="Palatino Linotype" charset="0"/>
              </a:rPr>
              <a:t>Due to deficiency of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pPr lvl="1"/>
            <a:r>
              <a:rPr lang="en-US" sz="3200">
                <a:latin typeface="Palatino Linotype" charset="0"/>
              </a:rPr>
              <a:t>Caused by the deficiency of: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Dihydropteridine reductase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Dihydrobiopterin synthetase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Carbinolamine dehydratase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Formation, utilization, and regeneration of 5,6,7,8-tetrahydrobiopterin (BH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) in the phenylalanine hydroxylase reaction</a:t>
            </a:r>
          </a:p>
        </p:txBody>
      </p:sp>
      <p:pic>
        <p:nvPicPr>
          <p:cNvPr id="875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3613" y="228600"/>
            <a:ext cx="6275387" cy="5105400"/>
          </a:xfrm>
        </p:spPr>
      </p:pic>
      <p:sp>
        <p:nvSpPr>
          <p:cNvPr id="875524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1010</a:t>
            </a:r>
            <a:endParaRPr lang="en-US" sz="1000">
              <a:latin typeface="Times" charset="0"/>
            </a:endParaRPr>
          </a:p>
        </p:txBody>
      </p:sp>
      <p:sp>
        <p:nvSpPr>
          <p:cNvPr id="875525" name="Line 5"/>
          <p:cNvSpPr>
            <a:spLocks noChangeShapeType="1"/>
          </p:cNvSpPr>
          <p:nvPr/>
        </p:nvSpPr>
        <p:spPr bwMode="auto">
          <a:xfrm>
            <a:off x="2476500" y="48387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6" name="Line 6"/>
          <p:cNvSpPr>
            <a:spLocks noChangeShapeType="1"/>
          </p:cNvSpPr>
          <p:nvPr/>
        </p:nvSpPr>
        <p:spPr bwMode="auto">
          <a:xfrm>
            <a:off x="1790700" y="48387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7" name="Text Box 7"/>
          <p:cNvSpPr txBox="1">
            <a:spLocks noChangeArrowheads="1"/>
          </p:cNvSpPr>
          <p:nvPr/>
        </p:nvSpPr>
        <p:spPr bwMode="auto">
          <a:xfrm>
            <a:off x="1181100" y="46355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GTP</a:t>
            </a:r>
          </a:p>
        </p:txBody>
      </p:sp>
      <p:sp>
        <p:nvSpPr>
          <p:cNvPr id="875528" name="Text Box 8"/>
          <p:cNvSpPr txBox="1">
            <a:spLocks noChangeArrowheads="1"/>
          </p:cNvSpPr>
          <p:nvPr/>
        </p:nvSpPr>
        <p:spPr bwMode="auto">
          <a:xfrm>
            <a:off x="1562100" y="4876800"/>
            <a:ext cx="177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Dihydrobiopterin</a:t>
            </a:r>
          </a:p>
          <a:p>
            <a:r>
              <a:rPr lang="en-US" sz="1800"/>
              <a:t>synthetase</a:t>
            </a:r>
          </a:p>
        </p:txBody>
      </p:sp>
      <p:grpSp>
        <p:nvGrpSpPr>
          <p:cNvPr id="875529" name="Group 9"/>
          <p:cNvGrpSpPr>
            <a:grpSpLocks/>
          </p:cNvGrpSpPr>
          <p:nvPr/>
        </p:nvGrpSpPr>
        <p:grpSpPr bwMode="auto">
          <a:xfrm>
            <a:off x="1104900" y="5181600"/>
            <a:ext cx="381000" cy="304800"/>
            <a:chOff x="744" y="1632"/>
            <a:chExt cx="240" cy="192"/>
          </a:xfrm>
        </p:grpSpPr>
        <p:sp>
          <p:nvSpPr>
            <p:cNvPr id="875530" name="Line 10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1" name="Line 11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32" name="Group 12"/>
          <p:cNvGrpSpPr>
            <a:grpSpLocks/>
          </p:cNvGrpSpPr>
          <p:nvPr/>
        </p:nvGrpSpPr>
        <p:grpSpPr bwMode="auto">
          <a:xfrm>
            <a:off x="1714500" y="3276600"/>
            <a:ext cx="381000" cy="304800"/>
            <a:chOff x="744" y="1632"/>
            <a:chExt cx="240" cy="192"/>
          </a:xfrm>
        </p:grpSpPr>
        <p:sp>
          <p:nvSpPr>
            <p:cNvPr id="875533" name="Line 13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4" name="Line 14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35" name="Group 15"/>
          <p:cNvGrpSpPr>
            <a:grpSpLocks/>
          </p:cNvGrpSpPr>
          <p:nvPr/>
        </p:nvGrpSpPr>
        <p:grpSpPr bwMode="auto">
          <a:xfrm>
            <a:off x="5295900" y="5029200"/>
            <a:ext cx="381000" cy="304800"/>
            <a:chOff x="744" y="1632"/>
            <a:chExt cx="240" cy="192"/>
          </a:xfrm>
        </p:grpSpPr>
        <p:sp>
          <p:nvSpPr>
            <p:cNvPr id="875536" name="Line 16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7" name="Line 17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In the absence of BH</a:t>
            </a:r>
            <a:r>
              <a:rPr lang="en-US" sz="3200" baseline="-25000">
                <a:latin typeface="Palatino Linotype" charset="0"/>
              </a:rPr>
              <a:t>4</a:t>
            </a:r>
            <a:r>
              <a:rPr lang="en-US" sz="3200">
                <a:latin typeface="Palatino Linotype" charset="0"/>
              </a:rPr>
              <a:t>, Phe will not be converted to Tyr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18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8" t="28358" b="11940"/>
          <a:stretch>
            <a:fillRect/>
          </a:stretch>
        </p:blipFill>
        <p:spPr>
          <a:xfrm>
            <a:off x="2774950" y="1219200"/>
            <a:ext cx="4660900" cy="3048000"/>
          </a:xfrm>
        </p:spPr>
      </p:pic>
      <p:sp>
        <p:nvSpPr>
          <p:cNvPr id="918532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1010</a:t>
            </a:r>
            <a:endParaRPr lang="en-US" sz="1000">
              <a:latin typeface="Times" charset="0"/>
            </a:endParaRPr>
          </a:p>
        </p:txBody>
      </p:sp>
      <p:sp>
        <p:nvSpPr>
          <p:cNvPr id="918544" name="Line 16"/>
          <p:cNvSpPr>
            <a:spLocks noChangeShapeType="1"/>
          </p:cNvSpPr>
          <p:nvPr/>
        </p:nvSpPr>
        <p:spPr bwMode="auto">
          <a:xfrm flipH="1">
            <a:off x="3619500" y="23622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5" name="Line 17"/>
          <p:cNvSpPr>
            <a:spLocks noChangeShapeType="1"/>
          </p:cNvSpPr>
          <p:nvPr/>
        </p:nvSpPr>
        <p:spPr bwMode="auto">
          <a:xfrm>
            <a:off x="3619500" y="23622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8" name="Rectangle 20"/>
          <p:cNvSpPr>
            <a:spLocks noChangeArrowheads="1"/>
          </p:cNvSpPr>
          <p:nvPr/>
        </p:nvSpPr>
        <p:spPr bwMode="auto">
          <a:xfrm>
            <a:off x="2781300" y="3581400"/>
            <a:ext cx="2895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0" name="Rectangle 22"/>
          <p:cNvSpPr>
            <a:spLocks noChangeArrowheads="1"/>
          </p:cNvSpPr>
          <p:nvPr/>
        </p:nvSpPr>
        <p:spPr bwMode="auto">
          <a:xfrm>
            <a:off x="4686300" y="3276600"/>
            <a:ext cx="419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9" name="Text Box 21"/>
          <p:cNvSpPr txBox="1">
            <a:spLocks noChangeArrowheads="1"/>
          </p:cNvSpPr>
          <p:nvPr/>
        </p:nvSpPr>
        <p:spPr bwMode="auto">
          <a:xfrm>
            <a:off x="4229100" y="32766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BH</a:t>
            </a:r>
            <a:r>
              <a:rPr lang="en-US" baseline="-25000"/>
              <a:t>2</a:t>
            </a:r>
          </a:p>
        </p:txBody>
      </p:sp>
      <p:grpSp>
        <p:nvGrpSpPr>
          <p:cNvPr id="918554" name="Group 26"/>
          <p:cNvGrpSpPr>
            <a:grpSpLocks/>
          </p:cNvGrpSpPr>
          <p:nvPr/>
        </p:nvGrpSpPr>
        <p:grpSpPr bwMode="auto">
          <a:xfrm>
            <a:off x="6438900" y="4343400"/>
            <a:ext cx="381000" cy="304800"/>
            <a:chOff x="4056" y="2736"/>
            <a:chExt cx="240" cy="192"/>
          </a:xfrm>
        </p:grpSpPr>
        <p:sp>
          <p:nvSpPr>
            <p:cNvPr id="918552" name="Line 24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8553" name="Line 25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8555" name="Text Box 27"/>
          <p:cNvSpPr txBox="1">
            <a:spLocks noChangeArrowheads="1"/>
          </p:cNvSpPr>
          <p:nvPr/>
        </p:nvSpPr>
        <p:spPr bwMode="auto">
          <a:xfrm>
            <a:off x="7581900" y="1905000"/>
            <a:ext cx="190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Phe accumulated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oet_template2">
  <a:themeElements>
    <a:clrScheme name="1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oet_template2">
  <a:themeElements>
    <a:clrScheme name="2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oet_template2">
  <a:themeElements>
    <a:clrScheme name="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voet_template2">
  <a:themeElements>
    <a:clrScheme name="3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voet_template2">
      <a:majorFont>
        <a:latin typeface="Arial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3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4449</TotalTime>
  <Words>857</Words>
  <Application>Microsoft Office PowerPoint</Application>
  <PresentationFormat>35mm Slides</PresentationFormat>
  <Paragraphs>170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Arial</vt:lpstr>
      <vt:lpstr>Arial Narrow</vt:lpstr>
      <vt:lpstr>Palatino</vt:lpstr>
      <vt:lpstr>Palatino Linotype</vt:lpstr>
      <vt:lpstr>Symbol</vt:lpstr>
      <vt:lpstr>Times</vt:lpstr>
      <vt:lpstr>Times New Roman</vt:lpstr>
      <vt:lpstr>Wingdings</vt:lpstr>
      <vt:lpstr>Generic</vt:lpstr>
      <vt:lpstr>Default Design</vt:lpstr>
      <vt:lpstr>1_voet_template2</vt:lpstr>
      <vt:lpstr>2_voet_template2</vt:lpstr>
      <vt:lpstr>voet_template2</vt:lpstr>
      <vt:lpstr>3_voet_template2</vt:lpstr>
      <vt:lpstr>1_Generic</vt:lpstr>
      <vt:lpstr>PowerPoint Presentation</vt:lpstr>
      <vt:lpstr>Inborn Errors of aa Metabolism</vt:lpstr>
      <vt:lpstr>Phenylketonuria (PKU)</vt:lpstr>
      <vt:lpstr>Phenylketonuria (PKU)</vt:lpstr>
      <vt:lpstr>The pathway of phenylalanine degradation</vt:lpstr>
      <vt:lpstr>Phenylketonuria (PKU)</vt:lpstr>
      <vt:lpstr>Formation, utilization, and regeneration of 5,6,7,8-tetrahydrobiopterin (BH4) in the phenylalanine hydroxylase reaction</vt:lpstr>
      <vt:lpstr>Characteristics of PKU</vt:lpstr>
      <vt:lpstr>PowerPoint Presentation</vt:lpstr>
      <vt:lpstr>Melanin biosynthesis from tyrosine</vt:lpstr>
      <vt:lpstr>Characteristics of PKU</vt:lpstr>
      <vt:lpstr>PowerPoint Presentation</vt:lpstr>
      <vt:lpstr>Characteristics of PKU</vt:lpstr>
      <vt:lpstr>Synthesis of serotonin</vt:lpstr>
      <vt:lpstr>Characteristics of PKU</vt:lpstr>
      <vt:lpstr>Characteristics of PKU</vt:lpstr>
      <vt:lpstr>PowerPoint Presentation</vt:lpstr>
      <vt:lpstr>Characteristics of PKU</vt:lpstr>
      <vt:lpstr>Maple Syrup Urine Disease</vt:lpstr>
      <vt:lpstr>Maple Syrup Urine Disease</vt:lpstr>
      <vt:lpstr>PowerPoint Presentation</vt:lpstr>
      <vt:lpstr>Maple Syrup Urine Disease</vt:lpstr>
      <vt:lpstr>Albinism</vt:lpstr>
      <vt:lpstr>Melanin biosynthesis from tyrosine: Deficiency of tyrosinase leads to albinisim</vt:lpstr>
      <vt:lpstr>Homocystinuria</vt:lpstr>
      <vt:lpstr>Methionine degradation pathway: Deficiency of cystathione b-synthase leads to homocystinuria / homocysteinemia</vt:lpstr>
      <vt:lpstr>Homocystinuria</vt:lpstr>
      <vt:lpstr>Homocysteinemia</vt:lpstr>
      <vt:lpstr>Methionine degradation pathway: Deficiency of cystathione b-synthase leads to hyperhomocystinuria / hyperhomocysteinemia</vt:lpstr>
      <vt:lpstr>Alkaptonuria</vt:lpstr>
      <vt:lpstr>Alkaptonuria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Ghani;Dr. Sumbul Fatma</dc:creator>
  <cp:lastModifiedBy>Sumbul Fatma</cp:lastModifiedBy>
  <cp:revision>359</cp:revision>
  <cp:lastPrinted>1601-01-01T00:00:00Z</cp:lastPrinted>
  <dcterms:created xsi:type="dcterms:W3CDTF">2001-02-07T02:23:56Z</dcterms:created>
  <dcterms:modified xsi:type="dcterms:W3CDTF">2021-04-21T06:56:05Z</dcterms:modified>
</cp:coreProperties>
</file>