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81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73" r:id="rId15"/>
    <p:sldId id="275" r:id="rId16"/>
    <p:sldId id="276" r:id="rId17"/>
    <p:sldId id="277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0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7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85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6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1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C56371-B7FD-42FA-AE50-02D9B0FED08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2A343DB-0583-4CB7-9E69-939DB1B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8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346" y="1360449"/>
            <a:ext cx="8796454" cy="430437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DEVELOPMENT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KIDNEYS &amp; URETES</a:t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843924"/>
          </a:xfrm>
          <a:solidFill>
            <a:schemeClr val="tx1"/>
          </a:solidFill>
        </p:spPr>
        <p:txBody>
          <a:bodyPr/>
          <a:lstStyle/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Tahani AL-</a:t>
            </a:r>
            <a:r>
              <a:rPr lang="en-US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Matrafi</a:t>
            </a:r>
            <a:endParaRPr lang="en-US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9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657922"/>
            <a:ext cx="4494998" cy="1204332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EXCRETORY PART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453268"/>
            <a:ext cx="3794760" cy="3290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arched collecting tubule is surrounded by a cap of 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mass.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vesicle).</a:t>
            </a:r>
          </a:p>
          <a:p>
            <a:pPr algn="l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vesicle elongates to form an S-shaped 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tubule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Desktop\CMRC approval\copyright 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102" y="1035318"/>
            <a:ext cx="3986212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5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790955"/>
            <a:ext cx="4494998" cy="1327777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EXCRETORY PART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709746"/>
            <a:ext cx="3794760" cy="30342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end of each tubule forms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Glomerular (Bowman’s) capsule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glomerular capsule is 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invaginated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capillaries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(Glomerulus).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tubule lengthens to form: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Proximal &amp; Distal convoluted tubules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Loop of Henle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Desktop\CMRC approval\copyright 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747" y="790955"/>
            <a:ext cx="4800600" cy="495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601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1038922"/>
            <a:ext cx="4494998" cy="1302834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NEPHRON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4C27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(FUNCTIONAL UNIT OF KIDNEY)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653990"/>
            <a:ext cx="3794760" cy="3089965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Nephron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formed by fusion of: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Excretory tubule (from </a:t>
            </a: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mass (cap).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Arched collecting tubule (from ureteric bud).</a:t>
            </a:r>
          </a:p>
          <a:p>
            <a:r>
              <a:rPr 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 Full Term:</a:t>
            </a: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kidney contains: 800000 – 1000000 nephrons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Desktop\CMRC approval\copyright 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246" y="1038922"/>
            <a:ext cx="5181601" cy="4419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6236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802888"/>
            <a:ext cx="4494998" cy="1326995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Criteria of The Fetal Kidney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564780"/>
            <a:ext cx="3794760" cy="31791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Kidney is subdivided into </a:t>
            </a:r>
            <a:r>
              <a:rPr 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Lobes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are visible externally. 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Lobulation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diminishes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 the end of  fetal period.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Nephron formation is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complete at birth.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My Documents\My Pictures\KIDNEY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8946" y="1219200"/>
            <a:ext cx="3906356" cy="44196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242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836341"/>
            <a:ext cx="4494998" cy="115972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CHANGES of kidney Before Birth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286000"/>
            <a:ext cx="3794760" cy="34579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Position: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kidney ascends from pelvis to abdomen &amp; attains its adult position,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caudal to suprarenal gland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Blood Supply: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the kidney ascends, its blood supply changes from renal branches of common iliac arteries into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renal branches of abdominal aorta.</a:t>
            </a:r>
          </a:p>
          <a:p>
            <a:pPr>
              <a:buFont typeface="Wingdings" pitchFamily="2" charset="2"/>
              <a:buChar char="§"/>
            </a:pP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Rotation: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Initially,  the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Hilum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ventral then rotates medially about 90° &amp; becomes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medial.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Desktop\dr essam\dr essam 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647" y="1390186"/>
            <a:ext cx="64008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210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557561"/>
            <a:ext cx="4494998" cy="1639229"/>
          </a:xfrm>
        </p:spPr>
        <p:txBody>
          <a:bodyPr/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Happens At The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 WEEK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598234"/>
            <a:ext cx="3794760" cy="3145721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Beginning of glomerular filtration (start of function).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kidney attains its adult position. Receives its  arterial supply from  abdominal aorta.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hilum is rotated medially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2" descr="C:\Users\galmadani\Desktop\Documents\Documents\Student Gray\4. Abdomen\F66122-004-f107.jpg"/>
          <p:cNvPicPr>
            <a:picLocks noChangeAspect="1" noChangeArrowheads="1"/>
          </p:cNvPicPr>
          <p:nvPr/>
        </p:nvPicPr>
        <p:blipFill>
          <a:blip r:embed="rId2" cstate="print"/>
          <a:srcRect l="10909" r="9091" b="3090"/>
          <a:stretch>
            <a:fillRect/>
          </a:stretch>
        </p:blipFill>
        <p:spPr bwMode="auto">
          <a:xfrm>
            <a:off x="7242047" y="1165302"/>
            <a:ext cx="3810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4254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892098"/>
            <a:ext cx="4494998" cy="1538868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Changes of kidney After BIRTH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810108"/>
            <a:ext cx="3794760" cy="293384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 in size: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 to elongation of tubules and increase in connective tissue between tubules (not due to increase in number of nephrons)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Disappearance of kidney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lobulation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2" descr="C:\Users\galmadani\Desktop\Documents\Documents\Student Gray\4. Abdomen\F66122-004-f107.jpg"/>
          <p:cNvPicPr>
            <a:picLocks noChangeAspect="1" noChangeArrowheads="1"/>
          </p:cNvPicPr>
          <p:nvPr/>
        </p:nvPicPr>
        <p:blipFill>
          <a:blip r:embed="rId2" cstate="print"/>
          <a:srcRect l="10909" r="9091" b="3090"/>
          <a:stretch>
            <a:fillRect/>
          </a:stretch>
        </p:blipFill>
        <p:spPr bwMode="auto">
          <a:xfrm>
            <a:off x="7242047" y="1165302"/>
            <a:ext cx="3810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5219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635620"/>
            <a:ext cx="4494998" cy="1271239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Congenital Anomalies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397512"/>
            <a:ext cx="3794760" cy="3346443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1600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Pelvic kidney</a:t>
            </a: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failure of ascent of one kidney (ureter is short)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600" b="1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Horseshoe kidney</a:t>
            </a: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poles of both kidneys (usually the 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lower poles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fuse: the kidneys have a </a:t>
            </a: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lower  position than normal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but </a:t>
            </a:r>
            <a:r>
              <a:rPr lang="en-US" sz="16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normal function </a:t>
            </a:r>
          </a:p>
          <a:p>
            <a:pPr algn="l"/>
            <a:endParaRPr lang="en-US" dirty="0"/>
          </a:p>
        </p:txBody>
      </p:sp>
      <p:pic>
        <p:nvPicPr>
          <p:cNvPr id="5" name="Picture 2" descr="C:\Documents and Settings\user1\My Documents\My Pictures\kidney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489192" y="1562100"/>
            <a:ext cx="4724400" cy="37338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9761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769434"/>
            <a:ext cx="3794760" cy="60885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Unilateral renal agenesis: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 to </a:t>
            </a: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absence of one ureteric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</a:t>
            </a: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B-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Supernumerary kidney: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due to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 of 2 ureteric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buds</a:t>
            </a: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C-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Right side: </a:t>
            </a:r>
            <a:r>
              <a:rPr lang="en-US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malrotation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kidney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Left side: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bifid ureter &amp; 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supernumerary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kidney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1\Desktop\dr essam\dr essam 00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979" r="9979"/>
          <a:stretch>
            <a:fillRect/>
          </a:stretch>
        </p:blipFill>
        <p:spPr bwMode="auto">
          <a:xfrm>
            <a:off x="6095999" y="0"/>
            <a:ext cx="6102097" cy="1973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 descr="C:\Documents and Settings\user1\Desktop\dr essam\dr essam 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8" y="2458844"/>
            <a:ext cx="6096001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C:\Documents and Settings\user1\Desktop\dr essam\dr essam 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8" y="4925122"/>
            <a:ext cx="6096002" cy="19328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54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46771"/>
            <a:ext cx="8991600" cy="814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2117" y="1750741"/>
            <a:ext cx="7571677" cy="3841697"/>
          </a:xfrm>
          <a:solidFill>
            <a:schemeClr val="tx1"/>
          </a:solidFill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 the end of the lecture, students should be able 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-Identify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embryological origin of kidneys &amp; ureters.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-Differentiate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3 systems of kidneys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during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development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-Describe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development of collecting &amp; excretory parts of permanent kidney.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-Describe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fetal kidney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 identify the pre- and postnatal changes that occur in the kidney.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-Enumerate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most common anomalies of kidneys &amp; ureters.</a:t>
            </a:r>
            <a:endParaRPr lang="en-US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9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EMBRYOLOGICAL ORIGIN</a:t>
            </a:r>
            <a:endParaRPr lang="en-US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2" descr="C:\Documents and Settings\user1\Desktop\CMRC approval\copyright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8566" y="0"/>
            <a:ext cx="6103433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flipV="1">
            <a:off x="4910328" y="1672683"/>
            <a:ext cx="2114940" cy="1037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43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user1\My Documents\My Pictures\Copy of URO1.jpg"/>
          <p:cNvPicPr>
            <a:picLocks noChangeAspect="1" noChangeArrowheads="1"/>
          </p:cNvPicPr>
          <p:nvPr/>
        </p:nvPicPr>
        <p:blipFill>
          <a:blip r:embed="rId2" cstate="print"/>
          <a:srcRect t="9651" b="9651"/>
          <a:stretch>
            <a:fillRect/>
          </a:stretch>
        </p:blipFill>
        <p:spPr bwMode="auto">
          <a:xfrm>
            <a:off x="2430966" y="613316"/>
            <a:ext cx="7482468" cy="545294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002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691376"/>
            <a:ext cx="4494998" cy="1193180"/>
          </a:xfrm>
        </p:spPr>
        <p:txBody>
          <a:bodyPr/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INTERMEDIATE MESODERM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174488"/>
            <a:ext cx="3794760" cy="356946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Differentiates into:</a:t>
            </a:r>
          </a:p>
          <a:p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Nephrogenic ridge (cord)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/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forms kidneys &amp; ureters</a:t>
            </a:r>
          </a:p>
          <a:p>
            <a:pPr marL="342900" indent="-342900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 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Gonadal 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ridge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forms </a:t>
            </a:r>
          </a:p>
          <a:p>
            <a:pPr marL="342900" indent="-342900"/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gonads (testes or ovaries) </a:t>
            </a:r>
          </a:p>
          <a:p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C:\Documents and Settings\user1\My Documents\My Pictures\UR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006" b="7006"/>
          <a:stretch>
            <a:fillRect/>
          </a:stretch>
        </p:blipFill>
        <p:spPr bwMode="auto">
          <a:xfrm>
            <a:off x="6512312" y="467884"/>
            <a:ext cx="5685784" cy="63901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976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156117"/>
            <a:ext cx="4494998" cy="814039"/>
          </a:xfrm>
        </p:spPr>
        <p:txBody>
          <a:bodyPr/>
          <a:lstStyle/>
          <a:p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KIDNEYS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7483" y="0"/>
            <a:ext cx="6102097" cy="68580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280" y="1248397"/>
            <a:ext cx="5625203" cy="5609603"/>
          </a:xfrm>
        </p:spPr>
        <p:txBody>
          <a:bodyPr>
            <a:noAutofit/>
          </a:bodyPr>
          <a:lstStyle/>
          <a:p>
            <a:pPr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Three systems of kidney develops: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b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Pronephric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system: 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 appears at 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beginning of 4</a:t>
            </a:r>
            <a:r>
              <a:rPr lang="en-US" sz="1400" b="1" u="sng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week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   in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cervical region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analogous to kidney of fish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formed of tubules &amp; a duct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not function in human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disappears</a:t>
            </a:r>
          </a:p>
          <a:p>
            <a:pPr marL="342900" indent="-342900" algn="l">
              <a:buAutoNum type="arabicPeriod" startAt="2"/>
            </a:pP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Mesonephric system: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appears at 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end of 4</a:t>
            </a:r>
            <a:r>
              <a:rPr lang="en-US" sz="1400" b="1" u="sng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week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   in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thoracic &amp; abdominal regions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analogous to kidney of amphibians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formed of tubules &amp; a duct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function temporarily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-The duct: 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male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forms genital duct</a:t>
            </a:r>
          </a:p>
          <a:p>
            <a:pPr marL="342900" indent="-342900" algn="l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both sexes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forms ureteric bud</a:t>
            </a:r>
          </a:p>
          <a:p>
            <a:pPr algn="l"/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3" descr="C:\Documents and Settings\user1\My Documents\My Pictures\Copy of UR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7482" y="0"/>
            <a:ext cx="6102097" cy="630787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31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1204332"/>
            <a:ext cx="3794760" cy="4539623"/>
          </a:xfrm>
          <a:solidFill>
            <a:schemeClr val="bg1"/>
          </a:solidFill>
        </p:spPr>
        <p:txBody>
          <a:bodyPr/>
          <a:lstStyle/>
          <a:p>
            <a:pPr marL="342900" indent="-342900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>
              <a:buAutoNum type="arabicPeriod" startAt="3"/>
            </a:pPr>
            <a:r>
              <a:rPr lang="en-US" sz="1800" b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system:</a:t>
            </a:r>
          </a:p>
          <a:p>
            <a:pPr marL="342900" indent="-342900"/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appears at 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800" b="1" u="sng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week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pelvis</a:t>
            </a:r>
            <a:endParaRPr lang="en-US" sz="1800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starts to function at 9</a:t>
            </a:r>
            <a:r>
              <a:rPr lang="en-US" sz="1800" b="1" u="sng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week</a:t>
            </a:r>
          </a:p>
          <a:p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3" descr="C:\Documents and Settings\user1\My Documents\My Pictures\Copy of URO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651" b="9651"/>
          <a:stretch>
            <a:fillRect/>
          </a:stretch>
        </p:blipFill>
        <p:spPr bwMode="auto">
          <a:xfrm>
            <a:off x="6423102" y="613316"/>
            <a:ext cx="5531006" cy="545294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900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401444"/>
            <a:ext cx="4494998" cy="1616927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METANEPHROS</a:t>
            </a:r>
            <a:b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(PERMANENT KIDNEY)</a:t>
            </a:r>
            <a:endParaRPr lang="en-US" sz="20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2527" y="2598234"/>
            <a:ext cx="4207801" cy="31457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Formed of 2 origins:</a:t>
            </a:r>
          </a:p>
          <a:p>
            <a:pPr algn="l"/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Ureteric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Bud (derived from mesonephric duct): </a:t>
            </a:r>
          </a:p>
          <a:p>
            <a:pPr marL="457200" indent="-457200"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gives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Collecting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part of kidney</a:t>
            </a:r>
          </a:p>
          <a:p>
            <a:pPr marL="457200" indent="-457200"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Blastema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(Mass): derived from nephrogenic cord </a:t>
            </a:r>
          </a:p>
          <a:p>
            <a:pPr marL="457200" indent="-457200"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gives E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xcretory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part of kidney</a:t>
            </a:r>
          </a:p>
          <a:p>
            <a:pPr algn="l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C:\Documents and Settings\user1\My Documents\My Pictures\KIDNEY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9" y="0"/>
            <a:ext cx="5464098" cy="598831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9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691376"/>
            <a:ext cx="4494998" cy="1449658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COLLECTING PART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2598234"/>
            <a:ext cx="3794760" cy="3145721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A- Ureteric bud elongates &amp; penetrates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metanephric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mass.</a:t>
            </a:r>
          </a:p>
          <a:p>
            <a:pPr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B- Stalk of ureteric bud forms ureter &amp; its cranial end forms renal pelvis.</a:t>
            </a:r>
          </a:p>
          <a:p>
            <a:pPr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C- Branching of renal pelvis  gives 3 major calices. Branching of major calyces gives minor calyces.</a:t>
            </a:r>
          </a:p>
          <a:p>
            <a:pPr algn="l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D- Continuous branching gives straight &amp; arched collecting tubules</a:t>
            </a:r>
          </a:p>
          <a:p>
            <a:endParaRPr lang="en-US" dirty="0"/>
          </a:p>
        </p:txBody>
      </p:sp>
      <p:pic>
        <p:nvPicPr>
          <p:cNvPr id="5" name="Picture 2" descr="C:\Documents and Settings\user1\My Documents\My Pictures\kidney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9" y="0"/>
            <a:ext cx="4854644" cy="589306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06354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525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</vt:lpstr>
      <vt:lpstr>Parcel</vt:lpstr>
      <vt:lpstr>DEVELOPMENT OF KIDNEYS &amp; URETES </vt:lpstr>
      <vt:lpstr>OBJECTIVES</vt:lpstr>
      <vt:lpstr>EMBRYOLOGICAL ORIGIN</vt:lpstr>
      <vt:lpstr>PowerPoint Presentation</vt:lpstr>
      <vt:lpstr>INTERMEDIATE MESODERM</vt:lpstr>
      <vt:lpstr>DEVELOPMENT OF KIDNEYS</vt:lpstr>
      <vt:lpstr>PowerPoint Presentation</vt:lpstr>
      <vt:lpstr>METANEPHROS (PERMANENT KIDNEY)</vt:lpstr>
      <vt:lpstr>COLLECTING PART</vt:lpstr>
      <vt:lpstr>EXCRETORY PART</vt:lpstr>
      <vt:lpstr>EXCRETORY PART</vt:lpstr>
      <vt:lpstr>THE NEPHRON (FUNCTIONAL UNIT OF KIDNEY)</vt:lpstr>
      <vt:lpstr>Criteria of The Fetal Kidney</vt:lpstr>
      <vt:lpstr>CHANGES of kidney Before Birth </vt:lpstr>
      <vt:lpstr>What Happens At The 9TH WEEK</vt:lpstr>
      <vt:lpstr>Changes of kidney After BIRTH</vt:lpstr>
      <vt:lpstr>Congenital Anomalies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KIDNEYS &amp; URETES</dc:title>
  <dc:creator>Tahani Almatrafi</dc:creator>
  <cp:lastModifiedBy>Tahani Almatrafi</cp:lastModifiedBy>
  <cp:revision>11</cp:revision>
  <dcterms:created xsi:type="dcterms:W3CDTF">2022-03-29T08:25:40Z</dcterms:created>
  <dcterms:modified xsi:type="dcterms:W3CDTF">2022-05-09T04:10:51Z</dcterms:modified>
</cp:coreProperties>
</file>