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86" r:id="rId2"/>
    <p:sldId id="277" r:id="rId3"/>
    <p:sldId id="257" r:id="rId4"/>
    <p:sldId id="271" r:id="rId5"/>
    <p:sldId id="274" r:id="rId6"/>
    <p:sldId id="259" r:id="rId7"/>
    <p:sldId id="260" r:id="rId8"/>
    <p:sldId id="258" r:id="rId9"/>
    <p:sldId id="283" r:id="rId10"/>
    <p:sldId id="282" r:id="rId11"/>
    <p:sldId id="261" r:id="rId12"/>
    <p:sldId id="275" r:id="rId13"/>
    <p:sldId id="262" r:id="rId14"/>
    <p:sldId id="273" r:id="rId15"/>
    <p:sldId id="263" r:id="rId16"/>
    <p:sldId id="264" r:id="rId17"/>
    <p:sldId id="265" r:id="rId18"/>
    <p:sldId id="267" r:id="rId19"/>
    <p:sldId id="285" r:id="rId20"/>
    <p:sldId id="268" r:id="rId21"/>
    <p:sldId id="276" r:id="rId22"/>
    <p:sldId id="278" r:id="rId23"/>
    <p:sldId id="288" r:id="rId24"/>
    <p:sldId id="280" r:id="rId25"/>
    <p:sldId id="269" r:id="rId26"/>
    <p:sldId id="270" r:id="rId27"/>
    <p:sldId id="26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A75F14-03A2-420F-9390-8C9956E2A69B}" type="doc">
      <dgm:prSet loTypeId="urn:microsoft.com/office/officeart/2005/8/layout/cycle2" loCatId="cycle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35A1C7C-1836-404D-ADC3-6F93BBD2500B}">
      <dgm:prSet/>
      <dgm:spPr/>
      <dgm:t>
        <a:bodyPr/>
        <a:lstStyle/>
        <a:p>
          <a:r>
            <a:rPr lang="en-US"/>
            <a:t>1-Define the term cystitis and recall who commonly gets cystitis.</a:t>
          </a:r>
        </a:p>
      </dgm:t>
    </dgm:pt>
    <dgm:pt modelId="{CE90CD1E-F507-4100-922B-0D5C637AAF5C}" type="parTrans" cxnId="{8738C18B-A0B0-4AFF-9E6D-E9BED9A3B0DF}">
      <dgm:prSet/>
      <dgm:spPr/>
      <dgm:t>
        <a:bodyPr/>
        <a:lstStyle/>
        <a:p>
          <a:endParaRPr lang="en-US"/>
        </a:p>
      </dgm:t>
    </dgm:pt>
    <dgm:pt modelId="{9D25C4EE-BEC3-4060-9F40-57A0D7797040}" type="sibTrans" cxnId="{8738C18B-A0B0-4AFF-9E6D-E9BED9A3B0DF}">
      <dgm:prSet/>
      <dgm:spPr/>
      <dgm:t>
        <a:bodyPr/>
        <a:lstStyle/>
        <a:p>
          <a:endParaRPr lang="en-US"/>
        </a:p>
      </dgm:t>
    </dgm:pt>
    <dgm:pt modelId="{1217A05B-A599-4410-8C28-AC9D7E87F586}">
      <dgm:prSet/>
      <dgm:spPr/>
      <dgm:t>
        <a:bodyPr/>
        <a:lstStyle/>
        <a:p>
          <a:r>
            <a:rPr lang="en-US"/>
            <a:t>2- Describe the pathogenesis and risk factors of cystitis.</a:t>
          </a:r>
        </a:p>
      </dgm:t>
    </dgm:pt>
    <dgm:pt modelId="{00DB9FE7-0091-42D6-BD47-70B0114AB64A}" type="parTrans" cxnId="{874AC2A8-B040-4A09-B2C1-6DB3A94E7CAF}">
      <dgm:prSet/>
      <dgm:spPr/>
      <dgm:t>
        <a:bodyPr/>
        <a:lstStyle/>
        <a:p>
          <a:endParaRPr lang="en-US"/>
        </a:p>
      </dgm:t>
    </dgm:pt>
    <dgm:pt modelId="{C8A67420-46F6-4DD3-BB7D-36A6474E6E71}" type="sibTrans" cxnId="{874AC2A8-B040-4A09-B2C1-6DB3A94E7CAF}">
      <dgm:prSet/>
      <dgm:spPr/>
      <dgm:t>
        <a:bodyPr/>
        <a:lstStyle/>
        <a:p>
          <a:endParaRPr lang="en-US"/>
        </a:p>
      </dgm:t>
    </dgm:pt>
    <dgm:pt modelId="{5A5CF0BF-FF9C-4C5B-9AE9-6AFA3B7BC467}">
      <dgm:prSet/>
      <dgm:spPr/>
      <dgm:t>
        <a:bodyPr/>
        <a:lstStyle/>
        <a:p>
          <a:r>
            <a:rPr lang="en-US"/>
            <a:t>3- List the most common causative organisms of cystitis </a:t>
          </a:r>
        </a:p>
      </dgm:t>
    </dgm:pt>
    <dgm:pt modelId="{54C44C56-FDC6-40C3-B34F-D39323461DEE}" type="parTrans" cxnId="{49D6994A-7B4F-42C7-B385-A03861EB57C3}">
      <dgm:prSet/>
      <dgm:spPr/>
      <dgm:t>
        <a:bodyPr/>
        <a:lstStyle/>
        <a:p>
          <a:endParaRPr lang="en-US"/>
        </a:p>
      </dgm:t>
    </dgm:pt>
    <dgm:pt modelId="{F7AEF305-F728-4018-B825-F1586B41E42A}" type="sibTrans" cxnId="{49D6994A-7B4F-42C7-B385-A03861EB57C3}">
      <dgm:prSet/>
      <dgm:spPr/>
      <dgm:t>
        <a:bodyPr/>
        <a:lstStyle/>
        <a:p>
          <a:endParaRPr lang="en-US"/>
        </a:p>
      </dgm:t>
    </dgm:pt>
    <dgm:pt modelId="{C783DC67-8807-4D11-B9FB-E51C1ED8125E}">
      <dgm:prSet/>
      <dgm:spPr/>
      <dgm:t>
        <a:bodyPr/>
        <a:lstStyle/>
        <a:p>
          <a:r>
            <a:rPr lang="en-US"/>
            <a:t>4- Recall the different types of cystitis ( infectious and non-infectious).</a:t>
          </a:r>
        </a:p>
      </dgm:t>
    </dgm:pt>
    <dgm:pt modelId="{3B271EEF-A818-4E80-A77C-C0BCDFDB4C1A}" type="parTrans" cxnId="{67892D26-F5B2-477D-B7DE-6C035560708F}">
      <dgm:prSet/>
      <dgm:spPr/>
      <dgm:t>
        <a:bodyPr/>
        <a:lstStyle/>
        <a:p>
          <a:endParaRPr lang="en-US"/>
        </a:p>
      </dgm:t>
    </dgm:pt>
    <dgm:pt modelId="{2AA7C373-A37D-4B64-8385-A94A10514A7F}" type="sibTrans" cxnId="{67892D26-F5B2-477D-B7DE-6C035560708F}">
      <dgm:prSet/>
      <dgm:spPr/>
      <dgm:t>
        <a:bodyPr/>
        <a:lstStyle/>
        <a:p>
          <a:endParaRPr lang="en-US"/>
        </a:p>
      </dgm:t>
    </dgm:pt>
    <dgm:pt modelId="{392EFCD3-3C7C-409D-BB24-E6508534D0EA}">
      <dgm:prSet/>
      <dgm:spPr/>
      <dgm:t>
        <a:bodyPr/>
        <a:lstStyle/>
        <a:p>
          <a:r>
            <a:rPr lang="en-US"/>
            <a:t>5- Describe the clinical presentation of cystitis </a:t>
          </a:r>
        </a:p>
      </dgm:t>
    </dgm:pt>
    <dgm:pt modelId="{C4E7EB6C-86CC-422C-A30B-075A6BD40465}" type="parTrans" cxnId="{4C8B421C-25AF-47E9-914A-8B87A16020D3}">
      <dgm:prSet/>
      <dgm:spPr/>
      <dgm:t>
        <a:bodyPr/>
        <a:lstStyle/>
        <a:p>
          <a:endParaRPr lang="en-US"/>
        </a:p>
      </dgm:t>
    </dgm:pt>
    <dgm:pt modelId="{1DE8682B-53B7-4726-AC29-A1C2C11E6A0A}" type="sibTrans" cxnId="{4C8B421C-25AF-47E9-914A-8B87A16020D3}">
      <dgm:prSet/>
      <dgm:spPr/>
      <dgm:t>
        <a:bodyPr/>
        <a:lstStyle/>
        <a:p>
          <a:endParaRPr lang="en-US"/>
        </a:p>
      </dgm:t>
    </dgm:pt>
    <dgm:pt modelId="{583A4865-671A-4DE4-978B-90A3C8CE35FE}">
      <dgm:prSet/>
      <dgm:spPr/>
      <dgm:t>
        <a:bodyPr/>
        <a:lstStyle/>
        <a:p>
          <a:r>
            <a:rPr lang="en-US"/>
            <a:t>6- Describe the laboratory diagnosis of cystitis</a:t>
          </a:r>
        </a:p>
      </dgm:t>
    </dgm:pt>
    <dgm:pt modelId="{5C0E9E0C-D58E-4800-ACF6-44B2986C870C}" type="parTrans" cxnId="{8FFA22F5-E662-4D56-B1F8-CD8B6B23716E}">
      <dgm:prSet/>
      <dgm:spPr/>
      <dgm:t>
        <a:bodyPr/>
        <a:lstStyle/>
        <a:p>
          <a:endParaRPr lang="en-US"/>
        </a:p>
      </dgm:t>
    </dgm:pt>
    <dgm:pt modelId="{4E8B007B-CD67-4293-AAA0-0094B819D188}" type="sibTrans" cxnId="{8FFA22F5-E662-4D56-B1F8-CD8B6B23716E}">
      <dgm:prSet/>
      <dgm:spPr/>
      <dgm:t>
        <a:bodyPr/>
        <a:lstStyle/>
        <a:p>
          <a:endParaRPr lang="en-US"/>
        </a:p>
      </dgm:t>
    </dgm:pt>
    <dgm:pt modelId="{0F45D237-822E-4378-AF42-1DA9D4584528}">
      <dgm:prSet/>
      <dgm:spPr/>
      <dgm:t>
        <a:bodyPr/>
        <a:lstStyle/>
        <a:p>
          <a:r>
            <a:rPr lang="en-US"/>
            <a:t>7- Recall the antimicrobial agents suitable for the treatment and prevention of cystitis.</a:t>
          </a:r>
        </a:p>
      </dgm:t>
    </dgm:pt>
    <dgm:pt modelId="{0ABF81E7-CB82-43CB-9059-08F03D654736}" type="parTrans" cxnId="{C685FA8C-3BE3-4253-B0E2-DCEB64676E0D}">
      <dgm:prSet/>
      <dgm:spPr/>
      <dgm:t>
        <a:bodyPr/>
        <a:lstStyle/>
        <a:p>
          <a:endParaRPr lang="en-US"/>
        </a:p>
      </dgm:t>
    </dgm:pt>
    <dgm:pt modelId="{762FC34A-7A23-4228-B182-00BF53232EE7}" type="sibTrans" cxnId="{C685FA8C-3BE3-4253-B0E2-DCEB64676E0D}">
      <dgm:prSet/>
      <dgm:spPr/>
      <dgm:t>
        <a:bodyPr/>
        <a:lstStyle/>
        <a:p>
          <a:endParaRPr lang="en-US"/>
        </a:p>
      </dgm:t>
    </dgm:pt>
    <dgm:pt modelId="{1B458BF8-BA75-4D86-B455-2B6648AE8865}" type="pres">
      <dgm:prSet presAssocID="{D1A75F14-03A2-420F-9390-8C9956E2A69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F6DD44-9A2C-400D-88E5-EF48998E6028}" type="pres">
      <dgm:prSet presAssocID="{835A1C7C-1836-404D-ADC3-6F93BBD2500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32994-4553-4924-8C8B-4B0EB2BB9AC7}" type="pres">
      <dgm:prSet presAssocID="{9D25C4EE-BEC3-4060-9F40-57A0D7797040}" presName="sibTrans" presStyleLbl="sibTrans2D1" presStyleIdx="0" presStyleCnt="7"/>
      <dgm:spPr/>
      <dgm:t>
        <a:bodyPr/>
        <a:lstStyle/>
        <a:p>
          <a:endParaRPr lang="en-US"/>
        </a:p>
      </dgm:t>
    </dgm:pt>
    <dgm:pt modelId="{F213D559-4C74-48F7-B0A7-B48A0603B531}" type="pres">
      <dgm:prSet presAssocID="{9D25C4EE-BEC3-4060-9F40-57A0D7797040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256A09CC-C956-4B69-A916-F26BD1AB5EA4}" type="pres">
      <dgm:prSet presAssocID="{1217A05B-A599-4410-8C28-AC9D7E87F58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B6C32-B5C0-499A-A631-78F54E86091A}" type="pres">
      <dgm:prSet presAssocID="{C8A67420-46F6-4DD3-BB7D-36A6474E6E71}" presName="sibTrans" presStyleLbl="sibTrans2D1" presStyleIdx="1" presStyleCnt="7"/>
      <dgm:spPr/>
      <dgm:t>
        <a:bodyPr/>
        <a:lstStyle/>
        <a:p>
          <a:endParaRPr lang="en-US"/>
        </a:p>
      </dgm:t>
    </dgm:pt>
    <dgm:pt modelId="{C4E19FA5-75F3-48C1-8B73-34B4AABA8C53}" type="pres">
      <dgm:prSet presAssocID="{C8A67420-46F6-4DD3-BB7D-36A6474E6E71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A941CFDD-7731-454F-BB2D-FB86AD86B1E0}" type="pres">
      <dgm:prSet presAssocID="{5A5CF0BF-FF9C-4C5B-9AE9-6AFA3B7BC46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DCDA2-14CE-42DE-95B6-652AE617CC7C}" type="pres">
      <dgm:prSet presAssocID="{F7AEF305-F728-4018-B825-F1586B41E42A}" presName="sibTrans" presStyleLbl="sibTrans2D1" presStyleIdx="2" presStyleCnt="7"/>
      <dgm:spPr/>
      <dgm:t>
        <a:bodyPr/>
        <a:lstStyle/>
        <a:p>
          <a:endParaRPr lang="en-US"/>
        </a:p>
      </dgm:t>
    </dgm:pt>
    <dgm:pt modelId="{33F4A7D2-20D7-4527-8051-65F3EB4C6267}" type="pres">
      <dgm:prSet presAssocID="{F7AEF305-F728-4018-B825-F1586B41E42A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8C68D1F2-9F0C-46A3-B2EA-96EAEFE80169}" type="pres">
      <dgm:prSet presAssocID="{C783DC67-8807-4D11-B9FB-E51C1ED8125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BE043-B066-4C32-A808-935293F412CA}" type="pres">
      <dgm:prSet presAssocID="{2AA7C373-A37D-4B64-8385-A94A10514A7F}" presName="sibTrans" presStyleLbl="sibTrans2D1" presStyleIdx="3" presStyleCnt="7"/>
      <dgm:spPr/>
      <dgm:t>
        <a:bodyPr/>
        <a:lstStyle/>
        <a:p>
          <a:endParaRPr lang="en-US"/>
        </a:p>
      </dgm:t>
    </dgm:pt>
    <dgm:pt modelId="{EAFE1837-1583-4379-889E-C1963F6F3763}" type="pres">
      <dgm:prSet presAssocID="{2AA7C373-A37D-4B64-8385-A94A10514A7F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ED89A1B6-B886-4C97-926E-2E9A2128D218}" type="pres">
      <dgm:prSet presAssocID="{392EFCD3-3C7C-409D-BB24-E6508534D0E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678FD-EDC5-4329-B955-88AA0CA2A904}" type="pres">
      <dgm:prSet presAssocID="{1DE8682B-53B7-4726-AC29-A1C2C11E6A0A}" presName="sibTrans" presStyleLbl="sibTrans2D1" presStyleIdx="4" presStyleCnt="7"/>
      <dgm:spPr/>
      <dgm:t>
        <a:bodyPr/>
        <a:lstStyle/>
        <a:p>
          <a:endParaRPr lang="en-US"/>
        </a:p>
      </dgm:t>
    </dgm:pt>
    <dgm:pt modelId="{EC1C2180-9BDF-42CE-A047-A4828E711B9B}" type="pres">
      <dgm:prSet presAssocID="{1DE8682B-53B7-4726-AC29-A1C2C11E6A0A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B6A0CAC0-9780-4D25-A3DE-6329200CC604}" type="pres">
      <dgm:prSet presAssocID="{583A4865-671A-4DE4-978B-90A3C8CE35F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73EFF-BB86-4BE6-A4D7-45B00B01EC2F}" type="pres">
      <dgm:prSet presAssocID="{4E8B007B-CD67-4293-AAA0-0094B819D188}" presName="sibTrans" presStyleLbl="sibTrans2D1" presStyleIdx="5" presStyleCnt="7"/>
      <dgm:spPr/>
      <dgm:t>
        <a:bodyPr/>
        <a:lstStyle/>
        <a:p>
          <a:endParaRPr lang="en-US"/>
        </a:p>
      </dgm:t>
    </dgm:pt>
    <dgm:pt modelId="{F280B3D8-10FD-4548-9CA0-3E658007A0A2}" type="pres">
      <dgm:prSet presAssocID="{4E8B007B-CD67-4293-AAA0-0094B819D188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7A3D1BBF-3672-4FE8-8556-5ED7DA2B5D24}" type="pres">
      <dgm:prSet presAssocID="{0F45D237-822E-4378-AF42-1DA9D458452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9BDD9-68A0-48D8-AFAF-32364E47042C}" type="pres">
      <dgm:prSet presAssocID="{762FC34A-7A23-4228-B182-00BF53232EE7}" presName="sibTrans" presStyleLbl="sibTrans2D1" presStyleIdx="6" presStyleCnt="7"/>
      <dgm:spPr/>
      <dgm:t>
        <a:bodyPr/>
        <a:lstStyle/>
        <a:p>
          <a:endParaRPr lang="en-US"/>
        </a:p>
      </dgm:t>
    </dgm:pt>
    <dgm:pt modelId="{51E90BA6-383A-43CB-93A1-3C3816CBCFF7}" type="pres">
      <dgm:prSet presAssocID="{762FC34A-7A23-4228-B182-00BF53232EE7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EF9AADA0-F299-432A-BAA5-1E08353D374F}" type="presOf" srcId="{C8A67420-46F6-4DD3-BB7D-36A6474E6E71}" destId="{C4E19FA5-75F3-48C1-8B73-34B4AABA8C53}" srcOrd="1" destOrd="0" presId="urn:microsoft.com/office/officeart/2005/8/layout/cycle2"/>
    <dgm:cxn modelId="{874AC2A8-B040-4A09-B2C1-6DB3A94E7CAF}" srcId="{D1A75F14-03A2-420F-9390-8C9956E2A69B}" destId="{1217A05B-A599-4410-8C28-AC9D7E87F586}" srcOrd="1" destOrd="0" parTransId="{00DB9FE7-0091-42D6-BD47-70B0114AB64A}" sibTransId="{C8A67420-46F6-4DD3-BB7D-36A6474E6E71}"/>
    <dgm:cxn modelId="{67892D26-F5B2-477D-B7DE-6C035560708F}" srcId="{D1A75F14-03A2-420F-9390-8C9956E2A69B}" destId="{C783DC67-8807-4D11-B9FB-E51C1ED8125E}" srcOrd="3" destOrd="0" parTransId="{3B271EEF-A818-4E80-A77C-C0BCDFDB4C1A}" sibTransId="{2AA7C373-A37D-4B64-8385-A94A10514A7F}"/>
    <dgm:cxn modelId="{F80580C2-070C-415E-9F80-625C21C51078}" type="presOf" srcId="{9D25C4EE-BEC3-4060-9F40-57A0D7797040}" destId="{C9532994-4553-4924-8C8B-4B0EB2BB9AC7}" srcOrd="0" destOrd="0" presId="urn:microsoft.com/office/officeart/2005/8/layout/cycle2"/>
    <dgm:cxn modelId="{39F138C5-0DF8-4A69-B9D8-6870C07F0DDF}" type="presOf" srcId="{C783DC67-8807-4D11-B9FB-E51C1ED8125E}" destId="{8C68D1F2-9F0C-46A3-B2EA-96EAEFE80169}" srcOrd="0" destOrd="0" presId="urn:microsoft.com/office/officeart/2005/8/layout/cycle2"/>
    <dgm:cxn modelId="{8738C18B-A0B0-4AFF-9E6D-E9BED9A3B0DF}" srcId="{D1A75F14-03A2-420F-9390-8C9956E2A69B}" destId="{835A1C7C-1836-404D-ADC3-6F93BBD2500B}" srcOrd="0" destOrd="0" parTransId="{CE90CD1E-F507-4100-922B-0D5C637AAF5C}" sibTransId="{9D25C4EE-BEC3-4060-9F40-57A0D7797040}"/>
    <dgm:cxn modelId="{D517CFF1-60CF-4328-85A1-4B940DD6ABED}" type="presOf" srcId="{583A4865-671A-4DE4-978B-90A3C8CE35FE}" destId="{B6A0CAC0-9780-4D25-A3DE-6329200CC604}" srcOrd="0" destOrd="0" presId="urn:microsoft.com/office/officeart/2005/8/layout/cycle2"/>
    <dgm:cxn modelId="{BD91BA1F-CAB8-480E-8499-2F565EC00562}" type="presOf" srcId="{0F45D237-822E-4378-AF42-1DA9D4584528}" destId="{7A3D1BBF-3672-4FE8-8556-5ED7DA2B5D24}" srcOrd="0" destOrd="0" presId="urn:microsoft.com/office/officeart/2005/8/layout/cycle2"/>
    <dgm:cxn modelId="{DF527FC6-801B-446C-B557-57F0DA968F0E}" type="presOf" srcId="{1DE8682B-53B7-4726-AC29-A1C2C11E6A0A}" destId="{EC1C2180-9BDF-42CE-A047-A4828E711B9B}" srcOrd="1" destOrd="0" presId="urn:microsoft.com/office/officeart/2005/8/layout/cycle2"/>
    <dgm:cxn modelId="{05F0DAA1-8490-44BD-9F6E-9B82A5F8EAB8}" type="presOf" srcId="{762FC34A-7A23-4228-B182-00BF53232EE7}" destId="{0259BDD9-68A0-48D8-AFAF-32364E47042C}" srcOrd="0" destOrd="0" presId="urn:microsoft.com/office/officeart/2005/8/layout/cycle2"/>
    <dgm:cxn modelId="{831E1344-6B62-4506-A774-60263FFBE082}" type="presOf" srcId="{5A5CF0BF-FF9C-4C5B-9AE9-6AFA3B7BC467}" destId="{A941CFDD-7731-454F-BB2D-FB86AD86B1E0}" srcOrd="0" destOrd="0" presId="urn:microsoft.com/office/officeart/2005/8/layout/cycle2"/>
    <dgm:cxn modelId="{8FFA22F5-E662-4D56-B1F8-CD8B6B23716E}" srcId="{D1A75F14-03A2-420F-9390-8C9956E2A69B}" destId="{583A4865-671A-4DE4-978B-90A3C8CE35FE}" srcOrd="5" destOrd="0" parTransId="{5C0E9E0C-D58E-4800-ACF6-44B2986C870C}" sibTransId="{4E8B007B-CD67-4293-AAA0-0094B819D188}"/>
    <dgm:cxn modelId="{BCF20759-5360-4053-BEC6-01CF7E659B96}" type="presOf" srcId="{D1A75F14-03A2-420F-9390-8C9956E2A69B}" destId="{1B458BF8-BA75-4D86-B455-2B6648AE8865}" srcOrd="0" destOrd="0" presId="urn:microsoft.com/office/officeart/2005/8/layout/cycle2"/>
    <dgm:cxn modelId="{C6B30BE4-EE98-4898-BFC7-406F2C71FC3C}" type="presOf" srcId="{4E8B007B-CD67-4293-AAA0-0094B819D188}" destId="{E5073EFF-BB86-4BE6-A4D7-45B00B01EC2F}" srcOrd="0" destOrd="0" presId="urn:microsoft.com/office/officeart/2005/8/layout/cycle2"/>
    <dgm:cxn modelId="{D545C930-BD82-4C1D-931A-6B67A7D6C229}" type="presOf" srcId="{835A1C7C-1836-404D-ADC3-6F93BBD2500B}" destId="{D3F6DD44-9A2C-400D-88E5-EF48998E6028}" srcOrd="0" destOrd="0" presId="urn:microsoft.com/office/officeart/2005/8/layout/cycle2"/>
    <dgm:cxn modelId="{4DEBD72F-AA42-49D3-9607-03D7695D4B6A}" type="presOf" srcId="{1217A05B-A599-4410-8C28-AC9D7E87F586}" destId="{256A09CC-C956-4B69-A916-F26BD1AB5EA4}" srcOrd="0" destOrd="0" presId="urn:microsoft.com/office/officeart/2005/8/layout/cycle2"/>
    <dgm:cxn modelId="{3EF01D92-8278-4ECF-9853-E96A83F90449}" type="presOf" srcId="{4E8B007B-CD67-4293-AAA0-0094B819D188}" destId="{F280B3D8-10FD-4548-9CA0-3E658007A0A2}" srcOrd="1" destOrd="0" presId="urn:microsoft.com/office/officeart/2005/8/layout/cycle2"/>
    <dgm:cxn modelId="{C685FA8C-3BE3-4253-B0E2-DCEB64676E0D}" srcId="{D1A75F14-03A2-420F-9390-8C9956E2A69B}" destId="{0F45D237-822E-4378-AF42-1DA9D4584528}" srcOrd="6" destOrd="0" parTransId="{0ABF81E7-CB82-43CB-9059-08F03D654736}" sibTransId="{762FC34A-7A23-4228-B182-00BF53232EE7}"/>
    <dgm:cxn modelId="{9B1F17E1-D49D-42CF-BB5E-F7708725F94E}" type="presOf" srcId="{392EFCD3-3C7C-409D-BB24-E6508534D0EA}" destId="{ED89A1B6-B886-4C97-926E-2E9A2128D218}" srcOrd="0" destOrd="0" presId="urn:microsoft.com/office/officeart/2005/8/layout/cycle2"/>
    <dgm:cxn modelId="{9DAF3F81-D6EF-410A-9746-E27C132BEFE2}" type="presOf" srcId="{F7AEF305-F728-4018-B825-F1586B41E42A}" destId="{929DCDA2-14CE-42DE-95B6-652AE617CC7C}" srcOrd="0" destOrd="0" presId="urn:microsoft.com/office/officeart/2005/8/layout/cycle2"/>
    <dgm:cxn modelId="{49D6994A-7B4F-42C7-B385-A03861EB57C3}" srcId="{D1A75F14-03A2-420F-9390-8C9956E2A69B}" destId="{5A5CF0BF-FF9C-4C5B-9AE9-6AFA3B7BC467}" srcOrd="2" destOrd="0" parTransId="{54C44C56-FDC6-40C3-B34F-D39323461DEE}" sibTransId="{F7AEF305-F728-4018-B825-F1586B41E42A}"/>
    <dgm:cxn modelId="{16CD5D77-7725-4160-BB3E-E000D580B994}" type="presOf" srcId="{C8A67420-46F6-4DD3-BB7D-36A6474E6E71}" destId="{127B6C32-B5C0-499A-A631-78F54E86091A}" srcOrd="0" destOrd="0" presId="urn:microsoft.com/office/officeart/2005/8/layout/cycle2"/>
    <dgm:cxn modelId="{016BF86A-97C3-437C-A86C-B0D232FA0106}" type="presOf" srcId="{2AA7C373-A37D-4B64-8385-A94A10514A7F}" destId="{DF2BE043-B066-4C32-A808-935293F412CA}" srcOrd="0" destOrd="0" presId="urn:microsoft.com/office/officeart/2005/8/layout/cycle2"/>
    <dgm:cxn modelId="{20311665-7EB0-4D5A-8F00-ECEE0CFA9437}" type="presOf" srcId="{F7AEF305-F728-4018-B825-F1586B41E42A}" destId="{33F4A7D2-20D7-4527-8051-65F3EB4C6267}" srcOrd="1" destOrd="0" presId="urn:microsoft.com/office/officeart/2005/8/layout/cycle2"/>
    <dgm:cxn modelId="{64833334-D94F-4B0A-8A8A-7E2AFA7F051E}" type="presOf" srcId="{1DE8682B-53B7-4726-AC29-A1C2C11E6A0A}" destId="{43C678FD-EDC5-4329-B955-88AA0CA2A904}" srcOrd="0" destOrd="0" presId="urn:microsoft.com/office/officeart/2005/8/layout/cycle2"/>
    <dgm:cxn modelId="{4C8B421C-25AF-47E9-914A-8B87A16020D3}" srcId="{D1A75F14-03A2-420F-9390-8C9956E2A69B}" destId="{392EFCD3-3C7C-409D-BB24-E6508534D0EA}" srcOrd="4" destOrd="0" parTransId="{C4E7EB6C-86CC-422C-A30B-075A6BD40465}" sibTransId="{1DE8682B-53B7-4726-AC29-A1C2C11E6A0A}"/>
    <dgm:cxn modelId="{F6938C59-E652-4844-96F4-341A47DA4514}" type="presOf" srcId="{9D25C4EE-BEC3-4060-9F40-57A0D7797040}" destId="{F213D559-4C74-48F7-B0A7-B48A0603B531}" srcOrd="1" destOrd="0" presId="urn:microsoft.com/office/officeart/2005/8/layout/cycle2"/>
    <dgm:cxn modelId="{A5CACE30-5895-4D1B-900B-12BB29B2BF28}" type="presOf" srcId="{762FC34A-7A23-4228-B182-00BF53232EE7}" destId="{51E90BA6-383A-43CB-93A1-3C3816CBCFF7}" srcOrd="1" destOrd="0" presId="urn:microsoft.com/office/officeart/2005/8/layout/cycle2"/>
    <dgm:cxn modelId="{12F4FAF2-B643-4E75-8481-DC31EAC00D55}" type="presOf" srcId="{2AA7C373-A37D-4B64-8385-A94A10514A7F}" destId="{EAFE1837-1583-4379-889E-C1963F6F3763}" srcOrd="1" destOrd="0" presId="urn:microsoft.com/office/officeart/2005/8/layout/cycle2"/>
    <dgm:cxn modelId="{68B2E80A-7AA3-4515-B689-86A4FDD29C85}" type="presParOf" srcId="{1B458BF8-BA75-4D86-B455-2B6648AE8865}" destId="{D3F6DD44-9A2C-400D-88E5-EF48998E6028}" srcOrd="0" destOrd="0" presId="urn:microsoft.com/office/officeart/2005/8/layout/cycle2"/>
    <dgm:cxn modelId="{46ABCE80-A019-4544-B340-CC8737E01BC6}" type="presParOf" srcId="{1B458BF8-BA75-4D86-B455-2B6648AE8865}" destId="{C9532994-4553-4924-8C8B-4B0EB2BB9AC7}" srcOrd="1" destOrd="0" presId="urn:microsoft.com/office/officeart/2005/8/layout/cycle2"/>
    <dgm:cxn modelId="{7E0A2519-85B9-47A5-AC7E-CBD050AF0254}" type="presParOf" srcId="{C9532994-4553-4924-8C8B-4B0EB2BB9AC7}" destId="{F213D559-4C74-48F7-B0A7-B48A0603B531}" srcOrd="0" destOrd="0" presId="urn:microsoft.com/office/officeart/2005/8/layout/cycle2"/>
    <dgm:cxn modelId="{059CD30A-41E4-4400-9828-42F89F44DA37}" type="presParOf" srcId="{1B458BF8-BA75-4D86-B455-2B6648AE8865}" destId="{256A09CC-C956-4B69-A916-F26BD1AB5EA4}" srcOrd="2" destOrd="0" presId="urn:microsoft.com/office/officeart/2005/8/layout/cycle2"/>
    <dgm:cxn modelId="{02F6EBE5-1E7A-4EFB-AAFD-FBAA00CD9C8B}" type="presParOf" srcId="{1B458BF8-BA75-4D86-B455-2B6648AE8865}" destId="{127B6C32-B5C0-499A-A631-78F54E86091A}" srcOrd="3" destOrd="0" presId="urn:microsoft.com/office/officeart/2005/8/layout/cycle2"/>
    <dgm:cxn modelId="{10486457-AC8F-4D43-A19B-21C9851743DE}" type="presParOf" srcId="{127B6C32-B5C0-499A-A631-78F54E86091A}" destId="{C4E19FA5-75F3-48C1-8B73-34B4AABA8C53}" srcOrd="0" destOrd="0" presId="urn:microsoft.com/office/officeart/2005/8/layout/cycle2"/>
    <dgm:cxn modelId="{076510FA-4466-407C-966F-7655AE8EB1E9}" type="presParOf" srcId="{1B458BF8-BA75-4D86-B455-2B6648AE8865}" destId="{A941CFDD-7731-454F-BB2D-FB86AD86B1E0}" srcOrd="4" destOrd="0" presId="urn:microsoft.com/office/officeart/2005/8/layout/cycle2"/>
    <dgm:cxn modelId="{99CCEF8C-B5DD-46CC-AEFA-E5D98483052D}" type="presParOf" srcId="{1B458BF8-BA75-4D86-B455-2B6648AE8865}" destId="{929DCDA2-14CE-42DE-95B6-652AE617CC7C}" srcOrd="5" destOrd="0" presId="urn:microsoft.com/office/officeart/2005/8/layout/cycle2"/>
    <dgm:cxn modelId="{E996FB68-9CF2-40C6-B557-093830020DFD}" type="presParOf" srcId="{929DCDA2-14CE-42DE-95B6-652AE617CC7C}" destId="{33F4A7D2-20D7-4527-8051-65F3EB4C6267}" srcOrd="0" destOrd="0" presId="urn:microsoft.com/office/officeart/2005/8/layout/cycle2"/>
    <dgm:cxn modelId="{FEB99EF4-D915-422E-8F47-FF05D96F0017}" type="presParOf" srcId="{1B458BF8-BA75-4D86-B455-2B6648AE8865}" destId="{8C68D1F2-9F0C-46A3-B2EA-96EAEFE80169}" srcOrd="6" destOrd="0" presId="urn:microsoft.com/office/officeart/2005/8/layout/cycle2"/>
    <dgm:cxn modelId="{C9A3ED1D-0E8C-41B1-8CFB-2FA22697132F}" type="presParOf" srcId="{1B458BF8-BA75-4D86-B455-2B6648AE8865}" destId="{DF2BE043-B066-4C32-A808-935293F412CA}" srcOrd="7" destOrd="0" presId="urn:microsoft.com/office/officeart/2005/8/layout/cycle2"/>
    <dgm:cxn modelId="{FC55A985-CCAE-4D1D-B365-F9ECE4C38132}" type="presParOf" srcId="{DF2BE043-B066-4C32-A808-935293F412CA}" destId="{EAFE1837-1583-4379-889E-C1963F6F3763}" srcOrd="0" destOrd="0" presId="urn:microsoft.com/office/officeart/2005/8/layout/cycle2"/>
    <dgm:cxn modelId="{6DD4B38E-187B-448E-A40F-D2290294E46C}" type="presParOf" srcId="{1B458BF8-BA75-4D86-B455-2B6648AE8865}" destId="{ED89A1B6-B886-4C97-926E-2E9A2128D218}" srcOrd="8" destOrd="0" presId="urn:microsoft.com/office/officeart/2005/8/layout/cycle2"/>
    <dgm:cxn modelId="{373048AB-26D0-4738-BF42-1E9DB486CE22}" type="presParOf" srcId="{1B458BF8-BA75-4D86-B455-2B6648AE8865}" destId="{43C678FD-EDC5-4329-B955-88AA0CA2A904}" srcOrd="9" destOrd="0" presId="urn:microsoft.com/office/officeart/2005/8/layout/cycle2"/>
    <dgm:cxn modelId="{57F312B6-AFA6-435E-9EB6-692A9AACE3BE}" type="presParOf" srcId="{43C678FD-EDC5-4329-B955-88AA0CA2A904}" destId="{EC1C2180-9BDF-42CE-A047-A4828E711B9B}" srcOrd="0" destOrd="0" presId="urn:microsoft.com/office/officeart/2005/8/layout/cycle2"/>
    <dgm:cxn modelId="{0E4C9EA6-4A45-429D-A15E-534F9D7672E9}" type="presParOf" srcId="{1B458BF8-BA75-4D86-B455-2B6648AE8865}" destId="{B6A0CAC0-9780-4D25-A3DE-6329200CC604}" srcOrd="10" destOrd="0" presId="urn:microsoft.com/office/officeart/2005/8/layout/cycle2"/>
    <dgm:cxn modelId="{1DB4BA75-FC44-4509-8041-F346F6C33469}" type="presParOf" srcId="{1B458BF8-BA75-4D86-B455-2B6648AE8865}" destId="{E5073EFF-BB86-4BE6-A4D7-45B00B01EC2F}" srcOrd="11" destOrd="0" presId="urn:microsoft.com/office/officeart/2005/8/layout/cycle2"/>
    <dgm:cxn modelId="{EA0365A4-29F7-49D0-8837-EDDB7634D2E2}" type="presParOf" srcId="{E5073EFF-BB86-4BE6-A4D7-45B00B01EC2F}" destId="{F280B3D8-10FD-4548-9CA0-3E658007A0A2}" srcOrd="0" destOrd="0" presId="urn:microsoft.com/office/officeart/2005/8/layout/cycle2"/>
    <dgm:cxn modelId="{7546133E-A030-45A8-AC2F-F53921807C1B}" type="presParOf" srcId="{1B458BF8-BA75-4D86-B455-2B6648AE8865}" destId="{7A3D1BBF-3672-4FE8-8556-5ED7DA2B5D24}" srcOrd="12" destOrd="0" presId="urn:microsoft.com/office/officeart/2005/8/layout/cycle2"/>
    <dgm:cxn modelId="{87E87158-62B0-4B55-8A56-6957C3CE1EDB}" type="presParOf" srcId="{1B458BF8-BA75-4D86-B455-2B6648AE8865}" destId="{0259BDD9-68A0-48D8-AFAF-32364E47042C}" srcOrd="13" destOrd="0" presId="urn:microsoft.com/office/officeart/2005/8/layout/cycle2"/>
    <dgm:cxn modelId="{4286DDC0-CC6F-4DBF-B015-06B2F50BF7EE}" type="presParOf" srcId="{0259BDD9-68A0-48D8-AFAF-32364E47042C}" destId="{51E90BA6-383A-43CB-93A1-3C3816CBCFF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178522-B1B4-4FF3-A047-D07D2ECC9EE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8281948-8F39-45A0-AFD6-55F678250942}">
      <dgm:prSet/>
      <dgm:spPr/>
      <dgm:t>
        <a:bodyPr/>
        <a:lstStyle/>
        <a:p>
          <a:r>
            <a:rPr lang="en-US" b="1"/>
            <a:t>Urinary Tract infection (UTI) divided into upper and lower urinary tract infections</a:t>
          </a:r>
          <a:endParaRPr lang="en-US"/>
        </a:p>
      </dgm:t>
    </dgm:pt>
    <dgm:pt modelId="{35D772F6-6A33-4339-B9F5-36EDC15D1595}" type="parTrans" cxnId="{96A11D5C-C406-47C2-8F3B-30DFB100894B}">
      <dgm:prSet/>
      <dgm:spPr/>
      <dgm:t>
        <a:bodyPr/>
        <a:lstStyle/>
        <a:p>
          <a:endParaRPr lang="en-US"/>
        </a:p>
      </dgm:t>
    </dgm:pt>
    <dgm:pt modelId="{0ED2C23D-51B2-44C7-883F-7754BDFE1614}" type="sibTrans" cxnId="{96A11D5C-C406-47C2-8F3B-30DFB100894B}">
      <dgm:prSet/>
      <dgm:spPr/>
      <dgm:t>
        <a:bodyPr/>
        <a:lstStyle/>
        <a:p>
          <a:endParaRPr lang="en-US"/>
        </a:p>
      </dgm:t>
    </dgm:pt>
    <dgm:pt modelId="{26C99077-FA34-4F40-912E-442AD2914C83}">
      <dgm:prSet/>
      <dgm:spPr/>
      <dgm:t>
        <a:bodyPr/>
        <a:lstStyle/>
        <a:p>
          <a:r>
            <a:rPr lang="en-US" b="1"/>
            <a:t>Patient presents with urinary symptoms and significant bacteriuria= 10</a:t>
          </a:r>
          <a:r>
            <a:rPr lang="en-US" b="1" baseline="30000"/>
            <a:t>5 </a:t>
          </a:r>
          <a:r>
            <a:rPr lang="en-US" b="1"/>
            <a:t>bacteria/ml</a:t>
          </a:r>
          <a:endParaRPr lang="en-US"/>
        </a:p>
      </dgm:t>
    </dgm:pt>
    <dgm:pt modelId="{6DE4F406-7BD0-4536-8669-C0299D065B91}" type="parTrans" cxnId="{8C883291-D192-44F4-A56A-2BCFA88FF37D}">
      <dgm:prSet/>
      <dgm:spPr/>
      <dgm:t>
        <a:bodyPr/>
        <a:lstStyle/>
        <a:p>
          <a:endParaRPr lang="en-US"/>
        </a:p>
      </dgm:t>
    </dgm:pt>
    <dgm:pt modelId="{5A3C808B-EDD5-425F-8FE1-3B79B8729F95}" type="sibTrans" cxnId="{8C883291-D192-44F4-A56A-2BCFA88FF37D}">
      <dgm:prSet/>
      <dgm:spPr/>
      <dgm:t>
        <a:bodyPr/>
        <a:lstStyle/>
        <a:p>
          <a:endParaRPr lang="en-US"/>
        </a:p>
      </dgm:t>
    </dgm:pt>
    <dgm:pt modelId="{99AD8208-3705-43FE-8F9E-E8F8F40283F6}">
      <dgm:prSet/>
      <dgm:spPr/>
      <dgm:t>
        <a:bodyPr/>
        <a:lstStyle/>
        <a:p>
          <a:r>
            <a:rPr lang="en-US" b="1"/>
            <a:t>Asymptomatic bacteriuria when the patient presents with significant bacteria in urine but without symptoms</a:t>
          </a:r>
          <a:endParaRPr lang="en-US"/>
        </a:p>
      </dgm:t>
    </dgm:pt>
    <dgm:pt modelId="{532E4F33-994C-4F61-8676-8CE6FE1018CA}" type="parTrans" cxnId="{E7B79FD2-7F4F-409C-8BE9-71D691F4FC63}">
      <dgm:prSet/>
      <dgm:spPr/>
      <dgm:t>
        <a:bodyPr/>
        <a:lstStyle/>
        <a:p>
          <a:endParaRPr lang="en-US"/>
        </a:p>
      </dgm:t>
    </dgm:pt>
    <dgm:pt modelId="{BF1AD2CC-4352-4643-9927-EDBDDA5D77A4}" type="sibTrans" cxnId="{E7B79FD2-7F4F-409C-8BE9-71D691F4FC63}">
      <dgm:prSet/>
      <dgm:spPr/>
      <dgm:t>
        <a:bodyPr/>
        <a:lstStyle/>
        <a:p>
          <a:endParaRPr lang="en-US"/>
        </a:p>
      </dgm:t>
    </dgm:pt>
    <dgm:pt modelId="{59F320B1-32AD-40EC-8925-AF58C5D89125}" type="pres">
      <dgm:prSet presAssocID="{53178522-B1B4-4FF3-A047-D07D2ECC9E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D93498-F6D8-4FD7-9BA7-C88C6B63B2C1}" type="pres">
      <dgm:prSet presAssocID="{08281948-8F39-45A0-AFD6-55F67825094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664D5-6ACE-437F-A21A-E47D8657F0C8}" type="pres">
      <dgm:prSet presAssocID="{0ED2C23D-51B2-44C7-883F-7754BDFE1614}" presName="spacer" presStyleCnt="0"/>
      <dgm:spPr/>
    </dgm:pt>
    <dgm:pt modelId="{1445E55F-268C-4BE4-AD38-BEAB158A02F2}" type="pres">
      <dgm:prSet presAssocID="{26C99077-FA34-4F40-912E-442AD2914C8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6DA93-A0EB-4A55-B6A1-871D350C95DE}" type="pres">
      <dgm:prSet presAssocID="{5A3C808B-EDD5-425F-8FE1-3B79B8729F95}" presName="spacer" presStyleCnt="0"/>
      <dgm:spPr/>
    </dgm:pt>
    <dgm:pt modelId="{5C6F21B5-673B-46F2-AF46-4D4BA5FF31B0}" type="pres">
      <dgm:prSet presAssocID="{99AD8208-3705-43FE-8F9E-E8F8F40283F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E685C1-BD80-47E2-805F-4381271EEE77}" type="presOf" srcId="{53178522-B1B4-4FF3-A047-D07D2ECC9EE2}" destId="{59F320B1-32AD-40EC-8925-AF58C5D89125}" srcOrd="0" destOrd="0" presId="urn:microsoft.com/office/officeart/2005/8/layout/vList2"/>
    <dgm:cxn modelId="{8C883291-D192-44F4-A56A-2BCFA88FF37D}" srcId="{53178522-B1B4-4FF3-A047-D07D2ECC9EE2}" destId="{26C99077-FA34-4F40-912E-442AD2914C83}" srcOrd="1" destOrd="0" parTransId="{6DE4F406-7BD0-4536-8669-C0299D065B91}" sibTransId="{5A3C808B-EDD5-425F-8FE1-3B79B8729F95}"/>
    <dgm:cxn modelId="{84CBCEC2-E3AA-4FAE-800F-4265B5B7841C}" type="presOf" srcId="{08281948-8F39-45A0-AFD6-55F678250942}" destId="{C9D93498-F6D8-4FD7-9BA7-C88C6B63B2C1}" srcOrd="0" destOrd="0" presId="urn:microsoft.com/office/officeart/2005/8/layout/vList2"/>
    <dgm:cxn modelId="{96A11D5C-C406-47C2-8F3B-30DFB100894B}" srcId="{53178522-B1B4-4FF3-A047-D07D2ECC9EE2}" destId="{08281948-8F39-45A0-AFD6-55F678250942}" srcOrd="0" destOrd="0" parTransId="{35D772F6-6A33-4339-B9F5-36EDC15D1595}" sibTransId="{0ED2C23D-51B2-44C7-883F-7754BDFE1614}"/>
    <dgm:cxn modelId="{105380AE-0633-4E67-A3F4-886304968857}" type="presOf" srcId="{99AD8208-3705-43FE-8F9E-E8F8F40283F6}" destId="{5C6F21B5-673B-46F2-AF46-4D4BA5FF31B0}" srcOrd="0" destOrd="0" presId="urn:microsoft.com/office/officeart/2005/8/layout/vList2"/>
    <dgm:cxn modelId="{4095BA3B-6F4E-4359-A4A0-D3050186AE81}" type="presOf" srcId="{26C99077-FA34-4F40-912E-442AD2914C83}" destId="{1445E55F-268C-4BE4-AD38-BEAB158A02F2}" srcOrd="0" destOrd="0" presId="urn:microsoft.com/office/officeart/2005/8/layout/vList2"/>
    <dgm:cxn modelId="{E7B79FD2-7F4F-409C-8BE9-71D691F4FC63}" srcId="{53178522-B1B4-4FF3-A047-D07D2ECC9EE2}" destId="{99AD8208-3705-43FE-8F9E-E8F8F40283F6}" srcOrd="2" destOrd="0" parTransId="{532E4F33-994C-4F61-8676-8CE6FE1018CA}" sibTransId="{BF1AD2CC-4352-4643-9927-EDBDDA5D77A4}"/>
    <dgm:cxn modelId="{D963CA8E-D6E7-4EFC-8A90-B0FD22189367}" type="presParOf" srcId="{59F320B1-32AD-40EC-8925-AF58C5D89125}" destId="{C9D93498-F6D8-4FD7-9BA7-C88C6B63B2C1}" srcOrd="0" destOrd="0" presId="urn:microsoft.com/office/officeart/2005/8/layout/vList2"/>
    <dgm:cxn modelId="{DE6933F6-D26F-4F5B-A428-D8DC24498E01}" type="presParOf" srcId="{59F320B1-32AD-40EC-8925-AF58C5D89125}" destId="{444664D5-6ACE-437F-A21A-E47D8657F0C8}" srcOrd="1" destOrd="0" presId="urn:microsoft.com/office/officeart/2005/8/layout/vList2"/>
    <dgm:cxn modelId="{27275976-815B-4B22-A00E-016EE7C153B4}" type="presParOf" srcId="{59F320B1-32AD-40EC-8925-AF58C5D89125}" destId="{1445E55F-268C-4BE4-AD38-BEAB158A02F2}" srcOrd="2" destOrd="0" presId="urn:microsoft.com/office/officeart/2005/8/layout/vList2"/>
    <dgm:cxn modelId="{4946D05B-4B0B-4A36-884B-82280A38F930}" type="presParOf" srcId="{59F320B1-32AD-40EC-8925-AF58C5D89125}" destId="{5956DA93-A0EB-4A55-B6A1-871D350C95DE}" srcOrd="3" destOrd="0" presId="urn:microsoft.com/office/officeart/2005/8/layout/vList2"/>
    <dgm:cxn modelId="{41C99B6B-907F-4435-AADC-262B99F5980A}" type="presParOf" srcId="{59F320B1-32AD-40EC-8925-AF58C5D89125}" destId="{5C6F21B5-673B-46F2-AF46-4D4BA5FF31B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85F78C-1FF7-4401-8152-D296C445D54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E6AEBB7-9798-47DD-86C5-3985C011A0AE}">
      <dgm:prSet/>
      <dgm:spPr/>
      <dgm:t>
        <a:bodyPr/>
        <a:lstStyle/>
        <a:p>
          <a:r>
            <a:rPr lang="en-GB" b="1"/>
            <a:t>Lower UTIs</a:t>
          </a:r>
          <a:endParaRPr lang="en-US"/>
        </a:p>
      </dgm:t>
    </dgm:pt>
    <dgm:pt modelId="{810F7C69-82C8-4E6A-B97F-ADAD520BF892}" type="parTrans" cxnId="{D02BF962-B01B-491F-97F4-04025EB4D8B0}">
      <dgm:prSet/>
      <dgm:spPr/>
      <dgm:t>
        <a:bodyPr/>
        <a:lstStyle/>
        <a:p>
          <a:endParaRPr lang="en-US"/>
        </a:p>
      </dgm:t>
    </dgm:pt>
    <dgm:pt modelId="{D214C391-5C0D-42FC-A821-9784F4CC5295}" type="sibTrans" cxnId="{D02BF962-B01B-491F-97F4-04025EB4D8B0}">
      <dgm:prSet/>
      <dgm:spPr/>
      <dgm:t>
        <a:bodyPr/>
        <a:lstStyle/>
        <a:p>
          <a:endParaRPr lang="en-US"/>
        </a:p>
      </dgm:t>
    </dgm:pt>
    <dgm:pt modelId="{156DD1E6-EA0F-426B-A5E5-ACE69A11667A}">
      <dgm:prSet/>
      <dgm:spPr/>
      <dgm:t>
        <a:bodyPr/>
        <a:lstStyle/>
        <a:p>
          <a:r>
            <a:rPr lang="en-GB" b="1" u="sng"/>
            <a:t>Cystitis</a:t>
          </a:r>
          <a:r>
            <a:rPr lang="en-GB" b="1"/>
            <a:t> </a:t>
          </a:r>
          <a:r>
            <a:rPr lang="en-GB"/>
            <a:t>(infection of the bladder; superficial mucosal infections)</a:t>
          </a:r>
          <a:endParaRPr lang="en-US"/>
        </a:p>
      </dgm:t>
    </dgm:pt>
    <dgm:pt modelId="{418669CB-8909-4687-89E4-9E085E7DCC0A}" type="parTrans" cxnId="{C05CC229-2F9E-458D-955E-535C790A7E23}">
      <dgm:prSet/>
      <dgm:spPr/>
      <dgm:t>
        <a:bodyPr/>
        <a:lstStyle/>
        <a:p>
          <a:endParaRPr lang="en-US"/>
        </a:p>
      </dgm:t>
    </dgm:pt>
    <dgm:pt modelId="{C2640725-428D-4CA0-BCB1-7B131B613471}" type="sibTrans" cxnId="{C05CC229-2F9E-458D-955E-535C790A7E23}">
      <dgm:prSet/>
      <dgm:spPr/>
      <dgm:t>
        <a:bodyPr/>
        <a:lstStyle/>
        <a:p>
          <a:endParaRPr lang="en-US"/>
        </a:p>
      </dgm:t>
    </dgm:pt>
    <dgm:pt modelId="{581ED447-B96C-43FF-828D-28C6CD0A5321}">
      <dgm:prSet/>
      <dgm:spPr/>
      <dgm:t>
        <a:bodyPr/>
        <a:lstStyle/>
        <a:p>
          <a:r>
            <a:rPr lang="en-GB" b="1" u="sng"/>
            <a:t>Urethritis</a:t>
          </a:r>
          <a:r>
            <a:rPr lang="en-GB" b="1"/>
            <a:t> </a:t>
          </a:r>
          <a:r>
            <a:rPr lang="en-GB"/>
            <a:t>(sexually transmitted pathogens)</a:t>
          </a:r>
          <a:endParaRPr lang="en-US"/>
        </a:p>
      </dgm:t>
    </dgm:pt>
    <dgm:pt modelId="{A6C46ADD-62C5-49E5-B28B-A9DE6D5E672B}" type="parTrans" cxnId="{03A8998B-EDC7-487B-B5F3-1A18D6A272A2}">
      <dgm:prSet/>
      <dgm:spPr/>
      <dgm:t>
        <a:bodyPr/>
        <a:lstStyle/>
        <a:p>
          <a:endParaRPr lang="en-US"/>
        </a:p>
      </dgm:t>
    </dgm:pt>
    <dgm:pt modelId="{773BDFF5-2930-48E3-88E2-0972715E7123}" type="sibTrans" cxnId="{03A8998B-EDC7-487B-B5F3-1A18D6A272A2}">
      <dgm:prSet/>
      <dgm:spPr/>
      <dgm:t>
        <a:bodyPr/>
        <a:lstStyle/>
        <a:p>
          <a:endParaRPr lang="en-US"/>
        </a:p>
      </dgm:t>
    </dgm:pt>
    <dgm:pt modelId="{55EAE2C3-AD90-4B79-9CD5-F8D3672AC008}">
      <dgm:prSet/>
      <dgm:spPr/>
      <dgm:t>
        <a:bodyPr/>
        <a:lstStyle/>
        <a:p>
          <a:r>
            <a:rPr lang="en-GB"/>
            <a:t>-  urethritis in men &amp;  women</a:t>
          </a:r>
          <a:endParaRPr lang="en-US"/>
        </a:p>
      </dgm:t>
    </dgm:pt>
    <dgm:pt modelId="{5D96DA16-DD26-4B13-A58C-EE9A04F73412}" type="parTrans" cxnId="{B1A407CD-4EAF-43F6-8079-397EF364C4C7}">
      <dgm:prSet/>
      <dgm:spPr/>
      <dgm:t>
        <a:bodyPr/>
        <a:lstStyle/>
        <a:p>
          <a:endParaRPr lang="en-US"/>
        </a:p>
      </dgm:t>
    </dgm:pt>
    <dgm:pt modelId="{403C026D-5941-49EC-8E03-92008B6F36ED}" type="sibTrans" cxnId="{B1A407CD-4EAF-43F6-8079-397EF364C4C7}">
      <dgm:prSet/>
      <dgm:spPr/>
      <dgm:t>
        <a:bodyPr/>
        <a:lstStyle/>
        <a:p>
          <a:endParaRPr lang="en-US"/>
        </a:p>
      </dgm:t>
    </dgm:pt>
    <dgm:pt modelId="{36ACAF78-B176-4EDB-882F-5F85189DB4CA}">
      <dgm:prSet/>
      <dgm:spPr/>
      <dgm:t>
        <a:bodyPr/>
        <a:lstStyle/>
        <a:p>
          <a:r>
            <a:rPr lang="en-GB" b="1" u="sng"/>
            <a:t>Prostatitis</a:t>
          </a:r>
          <a:r>
            <a:rPr lang="en-GB" b="1"/>
            <a:t> and</a:t>
          </a:r>
          <a:r>
            <a:rPr lang="en-GB" b="1" u="sng"/>
            <a:t> Epididymitis</a:t>
          </a:r>
          <a:r>
            <a:rPr lang="en-GB" b="1"/>
            <a:t> </a:t>
          </a:r>
          <a:endParaRPr lang="en-US"/>
        </a:p>
      </dgm:t>
    </dgm:pt>
    <dgm:pt modelId="{856D95E8-D0F8-4A6D-A3D1-3A4D63F551DF}" type="parTrans" cxnId="{0E44215E-1EB6-46DA-8C3D-1A21110EE9AC}">
      <dgm:prSet/>
      <dgm:spPr/>
      <dgm:t>
        <a:bodyPr/>
        <a:lstStyle/>
        <a:p>
          <a:endParaRPr lang="en-US"/>
        </a:p>
      </dgm:t>
    </dgm:pt>
    <dgm:pt modelId="{30A5B22C-FB2D-4ABC-94F2-200F3E2295AC}" type="sibTrans" cxnId="{0E44215E-1EB6-46DA-8C3D-1A21110EE9AC}">
      <dgm:prSet/>
      <dgm:spPr/>
      <dgm:t>
        <a:bodyPr/>
        <a:lstStyle/>
        <a:p>
          <a:endParaRPr lang="en-US"/>
        </a:p>
      </dgm:t>
    </dgm:pt>
    <dgm:pt modelId="{1EBF3F28-AB02-4A24-9616-DBDB657CC841}">
      <dgm:prSet/>
      <dgm:spPr/>
      <dgm:t>
        <a:bodyPr/>
        <a:lstStyle/>
        <a:p>
          <a:r>
            <a:rPr lang="en-GB" b="1"/>
            <a:t>Upper UTIs	Acute pyelonephritis</a:t>
          </a:r>
          <a:endParaRPr lang="en-US"/>
        </a:p>
      </dgm:t>
    </dgm:pt>
    <dgm:pt modelId="{7C2EEAA3-D337-409F-8458-01FBA3869019}" type="parTrans" cxnId="{45FB6647-70A7-4024-84C0-33F011EBCD4B}">
      <dgm:prSet/>
      <dgm:spPr/>
      <dgm:t>
        <a:bodyPr/>
        <a:lstStyle/>
        <a:p>
          <a:endParaRPr lang="en-US"/>
        </a:p>
      </dgm:t>
    </dgm:pt>
    <dgm:pt modelId="{DC2544AA-BE99-4015-B003-5D3F85E9ED16}" type="sibTrans" cxnId="{45FB6647-70A7-4024-84C0-33F011EBCD4B}">
      <dgm:prSet/>
      <dgm:spPr/>
      <dgm:t>
        <a:bodyPr/>
        <a:lstStyle/>
        <a:p>
          <a:endParaRPr lang="en-US"/>
        </a:p>
      </dgm:t>
    </dgm:pt>
    <dgm:pt modelId="{244C34F9-D570-4B38-873D-A039B2777692}">
      <dgm:prSet/>
      <dgm:spPr/>
      <dgm:t>
        <a:bodyPr/>
        <a:lstStyle/>
        <a:p>
          <a:r>
            <a:rPr lang="hu-HU" b="1"/>
            <a:t>C</a:t>
          </a:r>
          <a:r>
            <a:rPr lang="en-GB" b="1"/>
            <a:t>hronic pyelonephritis</a:t>
          </a:r>
          <a:endParaRPr lang="en-US"/>
        </a:p>
      </dgm:t>
    </dgm:pt>
    <dgm:pt modelId="{68375749-6877-4EEE-9A83-C04CF0E8C2AD}" type="parTrans" cxnId="{F6D04444-2154-477C-B71D-45A634B7E52D}">
      <dgm:prSet/>
      <dgm:spPr/>
      <dgm:t>
        <a:bodyPr/>
        <a:lstStyle/>
        <a:p>
          <a:endParaRPr lang="en-US"/>
        </a:p>
      </dgm:t>
    </dgm:pt>
    <dgm:pt modelId="{6E308013-75C6-4F92-8D02-6DB737122450}" type="sibTrans" cxnId="{F6D04444-2154-477C-B71D-45A634B7E52D}">
      <dgm:prSet/>
      <dgm:spPr/>
      <dgm:t>
        <a:bodyPr/>
        <a:lstStyle/>
        <a:p>
          <a:endParaRPr lang="en-US"/>
        </a:p>
      </dgm:t>
    </dgm:pt>
    <dgm:pt modelId="{E2A7BFED-A863-4537-AC16-C1A4E3881831}">
      <dgm:prSet/>
      <dgm:spPr/>
      <dgm:t>
        <a:bodyPr/>
        <a:lstStyle/>
        <a:p>
          <a:r>
            <a:rPr lang="en-GB" b="1"/>
            <a:t>Uncomplicated UTI </a:t>
          </a:r>
          <a:r>
            <a:rPr lang="en-GB"/>
            <a:t>(empirical therapy is possible)</a:t>
          </a:r>
          <a:endParaRPr lang="en-US"/>
        </a:p>
      </dgm:t>
    </dgm:pt>
    <dgm:pt modelId="{24DF4E35-D8A9-4301-8119-FA5865E261E6}" type="parTrans" cxnId="{813666C1-CD45-44F9-A9CE-21DCA742D2F6}">
      <dgm:prSet/>
      <dgm:spPr/>
      <dgm:t>
        <a:bodyPr/>
        <a:lstStyle/>
        <a:p>
          <a:endParaRPr lang="en-US"/>
        </a:p>
      </dgm:t>
    </dgm:pt>
    <dgm:pt modelId="{6ED9069E-387A-4499-9FE2-98DDFF9FF139}" type="sibTrans" cxnId="{813666C1-CD45-44F9-A9CE-21DCA742D2F6}">
      <dgm:prSet/>
      <dgm:spPr/>
      <dgm:t>
        <a:bodyPr/>
        <a:lstStyle/>
        <a:p>
          <a:endParaRPr lang="en-US"/>
        </a:p>
      </dgm:t>
    </dgm:pt>
    <dgm:pt modelId="{4B471782-11D4-4904-8FCE-15D17559835D}">
      <dgm:prSet/>
      <dgm:spPr/>
      <dgm:t>
        <a:bodyPr/>
        <a:lstStyle/>
        <a:p>
          <a:r>
            <a:rPr lang="en-GB" b="1"/>
            <a:t>Complicated UTI </a:t>
          </a:r>
          <a:r>
            <a:rPr lang="en-GB"/>
            <a:t>(nosocomial UTI, relapses, structural or functional abnormalities</a:t>
          </a:r>
          <a:r>
            <a:rPr lang="hu-HU"/>
            <a:t> </a:t>
          </a:r>
          <a:r>
            <a:rPr lang="en-US"/>
            <a:t>)</a:t>
          </a:r>
        </a:p>
      </dgm:t>
    </dgm:pt>
    <dgm:pt modelId="{CDA54BC0-3F59-454D-BD50-29C7329CCEF2}" type="parTrans" cxnId="{6DF74697-C78A-4FA9-B133-643C4C3AABC4}">
      <dgm:prSet/>
      <dgm:spPr/>
      <dgm:t>
        <a:bodyPr/>
        <a:lstStyle/>
        <a:p>
          <a:endParaRPr lang="en-US"/>
        </a:p>
      </dgm:t>
    </dgm:pt>
    <dgm:pt modelId="{43CDA094-051F-4800-B467-4347655641BD}" type="sibTrans" cxnId="{6DF74697-C78A-4FA9-B133-643C4C3AABC4}">
      <dgm:prSet/>
      <dgm:spPr/>
      <dgm:t>
        <a:bodyPr/>
        <a:lstStyle/>
        <a:p>
          <a:endParaRPr lang="en-US"/>
        </a:p>
      </dgm:t>
    </dgm:pt>
    <dgm:pt modelId="{E8047FF9-4F48-485D-AA17-DC561CEF3666}" type="pres">
      <dgm:prSet presAssocID="{4485F78C-1FF7-4401-8152-D296C445D5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766D20-11A5-4811-B33C-DE615CCB2D3F}" type="pres">
      <dgm:prSet presAssocID="{8E6AEBB7-9798-47DD-86C5-3985C011A0A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DB1D0-E9D8-4D3F-B2C0-5639424FA9B5}" type="pres">
      <dgm:prSet presAssocID="{8E6AEBB7-9798-47DD-86C5-3985C011A0A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D9578-15D5-4182-A40E-1582EE765E4F}" type="pres">
      <dgm:prSet presAssocID="{1EBF3F28-AB02-4A24-9616-DBDB657CC84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F4133-E458-486F-BBE5-B15DDAAFDB9E}" type="pres">
      <dgm:prSet presAssocID="{1EBF3F28-AB02-4A24-9616-DBDB657CC84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52083-8B3F-481D-B5BB-CF641FD9D300}" type="pres">
      <dgm:prSet presAssocID="{E2A7BFED-A863-4537-AC16-C1A4E388183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35D0B-F860-4C22-AE13-408B1A20DFA8}" type="pres">
      <dgm:prSet presAssocID="{6ED9069E-387A-4499-9FE2-98DDFF9FF139}" presName="spacer" presStyleCnt="0"/>
      <dgm:spPr/>
    </dgm:pt>
    <dgm:pt modelId="{28E7F091-B6A2-464C-A7BF-375336773618}" type="pres">
      <dgm:prSet presAssocID="{4B471782-11D4-4904-8FCE-15D17559835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D04444-2154-477C-B71D-45A634B7E52D}" srcId="{1EBF3F28-AB02-4A24-9616-DBDB657CC841}" destId="{244C34F9-D570-4B38-873D-A039B2777692}" srcOrd="0" destOrd="0" parTransId="{68375749-6877-4EEE-9A83-C04CF0E8C2AD}" sibTransId="{6E308013-75C6-4F92-8D02-6DB737122450}"/>
    <dgm:cxn modelId="{D02BF962-B01B-491F-97F4-04025EB4D8B0}" srcId="{4485F78C-1FF7-4401-8152-D296C445D54A}" destId="{8E6AEBB7-9798-47DD-86C5-3985C011A0AE}" srcOrd="0" destOrd="0" parTransId="{810F7C69-82C8-4E6A-B97F-ADAD520BF892}" sibTransId="{D214C391-5C0D-42FC-A821-9784F4CC5295}"/>
    <dgm:cxn modelId="{1B2D13FA-DE23-4C80-BF52-A155DE56D974}" type="presOf" srcId="{55EAE2C3-AD90-4B79-9CD5-F8D3672AC008}" destId="{C06DB1D0-E9D8-4D3F-B2C0-5639424FA9B5}" srcOrd="0" destOrd="2" presId="urn:microsoft.com/office/officeart/2005/8/layout/vList2"/>
    <dgm:cxn modelId="{03A8998B-EDC7-487B-B5F3-1A18D6A272A2}" srcId="{8E6AEBB7-9798-47DD-86C5-3985C011A0AE}" destId="{581ED447-B96C-43FF-828D-28C6CD0A5321}" srcOrd="1" destOrd="0" parTransId="{A6C46ADD-62C5-49E5-B28B-A9DE6D5E672B}" sibTransId="{773BDFF5-2930-48E3-88E2-0972715E7123}"/>
    <dgm:cxn modelId="{985896E3-10E8-4D9B-9E31-8951C3A0ACA2}" type="presOf" srcId="{244C34F9-D570-4B38-873D-A039B2777692}" destId="{2D2F4133-E458-486F-BBE5-B15DDAAFDB9E}" srcOrd="0" destOrd="0" presId="urn:microsoft.com/office/officeart/2005/8/layout/vList2"/>
    <dgm:cxn modelId="{0E44215E-1EB6-46DA-8C3D-1A21110EE9AC}" srcId="{8E6AEBB7-9798-47DD-86C5-3985C011A0AE}" destId="{36ACAF78-B176-4EDB-882F-5F85189DB4CA}" srcOrd="2" destOrd="0" parTransId="{856D95E8-D0F8-4A6D-A3D1-3A4D63F551DF}" sibTransId="{30A5B22C-FB2D-4ABC-94F2-200F3E2295AC}"/>
    <dgm:cxn modelId="{1EC98C4E-3D24-4930-8A2F-03EEA32FCF6F}" type="presOf" srcId="{581ED447-B96C-43FF-828D-28C6CD0A5321}" destId="{C06DB1D0-E9D8-4D3F-B2C0-5639424FA9B5}" srcOrd="0" destOrd="1" presId="urn:microsoft.com/office/officeart/2005/8/layout/vList2"/>
    <dgm:cxn modelId="{45FB6647-70A7-4024-84C0-33F011EBCD4B}" srcId="{4485F78C-1FF7-4401-8152-D296C445D54A}" destId="{1EBF3F28-AB02-4A24-9616-DBDB657CC841}" srcOrd="1" destOrd="0" parTransId="{7C2EEAA3-D337-409F-8458-01FBA3869019}" sibTransId="{DC2544AA-BE99-4015-B003-5D3F85E9ED16}"/>
    <dgm:cxn modelId="{867178F0-C701-4571-96D7-E189EA52A2F6}" type="presOf" srcId="{4B471782-11D4-4904-8FCE-15D17559835D}" destId="{28E7F091-B6A2-464C-A7BF-375336773618}" srcOrd="0" destOrd="0" presId="urn:microsoft.com/office/officeart/2005/8/layout/vList2"/>
    <dgm:cxn modelId="{472AB15B-7517-47C7-9F02-4BD8AF5FAEBB}" type="presOf" srcId="{E2A7BFED-A863-4537-AC16-C1A4E3881831}" destId="{40052083-8B3F-481D-B5BB-CF641FD9D300}" srcOrd="0" destOrd="0" presId="urn:microsoft.com/office/officeart/2005/8/layout/vList2"/>
    <dgm:cxn modelId="{B1A407CD-4EAF-43F6-8079-397EF364C4C7}" srcId="{581ED447-B96C-43FF-828D-28C6CD0A5321}" destId="{55EAE2C3-AD90-4B79-9CD5-F8D3672AC008}" srcOrd="0" destOrd="0" parTransId="{5D96DA16-DD26-4B13-A58C-EE9A04F73412}" sibTransId="{403C026D-5941-49EC-8E03-92008B6F36ED}"/>
    <dgm:cxn modelId="{C05CC229-2F9E-458D-955E-535C790A7E23}" srcId="{8E6AEBB7-9798-47DD-86C5-3985C011A0AE}" destId="{156DD1E6-EA0F-426B-A5E5-ACE69A11667A}" srcOrd="0" destOrd="0" parTransId="{418669CB-8909-4687-89E4-9E085E7DCC0A}" sibTransId="{C2640725-428D-4CA0-BCB1-7B131B613471}"/>
    <dgm:cxn modelId="{813666C1-CD45-44F9-A9CE-21DCA742D2F6}" srcId="{4485F78C-1FF7-4401-8152-D296C445D54A}" destId="{E2A7BFED-A863-4537-AC16-C1A4E3881831}" srcOrd="2" destOrd="0" parTransId="{24DF4E35-D8A9-4301-8119-FA5865E261E6}" sibTransId="{6ED9069E-387A-4499-9FE2-98DDFF9FF139}"/>
    <dgm:cxn modelId="{D1F98B2C-F378-450D-8C0C-8931FDB66926}" type="presOf" srcId="{4485F78C-1FF7-4401-8152-D296C445D54A}" destId="{E8047FF9-4F48-485D-AA17-DC561CEF3666}" srcOrd="0" destOrd="0" presId="urn:microsoft.com/office/officeart/2005/8/layout/vList2"/>
    <dgm:cxn modelId="{02E4E8CF-1941-4C68-9CD7-0592FE320D5B}" type="presOf" srcId="{156DD1E6-EA0F-426B-A5E5-ACE69A11667A}" destId="{C06DB1D0-E9D8-4D3F-B2C0-5639424FA9B5}" srcOrd="0" destOrd="0" presId="urn:microsoft.com/office/officeart/2005/8/layout/vList2"/>
    <dgm:cxn modelId="{DDAA41E0-2CF3-4426-BC5E-C15EF2E37817}" type="presOf" srcId="{36ACAF78-B176-4EDB-882F-5F85189DB4CA}" destId="{C06DB1D0-E9D8-4D3F-B2C0-5639424FA9B5}" srcOrd="0" destOrd="3" presId="urn:microsoft.com/office/officeart/2005/8/layout/vList2"/>
    <dgm:cxn modelId="{55D51DE4-4A4A-418D-8E30-215286701BC0}" type="presOf" srcId="{1EBF3F28-AB02-4A24-9616-DBDB657CC841}" destId="{E03D9578-15D5-4182-A40E-1582EE765E4F}" srcOrd="0" destOrd="0" presId="urn:microsoft.com/office/officeart/2005/8/layout/vList2"/>
    <dgm:cxn modelId="{6DF74697-C78A-4FA9-B133-643C4C3AABC4}" srcId="{4485F78C-1FF7-4401-8152-D296C445D54A}" destId="{4B471782-11D4-4904-8FCE-15D17559835D}" srcOrd="3" destOrd="0" parTransId="{CDA54BC0-3F59-454D-BD50-29C7329CCEF2}" sibTransId="{43CDA094-051F-4800-B467-4347655641BD}"/>
    <dgm:cxn modelId="{0684FA94-244A-4FC4-A656-E4C835516AA0}" type="presOf" srcId="{8E6AEBB7-9798-47DD-86C5-3985C011A0AE}" destId="{21766D20-11A5-4811-B33C-DE615CCB2D3F}" srcOrd="0" destOrd="0" presId="urn:microsoft.com/office/officeart/2005/8/layout/vList2"/>
    <dgm:cxn modelId="{B92845B8-B88C-4C99-A0D3-D35BEEEEF98D}" type="presParOf" srcId="{E8047FF9-4F48-485D-AA17-DC561CEF3666}" destId="{21766D20-11A5-4811-B33C-DE615CCB2D3F}" srcOrd="0" destOrd="0" presId="urn:microsoft.com/office/officeart/2005/8/layout/vList2"/>
    <dgm:cxn modelId="{F5CFA045-448E-4601-A1F0-93C610E7FF7D}" type="presParOf" srcId="{E8047FF9-4F48-485D-AA17-DC561CEF3666}" destId="{C06DB1D0-E9D8-4D3F-B2C0-5639424FA9B5}" srcOrd="1" destOrd="0" presId="urn:microsoft.com/office/officeart/2005/8/layout/vList2"/>
    <dgm:cxn modelId="{C20DC453-8AB0-4EE6-B3FC-8D3F685FE6CE}" type="presParOf" srcId="{E8047FF9-4F48-485D-AA17-DC561CEF3666}" destId="{E03D9578-15D5-4182-A40E-1582EE765E4F}" srcOrd="2" destOrd="0" presId="urn:microsoft.com/office/officeart/2005/8/layout/vList2"/>
    <dgm:cxn modelId="{61230F89-C067-4BFF-86BA-C62EC5BACF02}" type="presParOf" srcId="{E8047FF9-4F48-485D-AA17-DC561CEF3666}" destId="{2D2F4133-E458-486F-BBE5-B15DDAAFDB9E}" srcOrd="3" destOrd="0" presId="urn:microsoft.com/office/officeart/2005/8/layout/vList2"/>
    <dgm:cxn modelId="{20069658-CF46-4A0A-9132-031DFAF594AC}" type="presParOf" srcId="{E8047FF9-4F48-485D-AA17-DC561CEF3666}" destId="{40052083-8B3F-481D-B5BB-CF641FD9D300}" srcOrd="4" destOrd="0" presId="urn:microsoft.com/office/officeart/2005/8/layout/vList2"/>
    <dgm:cxn modelId="{6FEB5D1B-CC38-4BA3-997A-64AA5B07723F}" type="presParOf" srcId="{E8047FF9-4F48-485D-AA17-DC561CEF3666}" destId="{BC935D0B-F860-4C22-AE13-408B1A20DFA8}" srcOrd="5" destOrd="0" presId="urn:microsoft.com/office/officeart/2005/8/layout/vList2"/>
    <dgm:cxn modelId="{8EAB6C74-6443-44BB-93EC-7195FDA8A929}" type="presParOf" srcId="{E8047FF9-4F48-485D-AA17-DC561CEF3666}" destId="{28E7F091-B6A2-464C-A7BF-37533677361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32E871-EE37-4389-A0D0-B0B72B45A47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3BABB1-8CCB-45B9-801E-67FFAE805083}">
      <dgm:prSet/>
      <dgm:spPr/>
      <dgm:t>
        <a:bodyPr/>
        <a:lstStyle/>
        <a:p>
          <a:r>
            <a:rPr lang="en-US" b="1" dirty="0"/>
            <a:t>Non-infectious cystitis </a:t>
          </a:r>
          <a:endParaRPr lang="en-US" dirty="0"/>
        </a:p>
      </dgm:t>
    </dgm:pt>
    <dgm:pt modelId="{2BB94ECD-AF95-42CF-AF95-47D37DEDCEAF}" type="parTrans" cxnId="{0A2FB666-51C7-4E6E-9322-CE1F9B5310D5}">
      <dgm:prSet/>
      <dgm:spPr/>
      <dgm:t>
        <a:bodyPr/>
        <a:lstStyle/>
        <a:p>
          <a:endParaRPr lang="en-US"/>
        </a:p>
      </dgm:t>
    </dgm:pt>
    <dgm:pt modelId="{368000B2-482A-4144-851B-09CF55509CA4}" type="sibTrans" cxnId="{0A2FB666-51C7-4E6E-9322-CE1F9B5310D5}">
      <dgm:prSet/>
      <dgm:spPr/>
      <dgm:t>
        <a:bodyPr/>
        <a:lstStyle/>
        <a:p>
          <a:endParaRPr lang="en-US"/>
        </a:p>
      </dgm:t>
    </dgm:pt>
    <dgm:pt modelId="{043F9094-B392-4F56-8723-06FEDAA0EFE9}">
      <dgm:prSet/>
      <dgm:spPr/>
      <dgm:t>
        <a:bodyPr/>
        <a:lstStyle/>
        <a:p>
          <a:r>
            <a:rPr lang="en-US" b="1"/>
            <a:t>Traumatic cystitis </a:t>
          </a:r>
          <a:r>
            <a:rPr lang="en-US"/>
            <a:t>in women</a:t>
          </a:r>
        </a:p>
      </dgm:t>
    </dgm:pt>
    <dgm:pt modelId="{CE0AD354-CBB4-4C7C-AC30-0BBFF04BA2F6}" type="parTrans" cxnId="{DA4FDA4D-5B2F-432C-81FD-568FF1E33335}">
      <dgm:prSet/>
      <dgm:spPr/>
      <dgm:t>
        <a:bodyPr/>
        <a:lstStyle/>
        <a:p>
          <a:endParaRPr lang="en-US"/>
        </a:p>
      </dgm:t>
    </dgm:pt>
    <dgm:pt modelId="{32982317-4C11-49B5-BE2E-53289693315B}" type="sibTrans" cxnId="{DA4FDA4D-5B2F-432C-81FD-568FF1E33335}">
      <dgm:prSet/>
      <dgm:spPr/>
      <dgm:t>
        <a:bodyPr/>
        <a:lstStyle/>
        <a:p>
          <a:endParaRPr lang="en-US"/>
        </a:p>
      </dgm:t>
    </dgm:pt>
    <dgm:pt modelId="{99BE7EFB-0C2D-4992-B0A4-C4B21F000F23}">
      <dgm:prSet/>
      <dgm:spPr/>
      <dgm:t>
        <a:bodyPr/>
        <a:lstStyle/>
        <a:p>
          <a:r>
            <a:rPr lang="en-US" b="1"/>
            <a:t>Interstitial cystitis </a:t>
          </a:r>
          <a:r>
            <a:rPr lang="en-US"/>
            <a:t>( unknown cause, may be due to autoimmune attack of the bladder)</a:t>
          </a:r>
        </a:p>
      </dgm:t>
    </dgm:pt>
    <dgm:pt modelId="{DD5D7ADF-68E3-4108-89DC-C062E5725311}" type="parTrans" cxnId="{995B63C7-8A8F-43A8-A30E-54F0294589CF}">
      <dgm:prSet/>
      <dgm:spPr/>
      <dgm:t>
        <a:bodyPr/>
        <a:lstStyle/>
        <a:p>
          <a:endParaRPr lang="en-US"/>
        </a:p>
      </dgm:t>
    </dgm:pt>
    <dgm:pt modelId="{4AC08894-FEC4-4058-A805-5817DE27A04D}" type="sibTrans" cxnId="{995B63C7-8A8F-43A8-A30E-54F0294589CF}">
      <dgm:prSet/>
      <dgm:spPr/>
      <dgm:t>
        <a:bodyPr/>
        <a:lstStyle/>
        <a:p>
          <a:endParaRPr lang="en-US"/>
        </a:p>
      </dgm:t>
    </dgm:pt>
    <dgm:pt modelId="{763BF41C-7062-48C2-8D86-AE938EE0CBE8}">
      <dgm:prSet/>
      <dgm:spPr/>
      <dgm:t>
        <a:bodyPr/>
        <a:lstStyle/>
        <a:p>
          <a:r>
            <a:rPr lang="en-US" b="1"/>
            <a:t>Eosinophilic cystitis </a:t>
          </a:r>
          <a:endParaRPr lang="en-US"/>
        </a:p>
      </dgm:t>
    </dgm:pt>
    <dgm:pt modelId="{B9134034-B773-4AAC-9733-1E0F68023893}" type="parTrans" cxnId="{77260C74-F481-40E3-B155-F09D0B9D8F7D}">
      <dgm:prSet/>
      <dgm:spPr/>
      <dgm:t>
        <a:bodyPr/>
        <a:lstStyle/>
        <a:p>
          <a:endParaRPr lang="en-US"/>
        </a:p>
      </dgm:t>
    </dgm:pt>
    <dgm:pt modelId="{8B31893F-9E0A-4501-A3E6-5C74740ABD65}" type="sibTrans" cxnId="{77260C74-F481-40E3-B155-F09D0B9D8F7D}">
      <dgm:prSet/>
      <dgm:spPr/>
      <dgm:t>
        <a:bodyPr/>
        <a:lstStyle/>
        <a:p>
          <a:endParaRPr lang="en-US"/>
        </a:p>
      </dgm:t>
    </dgm:pt>
    <dgm:pt modelId="{4BD7D059-C450-429D-85C2-01EA28A57E7D}">
      <dgm:prSet/>
      <dgm:spPr/>
      <dgm:t>
        <a:bodyPr/>
        <a:lstStyle/>
        <a:p>
          <a:r>
            <a:rPr lang="en-US" b="1"/>
            <a:t>Hemorrahagic cystitis </a:t>
          </a:r>
          <a:r>
            <a:rPr lang="en-US"/>
            <a:t>due to radiotherapy or chemotherapy.</a:t>
          </a:r>
        </a:p>
      </dgm:t>
    </dgm:pt>
    <dgm:pt modelId="{11333BED-E8A2-45FE-B047-61FC24250429}" type="parTrans" cxnId="{C0162352-4A42-477F-AB43-42C0449EE453}">
      <dgm:prSet/>
      <dgm:spPr/>
      <dgm:t>
        <a:bodyPr/>
        <a:lstStyle/>
        <a:p>
          <a:endParaRPr lang="en-US"/>
        </a:p>
      </dgm:t>
    </dgm:pt>
    <dgm:pt modelId="{52155D39-060D-4BA6-8520-555132A6E659}" type="sibTrans" cxnId="{C0162352-4A42-477F-AB43-42C0449EE453}">
      <dgm:prSet/>
      <dgm:spPr/>
      <dgm:t>
        <a:bodyPr/>
        <a:lstStyle/>
        <a:p>
          <a:endParaRPr lang="en-US"/>
        </a:p>
      </dgm:t>
    </dgm:pt>
    <dgm:pt modelId="{27A295F4-A943-4C44-87ED-6460E7BAF47C}" type="pres">
      <dgm:prSet presAssocID="{3A32E871-EE37-4389-A0D0-B0B72B45A4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F38FB-7C52-4336-BEFA-27729FB48B2E}" type="pres">
      <dgm:prSet presAssocID="{263BABB1-8CCB-45B9-801E-67FFAE80508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077FB-673D-4C16-88D5-B4AE9B313B46}" type="pres">
      <dgm:prSet presAssocID="{263BABB1-8CCB-45B9-801E-67FFAE80508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B826CA-4E6A-4F4D-B3F0-33C0723AB43A}" type="presOf" srcId="{4BD7D059-C450-429D-85C2-01EA28A57E7D}" destId="{0E4077FB-673D-4C16-88D5-B4AE9B313B46}" srcOrd="0" destOrd="3" presId="urn:microsoft.com/office/officeart/2005/8/layout/vList2"/>
    <dgm:cxn modelId="{C0162352-4A42-477F-AB43-42C0449EE453}" srcId="{263BABB1-8CCB-45B9-801E-67FFAE805083}" destId="{4BD7D059-C450-429D-85C2-01EA28A57E7D}" srcOrd="3" destOrd="0" parTransId="{11333BED-E8A2-45FE-B047-61FC24250429}" sibTransId="{52155D39-060D-4BA6-8520-555132A6E659}"/>
    <dgm:cxn modelId="{D2BFC4DB-F095-4B0A-9827-7655E0208ABC}" type="presOf" srcId="{763BF41C-7062-48C2-8D86-AE938EE0CBE8}" destId="{0E4077FB-673D-4C16-88D5-B4AE9B313B46}" srcOrd="0" destOrd="2" presId="urn:microsoft.com/office/officeart/2005/8/layout/vList2"/>
    <dgm:cxn modelId="{FCE9DC4A-C0DC-4B39-B7E3-CFE0AA7CE3B2}" type="presOf" srcId="{3A32E871-EE37-4389-A0D0-B0B72B45A47B}" destId="{27A295F4-A943-4C44-87ED-6460E7BAF47C}" srcOrd="0" destOrd="0" presId="urn:microsoft.com/office/officeart/2005/8/layout/vList2"/>
    <dgm:cxn modelId="{AEE680EB-A2D0-4010-BE04-535B11E07117}" type="presOf" srcId="{263BABB1-8CCB-45B9-801E-67FFAE805083}" destId="{831F38FB-7C52-4336-BEFA-27729FB48B2E}" srcOrd="0" destOrd="0" presId="urn:microsoft.com/office/officeart/2005/8/layout/vList2"/>
    <dgm:cxn modelId="{DA4FDA4D-5B2F-432C-81FD-568FF1E33335}" srcId="{263BABB1-8CCB-45B9-801E-67FFAE805083}" destId="{043F9094-B392-4F56-8723-06FEDAA0EFE9}" srcOrd="0" destOrd="0" parTransId="{CE0AD354-CBB4-4C7C-AC30-0BBFF04BA2F6}" sibTransId="{32982317-4C11-49B5-BE2E-53289693315B}"/>
    <dgm:cxn modelId="{0A2FB666-51C7-4E6E-9322-CE1F9B5310D5}" srcId="{3A32E871-EE37-4389-A0D0-B0B72B45A47B}" destId="{263BABB1-8CCB-45B9-801E-67FFAE805083}" srcOrd="0" destOrd="0" parTransId="{2BB94ECD-AF95-42CF-AF95-47D37DEDCEAF}" sibTransId="{368000B2-482A-4144-851B-09CF55509CA4}"/>
    <dgm:cxn modelId="{79D1D1AE-36F1-461C-8747-52AD6CFEFFD0}" type="presOf" srcId="{99BE7EFB-0C2D-4992-B0A4-C4B21F000F23}" destId="{0E4077FB-673D-4C16-88D5-B4AE9B313B46}" srcOrd="0" destOrd="1" presId="urn:microsoft.com/office/officeart/2005/8/layout/vList2"/>
    <dgm:cxn modelId="{77260C74-F481-40E3-B155-F09D0B9D8F7D}" srcId="{263BABB1-8CCB-45B9-801E-67FFAE805083}" destId="{763BF41C-7062-48C2-8D86-AE938EE0CBE8}" srcOrd="2" destOrd="0" parTransId="{B9134034-B773-4AAC-9733-1E0F68023893}" sibTransId="{8B31893F-9E0A-4501-A3E6-5C74740ABD65}"/>
    <dgm:cxn modelId="{F3F4ED31-41AB-4F05-B237-AB541F7FE922}" type="presOf" srcId="{043F9094-B392-4F56-8723-06FEDAA0EFE9}" destId="{0E4077FB-673D-4C16-88D5-B4AE9B313B46}" srcOrd="0" destOrd="0" presId="urn:microsoft.com/office/officeart/2005/8/layout/vList2"/>
    <dgm:cxn modelId="{995B63C7-8A8F-43A8-A30E-54F0294589CF}" srcId="{263BABB1-8CCB-45B9-801E-67FFAE805083}" destId="{99BE7EFB-0C2D-4992-B0A4-C4B21F000F23}" srcOrd="1" destOrd="0" parTransId="{DD5D7ADF-68E3-4108-89DC-C062E5725311}" sibTransId="{4AC08894-FEC4-4058-A805-5817DE27A04D}"/>
    <dgm:cxn modelId="{54A70B35-591A-4A50-BCDA-33496C1BE29A}" type="presParOf" srcId="{27A295F4-A943-4C44-87ED-6460E7BAF47C}" destId="{831F38FB-7C52-4336-BEFA-27729FB48B2E}" srcOrd="0" destOrd="0" presId="urn:microsoft.com/office/officeart/2005/8/layout/vList2"/>
    <dgm:cxn modelId="{DFFF5A61-7CD1-4A59-9E0A-C77193C8128D}" type="presParOf" srcId="{27A295F4-A943-4C44-87ED-6460E7BAF47C}" destId="{0E4077FB-673D-4C16-88D5-B4AE9B313B4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B256FE-59BD-44B4-BEFD-F1BC6B9AD1F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F49E247-EBFC-456B-B965-C58448EC9252}">
      <dgm:prSet/>
      <dgm:spPr/>
      <dgm:t>
        <a:bodyPr/>
        <a:lstStyle/>
        <a:p>
          <a:r>
            <a:rPr lang="en-US" b="1" dirty="0"/>
            <a:t>Empiric treatment </a:t>
          </a:r>
          <a:r>
            <a:rPr lang="en-US" dirty="0"/>
            <a:t>commonly used depending on the knowledge of common organism and sensitivity pattern.</a:t>
          </a:r>
        </a:p>
      </dgm:t>
    </dgm:pt>
    <dgm:pt modelId="{B05EADE7-271E-4935-A1E1-297DA2E01C22}" type="parTrans" cxnId="{3C1E1AD1-7A8E-48A1-ACDF-8F4C6C59A7BA}">
      <dgm:prSet/>
      <dgm:spPr/>
      <dgm:t>
        <a:bodyPr/>
        <a:lstStyle/>
        <a:p>
          <a:endParaRPr lang="en-US"/>
        </a:p>
      </dgm:t>
    </dgm:pt>
    <dgm:pt modelId="{19B6AAB7-34F7-4E2F-9218-E486A1F216BB}" type="sibTrans" cxnId="{3C1E1AD1-7A8E-48A1-ACDF-8F4C6C59A7BA}">
      <dgm:prSet/>
      <dgm:spPr/>
      <dgm:t>
        <a:bodyPr/>
        <a:lstStyle/>
        <a:p>
          <a:endParaRPr lang="en-US"/>
        </a:p>
      </dgm:t>
    </dgm:pt>
    <dgm:pt modelId="{E010201B-899F-4DFC-8F64-FCD502AFE9A7}">
      <dgm:prSet/>
      <dgm:spPr/>
      <dgm:t>
        <a:bodyPr/>
        <a:lstStyle/>
        <a:p>
          <a:r>
            <a:rPr lang="en-US" b="1"/>
            <a:t>Treatment best guided by susceptibility pattern of the causative bacteria.</a:t>
          </a:r>
          <a:endParaRPr lang="en-US"/>
        </a:p>
      </dgm:t>
    </dgm:pt>
    <dgm:pt modelId="{17C99BE7-9AA4-4B1D-9214-13C3386DDE31}" type="parTrans" cxnId="{356DA62A-4E84-4614-9814-0BBA49D81D43}">
      <dgm:prSet/>
      <dgm:spPr/>
      <dgm:t>
        <a:bodyPr/>
        <a:lstStyle/>
        <a:p>
          <a:endParaRPr lang="en-US"/>
        </a:p>
      </dgm:t>
    </dgm:pt>
    <dgm:pt modelId="{680C8B54-174C-4EEF-923B-EB842A13B543}" type="sibTrans" cxnId="{356DA62A-4E84-4614-9814-0BBA49D81D43}">
      <dgm:prSet/>
      <dgm:spPr/>
      <dgm:t>
        <a:bodyPr/>
        <a:lstStyle/>
        <a:p>
          <a:endParaRPr lang="en-US"/>
        </a:p>
      </dgm:t>
    </dgm:pt>
    <dgm:pt modelId="{93D9C29D-5D7B-4F70-B7C1-FBF332A9B337}">
      <dgm:prSet/>
      <dgm:spPr/>
      <dgm:t>
        <a:bodyPr/>
        <a:lstStyle/>
        <a:p>
          <a:r>
            <a:rPr lang="en-US"/>
            <a:t>Common agents: Ampicillin or Amoxacillin, Amoxacillin-Clavulanic acid , Cephradine, Ciprofloxacin, Norfloxacin, Gentamicin or TRM-SMX.</a:t>
          </a:r>
        </a:p>
      </dgm:t>
    </dgm:pt>
    <dgm:pt modelId="{4AA4F795-3405-46B5-9950-BCCA86E762D8}" type="parTrans" cxnId="{0B6119EA-8072-4AC6-A17F-E5982CC305E2}">
      <dgm:prSet/>
      <dgm:spPr/>
      <dgm:t>
        <a:bodyPr/>
        <a:lstStyle/>
        <a:p>
          <a:endParaRPr lang="en-US"/>
        </a:p>
      </dgm:t>
    </dgm:pt>
    <dgm:pt modelId="{B6A172C6-7591-4769-8775-FC65360BB378}" type="sibTrans" cxnId="{0B6119EA-8072-4AC6-A17F-E5982CC305E2}">
      <dgm:prSet/>
      <dgm:spPr/>
      <dgm:t>
        <a:bodyPr/>
        <a:lstStyle/>
        <a:p>
          <a:endParaRPr lang="en-US"/>
        </a:p>
      </dgm:t>
    </dgm:pt>
    <dgm:pt modelId="{40797426-F85F-4F09-8079-51A589791EA0}" type="pres">
      <dgm:prSet presAssocID="{4BB256FE-59BD-44B4-BEFD-F1BC6B9AD1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0F3950-B8E2-4B5F-924D-FEAA48696BF1}" type="pres">
      <dgm:prSet presAssocID="{FF49E247-EBFC-456B-B965-C58448EC925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C50C9-9A17-4A08-8CE6-4AEB56CCEA32}" type="pres">
      <dgm:prSet presAssocID="{19B6AAB7-34F7-4E2F-9218-E486A1F216BB}" presName="spacer" presStyleCnt="0"/>
      <dgm:spPr/>
    </dgm:pt>
    <dgm:pt modelId="{A54441D3-5B3F-4007-9468-3B376A02A20A}" type="pres">
      <dgm:prSet presAssocID="{E010201B-899F-4DFC-8F64-FCD502AFE9A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AC0C0-0F2D-4476-8156-F32F32D9C693}" type="pres">
      <dgm:prSet presAssocID="{680C8B54-174C-4EEF-923B-EB842A13B543}" presName="spacer" presStyleCnt="0"/>
      <dgm:spPr/>
    </dgm:pt>
    <dgm:pt modelId="{A0203E8B-7353-4566-BCD9-6AC72403B3A6}" type="pres">
      <dgm:prSet presAssocID="{93D9C29D-5D7B-4F70-B7C1-FBF332A9B33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89F3E1-D7D6-4320-8104-69D4F4871C98}" type="presOf" srcId="{FF49E247-EBFC-456B-B965-C58448EC9252}" destId="{CB0F3950-B8E2-4B5F-924D-FEAA48696BF1}" srcOrd="0" destOrd="0" presId="urn:microsoft.com/office/officeart/2005/8/layout/vList2"/>
    <dgm:cxn modelId="{0B6119EA-8072-4AC6-A17F-E5982CC305E2}" srcId="{4BB256FE-59BD-44B4-BEFD-F1BC6B9AD1FD}" destId="{93D9C29D-5D7B-4F70-B7C1-FBF332A9B337}" srcOrd="2" destOrd="0" parTransId="{4AA4F795-3405-46B5-9950-BCCA86E762D8}" sibTransId="{B6A172C6-7591-4769-8775-FC65360BB378}"/>
    <dgm:cxn modelId="{6972B771-0A86-4B0F-8903-A6E65C197F5A}" type="presOf" srcId="{4BB256FE-59BD-44B4-BEFD-F1BC6B9AD1FD}" destId="{40797426-F85F-4F09-8079-51A589791EA0}" srcOrd="0" destOrd="0" presId="urn:microsoft.com/office/officeart/2005/8/layout/vList2"/>
    <dgm:cxn modelId="{4F697510-A9B2-4023-A0CD-06F4AF24D794}" type="presOf" srcId="{93D9C29D-5D7B-4F70-B7C1-FBF332A9B337}" destId="{A0203E8B-7353-4566-BCD9-6AC72403B3A6}" srcOrd="0" destOrd="0" presId="urn:microsoft.com/office/officeart/2005/8/layout/vList2"/>
    <dgm:cxn modelId="{356DA62A-4E84-4614-9814-0BBA49D81D43}" srcId="{4BB256FE-59BD-44B4-BEFD-F1BC6B9AD1FD}" destId="{E010201B-899F-4DFC-8F64-FCD502AFE9A7}" srcOrd="1" destOrd="0" parTransId="{17C99BE7-9AA4-4B1D-9214-13C3386DDE31}" sibTransId="{680C8B54-174C-4EEF-923B-EB842A13B543}"/>
    <dgm:cxn modelId="{A107FDC5-7BE8-4E65-AD5B-35562EC2BB33}" type="presOf" srcId="{E010201B-899F-4DFC-8F64-FCD502AFE9A7}" destId="{A54441D3-5B3F-4007-9468-3B376A02A20A}" srcOrd="0" destOrd="0" presId="urn:microsoft.com/office/officeart/2005/8/layout/vList2"/>
    <dgm:cxn modelId="{3C1E1AD1-7A8E-48A1-ACDF-8F4C6C59A7BA}" srcId="{4BB256FE-59BD-44B4-BEFD-F1BC6B9AD1FD}" destId="{FF49E247-EBFC-456B-B965-C58448EC9252}" srcOrd="0" destOrd="0" parTransId="{B05EADE7-271E-4935-A1E1-297DA2E01C22}" sibTransId="{19B6AAB7-34F7-4E2F-9218-E486A1F216BB}"/>
    <dgm:cxn modelId="{5D77D475-E8CB-44D3-9B6C-24888226E46D}" type="presParOf" srcId="{40797426-F85F-4F09-8079-51A589791EA0}" destId="{CB0F3950-B8E2-4B5F-924D-FEAA48696BF1}" srcOrd="0" destOrd="0" presId="urn:microsoft.com/office/officeart/2005/8/layout/vList2"/>
    <dgm:cxn modelId="{77A77026-8C2D-4B0B-B563-8BDFA4F545FC}" type="presParOf" srcId="{40797426-F85F-4F09-8079-51A589791EA0}" destId="{DFEC50C9-9A17-4A08-8CE6-4AEB56CCEA32}" srcOrd="1" destOrd="0" presId="urn:microsoft.com/office/officeart/2005/8/layout/vList2"/>
    <dgm:cxn modelId="{B240E141-1B2D-4A4A-915B-55BA7CF70A2E}" type="presParOf" srcId="{40797426-F85F-4F09-8079-51A589791EA0}" destId="{A54441D3-5B3F-4007-9468-3B376A02A20A}" srcOrd="2" destOrd="0" presId="urn:microsoft.com/office/officeart/2005/8/layout/vList2"/>
    <dgm:cxn modelId="{F36C6C9E-EE83-4698-8CAE-09B748B44BFF}" type="presParOf" srcId="{40797426-F85F-4F09-8079-51A589791EA0}" destId="{F21AC0C0-0F2D-4476-8156-F32F32D9C693}" srcOrd="3" destOrd="0" presId="urn:microsoft.com/office/officeart/2005/8/layout/vList2"/>
    <dgm:cxn modelId="{76152F3B-8086-4755-A169-51D40E4C3672}" type="presParOf" srcId="{40797426-F85F-4F09-8079-51A589791EA0}" destId="{A0203E8B-7353-4566-BCD9-6AC72403B3A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6DD44-9A2C-400D-88E5-EF48998E6028}">
      <dsp:nvSpPr>
        <dsp:cNvPr id="0" name=""/>
        <dsp:cNvSpPr/>
      </dsp:nvSpPr>
      <dsp:spPr>
        <a:xfrm>
          <a:off x="1976604" y="121266"/>
          <a:ext cx="1170950" cy="11709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1-Define the term cystitis and recall who commonly gets cystitis.</a:t>
          </a:r>
        </a:p>
      </dsp:txBody>
      <dsp:txXfrm>
        <a:off x="2148086" y="292748"/>
        <a:ext cx="827986" cy="827986"/>
      </dsp:txXfrm>
    </dsp:sp>
    <dsp:sp modelId="{C9532994-4553-4924-8C8B-4B0EB2BB9AC7}">
      <dsp:nvSpPr>
        <dsp:cNvPr id="0" name=""/>
        <dsp:cNvSpPr/>
      </dsp:nvSpPr>
      <dsp:spPr>
        <a:xfrm rot="1542857">
          <a:off x="3190540" y="886720"/>
          <a:ext cx="311171" cy="3951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195162" y="945507"/>
        <a:ext cx="217820" cy="237117"/>
      </dsp:txXfrm>
    </dsp:sp>
    <dsp:sp modelId="{256A09CC-C956-4B69-A916-F26BD1AB5EA4}">
      <dsp:nvSpPr>
        <dsp:cNvPr id="0" name=""/>
        <dsp:cNvSpPr/>
      </dsp:nvSpPr>
      <dsp:spPr>
        <a:xfrm>
          <a:off x="3560567" y="884062"/>
          <a:ext cx="1170950" cy="11709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2- Describe the pathogenesis and risk factors of cystitis.</a:t>
          </a:r>
        </a:p>
      </dsp:txBody>
      <dsp:txXfrm>
        <a:off x="3732049" y="1055544"/>
        <a:ext cx="827986" cy="827986"/>
      </dsp:txXfrm>
    </dsp:sp>
    <dsp:sp modelId="{127B6C32-B5C0-499A-A631-78F54E86091A}">
      <dsp:nvSpPr>
        <dsp:cNvPr id="0" name=""/>
        <dsp:cNvSpPr/>
      </dsp:nvSpPr>
      <dsp:spPr>
        <a:xfrm rot="4628571">
          <a:off x="4184100" y="2120348"/>
          <a:ext cx="311171" cy="3951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220389" y="2153882"/>
        <a:ext cx="217820" cy="237117"/>
      </dsp:txXfrm>
    </dsp:sp>
    <dsp:sp modelId="{A941CFDD-7731-454F-BB2D-FB86AD86B1E0}">
      <dsp:nvSpPr>
        <dsp:cNvPr id="0" name=""/>
        <dsp:cNvSpPr/>
      </dsp:nvSpPr>
      <dsp:spPr>
        <a:xfrm>
          <a:off x="3951773" y="2598050"/>
          <a:ext cx="1170950" cy="117095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3- List the most common causative organisms of cystitis </a:t>
          </a:r>
        </a:p>
      </dsp:txBody>
      <dsp:txXfrm>
        <a:off x="4123255" y="2769532"/>
        <a:ext cx="827986" cy="827986"/>
      </dsp:txXfrm>
    </dsp:sp>
    <dsp:sp modelId="{929DCDA2-14CE-42DE-95B6-652AE617CC7C}">
      <dsp:nvSpPr>
        <dsp:cNvPr id="0" name=""/>
        <dsp:cNvSpPr/>
      </dsp:nvSpPr>
      <dsp:spPr>
        <a:xfrm rot="7714286">
          <a:off x="3839086" y="3666298"/>
          <a:ext cx="311171" cy="3951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3914863" y="3708845"/>
        <a:ext cx="217820" cy="237117"/>
      </dsp:txXfrm>
    </dsp:sp>
    <dsp:sp modelId="{8C68D1F2-9F0C-46A3-B2EA-96EAEFE80169}">
      <dsp:nvSpPr>
        <dsp:cNvPr id="0" name=""/>
        <dsp:cNvSpPr/>
      </dsp:nvSpPr>
      <dsp:spPr>
        <a:xfrm>
          <a:off x="2855637" y="3972562"/>
          <a:ext cx="1170950" cy="117095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4- Recall the different types of cystitis ( infectious and non-infectious).</a:t>
          </a:r>
        </a:p>
      </dsp:txBody>
      <dsp:txXfrm>
        <a:off x="3027119" y="4144044"/>
        <a:ext cx="827986" cy="827986"/>
      </dsp:txXfrm>
    </dsp:sp>
    <dsp:sp modelId="{DF2BE043-B066-4C32-A808-935293F412CA}">
      <dsp:nvSpPr>
        <dsp:cNvPr id="0" name=""/>
        <dsp:cNvSpPr/>
      </dsp:nvSpPr>
      <dsp:spPr>
        <a:xfrm rot="10800000">
          <a:off x="2415300" y="4360439"/>
          <a:ext cx="311171" cy="3951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2508651" y="4439478"/>
        <a:ext cx="217820" cy="237117"/>
      </dsp:txXfrm>
    </dsp:sp>
    <dsp:sp modelId="{ED89A1B6-B886-4C97-926E-2E9A2128D218}">
      <dsp:nvSpPr>
        <dsp:cNvPr id="0" name=""/>
        <dsp:cNvSpPr/>
      </dsp:nvSpPr>
      <dsp:spPr>
        <a:xfrm>
          <a:off x="1097571" y="3972562"/>
          <a:ext cx="1170950" cy="117095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5- Describe the clinical presentation of cystitis </a:t>
          </a:r>
        </a:p>
      </dsp:txBody>
      <dsp:txXfrm>
        <a:off x="1269053" y="4144044"/>
        <a:ext cx="827986" cy="827986"/>
      </dsp:txXfrm>
    </dsp:sp>
    <dsp:sp modelId="{43C678FD-EDC5-4329-B955-88AA0CA2A904}">
      <dsp:nvSpPr>
        <dsp:cNvPr id="0" name=""/>
        <dsp:cNvSpPr/>
      </dsp:nvSpPr>
      <dsp:spPr>
        <a:xfrm rot="13885714">
          <a:off x="984883" y="3680069"/>
          <a:ext cx="311171" cy="3951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1060660" y="3795600"/>
        <a:ext cx="217820" cy="237117"/>
      </dsp:txXfrm>
    </dsp:sp>
    <dsp:sp modelId="{B6A0CAC0-9780-4D25-A3DE-6329200CC604}">
      <dsp:nvSpPr>
        <dsp:cNvPr id="0" name=""/>
        <dsp:cNvSpPr/>
      </dsp:nvSpPr>
      <dsp:spPr>
        <a:xfrm>
          <a:off x="1434" y="2598050"/>
          <a:ext cx="1170950" cy="11709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6- Describe the laboratory diagnosis of cystitis</a:t>
          </a:r>
        </a:p>
      </dsp:txBody>
      <dsp:txXfrm>
        <a:off x="172916" y="2769532"/>
        <a:ext cx="827986" cy="827986"/>
      </dsp:txXfrm>
    </dsp:sp>
    <dsp:sp modelId="{E5073EFF-BB86-4BE6-A4D7-45B00B01EC2F}">
      <dsp:nvSpPr>
        <dsp:cNvPr id="0" name=""/>
        <dsp:cNvSpPr/>
      </dsp:nvSpPr>
      <dsp:spPr>
        <a:xfrm rot="16971429">
          <a:off x="624967" y="2137519"/>
          <a:ext cx="311171" cy="3951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661256" y="2262063"/>
        <a:ext cx="217820" cy="237117"/>
      </dsp:txXfrm>
    </dsp:sp>
    <dsp:sp modelId="{7A3D1BBF-3672-4FE8-8556-5ED7DA2B5D24}">
      <dsp:nvSpPr>
        <dsp:cNvPr id="0" name=""/>
        <dsp:cNvSpPr/>
      </dsp:nvSpPr>
      <dsp:spPr>
        <a:xfrm>
          <a:off x="392641" y="884062"/>
          <a:ext cx="1170950" cy="11709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7- Recall the antimicrobial agents suitable for the treatment and prevention of cystitis.</a:t>
          </a:r>
        </a:p>
      </dsp:txBody>
      <dsp:txXfrm>
        <a:off x="564123" y="1055544"/>
        <a:ext cx="827986" cy="827986"/>
      </dsp:txXfrm>
    </dsp:sp>
    <dsp:sp modelId="{0259BDD9-68A0-48D8-AFAF-32364E47042C}">
      <dsp:nvSpPr>
        <dsp:cNvPr id="0" name=""/>
        <dsp:cNvSpPr/>
      </dsp:nvSpPr>
      <dsp:spPr>
        <a:xfrm rot="20057143">
          <a:off x="1606577" y="894363"/>
          <a:ext cx="311171" cy="3951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611199" y="993654"/>
        <a:ext cx="217820" cy="2371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93498-F6D8-4FD7-9BA7-C88C6B63B2C1}">
      <dsp:nvSpPr>
        <dsp:cNvPr id="0" name=""/>
        <dsp:cNvSpPr/>
      </dsp:nvSpPr>
      <dsp:spPr>
        <a:xfrm>
          <a:off x="0" y="83701"/>
          <a:ext cx="5124159" cy="16549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/>
            <a:t>Urinary Tract infection (UTI) divided into upper and lower urinary tract infections</a:t>
          </a:r>
          <a:endParaRPr lang="en-US" sz="2300" kern="1200"/>
        </a:p>
      </dsp:txBody>
      <dsp:txXfrm>
        <a:off x="80789" y="164490"/>
        <a:ext cx="4962581" cy="1493387"/>
      </dsp:txXfrm>
    </dsp:sp>
    <dsp:sp modelId="{1445E55F-268C-4BE4-AD38-BEAB158A02F2}">
      <dsp:nvSpPr>
        <dsp:cNvPr id="0" name=""/>
        <dsp:cNvSpPr/>
      </dsp:nvSpPr>
      <dsp:spPr>
        <a:xfrm>
          <a:off x="0" y="1804906"/>
          <a:ext cx="5124159" cy="1654965"/>
        </a:xfrm>
        <a:prstGeom prst="roundRect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/>
            <a:t>Patient presents with urinary symptoms and significant bacteriuria= 10</a:t>
          </a:r>
          <a:r>
            <a:rPr lang="en-US" sz="2300" b="1" kern="1200" baseline="30000"/>
            <a:t>5 </a:t>
          </a:r>
          <a:r>
            <a:rPr lang="en-US" sz="2300" b="1" kern="1200"/>
            <a:t>bacteria/ml</a:t>
          </a:r>
          <a:endParaRPr lang="en-US" sz="2300" kern="1200"/>
        </a:p>
      </dsp:txBody>
      <dsp:txXfrm>
        <a:off x="80789" y="1885695"/>
        <a:ext cx="4962581" cy="1493387"/>
      </dsp:txXfrm>
    </dsp:sp>
    <dsp:sp modelId="{5C6F21B5-673B-46F2-AF46-4D4BA5FF31B0}">
      <dsp:nvSpPr>
        <dsp:cNvPr id="0" name=""/>
        <dsp:cNvSpPr/>
      </dsp:nvSpPr>
      <dsp:spPr>
        <a:xfrm>
          <a:off x="0" y="3526112"/>
          <a:ext cx="5124159" cy="1654965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/>
            <a:t>Asymptomatic bacteriuria when the patient presents with significant bacteria in urine but without symptoms</a:t>
          </a:r>
          <a:endParaRPr lang="en-US" sz="2300" kern="1200"/>
        </a:p>
      </dsp:txBody>
      <dsp:txXfrm>
        <a:off x="80789" y="3606901"/>
        <a:ext cx="4962581" cy="1493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66D20-11A5-4811-B33C-DE615CCB2D3F}">
      <dsp:nvSpPr>
        <dsp:cNvPr id="0" name=""/>
        <dsp:cNvSpPr/>
      </dsp:nvSpPr>
      <dsp:spPr>
        <a:xfrm>
          <a:off x="0" y="440478"/>
          <a:ext cx="5124159" cy="7150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/>
            <a:t>Lower UTIs</a:t>
          </a:r>
          <a:endParaRPr lang="en-US" sz="1800" kern="1200"/>
        </a:p>
      </dsp:txBody>
      <dsp:txXfrm>
        <a:off x="34906" y="475384"/>
        <a:ext cx="5054347" cy="645240"/>
      </dsp:txXfrm>
    </dsp:sp>
    <dsp:sp modelId="{C06DB1D0-E9D8-4D3F-B2C0-5639424FA9B5}">
      <dsp:nvSpPr>
        <dsp:cNvPr id="0" name=""/>
        <dsp:cNvSpPr/>
      </dsp:nvSpPr>
      <dsp:spPr>
        <a:xfrm>
          <a:off x="0" y="1155531"/>
          <a:ext cx="5124159" cy="1173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69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400" b="1" u="sng" kern="1200"/>
            <a:t>Cystitis</a:t>
          </a:r>
          <a:r>
            <a:rPr lang="en-GB" sz="1400" b="1" kern="1200"/>
            <a:t> </a:t>
          </a:r>
          <a:r>
            <a:rPr lang="en-GB" sz="1400" kern="1200"/>
            <a:t>(infection of the bladder; superficial mucosal infections)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400" b="1" u="sng" kern="1200"/>
            <a:t>Urethritis</a:t>
          </a:r>
          <a:r>
            <a:rPr lang="en-GB" sz="1400" b="1" kern="1200"/>
            <a:t> </a:t>
          </a:r>
          <a:r>
            <a:rPr lang="en-GB" sz="1400" kern="1200"/>
            <a:t>(sexually transmitted pathogens)</a:t>
          </a:r>
          <a:endParaRPr lang="en-US" sz="14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400" kern="1200"/>
            <a:t>-  urethritis in men &amp;  women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400" b="1" u="sng" kern="1200"/>
            <a:t>Prostatitis</a:t>
          </a:r>
          <a:r>
            <a:rPr lang="en-GB" sz="1400" b="1" kern="1200"/>
            <a:t> and</a:t>
          </a:r>
          <a:r>
            <a:rPr lang="en-GB" sz="1400" b="1" u="sng" kern="1200"/>
            <a:t> Epididymitis</a:t>
          </a:r>
          <a:r>
            <a:rPr lang="en-GB" sz="1400" b="1" kern="1200"/>
            <a:t> </a:t>
          </a:r>
          <a:endParaRPr lang="en-US" sz="1400" kern="1200"/>
        </a:p>
      </dsp:txBody>
      <dsp:txXfrm>
        <a:off x="0" y="1155531"/>
        <a:ext cx="5124159" cy="1173690"/>
      </dsp:txXfrm>
    </dsp:sp>
    <dsp:sp modelId="{E03D9578-15D5-4182-A40E-1582EE765E4F}">
      <dsp:nvSpPr>
        <dsp:cNvPr id="0" name=""/>
        <dsp:cNvSpPr/>
      </dsp:nvSpPr>
      <dsp:spPr>
        <a:xfrm>
          <a:off x="0" y="2329221"/>
          <a:ext cx="5124159" cy="715052"/>
        </a:xfrm>
        <a:prstGeom prst="roundRect">
          <a:avLst/>
        </a:prstGeom>
        <a:gradFill rotWithShape="0">
          <a:gsLst>
            <a:gs pos="0">
              <a:schemeClr val="accent2">
                <a:hueOff val="151055"/>
                <a:satOff val="-15998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151055"/>
                <a:satOff val="-15998"/>
                <a:lumOff val="-39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/>
            <a:t>Upper UTIs	Acute pyelonephritis</a:t>
          </a:r>
          <a:endParaRPr lang="en-US" sz="1800" kern="1200"/>
        </a:p>
      </dsp:txBody>
      <dsp:txXfrm>
        <a:off x="34906" y="2364127"/>
        <a:ext cx="5054347" cy="645240"/>
      </dsp:txXfrm>
    </dsp:sp>
    <dsp:sp modelId="{2D2F4133-E458-486F-BBE5-B15DDAAFDB9E}">
      <dsp:nvSpPr>
        <dsp:cNvPr id="0" name=""/>
        <dsp:cNvSpPr/>
      </dsp:nvSpPr>
      <dsp:spPr>
        <a:xfrm>
          <a:off x="0" y="3044274"/>
          <a:ext cx="5124159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69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400" b="1" kern="1200"/>
            <a:t>C</a:t>
          </a:r>
          <a:r>
            <a:rPr lang="en-GB" sz="1400" b="1" kern="1200"/>
            <a:t>hronic pyelonephritis</a:t>
          </a:r>
          <a:endParaRPr lang="en-US" sz="1400" kern="1200"/>
        </a:p>
      </dsp:txBody>
      <dsp:txXfrm>
        <a:off x="0" y="3044274"/>
        <a:ext cx="5124159" cy="298080"/>
      </dsp:txXfrm>
    </dsp:sp>
    <dsp:sp modelId="{40052083-8B3F-481D-B5BB-CF641FD9D300}">
      <dsp:nvSpPr>
        <dsp:cNvPr id="0" name=""/>
        <dsp:cNvSpPr/>
      </dsp:nvSpPr>
      <dsp:spPr>
        <a:xfrm>
          <a:off x="0" y="3342354"/>
          <a:ext cx="5124159" cy="715052"/>
        </a:xfrm>
        <a:prstGeom prst="roundRect">
          <a:avLst/>
        </a:prstGeom>
        <a:gradFill rotWithShape="0">
          <a:gsLst>
            <a:gs pos="0">
              <a:schemeClr val="accent2">
                <a:hueOff val="302110"/>
                <a:satOff val="-31995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302110"/>
                <a:satOff val="-31995"/>
                <a:lumOff val="-78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/>
            <a:t>Uncomplicated UTI </a:t>
          </a:r>
          <a:r>
            <a:rPr lang="en-GB" sz="1800" kern="1200"/>
            <a:t>(empirical therapy is possible)</a:t>
          </a:r>
          <a:endParaRPr lang="en-US" sz="1800" kern="1200"/>
        </a:p>
      </dsp:txBody>
      <dsp:txXfrm>
        <a:off x="34906" y="3377260"/>
        <a:ext cx="5054347" cy="645240"/>
      </dsp:txXfrm>
    </dsp:sp>
    <dsp:sp modelId="{28E7F091-B6A2-464C-A7BF-375336773618}">
      <dsp:nvSpPr>
        <dsp:cNvPr id="0" name=""/>
        <dsp:cNvSpPr/>
      </dsp:nvSpPr>
      <dsp:spPr>
        <a:xfrm>
          <a:off x="0" y="4109247"/>
          <a:ext cx="5124159" cy="715052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/>
            <a:t>Complicated UTI </a:t>
          </a:r>
          <a:r>
            <a:rPr lang="en-GB" sz="1800" kern="1200"/>
            <a:t>(nosocomial UTI, relapses, structural or functional abnormalities</a:t>
          </a:r>
          <a:r>
            <a:rPr lang="hu-HU" sz="1800" kern="1200"/>
            <a:t> </a:t>
          </a:r>
          <a:r>
            <a:rPr lang="en-US" sz="1800" kern="1200"/>
            <a:t>)</a:t>
          </a:r>
        </a:p>
      </dsp:txBody>
      <dsp:txXfrm>
        <a:off x="34906" y="4144153"/>
        <a:ext cx="5054347" cy="645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F38FB-7C52-4336-BEFA-27729FB48B2E}">
      <dsp:nvSpPr>
        <dsp:cNvPr id="0" name=""/>
        <dsp:cNvSpPr/>
      </dsp:nvSpPr>
      <dsp:spPr>
        <a:xfrm>
          <a:off x="0" y="147826"/>
          <a:ext cx="5124159" cy="8394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/>
            <a:t>Non-infectious cystitis </a:t>
          </a:r>
          <a:endParaRPr lang="en-US" sz="3500" kern="1200" dirty="0"/>
        </a:p>
      </dsp:txBody>
      <dsp:txXfrm>
        <a:off x="40980" y="188806"/>
        <a:ext cx="5042199" cy="757514"/>
      </dsp:txXfrm>
    </dsp:sp>
    <dsp:sp modelId="{0E4077FB-673D-4C16-88D5-B4AE9B313B46}">
      <dsp:nvSpPr>
        <dsp:cNvPr id="0" name=""/>
        <dsp:cNvSpPr/>
      </dsp:nvSpPr>
      <dsp:spPr>
        <a:xfrm>
          <a:off x="0" y="987301"/>
          <a:ext cx="5124159" cy="4129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692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b="1" kern="1200"/>
            <a:t>Traumatic cystitis </a:t>
          </a:r>
          <a:r>
            <a:rPr lang="en-US" sz="2700" kern="1200"/>
            <a:t>in women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b="1" kern="1200"/>
            <a:t>Interstitial cystitis </a:t>
          </a:r>
          <a:r>
            <a:rPr lang="en-US" sz="2700" kern="1200"/>
            <a:t>( unknown cause, may be due to autoimmune attack of the bladder)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b="1" kern="1200"/>
            <a:t>Eosinophilic cystitis 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b="1" kern="1200"/>
            <a:t>Hemorrahagic cystitis </a:t>
          </a:r>
          <a:r>
            <a:rPr lang="en-US" sz="2700" kern="1200"/>
            <a:t>due to radiotherapy or chemotherapy.</a:t>
          </a:r>
        </a:p>
      </dsp:txBody>
      <dsp:txXfrm>
        <a:off x="0" y="987301"/>
        <a:ext cx="5124159" cy="41296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F3950-B8E2-4B5F-924D-FEAA48696BF1}">
      <dsp:nvSpPr>
        <dsp:cNvPr id="0" name=""/>
        <dsp:cNvSpPr/>
      </dsp:nvSpPr>
      <dsp:spPr>
        <a:xfrm>
          <a:off x="0" y="323754"/>
          <a:ext cx="5124159" cy="14987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Empiric treatment </a:t>
          </a:r>
          <a:r>
            <a:rPr lang="en-US" sz="2100" kern="1200" dirty="0"/>
            <a:t>commonly used depending on the knowledge of common organism and sensitivity pattern.</a:t>
          </a:r>
        </a:p>
      </dsp:txBody>
      <dsp:txXfrm>
        <a:off x="73164" y="396918"/>
        <a:ext cx="4977831" cy="1352442"/>
      </dsp:txXfrm>
    </dsp:sp>
    <dsp:sp modelId="{A54441D3-5B3F-4007-9468-3B376A02A20A}">
      <dsp:nvSpPr>
        <dsp:cNvPr id="0" name=""/>
        <dsp:cNvSpPr/>
      </dsp:nvSpPr>
      <dsp:spPr>
        <a:xfrm>
          <a:off x="0" y="1883004"/>
          <a:ext cx="5124159" cy="1498770"/>
        </a:xfrm>
        <a:prstGeom prst="roundRect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/>
            <a:t>Treatment best guided by susceptibility pattern of the causative bacteria.</a:t>
          </a:r>
          <a:endParaRPr lang="en-US" sz="2100" kern="1200"/>
        </a:p>
      </dsp:txBody>
      <dsp:txXfrm>
        <a:off x="73164" y="1956168"/>
        <a:ext cx="4977831" cy="1352442"/>
      </dsp:txXfrm>
    </dsp:sp>
    <dsp:sp modelId="{A0203E8B-7353-4566-BCD9-6AC72403B3A6}">
      <dsp:nvSpPr>
        <dsp:cNvPr id="0" name=""/>
        <dsp:cNvSpPr/>
      </dsp:nvSpPr>
      <dsp:spPr>
        <a:xfrm>
          <a:off x="0" y="3442254"/>
          <a:ext cx="5124159" cy="1498770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Common agents: Ampicillin or Amoxacillin, Amoxacillin-Clavulanic acid , Cephradine, Ciprofloxacin, Norfloxacin, Gentamicin or TRM-SMX.</a:t>
          </a:r>
        </a:p>
      </dsp:txBody>
      <dsp:txXfrm>
        <a:off x="73164" y="3515418"/>
        <a:ext cx="4977831" cy="1352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19B2-7676-462A-9D50-EA8F8A6CF92C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F48CE4B-7B85-46E7-AD6E-09DF0DBD0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5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19B2-7676-462A-9D50-EA8F8A6CF92C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F48CE4B-7B85-46E7-AD6E-09DF0DBD0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4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19B2-7676-462A-9D50-EA8F8A6CF92C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F48CE4B-7B85-46E7-AD6E-09DF0DBD0D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4537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19B2-7676-462A-9D50-EA8F8A6CF92C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F48CE4B-7B85-46E7-AD6E-09DF0DBD0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4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19B2-7676-462A-9D50-EA8F8A6CF92C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F48CE4B-7B85-46E7-AD6E-09DF0DBD0D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3955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19B2-7676-462A-9D50-EA8F8A6CF92C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F48CE4B-7B85-46E7-AD6E-09DF0DBD0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76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19B2-7676-462A-9D50-EA8F8A6CF92C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CE4B-7B85-46E7-AD6E-09DF0DBD0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39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19B2-7676-462A-9D50-EA8F8A6CF92C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CE4B-7B85-46E7-AD6E-09DF0DBD0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0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19B2-7676-462A-9D50-EA8F8A6CF92C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CE4B-7B85-46E7-AD6E-09DF0DBD0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7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19B2-7676-462A-9D50-EA8F8A6CF92C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F48CE4B-7B85-46E7-AD6E-09DF0DBD0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9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19B2-7676-462A-9D50-EA8F8A6CF92C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F48CE4B-7B85-46E7-AD6E-09DF0DBD0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03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19B2-7676-462A-9D50-EA8F8A6CF92C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F48CE4B-7B85-46E7-AD6E-09DF0DBD0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28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19B2-7676-462A-9D50-EA8F8A6CF92C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CE4B-7B85-46E7-AD6E-09DF0DBD0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0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19B2-7676-462A-9D50-EA8F8A6CF92C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CE4B-7B85-46E7-AD6E-09DF0DBD0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7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19B2-7676-462A-9D50-EA8F8A6CF92C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CE4B-7B85-46E7-AD6E-09DF0DBD0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77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19B2-7676-462A-9D50-EA8F8A6CF92C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F48CE4B-7B85-46E7-AD6E-09DF0DBD0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619B2-7676-462A-9D50-EA8F8A6CF92C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F48CE4B-7B85-46E7-AD6E-09DF0DBD0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3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imgres?imgurl=http://shop.choosetoawaken.com/images/Cystitis.jpg&amp;imgrefurl=http://animationclub.com.au/extracting-colostrum-for-interstitial-cystitis/&amp;usg=__Gft3nnKNIloECipZ69hJgcssX7o=&amp;h=703&amp;w=738&amp;sz=60&amp;hl=en&amp;start=154&amp;zoom=0&amp;tbnid=XwF_boVl9utS4M:&amp;tbnh=134&amp;tbnw=141&amp;ei=Br6qTcm9JI2XhQefkuipCA&amp;prev=/images?q=cystitis&amp;start=140&amp;hl=en&amp;safe=active&amp;sa=N&amp;gbv=2&amp;tbm=isch&amp;itbs=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imgres?imgurl=http://shop.choosetoawaken.com/images/Cystitis.jpg&amp;imgrefurl=http://animationclub.com.au/extracting-colostrum-for-interstitial-cystitis/&amp;usg=__Gft3nnKNIloECipZ69hJgcssX7o=&amp;h=703&amp;w=738&amp;sz=60&amp;hl=en&amp;start=154&amp;zoom=0&amp;tbnid=XwF_boVl9utS4M:&amp;tbnh=134&amp;tbnw=141&amp;ei=Br6qTcm9JI2XhQefkuipCA&amp;prev=/images?q=cystitis&amp;start=140&amp;hl=en&amp;safe=active&amp;sa=N&amp;gbv=2&amp;tbm=isch&amp;itbs=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imgres?imgurl=http://shop.choosetoawaken.com/images/Cystitis.jpg&amp;imgrefurl=http://animationclub.com.au/extracting-colostrum-for-interstitial-cystitis/&amp;usg=__Gft3nnKNIloECipZ69hJgcssX7o=&amp;h=703&amp;w=738&amp;sz=60&amp;hl=en&amp;start=154&amp;zoom=0&amp;tbnid=XwF_boVl9utS4M:&amp;tbnh=134&amp;tbnw=141&amp;ei=Br6qTcm9JI2XhQefkuipCA&amp;prev=/images?q=cystitis&amp;start=140&amp;hl=en&amp;safe=active&amp;sa=N&amp;gbv=2&amp;tbm=isch&amp;itbs=1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imgres?imgurl=http://shop.choosetoawaken.com/images/Cystitis.jpg&amp;imgrefurl=http://animationclub.com.au/extracting-colostrum-for-interstitial-cystitis/&amp;usg=__Gft3nnKNIloECipZ69hJgcssX7o=&amp;h=703&amp;w=738&amp;sz=60&amp;hl=en&amp;start=154&amp;zoom=0&amp;tbnid=XwF_boVl9utS4M:&amp;tbnh=134&amp;tbnw=141&amp;ei=Br6qTcm9JI2XhQefkuipCA&amp;prev=/images?q=cystitis&amp;start=140&amp;hl=en&amp;safe=active&amp;sa=N&amp;gbv=2&amp;tbm=isch&amp;itbs=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imgres?imgurl=http://shop.choosetoawaken.com/images/Cystitis.jpg&amp;imgrefurl=http://animationclub.com.au/extracting-colostrum-for-interstitial-cystitis/&amp;usg=__Gft3nnKNIloECipZ69hJgcssX7o=&amp;h=703&amp;w=738&amp;sz=60&amp;hl=en&amp;start=154&amp;zoom=0&amp;tbnid=XwF_boVl9utS4M:&amp;tbnh=134&amp;tbnw=141&amp;ei=Br6qTcm9JI2XhQefkuipCA&amp;prev=/images?q=cystitis&amp;start=140&amp;hl=en&amp;safe=active&amp;sa=N&amp;gbv=2&amp;tbm=isch&amp;itbs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A692209D-B607-46C3-8560-07AF722916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4874638-CF15-4908-BC4B-4908744D0B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209" y="2514600"/>
            <a:ext cx="2834152" cy="2396066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FEFFFF"/>
                </a:solidFill>
              </a:rPr>
              <a:t>Cystitis</a:t>
            </a:r>
            <a:br>
              <a:rPr lang="en-US" sz="3500" b="1" dirty="0">
                <a:solidFill>
                  <a:srgbClr val="FEFFFF"/>
                </a:solidFill>
              </a:rPr>
            </a:br>
            <a:r>
              <a:rPr lang="en-US" sz="1800" b="1" dirty="0" smtClean="0">
                <a:solidFill>
                  <a:srgbClr val="FEFFFF"/>
                </a:solidFill>
              </a:rPr>
              <a:t>2022</a:t>
            </a:r>
            <a:endParaRPr lang="en-US" sz="1800" b="1" dirty="0">
              <a:solidFill>
                <a:srgbClr val="FEFFFF"/>
              </a:solidFill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="" xmlns:a16="http://schemas.microsoft.com/office/drawing/2014/main" id="{5F1B8348-CD6E-4561-A704-C232D9A26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209" y="5189400"/>
            <a:ext cx="2834152" cy="544260"/>
          </a:xfrm>
        </p:spPr>
        <p:txBody>
          <a:bodyPr anchor="ctr"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en-US" sz="5600" i="1" dirty="0">
                <a:solidFill>
                  <a:srgbClr val="FEFFFF"/>
                </a:solidFill>
              </a:rPr>
              <a:t>PROF.HANAN HABIB</a:t>
            </a:r>
          </a:p>
          <a:p>
            <a:pPr>
              <a:lnSpc>
                <a:spcPct val="90000"/>
              </a:lnSpc>
            </a:pPr>
            <a:r>
              <a:rPr lang="en-US" sz="4200" i="1" dirty="0">
                <a:solidFill>
                  <a:srgbClr val="FEFFFF"/>
                </a:solidFill>
              </a:rPr>
              <a:t>Department of Pathology</a:t>
            </a:r>
            <a:r>
              <a:rPr lang="en-US" sz="4200" i="1" dirty="0" smtClean="0">
                <a:solidFill>
                  <a:srgbClr val="FEFFFF"/>
                </a:solidFill>
              </a:rPr>
              <a:t>, Microbiology unit </a:t>
            </a:r>
            <a:endParaRPr lang="en-US" sz="4200" i="1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4800" i="1" dirty="0" smtClean="0">
                <a:solidFill>
                  <a:srgbClr val="FEFFFF"/>
                </a:solidFill>
              </a:rPr>
              <a:t>hahabib@ksu.edu.sa</a:t>
            </a:r>
            <a:endParaRPr lang="en-US" sz="4800" i="1" dirty="0">
              <a:solidFill>
                <a:srgbClr val="FE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6" y="533400"/>
            <a:ext cx="423037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35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66BF9EE-F7AC-4FA5-AC7E-001B3A642F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="" xmlns:a16="http://schemas.microsoft.com/office/drawing/2014/main" id="{3B48D182-44E3-4D8B-ACEF-F1A900BE44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="" xmlns:a16="http://schemas.microsoft.com/office/drawing/2014/main" id="{355A535A-A489-477F-A314-593AA8CAFB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="" xmlns:a16="http://schemas.microsoft.com/office/drawing/2014/main" id="{954C2D4C-FD83-4EF4-9312-04442ABD66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="" xmlns:a16="http://schemas.microsoft.com/office/drawing/2014/main" id="{C20701C2-CD9A-4698-BC97-E1085820C2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="" xmlns:a16="http://schemas.microsoft.com/office/drawing/2014/main" id="{62575C35-466F-42AE-87A1-D691849AB8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="" xmlns:a16="http://schemas.microsoft.com/office/drawing/2014/main" id="{58236F37-6119-45AC-80A0-CD2C311B50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="" xmlns:a16="http://schemas.microsoft.com/office/drawing/2014/main" id="{F3FDD799-39FE-4D6F-9A64-2F472B215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="" xmlns:a16="http://schemas.microsoft.com/office/drawing/2014/main" id="{9820D241-1D49-442C-A95A-00BC1BF9E2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="" xmlns:a16="http://schemas.microsoft.com/office/drawing/2014/main" id="{EBC2197C-B383-4866-8ABD-74222400BE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="" xmlns:a16="http://schemas.microsoft.com/office/drawing/2014/main" id="{404B06AA-FC93-4471-9DE4-56A401E70A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="" xmlns:a16="http://schemas.microsoft.com/office/drawing/2014/main" id="{E580600C-013F-4FAF-8FB7-4CC0FA80A9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="" xmlns:a16="http://schemas.microsoft.com/office/drawing/2014/main" id="{9BFCF199-64B2-4AEE-88C4-E954ABF362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E312DBA5-56D8-42B2-BA94-28168C2A6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="" xmlns:a16="http://schemas.microsoft.com/office/drawing/2014/main" id="{7AD46C74-3117-46B0-B267-0F61B57CAC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="" xmlns:a16="http://schemas.microsoft.com/office/drawing/2014/main" id="{8C13B810-9664-45D8-8510-D6ED0ADD72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="" xmlns:a16="http://schemas.microsoft.com/office/drawing/2014/main" id="{10306E52-A922-4458-BCCE-C3C840CC7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="" xmlns:a16="http://schemas.microsoft.com/office/drawing/2014/main" id="{CB578819-B7E7-4250-932F-52AE2A2A9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="" xmlns:a16="http://schemas.microsoft.com/office/drawing/2014/main" id="{454B9C91-B623-424A-B16E-F764F189D3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="" xmlns:a16="http://schemas.microsoft.com/office/drawing/2014/main" id="{EFD03C4A-8484-41E6-B458-032F1DCA70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="" xmlns:a16="http://schemas.microsoft.com/office/drawing/2014/main" id="{DDC2F3C3-1D4E-4913-9C5C-F9A65B47E5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="" xmlns:a16="http://schemas.microsoft.com/office/drawing/2014/main" id="{1E15BCA2-2420-4C53-ADE9-40FBAC2384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="" xmlns:a16="http://schemas.microsoft.com/office/drawing/2014/main" id="{73D5FBF4-7129-4C51-B603-E3BC334195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="" xmlns:a16="http://schemas.microsoft.com/office/drawing/2014/main" id="{0165B164-CE2A-494C-88FC-507232B37C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="" xmlns:a16="http://schemas.microsoft.com/office/drawing/2014/main" id="{87F127E5-B10B-4D18-BCF0-E7C3C7F401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="" xmlns:a16="http://schemas.microsoft.com/office/drawing/2014/main" id="{FC692D59-F28D-4E42-B435-225F2C6CFA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1996130F-9AB5-4DE9-8574-3AF891C5C1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="" xmlns:a16="http://schemas.microsoft.com/office/drawing/2014/main" id="{3623DEAC-F39C-45D6-86DC-1033F64295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="" xmlns:a16="http://schemas.microsoft.com/office/drawing/2014/main" id="{A692209D-B607-46C3-8560-07AF722916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4874638-CF15-4908-BC4B-4908744D0B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09" y="967417"/>
            <a:ext cx="2834152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Pathogenesis</a:t>
            </a:r>
          </a:p>
        </p:txBody>
      </p:sp>
      <p:sp>
        <p:nvSpPr>
          <p:cNvPr id="44" name="Freeform 5">
            <a:extLst>
              <a:ext uri="{FF2B5EF4-FFF2-40B4-BE49-F238E27FC236}">
                <a16:creationId xmlns="" xmlns:a16="http://schemas.microsoft.com/office/drawing/2014/main" id="{5F1B8348-CD6E-4561-A704-C232D9A26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95" y="1228088"/>
            <a:ext cx="4343405" cy="44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04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Etiologic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err="1">
                <a:solidFill>
                  <a:srgbClr val="C00000"/>
                </a:solidFill>
              </a:rPr>
              <a:t>E.coli</a:t>
            </a:r>
            <a:r>
              <a:rPr lang="en-US" dirty="0"/>
              <a:t> is the most common (90%) cause of cystitis. Other </a:t>
            </a:r>
            <a:r>
              <a:rPr lang="en-US" i="1" dirty="0" err="1"/>
              <a:t>Enterobacteriaceae</a:t>
            </a:r>
            <a:r>
              <a:rPr lang="en-US" i="1" dirty="0"/>
              <a:t> </a:t>
            </a:r>
            <a:r>
              <a:rPr lang="en-US" dirty="0"/>
              <a:t>include (</a:t>
            </a:r>
            <a:r>
              <a:rPr lang="en-US" i="1" dirty="0" err="1"/>
              <a:t>Klebsiella</a:t>
            </a:r>
            <a:r>
              <a:rPr lang="en-US" dirty="0"/>
              <a:t> </a:t>
            </a:r>
            <a:r>
              <a:rPr lang="en-US" i="1" dirty="0" err="1"/>
              <a:t>pneumoniae</a:t>
            </a:r>
            <a:r>
              <a:rPr lang="en-US" i="1" dirty="0"/>
              <a:t>, Proteus </a:t>
            </a:r>
            <a:r>
              <a:rPr lang="en-US" dirty="0"/>
              <a:t>spp.) Other gram negative rods </a:t>
            </a: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i="1" dirty="0" err="1"/>
              <a:t>P.aeroginosa</a:t>
            </a:r>
            <a:r>
              <a:rPr lang="en-US" i="1" dirty="0"/>
              <a:t>.</a:t>
            </a:r>
          </a:p>
          <a:p>
            <a:r>
              <a:rPr lang="en-US" b="1" dirty="0"/>
              <a:t>Gram positive bacteria</a:t>
            </a:r>
            <a:r>
              <a:rPr lang="en-US" dirty="0"/>
              <a:t>: </a:t>
            </a:r>
            <a:r>
              <a:rPr lang="en-US" i="1" dirty="0"/>
              <a:t>Enterococcus </a:t>
            </a:r>
            <a:r>
              <a:rPr lang="en-US" i="1" dirty="0" err="1" smtClean="0"/>
              <a:t>faecalis</a:t>
            </a:r>
            <a:r>
              <a:rPr lang="en-US" dirty="0"/>
              <a:t>, group </a:t>
            </a:r>
            <a:r>
              <a:rPr lang="en-US" i="1" dirty="0"/>
              <a:t>B Streptococcus</a:t>
            </a:r>
            <a:r>
              <a:rPr lang="en-US" dirty="0"/>
              <a:t> and </a:t>
            </a:r>
            <a:r>
              <a:rPr lang="en-US" i="1" dirty="0"/>
              <a:t>Staphylococcus </a:t>
            </a:r>
            <a:r>
              <a:rPr lang="en-US" i="1" dirty="0" err="1"/>
              <a:t>saprophyticus</a:t>
            </a:r>
            <a:r>
              <a:rPr lang="en-US" i="1" dirty="0"/>
              <a:t> </a:t>
            </a:r>
            <a:r>
              <a:rPr lang="en-US" dirty="0"/>
              <a:t>{honeymoon cystitis}.</a:t>
            </a:r>
          </a:p>
          <a:p>
            <a:r>
              <a:rPr lang="en-US" i="1" dirty="0"/>
              <a:t>Candida</a:t>
            </a:r>
            <a:r>
              <a:rPr lang="en-US" dirty="0"/>
              <a:t> species</a:t>
            </a:r>
          </a:p>
          <a:p>
            <a:r>
              <a:rPr lang="en-US" dirty="0"/>
              <a:t>Venereal diseases (gonorrhea, Chlamydia) may present with cystitis.</a:t>
            </a:r>
          </a:p>
          <a:p>
            <a:r>
              <a:rPr lang="en-US" i="1" dirty="0" err="1"/>
              <a:t>Schistosoma</a:t>
            </a:r>
            <a:r>
              <a:rPr lang="en-US" i="1" dirty="0"/>
              <a:t> </a:t>
            </a:r>
            <a:r>
              <a:rPr lang="en-US" i="1" dirty="0" err="1"/>
              <a:t>haematobium</a:t>
            </a:r>
            <a:r>
              <a:rPr lang="en-US" i="1" dirty="0"/>
              <a:t> </a:t>
            </a:r>
            <a:r>
              <a:rPr lang="en-US" dirty="0"/>
              <a:t>in endemic areas.</a:t>
            </a:r>
          </a:p>
        </p:txBody>
      </p:sp>
      <p:pic>
        <p:nvPicPr>
          <p:cNvPr id="52226" name="Picture 2" descr="http://t2.gstatic.com/images?q=tbn:ANd9GcTv87UcHoPklVGA41kHOOqo2WjDvlyO_EVTMk4iFUFq8xCYD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343025" cy="127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Pathogens involved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22883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685800" y="1676400"/>
            <a:ext cx="4965700" cy="4419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b="1" dirty="0">
                <a:solidFill>
                  <a:srgbClr val="CC0000"/>
                </a:solidFill>
              </a:rPr>
              <a:t>Uncomplicated UTI</a:t>
            </a:r>
            <a:endParaRPr lang="en-GB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dirty="0"/>
              <a:t>	</a:t>
            </a:r>
            <a:r>
              <a:rPr lang="en-GB" sz="2000" b="1" i="1" dirty="0"/>
              <a:t>E. coli</a:t>
            </a:r>
            <a:r>
              <a:rPr lang="en-GB" sz="2000" b="1" dirty="0"/>
              <a:t> 	64%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2000" b="1" dirty="0"/>
              <a:t>	</a:t>
            </a:r>
            <a:r>
              <a:rPr lang="en-GB" sz="2000" b="1" i="1" dirty="0" err="1"/>
              <a:t>Enterobacteriaceae</a:t>
            </a:r>
            <a:r>
              <a:rPr lang="en-GB" sz="2000" b="1" i="1" dirty="0"/>
              <a:t> </a:t>
            </a:r>
            <a:r>
              <a:rPr lang="en-GB" sz="2000" b="1" dirty="0"/>
              <a:t> 16%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2000" b="1" dirty="0"/>
              <a:t>	</a:t>
            </a:r>
            <a:r>
              <a:rPr lang="en-GB" sz="2000" b="1" i="1" dirty="0" err="1"/>
              <a:t>Enterococcus</a:t>
            </a:r>
            <a:r>
              <a:rPr lang="en-GB" sz="2000" b="1" dirty="0"/>
              <a:t> </a:t>
            </a:r>
            <a:r>
              <a:rPr lang="hu-HU" sz="2000" b="1" dirty="0"/>
              <a:t>spp</a:t>
            </a:r>
            <a:r>
              <a:rPr lang="en-GB" sz="2000" b="1" dirty="0"/>
              <a:t>	20%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2000" b="1" dirty="0"/>
              <a:t>	</a:t>
            </a:r>
            <a:r>
              <a:rPr lang="en-GB" sz="2000" b="1" i="1" dirty="0"/>
              <a:t>Pseudomonas s</a:t>
            </a:r>
            <a:r>
              <a:rPr lang="hu-HU" sz="2000" b="1" dirty="0"/>
              <a:t>pp</a:t>
            </a:r>
            <a:r>
              <a:rPr lang="en-GB" sz="2000" b="1" dirty="0"/>
              <a:t>	&lt;1%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2000" b="1" dirty="0"/>
              <a:t>	</a:t>
            </a:r>
            <a:r>
              <a:rPr lang="en-GB" sz="2000" b="1" i="1" dirty="0"/>
              <a:t>S. aureus	</a:t>
            </a:r>
            <a:r>
              <a:rPr lang="en-GB" sz="2000" b="1" dirty="0"/>
              <a:t>&lt;1%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sz="20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sz="2000" b="1" dirty="0">
                <a:solidFill>
                  <a:srgbClr val="C00000"/>
                </a:solidFill>
              </a:rPr>
              <a:t>Special cases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2000" b="1" dirty="0"/>
              <a:t>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2000" b="1" dirty="0"/>
              <a:t>	</a:t>
            </a:r>
            <a:r>
              <a:rPr lang="en-GB" sz="2000" b="1" i="1" dirty="0"/>
              <a:t>S. </a:t>
            </a:r>
            <a:r>
              <a:rPr lang="en-GB" sz="2000" b="1" i="1" dirty="0" err="1"/>
              <a:t>epidermidis</a:t>
            </a:r>
            <a:endParaRPr lang="en-GB" sz="2000" b="1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sz="2000" b="1" dirty="0"/>
              <a:t>	</a:t>
            </a:r>
            <a:r>
              <a:rPr lang="en-GB" sz="2000" b="1" i="1" dirty="0"/>
              <a:t>S. </a:t>
            </a:r>
            <a:r>
              <a:rPr lang="en-GB" sz="2000" b="1" i="1" dirty="0" err="1"/>
              <a:t>saprophyticus</a:t>
            </a:r>
            <a:endParaRPr lang="en-GB" sz="20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sz="2000" b="1" dirty="0"/>
              <a:t>	Yeasts</a:t>
            </a:r>
            <a:r>
              <a:rPr lang="hu-HU" sz="2000" b="1" dirty="0"/>
              <a:t> (catheter related)</a:t>
            </a:r>
            <a:endParaRPr lang="en-GB" sz="20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sz="2000" b="1" dirty="0"/>
              <a:t>	Viruses (Adenovirus, Varicella)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2000" b="1" dirty="0"/>
              <a:t>	</a:t>
            </a:r>
            <a:r>
              <a:rPr lang="en-GB" sz="2000" b="1" i="1" dirty="0"/>
              <a:t>Chlamydia </a:t>
            </a:r>
            <a:r>
              <a:rPr lang="en-GB" sz="2000" b="1" i="1" dirty="0" err="1"/>
              <a:t>trachomatis</a:t>
            </a:r>
            <a:endParaRPr lang="en-GB" sz="2000" dirty="0"/>
          </a:p>
        </p:txBody>
      </p:sp>
      <p:sp>
        <p:nvSpPr>
          <p:cNvPr id="122884" name="Rectangle 1028"/>
          <p:cNvSpPr>
            <a:spLocks noGrp="1" noChangeArrowheads="1"/>
          </p:cNvSpPr>
          <p:nvPr>
            <p:ph sz="half" idx="2"/>
          </p:nvPr>
        </p:nvSpPr>
        <p:spPr>
          <a:xfrm>
            <a:off x="4648200" y="1676400"/>
            <a:ext cx="4114800" cy="4419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b="1" dirty="0">
                <a:solidFill>
                  <a:srgbClr val="CC0000"/>
                </a:solidFill>
              </a:rPr>
              <a:t>Complicated UTI</a:t>
            </a:r>
            <a:endParaRPr lang="en-GB" b="1" dirty="0"/>
          </a:p>
          <a:p>
            <a:pPr>
              <a:buFontTx/>
              <a:buNone/>
            </a:pPr>
            <a:r>
              <a:rPr lang="en-GB" dirty="0"/>
              <a:t>	</a:t>
            </a:r>
            <a:r>
              <a:rPr lang="en-GB" sz="2000" b="1" i="1" dirty="0"/>
              <a:t>E.</a:t>
            </a:r>
            <a:r>
              <a:rPr lang="hu-HU" sz="2000" b="1" i="1" dirty="0"/>
              <a:t> </a:t>
            </a:r>
            <a:r>
              <a:rPr lang="en-GB" sz="2000" b="1" i="1" dirty="0"/>
              <a:t>coli</a:t>
            </a:r>
          </a:p>
          <a:p>
            <a:pPr>
              <a:buFontTx/>
              <a:buNone/>
            </a:pPr>
            <a:r>
              <a:rPr lang="en-GB" sz="2000" b="1" i="1" dirty="0"/>
              <a:t>	</a:t>
            </a:r>
            <a:r>
              <a:rPr lang="en-GB" sz="2000" b="1" i="1" dirty="0" err="1" smtClean="0"/>
              <a:t>Enterobacteriaceae</a:t>
            </a:r>
            <a:endParaRPr lang="en-GB" sz="2000" b="1" i="1" dirty="0" smtClean="0"/>
          </a:p>
          <a:p>
            <a:pPr>
              <a:buFontTx/>
              <a:buNone/>
            </a:pPr>
            <a:r>
              <a:rPr lang="en-GB" sz="2000" b="1" i="1" dirty="0"/>
              <a:t>	Pseudomonas</a:t>
            </a:r>
            <a:r>
              <a:rPr lang="hu-HU" sz="2000" b="1" i="1" dirty="0"/>
              <a:t> </a:t>
            </a:r>
            <a:r>
              <a:rPr lang="hu-HU" sz="2000" b="1" dirty="0"/>
              <a:t>spp</a:t>
            </a:r>
            <a:endParaRPr lang="en-GB" sz="2000" b="1" dirty="0"/>
          </a:p>
          <a:p>
            <a:pPr>
              <a:buFontTx/>
              <a:buNone/>
            </a:pPr>
            <a:r>
              <a:rPr lang="en-GB" sz="2000" b="1" i="1" dirty="0"/>
              <a:t>	Acinetobacter</a:t>
            </a:r>
            <a:r>
              <a:rPr lang="hu-HU" sz="2000" b="1" i="1" dirty="0"/>
              <a:t> </a:t>
            </a:r>
            <a:r>
              <a:rPr lang="hu-HU" sz="2000" b="1" dirty="0"/>
              <a:t>spp</a:t>
            </a:r>
            <a:endParaRPr lang="en-GB" sz="2000" b="1" dirty="0"/>
          </a:p>
          <a:p>
            <a:pPr>
              <a:buFontTx/>
              <a:buNone/>
            </a:pPr>
            <a:r>
              <a:rPr lang="en-GB" sz="2000" dirty="0"/>
              <a:t>		</a:t>
            </a:r>
            <a:r>
              <a:rPr lang="en-GB" sz="2000" dirty="0" smtClean="0"/>
              <a:t>% is not possible to determine , </a:t>
            </a:r>
            <a:r>
              <a:rPr lang="en-GB" sz="2000" dirty="0"/>
              <a:t>often multi-resistant  strains)</a:t>
            </a:r>
          </a:p>
          <a:p>
            <a:pPr>
              <a:buFontTx/>
              <a:buNone/>
            </a:pPr>
            <a:r>
              <a:rPr lang="en-GB" dirty="0"/>
              <a:t>	</a:t>
            </a:r>
            <a:endParaRPr lang="en-GB" sz="3200" dirty="0"/>
          </a:p>
        </p:txBody>
      </p:sp>
      <p:sp>
        <p:nvSpPr>
          <p:cNvPr id="122885" name="Line 1029"/>
          <p:cNvSpPr>
            <a:spLocks noChangeShapeType="1"/>
          </p:cNvSpPr>
          <p:nvPr/>
        </p:nvSpPr>
        <p:spPr bwMode="auto">
          <a:xfrm>
            <a:off x="381000" y="1371600"/>
            <a:ext cx="81534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86" name="AutoShape 1030"/>
          <p:cNvSpPr>
            <a:spLocks/>
          </p:cNvSpPr>
          <p:nvPr/>
        </p:nvSpPr>
        <p:spPr bwMode="auto">
          <a:xfrm>
            <a:off x="7235825" y="2420938"/>
            <a:ext cx="288925" cy="1223962"/>
          </a:xfrm>
          <a:prstGeom prst="rightBrace">
            <a:avLst>
              <a:gd name="adj1" fmla="val 3530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37B5A23F-7276-435D-91DA-09104D7777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016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2F3ECD7F-BF61-4CB1-AA15-464BB771E7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966F1B29-3A08-4DB7-9F92-4C09B3BCFF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5">
            <a:extLst>
              <a:ext uri="{FF2B5EF4-FFF2-40B4-BE49-F238E27FC236}">
                <a16:creationId xmlns="" xmlns:a16="http://schemas.microsoft.com/office/drawing/2014/main" id="{44A5AAD1-9616-4E1C-B3AC-E5497A6A3C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r>
              <a:rPr lang="en-US" sz="2800" b="1">
                <a:solidFill>
                  <a:srgbClr val="FEFFFF"/>
                </a:solidFill>
              </a:rPr>
              <a:t>Clinical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>
                <a:solidFill>
                  <a:srgbClr val="FEFFFF"/>
                </a:solidFill>
              </a:rPr>
              <a:t>Symptoms usually of acute onset.</a:t>
            </a:r>
          </a:p>
          <a:p>
            <a:r>
              <a:rPr lang="en-US">
                <a:solidFill>
                  <a:srgbClr val="FEFFFF"/>
                </a:solidFill>
              </a:rPr>
              <a:t>Dysuria  (painful urination)</a:t>
            </a:r>
          </a:p>
          <a:p>
            <a:r>
              <a:rPr lang="en-US">
                <a:solidFill>
                  <a:srgbClr val="FEFFFF"/>
                </a:solidFill>
              </a:rPr>
              <a:t>Frequency  (frequent voiding)</a:t>
            </a:r>
          </a:p>
          <a:p>
            <a:r>
              <a:rPr lang="en-US">
                <a:solidFill>
                  <a:srgbClr val="FEFFFF"/>
                </a:solidFill>
              </a:rPr>
              <a:t>Urgency  (an imperative call for toilet)</a:t>
            </a:r>
          </a:p>
          <a:p>
            <a:r>
              <a:rPr lang="en-US">
                <a:solidFill>
                  <a:srgbClr val="FEFFFF"/>
                </a:solidFill>
              </a:rPr>
              <a:t>Hematuria (blood in urine) in 50%  of cases.</a:t>
            </a:r>
          </a:p>
          <a:p>
            <a:r>
              <a:rPr lang="en-US">
                <a:solidFill>
                  <a:srgbClr val="FEFFFF"/>
                </a:solidFill>
              </a:rPr>
              <a:t>Usually no fever.</a:t>
            </a:r>
          </a:p>
        </p:txBody>
      </p:sp>
      <p:pic>
        <p:nvPicPr>
          <p:cNvPr id="50178" name="Picture 2" descr="http://t2.gstatic.com/images?q=tbn:ANd9GcTv87UcHoPklVGA41kHOOqo2WjDvlyO_EVTMk4iFUFq8xCYD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34792" y="2893411"/>
            <a:ext cx="2251449" cy="213967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3657600" y="3048000"/>
            <a:ext cx="19050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/>
              <a:t>Dysuria and frequency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276600" y="838200"/>
            <a:ext cx="25908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000" b="1" dirty="0" err="1"/>
              <a:t>Vaginitis</a:t>
            </a:r>
            <a:r>
              <a:rPr lang="en-GB" sz="2000" b="1" dirty="0"/>
              <a:t> (5%)  </a:t>
            </a:r>
            <a:r>
              <a:rPr lang="en-GB" sz="2000" b="1" i="1" dirty="0"/>
              <a:t>Candida</a:t>
            </a:r>
            <a:r>
              <a:rPr lang="en-GB" sz="2000" b="1" dirty="0"/>
              <a:t> </a:t>
            </a:r>
            <a:r>
              <a:rPr lang="en-GB" sz="2000" b="1" dirty="0" err="1"/>
              <a:t>spp</a:t>
            </a:r>
            <a:r>
              <a:rPr lang="hu-HU" sz="2000" b="1" dirty="0"/>
              <a:t>.</a:t>
            </a:r>
            <a:r>
              <a:rPr lang="en-GB" sz="2000" b="1" dirty="0"/>
              <a:t> </a:t>
            </a:r>
          </a:p>
          <a:p>
            <a:pPr algn="ctr"/>
            <a:r>
              <a:rPr lang="en-GB" sz="2000" b="1" i="1" dirty="0"/>
              <a:t>T. vaginalis</a:t>
            </a:r>
            <a:endParaRPr lang="en-GB" sz="2000" dirty="0"/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152400" y="2743200"/>
            <a:ext cx="2590800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000" b="1" dirty="0"/>
              <a:t>Cystitis (80%) </a:t>
            </a:r>
          </a:p>
          <a:p>
            <a:pPr algn="ctr"/>
            <a:r>
              <a:rPr lang="en-GB" sz="2000" b="1" i="1" dirty="0"/>
              <a:t>E. coli</a:t>
            </a:r>
            <a:r>
              <a:rPr lang="en-GB" sz="2000" b="1" dirty="0"/>
              <a:t>, </a:t>
            </a:r>
          </a:p>
          <a:p>
            <a:pPr algn="ctr"/>
            <a:r>
              <a:rPr lang="en-GB" sz="2000" b="1" i="1" dirty="0"/>
              <a:t>S. </a:t>
            </a:r>
            <a:r>
              <a:rPr lang="en-GB" sz="2000" b="1" i="1" dirty="0" err="1"/>
              <a:t>saprophyticus</a:t>
            </a:r>
            <a:endParaRPr lang="en-GB" sz="2000" b="1" i="1" dirty="0"/>
          </a:p>
          <a:p>
            <a:pPr algn="ctr"/>
            <a:r>
              <a:rPr lang="en-GB" sz="2000" b="1" i="1" dirty="0"/>
              <a:t>Proteus</a:t>
            </a:r>
            <a:r>
              <a:rPr lang="en-GB" sz="2000" b="1" dirty="0"/>
              <a:t> </a:t>
            </a:r>
            <a:r>
              <a:rPr lang="en-GB" sz="2000" b="1" dirty="0" err="1"/>
              <a:t>spp</a:t>
            </a:r>
            <a:r>
              <a:rPr lang="hu-HU" sz="2000" b="1" dirty="0"/>
              <a:t>.</a:t>
            </a:r>
            <a:endParaRPr lang="en-GB" sz="2000" b="1" dirty="0"/>
          </a:p>
          <a:p>
            <a:pPr algn="ctr"/>
            <a:r>
              <a:rPr lang="en-GB" sz="2000" b="1" i="1" dirty="0" err="1"/>
              <a:t>Klebsiella</a:t>
            </a:r>
            <a:r>
              <a:rPr lang="en-GB" sz="2000" b="1" dirty="0"/>
              <a:t> </a:t>
            </a:r>
            <a:r>
              <a:rPr lang="en-GB" sz="2000" b="1" dirty="0" err="1"/>
              <a:t>spp</a:t>
            </a:r>
            <a:r>
              <a:rPr lang="hu-HU" sz="2000" b="1" dirty="0"/>
              <a:t>.</a:t>
            </a:r>
            <a:endParaRPr lang="en-GB" sz="2000" b="1" dirty="0"/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6324600" y="2819400"/>
            <a:ext cx="2438400" cy="1692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000" b="1" dirty="0" err="1"/>
              <a:t>Urethritis</a:t>
            </a:r>
            <a:r>
              <a:rPr lang="en-GB" sz="2000" b="1" dirty="0"/>
              <a:t> (10-15%) </a:t>
            </a:r>
          </a:p>
          <a:p>
            <a:pPr algn="ctr"/>
            <a:r>
              <a:rPr lang="en-GB" sz="1600" b="1" i="1" dirty="0"/>
              <a:t>C. </a:t>
            </a:r>
            <a:r>
              <a:rPr lang="en-GB" sz="1600" b="1" i="1" dirty="0" err="1"/>
              <a:t>trachomatis</a:t>
            </a:r>
            <a:r>
              <a:rPr lang="en-GB" sz="1600" b="1" i="1" dirty="0"/>
              <a:t>, </a:t>
            </a:r>
          </a:p>
          <a:p>
            <a:pPr algn="ctr"/>
            <a:r>
              <a:rPr lang="en-GB" sz="1600" b="1" i="1" dirty="0"/>
              <a:t>N. </a:t>
            </a:r>
            <a:r>
              <a:rPr lang="en-GB" sz="1600" b="1" i="1" dirty="0" err="1"/>
              <a:t>gonorrhoeae</a:t>
            </a:r>
            <a:endParaRPr lang="en-GB" sz="1600" b="1" i="1" dirty="0"/>
          </a:p>
          <a:p>
            <a:pPr algn="ctr"/>
            <a:r>
              <a:rPr lang="en-GB" sz="1600" b="1" i="1" dirty="0"/>
              <a:t>H. simplex</a:t>
            </a:r>
          </a:p>
          <a:p>
            <a:pPr algn="ctr"/>
            <a:r>
              <a:rPr lang="hu-HU" sz="1600" b="1" dirty="0"/>
              <a:t>O</a:t>
            </a:r>
            <a:r>
              <a:rPr lang="en-GB" sz="1600" b="1" dirty="0" err="1"/>
              <a:t>ther</a:t>
            </a:r>
            <a:r>
              <a:rPr lang="en-GB" sz="1600" b="1" dirty="0"/>
              <a:t> bacteria?</a:t>
            </a:r>
            <a:endParaRPr lang="en-GB" sz="1600" dirty="0"/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3048000" y="4800600"/>
            <a:ext cx="2971800" cy="1261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000" b="1" dirty="0"/>
              <a:t>Non-infectious (&lt;1%)</a:t>
            </a:r>
          </a:p>
          <a:p>
            <a:pPr algn="ctr"/>
            <a:r>
              <a:rPr lang="en-GB" sz="1400" b="1" dirty="0" err="1"/>
              <a:t>Hypoestrogenism</a:t>
            </a:r>
            <a:endParaRPr lang="en-GB" sz="1400" b="1" dirty="0"/>
          </a:p>
          <a:p>
            <a:pPr algn="ctr"/>
            <a:r>
              <a:rPr lang="en-GB" sz="1400" b="1" dirty="0"/>
              <a:t>Functional obstruction</a:t>
            </a:r>
          </a:p>
          <a:p>
            <a:pPr algn="ctr"/>
            <a:r>
              <a:rPr lang="en-GB" sz="1400" b="1" dirty="0"/>
              <a:t>Mechanical obstruction</a:t>
            </a:r>
          </a:p>
          <a:p>
            <a:pPr algn="ctr"/>
            <a:r>
              <a:rPr lang="en-GB" sz="1400" b="1" dirty="0"/>
              <a:t>Chemicals</a:t>
            </a:r>
            <a:endParaRPr lang="en-GB" sz="2000" dirty="0"/>
          </a:p>
        </p:txBody>
      </p:sp>
      <p:sp>
        <p:nvSpPr>
          <p:cNvPr id="112649" name="AutoShape 9"/>
          <p:cNvSpPr>
            <a:spLocks noChangeArrowheads="1"/>
          </p:cNvSpPr>
          <p:nvPr/>
        </p:nvSpPr>
        <p:spPr bwMode="auto">
          <a:xfrm>
            <a:off x="4343400" y="1981200"/>
            <a:ext cx="381000" cy="990600"/>
          </a:xfrm>
          <a:prstGeom prst="downArrow">
            <a:avLst>
              <a:gd name="adj1" fmla="val 50000"/>
              <a:gd name="adj2" fmla="val 6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0" name="AutoShape 10"/>
          <p:cNvSpPr>
            <a:spLocks noChangeArrowheads="1"/>
          </p:cNvSpPr>
          <p:nvPr/>
        </p:nvSpPr>
        <p:spPr bwMode="auto">
          <a:xfrm>
            <a:off x="2819400" y="33528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1" name="AutoShape 11"/>
          <p:cNvSpPr>
            <a:spLocks noChangeArrowheads="1"/>
          </p:cNvSpPr>
          <p:nvPr/>
        </p:nvSpPr>
        <p:spPr bwMode="auto">
          <a:xfrm>
            <a:off x="5715000" y="33528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2" name="AutoShape 12"/>
          <p:cNvSpPr>
            <a:spLocks noChangeArrowheads="1"/>
          </p:cNvSpPr>
          <p:nvPr/>
        </p:nvSpPr>
        <p:spPr bwMode="auto">
          <a:xfrm>
            <a:off x="4419600" y="3962400"/>
            <a:ext cx="381000" cy="685800"/>
          </a:xfrm>
          <a:prstGeom prst="upArrow">
            <a:avLst>
              <a:gd name="adj1" fmla="val 50000"/>
              <a:gd name="adj2" fmla="val 4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9154" name="Picture 2" descr="http://t2.gstatic.com/images?q=tbn:ANd9GcTv87UcHoPklVGA41kHOOqo2WjDvlyO_EVTMk4iFUFq8xCYD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8600"/>
            <a:ext cx="1343025" cy="127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6AFD431-09B7-42CA-BF39-9FE5DBE537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711C96E-3D2D-48C8-AAB9-C1CB02D1D5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tx2">
              <a:lumMod val="9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="" xmlns:a16="http://schemas.microsoft.com/office/drawing/2014/main" id="{0D18AF42-7CD5-4754-91D4-1BE53B5D14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="" xmlns:a16="http://schemas.microsoft.com/office/drawing/2014/main" id="{A28C8F1A-9407-4D67-8250-D8923BC6DD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="" xmlns:a16="http://schemas.microsoft.com/office/drawing/2014/main" id="{5CE0A2B0-F7F1-442C-A287-CD6F729E28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="" xmlns:a16="http://schemas.microsoft.com/office/drawing/2014/main" id="{9E69CFA3-AE12-4EAF-A3A1-564BEEFEFA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="" xmlns:a16="http://schemas.microsoft.com/office/drawing/2014/main" id="{ECB64037-2AE8-4CA9-AD8E-7ACC8618FB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="" xmlns:a16="http://schemas.microsoft.com/office/drawing/2014/main" id="{8D319B10-EE8E-453F-A137-D7EEFA2089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="" xmlns:a16="http://schemas.microsoft.com/office/drawing/2014/main" id="{3283F486-509C-4A42-8EED-794A991D2F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="" xmlns:a16="http://schemas.microsoft.com/office/drawing/2014/main" id="{EBBFBB12-E756-4386-9C17-CA57438389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="" xmlns:a16="http://schemas.microsoft.com/office/drawing/2014/main" id="{7ADD0E7E-F4A6-4B3F-8A2F-BCBFAFBA23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="" xmlns:a16="http://schemas.microsoft.com/office/drawing/2014/main" id="{C19FCFB7-5E71-4197-8EC7-2ACB6DB028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="" xmlns:a16="http://schemas.microsoft.com/office/drawing/2014/main" id="{EAA533FE-4903-48DD-A921-421A9C44AF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="" xmlns:a16="http://schemas.microsoft.com/office/drawing/2014/main" id="{54CC5D8E-0D6C-4021-B84E-5D6182C0E1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9817" y="1159566"/>
            <a:ext cx="2747204" cy="4568264"/>
          </a:xfrm>
        </p:spPr>
        <p:txBody>
          <a:bodyPr anchor="ctr">
            <a:normAutofit/>
          </a:bodyPr>
          <a:lstStyle/>
          <a:p>
            <a:r>
              <a:rPr lang="en-US" sz="3300" b="1">
                <a:solidFill>
                  <a:schemeClr val="bg1">
                    <a:lumMod val="95000"/>
                    <a:lumOff val="5000"/>
                  </a:schemeClr>
                </a:solidFill>
              </a:rPr>
              <a:t>How to differentiate between cystitis and urethritis ?</a:t>
            </a:r>
          </a:p>
        </p:txBody>
      </p:sp>
      <p:sp>
        <p:nvSpPr>
          <p:cNvPr id="24" name="Freeform 6">
            <a:extLst>
              <a:ext uri="{FF2B5EF4-FFF2-40B4-BE49-F238E27FC236}">
                <a16:creationId xmlns="" xmlns:a16="http://schemas.microsoft.com/office/drawing/2014/main" id="{E7D63BAB-D0DB-4F66-92F9-4D2E0A2E5A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643468"/>
            <a:ext cx="5670183" cy="5571066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2" y="1286934"/>
            <a:ext cx="3969327" cy="4284134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FFFFFF"/>
                </a:solidFill>
              </a:rPr>
              <a:t>Cystitis </a:t>
            </a:r>
            <a:r>
              <a:rPr lang="en-US" dirty="0" smtClean="0">
                <a:solidFill>
                  <a:srgbClr val="FFFFFF"/>
                </a:solidFill>
              </a:rPr>
              <a:t>is: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</a:rPr>
              <a:t>Usually of acute </a:t>
            </a:r>
            <a:r>
              <a:rPr lang="en-US" dirty="0">
                <a:solidFill>
                  <a:srgbClr val="FFFFFF"/>
                </a:solidFill>
              </a:rPr>
              <a:t>onset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More sever symptoms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Pain, tenderness on the supra-pubic area.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Presence of bacteria in urine (</a:t>
            </a:r>
            <a:r>
              <a:rPr lang="en-US" i="1" dirty="0">
                <a:solidFill>
                  <a:srgbClr val="FFFFFF"/>
                </a:solidFill>
              </a:rPr>
              <a:t>bacteriuria</a:t>
            </a:r>
            <a:r>
              <a:rPr lang="en-US" dirty="0">
                <a:solidFill>
                  <a:srgbClr val="FFFFFF"/>
                </a:solidFill>
              </a:rPr>
              <a:t>) 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Urine cloudy, malodorous and may be bloody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3D9AEEE-1CCD-43C0-BA3E-16D60A6E23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Differential diagnosis </a:t>
            </a:r>
            <a:br>
              <a:rPr lang="en-US" sz="2400" b="1">
                <a:solidFill>
                  <a:schemeClr val="bg1"/>
                </a:solidFill>
              </a:rPr>
            </a:br>
            <a:r>
              <a:rPr lang="en-US" sz="2400" b="1">
                <a:solidFill>
                  <a:schemeClr val="bg1"/>
                </a:solidFill>
              </a:rPr>
              <a:t>(types of cystitis)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="" xmlns:a16="http://schemas.microsoft.com/office/drawing/2014/main" id="{60F880A6-33D3-4EEC-A780-B73559B9F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2C6246ED-0535-4496-A8F6-1E80CC4EB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7780198B-E358-4723-8EC9-CDC20CE44E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501942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BE0789E-91A7-4246-978E-A17FE1BF95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59680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C6C0BD2-8B3C-4042-B4EE-5DB7665A37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1" name="Freeform 27">
              <a:extLst>
                <a:ext uri="{FF2B5EF4-FFF2-40B4-BE49-F238E27FC236}">
                  <a16:creationId xmlns="" xmlns:a16="http://schemas.microsoft.com/office/drawing/2014/main" id="{5F53669F-C1E6-43B8-AC6F-B44CE56BF7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>
              <a:extLst>
                <a:ext uri="{FF2B5EF4-FFF2-40B4-BE49-F238E27FC236}">
                  <a16:creationId xmlns="" xmlns:a16="http://schemas.microsoft.com/office/drawing/2014/main" id="{53966C25-DAEA-4318-8FBC-EC6FF8F5A1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>
              <a:extLst>
                <a:ext uri="{FF2B5EF4-FFF2-40B4-BE49-F238E27FC236}">
                  <a16:creationId xmlns="" xmlns:a16="http://schemas.microsoft.com/office/drawing/2014/main" id="{ED6EA716-EAD4-4023-8673-0809A1E245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>
              <a:extLst>
                <a:ext uri="{FF2B5EF4-FFF2-40B4-BE49-F238E27FC236}">
                  <a16:creationId xmlns="" xmlns:a16="http://schemas.microsoft.com/office/drawing/2014/main" id="{84261748-EFC0-4729-A7BB-A88FDAF6FA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>
              <a:extLst>
                <a:ext uri="{FF2B5EF4-FFF2-40B4-BE49-F238E27FC236}">
                  <a16:creationId xmlns="" xmlns:a16="http://schemas.microsoft.com/office/drawing/2014/main" id="{2C14F808-CC69-494F-98AC-CB750416CC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>
              <a:extLst>
                <a:ext uri="{FF2B5EF4-FFF2-40B4-BE49-F238E27FC236}">
                  <a16:creationId xmlns="" xmlns:a16="http://schemas.microsoft.com/office/drawing/2014/main" id="{F1CA3607-84D0-4085-A363-796A17B1D7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>
              <a:extLst>
                <a:ext uri="{FF2B5EF4-FFF2-40B4-BE49-F238E27FC236}">
                  <a16:creationId xmlns="" xmlns:a16="http://schemas.microsoft.com/office/drawing/2014/main" id="{491E6160-2958-4A90-8B50-EDA182AABB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>
              <a:extLst>
                <a:ext uri="{FF2B5EF4-FFF2-40B4-BE49-F238E27FC236}">
                  <a16:creationId xmlns="" xmlns:a16="http://schemas.microsoft.com/office/drawing/2014/main" id="{559F6CB7-E057-499B-A859-3602769892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>
              <a:extLst>
                <a:ext uri="{FF2B5EF4-FFF2-40B4-BE49-F238E27FC236}">
                  <a16:creationId xmlns="" xmlns:a16="http://schemas.microsoft.com/office/drawing/2014/main" id="{FF12353D-CF89-4D03-8075-C161824E23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>
              <a:extLst>
                <a:ext uri="{FF2B5EF4-FFF2-40B4-BE49-F238E27FC236}">
                  <a16:creationId xmlns="" xmlns:a16="http://schemas.microsoft.com/office/drawing/2014/main" id="{5B91C9D6-FAF2-445B-AF1B-43992602A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>
              <a:extLst>
                <a:ext uri="{FF2B5EF4-FFF2-40B4-BE49-F238E27FC236}">
                  <a16:creationId xmlns="" xmlns:a16="http://schemas.microsoft.com/office/drawing/2014/main" id="{570F7A1D-86B1-4AD1-B4A3-9AE2A52C85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>
              <a:extLst>
                <a:ext uri="{FF2B5EF4-FFF2-40B4-BE49-F238E27FC236}">
                  <a16:creationId xmlns="" xmlns:a16="http://schemas.microsoft.com/office/drawing/2014/main" id="{52C6EBA8-95CC-4FE6-A8E4-3A6911E8A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92" y="1093380"/>
            <a:ext cx="2301136" cy="4671240"/>
          </a:xfrm>
        </p:spPr>
        <p:txBody>
          <a:bodyPr anchor="ctr">
            <a:normAutofit/>
          </a:bodyPr>
          <a:lstStyle/>
          <a:p>
            <a:pPr algn="r"/>
            <a:r>
              <a:rPr lang="en-US" sz="3100" b="1" dirty="0" smtClean="0"/>
              <a:t>Lab diagnosis </a:t>
            </a:r>
            <a:r>
              <a:rPr lang="en-US" sz="3100" b="1" dirty="0"/>
              <a:t>of cystitis</a:t>
            </a:r>
          </a:p>
        </p:txBody>
      </p:sp>
      <p:sp>
        <p:nvSpPr>
          <p:cNvPr id="24" name="Freeform 11">
            <a:extLst>
              <a:ext uri="{FF2B5EF4-FFF2-40B4-BE49-F238E27FC236}">
                <a16:creationId xmlns="" xmlns:a16="http://schemas.microsoft.com/office/drawing/2014/main" id="{15EDA122-4530-45D2-A70A-B1A967AAE5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9782F52E-0F94-4BFC-9F89-B054DDEAB9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4131" y="1093380"/>
            <a:ext cx="4664328" cy="4679250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Specimen collection:</a:t>
            </a:r>
          </a:p>
          <a:p>
            <a:pPr marL="514350" indent="-514350"/>
            <a:r>
              <a:rPr lang="en-US" dirty="0"/>
              <a:t>Most important is clean catch urine [Midstream urine (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MSU</a:t>
            </a:r>
            <a:r>
              <a:rPr lang="en-US" dirty="0"/>
              <a:t>)] to bypass contamination by </a:t>
            </a:r>
            <a:r>
              <a:rPr lang="en-US" dirty="0" err="1" smtClean="0"/>
              <a:t>pereneal</a:t>
            </a:r>
            <a:r>
              <a:rPr lang="en-US" dirty="0" smtClean="0"/>
              <a:t> flora </a:t>
            </a:r>
            <a:r>
              <a:rPr lang="en-US" i="1" dirty="0"/>
              <a:t>and must be before starting antibiotic.</a:t>
            </a:r>
          </a:p>
          <a:p>
            <a:pPr marL="514350" indent="-514350"/>
            <a:endParaRPr lang="en-US" b="1" dirty="0"/>
          </a:p>
          <a:p>
            <a:pPr marL="514350" indent="-514350"/>
            <a:r>
              <a:rPr lang="en-US" b="1" dirty="0"/>
              <a:t>Supra-pubic aspiration </a:t>
            </a:r>
            <a:r>
              <a:rPr lang="en-US" dirty="0"/>
              <a:t>or </a:t>
            </a:r>
            <a:r>
              <a:rPr lang="en-US" b="1" dirty="0"/>
              <a:t>catheterization </a:t>
            </a:r>
            <a:r>
              <a:rPr lang="en-US" dirty="0"/>
              <a:t>may be used in children.  </a:t>
            </a:r>
          </a:p>
          <a:p>
            <a:pPr marL="514350" indent="-514350"/>
            <a:endParaRPr lang="en-US" dirty="0"/>
          </a:p>
          <a:p>
            <a:pPr marL="514350" indent="-514350"/>
            <a:r>
              <a:rPr lang="en-US" dirty="0"/>
              <a:t>Catheter urine should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not</a:t>
            </a:r>
            <a:r>
              <a:rPr lang="en-US" dirty="0"/>
              <a:t> be used for diagnosis of UTI.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="" xmlns:a16="http://schemas.microsoft.com/office/drawing/2014/main" id="{66AFD431-09B7-42CA-BF39-9FE5DBE537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9">
            <a:extLst>
              <a:ext uri="{FF2B5EF4-FFF2-40B4-BE49-F238E27FC236}">
                <a16:creationId xmlns="" xmlns:a16="http://schemas.microsoft.com/office/drawing/2014/main" id="{9711C96E-3D2D-48C8-AAB9-C1CB02D1D5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accent1">
              <a:alpha val="3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="" xmlns:a16="http://schemas.microsoft.com/office/drawing/2014/main" id="{0D18AF42-7CD5-4754-91D4-1BE53B5D14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2">
              <a:extLst>
                <a:ext uri="{FF2B5EF4-FFF2-40B4-BE49-F238E27FC236}">
                  <a16:creationId xmlns="" xmlns:a16="http://schemas.microsoft.com/office/drawing/2014/main" id="{A28C8F1A-9407-4D67-8250-D8923BC6DD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="" xmlns:a16="http://schemas.microsoft.com/office/drawing/2014/main" id="{5CE0A2B0-F7F1-442C-A287-CD6F729E28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="" xmlns:a16="http://schemas.microsoft.com/office/drawing/2014/main" id="{9E69CFA3-AE12-4EAF-A3A1-564BEEFEFA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="" xmlns:a16="http://schemas.microsoft.com/office/drawing/2014/main" id="{ECB64037-2AE8-4CA9-AD8E-7ACC8618FB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="" xmlns:a16="http://schemas.microsoft.com/office/drawing/2014/main" id="{8D319B10-EE8E-453F-A137-D7EEFA2089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="" xmlns:a16="http://schemas.microsoft.com/office/drawing/2014/main" id="{3283F486-509C-4A42-8EED-794A991D2F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="" xmlns:a16="http://schemas.microsoft.com/office/drawing/2014/main" id="{EBBFBB12-E756-4386-9C17-CA57438389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="" xmlns:a16="http://schemas.microsoft.com/office/drawing/2014/main" id="{7ADD0E7E-F4A6-4B3F-8A2F-BCBFAFBA23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="" xmlns:a16="http://schemas.microsoft.com/office/drawing/2014/main" id="{C19FCFB7-5E71-4197-8EC7-2ACB6DB028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="" xmlns:a16="http://schemas.microsoft.com/office/drawing/2014/main" id="{EAA533FE-4903-48DD-A921-421A9C44AF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="" xmlns:a16="http://schemas.microsoft.com/office/drawing/2014/main" id="{54CC5D8E-0D6C-4021-B84E-5D6182C0E1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9817" y="1159566"/>
            <a:ext cx="2747204" cy="4568264"/>
          </a:xfrm>
        </p:spPr>
        <p:txBody>
          <a:bodyPr anchor="ctr"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Lab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diagnosis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of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cystitis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Freeform 6">
            <a:extLst>
              <a:ext uri="{FF2B5EF4-FFF2-40B4-BE49-F238E27FC236}">
                <a16:creationId xmlns="" xmlns:a16="http://schemas.microsoft.com/office/drawing/2014/main" id="{E7D63BAB-D0DB-4F66-92F9-4D2E0A2E5A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643468"/>
            <a:ext cx="5670183" cy="5571066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2" y="1286934"/>
            <a:ext cx="3969327" cy="4284134"/>
          </a:xfrm>
        </p:spPr>
        <p:txBody>
          <a:bodyPr anchor="ctr">
            <a:normAutofit/>
          </a:bodyPr>
          <a:lstStyle/>
          <a:p>
            <a:pPr marL="514350" indent="-514350">
              <a:lnSpc>
                <a:spcPct val="90000"/>
              </a:lnSpc>
              <a:buNone/>
            </a:pPr>
            <a:r>
              <a:rPr lang="en-US" sz="1700">
                <a:solidFill>
                  <a:srgbClr val="FFFFFF"/>
                </a:solidFill>
              </a:rPr>
              <a:t>2- </a:t>
            </a:r>
            <a:r>
              <a:rPr lang="en-US" sz="1700" b="1">
                <a:solidFill>
                  <a:srgbClr val="FFFFFF"/>
                </a:solidFill>
              </a:rPr>
              <a:t>Microscopic examination</a:t>
            </a:r>
            <a:r>
              <a:rPr lang="en-US" sz="1700">
                <a:solidFill>
                  <a:srgbClr val="FFFFFF"/>
                </a:solidFill>
              </a:rPr>
              <a:t>: </a:t>
            </a:r>
          </a:p>
          <a:p>
            <a:pPr marL="514350" indent="-514350"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About 90% of patients have </a:t>
            </a:r>
            <a:r>
              <a:rPr lang="en-US" sz="1700" b="1">
                <a:solidFill>
                  <a:srgbClr val="FFFFFF"/>
                </a:solidFill>
              </a:rPr>
              <a:t>&gt; 10 WBCs /cu.mm</a:t>
            </a:r>
          </a:p>
          <a:p>
            <a:pPr marL="514350" indent="-514350">
              <a:lnSpc>
                <a:spcPct val="90000"/>
              </a:lnSpc>
            </a:pPr>
            <a:endParaRPr lang="en-US" sz="1700">
              <a:solidFill>
                <a:srgbClr val="FFFFFF"/>
              </a:solidFill>
            </a:endParaRPr>
          </a:p>
          <a:p>
            <a:pPr marL="514350" indent="-514350"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Gram stain of uncentrifuged sample is sensitive and specific.</a:t>
            </a:r>
          </a:p>
          <a:p>
            <a:pPr marL="514350" indent="-514350">
              <a:lnSpc>
                <a:spcPct val="90000"/>
              </a:lnSpc>
            </a:pPr>
            <a:endParaRPr lang="en-US" sz="1700">
              <a:solidFill>
                <a:srgbClr val="FFFFFF"/>
              </a:solidFill>
            </a:endParaRPr>
          </a:p>
          <a:p>
            <a:pPr marL="514350" indent="-514350"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One organism per oil-immersion field is indicative of infection.</a:t>
            </a:r>
          </a:p>
          <a:p>
            <a:pPr marL="514350" indent="-514350">
              <a:lnSpc>
                <a:spcPct val="90000"/>
              </a:lnSpc>
            </a:pPr>
            <a:endParaRPr lang="en-US" sz="1700">
              <a:solidFill>
                <a:srgbClr val="FFFFFF"/>
              </a:solidFill>
            </a:endParaRPr>
          </a:p>
          <a:p>
            <a:pPr marL="514350" indent="-514350"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Blood cells, parasites or crystals can be seen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34" y="1705206"/>
            <a:ext cx="5037666" cy="3778250"/>
          </a:xfrm>
        </p:spPr>
      </p:pic>
      <p:pic>
        <p:nvPicPr>
          <p:cNvPr id="4" name="Picture 2" descr="C:\Documents and Settings\Dr.Fauzia\My Documents\My Pictures\800px-Urinary_phase-contrast_micros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05206"/>
            <a:ext cx="3124200" cy="367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057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3D9AEEE-1CCD-43C0-BA3E-16D60A6E23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Cystitis Objectives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="" xmlns:a16="http://schemas.microsoft.com/office/drawing/2014/main" id="{60F880A6-33D3-4EEC-A780-B73559B9F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2C6246ED-0535-4496-A8F6-1E80CC4EB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535239BA-02D0-499D-AFAA-BE8CCA636F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453281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66AFD431-09B7-42CA-BF39-9FE5DBE537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711C96E-3D2D-48C8-AAB9-C1CB02D1D5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accent1">
              <a:alpha val="3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="" xmlns:a16="http://schemas.microsoft.com/office/drawing/2014/main" id="{0D18AF42-7CD5-4754-91D4-1BE53B5D14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="" xmlns:a16="http://schemas.microsoft.com/office/drawing/2014/main" id="{A28C8F1A-9407-4D67-8250-D8923BC6DD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="" xmlns:a16="http://schemas.microsoft.com/office/drawing/2014/main" id="{5CE0A2B0-F7F1-442C-A287-CD6F729E28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="" xmlns:a16="http://schemas.microsoft.com/office/drawing/2014/main" id="{9E69CFA3-AE12-4EAF-A3A1-564BEEFEFA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="" xmlns:a16="http://schemas.microsoft.com/office/drawing/2014/main" id="{ECB64037-2AE8-4CA9-AD8E-7ACC8618FB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="" xmlns:a16="http://schemas.microsoft.com/office/drawing/2014/main" id="{8D319B10-EE8E-453F-A137-D7EEFA2089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="" xmlns:a16="http://schemas.microsoft.com/office/drawing/2014/main" id="{3283F486-509C-4A42-8EED-794A991D2F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="" xmlns:a16="http://schemas.microsoft.com/office/drawing/2014/main" id="{EBBFBB12-E756-4386-9C17-CA57438389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="" xmlns:a16="http://schemas.microsoft.com/office/drawing/2014/main" id="{7ADD0E7E-F4A6-4B3F-8A2F-BCBFAFBA23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="" xmlns:a16="http://schemas.microsoft.com/office/drawing/2014/main" id="{C19FCFB7-5E71-4197-8EC7-2ACB6DB028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="" xmlns:a16="http://schemas.microsoft.com/office/drawing/2014/main" id="{EAA533FE-4903-48DD-A921-421A9C44AF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="" xmlns:a16="http://schemas.microsoft.com/office/drawing/2014/main" id="{54CC5D8E-0D6C-4021-B84E-5D6182C0E1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9817" y="1159566"/>
            <a:ext cx="2747204" cy="4568264"/>
          </a:xfrm>
        </p:spPr>
        <p:txBody>
          <a:bodyPr anchor="ctr"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Lab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diagnosis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of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cystitis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Freeform 6">
            <a:extLst>
              <a:ext uri="{FF2B5EF4-FFF2-40B4-BE49-F238E27FC236}">
                <a16:creationId xmlns="" xmlns:a16="http://schemas.microsoft.com/office/drawing/2014/main" id="{E7D63BAB-D0DB-4F66-92F9-4D2E0A2E5A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643468"/>
            <a:ext cx="5670183" cy="5571066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2" y="1286934"/>
            <a:ext cx="3969327" cy="428413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1700">
                <a:solidFill>
                  <a:srgbClr val="FFFFFF"/>
                </a:solidFill>
              </a:rPr>
              <a:t>3- </a:t>
            </a:r>
            <a:r>
              <a:rPr lang="en-US" sz="1700" b="1">
                <a:solidFill>
                  <a:srgbClr val="FFFFFF"/>
                </a:solidFill>
              </a:rPr>
              <a:t>Chemical screening tests:</a:t>
            </a:r>
          </a:p>
          <a:p>
            <a:pPr>
              <a:lnSpc>
                <a:spcPct val="90000"/>
              </a:lnSpc>
            </a:pPr>
            <a:r>
              <a:rPr lang="en-US" sz="1700" b="1">
                <a:solidFill>
                  <a:srgbClr val="FFFFFF"/>
                </a:solidFill>
              </a:rPr>
              <a:t>Urine dip stick </a:t>
            </a:r>
            <a:r>
              <a:rPr lang="en-US" sz="1700">
                <a:solidFill>
                  <a:srgbClr val="FFFFFF"/>
                </a:solidFill>
              </a:rPr>
              <a:t>–rapid, detects </a:t>
            </a:r>
            <a:r>
              <a:rPr lang="en-US" sz="1700" i="1">
                <a:solidFill>
                  <a:srgbClr val="FFFFFF"/>
                </a:solidFill>
              </a:rPr>
              <a:t>nitrites</a:t>
            </a:r>
            <a:r>
              <a:rPr lang="en-US" sz="1700">
                <a:solidFill>
                  <a:srgbClr val="FFFFFF"/>
                </a:solidFill>
              </a:rPr>
              <a:t> released by bacterial metabolism and </a:t>
            </a:r>
            <a:r>
              <a:rPr lang="en-US" sz="1700" i="1">
                <a:solidFill>
                  <a:srgbClr val="FFFFFF"/>
                </a:solidFill>
              </a:rPr>
              <a:t>leukocyte esterase </a:t>
            </a:r>
            <a:r>
              <a:rPr lang="en-US" sz="1700">
                <a:solidFill>
                  <a:srgbClr val="FFFFFF"/>
                </a:solidFill>
              </a:rPr>
              <a:t>from inflammatory cells. Not specific.</a:t>
            </a:r>
          </a:p>
          <a:p>
            <a:pPr>
              <a:lnSpc>
                <a:spcPct val="90000"/>
              </a:lnSpc>
              <a:buNone/>
            </a:pPr>
            <a:endParaRPr lang="en-US" sz="17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1700">
                <a:solidFill>
                  <a:srgbClr val="FFFFFF"/>
                </a:solidFill>
              </a:rPr>
              <a:t>4- </a:t>
            </a:r>
            <a:r>
              <a:rPr lang="en-US" sz="1700" b="1">
                <a:solidFill>
                  <a:srgbClr val="FFFFFF"/>
                </a:solidFill>
              </a:rPr>
              <a:t>Urine culture</a:t>
            </a:r>
            <a:r>
              <a:rPr lang="en-US" sz="1700">
                <a:solidFill>
                  <a:srgbClr val="FFFFFF"/>
                </a:solidFill>
              </a:rPr>
              <a:t>: important to identify bacterial cause and antimicrobial sensitivity .</a:t>
            </a:r>
          </a:p>
          <a:p>
            <a:pPr>
              <a:lnSpc>
                <a:spcPct val="90000"/>
              </a:lnSpc>
            </a:pPr>
            <a:r>
              <a:rPr lang="en-US" sz="1700" b="1">
                <a:solidFill>
                  <a:srgbClr val="FFFFFF"/>
                </a:solidFill>
              </a:rPr>
              <a:t>Quantitative culture </a:t>
            </a:r>
            <a:r>
              <a:rPr lang="en-US" sz="1700">
                <a:solidFill>
                  <a:srgbClr val="FFFFFF"/>
                </a:solidFill>
              </a:rPr>
              <a:t>typical of UTI ( &gt;100,000 cfu/ml) Lower count (&lt;100,000 or less eg. 1000 cfu/ml ) is indicative of cystitis if the patient is  </a:t>
            </a:r>
            <a:r>
              <a:rPr lang="en-US" sz="1700" i="1">
                <a:solidFill>
                  <a:srgbClr val="FFFFFF"/>
                </a:solidFill>
              </a:rPr>
              <a:t>symptomatic.</a:t>
            </a:r>
          </a:p>
          <a:p>
            <a:pPr>
              <a:lnSpc>
                <a:spcPct val="90000"/>
              </a:lnSpc>
            </a:pPr>
            <a:endParaRPr lang="en-US" sz="170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t2.gstatic.com/images?q=tbn:ANd9GcTc3UiisJX5RjKUHF8lutd00BiOMjSNd0NX5Qc4L7tfzZn82r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8175" y="-957263"/>
            <a:ext cx="2314575" cy="1981201"/>
          </a:xfrm>
          <a:prstGeom prst="rect">
            <a:avLst/>
          </a:prstGeom>
          <a:noFill/>
        </p:spPr>
      </p:pic>
      <p:pic>
        <p:nvPicPr>
          <p:cNvPr id="16392" name="Picture 8" descr="http://t2.gstatic.com/images?q=tbn:ANd9GcTc3UiisJX5RjKUHF8lutd00BiOMjSNd0NX5Qc4L7tfzZn82r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8175" y="-957263"/>
            <a:ext cx="2314575" cy="1981201"/>
          </a:xfrm>
          <a:prstGeom prst="rect">
            <a:avLst/>
          </a:prstGeom>
          <a:noFill/>
        </p:spPr>
      </p:pic>
      <p:pic>
        <p:nvPicPr>
          <p:cNvPr id="16396" name="Picture 12" descr="http://www.petfooddirect.com/blog/wp-content/uploads/2011/01/urine-sample-with-dipst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"/>
            <a:ext cx="3276600" cy="2209801"/>
          </a:xfrm>
          <a:prstGeom prst="rect">
            <a:avLst/>
          </a:prstGeom>
          <a:noFill/>
        </p:spPr>
      </p:pic>
      <p:pic>
        <p:nvPicPr>
          <p:cNvPr id="16398" name="Picture 14" descr="http://www.idexx.com/pubwebresources/images/en_us/smallanimal/diagnosticedge/january2009/0109_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667000"/>
            <a:ext cx="3124200" cy="3352800"/>
          </a:xfrm>
          <a:prstGeom prst="rect">
            <a:avLst/>
          </a:prstGeom>
          <a:noFill/>
        </p:spPr>
      </p:pic>
      <p:pic>
        <p:nvPicPr>
          <p:cNvPr id="16400" name="Picture 16" descr="http://www.sharinginhealth.ca/images/urine_culture_loop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657600"/>
            <a:ext cx="3333750" cy="3000376"/>
          </a:xfrm>
          <a:prstGeom prst="rect">
            <a:avLst/>
          </a:prstGeom>
          <a:noFill/>
        </p:spPr>
      </p:pic>
      <p:pic>
        <p:nvPicPr>
          <p:cNvPr id="8" name="Picture 18" descr="sengkelit ur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52400"/>
            <a:ext cx="3048000" cy="3428838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="" xmlns:a16="http://schemas.microsoft.com/office/drawing/2014/main" id="{763516C8-F227-4B77-9AA7-61B9A0B782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991" y="646148"/>
            <a:ext cx="3069130" cy="1324340"/>
          </a:xfrm>
        </p:spPr>
        <p:txBody>
          <a:bodyPr anchor="b">
            <a:normAutofit/>
          </a:bodyPr>
          <a:lstStyle/>
          <a:p>
            <a:r>
              <a:rPr lang="en-US" sz="2400" b="1"/>
              <a:t>Quantitative urine culture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="" xmlns:a16="http://schemas.microsoft.com/office/drawing/2014/main" id="{D91B420C-C4C8-44DF-96B2-FBD1014646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rgbClr val="5440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99305"/>
            <a:ext cx="3935301" cy="302771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49712" y="2255492"/>
            <a:ext cx="3070409" cy="3521740"/>
          </a:xfrm>
        </p:spPr>
        <p:txBody>
          <a:bodyPr>
            <a:normAutofit/>
          </a:bodyPr>
          <a:lstStyle/>
          <a:p>
            <a:r>
              <a:rPr lang="en-US" dirty="0"/>
              <a:t>Using 0.001/ml loop</a:t>
            </a:r>
          </a:p>
          <a:p>
            <a:pPr lvl="1"/>
            <a:r>
              <a:rPr lang="en-US" dirty="0"/>
              <a:t>1 colony = 1000 CFU/ml</a:t>
            </a:r>
          </a:p>
          <a:p>
            <a:pPr lvl="1"/>
            <a:r>
              <a:rPr lang="en-US" dirty="0"/>
              <a:t>100 colonies = 100,000 CFU/ml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444" y="3657600"/>
            <a:ext cx="2466975" cy="1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72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23" y="381000"/>
            <a:ext cx="8687177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43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BE0789E-91A7-4246-978E-A17FE1BF95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59680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C6C0BD2-8B3C-4042-B4EE-5DB7665A37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23" name="Freeform 27">
              <a:extLst>
                <a:ext uri="{FF2B5EF4-FFF2-40B4-BE49-F238E27FC236}">
                  <a16:creationId xmlns="" xmlns:a16="http://schemas.microsoft.com/office/drawing/2014/main" id="{5F53669F-C1E6-43B8-AC6F-B44CE56BF7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>
              <a:extLst>
                <a:ext uri="{FF2B5EF4-FFF2-40B4-BE49-F238E27FC236}">
                  <a16:creationId xmlns="" xmlns:a16="http://schemas.microsoft.com/office/drawing/2014/main" id="{53966C25-DAEA-4318-8FBC-EC6FF8F5A1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="" xmlns:a16="http://schemas.microsoft.com/office/drawing/2014/main" id="{ED6EA716-EAD4-4023-8673-0809A1E245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>
              <a:extLst>
                <a:ext uri="{FF2B5EF4-FFF2-40B4-BE49-F238E27FC236}">
                  <a16:creationId xmlns="" xmlns:a16="http://schemas.microsoft.com/office/drawing/2014/main" id="{84261748-EFC0-4729-A7BB-A88FDAF6FA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>
              <a:extLst>
                <a:ext uri="{FF2B5EF4-FFF2-40B4-BE49-F238E27FC236}">
                  <a16:creationId xmlns="" xmlns:a16="http://schemas.microsoft.com/office/drawing/2014/main" id="{2C14F808-CC69-494F-98AC-CB750416CC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>
              <a:extLst>
                <a:ext uri="{FF2B5EF4-FFF2-40B4-BE49-F238E27FC236}">
                  <a16:creationId xmlns="" xmlns:a16="http://schemas.microsoft.com/office/drawing/2014/main" id="{F1CA3607-84D0-4085-A363-796A17B1D7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>
              <a:extLst>
                <a:ext uri="{FF2B5EF4-FFF2-40B4-BE49-F238E27FC236}">
                  <a16:creationId xmlns="" xmlns:a16="http://schemas.microsoft.com/office/drawing/2014/main" id="{491E6160-2958-4A90-8B50-EDA182AABB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>
              <a:extLst>
                <a:ext uri="{FF2B5EF4-FFF2-40B4-BE49-F238E27FC236}">
                  <a16:creationId xmlns="" xmlns:a16="http://schemas.microsoft.com/office/drawing/2014/main" id="{559F6CB7-E057-499B-A859-3602769892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>
              <a:extLst>
                <a:ext uri="{FF2B5EF4-FFF2-40B4-BE49-F238E27FC236}">
                  <a16:creationId xmlns="" xmlns:a16="http://schemas.microsoft.com/office/drawing/2014/main" id="{FF12353D-CF89-4D03-8075-C161824E23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>
              <a:extLst>
                <a:ext uri="{FF2B5EF4-FFF2-40B4-BE49-F238E27FC236}">
                  <a16:creationId xmlns="" xmlns:a16="http://schemas.microsoft.com/office/drawing/2014/main" id="{5B91C9D6-FAF2-445B-AF1B-43992602A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>
              <a:extLst>
                <a:ext uri="{FF2B5EF4-FFF2-40B4-BE49-F238E27FC236}">
                  <a16:creationId xmlns="" xmlns:a16="http://schemas.microsoft.com/office/drawing/2014/main" id="{570F7A1D-86B1-4AD1-B4A3-9AE2A52C85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>
              <a:extLst>
                <a:ext uri="{FF2B5EF4-FFF2-40B4-BE49-F238E27FC236}">
                  <a16:creationId xmlns="" xmlns:a16="http://schemas.microsoft.com/office/drawing/2014/main" id="{52C6EBA8-95CC-4FE6-A8E4-3A6911E8A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92" y="1093380"/>
            <a:ext cx="2301136" cy="4671240"/>
          </a:xfrm>
        </p:spPr>
        <p:txBody>
          <a:bodyPr anchor="ctr">
            <a:normAutofit/>
          </a:bodyPr>
          <a:lstStyle/>
          <a:p>
            <a:pPr algn="r"/>
            <a:r>
              <a:rPr lang="en-US" sz="3300" b="1"/>
              <a:t>Recurrent cystitis</a:t>
            </a:r>
          </a:p>
        </p:txBody>
      </p:sp>
      <p:sp>
        <p:nvSpPr>
          <p:cNvPr id="24" name="Freeform 11">
            <a:extLst>
              <a:ext uri="{FF2B5EF4-FFF2-40B4-BE49-F238E27FC236}">
                <a16:creationId xmlns="" xmlns:a16="http://schemas.microsoft.com/office/drawing/2014/main" id="{15EDA122-4530-45D2-A70A-B1A967AAE5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9782F52E-0F94-4BFC-9F89-B054DDEAB9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4131" y="1093380"/>
            <a:ext cx="4664328" cy="4679250"/>
          </a:xfrm>
        </p:spPr>
        <p:txBody>
          <a:bodyPr anchor="ctr">
            <a:normAutofit/>
          </a:bodyPr>
          <a:lstStyle/>
          <a:p>
            <a:r>
              <a:rPr lang="en-US" dirty="0"/>
              <a:t>Three or more episodes of cystitis /year  </a:t>
            </a:r>
          </a:p>
          <a:p>
            <a:endParaRPr lang="en-US" dirty="0"/>
          </a:p>
          <a:p>
            <a:r>
              <a:rPr lang="en-US" dirty="0"/>
              <a:t>Requires further investigations such as Intra-Venous </a:t>
            </a:r>
            <a:r>
              <a:rPr lang="en-US" err="1"/>
              <a:t>Urogram</a:t>
            </a:r>
            <a:r>
              <a:rPr lang="en-US"/>
              <a:t> (</a:t>
            </a:r>
            <a:r>
              <a:rPr lang="en-US" b="1"/>
              <a:t>IVU</a:t>
            </a:r>
            <a:r>
              <a:rPr lang="en-US"/>
              <a:t>) </a:t>
            </a:r>
            <a:r>
              <a:rPr lang="en-US" dirty="0"/>
              <a:t>or Ultrasound to detect obstruction or congenital deformity.</a:t>
            </a:r>
          </a:p>
          <a:p>
            <a:endParaRPr lang="en-US" dirty="0"/>
          </a:p>
          <a:p>
            <a:r>
              <a:rPr lang="en-US" dirty="0"/>
              <a:t>Cystoscopy required in some cases.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3D9AEEE-1CCD-43C0-BA3E-16D60A6E23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Treatment of cystitis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="" xmlns:a16="http://schemas.microsoft.com/office/drawing/2014/main" id="{60F880A6-33D3-4EEC-A780-B73559B9F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2C6246ED-0535-4496-A8F6-1E80CC4EB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0C707901-FD84-4ED5-84D9-5043AEDBA0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641762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BE0789E-91A7-4246-978E-A17FE1BF95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59680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C6C0BD2-8B3C-4042-B4EE-5DB7665A37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1" name="Freeform 27">
              <a:extLst>
                <a:ext uri="{FF2B5EF4-FFF2-40B4-BE49-F238E27FC236}">
                  <a16:creationId xmlns="" xmlns:a16="http://schemas.microsoft.com/office/drawing/2014/main" id="{5F53669F-C1E6-43B8-AC6F-B44CE56BF7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>
              <a:extLst>
                <a:ext uri="{FF2B5EF4-FFF2-40B4-BE49-F238E27FC236}">
                  <a16:creationId xmlns="" xmlns:a16="http://schemas.microsoft.com/office/drawing/2014/main" id="{53966C25-DAEA-4318-8FBC-EC6FF8F5A1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>
              <a:extLst>
                <a:ext uri="{FF2B5EF4-FFF2-40B4-BE49-F238E27FC236}">
                  <a16:creationId xmlns="" xmlns:a16="http://schemas.microsoft.com/office/drawing/2014/main" id="{ED6EA716-EAD4-4023-8673-0809A1E245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>
              <a:extLst>
                <a:ext uri="{FF2B5EF4-FFF2-40B4-BE49-F238E27FC236}">
                  <a16:creationId xmlns="" xmlns:a16="http://schemas.microsoft.com/office/drawing/2014/main" id="{84261748-EFC0-4729-A7BB-A88FDAF6FA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>
              <a:extLst>
                <a:ext uri="{FF2B5EF4-FFF2-40B4-BE49-F238E27FC236}">
                  <a16:creationId xmlns="" xmlns:a16="http://schemas.microsoft.com/office/drawing/2014/main" id="{2C14F808-CC69-494F-98AC-CB750416CC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>
              <a:extLst>
                <a:ext uri="{FF2B5EF4-FFF2-40B4-BE49-F238E27FC236}">
                  <a16:creationId xmlns="" xmlns:a16="http://schemas.microsoft.com/office/drawing/2014/main" id="{F1CA3607-84D0-4085-A363-796A17B1D7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>
              <a:extLst>
                <a:ext uri="{FF2B5EF4-FFF2-40B4-BE49-F238E27FC236}">
                  <a16:creationId xmlns="" xmlns:a16="http://schemas.microsoft.com/office/drawing/2014/main" id="{491E6160-2958-4A90-8B50-EDA182AABB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>
              <a:extLst>
                <a:ext uri="{FF2B5EF4-FFF2-40B4-BE49-F238E27FC236}">
                  <a16:creationId xmlns="" xmlns:a16="http://schemas.microsoft.com/office/drawing/2014/main" id="{559F6CB7-E057-499B-A859-3602769892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>
              <a:extLst>
                <a:ext uri="{FF2B5EF4-FFF2-40B4-BE49-F238E27FC236}">
                  <a16:creationId xmlns="" xmlns:a16="http://schemas.microsoft.com/office/drawing/2014/main" id="{FF12353D-CF89-4D03-8075-C161824E23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>
              <a:extLst>
                <a:ext uri="{FF2B5EF4-FFF2-40B4-BE49-F238E27FC236}">
                  <a16:creationId xmlns="" xmlns:a16="http://schemas.microsoft.com/office/drawing/2014/main" id="{5B91C9D6-FAF2-445B-AF1B-43992602A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>
              <a:extLst>
                <a:ext uri="{FF2B5EF4-FFF2-40B4-BE49-F238E27FC236}">
                  <a16:creationId xmlns="" xmlns:a16="http://schemas.microsoft.com/office/drawing/2014/main" id="{570F7A1D-86B1-4AD1-B4A3-9AE2A52C85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>
              <a:extLst>
                <a:ext uri="{FF2B5EF4-FFF2-40B4-BE49-F238E27FC236}">
                  <a16:creationId xmlns="" xmlns:a16="http://schemas.microsoft.com/office/drawing/2014/main" id="{52C6EBA8-95CC-4FE6-A8E4-3A6911E8A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92" y="1093380"/>
            <a:ext cx="2301136" cy="4671240"/>
          </a:xfrm>
        </p:spPr>
        <p:txBody>
          <a:bodyPr anchor="ctr">
            <a:normAutofit/>
          </a:bodyPr>
          <a:lstStyle/>
          <a:p>
            <a:pPr algn="r"/>
            <a:r>
              <a:rPr lang="en-US" sz="3300" b="1"/>
              <a:t>Treatment of cystitis</a:t>
            </a:r>
            <a:endParaRPr lang="en-US" sz="3300"/>
          </a:p>
        </p:txBody>
      </p:sp>
      <p:sp>
        <p:nvSpPr>
          <p:cNvPr id="24" name="Freeform 11">
            <a:extLst>
              <a:ext uri="{FF2B5EF4-FFF2-40B4-BE49-F238E27FC236}">
                <a16:creationId xmlns="" xmlns:a16="http://schemas.microsoft.com/office/drawing/2014/main" id="{15EDA122-4530-45D2-A70A-B1A967AAE5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9782F52E-0F94-4BFC-9F89-B054DDEAB9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4131" y="1093380"/>
            <a:ext cx="4664328" cy="4679250"/>
          </a:xfrm>
        </p:spPr>
        <p:txBody>
          <a:bodyPr anchor="ctr">
            <a:normAutofit/>
          </a:bodyPr>
          <a:lstStyle/>
          <a:p>
            <a:r>
              <a:rPr lang="en-US" b="1" dirty="0"/>
              <a:t>Duration</a:t>
            </a:r>
            <a:r>
              <a:rPr lang="en-US" dirty="0"/>
              <a:t> of treatment: three days for uncomplicated cystitis</a:t>
            </a:r>
          </a:p>
          <a:p>
            <a:endParaRPr lang="en-US" dirty="0"/>
          </a:p>
          <a:p>
            <a:r>
              <a:rPr lang="en-US" dirty="0"/>
              <a:t>10-14 days for complicated and recurrent cystitis.</a:t>
            </a:r>
          </a:p>
          <a:p>
            <a:endParaRPr lang="en-US" b="1" dirty="0"/>
          </a:p>
          <a:p>
            <a:r>
              <a:rPr lang="en-US" b="1" dirty="0"/>
              <a:t>Prophylaxis</a:t>
            </a:r>
            <a:r>
              <a:rPr lang="en-US" dirty="0"/>
              <a:t> required for recurrent cases by </a:t>
            </a:r>
            <a:r>
              <a:rPr lang="en-US" dirty="0" err="1"/>
              <a:t>Nitrofurantoin</a:t>
            </a:r>
            <a:r>
              <a:rPr lang="en-US" dirty="0"/>
              <a:t> or TRM-SMX.</a:t>
            </a:r>
          </a:p>
          <a:p>
            <a:endParaRPr lang="en-US" b="1" dirty="0"/>
          </a:p>
          <a:p>
            <a:r>
              <a:rPr lang="en-US" b="1" dirty="0"/>
              <a:t>Prevention</a:t>
            </a:r>
            <a:r>
              <a:rPr lang="en-US" dirty="0"/>
              <a:t> : drinking plenty of water and prophylactic antibiotic.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CD25866-F15D-40A4-AEC5-47C044637A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55" name="Freeform 11">
              <a:extLst>
                <a:ext uri="{FF2B5EF4-FFF2-40B4-BE49-F238E27FC236}">
                  <a16:creationId xmlns="" xmlns:a16="http://schemas.microsoft.com/office/drawing/2014/main" id="{DCB8E995-36E8-40B6-82D4-F52DE2987B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="" xmlns:a16="http://schemas.microsoft.com/office/drawing/2014/main" id="{DF54AEB5-68B5-46AE-B8F0-EEBE5DFED8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="" xmlns:a16="http://schemas.microsoft.com/office/drawing/2014/main" id="{E3F708CB-F094-4EE7-8AD5-A462F1DF8B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="" xmlns:a16="http://schemas.microsoft.com/office/drawing/2014/main" id="{ECFCFB22-E8B5-4FAC-A354-E7E0CE6F2B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="" xmlns:a16="http://schemas.microsoft.com/office/drawing/2014/main" id="{ED1DB3B4-A6DC-476F-986E-DF361EE84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="" xmlns:a16="http://schemas.microsoft.com/office/drawing/2014/main" id="{4EE13DFA-3489-4DE6-9154-34D9CB4005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="" xmlns:a16="http://schemas.microsoft.com/office/drawing/2014/main" id="{5CD12D51-F9A8-4CC9-B9C9-206EAFD8C1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="" xmlns:a16="http://schemas.microsoft.com/office/drawing/2014/main" id="{266B326C-1178-40F9-A265-6067D363B4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="" xmlns:a16="http://schemas.microsoft.com/office/drawing/2014/main" id="{12F3B319-F00B-4755-BC54-95511E21DB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="" xmlns:a16="http://schemas.microsoft.com/office/drawing/2014/main" id="{3079D7BD-8A3F-47F6-8407-D9DA96FF35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="" xmlns:a16="http://schemas.microsoft.com/office/drawing/2014/main" id="{1F97C31C-8585-43FB-924B-8ADD651233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="" xmlns:a16="http://schemas.microsoft.com/office/drawing/2014/main" id="{A33E1C89-7E74-49BF-A5D1-9A352ED03E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0C4A17ED-96AA-44A6-A050-E1A7A1CDD9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57" name="Freeform 27">
              <a:extLst>
                <a:ext uri="{FF2B5EF4-FFF2-40B4-BE49-F238E27FC236}">
                  <a16:creationId xmlns="" xmlns:a16="http://schemas.microsoft.com/office/drawing/2014/main" id="{FBB2A87E-3E24-4A6F-9FD8-0F1436D4D3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="" xmlns:a16="http://schemas.microsoft.com/office/drawing/2014/main" id="{257F945B-2AA3-4328-BFF5-20DE64011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="" xmlns:a16="http://schemas.microsoft.com/office/drawing/2014/main" id="{E1A7230F-6A6F-403C-9D83-7176E28525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="" xmlns:a16="http://schemas.microsoft.com/office/drawing/2014/main" id="{E33E315A-9CB0-460E-A8B7-0A064BBFA0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="" xmlns:a16="http://schemas.microsoft.com/office/drawing/2014/main" id="{22CAAD33-CFAD-4E61-82AE-0C6F838530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="" xmlns:a16="http://schemas.microsoft.com/office/drawing/2014/main" id="{1A20E13C-2540-4000-A13B-8F781100E3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="" xmlns:a16="http://schemas.microsoft.com/office/drawing/2014/main" id="{51EF0A01-E03D-448B-B12E-D5BFC6D0D2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="" xmlns:a16="http://schemas.microsoft.com/office/drawing/2014/main" id="{58286A03-168E-477B-8876-2C53E4950D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="" xmlns:a16="http://schemas.microsoft.com/office/drawing/2014/main" id="{3DFFC705-1899-4E4C-AE76-F85BAF2F66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="" xmlns:a16="http://schemas.microsoft.com/office/drawing/2014/main" id="{01C9598D-BDF6-4A24-83B6-4DCA4D1349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="" xmlns:a16="http://schemas.microsoft.com/office/drawing/2014/main" id="{950C8213-67CD-4DEF-AA44-8BB3101392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="" xmlns:a16="http://schemas.microsoft.com/office/drawing/2014/main" id="{2016FE1D-E3EB-4CF6-809B-159872CC78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CE6C63DC-BAE4-42B6-8FDF-F6467C2D2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="" xmlns:a16="http://schemas.microsoft.com/office/drawing/2014/main" id="{5BD23F8E-2E78-4C84-8EFB-FE6C8ACB7F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57ABABA7-0420-4200-9B65-1C1967CE93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59680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46F1E992-B14A-4FD5-8E41-E19C83492C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59" name="Freeform 27">
              <a:extLst>
                <a:ext uri="{FF2B5EF4-FFF2-40B4-BE49-F238E27FC236}">
                  <a16:creationId xmlns="" xmlns:a16="http://schemas.microsoft.com/office/drawing/2014/main" id="{69C544B6-3EB8-40C0-BBA0-D6825A3399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28">
              <a:extLst>
                <a:ext uri="{FF2B5EF4-FFF2-40B4-BE49-F238E27FC236}">
                  <a16:creationId xmlns="" xmlns:a16="http://schemas.microsoft.com/office/drawing/2014/main" id="{008ED5F3-C2B0-4C4B-864A-381723C875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29">
              <a:extLst>
                <a:ext uri="{FF2B5EF4-FFF2-40B4-BE49-F238E27FC236}">
                  <a16:creationId xmlns="" xmlns:a16="http://schemas.microsoft.com/office/drawing/2014/main" id="{23CC4B0B-BFBC-4B5D-87E1-9E6415263B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0">
              <a:extLst>
                <a:ext uri="{FF2B5EF4-FFF2-40B4-BE49-F238E27FC236}">
                  <a16:creationId xmlns="" xmlns:a16="http://schemas.microsoft.com/office/drawing/2014/main" id="{C346C5BB-C560-432B-B712-CC4188B6BE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31">
              <a:extLst>
                <a:ext uri="{FF2B5EF4-FFF2-40B4-BE49-F238E27FC236}">
                  <a16:creationId xmlns="" xmlns:a16="http://schemas.microsoft.com/office/drawing/2014/main" id="{A5D527C1-B6DA-42CF-8499-7561AF3C1C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32">
              <a:extLst>
                <a:ext uri="{FF2B5EF4-FFF2-40B4-BE49-F238E27FC236}">
                  <a16:creationId xmlns="" xmlns:a16="http://schemas.microsoft.com/office/drawing/2014/main" id="{79811171-A408-48D1-B498-29EEB218D8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33">
              <a:extLst>
                <a:ext uri="{FF2B5EF4-FFF2-40B4-BE49-F238E27FC236}">
                  <a16:creationId xmlns="" xmlns:a16="http://schemas.microsoft.com/office/drawing/2014/main" id="{CAB35AA3-C384-40C1-972D-E9CF2ECEB0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34">
              <a:extLst>
                <a:ext uri="{FF2B5EF4-FFF2-40B4-BE49-F238E27FC236}">
                  <a16:creationId xmlns="" xmlns:a16="http://schemas.microsoft.com/office/drawing/2014/main" id="{F1FB2FB4-BDB4-49C0-B229-C44C3A652A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35">
              <a:extLst>
                <a:ext uri="{FF2B5EF4-FFF2-40B4-BE49-F238E27FC236}">
                  <a16:creationId xmlns="" xmlns:a16="http://schemas.microsoft.com/office/drawing/2014/main" id="{911B13BF-C299-4EDA-AC49-B43C6E01B0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36">
              <a:extLst>
                <a:ext uri="{FF2B5EF4-FFF2-40B4-BE49-F238E27FC236}">
                  <a16:creationId xmlns="" xmlns:a16="http://schemas.microsoft.com/office/drawing/2014/main" id="{46744126-7C1B-4B5B-BBB2-8F25CE5573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7">
              <a:extLst>
                <a:ext uri="{FF2B5EF4-FFF2-40B4-BE49-F238E27FC236}">
                  <a16:creationId xmlns="" xmlns:a16="http://schemas.microsoft.com/office/drawing/2014/main" id="{5DCDFB75-55EC-4221-A026-2DF2C8ACB4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8">
              <a:extLst>
                <a:ext uri="{FF2B5EF4-FFF2-40B4-BE49-F238E27FC236}">
                  <a16:creationId xmlns="" xmlns:a16="http://schemas.microsoft.com/office/drawing/2014/main" id="{F9DB045F-5C45-45BF-AFCB-2EA8DE1445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6" name="Freeform 11">
            <a:extLst>
              <a:ext uri="{FF2B5EF4-FFF2-40B4-BE49-F238E27FC236}">
                <a16:creationId xmlns="" xmlns:a16="http://schemas.microsoft.com/office/drawing/2014/main" id="{1E86F813-D67B-409D-AA77-FA8878C28E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1F0BB6E0-44F4-4938-8070-5992040BD1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4226" y="804335"/>
            <a:ext cx="4326523" cy="52493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Reference book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526" y="804334"/>
            <a:ext cx="2511052" cy="52493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>
                <a:solidFill>
                  <a:schemeClr val="tx1"/>
                </a:solidFill>
              </a:rPr>
              <a:t>Ryan, Kenneth J. Sherris Medical Microbiology. Latest edition. McGraw –Hill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677189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3D9AEEE-1CCD-43C0-BA3E-16D60A6E23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r>
              <a:rPr lang="en-US" sz="2200" b="1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="" xmlns:a16="http://schemas.microsoft.com/office/drawing/2014/main" id="{60F880A6-33D3-4EEC-A780-B73559B9F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2C6246ED-0535-4496-A8F6-1E80CC4EB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792EDAC4-12E0-4F67-A4D2-376CF8A1A4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404732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Prevalence of </a:t>
            </a:r>
            <a:r>
              <a:rPr lang="en-GB" b="1" dirty="0" err="1" smtClean="0">
                <a:solidFill>
                  <a:schemeClr val="tx1"/>
                </a:solidFill>
              </a:rPr>
              <a:t>bacter</a:t>
            </a:r>
            <a:r>
              <a:rPr lang="hu-HU" b="1" dirty="0" smtClean="0">
                <a:solidFill>
                  <a:schemeClr val="tx1"/>
                </a:solidFill>
              </a:rPr>
              <a:t>i</a:t>
            </a:r>
            <a:r>
              <a:rPr lang="en-GB" b="1" dirty="0" err="1" smtClean="0">
                <a:solidFill>
                  <a:schemeClr val="tx1"/>
                </a:solidFill>
              </a:rPr>
              <a:t>uria</a:t>
            </a:r>
            <a:r>
              <a:rPr lang="en-GB" b="1" dirty="0" smtClean="0">
                <a:solidFill>
                  <a:schemeClr val="tx1"/>
                </a:solidFill>
              </a:rPr>
              <a:t> in </a:t>
            </a:r>
            <a:r>
              <a:rPr lang="en-GB" b="1" dirty="0">
                <a:solidFill>
                  <a:schemeClr val="tx1"/>
                </a:solidFill>
              </a:rPr>
              <a:t>different age groups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5800" y="1905000"/>
          <a:ext cx="7656513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Diagram" r:id="rId3" imgW="7877077" imgH="4114800" progId="MSGraph.Chart.8">
                  <p:embed followColorScheme="full"/>
                </p:oleObj>
              </mc:Choice>
              <mc:Fallback>
                <p:oleObj name="Diagram" r:id="rId3" imgW="7877077" imgH="41148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05000"/>
                        <a:ext cx="7656513" cy="400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A3D9AEEE-1CCD-43C0-BA3E-16D60A6E23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Classification</a:t>
            </a:r>
          </a:p>
        </p:txBody>
      </p:sp>
      <p:sp>
        <p:nvSpPr>
          <p:cNvPr id="75" name="Freeform 11">
            <a:extLst>
              <a:ext uri="{FF2B5EF4-FFF2-40B4-BE49-F238E27FC236}">
                <a16:creationId xmlns="" xmlns:a16="http://schemas.microsoft.com/office/drawing/2014/main" id="{60F880A6-33D3-4EEC-A780-B73559B9F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7" name="Rectangle 76">
            <a:extLst>
              <a:ext uri="{FF2B5EF4-FFF2-40B4-BE49-F238E27FC236}">
                <a16:creationId xmlns="" xmlns:a16="http://schemas.microsoft.com/office/drawing/2014/main" id="{2C6246ED-0535-4496-A8F6-1E80CC4EB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1861" name="Rectangle 3">
            <a:extLst>
              <a:ext uri="{FF2B5EF4-FFF2-40B4-BE49-F238E27FC236}">
                <a16:creationId xmlns="" xmlns:a16="http://schemas.microsoft.com/office/drawing/2014/main" id="{EAA888BF-3B1C-4968-8F7A-7E2F72DB98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323444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D306B45-25EE-434D-ABA9-A27B79320C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r>
              <a:rPr lang="en-US" sz="2500" b="1">
                <a:solidFill>
                  <a:schemeClr val="tx2">
                    <a:lumMod val="75000"/>
                  </a:schemeClr>
                </a:solidFill>
              </a:rPr>
              <a:t>Pathogenesis of cystitis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A42F85E-4939-431E-8B4A-EC07C8E0A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7EBB3F9-D6F7-4F6A-8843-9FEBA15E4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D2B17EF-74EB-4C33-B2E2-8E727B2E7D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="" xmlns:a16="http://schemas.microsoft.com/office/drawing/2014/main" id="{0A5F1F8A-3206-4B86-883F-65E98BB6E4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="" xmlns:a16="http://schemas.microsoft.com/office/drawing/2014/main" id="{6935F8C7-CC88-4243-9786-F3CDBF04A0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="" xmlns:a16="http://schemas.microsoft.com/office/drawing/2014/main" id="{9AF7BAD9-71B3-40D8-A089-EFF7FE67BD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="" xmlns:a16="http://schemas.microsoft.com/office/drawing/2014/main" id="{6467094F-AEF0-4D3B-BB76-8B3C1F08B9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="" xmlns:a16="http://schemas.microsoft.com/office/drawing/2014/main" id="{36F56AF9-DEF1-44E7-BF42-6AAC1AA9D1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="" xmlns:a16="http://schemas.microsoft.com/office/drawing/2014/main" id="{A43EBE71-20BA-4A40-A513-516678089D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="" xmlns:a16="http://schemas.microsoft.com/office/drawing/2014/main" id="{1DB39648-7B38-4D0B-93C5-048EC4A45C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="" xmlns:a16="http://schemas.microsoft.com/office/drawing/2014/main" id="{8DD2661F-DE5F-45EA-B30B-7C65896388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ABF0A0E5-E68E-4183-A913-228692FD85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="" xmlns:a16="http://schemas.microsoft.com/office/drawing/2014/main" id="{615D8F55-8ACD-4EFE-A832-06E785479E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="" xmlns:a16="http://schemas.microsoft.com/office/drawing/2014/main" id="{0FDF4201-8CEC-474B-A6B1-88039B7041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="" xmlns:a16="http://schemas.microsoft.com/office/drawing/2014/main" id="{0F60AEA4-B25F-417E-93FC-59686DFBE5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Due to frequent irritation of the mucosal surfaces of the urethra and the bladder.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Infection results when bacteria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ascends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to the urinary bladder . These bacteria are residents or transient members of the perineal flora, and are derived from the large intestine flora.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Toxins produced by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uropathogens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Conditions that create access to bladder are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      - Sexual intercourse due to short urethral distance.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		- Catheterization of the urinary bladder , instrumentation</a:t>
            </a:r>
          </a:p>
          <a:p>
            <a:pPr>
              <a:lnSpc>
                <a:spcPct val="90000"/>
              </a:lnSpc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2B258D2B-6AC3-4B3A-A87C-FD7E65178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Red blood cells suspended in mid-air">
            <a:extLst>
              <a:ext uri="{FF2B5EF4-FFF2-40B4-BE49-F238E27FC236}">
                <a16:creationId xmlns="" xmlns:a16="http://schemas.microsoft.com/office/drawing/2014/main" id="{9AF0D2BC-0902-4E58-8E33-68F697592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28" r="28700"/>
          <a:stretch/>
        </p:blipFill>
        <p:spPr>
          <a:xfrm>
            <a:off x="20" y="10"/>
            <a:ext cx="568081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8D55DD8B-9BF9-4B91-A22D-2D3F2AEFF1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r>
              <a:rPr lang="en-US" sz="2800" b="1">
                <a:solidFill>
                  <a:srgbClr val="FEFFFF"/>
                </a:solidFill>
              </a:rPr>
              <a:t>Pathogenesis of cystitis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5577" y="2017668"/>
            <a:ext cx="2812654" cy="385781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Hematogenous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through blood stream from other sites of infection (</a:t>
            </a:r>
            <a:r>
              <a:rPr lang="en-US" dirty="0">
                <a:solidFill>
                  <a:srgbClr val="FF0000"/>
                </a:solidFill>
              </a:rPr>
              <a:t>less common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pPr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3" y="624110"/>
            <a:ext cx="6683766" cy="1280890"/>
          </a:xfrm>
        </p:spPr>
        <p:txBody>
          <a:bodyPr>
            <a:normAutofit/>
          </a:bodyPr>
          <a:lstStyle/>
          <a:p>
            <a:r>
              <a:rPr lang="en-US" b="1"/>
              <a:t>		Cystitis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25362"/>
            <a:ext cx="4376340" cy="3785860"/>
          </a:xfrm>
        </p:spPr>
        <p:txBody>
          <a:bodyPr>
            <a:normAutofit/>
          </a:bodyPr>
          <a:lstStyle/>
          <a:p>
            <a:endParaRPr lang="en-US" b="1"/>
          </a:p>
          <a:p>
            <a:r>
              <a:rPr lang="en-US" b="1"/>
              <a:t>In women</a:t>
            </a:r>
            <a:r>
              <a:rPr lang="en-US"/>
              <a:t> : cystitis is common due to a number of reasons: </a:t>
            </a:r>
          </a:p>
          <a:p>
            <a:pPr>
              <a:buNone/>
            </a:pPr>
            <a:r>
              <a:rPr lang="en-US"/>
              <a:t>   - Short urethra</a:t>
            </a:r>
          </a:p>
          <a:p>
            <a:pPr>
              <a:buNone/>
            </a:pPr>
            <a:r>
              <a:rPr lang="en-US"/>
              <a:t>   - Pregnancy</a:t>
            </a:r>
          </a:p>
          <a:p>
            <a:pPr>
              <a:buNone/>
            </a:pPr>
            <a:r>
              <a:rPr lang="en-US"/>
              <a:t>   - Decreased estrogen production during menopause.</a:t>
            </a:r>
          </a:p>
          <a:p>
            <a:endParaRPr lang="en-US" b="1"/>
          </a:p>
          <a:p>
            <a:r>
              <a:rPr lang="en-US" b="1"/>
              <a:t>In men</a:t>
            </a:r>
            <a:r>
              <a:rPr lang="en-US"/>
              <a:t>: mainly due to persistent bacterial infection of the prostate.</a:t>
            </a:r>
            <a:endParaRPr lang="en-US" dirty="0"/>
          </a:p>
        </p:txBody>
      </p:sp>
      <p:pic>
        <p:nvPicPr>
          <p:cNvPr id="55298" name="Picture 2" descr="http://t2.gstatic.com/images?q=tbn:ANd9GcTv87UcHoPklVGA41kHOOqo2WjDvlyO_EVTMk4iFUFq8xCYD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73589" y="2974548"/>
            <a:ext cx="2154869" cy="2047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37B5A23F-7276-435D-91DA-09104D7777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016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2F3ECD7F-BF61-4CB1-AA15-464BB771E7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966F1B29-3A08-4DB7-9F92-4C09B3BCFF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5">
            <a:extLst>
              <a:ext uri="{FF2B5EF4-FFF2-40B4-BE49-F238E27FC236}">
                <a16:creationId xmlns="" xmlns:a16="http://schemas.microsoft.com/office/drawing/2014/main" id="{44A5AAD1-9616-4E1C-B3AC-E5497A6A3C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r>
              <a:rPr lang="en-US" sz="2800" b="1">
                <a:solidFill>
                  <a:srgbClr val="FEFFFF"/>
                </a:solidFill>
              </a:rPr>
              <a:t>		Cystitis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b="1" dirty="0">
                <a:solidFill>
                  <a:srgbClr val="FEFFFF"/>
                </a:solidFill>
              </a:rPr>
              <a:t>In both sexes</a:t>
            </a:r>
            <a:r>
              <a:rPr lang="en-US" sz="1500" dirty="0">
                <a:solidFill>
                  <a:srgbClr val="FEFFFF"/>
                </a:solidFill>
              </a:rPr>
              <a:t>: common </a:t>
            </a:r>
            <a:r>
              <a:rPr lang="en-US" sz="1500" u="sng" dirty="0">
                <a:solidFill>
                  <a:srgbClr val="FEFFFF"/>
                </a:solidFill>
              </a:rPr>
              <a:t>risk factors </a:t>
            </a:r>
            <a:r>
              <a:rPr lang="en-US" sz="1500" dirty="0" smtClean="0">
                <a:solidFill>
                  <a:srgbClr val="FEFFFF"/>
                </a:solidFill>
              </a:rPr>
              <a:t> </a:t>
            </a:r>
            <a:r>
              <a:rPr lang="en-US" sz="1500" dirty="0">
                <a:solidFill>
                  <a:srgbClr val="FEFFFF"/>
                </a:solidFill>
              </a:rPr>
              <a:t>: </a:t>
            </a:r>
          </a:p>
          <a:p>
            <a:pPr>
              <a:lnSpc>
                <a:spcPct val="90000"/>
              </a:lnSpc>
              <a:buNone/>
            </a:pPr>
            <a:r>
              <a:rPr lang="en-US" sz="1500" dirty="0">
                <a:solidFill>
                  <a:srgbClr val="FEFFFF"/>
                </a:solidFill>
              </a:rPr>
              <a:t>      -  Presence of bladder stone</a:t>
            </a:r>
          </a:p>
          <a:p>
            <a:pPr>
              <a:lnSpc>
                <a:spcPct val="90000"/>
              </a:lnSpc>
              <a:buNone/>
            </a:pPr>
            <a:r>
              <a:rPr lang="en-US" sz="1500" dirty="0">
                <a:solidFill>
                  <a:srgbClr val="FEFFFF"/>
                </a:solidFill>
              </a:rPr>
              <a:t>      -  Urethral stricture</a:t>
            </a:r>
          </a:p>
          <a:p>
            <a:pPr>
              <a:lnSpc>
                <a:spcPct val="90000"/>
              </a:lnSpc>
              <a:buNone/>
            </a:pPr>
            <a:r>
              <a:rPr lang="en-US" sz="1500" dirty="0">
                <a:solidFill>
                  <a:srgbClr val="FEFFFF"/>
                </a:solidFill>
              </a:rPr>
              <a:t>      -  Catheterization of the urinary tract</a:t>
            </a:r>
          </a:p>
          <a:p>
            <a:pPr>
              <a:lnSpc>
                <a:spcPct val="90000"/>
              </a:lnSpc>
              <a:buNone/>
            </a:pPr>
            <a:r>
              <a:rPr lang="en-US" sz="1500" dirty="0">
                <a:solidFill>
                  <a:srgbClr val="FEFFFF"/>
                </a:solidFill>
              </a:rPr>
              <a:t>      -  Instrumentation</a:t>
            </a:r>
          </a:p>
          <a:p>
            <a:pPr>
              <a:lnSpc>
                <a:spcPct val="90000"/>
              </a:lnSpc>
              <a:buNone/>
            </a:pPr>
            <a:r>
              <a:rPr lang="en-US" sz="1500" dirty="0">
                <a:solidFill>
                  <a:srgbClr val="FEFFFF"/>
                </a:solidFill>
              </a:rPr>
              <a:t>      -  Diabetes mellitus</a:t>
            </a:r>
          </a:p>
          <a:p>
            <a:pPr>
              <a:lnSpc>
                <a:spcPct val="90000"/>
              </a:lnSpc>
              <a:buNone/>
            </a:pPr>
            <a:r>
              <a:rPr lang="en-US" sz="1500" dirty="0">
                <a:solidFill>
                  <a:srgbClr val="FEFFFF"/>
                </a:solidFill>
              </a:rPr>
              <a:t>	-  Obstruction</a:t>
            </a:r>
          </a:p>
          <a:p>
            <a:pPr>
              <a:lnSpc>
                <a:spcPct val="90000"/>
              </a:lnSpc>
              <a:buNone/>
            </a:pPr>
            <a:r>
              <a:rPr lang="en-US" sz="1500" dirty="0">
                <a:solidFill>
                  <a:srgbClr val="FEFFFF"/>
                </a:solidFill>
              </a:rPr>
              <a:t>	-  Structural abnormalities</a:t>
            </a:r>
          </a:p>
          <a:p>
            <a:pPr>
              <a:lnSpc>
                <a:spcPct val="90000"/>
              </a:lnSpc>
              <a:buNone/>
            </a:pPr>
            <a:endParaRPr lang="en-US" sz="1500" b="1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500" b="1" dirty="0">
                <a:solidFill>
                  <a:srgbClr val="FEFFFF"/>
                </a:solidFill>
              </a:rPr>
              <a:t>Uncomplicated UTI  </a:t>
            </a:r>
            <a:r>
              <a:rPr lang="en-US" sz="1500" dirty="0">
                <a:solidFill>
                  <a:srgbClr val="FEFFFF"/>
                </a:solidFill>
              </a:rPr>
              <a:t>usually occurs in non pregnant, young sexually active females without structural or neurological abnormalities</a:t>
            </a:r>
          </a:p>
          <a:p>
            <a:pPr>
              <a:lnSpc>
                <a:spcPct val="90000"/>
              </a:lnSpc>
              <a:buNone/>
            </a:pPr>
            <a:endParaRPr lang="en-US" sz="1500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1500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1500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1500" dirty="0">
              <a:solidFill>
                <a:srgbClr val="FEFFFF"/>
              </a:solidFill>
            </a:endParaRPr>
          </a:p>
        </p:txBody>
      </p:sp>
      <p:pic>
        <p:nvPicPr>
          <p:cNvPr id="55298" name="Picture 2" descr="http://t2.gstatic.com/images?q=tbn:ANd9GcTv87UcHoPklVGA41kHOOqo2WjDvlyO_EVTMk4iFUFq8xCYD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34792" y="2893411"/>
            <a:ext cx="2251449" cy="2139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5572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675</TotalTime>
  <Words>934</Words>
  <Application>Microsoft Office PowerPoint</Application>
  <PresentationFormat>On-screen Show (4:3)</PresentationFormat>
  <Paragraphs>179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Century Gothic</vt:lpstr>
      <vt:lpstr>Wingdings 3</vt:lpstr>
      <vt:lpstr>Wisp</vt:lpstr>
      <vt:lpstr>Diagram</vt:lpstr>
      <vt:lpstr>Cystitis 2022</vt:lpstr>
      <vt:lpstr>Cystitis Objectives </vt:lpstr>
      <vt:lpstr>Introduction</vt:lpstr>
      <vt:lpstr>Prevalence of bacteriuria in different age groups</vt:lpstr>
      <vt:lpstr>Classification</vt:lpstr>
      <vt:lpstr>Pathogenesis of cystitis</vt:lpstr>
      <vt:lpstr>Pathogenesis of cystitis</vt:lpstr>
      <vt:lpstr>  Cystitis</vt:lpstr>
      <vt:lpstr>  Cystitis</vt:lpstr>
      <vt:lpstr>Pathogenesis</vt:lpstr>
      <vt:lpstr>Etiologic agents</vt:lpstr>
      <vt:lpstr>Pathogens involved</vt:lpstr>
      <vt:lpstr>Clinical presentation</vt:lpstr>
      <vt:lpstr>PowerPoint Presentation</vt:lpstr>
      <vt:lpstr>How to differentiate between cystitis and urethritis ?</vt:lpstr>
      <vt:lpstr>Differential diagnosis  (types of cystitis)</vt:lpstr>
      <vt:lpstr>Lab diagnosis of cystitis</vt:lpstr>
      <vt:lpstr>Lab diagnosis of cystitis</vt:lpstr>
      <vt:lpstr>PowerPoint Presentation</vt:lpstr>
      <vt:lpstr>Lab diagnosis of cystitis</vt:lpstr>
      <vt:lpstr>PowerPoint Presentation</vt:lpstr>
      <vt:lpstr>Quantitative urine culture</vt:lpstr>
      <vt:lpstr>PowerPoint Presentation</vt:lpstr>
      <vt:lpstr>PowerPoint Presentation</vt:lpstr>
      <vt:lpstr>Recurrent cystitis</vt:lpstr>
      <vt:lpstr>Treatment of cystitis</vt:lpstr>
      <vt:lpstr>Treatment of cystitis</vt:lpstr>
      <vt:lpstr>Reference book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Cystitis renal block</dc:title>
  <dc:creator>Dr.Hannan</dc:creator>
  <cp:lastModifiedBy>Hanan Habib</cp:lastModifiedBy>
  <cp:revision>103</cp:revision>
  <dcterms:created xsi:type="dcterms:W3CDTF">2011-04-13T10:03:34Z</dcterms:created>
  <dcterms:modified xsi:type="dcterms:W3CDTF">2022-03-02T06:03:47Z</dcterms:modified>
</cp:coreProperties>
</file>