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8"/>
  </p:notesMasterIdLst>
  <p:sldIdLst>
    <p:sldId id="257" r:id="rId2"/>
    <p:sldId id="259" r:id="rId3"/>
    <p:sldId id="708" r:id="rId4"/>
    <p:sldId id="747" r:id="rId5"/>
    <p:sldId id="709" r:id="rId6"/>
    <p:sldId id="693" r:id="rId7"/>
    <p:sldId id="695" r:id="rId8"/>
    <p:sldId id="733" r:id="rId9"/>
    <p:sldId id="748" r:id="rId10"/>
    <p:sldId id="698" r:id="rId11"/>
    <p:sldId id="703" r:id="rId12"/>
    <p:sldId id="711" r:id="rId13"/>
    <p:sldId id="749" r:id="rId14"/>
    <p:sldId id="751" r:id="rId15"/>
    <p:sldId id="672" r:id="rId16"/>
    <p:sldId id="736" r:id="rId17"/>
    <p:sldId id="738" r:id="rId18"/>
    <p:sldId id="713" r:id="rId19"/>
    <p:sldId id="714" r:id="rId20"/>
    <p:sldId id="715" r:id="rId21"/>
    <p:sldId id="752" r:id="rId22"/>
    <p:sldId id="754" r:id="rId23"/>
    <p:sldId id="753" r:id="rId24"/>
    <p:sldId id="743" r:id="rId25"/>
    <p:sldId id="724" r:id="rId26"/>
    <p:sldId id="725" r:id="rId27"/>
    <p:sldId id="726" r:id="rId28"/>
    <p:sldId id="755" r:id="rId29"/>
    <p:sldId id="729" r:id="rId30"/>
    <p:sldId id="677" r:id="rId31"/>
    <p:sldId id="756" r:id="rId32"/>
    <p:sldId id="680" r:id="rId33"/>
    <p:sldId id="757" r:id="rId34"/>
    <p:sldId id="688" r:id="rId35"/>
    <p:sldId id="758" r:id="rId36"/>
    <p:sldId id="68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DC8E7-ADD0-4970-BBAF-675B7DA02D9B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D606E-842B-4B41-AA52-A2F4DE4B0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70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635DB37F-E6E0-4812-96D8-8CAA693DC4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37177D8B-2FF9-4310-92F5-4F4F395207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B25FD3E0-C2D8-40C3-A680-C1F5D5BC18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F1B78B-9C4B-48A4-B2E2-4B551084A19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A999607-313D-4645-890A-D9B5A48C8C83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3ACE80B-6FEA-4C01-8D82-5C419780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97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9607-313D-4645-890A-D9B5A48C8C83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E80B-6FEA-4C01-8D82-5C419780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6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9607-313D-4645-890A-D9B5A48C8C83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E80B-6FEA-4C01-8D82-5C419780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4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9607-313D-4645-890A-D9B5A48C8C83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E80B-6FEA-4C01-8D82-5C419780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81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A999607-313D-4645-890A-D9B5A48C8C83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73ACE80B-6FEA-4C01-8D82-5C419780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95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9607-313D-4645-890A-D9B5A48C8C83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E80B-6FEA-4C01-8D82-5C419780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06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9607-313D-4645-890A-D9B5A48C8C83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E80B-6FEA-4C01-8D82-5C419780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30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9607-313D-4645-890A-D9B5A48C8C83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E80B-6FEA-4C01-8D82-5C419780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36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9607-313D-4645-890A-D9B5A48C8C83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E80B-6FEA-4C01-8D82-5C419780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58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9607-313D-4645-890A-D9B5A48C8C83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3ACE80B-6FEA-4C01-8D82-5C419780E16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5720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A999607-313D-4645-890A-D9B5A48C8C83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3ACE80B-6FEA-4C01-8D82-5C419780E16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91589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A999607-313D-4645-890A-D9B5A48C8C83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3ACE80B-6FEA-4C01-8D82-5C419780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3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8/rg.266065126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FE8EC22A-CB08-468B-84ED-1924FC59E0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33550" y="2098675"/>
            <a:ext cx="8724900" cy="1397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3600"/>
              <a:t>Renal Pathology</a:t>
            </a:r>
            <a:br>
              <a:rPr altLang="en-US" sz="3600"/>
            </a:br>
            <a:r>
              <a:rPr altLang="en-US" sz="3600" b="1">
                <a:solidFill>
                  <a:srgbClr val="FF0000"/>
                </a:solidFill>
              </a:rPr>
              <a:t>Infection of the upper &amp; lower urinary tract</a:t>
            </a:r>
            <a:endParaRPr altLang="en-US" sz="4000"/>
          </a:p>
        </p:txBody>
      </p:sp>
      <p:sp>
        <p:nvSpPr>
          <p:cNvPr id="14337" name="Subtitle 2">
            <a:extLst>
              <a:ext uri="{FF2B5EF4-FFF2-40B4-BE49-F238E27FC236}">
                <a16:creationId xmlns:a16="http://schemas.microsoft.com/office/drawing/2014/main" id="{CDE53014-2216-4423-8CC2-2A70EA5520E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428875" y="3429000"/>
            <a:ext cx="7518400" cy="20320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charset="2"/>
              <a:buNone/>
              <a:defRPr/>
            </a:pPr>
            <a:r>
              <a:rPr lang="en-US" b="1" dirty="0">
                <a:latin typeface="Calibri" panose="020F0502020204030204" pitchFamily="34" charset="0"/>
              </a:rPr>
              <a:t>May 2022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charset="2"/>
              <a:buNone/>
              <a:defRPr/>
            </a:pPr>
            <a:r>
              <a:rPr lang="en-US" sz="2300" b="1" dirty="0">
                <a:latin typeface="Calibri" panose="020F0502020204030204" pitchFamily="34" charset="0"/>
              </a:rPr>
              <a:t>Reference: Robbins &amp; </a:t>
            </a:r>
            <a:r>
              <a:rPr lang="en-US" sz="2300" b="1" dirty="0" err="1">
                <a:latin typeface="Calibri" panose="020F0502020204030204" pitchFamily="34" charset="0"/>
              </a:rPr>
              <a:t>Cotran</a:t>
            </a:r>
            <a:r>
              <a:rPr lang="en-US" sz="2300" b="1" dirty="0">
                <a:latin typeface="Calibri" panose="020F0502020204030204" pitchFamily="34" charset="0"/>
              </a:rPr>
              <a:t> Pathology and Rubin’s Pathology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charset="2"/>
              <a:buNone/>
              <a:defRPr/>
            </a:pPr>
            <a:endParaRPr lang="en-US" sz="1500" dirty="0">
              <a:latin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charset="2"/>
              <a:buNone/>
              <a:defRPr/>
            </a:pPr>
            <a:r>
              <a:rPr lang="en-US" sz="1500" dirty="0">
                <a:latin typeface="Calibri" panose="020F0502020204030204" pitchFamily="34" charset="0"/>
              </a:rPr>
              <a:t>Sufia Husain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charset="2"/>
              <a:buNone/>
              <a:defRPr/>
            </a:pPr>
            <a:r>
              <a:rPr lang="en-US" sz="1500" dirty="0">
                <a:latin typeface="Calibri" panose="020F0502020204030204" pitchFamily="34" charset="0"/>
              </a:rPr>
              <a:t>Associate Professor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charset="2"/>
              <a:buNone/>
              <a:defRPr/>
            </a:pPr>
            <a:r>
              <a:rPr lang="en-US" sz="1500" dirty="0">
                <a:latin typeface="Calibri" panose="020F0502020204030204" pitchFamily="34" charset="0"/>
              </a:rPr>
              <a:t>Pathology Department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charset="2"/>
              <a:buNone/>
              <a:defRPr/>
            </a:pPr>
            <a:r>
              <a:rPr lang="en-US" sz="1500" dirty="0">
                <a:latin typeface="Calibri" panose="020F0502020204030204" pitchFamily="34" charset="0"/>
              </a:rPr>
              <a:t>College of Medicine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charset="2"/>
              <a:buNone/>
              <a:defRPr/>
            </a:pPr>
            <a:r>
              <a:rPr lang="en-US" sz="1500" dirty="0">
                <a:latin typeface="Calibri" panose="020F0502020204030204" pitchFamily="34" charset="0"/>
              </a:rPr>
              <a:t>KSU, Riyadh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charset="2"/>
              <a:buNone/>
              <a:defRPr/>
            </a:pPr>
            <a:endParaRPr lang="en-US" altLang="en-US" sz="4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F1CBB294-3AB7-41C9-B094-7355C263F1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en-US" sz="3200"/>
              <a:t>Acute Pyelonephritis:</a:t>
            </a:r>
            <a:endParaRPr altLang="en-US"/>
          </a:p>
        </p:txBody>
      </p:sp>
      <p:sp>
        <p:nvSpPr>
          <p:cNvPr id="17411" name="Text Placeholder 4">
            <a:extLst>
              <a:ext uri="{FF2B5EF4-FFF2-40B4-BE49-F238E27FC236}">
                <a16:creationId xmlns:a16="http://schemas.microsoft.com/office/drawing/2014/main" id="{53AD9500-95FE-45E2-BC41-2CF8079C7E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2800" y="1695450"/>
            <a:ext cx="4754563" cy="639763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FF0000"/>
                </a:solidFill>
              </a:rPr>
              <a:t>Clinical features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4980DEB-2D42-4918-B4D5-E8B257009E4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1090613" y="2438400"/>
            <a:ext cx="4754562" cy="3200400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dirty="0"/>
              <a:t>Fever with chills and sweats.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dirty="0"/>
              <a:t> Flank pain with costovertebral angle tenderness.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dirty="0"/>
              <a:t>Dysuria, frequency and urgency. 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dirty="0"/>
              <a:t>Pyuria, hematuria.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dirty="0"/>
              <a:t>Leukocytosis with neutrophilia.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dirty="0"/>
              <a:t>Positive urine culture and </a:t>
            </a:r>
            <a:r>
              <a:rPr lang="en-US" altLang="en-US" sz="2000" dirty="0" err="1"/>
              <a:t>wbc</a:t>
            </a:r>
            <a:r>
              <a:rPr lang="en-US" altLang="en-US" sz="2000" dirty="0"/>
              <a:t> casts in the urine.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dirty="0"/>
              <a:t>Differentiating upper from lower urinary tract infection is often clinically difficult.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altLang="en-US" dirty="0"/>
          </a:p>
        </p:txBody>
      </p:sp>
      <p:sp>
        <p:nvSpPr>
          <p:cNvPr id="17413" name="Text Placeholder 5">
            <a:extLst>
              <a:ext uri="{FF2B5EF4-FFF2-40B4-BE49-F238E27FC236}">
                <a16:creationId xmlns:a16="http://schemas.microsoft.com/office/drawing/2014/main" id="{8ABCCE77-BDAF-4E30-BE85-C3E54255B4C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7408863" y="1500188"/>
            <a:ext cx="3970337" cy="938212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FF0000"/>
                </a:solidFill>
              </a:rPr>
              <a:t>Complications</a:t>
            </a:r>
          </a:p>
        </p:txBody>
      </p:sp>
      <p:sp>
        <p:nvSpPr>
          <p:cNvPr id="21510" name="Content Placeholder 6">
            <a:extLst>
              <a:ext uri="{FF2B5EF4-FFF2-40B4-BE49-F238E27FC236}">
                <a16:creationId xmlns:a16="http://schemas.microsoft.com/office/drawing/2014/main" id="{0289F287-B7A6-4150-80AE-AC7532CF3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45413" y="2438400"/>
            <a:ext cx="3970337" cy="3656013"/>
          </a:xfrm>
        </p:spPr>
        <p:txBody>
          <a:bodyPr rtlCol="0">
            <a:normAutofit fontScale="85000" lnSpcReduction="10000"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dirty="0"/>
              <a:t> Papillary necrosis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dirty="0"/>
              <a:t> </a:t>
            </a:r>
            <a:r>
              <a:rPr lang="en-US" altLang="en-US" sz="2000" dirty="0" err="1"/>
              <a:t>Pyonephrosis</a:t>
            </a:r>
            <a:endParaRPr lang="en-US" altLang="en-US" sz="2000" dirty="0"/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dirty="0"/>
              <a:t> Perinephric abscess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dirty="0"/>
              <a:t> Chronic pyelonephritis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dirty="0"/>
              <a:t> Septicemia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F30EF2A7-ACF1-4F61-96A8-9949D62881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315913"/>
            <a:ext cx="10058400" cy="1371600"/>
          </a:xfrm>
        </p:spPr>
        <p:txBody>
          <a:bodyPr/>
          <a:lstStyle/>
          <a:p>
            <a:pPr eaLnBrk="1" hangingPunct="1"/>
            <a:r>
              <a:rPr altLang="en-US" sz="2800" b="1" dirty="0">
                <a:solidFill>
                  <a:srgbClr val="FF0000"/>
                </a:solidFill>
              </a:rPr>
              <a:t>Papillary necrosis </a:t>
            </a:r>
            <a:br>
              <a:rPr altLang="en-US" sz="2800" b="1" dirty="0">
                <a:solidFill>
                  <a:srgbClr val="FF0000"/>
                </a:solidFill>
              </a:rPr>
            </a:br>
            <a:r>
              <a:rPr altLang="en-US" sz="2800" b="1" dirty="0">
                <a:solidFill>
                  <a:srgbClr val="FF0000"/>
                </a:solidFill>
              </a:rPr>
              <a:t>(necrotizing papillitis)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EF2671B5-E9EC-45E7-99C9-823F20AB4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025" y="1600200"/>
            <a:ext cx="6911975" cy="5257800"/>
          </a:xfrm>
        </p:spPr>
        <p:txBody>
          <a:bodyPr rtlCol="0">
            <a:normAutofit fontScale="92500" lnSpcReduction="10000"/>
          </a:bodyPr>
          <a:lstStyle/>
          <a:p>
            <a:pPr marL="246888" indent="-24688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sz="2300" dirty="0">
                <a:latin typeface="Calibri" panose="020F0502020204030204" pitchFamily="34" charset="0"/>
              </a:rPr>
              <a:t>It is a type of pyelonephritis characterized by necrosis of the renal papillae (apex of renal pyramids).</a:t>
            </a:r>
          </a:p>
          <a:p>
            <a:pPr marL="246888" indent="-24688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sz="2300" dirty="0">
                <a:latin typeface="Calibri" panose="020F0502020204030204" pitchFamily="34" charset="0"/>
              </a:rPr>
              <a:t>It is seen in</a:t>
            </a:r>
          </a:p>
          <a:p>
            <a:pPr marL="857250" lvl="1" indent="-45720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AutoNum type="alphaLcParenR"/>
              <a:defRPr/>
            </a:pPr>
            <a:r>
              <a:rPr lang="en-US" altLang="en-US" sz="2300" dirty="0">
                <a:latin typeface="Calibri" panose="020F0502020204030204" pitchFamily="34" charset="0"/>
              </a:rPr>
              <a:t>diabetics with acute pyelonephritis </a:t>
            </a:r>
          </a:p>
          <a:p>
            <a:pPr marL="857250" lvl="1" indent="-45720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AutoNum type="alphaLcParenR"/>
              <a:defRPr/>
            </a:pPr>
            <a:r>
              <a:rPr lang="en-US" altLang="en-US" sz="2300" dirty="0">
                <a:latin typeface="Calibri" panose="020F0502020204030204" pitchFamily="34" charset="0"/>
              </a:rPr>
              <a:t>acute pyelonephritis with urinary tract obstruction. </a:t>
            </a:r>
          </a:p>
          <a:p>
            <a:pPr marL="857250" lvl="1" indent="-45720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AutoNum type="alphaLcParenR"/>
              <a:defRPr/>
            </a:pPr>
            <a:r>
              <a:rPr lang="en-US" altLang="en-US" sz="2300" dirty="0">
                <a:latin typeface="Calibri" panose="020F0502020204030204" pitchFamily="34" charset="0"/>
              </a:rPr>
              <a:t>analgesic abuse associated interstitial nephritis</a:t>
            </a:r>
          </a:p>
          <a:p>
            <a:pPr marL="857250" lvl="1" indent="-45720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AutoNum type="alphaLcParenR"/>
              <a:defRPr/>
            </a:pPr>
            <a:r>
              <a:rPr lang="en-US" altLang="en-US" sz="2300" dirty="0">
                <a:latin typeface="Calibri" panose="020F0502020204030204" pitchFamily="34" charset="0"/>
              </a:rPr>
              <a:t>Chronic liver disease</a:t>
            </a:r>
          </a:p>
          <a:p>
            <a:pPr marL="857250" lvl="1" indent="-45720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AutoNum type="alphaLcParenR"/>
              <a:defRPr/>
            </a:pPr>
            <a:r>
              <a:rPr lang="en-US" altLang="en-US" sz="2300" dirty="0">
                <a:latin typeface="Calibri" panose="020F0502020204030204" pitchFamily="34" charset="0"/>
              </a:rPr>
              <a:t>Renal transplant rejection</a:t>
            </a:r>
          </a:p>
          <a:p>
            <a:pPr marL="857250" lvl="1" indent="-45720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AutoNum type="alphaLcParenR"/>
              <a:defRPr/>
            </a:pPr>
            <a:r>
              <a:rPr lang="en-US" altLang="en-US" sz="2300" dirty="0">
                <a:latin typeface="Calibri" panose="020F0502020204030204" pitchFamily="34" charset="0"/>
              </a:rPr>
              <a:t>Infections e.g. tuberculosis</a:t>
            </a:r>
          </a:p>
          <a:p>
            <a:pPr marL="857250" lvl="1" indent="-45720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AutoNum type="alphaLcParenR"/>
              <a:defRPr/>
            </a:pPr>
            <a:r>
              <a:rPr lang="en-US" altLang="en-US" sz="2300" dirty="0">
                <a:latin typeface="Calibri" panose="020F0502020204030204" pitchFamily="34" charset="0"/>
              </a:rPr>
              <a:t>Sickle cell disease</a:t>
            </a:r>
          </a:p>
          <a:p>
            <a:pPr marL="246888" indent="-24688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sz="2300" dirty="0">
                <a:latin typeface="Calibri" panose="020F0502020204030204" pitchFamily="34" charset="0"/>
              </a:rPr>
              <a:t>Grossly: yellow white suppurative necrosis (pus) at the tips of renal papillae/ pyramids. </a:t>
            </a:r>
          </a:p>
          <a:p>
            <a:pPr marL="246888" indent="-24688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sz="2300" dirty="0">
                <a:latin typeface="Calibri" panose="020F0502020204030204" pitchFamily="34" charset="0"/>
              </a:rPr>
              <a:t>Microscopically: coagulative necrosis &amp; </a:t>
            </a:r>
            <a:r>
              <a:rPr lang="en-US" altLang="en-US" sz="2300" dirty="0" err="1">
                <a:latin typeface="Calibri" panose="020F0502020204030204" pitchFamily="34" charset="0"/>
              </a:rPr>
              <a:t>microabscess</a:t>
            </a:r>
            <a:r>
              <a:rPr lang="en-US" altLang="en-US" sz="2300" dirty="0">
                <a:latin typeface="Calibri" panose="020F0502020204030204" pitchFamily="34" charset="0"/>
              </a:rPr>
              <a:t> at the tips of renal papillae.</a:t>
            </a:r>
          </a:p>
          <a:p>
            <a:pPr marL="246888" indent="-24688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altLang="en-US" sz="2000" dirty="0"/>
          </a:p>
        </p:txBody>
      </p:sp>
      <p:pic>
        <p:nvPicPr>
          <p:cNvPr id="18436" name="Picture 5" descr="00003231.jpg">
            <a:extLst>
              <a:ext uri="{FF2B5EF4-FFF2-40B4-BE49-F238E27FC236}">
                <a16:creationId xmlns:a16="http://schemas.microsoft.com/office/drawing/2014/main" id="{FD905840-D6B4-45A2-B2D6-AEA44A6ED58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580" y="2352147"/>
            <a:ext cx="4754562" cy="3169708"/>
          </a:xfrm>
          <a:noFill/>
        </p:spPr>
      </p:pic>
      <p:sp>
        <p:nvSpPr>
          <p:cNvPr id="18437" name="Rectangle 3">
            <a:extLst>
              <a:ext uri="{FF2B5EF4-FFF2-40B4-BE49-F238E27FC236}">
                <a16:creationId xmlns:a16="http://schemas.microsoft.com/office/drawing/2014/main" id="{B1682C9D-950C-442B-AD36-0A5F2BB4F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304" y="5562335"/>
            <a:ext cx="4826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sz="900">
                <a:latin typeface="Euphemia" panose="020B0503040102020104" pitchFamily="34" charset="0"/>
              </a:rPr>
              <a:t>Pathology Education Informational Resource (PEIR) Digital Library</a:t>
            </a:r>
          </a:p>
          <a:p>
            <a:pPr eaLnBrk="1" hangingPunct="1"/>
            <a:r>
              <a:rPr lang="en-US" altLang="en-US" sz="900">
                <a:latin typeface="Euphemia" panose="020B0503040102020104" pitchFamily="34" charset="0"/>
              </a:rPr>
              <a:t>http://peir.path.uab.edu/library/_data/i/upload/2013/08/01/20130801094931-333fc99e-me.jpg</a:t>
            </a:r>
          </a:p>
        </p:txBody>
      </p:sp>
      <p:pic>
        <p:nvPicPr>
          <p:cNvPr id="18438" name="Picture 7" descr="http://ilovepathology.com/wp-content/uploads/2017/09/RPA-2-231x300.jpg">
            <a:extLst>
              <a:ext uri="{FF2B5EF4-FFF2-40B4-BE49-F238E27FC236}">
                <a16:creationId xmlns:a16="http://schemas.microsoft.com/office/drawing/2014/main" id="{2BD6B009-1A5E-493F-9168-FFD79C35C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3" y="47556"/>
            <a:ext cx="2033587" cy="264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6D0A5798-1BF3-4A75-A90A-BB25D9BE61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b="1">
                <a:solidFill>
                  <a:srgbClr val="FF0000"/>
                </a:solidFill>
              </a:rPr>
              <a:t>Chronic Pyelonephritis</a:t>
            </a:r>
            <a:br>
              <a:rPr altLang="en-US"/>
            </a:br>
            <a:endParaRPr altLang="en-US"/>
          </a:p>
        </p:txBody>
      </p:sp>
      <p:sp>
        <p:nvSpPr>
          <p:cNvPr id="23555" name="Subtitle 2">
            <a:extLst>
              <a:ext uri="{FF2B5EF4-FFF2-40B4-BE49-F238E27FC236}">
                <a16:creationId xmlns:a16="http://schemas.microsoft.com/office/drawing/2014/main" id="{6803A943-7E44-4965-BAE5-44DD0CC7970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/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8E8EB8A4-2FCA-4EC3-B97B-0819D4AE89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Chronic Pyelonephritis</a:t>
            </a:r>
            <a:br>
              <a:rPr altLang="en-US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62540-0E81-4135-926C-1E9DD7E41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617" y="1403350"/>
            <a:ext cx="8591896" cy="5202238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It is a chronic tubulointerstitial inflammation of the kidney caused by repeated bouts of inflammation and healing </a:t>
            </a: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Calibri" panose="020F0502020204030204" pitchFamily="34" charset="0"/>
              </a:rPr>
              <a:t>resulting in scaring of the involved kidney with deformed renal pelvis &amp; calyces and gradual renal insufficiency.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It is caused by:</a:t>
            </a:r>
          </a:p>
          <a:p>
            <a:pPr marL="612648" lvl="1" indent="-182880" eaLnBrk="1" fontAlgn="auto" hangingPunct="1">
              <a:spcAft>
                <a:spcPts val="0"/>
              </a:spcAft>
              <a:buClr>
                <a:srgbClr val="003399"/>
              </a:buClr>
              <a:buSzPct val="75000"/>
              <a:buFont typeface="Wingdings" pitchFamily="2" charset="2"/>
              <a:buChar char="Ø"/>
              <a:defRPr/>
            </a:pPr>
            <a:r>
              <a:rPr lang="en-US" sz="1800" dirty="0">
                <a:latin typeface="Calibri" panose="020F0502020204030204" pitchFamily="34" charset="0"/>
              </a:rPr>
              <a:t>Chronic urinary obstruction (e.g.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obstruction of the ureter by calculi (stones), tumor within the ureter, or extrinsic compression etc.) </a:t>
            </a:r>
          </a:p>
          <a:p>
            <a:pPr marL="612648" lvl="1" indent="-182880" eaLnBrk="1" fontAlgn="auto" hangingPunct="1">
              <a:spcAft>
                <a:spcPts val="0"/>
              </a:spcAft>
              <a:buClr>
                <a:srgbClr val="003399"/>
              </a:buClr>
              <a:buSzPct val="75000"/>
              <a:buFont typeface="Wingdings" pitchFamily="2" charset="2"/>
              <a:buChar char="Ø"/>
              <a:defRPr/>
            </a:pPr>
            <a:r>
              <a:rPr lang="en-US" sz="1800" dirty="0">
                <a:latin typeface="Calibri" panose="020F0502020204030204" pitchFamily="34" charset="0"/>
              </a:rPr>
              <a:t>Chronic reflux.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Macroscopy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The kidneys are small and contracted.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The surface of the kidney is irregularly </a:t>
            </a:r>
            <a:r>
              <a:rPr lang="en-US" dirty="0">
                <a:latin typeface="Calibri" panose="020F0502020204030204" pitchFamily="34" charset="0"/>
              </a:rPr>
              <a:t>scarred with areas of depression.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The cortex in thinned out and there is deformity and blunting of the pelvicalyceal system.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0484" name="Content Placeholder 3">
            <a:extLst>
              <a:ext uri="{FF2B5EF4-FFF2-40B4-BE49-F238E27FC236}">
                <a16:creationId xmlns:a16="http://schemas.microsoft.com/office/drawing/2014/main" id="{8CFDB8CB-3151-40D8-96B8-54B931B1778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13875" y="1855788"/>
            <a:ext cx="2506663" cy="3333750"/>
          </a:xfrm>
        </p:spPr>
      </p:pic>
      <p:pic>
        <p:nvPicPr>
          <p:cNvPr id="20485" name="Picture 4">
            <a:extLst>
              <a:ext uri="{FF2B5EF4-FFF2-40B4-BE49-F238E27FC236}">
                <a16:creationId xmlns:a16="http://schemas.microsoft.com/office/drawing/2014/main" id="{0CBD93C5-66CF-4A2C-B5D4-04B3A570B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488" y="5189538"/>
            <a:ext cx="24320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F9D8A003-CBE8-4681-870F-6C87B4D0D6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41425" y="177800"/>
            <a:ext cx="8920163" cy="606425"/>
          </a:xfrm>
        </p:spPr>
        <p:txBody>
          <a:bodyPr/>
          <a:lstStyle/>
          <a:p>
            <a:pPr eaLnBrk="1" hangingPunct="1"/>
            <a:r>
              <a:rPr altLang="en-US" sz="2800">
                <a:solidFill>
                  <a:srgbClr val="C00000"/>
                </a:solidFill>
              </a:rPr>
              <a:t>Chronic Pyelonephritis: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52853-2FF8-4453-A9FB-A7D23B1A8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350" y="784225"/>
            <a:ext cx="10966450" cy="226695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Microscopy </a:t>
            </a:r>
          </a:p>
          <a:p>
            <a:pPr marL="137160" indent="-137160" eaLnBrk="1" hangingPunct="1">
              <a:spcBef>
                <a:spcPts val="700"/>
              </a:spcBef>
              <a:buClr>
                <a:srgbClr val="DD8047"/>
              </a:buClr>
              <a:buSzPct val="60000"/>
              <a:buFont typeface="Wingdings"/>
              <a:buChar char=""/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Tubules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tubular atrophy with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thyroidization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of tubules (</a:t>
            </a:r>
            <a:r>
              <a:rPr lang="en-US" dirty="0">
                <a:latin typeface="Calibri" panose="020F0502020204030204" pitchFamily="34" charset="0"/>
                <a:cs typeface="Arial" pitchFamily="34" charset="0"/>
              </a:rPr>
              <a:t>tubules are filled with eosinophilic hyaline casts resembling colloid of thyroid gland).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37160" indent="-137160" eaLnBrk="1" hangingPunct="1">
              <a:spcBef>
                <a:spcPts val="700"/>
              </a:spcBef>
              <a:buClr>
                <a:srgbClr val="DD8047"/>
              </a:buClr>
              <a:buSzPct val="60000"/>
              <a:buFont typeface="Wingdings"/>
              <a:buChar char=""/>
              <a:defRPr/>
            </a:pP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Interstitium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interstitial fibrosis and chronic interstitial  inflammation (lymphocytes and plasma cells)</a:t>
            </a:r>
          </a:p>
          <a:p>
            <a:pPr marL="137160" indent="-137160" eaLnBrk="1" hangingPunct="1">
              <a:spcBef>
                <a:spcPts val="700"/>
              </a:spcBef>
              <a:buClr>
                <a:srgbClr val="DD8047"/>
              </a:buClr>
              <a:buSzPct val="60000"/>
              <a:buFont typeface="Wingdings"/>
              <a:buChar char=""/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Glomeruli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periglomerular fibrosis and glomerulosclerosis (black arrows) </a:t>
            </a:r>
          </a:p>
          <a:p>
            <a:pPr marL="0" indent="0" eaLnBrk="1" hangingPunct="1">
              <a:spcBef>
                <a:spcPts val="700"/>
              </a:spcBef>
              <a:buClr>
                <a:srgbClr val="DD8047"/>
              </a:buClr>
              <a:buSzPct val="60000"/>
              <a:buFont typeface="Garamond" panose="02020404030301010803" pitchFamily="18" charset="0"/>
              <a:buNone/>
              <a:defRPr/>
            </a:pPr>
            <a:r>
              <a:rPr lang="en-US" dirty="0">
                <a:latin typeface="Calibri" panose="020F0502020204030204" pitchFamily="34" charset="0"/>
              </a:rPr>
              <a:t>Chronic pyelonephritis can ultimately can lead to renal failure (end  stage renal disease)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21508" name="Picture 3">
            <a:extLst>
              <a:ext uri="{FF2B5EF4-FFF2-40B4-BE49-F238E27FC236}">
                <a16:creationId xmlns:a16="http://schemas.microsoft.com/office/drawing/2014/main" id="{9B9D1E54-58BE-4EE2-9A38-CC311A57C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051175"/>
            <a:ext cx="5688013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">
            <a:extLst>
              <a:ext uri="{FF2B5EF4-FFF2-40B4-BE49-F238E27FC236}">
                <a16:creationId xmlns:a16="http://schemas.microsoft.com/office/drawing/2014/main" id="{609C9E62-1E61-4CDE-8B96-AB5031B1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3051175"/>
            <a:ext cx="6321425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98C4A045-83E9-47E4-A23F-5A23B0DD2D5E}"/>
              </a:ext>
            </a:extLst>
          </p:cNvPr>
          <p:cNvSpPr/>
          <p:nvPr/>
        </p:nvSpPr>
        <p:spPr>
          <a:xfrm>
            <a:off x="1908313" y="3566160"/>
            <a:ext cx="822960" cy="18288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3F1991B-D372-407B-BACA-673E8F1FEADE}"/>
              </a:ext>
            </a:extLst>
          </p:cNvPr>
          <p:cNvSpPr/>
          <p:nvPr/>
        </p:nvSpPr>
        <p:spPr>
          <a:xfrm>
            <a:off x="3465444" y="5849813"/>
            <a:ext cx="822960" cy="18288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00433FB6-A68D-401A-956B-71469480C3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77850"/>
            <a:ext cx="11125200" cy="1371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>
                <a:solidFill>
                  <a:srgbClr val="C00000"/>
                </a:solidFill>
              </a:rPr>
              <a:t>Chronic Pyelonephritis: clinical features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DFB5B174-B532-4C6F-A375-375E8CBC5B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Most patients have episodic symptoms of urinary tract infection or acute pyelonephritis. </a:t>
            </a:r>
          </a:p>
          <a:p>
            <a:pPr eaLnBrk="1" hangingPunct="1"/>
            <a:r>
              <a:rPr lang="en-US" altLang="en-US"/>
              <a:t>Hypertension.</a:t>
            </a:r>
          </a:p>
          <a:p>
            <a:pPr eaLnBrk="1" hangingPunct="1"/>
            <a:r>
              <a:rPr lang="en-US" altLang="en-US"/>
              <a:t>Some patients have a silent course until end-stage renal disease develops. </a:t>
            </a:r>
          </a:p>
          <a:p>
            <a:pPr eaLnBrk="1" hangingPunct="1"/>
            <a:r>
              <a:rPr lang="en-US" altLang="en-US"/>
              <a:t>Imaging studies show deformed pelvicalyceal system and cortical scarring.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E55F765D-ACF2-4D78-8410-2AEC41CBB8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98613" y="1600200"/>
            <a:ext cx="8767762" cy="26543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b="1">
                <a:solidFill>
                  <a:srgbClr val="FF0000"/>
                </a:solidFill>
              </a:rPr>
              <a:t>Drug induced tubulointerstitial nephritis</a:t>
            </a:r>
          </a:p>
        </p:txBody>
      </p:sp>
      <p:sp>
        <p:nvSpPr>
          <p:cNvPr id="23555" name="Text Placeholder 2">
            <a:extLst>
              <a:ext uri="{FF2B5EF4-FFF2-40B4-BE49-F238E27FC236}">
                <a16:creationId xmlns:a16="http://schemas.microsoft.com/office/drawing/2014/main" id="{B7C3E072-80F3-4167-9BA4-9B0C7C46C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D1164F85-C7C3-4B9D-9392-3AF982AA4A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2398" y="412542"/>
            <a:ext cx="11025188" cy="596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b="1" dirty="0">
                <a:solidFill>
                  <a:srgbClr val="FF0000"/>
                </a:solidFill>
              </a:rPr>
              <a:t>Drug induced tubulointerstitial nephritis</a:t>
            </a:r>
            <a:endParaRPr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3052E-5C40-4972-AEDE-81ACA7287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06" y="1009442"/>
            <a:ext cx="11025188" cy="5662612"/>
          </a:xfrm>
        </p:spPr>
        <p:txBody>
          <a:bodyPr rtlCol="0">
            <a:normAutofit fontScale="92500" lnSpcReduction="10000"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Drugs are an important cause of renal injury.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Drug-induced interstitial nephritis is an </a:t>
            </a:r>
            <a:r>
              <a:rPr lang="en-US" dirty="0" err="1">
                <a:latin typeface="Calibri" panose="020F0502020204030204" pitchFamily="34" charset="0"/>
              </a:rPr>
              <a:t>IgE</a:t>
            </a:r>
            <a:r>
              <a:rPr lang="en-US" dirty="0">
                <a:latin typeface="Calibri" panose="020F0502020204030204" pitchFamily="34" charset="0"/>
              </a:rPr>
              <a:t> (hypersensitivity) and T cell–mediated immune reaction to a drug. It is characterized by interstitial inflammation with many eosinophils.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It can be acute or chronic.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Implicated therapeutic drugs: </a:t>
            </a:r>
            <a:r>
              <a:rPr lang="en-US" dirty="0" err="1">
                <a:latin typeface="Calibri" panose="020F0502020204030204" pitchFamily="34" charset="0"/>
              </a:rPr>
              <a:t>penicillins</a:t>
            </a:r>
            <a:r>
              <a:rPr lang="en-US" dirty="0">
                <a:latin typeface="Calibri" panose="020F0502020204030204" pitchFamily="34" charset="0"/>
              </a:rPr>
              <a:t> (e.g. ampicillin), rifampicin, diuretics (thiazides), nonsteroidal anti-inflammatory agents, etc.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Euphemia" panose="020B0503040102020104" pitchFamily="34" charset="0"/>
              <a:buNone/>
              <a:defRPr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Microscopy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Interstitial infiltration by chronic inflammatory cells (lymphocytes and macrophages), typically with increased eosinophils.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Interstitial non-necrotizing granulomas with multinucleated giant cells +/-.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Tubular atrophy +/-.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The glomeruli are usually normal.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Euphemia" panose="020B0503040102020104" pitchFamily="34" charset="0"/>
              <a:buNone/>
              <a:defRPr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Clinical features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Abnormal renal function test after few days or weeks after exposure to the drug.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Urine: hematuria and eosinophils.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Can present as acute kidney injury (rising serum creatinine and oliguria).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It is important to diagnose this condition, because if remove the offending drug on time the injury maybe reversible.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dirty="0">
              <a:latin typeface="Calibri" panose="020F0502020204030204" pitchFamily="34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sz="20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938C7-56BF-42C3-979B-D977DDBB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000"/>
              <a:t>Urinary Tract Obstruction</a:t>
            </a:r>
            <a:br>
              <a:rPr sz="4000"/>
            </a:br>
            <a:r>
              <a:rPr sz="4000"/>
              <a:t>(urinary outflow obstruction)</a:t>
            </a:r>
            <a:br>
              <a:rPr/>
            </a:br>
            <a:endParaRPr/>
          </a:p>
        </p:txBody>
      </p:sp>
      <p:sp>
        <p:nvSpPr>
          <p:cNvPr id="25603" name="Text Placeholder 2">
            <a:extLst>
              <a:ext uri="{FF2B5EF4-FFF2-40B4-BE49-F238E27FC236}">
                <a16:creationId xmlns:a16="http://schemas.microsoft.com/office/drawing/2014/main" id="{C38E4514-43E8-4771-881C-69F48C3888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44647A9F-FB0A-4027-A8C8-D6808B946E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en-US" b="1">
                <a:solidFill>
                  <a:srgbClr val="FF0000"/>
                </a:solidFill>
              </a:rPr>
              <a:t>Obstruction in the outflow of urine</a:t>
            </a:r>
            <a:endParaRPr altLang="en-US"/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640C74C7-B4DF-45B9-83B9-72073256E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1938" y="2159000"/>
            <a:ext cx="7396162" cy="393223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Euphemia" panose="020B0503040102020104" pitchFamily="34" charset="0"/>
              <a:buNone/>
              <a:defRPr/>
            </a:pPr>
            <a:r>
              <a:rPr lang="en-US" altLang="en-US" sz="2000" b="1" dirty="0">
                <a:solidFill>
                  <a:srgbClr val="FF0000"/>
                </a:solidFill>
              </a:rPr>
              <a:t>Causes of urinary tract outflow obstruction </a:t>
            </a:r>
          </a:p>
          <a:p>
            <a:pPr marL="1005205" lvl="3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sz="2000" dirty="0"/>
              <a:t>Congenital anomalies</a:t>
            </a:r>
          </a:p>
          <a:p>
            <a:pPr marL="1005205" lvl="3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sz="2000" dirty="0"/>
              <a:t>Urolithiasis</a:t>
            </a:r>
          </a:p>
          <a:p>
            <a:pPr marL="1005205" lvl="3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sz="2000" dirty="0"/>
              <a:t>Benign prostate hyperplasia</a:t>
            </a:r>
          </a:p>
          <a:p>
            <a:pPr marL="1005205" lvl="3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sz="2000" dirty="0"/>
              <a:t>Tumors (of prostate, cervix, urinary bladder etc.)</a:t>
            </a:r>
          </a:p>
          <a:p>
            <a:pPr marL="1005205" lvl="3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sz="2000" dirty="0"/>
              <a:t>Inflammations (prostatitis, urethritis etc.)</a:t>
            </a:r>
          </a:p>
          <a:p>
            <a:pPr marL="1005205" lvl="3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sz="2000" dirty="0"/>
              <a:t>Pregnancy</a:t>
            </a:r>
          </a:p>
          <a:p>
            <a:pPr marL="1005205" lvl="3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sz="2000" dirty="0"/>
              <a:t>Others (paralysis of urinary bladder)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CF839-1EBC-4522-A3E2-7F0BE615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175" y="365125"/>
            <a:ext cx="7886700" cy="5302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>
                <a:solidFill>
                  <a:schemeClr val="tx1">
                    <a:lumMod val="75000"/>
                  </a:schemeClr>
                </a:solidFill>
              </a:rPr>
              <a:t>Objectives</a:t>
            </a:r>
          </a:p>
        </p:txBody>
      </p:sp>
      <p:sp>
        <p:nvSpPr>
          <p:cNvPr id="6145" name="Content Placeholder 2">
            <a:extLst>
              <a:ext uri="{FF2B5EF4-FFF2-40B4-BE49-F238E27FC236}">
                <a16:creationId xmlns:a16="http://schemas.microsoft.com/office/drawing/2014/main" id="{E0D69134-2917-43A4-A60E-A83712B641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16038" y="1230313"/>
            <a:ext cx="10037762" cy="5476875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en-US" sz="2000" b="1" u="sng" dirty="0"/>
              <a:t>Objectives:</a:t>
            </a:r>
            <a:endParaRPr lang="en-US" sz="2000" dirty="0"/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charset="2"/>
              <a:buNone/>
              <a:defRPr/>
            </a:pPr>
            <a:r>
              <a:rPr lang="en-US" sz="2000" dirty="0"/>
              <a:t>At the end of the two lectures the students will be able to:</a:t>
            </a:r>
          </a:p>
          <a:p>
            <a:pPr marL="246888" indent="-24688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charset="2"/>
              <a:buChar char=""/>
              <a:defRPr/>
            </a:pPr>
            <a:r>
              <a:rPr lang="en-US" sz="2000" dirty="0"/>
              <a:t>Recognize the predisposing factors for infections of the kidney and urinary tract.</a:t>
            </a:r>
          </a:p>
          <a:p>
            <a:pPr marL="246888" indent="-24688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charset="2"/>
              <a:buChar char=""/>
              <a:defRPr/>
            </a:pPr>
            <a:r>
              <a:rPr lang="en-US" sz="2000" dirty="0"/>
              <a:t>Describe the different types of infections in the kidney and urinary tract.</a:t>
            </a:r>
          </a:p>
          <a:p>
            <a:pPr marL="246888" indent="-24688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charset="2"/>
              <a:buChar char=""/>
              <a:defRPr/>
            </a:pPr>
            <a:r>
              <a:rPr lang="en-US" sz="2000" dirty="0"/>
              <a:t>Recognize acute and chronic pyelonephritis.</a:t>
            </a:r>
          </a:p>
          <a:p>
            <a:pPr marL="246888" indent="-24688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charset="2"/>
              <a:buChar char=""/>
              <a:defRPr/>
            </a:pPr>
            <a:r>
              <a:rPr lang="en-US" sz="2000" dirty="0"/>
              <a:t>Describe the causes of urinary tract obstruction.</a:t>
            </a:r>
          </a:p>
          <a:p>
            <a:pPr marL="246888" indent="-24688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charset="2"/>
              <a:buChar char=""/>
              <a:defRPr/>
            </a:pPr>
            <a:r>
              <a:rPr lang="en-US" sz="2000" dirty="0"/>
              <a:t>Recognize drug induced nephritis.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en-US" sz="2000" b="1" u="sng" dirty="0"/>
              <a:t>Key Outlines:</a:t>
            </a:r>
            <a:endParaRPr lang="en-US" sz="2000" dirty="0"/>
          </a:p>
          <a:p>
            <a:pPr marL="246888" indent="-24688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charset="2"/>
              <a:buChar char=""/>
              <a:defRPr/>
            </a:pPr>
            <a:r>
              <a:rPr lang="en-US" sz="2000" dirty="0"/>
              <a:t>Urinary Tract Obstruction: causes and clinical manifestations in children and adults.</a:t>
            </a:r>
          </a:p>
          <a:p>
            <a:pPr marL="246888" indent="-24688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charset="2"/>
              <a:buChar char=""/>
              <a:defRPr/>
            </a:pPr>
            <a:r>
              <a:rPr lang="en-US" sz="2000" dirty="0"/>
              <a:t>Infections of the Urinary Tract: Predisposing Factors and Clinical Manifestations.</a:t>
            </a:r>
          </a:p>
          <a:p>
            <a:pPr marL="246888" indent="-24688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charset="2"/>
              <a:buChar char=""/>
              <a:defRPr/>
            </a:pPr>
            <a:r>
              <a:rPr lang="en-US" sz="2000" dirty="0"/>
              <a:t>Pathology of Acute and Chronic Pyelonephritis including causes and complications of urolithiasis.</a:t>
            </a:r>
          </a:p>
          <a:p>
            <a:pPr marL="246888" indent="-24688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charset="2"/>
              <a:buChar char=""/>
              <a:defRPr/>
            </a:pPr>
            <a:r>
              <a:rPr lang="en-US" sz="2000" dirty="0"/>
              <a:t>Drug induced interstitial nephritis and renal necrosis.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None/>
              <a:defRPr/>
            </a:pPr>
            <a:endParaRPr lang="en-US" altLang="en-US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6F3120B8-498D-43A3-9666-5671F9532F0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12988" y="2693988"/>
            <a:ext cx="7772400" cy="147002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>
                <a:solidFill>
                  <a:schemeClr val="tx1"/>
                </a:solidFill>
                <a:latin typeface="Calibri" panose="020F0502020204030204" pitchFamily="34" charset="0"/>
              </a:rPr>
              <a:t>Urolithiasis</a:t>
            </a:r>
            <a:r>
              <a:rPr altLang="en-US">
                <a:solidFill>
                  <a:schemeClr val="tx1"/>
                </a:solidFill>
              </a:rPr>
              <a:t> </a:t>
            </a:r>
            <a:endParaRPr lang="ar-SA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D687747F-C2DC-47B8-9AC8-FCADAEF2F2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" y="642938"/>
            <a:ext cx="7045325" cy="1371600"/>
          </a:xfrm>
        </p:spPr>
        <p:txBody>
          <a:bodyPr/>
          <a:lstStyle/>
          <a:p>
            <a:pPr eaLnBrk="1" hangingPunct="1"/>
            <a:r>
              <a:rPr altLang="en-US"/>
              <a:t>Urolithiasis/</a:t>
            </a:r>
            <a:r>
              <a:rPr altLang="en-US">
                <a:latin typeface="Calibri" panose="020F0502020204030204" pitchFamily="34" charset="0"/>
              </a:rPr>
              <a:t>nephrolithiasis</a:t>
            </a:r>
            <a:endParaRPr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FCAD7-2B96-496F-917F-D05D1353B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60550"/>
            <a:ext cx="7043737" cy="4511675"/>
          </a:xfrm>
        </p:spPr>
        <p:txBody>
          <a:bodyPr rtlCol="0">
            <a:normAutofit fontScale="92500" lnSpcReduction="10000"/>
          </a:bodyPr>
          <a:lstStyle/>
          <a:p>
            <a:pPr marL="182880" indent="-18288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b="1" dirty="0">
                <a:latin typeface="Calibri" pitchFamily="34" charset="0"/>
              </a:rPr>
              <a:t>Urolithiasis</a:t>
            </a:r>
            <a:r>
              <a:rPr lang="en-US" dirty="0">
                <a:latin typeface="Calibri" pitchFamily="34" charset="0"/>
              </a:rPr>
              <a:t> is formation of urinary calculi/stone along the urinary system e.g. kidney, bladder, ureters etc.  </a:t>
            </a:r>
          </a:p>
          <a:p>
            <a:pPr marL="182880" indent="-18288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itchFamily="34" charset="0"/>
              </a:rPr>
              <a:t>Renal pelvis and calyces are common sites for calculi formation (called</a:t>
            </a:r>
            <a:r>
              <a:rPr lang="en-US" altLang="en-US" dirty="0">
                <a:latin typeface="Calibri" panose="020F0502020204030204" pitchFamily="34" charset="0"/>
              </a:rPr>
              <a:t> nephrolithiasis)</a:t>
            </a:r>
            <a:r>
              <a:rPr lang="en-US" dirty="0">
                <a:latin typeface="Calibri" pitchFamily="34" charset="0"/>
              </a:rPr>
              <a:t>.</a:t>
            </a: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Euphemia" panose="020B0503040102020104" pitchFamily="34" charset="0"/>
              <a:buNone/>
              <a:defRPr/>
            </a:pPr>
            <a:r>
              <a:rPr lang="en-US" b="1" dirty="0">
                <a:latin typeface="Calibri" pitchFamily="34" charset="0"/>
              </a:rPr>
              <a:t>Predisposing factors: </a:t>
            </a:r>
          </a:p>
          <a:p>
            <a:pPr marL="182880" indent="-18288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itchFamily="34" charset="0"/>
              </a:rPr>
              <a:t>Metabolic factors: hypercalciuria, </a:t>
            </a:r>
            <a:r>
              <a:rPr lang="en-US" dirty="0" err="1">
                <a:latin typeface="Calibri" pitchFamily="34" charset="0"/>
              </a:rPr>
              <a:t>hyperphosphaturia</a:t>
            </a:r>
            <a:r>
              <a:rPr lang="en-US" dirty="0">
                <a:latin typeface="Calibri" pitchFamily="34" charset="0"/>
              </a:rPr>
              <a:t>, oxaluria, gout etc. </a:t>
            </a:r>
          </a:p>
          <a:p>
            <a:pPr marL="182880" indent="-18288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itchFamily="34" charset="0"/>
              </a:rPr>
              <a:t>Persistently alkaline urine favors formation of calcium phosphate stones.</a:t>
            </a:r>
          </a:p>
          <a:p>
            <a:pPr marL="182880" indent="-18288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itchFamily="34" charset="0"/>
              </a:rPr>
              <a:t>Persistently acidic urine favors formation of oxalate or uric acid stones.</a:t>
            </a:r>
          </a:p>
          <a:p>
            <a:pPr marL="182880" indent="-18288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itchFamily="34" charset="0"/>
              </a:rPr>
              <a:t>Stasis of urine facilitates precipitation of salts and stone formation.</a:t>
            </a:r>
          </a:p>
          <a:p>
            <a:pPr marL="182880" indent="-18288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itchFamily="34" charset="0"/>
              </a:rPr>
              <a:t>Chronic dehydration: concentrates urine and favors stone formation</a:t>
            </a:r>
          </a:p>
          <a:p>
            <a:pPr marL="182880" indent="-18288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itchFamily="34" charset="0"/>
              </a:rPr>
              <a:t>For unknown reasons, renal stones are more common in men than in women.</a:t>
            </a:r>
          </a:p>
          <a:p>
            <a:pPr marL="182880" indent="-18288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itchFamily="34" charset="0"/>
              </a:rPr>
              <a:t>There may be a familial tendency toward stone formation.</a:t>
            </a:r>
          </a:p>
          <a:p>
            <a:pPr marL="182880" indent="-18288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dirty="0">
              <a:latin typeface="Calibri" pitchFamily="34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sz="2600" dirty="0">
              <a:latin typeface="Calibri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endParaRPr lang="ar-SA" b="1" dirty="0"/>
          </a:p>
        </p:txBody>
      </p:sp>
      <p:pic>
        <p:nvPicPr>
          <p:cNvPr id="28676" name="Content Placeholder 4" descr="http://oxfordurologyassociates.uk/wp-content/uploads/2014/02/Kidney-Stones.jpg">
            <a:extLst>
              <a:ext uri="{FF2B5EF4-FFF2-40B4-BE49-F238E27FC236}">
                <a16:creationId xmlns:a16="http://schemas.microsoft.com/office/drawing/2014/main" id="{A7AB7C20-13E2-4BBA-A3F9-5F6B1D7014F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8450" y="503238"/>
            <a:ext cx="3725863" cy="5507037"/>
          </a:xfrm>
          <a:noFill/>
        </p:spPr>
      </p:pic>
      <p:pic>
        <p:nvPicPr>
          <p:cNvPr id="28677" name="Picture 3">
            <a:extLst>
              <a:ext uri="{FF2B5EF4-FFF2-40B4-BE49-F238E27FC236}">
                <a16:creationId xmlns:a16="http://schemas.microsoft.com/office/drawing/2014/main" id="{F980316D-F7B5-4692-BF1E-A9461BE6F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5837996"/>
            <a:ext cx="4090988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1FEF47C8-BB25-4954-B049-18355F54F5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1225" y="404813"/>
            <a:ext cx="10058400" cy="56038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altLang="en-US"/>
              <a:t>Urolithiasis</a:t>
            </a:r>
          </a:p>
        </p:txBody>
      </p:sp>
      <p:sp>
        <p:nvSpPr>
          <p:cNvPr id="29700" name="Text Placeholder 5">
            <a:extLst>
              <a:ext uri="{FF2B5EF4-FFF2-40B4-BE49-F238E27FC236}">
                <a16:creationId xmlns:a16="http://schemas.microsoft.com/office/drawing/2014/main" id="{1FDB3DC5-235B-44A4-8F16-08F90EF054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26213" y="925513"/>
            <a:ext cx="4754562" cy="6413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FF0000"/>
                </a:solidFill>
              </a:rPr>
              <a:t>Morphology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ADFED-6226-415F-8BB2-9FB67628E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138" y="1371600"/>
            <a:ext cx="4505325" cy="5233988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Euphemia" panose="020B0503040102020104" pitchFamily="34" charset="0"/>
              <a:buNone/>
              <a:defRPr/>
            </a:pPr>
            <a:r>
              <a:rPr lang="en-US" dirty="0">
                <a:latin typeface="Calibri" pitchFamily="34" charset="0"/>
              </a:rPr>
              <a:t>Stones vary in composition.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Euphemia" panose="020B0503040102020104" pitchFamily="34" charset="0"/>
              <a:buNone/>
              <a:defRPr/>
            </a:pPr>
            <a:r>
              <a:rPr lang="en-US" dirty="0">
                <a:latin typeface="Calibri" pitchFamily="34" charset="0"/>
              </a:rPr>
              <a:t>Types of stones seen are: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eriod"/>
              <a:defRPr/>
            </a:pPr>
            <a:r>
              <a:rPr lang="en-US" b="1" dirty="0">
                <a:latin typeface="Calibri" pitchFamily="34" charset="0"/>
              </a:rPr>
              <a:t>Calcium stones: </a:t>
            </a:r>
            <a:r>
              <a:rPr lang="en-US" dirty="0">
                <a:latin typeface="Calibri" pitchFamily="34" charset="0"/>
              </a:rPr>
              <a:t>75% of kidney stones are calcium oxalate or phosphate (radio-opaque).  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eriod"/>
              <a:defRPr/>
            </a:pPr>
            <a:r>
              <a:rPr lang="en-US" b="1" dirty="0">
                <a:latin typeface="Calibri" pitchFamily="34" charset="0"/>
              </a:rPr>
              <a:t>Infection stones: </a:t>
            </a:r>
            <a:r>
              <a:rPr lang="en-US" dirty="0">
                <a:latin typeface="Calibri" pitchFamily="34" charset="0"/>
              </a:rPr>
              <a:t>10% of stones are caused by infection </a:t>
            </a:r>
            <a:r>
              <a:rPr lang="en-US" dirty="0">
                <a:latin typeface="Calibri" pitchFamily="34" charset="0"/>
                <a:sym typeface="Wingdings" panose="05000000000000000000" pitchFamily="2" charset="2"/>
              </a:rPr>
              <a:t> infection </a:t>
            </a:r>
            <a:r>
              <a:rPr lang="en-US" dirty="0">
                <a:latin typeface="Calibri" pitchFamily="34" charset="0"/>
              </a:rPr>
              <a:t>results in alkaline urine </a:t>
            </a:r>
            <a:r>
              <a:rPr lang="en-US" dirty="0">
                <a:latin typeface="Calibri" pitchFamily="34" charset="0"/>
                <a:sym typeface="Wingdings" panose="05000000000000000000" pitchFamily="2" charset="2"/>
              </a:rPr>
              <a:t> leads to </a:t>
            </a:r>
            <a:r>
              <a:rPr lang="en-US" dirty="0">
                <a:latin typeface="Calibri" pitchFamily="34" charset="0"/>
              </a:rPr>
              <a:t>formation of 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magnesium ammonium phosphate stones.  </a:t>
            </a:r>
            <a:r>
              <a:rPr lang="en-US" dirty="0">
                <a:latin typeface="Calibri" pitchFamily="34" charset="0"/>
              </a:rPr>
              <a:t>Infection stones can occasionally fill the pelvis and calyces to form 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large staghorn calculi.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eriod"/>
              <a:defRPr/>
            </a:pPr>
            <a:r>
              <a:rPr lang="en-US" b="1" dirty="0">
                <a:latin typeface="Calibri" pitchFamily="34" charset="0"/>
              </a:rPr>
              <a:t>Uric acid stones: </a:t>
            </a:r>
            <a:r>
              <a:rPr lang="en-US" dirty="0">
                <a:latin typeface="Calibri" pitchFamily="34" charset="0"/>
              </a:rPr>
              <a:t>are formed in acidic </a:t>
            </a:r>
            <a:r>
              <a:rPr lang="en-US" dirty="0" err="1">
                <a:latin typeface="Calibri" pitchFamily="34" charset="0"/>
              </a:rPr>
              <a:t>pH.</a:t>
            </a:r>
            <a:r>
              <a:rPr lang="en-US" dirty="0">
                <a:latin typeface="Calibri" pitchFamily="34" charset="0"/>
              </a:rPr>
              <a:t> Patients with hyperuricemia and gout are predisposed to uric acid stones, but it can also be seen in people with no hyperuricemia or gout. Pure uric acid stones are radiolucent.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eriod"/>
              <a:defRPr/>
            </a:pPr>
            <a:r>
              <a:rPr lang="en-US" b="1" dirty="0">
                <a:latin typeface="Calibri" pitchFamily="34" charset="0"/>
              </a:rPr>
              <a:t>Cystine stones: </a:t>
            </a:r>
            <a:r>
              <a:rPr lang="en-US" dirty="0">
                <a:latin typeface="Calibri" pitchFamily="34" charset="0"/>
              </a:rPr>
              <a:t>are uncommon</a:t>
            </a:r>
            <a:r>
              <a:rPr lang="en-US" dirty="0">
                <a:solidFill>
                  <a:srgbClr val="292934"/>
                </a:solidFill>
                <a:latin typeface="Calibri" pitchFamily="34" charset="0"/>
              </a:rPr>
              <a:t>.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F7DDE-D558-4FDD-93D0-0DA776E17F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438" y="1566863"/>
            <a:ext cx="5613400" cy="3905250"/>
          </a:xfrm>
        </p:spPr>
        <p:txBody>
          <a:bodyPr/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1600" dirty="0">
                <a:latin typeface="Calibri" pitchFamily="34" charset="0"/>
              </a:rPr>
              <a:t>Majority (80%) of the stones are unilateral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1600" dirty="0">
                <a:latin typeface="Calibri" pitchFamily="34" charset="0"/>
              </a:rPr>
              <a:t>Common sites: are renal pelvis and calyces and urinary bladder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1600" dirty="0">
                <a:latin typeface="Calibri" pitchFamily="34" charset="0"/>
              </a:rPr>
              <a:t>Commonly multiple stones are found in one kidney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1600" dirty="0">
                <a:latin typeface="Calibri" pitchFamily="34" charset="0"/>
              </a:rPr>
              <a:t>Stones vary in size from few mm to large stones that dilate the entire renal pelvis.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1600" dirty="0">
                <a:latin typeface="Calibri" pitchFamily="34" charset="0"/>
              </a:rPr>
              <a:t>They range from hard to soft, from smooth to rough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1600" dirty="0">
                <a:latin typeface="Calibri" pitchFamily="34" charset="0"/>
              </a:rPr>
              <a:t>The staghorn calculi take the shape of the pelvicalyceal system. They are large stones are usually composed of magnesium ammonium phosphate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29702" name="Picture 1">
            <a:extLst>
              <a:ext uri="{FF2B5EF4-FFF2-40B4-BE49-F238E27FC236}">
                <a16:creationId xmlns:a16="http://schemas.microsoft.com/office/drawing/2014/main" id="{9A8578F2-AD04-46E3-A266-012F8C5F6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4264025"/>
            <a:ext cx="3287713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22609CE2-6730-4C12-94AD-D1F5978F94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642938"/>
            <a:ext cx="10058400" cy="4953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altLang="en-US">
                <a:solidFill>
                  <a:srgbClr val="D2533C"/>
                </a:solidFill>
              </a:rPr>
              <a:t>Urolithiasis</a:t>
            </a:r>
            <a:endParaRPr altLang="en-US"/>
          </a:p>
        </p:txBody>
      </p:sp>
      <p:sp>
        <p:nvSpPr>
          <p:cNvPr id="30723" name="Text Placeholder 2">
            <a:extLst>
              <a:ext uri="{FF2B5EF4-FFF2-40B4-BE49-F238E27FC236}">
                <a16:creationId xmlns:a16="http://schemas.microsoft.com/office/drawing/2014/main" id="{F56CFD1F-4E0B-458B-9751-A8C3A6AAF8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1562100"/>
            <a:ext cx="4754562" cy="639763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rgbClr val="D2533C"/>
                </a:solidFill>
                <a:latin typeface="Calibri" panose="020F0502020204030204" pitchFamily="34" charset="0"/>
              </a:rPr>
              <a:t>Clinical features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6A5B72-1BB1-4173-BB7C-5E241909F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3238" y="2403475"/>
            <a:ext cx="4889500" cy="3811588"/>
          </a:xfrm>
        </p:spPr>
        <p:txBody>
          <a:bodyPr/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May be asymptomatic esp. stones lodged in the renal pelvis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Stone can erode the mucosa (ulceration) </a:t>
            </a: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alibri" panose="020F0502020204030204" pitchFamily="34" charset="0"/>
              </a:rPr>
              <a:t> hematuria.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Smaller stones can pass into the ureter, where they cause obstruction </a:t>
            </a: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alibri" panose="020F0502020204030204" pitchFamily="34" charset="0"/>
              </a:rPr>
              <a:t> intense episodes of flank pain radiating toward the groin known as renal or ureteral colic. They may pass out in urine </a:t>
            </a: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alibri" panose="020F0502020204030204" pitchFamily="34" charset="0"/>
              </a:rPr>
              <a:t> painful.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Stones obstruct urine flow </a:t>
            </a: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alibri" panose="020F0502020204030204" pitchFamily="34" charset="0"/>
              </a:rPr>
              <a:t>predispose to bacterial infection</a:t>
            </a: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30724" name="Text Placeholder 4">
            <a:extLst>
              <a:ext uri="{FF2B5EF4-FFF2-40B4-BE49-F238E27FC236}">
                <a16:creationId xmlns:a16="http://schemas.microsoft.com/office/drawing/2014/main" id="{5DEA7298-3229-47EA-9B70-137CDF8CB5F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6448425" y="1763713"/>
            <a:ext cx="4754563" cy="639762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Complications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F58937-DA15-45CC-A782-5CADE4B1B2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38988" y="2222500"/>
            <a:ext cx="4754562" cy="2479675"/>
          </a:xfrm>
        </p:spPr>
        <p:txBody>
          <a:bodyPr/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Recurrent infection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Hydronephrosis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Pyelonephritis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 err="1">
                <a:latin typeface="Calibri" panose="020F0502020204030204" pitchFamily="34" charset="0"/>
              </a:rPr>
              <a:t>Pyoneohrosis</a:t>
            </a:r>
            <a:endParaRPr lang="en-US" dirty="0">
              <a:latin typeface="Calibri" panose="020F0502020204030204" pitchFamily="34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Acute urinary retention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</a:rPr>
              <a:t>Renal failure.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6698B6-37DD-401B-B1C5-3C56D1E247C6}"/>
              </a:ext>
            </a:extLst>
          </p:cNvPr>
          <p:cNvSpPr/>
          <p:nvPr/>
        </p:nvSpPr>
        <p:spPr>
          <a:xfrm>
            <a:off x="7138988" y="4575175"/>
            <a:ext cx="4754562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buFont typeface="Wingdings 2" panose="05020102010507070707" pitchFamily="18" charset="2"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Diagnosis and management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Calibri" panose="020F0502020204030204" pitchFamily="34" charset="0"/>
              </a:rPr>
              <a:t>Majority, the diagnosis </a:t>
            </a:r>
            <a:r>
              <a:rPr lang="en-US" altLang="en-US" dirty="0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dirty="0">
                <a:latin typeface="Calibri" panose="020F0502020204030204" pitchFamily="34" charset="0"/>
              </a:rPr>
              <a:t>made radiologically.</a:t>
            </a:r>
            <a:endParaRPr lang="en-US" altLang="en-US" b="1" dirty="0">
              <a:latin typeface="Calibri" panose="020F050202020403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Calibri" panose="020F0502020204030204" pitchFamily="34" charset="0"/>
              </a:rPr>
              <a:t>In the past most kidney stones required surgical removal, but now ultrasonic disintegration (lithotripsy) and endoscopic removal are effective.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0005058.jpg">
            <a:extLst>
              <a:ext uri="{FF2B5EF4-FFF2-40B4-BE49-F238E27FC236}">
                <a16:creationId xmlns:a16="http://schemas.microsoft.com/office/drawing/2014/main" id="{878C6D3F-EA2A-427F-BF8C-DFF439A0E8B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" y="153988"/>
            <a:ext cx="4754563" cy="3170237"/>
          </a:xfrm>
          <a:noFill/>
        </p:spPr>
      </p:pic>
      <p:pic>
        <p:nvPicPr>
          <p:cNvPr id="31747" name="Picture 2">
            <a:extLst>
              <a:ext uri="{FF2B5EF4-FFF2-40B4-BE49-F238E27FC236}">
                <a16:creationId xmlns:a16="http://schemas.microsoft.com/office/drawing/2014/main" id="{FAB37074-4B0A-4458-B47B-5C17AB5A3E0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1188" y="153988"/>
            <a:ext cx="4402137" cy="3170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Rectangle 4">
            <a:extLst>
              <a:ext uri="{FF2B5EF4-FFF2-40B4-BE49-F238E27FC236}">
                <a16:creationId xmlns:a16="http://schemas.microsoft.com/office/drawing/2014/main" id="{746DB313-C009-4A07-9912-F18F572DD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3" y="3059113"/>
            <a:ext cx="4624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sz="900">
                <a:latin typeface="Euphemia" panose="020B0503040102020104" pitchFamily="34" charset="0"/>
              </a:rPr>
              <a:t>http://peir.path.uab.edu/library/_data/i/upload/2013/08/01/20130801095842-a9530c10-me.jpg</a:t>
            </a:r>
          </a:p>
        </p:txBody>
      </p:sp>
      <p:pic>
        <p:nvPicPr>
          <p:cNvPr id="31749" name="Picture 1">
            <a:extLst>
              <a:ext uri="{FF2B5EF4-FFF2-40B4-BE49-F238E27FC236}">
                <a16:creationId xmlns:a16="http://schemas.microsoft.com/office/drawing/2014/main" id="{F2211E58-161E-4B7E-AD1F-505B44A5E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429000"/>
            <a:ext cx="4754563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3">
            <a:extLst>
              <a:ext uri="{FF2B5EF4-FFF2-40B4-BE49-F238E27FC236}">
                <a16:creationId xmlns:a16="http://schemas.microsoft.com/office/drawing/2014/main" id="{ED3AC1F0-ADD4-44DA-8E10-466ABE6CE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8263" y="6611938"/>
            <a:ext cx="6096001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sz="1000">
                <a:latin typeface="Euphemia" panose="020B0503040102020104" pitchFamily="34" charset="0"/>
              </a:rPr>
              <a:t>http://peir.path.uab.edu/library/_data/i/upload/2013/08/01/20130801094321-3468c066-me.jpg</a:t>
            </a:r>
          </a:p>
        </p:txBody>
      </p:sp>
      <p:pic>
        <p:nvPicPr>
          <p:cNvPr id="31751" name="Picture 2">
            <a:extLst>
              <a:ext uri="{FF2B5EF4-FFF2-40B4-BE49-F238E27FC236}">
                <a16:creationId xmlns:a16="http://schemas.microsoft.com/office/drawing/2014/main" id="{5EE088F9-0FDE-4A6C-A3EA-6F529450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88" y="3429000"/>
            <a:ext cx="4402137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Rectangle 3">
            <a:extLst>
              <a:ext uri="{FF2B5EF4-FFF2-40B4-BE49-F238E27FC236}">
                <a16:creationId xmlns:a16="http://schemas.microsoft.com/office/drawing/2014/main" id="{0681C0C1-B593-49F7-85A7-5CE1FD3C8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038" y="6488113"/>
            <a:ext cx="609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212124"/>
                </a:solidFill>
                <a:latin typeface="Proxima Nova"/>
              </a:rPr>
              <a:t>Qiao's Pathology: Kidney - Staghorn Calculus</a:t>
            </a:r>
          </a:p>
          <a:p>
            <a:pPr eaLnBrk="1" hangingPunct="1"/>
            <a:r>
              <a:rPr lang="en-US" altLang="en-US" sz="900">
                <a:solidFill>
                  <a:srgbClr val="000000"/>
                </a:solidFill>
                <a:latin typeface="Euphemia" panose="020B0503040102020104" pitchFamily="34" charset="0"/>
              </a:rPr>
              <a:t>https://www.flickr.com/photos/jian-hua_qiao_md/5648360864/in/album-72157622371115615/</a:t>
            </a:r>
          </a:p>
        </p:txBody>
      </p:sp>
      <p:sp>
        <p:nvSpPr>
          <p:cNvPr id="31753" name="Rectangle 4">
            <a:extLst>
              <a:ext uri="{FF2B5EF4-FFF2-40B4-BE49-F238E27FC236}">
                <a16:creationId xmlns:a16="http://schemas.microsoft.com/office/drawing/2014/main" id="{0C3F33A5-7D60-4645-B5C2-BF7D1FF40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913" y="4262438"/>
            <a:ext cx="1992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altLang="en-US" b="1"/>
              <a:t>Staghorn calculi</a:t>
            </a:r>
          </a:p>
        </p:txBody>
      </p:sp>
      <p:sp>
        <p:nvSpPr>
          <p:cNvPr id="31754" name="Rectangle 10">
            <a:extLst>
              <a:ext uri="{FF2B5EF4-FFF2-40B4-BE49-F238E27FC236}">
                <a16:creationId xmlns:a16="http://schemas.microsoft.com/office/drawing/2014/main" id="{B03A9F5D-1D54-4AA2-AC0F-5761C0F2C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150" y="3536950"/>
            <a:ext cx="199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altLang="en-US" b="1"/>
              <a:t>Staghorn calculi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3FF05BFE-820C-4DB2-9779-F530AB8701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68438" y="2270125"/>
            <a:ext cx="9234487" cy="2535238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b="1">
                <a:solidFill>
                  <a:srgbClr val="C00000"/>
                </a:solidFill>
              </a:rPr>
              <a:t>Hydronephrosis </a:t>
            </a:r>
            <a:br>
              <a:rPr altLang="en-US" sz="4000">
                <a:solidFill>
                  <a:schemeClr val="tx1"/>
                </a:solidFill>
              </a:rPr>
            </a:br>
            <a:endParaRPr lang="ar-SA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CED5716B-5908-45B2-A7DA-D917D50889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5575" y="242888"/>
            <a:ext cx="9785350" cy="801687"/>
          </a:xfrm>
        </p:spPr>
        <p:txBody>
          <a:bodyPr/>
          <a:lstStyle/>
          <a:p>
            <a:pPr algn="ctr" eaLnBrk="1" hangingPunct="1"/>
            <a:r>
              <a:rPr altLang="en-US"/>
              <a:t>Hydronephrosis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3C93B-8549-4C0A-8FE8-F3A90895E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88" y="1230313"/>
            <a:ext cx="10842625" cy="5181600"/>
          </a:xfrm>
        </p:spPr>
        <p:txBody>
          <a:bodyPr rtlCol="0">
            <a:normAutofit fontScale="92500" lnSpcReduction="10000"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2200" dirty="0"/>
              <a:t>It is the dilation of the renal pelvicalyceal system with resultant renal parenchymal atrophy.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2200" dirty="0"/>
              <a:t>It is caused by (or is a complication of) the obstruction to the outflow of urine.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2200" dirty="0"/>
              <a:t>The obstruction can be acute or chronic and be at any level of the urinary tract.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2200" dirty="0"/>
              <a:t>Obstruction below the level of ureters causes bilateral hydronephrosis.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2200" dirty="0"/>
              <a:t>The obstruction can be: </a:t>
            </a:r>
          </a:p>
          <a:p>
            <a:pPr marL="731520" lvl="1" indent="-45720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lphaLcParenR"/>
              <a:defRPr/>
            </a:pPr>
            <a:r>
              <a:rPr lang="en-US" sz="2200" dirty="0"/>
              <a:t>Congenital: e.g. atresia of urethra.</a:t>
            </a:r>
          </a:p>
          <a:p>
            <a:pPr marL="731520" lvl="1" indent="-45720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lphaLcParenR"/>
              <a:defRPr/>
            </a:pPr>
            <a:r>
              <a:rPr lang="en-US" sz="2200" dirty="0"/>
              <a:t>Acquired: </a:t>
            </a:r>
          </a:p>
          <a:p>
            <a:pPr marL="989965" lvl="2" indent="27463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  <a:defRPr/>
            </a:pPr>
            <a:r>
              <a:rPr lang="en-US" sz="2200" dirty="0"/>
              <a:t>Calculi</a:t>
            </a:r>
          </a:p>
          <a:p>
            <a:pPr marL="989965" lvl="2" indent="27463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  <a:defRPr/>
            </a:pPr>
            <a:r>
              <a:rPr lang="en-US" sz="2200" dirty="0"/>
              <a:t>Benign prostatic hyperplasia</a:t>
            </a:r>
          </a:p>
          <a:p>
            <a:pPr marL="989965" lvl="2" indent="27463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  <a:defRPr/>
            </a:pPr>
            <a:r>
              <a:rPr lang="en-US" sz="2200" dirty="0"/>
              <a:t>Tumors: of prostate, bladder, cervix tumors etc.</a:t>
            </a:r>
          </a:p>
          <a:p>
            <a:pPr marL="989965" lvl="2" indent="27463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  <a:defRPr/>
            </a:pPr>
            <a:r>
              <a:rPr lang="en-US" sz="2200" dirty="0"/>
              <a:t>Inflammation: Prostatitis, </a:t>
            </a:r>
            <a:r>
              <a:rPr lang="en-US" sz="2200" dirty="0" err="1"/>
              <a:t>ureteritis</a:t>
            </a:r>
            <a:r>
              <a:rPr lang="en-US" sz="2200" dirty="0"/>
              <a:t>, urethritis</a:t>
            </a:r>
          </a:p>
          <a:p>
            <a:pPr marL="989965" lvl="2" indent="27463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  <a:defRPr/>
            </a:pPr>
            <a:r>
              <a:rPr lang="en-US" sz="2200" dirty="0"/>
              <a:t>Neurogenic: Spinal cord damage with bladder paralysis</a:t>
            </a:r>
          </a:p>
          <a:p>
            <a:pPr marL="989965" lvl="2" indent="27463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  <a:defRPr/>
            </a:pPr>
            <a:r>
              <a:rPr lang="en-US" sz="2200" dirty="0"/>
              <a:t>Pregnancy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BA07E793-A3B3-4BF4-86A4-C8C53B961F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en-US">
                <a:solidFill>
                  <a:srgbClr val="D2533C"/>
                </a:solidFill>
              </a:rPr>
              <a:t>Hydronephrosis: pathogenesis</a:t>
            </a:r>
            <a:endParaRPr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330D9-D2F7-4DC6-BB71-DB313340A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063" y="1852613"/>
            <a:ext cx="10806112" cy="2019300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itchFamily="34" charset="0"/>
              </a:rPr>
              <a:t>There is backflow of the urine into the kidney </a:t>
            </a:r>
            <a:r>
              <a:rPr lang="en-US" dirty="0">
                <a:latin typeface="Calibri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alibri" pitchFamily="34" charset="0"/>
              </a:rPr>
              <a:t> the calyces and pelvis become markedly dilated </a:t>
            </a:r>
            <a:r>
              <a:rPr lang="en-US" dirty="0">
                <a:latin typeface="Calibri" pitchFamily="34" charset="0"/>
                <a:sym typeface="Wingdings" panose="05000000000000000000" pitchFamily="2" charset="2"/>
              </a:rPr>
              <a:t> back flow in collecting ducts of kidney  ultimately back flow in renal cortex  renal cortical atrophy</a:t>
            </a:r>
            <a:r>
              <a:rPr lang="en-US" dirty="0">
                <a:latin typeface="Calibri" pitchFamily="34" charset="0"/>
              </a:rPr>
              <a:t>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itchFamily="34" charset="0"/>
              </a:rPr>
              <a:t>The obstruction also triggers an interstitial inflammatory reaction leading eventually to tubular atrophy and interstitial fibrosis.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itchFamily="34" charset="0"/>
              </a:rPr>
              <a:t>Initially the glomeruli are spared but eventually they become sclerotic.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ar-SA" dirty="0">
              <a:latin typeface="Calibri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endParaRPr lang="ar-SA" b="1" dirty="0"/>
          </a:p>
        </p:txBody>
      </p:sp>
      <p:pic>
        <p:nvPicPr>
          <p:cNvPr id="34820" name="Picture 3">
            <a:extLst>
              <a:ext uri="{FF2B5EF4-FFF2-40B4-BE49-F238E27FC236}">
                <a16:creationId xmlns:a16="http://schemas.microsoft.com/office/drawing/2014/main" id="{BF2C6E96-E88A-4234-A66E-F84764E75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4022725"/>
            <a:ext cx="6551612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6">
            <a:extLst>
              <a:ext uri="{FF2B5EF4-FFF2-40B4-BE49-F238E27FC236}">
                <a16:creationId xmlns:a16="http://schemas.microsoft.com/office/drawing/2014/main" id="{97251D4B-C4E0-440E-92C6-B24925A3F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6642100"/>
            <a:ext cx="6096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sz="800">
                <a:latin typeface="Euphemia" panose="020B0503040102020104" pitchFamily="34" charset="0"/>
              </a:rPr>
              <a:t>http://www.medfriendly.com/images/hydronephrosis.jpg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BD5EDB48-8C5E-4496-B6F0-00AF5F9820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01625"/>
            <a:ext cx="5029200" cy="690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altLang="en-US">
                <a:solidFill>
                  <a:srgbClr val="D2533C"/>
                </a:solidFill>
              </a:rPr>
              <a:t>Hydronephrosis: </a:t>
            </a:r>
            <a:endParaRPr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5A26A-11C7-464F-897C-AF45BA20A0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0675" y="1076325"/>
            <a:ext cx="5091113" cy="241935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b="1" dirty="0">
                <a:latin typeface="Calibri" pitchFamily="34" charset="0"/>
              </a:rPr>
              <a:t>Gross morphology: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itchFamily="34" charset="0"/>
              </a:rPr>
              <a:t>Initially enlarged kidney due to </a:t>
            </a:r>
            <a:r>
              <a:rPr lang="en-US" b="1" dirty="0">
                <a:latin typeface="Calibri" pitchFamily="34" charset="0"/>
              </a:rPr>
              <a:t>dilation of the renal pelvis and calyces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itchFamily="34" charset="0"/>
              </a:rPr>
              <a:t>Followed by atrophy or compression of the renal parenchyma.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alibri" pitchFamily="34" charset="0"/>
              </a:rPr>
              <a:t>Depending on the level of the obstruction, one or both ureters may also be dilated (</a:t>
            </a:r>
            <a:r>
              <a:rPr lang="en-US" dirty="0" err="1">
                <a:latin typeface="Calibri" pitchFamily="34" charset="0"/>
              </a:rPr>
              <a:t>hydroureter</a:t>
            </a:r>
            <a:r>
              <a:rPr lang="en-US" dirty="0">
                <a:latin typeface="Calibri" pitchFamily="34" charset="0"/>
              </a:rPr>
              <a:t>)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endParaRPr lang="ar-SA" b="1" dirty="0"/>
          </a:p>
        </p:txBody>
      </p:sp>
      <p:pic>
        <p:nvPicPr>
          <p:cNvPr id="35844" name="Picture 7">
            <a:extLst>
              <a:ext uri="{FF2B5EF4-FFF2-40B4-BE49-F238E27FC236}">
                <a16:creationId xmlns:a16="http://schemas.microsoft.com/office/drawing/2014/main" id="{327CB9D6-E2F5-4C1C-AFC4-DA937CB40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3579813"/>
            <a:ext cx="3822700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">
            <a:extLst>
              <a:ext uri="{FF2B5EF4-FFF2-40B4-BE49-F238E27FC236}">
                <a16:creationId xmlns:a16="http://schemas.microsoft.com/office/drawing/2014/main" id="{A7AEBD13-2B72-4D4D-BA1C-6243194BA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8" y="1073150"/>
            <a:ext cx="3665537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3">
            <a:extLst>
              <a:ext uri="{FF2B5EF4-FFF2-40B4-BE49-F238E27FC236}">
                <a16:creationId xmlns:a16="http://schemas.microsoft.com/office/drawing/2014/main" id="{C6E5E5DA-8A84-4838-87FD-F5B8B65D8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2787650"/>
            <a:ext cx="2879725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4">
            <a:extLst>
              <a:ext uri="{FF2B5EF4-FFF2-40B4-BE49-F238E27FC236}">
                <a16:creationId xmlns:a16="http://schemas.microsoft.com/office/drawing/2014/main" id="{D5337DAC-3E87-4A95-AA5A-6006C7D67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013" y="6443663"/>
            <a:ext cx="2433637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F1192AD7-CE61-4554-9000-59CDFA442A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en-US">
                <a:solidFill>
                  <a:srgbClr val="D2533C"/>
                </a:solidFill>
              </a:rPr>
              <a:t>Hydronephrosis: clinical features</a:t>
            </a:r>
            <a:endParaRPr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46CEB-B7C8-400F-8C5C-F65365063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2400" dirty="0">
                <a:latin typeface="Calibri" panose="020F0502020204030204" pitchFamily="34" charset="0"/>
              </a:rPr>
              <a:t>Unilateral hydronephrosis may be silent/ asymptomatic for long periods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2400" dirty="0">
                <a:latin typeface="Calibri" panose="020F0502020204030204" pitchFamily="34" charset="0"/>
              </a:rPr>
              <a:t>Bilateral hydronephrosis can leads to oliguria, anuria and renal failure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2400" dirty="0">
                <a:latin typeface="Calibri" panose="020F0502020204030204" pitchFamily="34" charset="0"/>
              </a:rPr>
              <a:t>In hydronephrosis, the kidney is more susceptible to pyelonephritis, which causes additional injury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2400" dirty="0">
                <a:latin typeface="Calibri" panose="020F0502020204030204" pitchFamily="34" charset="0"/>
              </a:rPr>
              <a:t>With time the changes become irreversible</a:t>
            </a:r>
            <a:endParaRPr lang="ar-SA" sz="2400" dirty="0">
              <a:latin typeface="Calibri" panose="020F0502020204030204" pitchFamily="34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2400" dirty="0">
                <a:latin typeface="Calibri" panose="020F0502020204030204" pitchFamily="34" charset="0"/>
              </a:rPr>
              <a:t>Early diagnosis and timely removal of obstruction within a few weeks usually permits full return of function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sz="3100" dirty="0">
              <a:latin typeface="Calibri" panose="020F050202020403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endParaRPr lang="en-US" b="1" dirty="0"/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endParaRPr lang="en-US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>
            <a:extLst>
              <a:ext uri="{FF2B5EF4-FFF2-40B4-BE49-F238E27FC236}">
                <a16:creationId xmlns:a16="http://schemas.microsoft.com/office/drawing/2014/main" id="{E37A2757-70D6-4B16-A511-3952D095DF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93850" y="442913"/>
            <a:ext cx="9785350" cy="6238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b="1">
                <a:solidFill>
                  <a:srgbClr val="C00000"/>
                </a:solidFill>
              </a:rPr>
              <a:t>Lecture outline for 2 lectures</a:t>
            </a:r>
          </a:p>
        </p:txBody>
      </p:sp>
      <p:sp>
        <p:nvSpPr>
          <p:cNvPr id="11267" name="Content Placeholder 4">
            <a:extLst>
              <a:ext uri="{FF2B5EF4-FFF2-40B4-BE49-F238E27FC236}">
                <a16:creationId xmlns:a16="http://schemas.microsoft.com/office/drawing/2014/main" id="{714E6CA1-FDFC-4A5E-ABD9-9E6A4EE6C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850" y="1239838"/>
            <a:ext cx="9785350" cy="5257800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dirty="0"/>
              <a:t>Upper urinary tract infection or inflammation</a:t>
            </a:r>
          </a:p>
          <a:p>
            <a:pPr lvl="1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dirty="0"/>
              <a:t>Tubulointerstitial nephritis</a:t>
            </a:r>
          </a:p>
          <a:p>
            <a:pPr marL="731520" lvl="2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dirty="0"/>
              <a:t>Acute pyelonephritis</a:t>
            </a:r>
          </a:p>
          <a:p>
            <a:pPr marL="731520" lvl="2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dirty="0"/>
              <a:t>Chronic pyelonephritis</a:t>
            </a:r>
          </a:p>
          <a:p>
            <a:pPr marL="731520" lvl="2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dirty="0"/>
              <a:t>Drug induced tubulointerstitial nephritis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dirty="0"/>
              <a:t>Urinary tract outflow obstruction</a:t>
            </a:r>
          </a:p>
          <a:p>
            <a:pPr lvl="1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dirty="0"/>
              <a:t>Causes</a:t>
            </a:r>
          </a:p>
          <a:p>
            <a:pPr lvl="1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dirty="0"/>
              <a:t>Urolithiasis</a:t>
            </a:r>
          </a:p>
          <a:p>
            <a:pPr lvl="1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dirty="0"/>
              <a:t>Hydronephrosis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dirty="0"/>
              <a:t>Lower urinary tract infection</a:t>
            </a:r>
          </a:p>
          <a:p>
            <a:pPr lvl="1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dirty="0" err="1"/>
              <a:t>Ureteritis</a:t>
            </a:r>
            <a:endParaRPr lang="en-US" altLang="en-US" dirty="0"/>
          </a:p>
          <a:p>
            <a:pPr lvl="1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dirty="0"/>
              <a:t>Cystitis</a:t>
            </a:r>
          </a:p>
          <a:p>
            <a:pPr marL="365125" lvl="1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Euphemia" panose="020B0503040102020104" pitchFamily="34" charset="0"/>
              <a:buNone/>
              <a:defRPr/>
            </a:pPr>
            <a:endParaRPr lang="en-US" altLang="en-US" dirty="0"/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altLang="en-US" dirty="0"/>
          </a:p>
          <a:p>
            <a:pPr lvl="1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428AF0BD-8069-47B1-8F0B-F59398BC34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62100" y="2938463"/>
            <a:ext cx="9012238" cy="9810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b="1">
                <a:solidFill>
                  <a:srgbClr val="C00000"/>
                </a:solidFill>
              </a:rPr>
              <a:t>Infections of the lower urinary tract</a:t>
            </a:r>
          </a:p>
        </p:txBody>
      </p:sp>
      <p:sp>
        <p:nvSpPr>
          <p:cNvPr id="47107" name="Subtitle 1">
            <a:extLst>
              <a:ext uri="{FF2B5EF4-FFF2-40B4-BE49-F238E27FC236}">
                <a16:creationId xmlns:a16="http://schemas.microsoft.com/office/drawing/2014/main" id="{7A439A7D-D35E-418C-ABC0-061C118BF71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/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8FE2DDCD-E755-4B22-88A1-F41E698865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62050" y="320675"/>
            <a:ext cx="10058400" cy="822325"/>
          </a:xfrm>
        </p:spPr>
        <p:txBody>
          <a:bodyPr/>
          <a:lstStyle/>
          <a:p>
            <a:pPr algn="ctr" eaLnBrk="1" hangingPunct="1"/>
            <a:r>
              <a:rPr altLang="en-US"/>
              <a:t>Lower urinary 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F8E33-FADC-4860-91AD-DEB98C6C3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16125"/>
            <a:ext cx="6477000" cy="4113213"/>
          </a:xfrm>
        </p:spPr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/>
              <a:buChar char=""/>
              <a:defRPr/>
            </a:pPr>
            <a:r>
              <a:rPr lang="en-US" dirty="0">
                <a:latin typeface="Calibri" panose="020F0502020204030204" pitchFamily="34" charset="0"/>
              </a:rPr>
              <a:t>Lower urinary tract = the ureters + urinary bladder + urethra.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/>
              <a:buChar char=""/>
              <a:defRPr/>
            </a:pPr>
            <a:r>
              <a:rPr lang="en-US" dirty="0">
                <a:latin typeface="Calibri" panose="020F0502020204030204" pitchFamily="34" charset="0"/>
              </a:rPr>
              <a:t>The ureters, urinary bladder and urethra are lined by transitional epithelium (urothelium) except the terminal urethra which is lined by squamous epithelium.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endParaRPr lang="en-US" b="1" dirty="0">
              <a:latin typeface="Calibri" panose="020F050202020403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b="1" dirty="0">
                <a:latin typeface="Calibri" panose="020F0502020204030204" pitchFamily="34" charset="0"/>
              </a:rPr>
              <a:t>Inflammation in lower urinary tract</a:t>
            </a:r>
            <a:r>
              <a:rPr lang="en-US" dirty="0">
                <a:latin typeface="Calibri" panose="020F0502020204030204" pitchFamily="34" charset="0"/>
              </a:rPr>
              <a:t>: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Calibri" panose="020F0502020204030204" pitchFamily="34" charset="0"/>
              </a:rPr>
              <a:t>Ureteritis</a:t>
            </a:r>
            <a:endParaRPr lang="en-US" dirty="0">
              <a:latin typeface="Calibri" panose="020F0502020204030204" pitchFamily="34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</a:rPr>
              <a:t>Cystitis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</a:rPr>
              <a:t>Urethritis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Euphemia" panose="020B0503040102020104" pitchFamily="34" charset="0"/>
              <a:buNone/>
              <a:defRPr/>
            </a:pPr>
            <a:r>
              <a:rPr lang="en-US" altLang="en-US" dirty="0">
                <a:latin typeface="Calibri" panose="020F0502020204030204" pitchFamily="34" charset="0"/>
              </a:rPr>
              <a:t>Infection of the lower urinary tract is referred to as UTI (urinary tract infection).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/>
              <a:buChar char=""/>
              <a:defRPr/>
            </a:pPr>
            <a:endParaRPr lang="en-US" dirty="0">
              <a:latin typeface="Calibri" panose="020F050202020403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endParaRPr lang="en-US" dirty="0"/>
          </a:p>
        </p:txBody>
      </p:sp>
      <p:pic>
        <p:nvPicPr>
          <p:cNvPr id="38916" name="Picture 2">
            <a:extLst>
              <a:ext uri="{FF2B5EF4-FFF2-40B4-BE49-F238E27FC236}">
                <a16:creationId xmlns:a16="http://schemas.microsoft.com/office/drawing/2014/main" id="{E34B8772-E36E-4E4E-8481-F8C27348181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194521"/>
            <a:ext cx="4754562" cy="35659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7" name="Rectangle 3">
            <a:extLst>
              <a:ext uri="{FF2B5EF4-FFF2-40B4-BE49-F238E27FC236}">
                <a16:creationId xmlns:a16="http://schemas.microsoft.com/office/drawing/2014/main" id="{06CE6FE9-B52B-45A2-A4AF-41AF27E61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3925" y="2478088"/>
            <a:ext cx="2143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Euphemia" panose="020B0503040102020104" pitchFamily="34" charset="0"/>
              </a:rPr>
              <a:t>Normal urothelium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9F95E88B-05E4-4E0E-9B4C-F3E77CA64D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642938"/>
            <a:ext cx="10058400" cy="60801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altLang="en-US"/>
              <a:t>Pathology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8BF85-FEA1-4BCB-A8CC-63921A9FA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913" y="1341438"/>
            <a:ext cx="10628312" cy="4873625"/>
          </a:xfrm>
        </p:spPr>
        <p:txBody>
          <a:bodyPr rtlCol="0">
            <a:normAutofit fontScale="70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29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Ureteritis</a:t>
            </a:r>
            <a:endParaRPr lang="en-US" sz="29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900" dirty="0" err="1">
                <a:latin typeface="Calibri" panose="020F0502020204030204" pitchFamily="34" charset="0"/>
              </a:rPr>
              <a:t>Ureteritis</a:t>
            </a:r>
            <a:r>
              <a:rPr lang="en-US" sz="2900" dirty="0">
                <a:latin typeface="Calibri" panose="020F0502020204030204" pitchFamily="34" charset="0"/>
              </a:rPr>
              <a:t> is an inflammation of the ureters. It is a complication of descending or ascending infections; </a:t>
            </a:r>
            <a:r>
              <a:rPr lang="en-US" sz="2900" dirty="0" err="1">
                <a:latin typeface="Calibri" panose="020F0502020204030204" pitchFamily="34" charset="0"/>
              </a:rPr>
              <a:t>ureteritis</a:t>
            </a:r>
            <a:r>
              <a:rPr lang="en-US" sz="2900" dirty="0">
                <a:latin typeface="Calibri" panose="020F0502020204030204" pitchFamily="34" charset="0"/>
              </a:rPr>
              <a:t> is often associated with ureteral obstruction (e.g. calculi or extrinsic compression of ureter by an adjacent tumor/lymph node or pregnant uterus).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</a:rPr>
              <a:t>Cystitis</a:t>
            </a:r>
          </a:p>
          <a:p>
            <a:pPr eaLnBrk="1" hangingPunct="1">
              <a:defRPr/>
            </a:pPr>
            <a:r>
              <a:rPr lang="en-US" altLang="en-US" sz="2900" dirty="0">
                <a:latin typeface="Calibri" panose="020F0502020204030204" pitchFamily="34" charset="0"/>
              </a:rPr>
              <a:t>It is inflammation of the urinary bladder. It may be acute or chronic. </a:t>
            </a:r>
          </a:p>
          <a:p>
            <a:pPr eaLnBrk="1" hangingPunct="1">
              <a:defRPr/>
            </a:pPr>
            <a:r>
              <a:rPr lang="en-US" altLang="en-US" sz="2900" dirty="0">
                <a:latin typeface="Calibri" panose="020F0502020204030204" pitchFamily="34" charset="0"/>
              </a:rPr>
              <a:t>It is the most common site of urinary tract infection. Bacterial cystitis is most common form of cystitis. It is caused mainly by coliform bacteria e.g. E coli, Proteus vulgaris, Pseudomonas and Enterobacter spp. </a:t>
            </a:r>
          </a:p>
          <a:p>
            <a:pPr eaLnBrk="1" hangingPunct="1">
              <a:defRPr/>
            </a:pPr>
            <a:r>
              <a:rPr lang="en-US" altLang="en-US" sz="2900" dirty="0">
                <a:latin typeface="Calibri" panose="020F0502020204030204" pitchFamily="34" charset="0"/>
              </a:rPr>
              <a:t>Predisposing factors: bladder calculi, bladder outlet obstruction (e.g. prostatic hyperplasia), diabetes mellitus, immunodeficiency, radiation therapy, and chemotherapy, prior instrumentation or catheterization (often seen as a nosocomial infection in hospitalized patients, common in patients with indwelling catheters for prolonged periods).</a:t>
            </a:r>
          </a:p>
          <a:p>
            <a:pPr eaLnBrk="1" hangingPunct="1">
              <a:defRPr/>
            </a:pPr>
            <a:r>
              <a:rPr lang="en-US" altLang="en-US" sz="2900" dirty="0">
                <a:latin typeface="Calibri" panose="020F0502020204030204" pitchFamily="34" charset="0"/>
              </a:rPr>
              <a:t>The risk of cystitis is increased in females because of a short urethra, especially during pregnancy.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US" sz="2600" dirty="0">
              <a:latin typeface="Calibri" panose="020F050202020403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C331657E-C88E-4E05-BD11-A85429A2D5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4612" y="466726"/>
            <a:ext cx="9785350" cy="52228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Cystitis: pathology</a:t>
            </a:r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20594B46-68B2-425B-BA6A-14332F8F7B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46125" y="989013"/>
            <a:ext cx="10982325" cy="5699125"/>
          </a:xfrm>
        </p:spPr>
        <p:txBody>
          <a:bodyPr rtlCol="0">
            <a:normAutofit lnSpcReduction="10000"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Acute cystitis : edema, hemorrhage and a neutrophilic infiltrate.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Chronic cystitis: lymphocytic, histiocytic and plasma cell infiltrate and fibrosis.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Special forms of cystitis:</a:t>
            </a:r>
          </a:p>
          <a:p>
            <a:pPr eaLnBrk="1" fontAlgn="auto" hangingPunct="1">
              <a:spcAft>
                <a:spcPts val="0"/>
              </a:spcAft>
              <a:buClr>
                <a:srgbClr val="0070C0"/>
              </a:buClr>
              <a:buFont typeface="Calibri" panose="020F0502020204030204" pitchFamily="34" charset="0"/>
              <a:buChar char="›"/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Follicular cystitis: 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chronic inflammation with many lymphoid follicles </a:t>
            </a:r>
          </a:p>
          <a:p>
            <a:pPr eaLnBrk="1" fontAlgn="auto" hangingPunct="1">
              <a:spcAft>
                <a:spcPts val="0"/>
              </a:spcAft>
              <a:buClr>
                <a:srgbClr val="0070C0"/>
              </a:buClr>
              <a:buFont typeface="Calibri" panose="020F0502020204030204" pitchFamily="34" charset="0"/>
              <a:buChar char="›"/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Eosinophilic cystitis: 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inflammation with prominent eosinophilic infiltrate.</a:t>
            </a:r>
          </a:p>
          <a:p>
            <a:pPr eaLnBrk="1" fontAlgn="auto" hangingPunct="1">
              <a:spcAft>
                <a:spcPts val="0"/>
              </a:spcAft>
              <a:buClr>
                <a:srgbClr val="0070C0"/>
              </a:buClr>
              <a:buFont typeface="Calibri" panose="020F0502020204030204" pitchFamily="34" charset="0"/>
              <a:buChar char="›"/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Tuberculous cystitis: 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shows granulomatous cystitis with or without necrosis.</a:t>
            </a:r>
          </a:p>
          <a:p>
            <a:pPr eaLnBrk="1" fontAlgn="auto" hangingPunct="1">
              <a:spcAft>
                <a:spcPts val="0"/>
              </a:spcAft>
              <a:buClr>
                <a:srgbClr val="0070C0"/>
              </a:buClr>
              <a:buFont typeface="Calibri" panose="020F0502020204030204" pitchFamily="34" charset="0"/>
              <a:buChar char="›"/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Hemorrhagic cystitis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: shows mucosal hemorrhages. Seen in acute bacterial infection, adenovirus infection and bleeding diatheses  (e.g., leukemia, treatment with cytotoxic drugs and disseminated intravascular coagulation).</a:t>
            </a:r>
          </a:p>
          <a:p>
            <a:pPr eaLnBrk="1" fontAlgn="auto" hangingPunct="1">
              <a:spcAft>
                <a:spcPts val="0"/>
              </a:spcAft>
              <a:buClr>
                <a:srgbClr val="0070C0"/>
              </a:buClr>
              <a:buFont typeface="Calibri" panose="020F0502020204030204" pitchFamily="34" charset="0"/>
              <a:buChar char="›"/>
              <a:defRPr/>
            </a:pPr>
            <a:r>
              <a:rPr lang="en-US" sz="2000" b="1" dirty="0">
                <a:latin typeface="Calibri" panose="020F0502020204030204" pitchFamily="34" charset="0"/>
              </a:rPr>
              <a:t>Chronic interstitial cystitis </a:t>
            </a:r>
            <a:r>
              <a:rPr lang="en-US" sz="2000" dirty="0">
                <a:latin typeface="Calibri" panose="020F0502020204030204" pitchFamily="34" charset="0"/>
              </a:rPr>
              <a:t>(chronic pelvic pain syndrome): persistent, painful chronic cystitis typically affects middle-aged women; characterized by intermittent, suprapubic pain, urinary frequency, urgency, hematuria and dysuria without evidence of bacterial infection; urine cultures are usually negative; cause is unknown; refractory to treatment. Eventually </a:t>
            </a:r>
            <a:r>
              <a:rPr lang="en-US" sz="2000" dirty="0">
                <a:latin typeface="Calibri" panose="020F0502020204030204" pitchFamily="34" charset="0"/>
                <a:sym typeface="Wingdings" panose="05000000000000000000" pitchFamily="2" charset="2"/>
              </a:rPr>
              <a:t> bladder </a:t>
            </a:r>
            <a:r>
              <a:rPr lang="en-US" sz="2000" dirty="0">
                <a:latin typeface="Calibri" panose="020F0502020204030204" pitchFamily="34" charset="0"/>
              </a:rPr>
              <a:t>fibrosis </a:t>
            </a:r>
            <a:r>
              <a:rPr lang="en-US" sz="2000" dirty="0"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latin typeface="Calibri" panose="020F0502020204030204" pitchFamily="34" charset="0"/>
              </a:rPr>
              <a:t> contracted bladder.</a:t>
            </a:r>
          </a:p>
          <a:p>
            <a:pPr>
              <a:buClr>
                <a:srgbClr val="0070C0"/>
              </a:buClr>
              <a:buFont typeface="Calibri" panose="020F0502020204030204" pitchFamily="34" charset="0"/>
              <a:buChar char="›"/>
              <a:defRPr/>
            </a:pPr>
            <a:r>
              <a:rPr lang="en-US" altLang="en-US" sz="2000" b="1" dirty="0">
                <a:latin typeface="Calibri" panose="020F0502020204030204" pitchFamily="34" charset="0"/>
              </a:rPr>
              <a:t>Polypoid cystitis:</a:t>
            </a:r>
            <a:r>
              <a:rPr lang="en-US" altLang="en-US" sz="2000" dirty="0">
                <a:latin typeface="Calibri" panose="020F0502020204030204" pitchFamily="34" charset="0"/>
              </a:rPr>
              <a:t> bladder inflammation in which there is marked mucosal edema (resulting in polypoidal elevations). </a:t>
            </a:r>
          </a:p>
          <a:p>
            <a:pPr eaLnBrk="1" fontAlgn="auto" hangingPunct="1">
              <a:spcAft>
                <a:spcPts val="0"/>
              </a:spcAft>
              <a:buClr>
                <a:srgbClr val="0070C0"/>
              </a:buClr>
              <a:buFont typeface="Calibri" panose="020F0502020204030204" pitchFamily="34" charset="0"/>
              <a:buChar char="›"/>
              <a:defRPr/>
            </a:pPr>
            <a:endParaRPr lang="en-US" sz="2000" dirty="0">
              <a:latin typeface="Calibri" panose="020F0502020204030204" pitchFamily="34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D10F6-DC86-49F9-8C06-675CA80D5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588" y="455613"/>
            <a:ext cx="8229600" cy="41116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>
                <a:solidFill>
                  <a:srgbClr val="FF0000"/>
                </a:solidFill>
                <a:latin typeface="Calibri" pitchFamily="34" charset="0"/>
              </a:rPr>
              <a:t>Special forms of cystitis </a:t>
            </a:r>
            <a:r>
              <a:rPr err="1">
                <a:solidFill>
                  <a:srgbClr val="FF0000"/>
                </a:solidFill>
                <a:latin typeface="Calibri" pitchFamily="34" charset="0"/>
              </a:rPr>
              <a:t>contd</a:t>
            </a:r>
            <a:r>
              <a:rPr>
                <a:solidFill>
                  <a:srgbClr val="FF0000"/>
                </a:solidFill>
                <a:latin typeface="Calibri" pitchFamily="34" charset="0"/>
              </a:rPr>
              <a:t>…</a:t>
            </a:r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57B8B5DF-B83C-4682-A899-2CC3413700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5437" y="2435225"/>
            <a:ext cx="6194633" cy="4105275"/>
          </a:xfrm>
        </p:spPr>
        <p:txBody>
          <a:bodyPr/>
          <a:lstStyle/>
          <a:p>
            <a:pPr eaLnBrk="1" hangingPunct="1">
              <a:buClr>
                <a:srgbClr val="4F81BD"/>
              </a:buClr>
              <a:buFont typeface="Calibri" panose="020F0502020204030204" pitchFamily="34" charset="0"/>
              <a:buChar char="›"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Malakoplakia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: uncommon; inflammatory disorder of unknown etiology. Seen in the bladder and other sites within and outside the urinary tract; characterized by plaques on the mucosal surface of the bladder. Histology shows a chronic inflammation with numerous macrophages. Some macrophages contain laminated, basophilic calcified bodies called 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Michaelis-Gutmann bodies (arrows).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368B3-9579-4C25-A94E-8D1A9E4F6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270" y="1819274"/>
            <a:ext cx="4762500" cy="4105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62B3A8-EC07-41F2-8DFA-063649F88CD4}"/>
              </a:ext>
            </a:extLst>
          </p:cNvPr>
          <p:cNvSpPr/>
          <p:nvPr/>
        </p:nvSpPr>
        <p:spPr>
          <a:xfrm>
            <a:off x="7388653" y="6171168"/>
            <a:ext cx="4269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https://doi.org/10.1148/rg.266065126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D10F6-DC86-49F9-8C06-675CA80D5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588" y="455613"/>
            <a:ext cx="8229600" cy="41116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>
                <a:solidFill>
                  <a:srgbClr val="FF0000"/>
                </a:solidFill>
                <a:latin typeface="Calibri" pitchFamily="34" charset="0"/>
              </a:rPr>
              <a:t>Special forms of cystitis </a:t>
            </a:r>
            <a:r>
              <a:rPr err="1">
                <a:solidFill>
                  <a:srgbClr val="FF0000"/>
                </a:solidFill>
                <a:latin typeface="Calibri" pitchFamily="34" charset="0"/>
              </a:rPr>
              <a:t>contd</a:t>
            </a:r>
            <a:r>
              <a:rPr>
                <a:solidFill>
                  <a:srgbClr val="FF0000"/>
                </a:solidFill>
                <a:latin typeface="Calibri" pitchFamily="34" charset="0"/>
              </a:rPr>
              <a:t>…</a:t>
            </a:r>
          </a:p>
        </p:txBody>
      </p:sp>
      <p:pic>
        <p:nvPicPr>
          <p:cNvPr id="41988" name="Picture 3">
            <a:extLst>
              <a:ext uri="{FF2B5EF4-FFF2-40B4-BE49-F238E27FC236}">
                <a16:creationId xmlns:a16="http://schemas.microsoft.com/office/drawing/2014/main" id="{8160A66B-B133-4F0B-800E-6A7ECB586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521" y="2950574"/>
            <a:ext cx="3519659" cy="3519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4">
            <a:extLst>
              <a:ext uri="{FF2B5EF4-FFF2-40B4-BE49-F238E27FC236}">
                <a16:creationId xmlns:a16="http://schemas.microsoft.com/office/drawing/2014/main" id="{F85E8858-1B50-4F56-BDB4-9A2A4D61C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8201" y="2581242"/>
            <a:ext cx="48095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Clr>
                <a:srgbClr val="4F81BD"/>
              </a:buClr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Schistosoma egg surrounded by eosinophils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177D3F-C245-4023-B1D6-93CB7DA60FD1}"/>
              </a:ext>
            </a:extLst>
          </p:cNvPr>
          <p:cNvSpPr/>
          <p:nvPr/>
        </p:nvSpPr>
        <p:spPr>
          <a:xfrm>
            <a:off x="493281" y="912974"/>
            <a:ext cx="110493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4F81BD"/>
              </a:buClr>
              <a:buFont typeface="Calibri" panose="020F0502020204030204" pitchFamily="34" charset="0"/>
              <a:buChar char="›"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Schistosomiasis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:  infection</a:t>
            </a:r>
            <a:r>
              <a:rPr lang="en-US" altLang="en-US" sz="2000" dirty="0">
                <a:latin typeface="Calibri" panose="020F0502020204030204" pitchFamily="34" charset="0"/>
              </a:rPr>
              <a:t> by parasitic flatworms called Schistosoma (Schistosoma </a:t>
            </a:r>
            <a:r>
              <a:rPr lang="en-US" altLang="en-US" sz="2000" dirty="0" err="1">
                <a:latin typeface="Calibri" panose="020F0502020204030204" pitchFamily="34" charset="0"/>
              </a:rPr>
              <a:t>hematobium</a:t>
            </a:r>
            <a:r>
              <a:rPr lang="en-US" altLang="en-US" sz="2000" dirty="0">
                <a:latin typeface="Calibri" panose="020F0502020204030204" pitchFamily="34" charset="0"/>
              </a:rPr>
              <a:t>) in which the worms may lay eggs in the wall of urinary bladder. These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eggs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ellicit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a granulomatous reaction and an eosinophilic infiltrate. The ova can calcify and appear as grains of sand in bladder wall. Occasionally the entire urinary bladder becomes calcified 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known as calcific cystitis. Chronic Schistosomiasis can predispose to </a:t>
            </a: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squamous cell carcinoma of the urinary bladder. 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8146D-F775-4A16-9CEC-3B2E4DB1C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90" y="3026773"/>
            <a:ext cx="4705242" cy="31475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72D9DC-B618-4E99-8318-F543CB6B478C}"/>
              </a:ext>
            </a:extLst>
          </p:cNvPr>
          <p:cNvSpPr/>
          <p:nvPr/>
        </p:nvSpPr>
        <p:spPr>
          <a:xfrm>
            <a:off x="590929" y="6181694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CDC/ Dr. Edwin P. Ewing, Jr. - This media comes from the Centers for Disease Control and Prevention&amp;#039;s Public Health Image Library (PHIL), with identification number #35.</a:t>
            </a:r>
          </a:p>
          <a:p>
            <a:r>
              <a:rPr lang="en-US" sz="900" dirty="0"/>
              <a:t>https://commons.wikimedia.org/w/index.php?curid=4342164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58ED82-D3D6-46B5-AF75-F4E12725B2D0}"/>
              </a:ext>
            </a:extLst>
          </p:cNvPr>
          <p:cNvSpPr/>
          <p:nvPr/>
        </p:nvSpPr>
        <p:spPr>
          <a:xfrm>
            <a:off x="735290" y="2590389"/>
            <a:ext cx="5379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4F81BD"/>
              </a:buClr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Schistosoma eggs surrounded by inflammatory cells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3503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7809139D-358E-4509-8154-DBAA988AA2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en-US" sz="3200">
                <a:latin typeface="Calibri" panose="020F0502020204030204" pitchFamily="34" charset="0"/>
              </a:rPr>
              <a:t>Acute and chronic cystitis: clinical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B30A5-445F-465C-9CE7-C836BAFA7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00200"/>
            <a:ext cx="10493375" cy="48736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endParaRPr lang="en-US" sz="2400" dirty="0">
              <a:latin typeface="Calibri" panose="020F0502020204030204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Calibri" panose="020F0502020204030204" pitchFamily="34" charset="0"/>
              </a:rPr>
              <a:t>Fever with chills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Calibri" panose="020F0502020204030204" pitchFamily="34" charset="0"/>
              </a:rPr>
              <a:t>Excessive urinary frequency, painful burning urination (dysuria) and lower abdominal or pelvic discomfort.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Calibri" panose="020F0502020204030204" pitchFamily="34" charset="0"/>
              </a:rPr>
              <a:t>Examination of urine usually reveals inflammatory cells and causative organism can be identified by urine culture.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Calibri" panose="020F0502020204030204" pitchFamily="34" charset="0"/>
              </a:rPr>
              <a:t>Most cases of cystitis respond well to treatment with antimicrobial agents.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/>
              <a:buChar char="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B4764AE1-8939-4D1B-9D5C-8FD7383D9A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b="1">
                <a:solidFill>
                  <a:srgbClr val="FF0000"/>
                </a:solidFill>
              </a:rPr>
              <a:t>Tubulointerstitial nephritis</a:t>
            </a:r>
            <a:br>
              <a:rPr altLang="en-US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293A5765-BFD5-4E8F-AA99-261661A938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Garamond" panose="02020404030301010803" pitchFamily="18" charset="0"/>
              <a:buNone/>
              <a:defRPr/>
            </a:pPr>
            <a:r>
              <a:rPr lang="en-US" sz="2400" dirty="0">
                <a:cs typeface="Arial" panose="020B0604020202020204" pitchFamily="34" charset="0"/>
              </a:rPr>
              <a:t>Tubulointerstitial nephritis is inflammatory disease primarily involving the renal tubules and </a:t>
            </a:r>
            <a:r>
              <a:rPr lang="en-US" sz="2400" dirty="0" err="1">
                <a:cs typeface="Arial" panose="020B0604020202020204" pitchFamily="34" charset="0"/>
              </a:rPr>
              <a:t>interstitium</a:t>
            </a:r>
            <a:r>
              <a:rPr lang="en-US" sz="2400" dirty="0">
                <a:cs typeface="Arial" panose="020B0604020202020204" pitchFamily="34" charset="0"/>
              </a:rPr>
              <a:t>. It can be in the form of:</a:t>
            </a:r>
          </a:p>
          <a:p>
            <a:pPr lvl="2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/>
              <a:t>Acute pyelonephritis</a:t>
            </a:r>
          </a:p>
          <a:p>
            <a:pPr lvl="2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/>
              <a:t>Chronic pyelonephritis</a:t>
            </a:r>
          </a:p>
          <a:p>
            <a:pPr lvl="2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/>
              <a:t>Drug induced tubulointerstitial nephritis</a:t>
            </a:r>
          </a:p>
          <a:p>
            <a:pPr eaLnBrk="1" hangingPunct="1"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E8C6CD3B-11B1-4C88-816C-B7A38A6AA8D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altLang="en-US" sz="2800" b="1">
                <a:solidFill>
                  <a:srgbClr val="FF0000"/>
                </a:solidFill>
              </a:rPr>
            </a:br>
            <a:r>
              <a:rPr altLang="en-US" sz="4800" b="1">
                <a:solidFill>
                  <a:srgbClr val="FF0000"/>
                </a:solidFill>
              </a:rPr>
              <a:t>Acute Pyelonephritis</a:t>
            </a:r>
            <a:br>
              <a:rPr altLang="en-US"/>
            </a:br>
            <a:endParaRPr altLang="en-US"/>
          </a:p>
        </p:txBody>
      </p:sp>
      <p:sp>
        <p:nvSpPr>
          <p:cNvPr id="13315" name="Subtitle 2">
            <a:extLst>
              <a:ext uri="{FF2B5EF4-FFF2-40B4-BE49-F238E27FC236}">
                <a16:creationId xmlns:a16="http://schemas.microsoft.com/office/drawing/2014/main" id="{B19F8EB7-025F-46E8-91AD-9164A7FE43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/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5EE55139-DDAC-4744-9836-6CEBCF1F4E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642938"/>
            <a:ext cx="10058400" cy="5603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Acute Pyelonephritis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ED604A10-A0D1-4400-963F-F3AF4F7120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025" y="1365250"/>
            <a:ext cx="7737475" cy="5165725"/>
          </a:xfrm>
        </p:spPr>
        <p:txBody>
          <a:bodyPr rtlCol="0">
            <a:noAutofit/>
          </a:bodyPr>
          <a:lstStyle/>
          <a:p>
            <a:pPr marL="246888" indent="-24688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dirty="0">
                <a:cs typeface="Arial" panose="020B0604020202020204" pitchFamily="34" charset="0"/>
              </a:rPr>
              <a:t>Acute pyelonephritis is an acute suppurative inflammation of the upper urinary tract (kidney &amp; renal  pelvis) caused by bacterial infection. It typically follows infection of the lower urinary tract. </a:t>
            </a:r>
          </a:p>
          <a:p>
            <a:pPr marL="246888" indent="-24688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dirty="0">
                <a:cs typeface="Arial" panose="020B0604020202020204" pitchFamily="34" charset="0"/>
              </a:rPr>
              <a:t>The most common causative organism is enteric gram-negative rods Escherichia coli. Other organisms include Proteus, Klebsiella, Enterobacter and Pseudomonas.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dirty="0">
                <a:cs typeface="Arial" panose="020B0604020202020204" pitchFamily="34" charset="0"/>
              </a:rPr>
              <a:t>There are two routes by which bacteria can reach the kidneys: 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eriod"/>
              <a:defRPr/>
            </a:pPr>
            <a:r>
              <a:rPr lang="en-US" b="1" dirty="0">
                <a:cs typeface="Arial" panose="020B0604020202020204" pitchFamily="34" charset="0"/>
              </a:rPr>
              <a:t>Ascending infection (more common) from the lower urinary tract:</a:t>
            </a: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bacteria ascends from the urethra into the urinary bladder and up the ureters to the kidneys. </a:t>
            </a:r>
            <a:endParaRPr lang="en-US" dirty="0">
              <a:cs typeface="Arial" panose="020B0604020202020204" pitchFamily="34" charset="0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eriod"/>
              <a:defRPr/>
            </a:pPr>
            <a:r>
              <a:rPr lang="en-US" b="1" dirty="0">
                <a:cs typeface="Arial" panose="020B0604020202020204" pitchFamily="34" charset="0"/>
              </a:rPr>
              <a:t>Through the bloodstream/hematogenou</a:t>
            </a:r>
            <a:r>
              <a:rPr lang="en-US" dirty="0">
                <a:cs typeface="Arial" panose="020B0604020202020204" pitchFamily="34" charset="0"/>
              </a:rPr>
              <a:t>s (less common) e.g. from an infected heart valve in endocarditis, </a:t>
            </a:r>
            <a:r>
              <a:rPr lang="en-US" dirty="0" err="1">
                <a:cs typeface="Arial" panose="020B0604020202020204" pitchFamily="34" charset="0"/>
              </a:rPr>
              <a:t>miliary</a:t>
            </a:r>
            <a:r>
              <a:rPr lang="en-US" dirty="0">
                <a:cs typeface="Arial" panose="020B0604020202020204" pitchFamily="34" charset="0"/>
              </a:rPr>
              <a:t> tuberculosis etc. </a:t>
            </a:r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8A89116F-D559-42F8-9556-77931C8EA98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4" t="22313" r="35715" b="6259"/>
          <a:stretch>
            <a:fillRect/>
          </a:stretch>
        </p:blipFill>
        <p:spPr>
          <a:xfrm>
            <a:off x="8375650" y="1203325"/>
            <a:ext cx="3362325" cy="4572000"/>
          </a:xfrm>
          <a:noFill/>
        </p:spPr>
      </p:pic>
      <p:sp>
        <p:nvSpPr>
          <p:cNvPr id="12293" name="Rectangle 4">
            <a:extLst>
              <a:ext uri="{FF2B5EF4-FFF2-40B4-BE49-F238E27FC236}">
                <a16:creationId xmlns:a16="http://schemas.microsoft.com/office/drawing/2014/main" id="{088BE4B6-F7D4-45EA-A9D8-5D51FB60B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7975" y="6264275"/>
            <a:ext cx="24304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sz="800">
                <a:latin typeface="Euphemia" panose="020B0503040102020104" pitchFamily="34" charset="0"/>
              </a:rPr>
              <a:t>Robbins basic pathology, 9</a:t>
            </a:r>
            <a:r>
              <a:rPr lang="en-US" altLang="en-US" sz="800" baseline="30000">
                <a:latin typeface="Euphemia" panose="020B0503040102020104" pitchFamily="34" charset="0"/>
              </a:rPr>
              <a:t>th</a:t>
            </a:r>
            <a:r>
              <a:rPr lang="en-US" altLang="en-US" sz="800">
                <a:latin typeface="Euphemia" panose="020B0503040102020104" pitchFamily="34" charset="0"/>
              </a:rPr>
              <a:t> Ed Elsevier 2013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7E44947A-8EF7-4FD9-B6EC-18C9318E8F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9563" y="401638"/>
            <a:ext cx="9785350" cy="628650"/>
          </a:xfrm>
        </p:spPr>
        <p:txBody>
          <a:bodyPr/>
          <a:lstStyle/>
          <a:p>
            <a:pPr eaLnBrk="1" hangingPunct="1"/>
            <a:r>
              <a:rPr altLang="en-US" sz="3200"/>
              <a:t>Acute Pyelonephritis: predisposing factors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5BA290A8-E1D9-4149-B8BD-55B80631D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38" y="1030288"/>
            <a:ext cx="11268075" cy="5621337"/>
          </a:xfrm>
        </p:spPr>
        <p:txBody>
          <a:bodyPr rtlCol="0">
            <a:normAutofit/>
          </a:bodyPr>
          <a:lstStyle/>
          <a:p>
            <a:pPr marL="246888" indent="-24688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AutoNum type="arabicPeriod"/>
              <a:defRPr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Urethral 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instrumentation e.g.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catheterization and cystoscopy.</a:t>
            </a:r>
          </a:p>
          <a:p>
            <a:pPr marL="246888" indent="-24688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AutoNum type="arabicPeriod"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Obstruction: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obstruction at the level of the urinary bladder (by stones, benign prostatic hypertrophy etc.)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incomplete emptying of bladder and increased residual urine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stasis of urine in bladder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allows bacteria to multiply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bacteria ascend up the ureters and infect the kidneys</a:t>
            </a:r>
          </a:p>
          <a:p>
            <a:pPr marL="246888" indent="-246888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AutoNum type="arabicPeriod"/>
              <a:defRPr/>
            </a:pPr>
            <a:r>
              <a:rPr lang="en-US" altLang="en-US" b="1" dirty="0">
                <a:latin typeface="Calibri" panose="020F0502020204030204" pitchFamily="34" charset="0"/>
              </a:rPr>
              <a:t>Incompetence of the vesicoureteral orifice </a:t>
            </a:r>
            <a:r>
              <a:rPr lang="en-US" altLang="en-US" b="1" dirty="0"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dirty="0">
                <a:latin typeface="Calibri" panose="020F0502020204030204" pitchFamily="34" charset="0"/>
              </a:rPr>
              <a:t> allows reflux of bladder urine to ascend up into the ureter (normally ureteral insertion into the bladder is a competent one-way valve that prevents retrograde flow of urine). About 1/3</a:t>
            </a:r>
            <a:r>
              <a:rPr lang="en-US" altLang="en-US" baseline="30000" dirty="0">
                <a:latin typeface="Calibri" panose="020F0502020204030204" pitchFamily="34" charset="0"/>
              </a:rPr>
              <a:t>rd</a:t>
            </a:r>
            <a:r>
              <a:rPr lang="en-US" altLang="en-US" dirty="0">
                <a:latin typeface="Calibri" panose="020F0502020204030204" pitchFamily="34" charset="0"/>
              </a:rPr>
              <a:t> of children with UTI have vesicoureteral reflux (due to a congenital defect of the valve).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AutoNum type="arabicPeriod" startAt="4"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Gender: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UTI most commonly affects females (anatomically predisposed because of the close proximity of the urethra to the rectum and the short urethra).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AutoNum type="arabicPeriod" startAt="4"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Pregnancy: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Asymptomatic bacteriuria occurs in 10% of pregnant women, out of which some develop acute pyelonephritis.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AutoNum type="arabicPeriod" startAt="4"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Preexisting renal lesions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AutoNum type="arabicPeriod" startAt="4"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Diabetes mellitus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: diabetic glycosuria predisposes to infection by providing a rich medium for bacterial growth. Diabetics also have increased risk of complications of pyelonephritis e.g. septicemia, necrotizing papillitis and recurrence of infection.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AutoNum type="arabicPeriod" startAt="4"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Immunosuppression &amp; immunodeficiency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3325FF9D-F45D-4B96-B0CC-657F62EF60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450850"/>
            <a:ext cx="4722813" cy="1239838"/>
          </a:xfrm>
        </p:spPr>
        <p:txBody>
          <a:bodyPr/>
          <a:lstStyle/>
          <a:p>
            <a:pPr eaLnBrk="1" hangingPunct="1"/>
            <a:r>
              <a:rPr altLang="en-US" sz="3200"/>
              <a:t>Acute Pyelonephritis: morphology</a:t>
            </a:r>
            <a:endParaRPr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A319A-5327-4FED-A40E-5BFDF7777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3" y="1690688"/>
            <a:ext cx="6257925" cy="4572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</a:rPr>
              <a:t>Macroscopic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The kidney may be enlarged and swollen and show small yellow/ white subcapsular and cortical </a:t>
            </a:r>
            <a:r>
              <a:rPr lang="en-US" sz="2000" dirty="0" err="1">
                <a:solidFill>
                  <a:srgbClr val="000000"/>
                </a:solidFill>
                <a:latin typeface="Calibri" pitchFamily="34" charset="0"/>
              </a:rPr>
              <a:t>microabscesses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 (pus = suppurative necrosis).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2000" dirty="0">
                <a:latin typeface="Calibri" pitchFamily="34" charset="0"/>
              </a:rPr>
              <a:t>Rarely the kidney may become filled with large amounts of pus in the renal pelvis, calyces and ureter called </a:t>
            </a:r>
            <a:r>
              <a:rPr lang="en-US" sz="2000" dirty="0" err="1">
                <a:latin typeface="Calibri" pitchFamily="34" charset="0"/>
              </a:rPr>
              <a:t>pyonephrosis</a:t>
            </a:r>
            <a:r>
              <a:rPr lang="en-US" sz="2000" dirty="0">
                <a:latin typeface="Calibri" pitchFamily="34" charset="0"/>
              </a:rPr>
              <a:t>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dirty="0"/>
          </a:p>
        </p:txBody>
      </p:sp>
      <p:pic>
        <p:nvPicPr>
          <p:cNvPr id="14340" name="Picture 2" descr="00001974.jpg">
            <a:extLst>
              <a:ext uri="{FF2B5EF4-FFF2-40B4-BE49-F238E27FC236}">
                <a16:creationId xmlns:a16="http://schemas.microsoft.com/office/drawing/2014/main" id="{EB4059F6-C41B-4FCA-BAE4-C3B1B3A7B99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420" y="3401467"/>
            <a:ext cx="4754562" cy="3169708"/>
          </a:xfrm>
          <a:noFill/>
        </p:spPr>
      </p:pic>
      <p:sp>
        <p:nvSpPr>
          <p:cNvPr id="14341" name="Rectangle 3">
            <a:extLst>
              <a:ext uri="{FF2B5EF4-FFF2-40B4-BE49-F238E27FC236}">
                <a16:creationId xmlns:a16="http://schemas.microsoft.com/office/drawing/2014/main" id="{1F34F7E2-E526-4315-B4A1-C34D936F3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8826" y="6063175"/>
            <a:ext cx="39608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latin typeface="Euphemia" panose="020B0503040102020104" pitchFamily="34" charset="0"/>
              </a:rPr>
              <a:t>Pathology Education Informational Resource (PEIR) Digital Library</a:t>
            </a:r>
          </a:p>
          <a:p>
            <a:pPr eaLnBrk="1" hangingPunct="1"/>
            <a:r>
              <a:rPr lang="en-US" altLang="en-US" sz="900" dirty="0">
                <a:latin typeface="Euphemia" panose="020B0503040102020104" pitchFamily="34" charset="0"/>
              </a:rPr>
              <a:t>http://peir.path.uab.edu/library/_data/i/upload/2013/08/01</a:t>
            </a:r>
          </a:p>
          <a:p>
            <a:pPr eaLnBrk="1" hangingPunct="1"/>
            <a:r>
              <a:rPr lang="en-US" altLang="en-US" sz="900" dirty="0">
                <a:latin typeface="Euphemia" panose="020B0503040102020104" pitchFamily="34" charset="0"/>
              </a:rPr>
              <a:t>/20130801094534-b6b81959-me.jpg</a:t>
            </a:r>
          </a:p>
        </p:txBody>
      </p:sp>
      <p:pic>
        <p:nvPicPr>
          <p:cNvPr id="14342" name="Picture 2" descr="00006392.jpg">
            <a:extLst>
              <a:ext uri="{FF2B5EF4-FFF2-40B4-BE49-F238E27FC236}">
                <a16:creationId xmlns:a16="http://schemas.microsoft.com/office/drawing/2014/main" id="{4E0EAF36-8541-4FA1-94D4-B16402C44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264" y="241478"/>
            <a:ext cx="4278312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1">
            <a:extLst>
              <a:ext uri="{FF2B5EF4-FFF2-40B4-BE49-F238E27FC236}">
                <a16:creationId xmlns:a16="http://schemas.microsoft.com/office/drawing/2014/main" id="{D87F6E95-C499-4943-A9A3-B1D6200AD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2002" y="2739841"/>
            <a:ext cx="38417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latin typeface="Euphemia" panose="020B0503040102020104" pitchFamily="34" charset="0"/>
              </a:rPr>
              <a:t>Pathology Education Informational Resource (PEIR) Digital Library</a:t>
            </a:r>
          </a:p>
          <a:p>
            <a:pPr eaLnBrk="1" hangingPunct="1"/>
            <a:r>
              <a:rPr lang="en-US" altLang="en-US" sz="900" dirty="0">
                <a:latin typeface="Euphemia" panose="020B0503040102020104" pitchFamily="34" charset="0"/>
              </a:rPr>
              <a:t>http://peir.path.uab.edu/library/_data/i/upload/2013/08/01/</a:t>
            </a:r>
          </a:p>
          <a:p>
            <a:pPr eaLnBrk="1" hangingPunct="1"/>
            <a:r>
              <a:rPr lang="en-US" altLang="en-US" sz="900" dirty="0">
                <a:latin typeface="Euphemia" panose="020B0503040102020104" pitchFamily="34" charset="0"/>
              </a:rPr>
              <a:t>20130801100330-254c35a8-me.jpg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72B41FEB-6DA5-4F30-B1B8-1E9B3504D3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1713" y="298450"/>
            <a:ext cx="10058400" cy="587375"/>
          </a:xfrm>
        </p:spPr>
        <p:txBody>
          <a:bodyPr/>
          <a:lstStyle/>
          <a:p>
            <a:pPr eaLnBrk="1" hangingPunct="1"/>
            <a:r>
              <a:rPr altLang="en-US" sz="3200"/>
              <a:t>Acute Pyelonephritis: morphology</a:t>
            </a:r>
            <a:endParaRPr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FB29E-6E42-4A79-8ACA-E4AC08BCA0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513" y="885825"/>
            <a:ext cx="10463212" cy="1773238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sz="1900" b="1" dirty="0">
                <a:solidFill>
                  <a:srgbClr val="000000"/>
                </a:solidFill>
              </a:rPr>
              <a:t>Microscopic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1900" dirty="0">
                <a:solidFill>
                  <a:srgbClr val="000000"/>
                </a:solidFill>
              </a:rPr>
              <a:t>There is a dense acute tubulointerstitial inflammation (neutrophils) with tubular destruction.</a:t>
            </a:r>
            <a:r>
              <a:rPr lang="en-US" sz="1900" dirty="0"/>
              <a:t> The neutrophils fill the tubules and collecting ducts.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1900" dirty="0"/>
              <a:t>The vessels and glomeruli often are preserved.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1900" dirty="0"/>
              <a:t>In severe cases </a:t>
            </a:r>
            <a:r>
              <a:rPr lang="en-US" sz="1900" dirty="0">
                <a:sym typeface="Wingdings" panose="05000000000000000000" pitchFamily="2" charset="2"/>
              </a:rPr>
              <a:t> </a:t>
            </a:r>
            <a:r>
              <a:rPr lang="en-US" sz="1900" dirty="0"/>
              <a:t>perinephric abscess.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dirty="0"/>
          </a:p>
        </p:txBody>
      </p:sp>
      <p:pic>
        <p:nvPicPr>
          <p:cNvPr id="16388" name="Picture 4" descr="https://web.duke.edu/pathology/Week14/images/large/path9-06.jpg">
            <a:extLst>
              <a:ext uri="{FF2B5EF4-FFF2-40B4-BE49-F238E27FC236}">
                <a16:creationId xmlns:a16="http://schemas.microsoft.com/office/drawing/2014/main" id="{2AD57BC4-60C5-4B32-90EC-3B7184C93CA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413" y="2644775"/>
            <a:ext cx="5197475" cy="3863975"/>
          </a:xfrm>
          <a:noFill/>
        </p:spPr>
      </p:pic>
      <p:pic>
        <p:nvPicPr>
          <p:cNvPr id="16389" name="Picture 2" descr="https://web.duke.edu/pathology/Week14/images/large/path9-07.jpg">
            <a:extLst>
              <a:ext uri="{FF2B5EF4-FFF2-40B4-BE49-F238E27FC236}">
                <a16:creationId xmlns:a16="http://schemas.microsoft.com/office/drawing/2014/main" id="{6F06FE00-7CDC-465D-AC48-F3E6D6CAF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644775"/>
            <a:ext cx="5303838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4">
            <a:extLst>
              <a:ext uri="{FF2B5EF4-FFF2-40B4-BE49-F238E27FC236}">
                <a16:creationId xmlns:a16="http://schemas.microsoft.com/office/drawing/2014/main" id="{45E2D11C-19F0-4A05-B1F4-32EE8356C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6850" y="6638925"/>
            <a:ext cx="50625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sz="1000">
                <a:latin typeface="Euphemia" panose="020B0503040102020104" pitchFamily="34" charset="0"/>
              </a:rPr>
              <a:t>https://web.duke.edu/pathology/Week14/images/large/path9-06 and 9-07.jpg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131</TotalTime>
  <Words>2899</Words>
  <Application>Microsoft Office PowerPoint</Application>
  <PresentationFormat>Widescreen</PresentationFormat>
  <Paragraphs>278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Calibri</vt:lpstr>
      <vt:lpstr>Century Gothic</vt:lpstr>
      <vt:lpstr>Euphemia</vt:lpstr>
      <vt:lpstr>Garamond</vt:lpstr>
      <vt:lpstr>Proxima Nova</vt:lpstr>
      <vt:lpstr>Tahoma</vt:lpstr>
      <vt:lpstr>Wingdings</vt:lpstr>
      <vt:lpstr>Wingdings 2</vt:lpstr>
      <vt:lpstr>Savon</vt:lpstr>
      <vt:lpstr>Renal Pathology Infection of the upper &amp; lower urinary tract</vt:lpstr>
      <vt:lpstr>Objectives</vt:lpstr>
      <vt:lpstr>Lecture outline for 2 lectures</vt:lpstr>
      <vt:lpstr>Tubulointerstitial nephritis </vt:lpstr>
      <vt:lpstr> Acute Pyelonephritis </vt:lpstr>
      <vt:lpstr>Acute Pyelonephritis</vt:lpstr>
      <vt:lpstr>Acute Pyelonephritis: predisposing factors</vt:lpstr>
      <vt:lpstr>Acute Pyelonephritis: morphology</vt:lpstr>
      <vt:lpstr>Acute Pyelonephritis: morphology</vt:lpstr>
      <vt:lpstr>Acute Pyelonephritis:</vt:lpstr>
      <vt:lpstr>Papillary necrosis  (necrotizing papillitis)</vt:lpstr>
      <vt:lpstr>Chronic Pyelonephritis </vt:lpstr>
      <vt:lpstr>Chronic Pyelonephritis </vt:lpstr>
      <vt:lpstr>Chronic Pyelonephritis: </vt:lpstr>
      <vt:lpstr>Chronic Pyelonephritis: clinical features</vt:lpstr>
      <vt:lpstr>Drug induced tubulointerstitial nephritis</vt:lpstr>
      <vt:lpstr>Drug induced tubulointerstitial nephritis</vt:lpstr>
      <vt:lpstr>Urinary Tract Obstruction (urinary outflow obstruction) </vt:lpstr>
      <vt:lpstr>Obstruction in the outflow of urine</vt:lpstr>
      <vt:lpstr>Urolithiasis </vt:lpstr>
      <vt:lpstr>Urolithiasis/nephrolithiasis</vt:lpstr>
      <vt:lpstr>Urolithiasis</vt:lpstr>
      <vt:lpstr>Urolithiasis</vt:lpstr>
      <vt:lpstr>PowerPoint Presentation</vt:lpstr>
      <vt:lpstr>Hydronephrosis  </vt:lpstr>
      <vt:lpstr>Hydronephrosis</vt:lpstr>
      <vt:lpstr>Hydronephrosis: pathogenesis</vt:lpstr>
      <vt:lpstr>Hydronephrosis: </vt:lpstr>
      <vt:lpstr>Hydronephrosis: clinical features</vt:lpstr>
      <vt:lpstr>Infections of the lower urinary tract</vt:lpstr>
      <vt:lpstr>Lower urinary tract</vt:lpstr>
      <vt:lpstr>Pathology</vt:lpstr>
      <vt:lpstr>Cystitis: pathology</vt:lpstr>
      <vt:lpstr>Special forms of cystitis contd…</vt:lpstr>
      <vt:lpstr>Special forms of cystitis contd…</vt:lpstr>
      <vt:lpstr>Acute and chronic cystitis: clinical features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Renal Pathology Infection of the upper &amp; lower urinary tract</dc:title>
  <dc:creator>sufia husain</dc:creator>
  <cp:lastModifiedBy>Sufia Husain</cp:lastModifiedBy>
  <cp:revision>14</cp:revision>
  <dcterms:created xsi:type="dcterms:W3CDTF">2020-04-15T09:20:41Z</dcterms:created>
  <dcterms:modified xsi:type="dcterms:W3CDTF">2022-05-08T09:56:33Z</dcterms:modified>
</cp:coreProperties>
</file>