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2"/>
  </p:notesMasterIdLst>
  <p:sldIdLst>
    <p:sldId id="257" r:id="rId2"/>
    <p:sldId id="400" r:id="rId3"/>
    <p:sldId id="391" r:id="rId4"/>
    <p:sldId id="421" r:id="rId5"/>
    <p:sldId id="401" r:id="rId6"/>
    <p:sldId id="422" r:id="rId7"/>
    <p:sldId id="334" r:id="rId8"/>
    <p:sldId id="423" r:id="rId9"/>
    <p:sldId id="424" r:id="rId10"/>
    <p:sldId id="408" r:id="rId11"/>
    <p:sldId id="767" r:id="rId12"/>
    <p:sldId id="309" r:id="rId13"/>
    <p:sldId id="404" r:id="rId14"/>
    <p:sldId id="376" r:id="rId15"/>
    <p:sldId id="377" r:id="rId16"/>
    <p:sldId id="378" r:id="rId17"/>
    <p:sldId id="324" r:id="rId18"/>
    <p:sldId id="415" r:id="rId19"/>
    <p:sldId id="417" r:id="rId20"/>
    <p:sldId id="40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CC8CDE-1477-4E2F-93BD-C2211A8F2FDD}" type="datetimeFigureOut">
              <a:rPr lang="en-US" smtClean="0"/>
              <a:t>5/8/2022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AE7C88-B39E-41C0-ACF5-0630579E394A}" type="slidenum">
              <a:rPr lang="en-US" smtClean="0"/>
              <a:t>‹#›</a:t>
            </a:fld>
            <a:endParaRPr lang="en-US"/>
          </a:p>
        </p:txBody>
      </p:sp>
    </p:spTree>
    <p:extLst>
      <p:ext uri="{BB962C8B-B14F-4D97-AF65-F5344CB8AC3E}">
        <p14:creationId xmlns:p14="http://schemas.microsoft.com/office/powerpoint/2010/main" val="962181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90846B3F-4C23-4708-B3C4-5B5F8EC904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77583A07-5A01-4A56-90F1-B7E2AE60AE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6" name="Slide Number Placeholder 3">
            <a:extLst>
              <a:ext uri="{FF2B5EF4-FFF2-40B4-BE49-F238E27FC236}">
                <a16:creationId xmlns:a16="http://schemas.microsoft.com/office/drawing/2014/main" id="{1536CDA3-C44F-4665-B232-CD136E3129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CCFBE883-C3F9-4335-B8FD-8B52A3E4D4F4}" type="slidenum">
              <a:rPr lang="en-US" altLang="en-US" smtClean="0">
                <a:latin typeface="Calibri" panose="020F0502020204030204" pitchFamily="34" charset="0"/>
              </a:rPr>
              <a:pPr fontAlgn="base">
                <a:spcBef>
                  <a:spcPct val="0"/>
                </a:spcBef>
                <a:spcAft>
                  <a:spcPct val="0"/>
                </a:spcAft>
              </a:pPr>
              <a:t>8</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70CC10C1-1C54-43BB-A115-C99DB8B2C5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BCFCF936-8829-4889-9549-4006F6BCDFBA}" type="slidenum">
              <a:rPr lang="en-US" altLang="en-US" smtClean="0">
                <a:cs typeface="Arial" panose="020B0604020202020204" pitchFamily="34" charset="0"/>
              </a:rPr>
              <a:pPr fontAlgn="base">
                <a:spcBef>
                  <a:spcPct val="0"/>
                </a:spcBef>
                <a:spcAft>
                  <a:spcPct val="0"/>
                </a:spcAft>
              </a:pPr>
              <a:t>14</a:t>
            </a:fld>
            <a:endParaRPr lang="en-US" altLang="en-US">
              <a:cs typeface="Arial" panose="020B0604020202020204" pitchFamily="34" charset="0"/>
            </a:endParaRPr>
          </a:p>
        </p:txBody>
      </p:sp>
      <p:sp>
        <p:nvSpPr>
          <p:cNvPr id="20483" name="Rectangle 2">
            <a:extLst>
              <a:ext uri="{FF2B5EF4-FFF2-40B4-BE49-F238E27FC236}">
                <a16:creationId xmlns:a16="http://schemas.microsoft.com/office/drawing/2014/main" id="{B26A0848-3D5D-4458-8C90-F210DC3319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a:extLst>
              <a:ext uri="{FF2B5EF4-FFF2-40B4-BE49-F238E27FC236}">
                <a16:creationId xmlns:a16="http://schemas.microsoft.com/office/drawing/2014/main" id="{20DD2B75-3652-4CD6-8819-A4BF050FFC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628A24F5-3B9F-4687-BEFE-A7516D9E50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23485856-EE57-4127-81B4-0994B853D42E}" type="slidenum">
              <a:rPr lang="en-US" altLang="en-US" smtClean="0">
                <a:cs typeface="Arial" panose="020B0604020202020204" pitchFamily="34" charset="0"/>
              </a:rPr>
              <a:pPr fontAlgn="base">
                <a:spcBef>
                  <a:spcPct val="0"/>
                </a:spcBef>
                <a:spcAft>
                  <a:spcPct val="0"/>
                </a:spcAft>
              </a:pPr>
              <a:t>15</a:t>
            </a:fld>
            <a:endParaRPr lang="en-US" altLang="en-US">
              <a:cs typeface="Arial" panose="020B0604020202020204" pitchFamily="34" charset="0"/>
            </a:endParaRPr>
          </a:p>
        </p:txBody>
      </p:sp>
      <p:sp>
        <p:nvSpPr>
          <p:cNvPr id="22531" name="Rectangle 2">
            <a:extLst>
              <a:ext uri="{FF2B5EF4-FFF2-40B4-BE49-F238E27FC236}">
                <a16:creationId xmlns:a16="http://schemas.microsoft.com/office/drawing/2014/main" id="{E1EF1511-C9E2-4718-A53A-16D0EEEE6F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a:extLst>
              <a:ext uri="{FF2B5EF4-FFF2-40B4-BE49-F238E27FC236}">
                <a16:creationId xmlns:a16="http://schemas.microsoft.com/office/drawing/2014/main" id="{C8B1B264-F22B-465A-AC6C-FC022BCE38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185FC5-0167-45B2-B7EB-754126F1A603}" type="datetimeFigureOut">
              <a:rPr lang="en-US" smtClean="0"/>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D46F4-F8A5-4C77-8FBC-74913E98C94E}" type="slidenum">
              <a:rPr lang="en-US" smtClean="0"/>
              <a:t>‹#›</a:t>
            </a:fld>
            <a:endParaRPr lang="en-US"/>
          </a:p>
        </p:txBody>
      </p:sp>
    </p:spTree>
    <p:extLst>
      <p:ext uri="{BB962C8B-B14F-4D97-AF65-F5344CB8AC3E}">
        <p14:creationId xmlns:p14="http://schemas.microsoft.com/office/powerpoint/2010/main" val="54674713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185FC5-0167-45B2-B7EB-754126F1A603}" type="datetimeFigureOut">
              <a:rPr lang="en-US" smtClean="0"/>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D46F4-F8A5-4C77-8FBC-74913E98C94E}" type="slidenum">
              <a:rPr lang="en-US" smtClean="0"/>
              <a:t>‹#›</a:t>
            </a:fld>
            <a:endParaRPr lang="en-US"/>
          </a:p>
        </p:txBody>
      </p:sp>
    </p:spTree>
    <p:extLst>
      <p:ext uri="{BB962C8B-B14F-4D97-AF65-F5344CB8AC3E}">
        <p14:creationId xmlns:p14="http://schemas.microsoft.com/office/powerpoint/2010/main" val="295134103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185FC5-0167-45B2-B7EB-754126F1A603}" type="datetimeFigureOut">
              <a:rPr lang="en-US" smtClean="0"/>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D46F4-F8A5-4C77-8FBC-74913E98C94E}" type="slidenum">
              <a:rPr lang="en-US" smtClean="0"/>
              <a:t>‹#›</a:t>
            </a:fld>
            <a:endParaRPr lang="en-US"/>
          </a:p>
        </p:txBody>
      </p:sp>
    </p:spTree>
    <p:extLst>
      <p:ext uri="{BB962C8B-B14F-4D97-AF65-F5344CB8AC3E}">
        <p14:creationId xmlns:p14="http://schemas.microsoft.com/office/powerpoint/2010/main" val="24972359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185FC5-0167-45B2-B7EB-754126F1A603}" type="datetimeFigureOut">
              <a:rPr lang="en-US" smtClean="0"/>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D46F4-F8A5-4C77-8FBC-74913E98C94E}" type="slidenum">
              <a:rPr lang="en-US" smtClean="0"/>
              <a:t>‹#›</a:t>
            </a:fld>
            <a:endParaRPr lang="en-US"/>
          </a:p>
        </p:txBody>
      </p:sp>
    </p:spTree>
    <p:extLst>
      <p:ext uri="{BB962C8B-B14F-4D97-AF65-F5344CB8AC3E}">
        <p14:creationId xmlns:p14="http://schemas.microsoft.com/office/powerpoint/2010/main" val="350108984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185FC5-0167-45B2-B7EB-754126F1A603}" type="datetimeFigureOut">
              <a:rPr lang="en-US" smtClean="0"/>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D46F4-F8A5-4C77-8FBC-74913E98C94E}" type="slidenum">
              <a:rPr lang="en-US" smtClean="0"/>
              <a:t>‹#›</a:t>
            </a:fld>
            <a:endParaRPr lang="en-US"/>
          </a:p>
        </p:txBody>
      </p:sp>
    </p:spTree>
    <p:extLst>
      <p:ext uri="{BB962C8B-B14F-4D97-AF65-F5344CB8AC3E}">
        <p14:creationId xmlns:p14="http://schemas.microsoft.com/office/powerpoint/2010/main" val="153921332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185FC5-0167-45B2-B7EB-754126F1A603}" type="datetimeFigureOut">
              <a:rPr lang="en-US" smtClean="0"/>
              <a:t>5/8/2022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D46F4-F8A5-4C77-8FBC-74913E98C94E}" type="slidenum">
              <a:rPr lang="en-US" smtClean="0"/>
              <a:t>‹#›</a:t>
            </a:fld>
            <a:endParaRPr lang="en-US"/>
          </a:p>
        </p:txBody>
      </p:sp>
    </p:spTree>
    <p:extLst>
      <p:ext uri="{BB962C8B-B14F-4D97-AF65-F5344CB8AC3E}">
        <p14:creationId xmlns:p14="http://schemas.microsoft.com/office/powerpoint/2010/main" val="360399946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185FC5-0167-45B2-B7EB-754126F1A603}" type="datetimeFigureOut">
              <a:rPr lang="en-US" smtClean="0"/>
              <a:t>5/8/2022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FD46F4-F8A5-4C77-8FBC-74913E98C94E}" type="slidenum">
              <a:rPr lang="en-US" smtClean="0"/>
              <a:t>‹#›</a:t>
            </a:fld>
            <a:endParaRPr lang="en-US"/>
          </a:p>
        </p:txBody>
      </p:sp>
    </p:spTree>
    <p:extLst>
      <p:ext uri="{BB962C8B-B14F-4D97-AF65-F5344CB8AC3E}">
        <p14:creationId xmlns:p14="http://schemas.microsoft.com/office/powerpoint/2010/main" val="84883585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185FC5-0167-45B2-B7EB-754126F1A603}" type="datetimeFigureOut">
              <a:rPr lang="en-US" smtClean="0"/>
              <a:t>5/8/2022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FD46F4-F8A5-4C77-8FBC-74913E98C94E}" type="slidenum">
              <a:rPr lang="en-US" smtClean="0"/>
              <a:t>‹#›</a:t>
            </a:fld>
            <a:endParaRPr lang="en-US"/>
          </a:p>
        </p:txBody>
      </p:sp>
    </p:spTree>
    <p:extLst>
      <p:ext uri="{BB962C8B-B14F-4D97-AF65-F5344CB8AC3E}">
        <p14:creationId xmlns:p14="http://schemas.microsoft.com/office/powerpoint/2010/main" val="325056108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85FC5-0167-45B2-B7EB-754126F1A603}" type="datetimeFigureOut">
              <a:rPr lang="en-US" smtClean="0"/>
              <a:t>5/8/2022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FD46F4-F8A5-4C77-8FBC-74913E98C94E}" type="slidenum">
              <a:rPr lang="en-US" smtClean="0"/>
              <a:t>‹#›</a:t>
            </a:fld>
            <a:endParaRPr lang="en-US"/>
          </a:p>
        </p:txBody>
      </p:sp>
    </p:spTree>
    <p:extLst>
      <p:ext uri="{BB962C8B-B14F-4D97-AF65-F5344CB8AC3E}">
        <p14:creationId xmlns:p14="http://schemas.microsoft.com/office/powerpoint/2010/main" val="388516886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185FC5-0167-45B2-B7EB-754126F1A603}" type="datetimeFigureOut">
              <a:rPr lang="en-US" smtClean="0"/>
              <a:t>5/8/2022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D46F4-F8A5-4C77-8FBC-74913E98C94E}" type="slidenum">
              <a:rPr lang="en-US" smtClean="0"/>
              <a:t>‹#›</a:t>
            </a:fld>
            <a:endParaRPr lang="en-US"/>
          </a:p>
        </p:txBody>
      </p:sp>
    </p:spTree>
    <p:extLst>
      <p:ext uri="{BB962C8B-B14F-4D97-AF65-F5344CB8AC3E}">
        <p14:creationId xmlns:p14="http://schemas.microsoft.com/office/powerpoint/2010/main" val="313745665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185FC5-0167-45B2-B7EB-754126F1A603}" type="datetimeFigureOut">
              <a:rPr lang="en-US" smtClean="0"/>
              <a:t>5/8/2022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D46F4-F8A5-4C77-8FBC-74913E98C94E}" type="slidenum">
              <a:rPr lang="en-US" smtClean="0"/>
              <a:t>‹#›</a:t>
            </a:fld>
            <a:endParaRPr lang="en-US"/>
          </a:p>
        </p:txBody>
      </p:sp>
    </p:spTree>
    <p:extLst>
      <p:ext uri="{BB962C8B-B14F-4D97-AF65-F5344CB8AC3E}">
        <p14:creationId xmlns:p14="http://schemas.microsoft.com/office/powerpoint/2010/main" val="218739515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85FC5-0167-45B2-B7EB-754126F1A603}" type="datetimeFigureOut">
              <a:rPr lang="en-US" smtClean="0"/>
              <a:t>5/8/2022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FD46F4-F8A5-4C77-8FBC-74913E98C94E}" type="slidenum">
              <a:rPr lang="en-US" smtClean="0"/>
              <a:t>‹#›</a:t>
            </a:fld>
            <a:endParaRPr lang="en-US"/>
          </a:p>
        </p:txBody>
      </p:sp>
    </p:spTree>
    <p:extLst>
      <p:ext uri="{BB962C8B-B14F-4D97-AF65-F5344CB8AC3E}">
        <p14:creationId xmlns:p14="http://schemas.microsoft.com/office/powerpoint/2010/main" val="27897256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spd="med">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320C6438-440D-4C22-9254-5AC37E843238}"/>
              </a:ext>
            </a:extLst>
          </p:cNvPr>
          <p:cNvSpPr>
            <a:spLocks noGrp="1" noChangeArrowheads="1"/>
          </p:cNvSpPr>
          <p:nvPr>
            <p:ph type="ctrTitle"/>
          </p:nvPr>
        </p:nvSpPr>
        <p:spPr>
          <a:xfrm>
            <a:off x="1524000" y="912813"/>
            <a:ext cx="9809163" cy="2387600"/>
          </a:xfrm>
        </p:spPr>
        <p:txBody>
          <a:bodyPr/>
          <a:lstStyle/>
          <a:p>
            <a:pPr algn="ctr" eaLnBrk="1" fontAlgn="auto" hangingPunct="1">
              <a:spcAft>
                <a:spcPts val="0"/>
              </a:spcAft>
              <a:defRPr/>
            </a:pPr>
            <a:r>
              <a:rPr lang="en-US" altLang="en-US" sz="3200" b="1" dirty="0">
                <a:solidFill>
                  <a:srgbClr val="FF0000"/>
                </a:solidFill>
              </a:rPr>
              <a:t>Renal Pathology</a:t>
            </a:r>
            <a:br>
              <a:rPr lang="en-US" altLang="en-US" sz="3200" b="1" dirty="0"/>
            </a:br>
            <a:r>
              <a:rPr lang="en-US" altLang="en-US" sz="3200" b="1" dirty="0"/>
              <a:t>Rapid Progressive Glomerulonephritis</a:t>
            </a:r>
            <a:br>
              <a:rPr lang="en-US" altLang="en-US" sz="3200" b="1" dirty="0"/>
            </a:br>
            <a:r>
              <a:rPr lang="en-US" altLang="en-US" sz="3200" b="1" dirty="0"/>
              <a:t>Chronic kidney Disease</a:t>
            </a:r>
          </a:p>
        </p:txBody>
      </p:sp>
      <p:sp>
        <p:nvSpPr>
          <p:cNvPr id="14337" name="Subtitle 2">
            <a:extLst>
              <a:ext uri="{FF2B5EF4-FFF2-40B4-BE49-F238E27FC236}">
                <a16:creationId xmlns:a16="http://schemas.microsoft.com/office/drawing/2014/main" id="{BB649DEA-B32E-42C0-A63B-8777EB9110C8}"/>
              </a:ext>
            </a:extLst>
          </p:cNvPr>
          <p:cNvSpPr>
            <a:spLocks noGrp="1" noChangeArrowheads="1"/>
          </p:cNvSpPr>
          <p:nvPr>
            <p:ph type="subTitle" idx="1"/>
          </p:nvPr>
        </p:nvSpPr>
        <p:spPr>
          <a:xfrm>
            <a:off x="2679700" y="3557588"/>
            <a:ext cx="6832600" cy="2387600"/>
          </a:xfrm>
        </p:spPr>
        <p:txBody>
          <a:bodyPr rtlCol="0">
            <a:normAutofit fontScale="85000" lnSpcReduction="20000"/>
          </a:bodyPr>
          <a:lstStyle/>
          <a:p>
            <a:pPr algn="ctr" eaLnBrk="1" fontAlgn="auto" hangingPunct="1">
              <a:spcAft>
                <a:spcPts val="0"/>
              </a:spcAft>
              <a:buClr>
                <a:schemeClr val="accent1">
                  <a:lumMod val="75000"/>
                </a:schemeClr>
              </a:buClr>
              <a:defRPr/>
            </a:pPr>
            <a:r>
              <a:rPr lang="en-US" sz="1600" b="1" dirty="0"/>
              <a:t>May 2022</a:t>
            </a:r>
          </a:p>
          <a:p>
            <a:pPr algn="ctr" eaLnBrk="1" fontAlgn="auto" hangingPunct="1">
              <a:spcAft>
                <a:spcPts val="0"/>
              </a:spcAft>
              <a:buClr>
                <a:schemeClr val="accent1">
                  <a:lumMod val="75000"/>
                </a:schemeClr>
              </a:buClr>
              <a:defRPr/>
            </a:pPr>
            <a:r>
              <a:rPr lang="en-US" sz="1600" b="1" dirty="0"/>
              <a:t>Reference: Robbins &amp; </a:t>
            </a:r>
            <a:r>
              <a:rPr lang="en-US" sz="1600" b="1" dirty="0" err="1"/>
              <a:t>Cotran</a:t>
            </a:r>
            <a:r>
              <a:rPr lang="en-US" sz="1600" b="1" dirty="0"/>
              <a:t> Pathology and Rubin’s Pathology</a:t>
            </a:r>
          </a:p>
          <a:p>
            <a:pPr algn="ctr" eaLnBrk="1" fontAlgn="auto" hangingPunct="1">
              <a:lnSpc>
                <a:spcPct val="100000"/>
              </a:lnSpc>
              <a:spcAft>
                <a:spcPts val="0"/>
              </a:spcAft>
              <a:buClr>
                <a:schemeClr val="accent1">
                  <a:lumMod val="75000"/>
                </a:schemeClr>
              </a:buClr>
              <a:defRPr/>
            </a:pPr>
            <a:endParaRPr lang="en-US" sz="1600" dirty="0"/>
          </a:p>
          <a:p>
            <a:pPr algn="ctr" eaLnBrk="1" fontAlgn="auto" hangingPunct="1">
              <a:lnSpc>
                <a:spcPct val="100000"/>
              </a:lnSpc>
              <a:spcAft>
                <a:spcPts val="0"/>
              </a:spcAft>
              <a:buClr>
                <a:schemeClr val="accent1">
                  <a:lumMod val="75000"/>
                </a:schemeClr>
              </a:buClr>
              <a:defRPr/>
            </a:pPr>
            <a:r>
              <a:rPr lang="en-US" sz="1600" dirty="0"/>
              <a:t>Sufia Husain</a:t>
            </a:r>
          </a:p>
          <a:p>
            <a:pPr algn="ctr" eaLnBrk="1" fontAlgn="auto" hangingPunct="1">
              <a:lnSpc>
                <a:spcPct val="100000"/>
              </a:lnSpc>
              <a:spcAft>
                <a:spcPts val="0"/>
              </a:spcAft>
              <a:buClr>
                <a:schemeClr val="accent1">
                  <a:lumMod val="75000"/>
                </a:schemeClr>
              </a:buClr>
              <a:defRPr/>
            </a:pPr>
            <a:r>
              <a:rPr lang="en-US" sz="1600" dirty="0"/>
              <a:t>Associate Professor</a:t>
            </a:r>
          </a:p>
          <a:p>
            <a:pPr algn="ctr" eaLnBrk="1" fontAlgn="auto" hangingPunct="1">
              <a:lnSpc>
                <a:spcPct val="100000"/>
              </a:lnSpc>
              <a:spcAft>
                <a:spcPts val="0"/>
              </a:spcAft>
              <a:buClr>
                <a:schemeClr val="accent1">
                  <a:lumMod val="75000"/>
                </a:schemeClr>
              </a:buClr>
              <a:defRPr/>
            </a:pPr>
            <a:r>
              <a:rPr lang="en-US" sz="1600" dirty="0"/>
              <a:t>Pathology Department</a:t>
            </a:r>
          </a:p>
          <a:p>
            <a:pPr algn="ctr" eaLnBrk="1" fontAlgn="auto" hangingPunct="1">
              <a:lnSpc>
                <a:spcPct val="100000"/>
              </a:lnSpc>
              <a:spcAft>
                <a:spcPts val="0"/>
              </a:spcAft>
              <a:buClr>
                <a:schemeClr val="accent1">
                  <a:lumMod val="75000"/>
                </a:schemeClr>
              </a:buClr>
              <a:defRPr/>
            </a:pPr>
            <a:r>
              <a:rPr lang="en-US" sz="1600" dirty="0"/>
              <a:t>College of Medicine</a:t>
            </a:r>
          </a:p>
          <a:p>
            <a:pPr algn="ctr" eaLnBrk="1" fontAlgn="auto" hangingPunct="1">
              <a:lnSpc>
                <a:spcPct val="100000"/>
              </a:lnSpc>
              <a:spcAft>
                <a:spcPts val="0"/>
              </a:spcAft>
              <a:buClr>
                <a:schemeClr val="accent1">
                  <a:lumMod val="75000"/>
                </a:schemeClr>
              </a:buClr>
              <a:defRPr/>
            </a:pPr>
            <a:r>
              <a:rPr lang="en-US" sz="1600" dirty="0"/>
              <a:t>KSU, Riyadh</a:t>
            </a:r>
          </a:p>
          <a:p>
            <a:pPr eaLnBrk="1" fontAlgn="auto" hangingPunct="1">
              <a:spcAft>
                <a:spcPts val="0"/>
              </a:spcAft>
              <a:defRPr/>
            </a:pPr>
            <a:endParaRPr lang="en-US" altLang="en-US" sz="4000" b="1"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7EC5425A-9444-400E-A4DF-E3066935B0AE}"/>
              </a:ext>
            </a:extLst>
          </p:cNvPr>
          <p:cNvSpPr>
            <a:spLocks noGrp="1" noChangeArrowheads="1"/>
          </p:cNvSpPr>
          <p:nvPr>
            <p:ph type="title"/>
          </p:nvPr>
        </p:nvSpPr>
        <p:spPr>
          <a:xfrm>
            <a:off x="83128" y="-1"/>
            <a:ext cx="11962822" cy="1136073"/>
          </a:xfrm>
        </p:spPr>
        <p:txBody>
          <a:bodyPr>
            <a:noAutofit/>
          </a:bodyPr>
          <a:lstStyle/>
          <a:p>
            <a:pPr algn="ctr" eaLnBrk="1" fontAlgn="auto" hangingPunct="1">
              <a:spcAft>
                <a:spcPts val="0"/>
              </a:spcAft>
              <a:defRPr/>
            </a:pPr>
            <a:r>
              <a:rPr lang="en-US" altLang="en-US" sz="3200" b="1" dirty="0">
                <a:solidFill>
                  <a:srgbClr val="0070C0"/>
                </a:solidFill>
              </a:rPr>
              <a:t>Type II RPGN =</a:t>
            </a:r>
            <a:r>
              <a:rPr lang="en-US" altLang="en-US" sz="3200" b="1" dirty="0">
                <a:solidFill>
                  <a:srgbClr val="0070C0"/>
                </a:solidFill>
                <a:sym typeface="Wingdings" panose="05000000000000000000" pitchFamily="2" charset="2"/>
              </a:rPr>
              <a:t> Immune complex mediated </a:t>
            </a:r>
            <a:r>
              <a:rPr lang="en-US" altLang="en-US" sz="3200" b="1" dirty="0" err="1">
                <a:solidFill>
                  <a:srgbClr val="0070C0"/>
                </a:solidFill>
                <a:sym typeface="Wingdings" panose="05000000000000000000" pitchFamily="2" charset="2"/>
              </a:rPr>
              <a:t>crescentric</a:t>
            </a:r>
            <a:r>
              <a:rPr lang="en-US" altLang="en-US" sz="3200" b="1" dirty="0">
                <a:solidFill>
                  <a:srgbClr val="0070C0"/>
                </a:solidFill>
                <a:sym typeface="Wingdings" panose="05000000000000000000" pitchFamily="2" charset="2"/>
              </a:rPr>
              <a:t> g</a:t>
            </a:r>
            <a:r>
              <a:rPr lang="en-US" altLang="en-US" sz="3200" b="1" dirty="0">
                <a:solidFill>
                  <a:srgbClr val="0070C0"/>
                </a:solidFill>
              </a:rPr>
              <a:t>lomerulonephritis</a:t>
            </a:r>
          </a:p>
        </p:txBody>
      </p:sp>
      <p:sp>
        <p:nvSpPr>
          <p:cNvPr id="14339" name="Content Placeholder 2">
            <a:extLst>
              <a:ext uri="{FF2B5EF4-FFF2-40B4-BE49-F238E27FC236}">
                <a16:creationId xmlns:a16="http://schemas.microsoft.com/office/drawing/2014/main" id="{2F2A33DC-6E37-455D-BD4E-C4562561413C}"/>
              </a:ext>
            </a:extLst>
          </p:cNvPr>
          <p:cNvSpPr>
            <a:spLocks noGrp="1" noChangeArrowheads="1"/>
          </p:cNvSpPr>
          <p:nvPr>
            <p:ph idx="1"/>
          </p:nvPr>
        </p:nvSpPr>
        <p:spPr>
          <a:xfrm>
            <a:off x="1208304" y="1629352"/>
            <a:ext cx="10032351" cy="4041775"/>
          </a:xfrm>
        </p:spPr>
        <p:txBody>
          <a:bodyPr>
            <a:normAutofit/>
          </a:bodyPr>
          <a:lstStyle/>
          <a:p>
            <a:pPr marL="457200" indent="-342900" eaLnBrk="1" fontAlgn="auto" hangingPunct="1">
              <a:spcAft>
                <a:spcPts val="0"/>
              </a:spcAft>
              <a:defRPr/>
            </a:pPr>
            <a:r>
              <a:rPr lang="en-US" sz="2000" dirty="0"/>
              <a:t>It results from any immune complex mediated renal diseases in which there is deposition of antigen antibody immune complexes in the glomeruli. The c</a:t>
            </a:r>
            <a:r>
              <a:rPr lang="en-US" altLang="en-US" sz="2000" dirty="0"/>
              <a:t>rescents represent a more aggressive form of various immune complex mediated GNs, e.g.:</a:t>
            </a:r>
          </a:p>
          <a:p>
            <a:pPr lvl="1" eaLnBrk="1" hangingPunct="1">
              <a:defRPr/>
            </a:pPr>
            <a:r>
              <a:rPr lang="en-US" altLang="en-US" sz="2000" dirty="0"/>
              <a:t>poststreptococcal GN, </a:t>
            </a:r>
          </a:p>
          <a:p>
            <a:pPr lvl="1" eaLnBrk="1" hangingPunct="1">
              <a:defRPr/>
            </a:pPr>
            <a:r>
              <a:rPr lang="en-US" altLang="en-US" sz="2000" dirty="0"/>
              <a:t>Lupus nephritis (in systemic lupus erythematosus) </a:t>
            </a:r>
          </a:p>
          <a:p>
            <a:pPr lvl="1" eaLnBrk="1" hangingPunct="1">
              <a:defRPr/>
            </a:pPr>
            <a:r>
              <a:rPr lang="en-US" altLang="en-US" sz="2000" dirty="0"/>
              <a:t>IgA nephropathy and Henoch-</a:t>
            </a:r>
            <a:r>
              <a:rPr lang="en-US" altLang="en-US" sz="2000" dirty="0" err="1"/>
              <a:t>Schönlein</a:t>
            </a:r>
            <a:r>
              <a:rPr lang="en-US" altLang="en-US" sz="2000" dirty="0"/>
              <a:t> purpura. </a:t>
            </a:r>
          </a:p>
          <a:p>
            <a:pPr lvl="1" eaLnBrk="1" hangingPunct="1">
              <a:defRPr/>
            </a:pPr>
            <a:r>
              <a:rPr lang="en-US" altLang="en-US" sz="2000" dirty="0"/>
              <a:t>Etc.</a:t>
            </a:r>
          </a:p>
          <a:p>
            <a:pPr eaLnBrk="1" hangingPunct="1">
              <a:defRPr/>
            </a:pPr>
            <a:r>
              <a:rPr lang="en-US" altLang="en-US" sz="2000" dirty="0"/>
              <a:t>A consistent finding in this form of GN is that: </a:t>
            </a:r>
          </a:p>
          <a:p>
            <a:pPr lvl="1" eaLnBrk="1" hangingPunct="1">
              <a:defRPr/>
            </a:pPr>
            <a:r>
              <a:rPr lang="en-US" altLang="en-US" sz="2000" dirty="0"/>
              <a:t>on IF study there is positivity with various immunoglobulins and/or complements </a:t>
            </a:r>
          </a:p>
          <a:p>
            <a:pPr lvl="1" eaLnBrk="1" hangingPunct="1">
              <a:defRPr/>
            </a:pPr>
            <a:r>
              <a:rPr lang="en-US" altLang="en-US" sz="2000" dirty="0"/>
              <a:t>and on EM study there are electron dense immune deposits. </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7CC4821-A6DC-4E4A-9108-A5B044D2CD1B}"/>
              </a:ext>
            </a:extLst>
          </p:cNvPr>
          <p:cNvSpPr>
            <a:spLocks noGrp="1" noChangeArrowheads="1"/>
          </p:cNvSpPr>
          <p:nvPr>
            <p:ph type="title"/>
          </p:nvPr>
        </p:nvSpPr>
        <p:spPr>
          <a:xfrm>
            <a:off x="431800" y="-17463"/>
            <a:ext cx="11760200" cy="914401"/>
          </a:xfrm>
        </p:spPr>
        <p:txBody>
          <a:bodyPr>
            <a:normAutofit/>
          </a:bodyPr>
          <a:lstStyle/>
          <a:p>
            <a:pPr algn="ctr" eaLnBrk="1" fontAlgn="auto" hangingPunct="1">
              <a:spcAft>
                <a:spcPts val="0"/>
              </a:spcAft>
              <a:defRPr/>
            </a:pPr>
            <a:r>
              <a:rPr lang="it-IT" altLang="en-US" sz="3200" b="1" dirty="0">
                <a:solidFill>
                  <a:srgbClr val="0070C0"/>
                </a:solidFill>
                <a:latin typeface="Calibri" panose="020F0502020204030204" pitchFamily="34" charset="0"/>
                <a:cs typeface="Arial" panose="020B0604020202020204" pitchFamily="34" charset="0"/>
              </a:rPr>
              <a:t>Type III RPGN = Pauci-immune ANCA-associated GN </a:t>
            </a:r>
            <a:endParaRPr lang="en-US" altLang="en-US" sz="3200" b="1" dirty="0">
              <a:solidFill>
                <a:srgbClr val="0070C0"/>
              </a:solidFill>
              <a:latin typeface="Calibri" panose="020F0502020204030204" pitchFamily="34" charset="0"/>
              <a:cs typeface="Arial" panose="020B0604020202020204" pitchFamily="34" charset="0"/>
            </a:endParaRPr>
          </a:p>
        </p:txBody>
      </p:sp>
      <p:sp>
        <p:nvSpPr>
          <p:cNvPr id="20483" name="Rectangle 3">
            <a:extLst>
              <a:ext uri="{FF2B5EF4-FFF2-40B4-BE49-F238E27FC236}">
                <a16:creationId xmlns:a16="http://schemas.microsoft.com/office/drawing/2014/main" id="{E946669B-C4AF-4B84-B75C-ADA13BEE501B}"/>
              </a:ext>
            </a:extLst>
          </p:cNvPr>
          <p:cNvSpPr>
            <a:spLocks noGrp="1" noChangeArrowheads="1"/>
          </p:cNvSpPr>
          <p:nvPr>
            <p:ph idx="1"/>
          </p:nvPr>
        </p:nvSpPr>
        <p:spPr>
          <a:xfrm>
            <a:off x="318654" y="896937"/>
            <a:ext cx="11312525" cy="3998335"/>
          </a:xfrm>
        </p:spPr>
        <p:txBody>
          <a:bodyPr rtlCol="0">
            <a:noAutofit/>
          </a:bodyPr>
          <a:lstStyle/>
          <a:p>
            <a:pPr eaLnBrk="1" fontAlgn="auto" hangingPunct="1">
              <a:lnSpc>
                <a:spcPct val="90000"/>
              </a:lnSpc>
              <a:spcBef>
                <a:spcPts val="0"/>
              </a:spcBef>
              <a:spcAft>
                <a:spcPts val="0"/>
              </a:spcAft>
              <a:defRPr/>
            </a:pPr>
            <a:r>
              <a:rPr lang="en-US" sz="2000" dirty="0"/>
              <a:t>It is called in pauci-immune GN because there is </a:t>
            </a:r>
          </a:p>
          <a:p>
            <a:pPr marL="915860" lvl="1" indent="-384048" eaLnBrk="1" fontAlgn="auto" hangingPunct="1">
              <a:lnSpc>
                <a:spcPct val="90000"/>
              </a:lnSpc>
              <a:spcBef>
                <a:spcPts val="0"/>
              </a:spcBef>
              <a:spcAft>
                <a:spcPts val="0"/>
              </a:spcAft>
              <a:buFont typeface="Wingdings" panose="05000000000000000000" pitchFamily="2" charset="2"/>
              <a:buChar char="ü"/>
              <a:defRPr/>
            </a:pPr>
            <a:r>
              <a:rPr lang="en-US" sz="2000" dirty="0"/>
              <a:t>no anti-GBM antibody </a:t>
            </a:r>
          </a:p>
          <a:p>
            <a:pPr marL="874712" lvl="1" indent="-342900" algn="just" eaLnBrk="1" fontAlgn="auto" hangingPunct="1">
              <a:lnSpc>
                <a:spcPct val="90000"/>
              </a:lnSpc>
              <a:spcBef>
                <a:spcPts val="0"/>
              </a:spcBef>
              <a:spcAft>
                <a:spcPts val="0"/>
              </a:spcAft>
              <a:buFont typeface="Wingdings" panose="05000000000000000000" pitchFamily="2" charset="2"/>
              <a:buChar char="ü"/>
              <a:defRPr/>
            </a:pPr>
            <a:r>
              <a:rPr lang="en-US" sz="2000" dirty="0"/>
              <a:t>&amp; no immune complex deposition (so IF is negative/almost negative and there are no deposits on EM</a:t>
            </a:r>
            <a:r>
              <a:rPr lang="en-US" altLang="en-US" sz="2000" dirty="0"/>
              <a:t>).</a:t>
            </a:r>
          </a:p>
          <a:p>
            <a:pPr marL="384048" indent="-384048" eaLnBrk="1" fontAlgn="auto" hangingPunct="1">
              <a:lnSpc>
                <a:spcPct val="90000"/>
              </a:lnSpc>
              <a:spcAft>
                <a:spcPts val="0"/>
              </a:spcAft>
              <a:defRPr/>
            </a:pPr>
            <a:r>
              <a:rPr lang="en-US" altLang="en-US" sz="2000" dirty="0"/>
              <a:t>Most patients have circulating antineutrophil cytoplasmic autoantibodies (ANCAs) in the blood. ANCA are </a:t>
            </a:r>
            <a:r>
              <a:rPr lang="en-US" altLang="en-US" sz="2000" dirty="0">
                <a:cs typeface="Calibri" panose="020F0502020204030204" pitchFamily="34" charset="0"/>
              </a:rPr>
              <a:t>autoantibodies that target antigens present in the neutrophil cytoplasm.</a:t>
            </a:r>
          </a:p>
          <a:p>
            <a:pPr marL="384048" indent="-384048" eaLnBrk="1" fontAlgn="auto" hangingPunct="1">
              <a:lnSpc>
                <a:spcPct val="90000"/>
              </a:lnSpc>
              <a:spcAft>
                <a:spcPts val="0"/>
              </a:spcAft>
              <a:defRPr/>
            </a:pPr>
            <a:r>
              <a:rPr lang="en-US" altLang="en-US" sz="2000" dirty="0"/>
              <a:t>ANCA causes abnormal activation of neutrophil. As a result: </a:t>
            </a:r>
          </a:p>
          <a:p>
            <a:pPr lvl="1" eaLnBrk="1" fontAlgn="auto" hangingPunct="1">
              <a:lnSpc>
                <a:spcPct val="90000"/>
              </a:lnSpc>
              <a:spcAft>
                <a:spcPts val="0"/>
              </a:spcAft>
              <a:buFont typeface="Tw Cen MT" panose="020B0602020104020603" pitchFamily="34" charset="0"/>
              <a:buChar char="»"/>
              <a:defRPr/>
            </a:pPr>
            <a:r>
              <a:rPr lang="en-US" altLang="en-US" sz="2000" dirty="0"/>
              <a:t>there is</a:t>
            </a:r>
            <a:r>
              <a:rPr lang="en-US" altLang="en-US" sz="2000" dirty="0">
                <a:sym typeface="Wingdings" panose="05000000000000000000" pitchFamily="2" charset="2"/>
              </a:rPr>
              <a:t> </a:t>
            </a:r>
            <a:r>
              <a:rPr lang="en-US" altLang="en-US" sz="2000" dirty="0"/>
              <a:t>adhesion of the neutrophils to endothelial cells lining the capillaries (esp. glomerular capillaries) </a:t>
            </a:r>
          </a:p>
          <a:p>
            <a:pPr lvl="1" eaLnBrk="1" fontAlgn="auto" hangingPunct="1">
              <a:lnSpc>
                <a:spcPct val="90000"/>
              </a:lnSpc>
              <a:spcAft>
                <a:spcPts val="0"/>
              </a:spcAft>
              <a:buFont typeface="Tw Cen MT" panose="020B0602020104020603" pitchFamily="34" charset="0"/>
              <a:buChar char="»"/>
              <a:defRPr/>
            </a:pPr>
            <a:r>
              <a:rPr lang="en-US" altLang="en-US" sz="2000" dirty="0">
                <a:cs typeface="Calibri" panose="020F0502020204030204" pitchFamily="34" charset="0"/>
              </a:rPr>
              <a:t>Neutrophils release injurious products </a:t>
            </a:r>
            <a:r>
              <a:rPr lang="en-US" altLang="en-US" sz="2000" dirty="0">
                <a:cs typeface="Calibri" panose="020F0502020204030204" pitchFamily="34" charset="0"/>
                <a:sym typeface="Wingdings" panose="05000000000000000000" pitchFamily="2" charset="2"/>
              </a:rPr>
              <a:t></a:t>
            </a:r>
            <a:r>
              <a:rPr lang="en-US" altLang="en-US" sz="2000" dirty="0">
                <a:cs typeface="Calibri" panose="020F0502020204030204" pitchFamily="34" charset="0"/>
              </a:rPr>
              <a:t> that </a:t>
            </a:r>
            <a:r>
              <a:rPr lang="en-US" altLang="en-US" sz="2000" dirty="0"/>
              <a:t>promote </a:t>
            </a:r>
            <a:r>
              <a:rPr lang="en-US" altLang="en-US" sz="2000" dirty="0">
                <a:cs typeface="Calibri" panose="020F0502020204030204" pitchFamily="34" charset="0"/>
              </a:rPr>
              <a:t>endothelial injury, vascular inflammation (vasculitis and fibrinoid necrosis of arteries and arterioles) and crescentic GN.</a:t>
            </a:r>
          </a:p>
          <a:p>
            <a:pPr indent="-384048" eaLnBrk="1" fontAlgn="auto" hangingPunct="1">
              <a:lnSpc>
                <a:spcPct val="90000"/>
              </a:lnSpc>
              <a:spcAft>
                <a:spcPts val="0"/>
              </a:spcAft>
              <a:defRPr/>
            </a:pPr>
            <a:r>
              <a:rPr lang="en-US" altLang="en-US" sz="2000" dirty="0"/>
              <a:t>Note: RPGN type I and II are ANCA negative.</a:t>
            </a:r>
          </a:p>
          <a:p>
            <a:pPr indent="-384048" eaLnBrk="1" fontAlgn="auto" hangingPunct="1">
              <a:lnSpc>
                <a:spcPct val="90000"/>
              </a:lnSpc>
              <a:spcAft>
                <a:spcPts val="0"/>
              </a:spcAft>
              <a:defRPr/>
            </a:pPr>
            <a:endParaRPr lang="en-US" altLang="en-US" dirty="0"/>
          </a:p>
        </p:txBody>
      </p:sp>
      <p:pic>
        <p:nvPicPr>
          <p:cNvPr id="16388" name="Picture 1">
            <a:extLst>
              <a:ext uri="{FF2B5EF4-FFF2-40B4-BE49-F238E27FC236}">
                <a16:creationId xmlns:a16="http://schemas.microsoft.com/office/drawing/2014/main" id="{9E8A10E6-306B-423D-98AC-F07E1A34330C}"/>
              </a:ext>
            </a:extLst>
          </p:cNvPr>
          <p:cNvPicPr>
            <a:picLocks noChangeAspect="1"/>
          </p:cNvPicPr>
          <p:nvPr/>
        </p:nvPicPr>
        <p:blipFill>
          <a:blip r:embed="rId2">
            <a:extLst>
              <a:ext uri="{28A0092B-C50C-407E-A947-70E740481C1C}">
                <a14:useLocalDpi xmlns:a14="http://schemas.microsoft.com/office/drawing/2010/main" val="0"/>
              </a:ext>
            </a:extLst>
          </a:blip>
          <a:srcRect l="7584" r="5930"/>
          <a:stretch>
            <a:fillRect/>
          </a:stretch>
        </p:blipFill>
        <p:spPr bwMode="auto">
          <a:xfrm>
            <a:off x="8155710" y="4388502"/>
            <a:ext cx="3907012" cy="2271997"/>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389" name="Picture 3">
            <a:extLst>
              <a:ext uri="{FF2B5EF4-FFF2-40B4-BE49-F238E27FC236}">
                <a16:creationId xmlns:a16="http://schemas.microsoft.com/office/drawing/2014/main" id="{47257B21-6810-40DB-B755-5BC52E657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9817" y="6638059"/>
            <a:ext cx="410700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4">
            <a:extLst>
              <a:ext uri="{FF2B5EF4-FFF2-40B4-BE49-F238E27FC236}">
                <a16:creationId xmlns:a16="http://schemas.microsoft.com/office/drawing/2014/main" id="{A0C63535-1183-42DB-9DFA-8A391392F960}"/>
              </a:ext>
            </a:extLst>
          </p:cNvPr>
          <p:cNvSpPr>
            <a:spLocks noChangeArrowheads="1"/>
          </p:cNvSpPr>
          <p:nvPr/>
        </p:nvSpPr>
        <p:spPr bwMode="auto">
          <a:xfrm>
            <a:off x="318654" y="5027180"/>
            <a:ext cx="702151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2588" indent="-382588">
              <a:lnSpc>
                <a:spcPct val="120000"/>
              </a:lnSpc>
              <a:spcBef>
                <a:spcPts val="1000"/>
              </a:spcBef>
              <a:buSzPct val="125000"/>
              <a:buFont typeface="Arial" panose="020B0604020202020204" pitchFamily="34" charset="0"/>
              <a:buChar char="•"/>
              <a:defRPr sz="2400">
                <a:solidFill>
                  <a:schemeClr val="tx1"/>
                </a:solidFill>
                <a:latin typeface="Tw Cen MT" panose="020B0602020104020603" pitchFamily="34" charset="0"/>
              </a:defRPr>
            </a:lvl1pPr>
            <a:lvl2pPr marL="839788" indent="-382588">
              <a:lnSpc>
                <a:spcPct val="120000"/>
              </a:lnSpc>
              <a:spcBef>
                <a:spcPts val="500"/>
              </a:spcBef>
              <a:buSzPct val="125000"/>
              <a:buFont typeface="Arial" panose="020B0604020202020204" pitchFamily="34" charset="0"/>
              <a:buChar char="•"/>
              <a:defRPr sz="2000">
                <a:solidFill>
                  <a:schemeClr val="tx1"/>
                </a:solidFill>
                <a:latin typeface="Tw Cen MT" panose="020B0602020104020603" pitchFamily="34" charset="0"/>
              </a:defRPr>
            </a:lvl2pPr>
            <a:lvl3pPr marL="1143000" indent="-228600">
              <a:lnSpc>
                <a:spcPct val="120000"/>
              </a:lnSpc>
              <a:spcBef>
                <a:spcPts val="500"/>
              </a:spcBef>
              <a:buSzPct val="125000"/>
              <a:buFont typeface="Arial" panose="020B0604020202020204" pitchFamily="34" charset="0"/>
              <a:buChar char="•"/>
              <a:defRPr>
                <a:solidFill>
                  <a:schemeClr val="tx1"/>
                </a:solidFill>
                <a:latin typeface="Tw Cen MT" panose="020B0602020104020603" pitchFamily="34" charset="0"/>
              </a:defRPr>
            </a:lvl3pPr>
            <a:lvl4pPr marL="16002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4pPr>
            <a:lvl5pPr marL="20574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9pPr>
          </a:lstStyle>
          <a:p>
            <a:pPr eaLnBrk="1" hangingPunct="1">
              <a:lnSpc>
                <a:spcPct val="90000"/>
              </a:lnSpc>
              <a:spcBef>
                <a:spcPct val="0"/>
              </a:spcBef>
              <a:buSzTx/>
            </a:pPr>
            <a:r>
              <a:rPr lang="en-US" altLang="en-US" sz="2000" dirty="0"/>
              <a:t>Pauci-immune </a:t>
            </a:r>
            <a:r>
              <a:rPr lang="en-US" altLang="en-US" sz="2000" dirty="0" err="1"/>
              <a:t>cresentric</a:t>
            </a:r>
            <a:r>
              <a:rPr lang="en-US" altLang="en-US" sz="2000" dirty="0"/>
              <a:t> GN is associated with systemic diseases like </a:t>
            </a:r>
          </a:p>
          <a:p>
            <a:pPr lvl="1" eaLnBrk="1" hangingPunct="1">
              <a:lnSpc>
                <a:spcPct val="90000"/>
              </a:lnSpc>
              <a:spcBef>
                <a:spcPct val="0"/>
              </a:spcBef>
              <a:buSzTx/>
              <a:buFont typeface="Tw Cen MT" panose="020B0602020104020603" pitchFamily="34" charset="0"/>
              <a:buChar char="»"/>
            </a:pPr>
            <a:r>
              <a:rPr lang="it-IT" altLang="en-US" dirty="0">
                <a:cs typeface="Arial" panose="020B0604020202020204" pitchFamily="34" charset="0"/>
              </a:rPr>
              <a:t>granulomatosis with polyangitis (formerly</a:t>
            </a:r>
            <a:r>
              <a:rPr lang="en-US" altLang="en-US" dirty="0"/>
              <a:t> called Wegener’s Granulomatosis)</a:t>
            </a:r>
            <a:r>
              <a:rPr lang="en-US" altLang="en-US" dirty="0">
                <a:sym typeface="Wingdings" panose="05000000000000000000" pitchFamily="2" charset="2"/>
              </a:rPr>
              <a:t> </a:t>
            </a:r>
            <a:r>
              <a:rPr lang="en-US" altLang="en-US" dirty="0" err="1">
                <a:sym typeface="Wingdings" panose="05000000000000000000" pitchFamily="2" charset="2"/>
              </a:rPr>
              <a:t>cANCA</a:t>
            </a:r>
            <a:r>
              <a:rPr lang="en-US" altLang="en-US" dirty="0">
                <a:sym typeface="Wingdings" panose="05000000000000000000" pitchFamily="2" charset="2"/>
              </a:rPr>
              <a:t> positive</a:t>
            </a:r>
            <a:r>
              <a:rPr lang="en-US" altLang="en-US" dirty="0"/>
              <a:t> </a:t>
            </a:r>
          </a:p>
          <a:p>
            <a:pPr lvl="1" eaLnBrk="1" hangingPunct="1">
              <a:lnSpc>
                <a:spcPct val="90000"/>
              </a:lnSpc>
              <a:spcBef>
                <a:spcPct val="0"/>
              </a:spcBef>
              <a:buSzTx/>
              <a:buFont typeface="Tw Cen MT" panose="020B0602020104020603" pitchFamily="34" charset="0"/>
              <a:buChar char="»"/>
            </a:pPr>
            <a:r>
              <a:rPr lang="en-US" altLang="en-US" dirty="0"/>
              <a:t>microscopic polyangiitis </a:t>
            </a:r>
            <a:r>
              <a:rPr lang="en-US" altLang="en-US" dirty="0">
                <a:sym typeface="Wingdings" panose="05000000000000000000" pitchFamily="2" charset="2"/>
              </a:rPr>
              <a:t> </a:t>
            </a:r>
            <a:r>
              <a:rPr lang="en-US" altLang="en-US" dirty="0" err="1">
                <a:sym typeface="Wingdings" panose="05000000000000000000" pitchFamily="2" charset="2"/>
              </a:rPr>
              <a:t>pANCA</a:t>
            </a:r>
            <a:r>
              <a:rPr lang="en-US" altLang="en-US" dirty="0">
                <a:sym typeface="Wingdings" panose="05000000000000000000" pitchFamily="2" charset="2"/>
              </a:rPr>
              <a:t> positive</a:t>
            </a:r>
            <a:r>
              <a:rPr lang="en-US" altLang="en-US" dirty="0"/>
              <a:t>.</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6765835B-8732-4E1B-8C89-6F5C35012A12}"/>
              </a:ext>
            </a:extLst>
          </p:cNvPr>
          <p:cNvSpPr>
            <a:spLocks noGrp="1" noChangeArrowheads="1"/>
          </p:cNvSpPr>
          <p:nvPr>
            <p:ph type="title"/>
          </p:nvPr>
        </p:nvSpPr>
        <p:spPr>
          <a:xfrm>
            <a:off x="1323975" y="219075"/>
            <a:ext cx="9906000" cy="1477963"/>
          </a:xfrm>
        </p:spPr>
        <p:txBody>
          <a:bodyPr/>
          <a:lstStyle/>
          <a:p>
            <a:pPr eaLnBrk="1" fontAlgn="auto" hangingPunct="1">
              <a:spcAft>
                <a:spcPts val="0"/>
              </a:spcAft>
              <a:defRPr/>
            </a:pPr>
            <a:r>
              <a:rPr lang="en-US" altLang="en-US" dirty="0">
                <a:solidFill>
                  <a:srgbClr val="323232"/>
                </a:solidFill>
              </a:rPr>
              <a:t>RPGN/ </a:t>
            </a:r>
            <a:r>
              <a:rPr lang="en-US" altLang="en-US" dirty="0" err="1">
                <a:solidFill>
                  <a:srgbClr val="323232"/>
                </a:solidFill>
              </a:rPr>
              <a:t>CrGN</a:t>
            </a:r>
            <a:r>
              <a:rPr lang="en-US" altLang="en-US" dirty="0">
                <a:solidFill>
                  <a:srgbClr val="323232"/>
                </a:solidFill>
              </a:rPr>
              <a:t>: clinical features</a:t>
            </a:r>
            <a:endParaRPr lang="en-US" altLang="en-US" dirty="0"/>
          </a:p>
        </p:txBody>
      </p:sp>
      <p:sp>
        <p:nvSpPr>
          <p:cNvPr id="16387" name="Content Placeholder 2">
            <a:extLst>
              <a:ext uri="{FF2B5EF4-FFF2-40B4-BE49-F238E27FC236}">
                <a16:creationId xmlns:a16="http://schemas.microsoft.com/office/drawing/2014/main" id="{567A914B-E5E3-4BCE-8745-8004F1B67FE6}"/>
              </a:ext>
            </a:extLst>
          </p:cNvPr>
          <p:cNvSpPr>
            <a:spLocks noGrp="1" noChangeArrowheads="1"/>
          </p:cNvSpPr>
          <p:nvPr>
            <p:ph idx="1"/>
          </p:nvPr>
        </p:nvSpPr>
        <p:spPr>
          <a:xfrm>
            <a:off x="1141413" y="1463675"/>
            <a:ext cx="8261205" cy="4983163"/>
          </a:xfrm>
        </p:spPr>
        <p:txBody>
          <a:bodyPr/>
          <a:lstStyle/>
          <a:p>
            <a:pPr eaLnBrk="1" hangingPunct="1">
              <a:defRPr/>
            </a:pPr>
            <a:r>
              <a:rPr lang="en-US" altLang="en-US" sz="2000" dirty="0">
                <a:latin typeface="Calibri" panose="020F0502020204030204" pitchFamily="34" charset="0"/>
              </a:rPr>
              <a:t>Present as rapid &amp; progressive loss/decline of renal function within weeks to months, usually as nephritic syndrome that progresses to acute renal failure (marked oliguria and azotemia). </a:t>
            </a:r>
          </a:p>
          <a:p>
            <a:pPr eaLnBrk="1" hangingPunct="1">
              <a:defRPr/>
            </a:pPr>
            <a:r>
              <a:rPr lang="en-US" altLang="en-US" sz="2000" dirty="0">
                <a:latin typeface="Calibri" panose="020F0502020204030204" pitchFamily="34" charset="0"/>
              </a:rPr>
              <a:t>Proteinuria sometimes approaching nephrotic range may occur. </a:t>
            </a:r>
          </a:p>
          <a:p>
            <a:pPr eaLnBrk="1" hangingPunct="1">
              <a:defRPr/>
            </a:pPr>
            <a:r>
              <a:rPr lang="en-US" altLang="en-US" sz="2000" dirty="0">
                <a:latin typeface="Calibri" panose="020F0502020204030204" pitchFamily="34" charset="0"/>
              </a:rPr>
              <a:t>Timely diagnosis is important. </a:t>
            </a:r>
          </a:p>
          <a:p>
            <a:pPr eaLnBrk="1" hangingPunct="1">
              <a:defRPr/>
            </a:pPr>
            <a:r>
              <a:rPr lang="en-US" altLang="en-US" sz="2000" dirty="0">
                <a:latin typeface="Calibri" panose="020F0502020204030204" pitchFamily="34" charset="0"/>
              </a:rPr>
              <a:t>Treatment: Type I and Type III RPGN respond well to plasmapheresis (it removes pathogenic antibodies from the circulation), steroids and cytotoxic agents. Type II RPGN does not respond well to plasmapheresis, the original underlying disease needs to be treated.</a:t>
            </a:r>
          </a:p>
          <a:p>
            <a:pPr eaLnBrk="1" hangingPunct="1">
              <a:defRPr/>
            </a:pPr>
            <a:r>
              <a:rPr lang="en-US" altLang="en-US" sz="2000" dirty="0">
                <a:latin typeface="Calibri" panose="020F0502020204030204" pitchFamily="34" charset="0"/>
              </a:rPr>
              <a:t>Some patients require long-term dialysis or transplantation. </a:t>
            </a:r>
          </a:p>
          <a:p>
            <a:pPr marL="0" indent="0" eaLnBrk="1" hangingPunct="1">
              <a:buFont typeface="Arial" panose="020B0604020202020204" pitchFamily="34" charset="0"/>
              <a:buNone/>
              <a:defRPr/>
            </a:pPr>
            <a:endParaRPr lang="en-US" altLang="en-US" dirty="0"/>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CB018-A01E-4C76-B7E6-531BE0B81875}"/>
              </a:ext>
            </a:extLst>
          </p:cNvPr>
          <p:cNvSpPr>
            <a:spLocks noGrp="1"/>
          </p:cNvSpPr>
          <p:nvPr>
            <p:ph type="title"/>
          </p:nvPr>
        </p:nvSpPr>
        <p:spPr>
          <a:xfrm>
            <a:off x="524163" y="2087417"/>
            <a:ext cx="10590213" cy="1928813"/>
          </a:xfrm>
        </p:spPr>
        <p:txBody>
          <a:bodyPr>
            <a:normAutofit/>
          </a:bodyPr>
          <a:lstStyle/>
          <a:p>
            <a:pPr algn="ctr" eaLnBrk="1" fontAlgn="auto" hangingPunct="1">
              <a:spcAft>
                <a:spcPts val="0"/>
              </a:spcAft>
              <a:defRPr/>
            </a:pPr>
            <a:r>
              <a:rPr lang="en-US" sz="4000" b="1" dirty="0"/>
              <a:t>Chronic Renal Failure (CRF)</a:t>
            </a:r>
            <a:br>
              <a:rPr lang="en-US" sz="4000" b="1" dirty="0"/>
            </a:br>
            <a:r>
              <a:rPr lang="en-US" sz="4000" b="1" dirty="0"/>
              <a:t>or</a:t>
            </a:r>
            <a:br>
              <a:rPr lang="en-US" sz="4000" b="1" dirty="0"/>
            </a:br>
            <a:r>
              <a:rPr lang="en-US" sz="4000" b="1" dirty="0"/>
              <a:t> Chronic kidney disease (CKD)</a:t>
            </a:r>
            <a:endParaRPr lang="en-US" sz="4000" dirty="0"/>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CA3BD58-38A1-43E8-92EF-4289A9A4D5AC}"/>
              </a:ext>
            </a:extLst>
          </p:cNvPr>
          <p:cNvSpPr>
            <a:spLocks noGrp="1" noChangeArrowheads="1"/>
          </p:cNvSpPr>
          <p:nvPr>
            <p:ph type="title"/>
          </p:nvPr>
        </p:nvSpPr>
        <p:spPr>
          <a:xfrm>
            <a:off x="1676400" y="457200"/>
            <a:ext cx="8162925" cy="762000"/>
          </a:xfrm>
        </p:spPr>
        <p:txBody>
          <a:bodyPr>
            <a:normAutofit fontScale="90000"/>
          </a:bodyPr>
          <a:lstStyle/>
          <a:p>
            <a:pPr eaLnBrk="1" fontAlgn="auto" hangingPunct="1">
              <a:spcAft>
                <a:spcPts val="0"/>
              </a:spcAft>
              <a:defRPr/>
            </a:pPr>
            <a:r>
              <a:rPr lang="en-US" sz="2800" b="1" dirty="0">
                <a:latin typeface="+mn-lt"/>
              </a:rPr>
              <a:t>Chronic Renal Failure (CRF)/ Chronic kidney disease (CKD)</a:t>
            </a:r>
          </a:p>
        </p:txBody>
      </p:sp>
      <p:sp>
        <p:nvSpPr>
          <p:cNvPr id="19459" name="Rectangle 3">
            <a:extLst>
              <a:ext uri="{FF2B5EF4-FFF2-40B4-BE49-F238E27FC236}">
                <a16:creationId xmlns:a16="http://schemas.microsoft.com/office/drawing/2014/main" id="{EC446FBB-9D02-4B2B-8740-3058D2649F64}"/>
              </a:ext>
            </a:extLst>
          </p:cNvPr>
          <p:cNvSpPr>
            <a:spLocks noGrp="1" noChangeArrowheads="1"/>
          </p:cNvSpPr>
          <p:nvPr>
            <p:ph idx="1"/>
          </p:nvPr>
        </p:nvSpPr>
        <p:spPr>
          <a:xfrm>
            <a:off x="1235075" y="1219200"/>
            <a:ext cx="10271125" cy="5562600"/>
          </a:xfrm>
        </p:spPr>
        <p:txBody>
          <a:bodyPr/>
          <a:lstStyle/>
          <a:p>
            <a:pPr algn="just" eaLnBrk="1" hangingPunct="1"/>
            <a:r>
              <a:rPr lang="en-US" altLang="en-US" dirty="0">
                <a:cs typeface="Arial" panose="020B0604020202020204" pitchFamily="34" charset="0"/>
              </a:rPr>
              <a:t>Chronic kidney disease describes the slow or gradual loss of kidney function. </a:t>
            </a:r>
          </a:p>
          <a:p>
            <a:pPr algn="just" eaLnBrk="1" hangingPunct="1"/>
            <a:r>
              <a:rPr lang="en-US" altLang="en-US" dirty="0">
                <a:cs typeface="Arial" panose="020B0604020202020204" pitchFamily="34" charset="0"/>
              </a:rPr>
              <a:t>CKD can be the consequence of irreversible acute disease or progressive slow scarring in any type of chronic renal disease. </a:t>
            </a:r>
          </a:p>
          <a:p>
            <a:pPr algn="just" eaLnBrk="1" hangingPunct="1"/>
            <a:r>
              <a:rPr lang="en-US" altLang="en-US" dirty="0">
                <a:cs typeface="Arial" panose="020B0604020202020204" pitchFamily="34" charset="0"/>
              </a:rPr>
              <a:t>The end result is end stage kidney disease.</a:t>
            </a:r>
          </a:p>
          <a:p>
            <a:pPr algn="just" eaLnBrk="1" hangingPunct="1"/>
            <a:r>
              <a:rPr lang="en-US" altLang="en-US" dirty="0"/>
              <a:t>In end-stage kidney there is scarring of all 4 renal compartments: glomerular sclerosis, tubular atrophy, interstitial fibrosis and arteriosclerosis, regardless of the primary/original site of injury. </a:t>
            </a:r>
          </a:p>
          <a:p>
            <a:pPr algn="just" eaLnBrk="1" hangingPunct="1"/>
            <a:r>
              <a:rPr lang="en-US" altLang="en-US" dirty="0">
                <a:solidFill>
                  <a:srgbClr val="000000"/>
                </a:solidFill>
              </a:rPr>
              <a:t>The prognosis is poor. Patients need </a:t>
            </a:r>
            <a:r>
              <a:rPr lang="en-US" altLang="en-US" dirty="0"/>
              <a:t>with dialysis or transplantation otherwise death from uremia will results.</a:t>
            </a:r>
            <a:endParaRPr lang="en-US" altLang="en-US" dirty="0">
              <a:cs typeface="Arial" panose="020B0604020202020204" pitchFamily="34" charset="0"/>
            </a:endParaRPr>
          </a:p>
          <a:p>
            <a:pPr algn="just" eaLnBrk="1" hangingPunct="1"/>
            <a:r>
              <a:rPr lang="en-US" altLang="en-US" dirty="0">
                <a:solidFill>
                  <a:srgbClr val="000000"/>
                </a:solidFill>
              </a:rPr>
              <a:t>Dialysis and kidney transplantation allow long-term survival. </a:t>
            </a:r>
            <a:r>
              <a:rPr lang="en-US" altLang="en-US" dirty="0">
                <a:cs typeface="Arial" panose="020B0604020202020204" pitchFamily="34" charset="0"/>
              </a:rPr>
              <a:t> </a:t>
            </a:r>
            <a:endParaRPr lang="en-US" altLang="en-US" dirty="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F021590-2E71-4BF1-93C7-6C7FF5EFF82A}"/>
              </a:ext>
            </a:extLst>
          </p:cNvPr>
          <p:cNvSpPr>
            <a:spLocks noGrp="1" noChangeArrowheads="1"/>
          </p:cNvSpPr>
          <p:nvPr>
            <p:ph type="title"/>
          </p:nvPr>
        </p:nvSpPr>
        <p:spPr>
          <a:xfrm>
            <a:off x="1828800" y="152400"/>
            <a:ext cx="8162925" cy="584200"/>
          </a:xfrm>
        </p:spPr>
        <p:txBody>
          <a:bodyPr/>
          <a:lstStyle/>
          <a:p>
            <a:pPr eaLnBrk="1" fontAlgn="auto" hangingPunct="1">
              <a:spcAft>
                <a:spcPts val="0"/>
              </a:spcAft>
              <a:defRPr/>
            </a:pPr>
            <a:r>
              <a:rPr lang="en-US" altLang="en-US" sz="3200" b="1">
                <a:latin typeface="Arial" panose="020B0604020202020204" pitchFamily="34" charset="0"/>
                <a:cs typeface="Arial" panose="020B0604020202020204" pitchFamily="34" charset="0"/>
              </a:rPr>
              <a:t>CRF/CKD: common causes</a:t>
            </a:r>
          </a:p>
        </p:txBody>
      </p:sp>
      <p:sp>
        <p:nvSpPr>
          <p:cNvPr id="23555" name="Rectangle 3">
            <a:extLst>
              <a:ext uri="{FF2B5EF4-FFF2-40B4-BE49-F238E27FC236}">
                <a16:creationId xmlns:a16="http://schemas.microsoft.com/office/drawing/2014/main" id="{C3774D1E-E61D-4B11-B912-04AFBE0B0D55}"/>
              </a:ext>
            </a:extLst>
          </p:cNvPr>
          <p:cNvSpPr>
            <a:spLocks noGrp="1" noChangeArrowheads="1"/>
          </p:cNvSpPr>
          <p:nvPr>
            <p:ph idx="1"/>
          </p:nvPr>
        </p:nvSpPr>
        <p:spPr>
          <a:xfrm>
            <a:off x="1463675" y="1387475"/>
            <a:ext cx="9813925" cy="4876800"/>
          </a:xfrm>
        </p:spPr>
        <p:txBody>
          <a:bodyPr rtlCol="0">
            <a:normAutofit/>
          </a:bodyPr>
          <a:lstStyle/>
          <a:p>
            <a:pPr eaLnBrk="1" fontAlgn="auto" hangingPunct="1">
              <a:spcAft>
                <a:spcPts val="0"/>
              </a:spcAft>
              <a:defRPr/>
            </a:pPr>
            <a:endParaRPr lang="en-US" altLang="en-US">
              <a:cs typeface="Arial" panose="020B0604020202020204" pitchFamily="34" charset="0"/>
            </a:endParaRPr>
          </a:p>
          <a:p>
            <a:pPr eaLnBrk="1" fontAlgn="auto" hangingPunct="1">
              <a:spcAft>
                <a:spcPts val="0"/>
              </a:spcAft>
              <a:defRPr/>
            </a:pPr>
            <a:r>
              <a:rPr lang="en-US" altLang="en-US" sz="2800">
                <a:cs typeface="Arial" panose="020B0604020202020204" pitchFamily="34" charset="0"/>
              </a:rPr>
              <a:t>Chronic glomerulonephritis like RPGN, membranous GN, membranoproliferative GN, FSGS, IgA nephropathy, etc.</a:t>
            </a:r>
          </a:p>
          <a:p>
            <a:pPr eaLnBrk="1" fontAlgn="auto" hangingPunct="1">
              <a:spcAft>
                <a:spcPts val="0"/>
              </a:spcAft>
              <a:defRPr/>
            </a:pPr>
            <a:r>
              <a:rPr lang="en-US" altLang="en-US" sz="2800">
                <a:cs typeface="Arial" panose="020B0604020202020204" pitchFamily="34" charset="0"/>
              </a:rPr>
              <a:t>Diabetic Nephropathy</a:t>
            </a:r>
          </a:p>
          <a:p>
            <a:pPr eaLnBrk="1" fontAlgn="auto" hangingPunct="1">
              <a:spcAft>
                <a:spcPts val="0"/>
              </a:spcAft>
              <a:defRPr/>
            </a:pPr>
            <a:r>
              <a:rPr lang="en-US" altLang="en-US" sz="2800">
                <a:cs typeface="Arial" panose="020B0604020202020204" pitchFamily="34" charset="0"/>
              </a:rPr>
              <a:t>Hypertension</a:t>
            </a:r>
          </a:p>
          <a:p>
            <a:pPr eaLnBrk="1" fontAlgn="auto" hangingPunct="1">
              <a:spcAft>
                <a:spcPts val="0"/>
              </a:spcAft>
              <a:defRPr/>
            </a:pPr>
            <a:r>
              <a:rPr lang="en-US" altLang="en-US" sz="2800">
                <a:cs typeface="Arial" panose="020B0604020202020204" pitchFamily="34" charset="0"/>
              </a:rPr>
              <a:t>Reflux nephropathy in children</a:t>
            </a:r>
          </a:p>
          <a:p>
            <a:pPr eaLnBrk="1" fontAlgn="auto" hangingPunct="1">
              <a:spcAft>
                <a:spcPts val="0"/>
              </a:spcAft>
              <a:defRPr/>
            </a:pPr>
            <a:r>
              <a:rPr lang="en-US" altLang="en-US" sz="2800">
                <a:cs typeface="Arial" panose="020B0604020202020204" pitchFamily="34" charset="0"/>
              </a:rPr>
              <a:t>Polycystic kidney disease</a:t>
            </a:r>
          </a:p>
          <a:p>
            <a:pPr eaLnBrk="1" fontAlgn="auto" hangingPunct="1">
              <a:spcAft>
                <a:spcPts val="0"/>
              </a:spcAft>
              <a:defRPr/>
            </a:pPr>
            <a:r>
              <a:rPr lang="en-US" altLang="en-US" sz="2800">
                <a:cs typeface="Arial" panose="020B0604020202020204" pitchFamily="34" charset="0"/>
              </a:rPr>
              <a:t>Kidney infections &amp; obstructions</a:t>
            </a:r>
          </a:p>
          <a:p>
            <a:pPr eaLnBrk="1" fontAlgn="auto" hangingPunct="1">
              <a:spcAft>
                <a:spcPts val="0"/>
              </a:spcAft>
              <a:defRPr/>
            </a:pPr>
            <a:r>
              <a:rPr lang="en-US" altLang="en-US" sz="2800">
                <a:cs typeface="Arial" panose="020B0604020202020204" pitchFamily="34" charset="0"/>
              </a:rPr>
              <a:t>Others</a:t>
            </a:r>
          </a:p>
          <a:p>
            <a:pPr eaLnBrk="1" fontAlgn="auto" hangingPunct="1">
              <a:spcAft>
                <a:spcPts val="0"/>
              </a:spcAft>
              <a:buFont typeface="Arial" panose="020B0604020202020204" pitchFamily="34" charset="0"/>
              <a:buNone/>
              <a:defRPr/>
            </a:pPr>
            <a:endParaRPr lang="en-US" altLang="en-US">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C3BED41-650B-4B13-B6C4-7BA5B0C7D44F}"/>
              </a:ext>
            </a:extLst>
          </p:cNvPr>
          <p:cNvSpPr>
            <a:spLocks noGrp="1"/>
          </p:cNvSpPr>
          <p:nvPr>
            <p:ph type="title"/>
          </p:nvPr>
        </p:nvSpPr>
        <p:spPr>
          <a:xfrm>
            <a:off x="1905000" y="152400"/>
            <a:ext cx="8162925" cy="769938"/>
          </a:xfrm>
        </p:spPr>
        <p:txBody>
          <a:bodyPr/>
          <a:lstStyle/>
          <a:p>
            <a:pPr eaLnBrk="1" fontAlgn="auto" hangingPunct="1">
              <a:spcAft>
                <a:spcPts val="0"/>
              </a:spcAft>
              <a:defRPr/>
            </a:pPr>
            <a:r>
              <a:rPr lang="en-US" dirty="0">
                <a:latin typeface="+mn-lt"/>
              </a:rPr>
              <a:t>CRF/CKD: clinical features</a:t>
            </a:r>
          </a:p>
        </p:txBody>
      </p:sp>
      <p:sp>
        <p:nvSpPr>
          <p:cNvPr id="25603" name="Content Placeholder 2">
            <a:extLst>
              <a:ext uri="{FF2B5EF4-FFF2-40B4-BE49-F238E27FC236}">
                <a16:creationId xmlns:a16="http://schemas.microsoft.com/office/drawing/2014/main" id="{2FBCDAE3-0094-4A04-816B-17E72929C5C6}"/>
              </a:ext>
            </a:extLst>
          </p:cNvPr>
          <p:cNvSpPr>
            <a:spLocks noGrp="1" noChangeArrowheads="1"/>
          </p:cNvSpPr>
          <p:nvPr>
            <p:ph idx="1"/>
          </p:nvPr>
        </p:nvSpPr>
        <p:spPr>
          <a:xfrm>
            <a:off x="760413" y="922338"/>
            <a:ext cx="11431587" cy="5935662"/>
          </a:xfrm>
        </p:spPr>
        <p:txBody>
          <a:bodyPr rtlCol="0">
            <a:normAutofit lnSpcReduction="10000"/>
          </a:bodyPr>
          <a:lstStyle/>
          <a:p>
            <a:pPr marL="0" indent="0" eaLnBrk="1" fontAlgn="auto" hangingPunct="1">
              <a:spcAft>
                <a:spcPts val="0"/>
              </a:spcAft>
              <a:buFont typeface="Wingdings" panose="05000000000000000000" pitchFamily="2" charset="2"/>
              <a:buNone/>
              <a:defRPr/>
            </a:pPr>
            <a:r>
              <a:rPr lang="en-US" altLang="en-US">
                <a:cs typeface="Arial" panose="020B0604020202020204" pitchFamily="34" charset="0"/>
              </a:rPr>
              <a:t>In the early stages of chronic kidney failure </a:t>
            </a:r>
            <a:r>
              <a:rPr lang="en-US" altLang="en-US">
                <a:cs typeface="Arial" panose="020B0604020202020204" pitchFamily="34" charset="0"/>
                <a:sym typeface="Wingdings" panose="05000000000000000000" pitchFamily="2" charset="2"/>
              </a:rPr>
              <a:t></a:t>
            </a:r>
            <a:r>
              <a:rPr lang="en-US" altLang="en-US">
                <a:cs typeface="Arial" panose="020B0604020202020204" pitchFamily="34" charset="0"/>
              </a:rPr>
              <a:t> few signs or symptoms. Chronic kidney failure may not become apparent until your kidney function is significantly impaired. </a:t>
            </a:r>
          </a:p>
          <a:p>
            <a:pPr marL="0" indent="0" eaLnBrk="1" fontAlgn="auto" hangingPunct="1">
              <a:spcAft>
                <a:spcPts val="0"/>
              </a:spcAft>
              <a:buFont typeface="Wingdings" panose="05000000000000000000" pitchFamily="2" charset="2"/>
              <a:buNone/>
              <a:defRPr/>
            </a:pPr>
            <a:r>
              <a:rPr lang="en-US" altLang="en-US">
                <a:cs typeface="Arial" panose="020B0604020202020204" pitchFamily="34" charset="0"/>
              </a:rPr>
              <a:t>Some patients are oliguric and some patients are not oliguric.</a:t>
            </a:r>
          </a:p>
          <a:p>
            <a:pPr marL="0" indent="0" eaLnBrk="1" fontAlgn="auto" hangingPunct="1">
              <a:spcAft>
                <a:spcPts val="0"/>
              </a:spcAft>
              <a:buFont typeface="Wingdings" panose="05000000000000000000" pitchFamily="2" charset="2"/>
              <a:buNone/>
              <a:defRPr/>
            </a:pPr>
            <a:r>
              <a:rPr lang="en-US" altLang="en-US">
                <a:cs typeface="Arial" panose="020B0604020202020204" pitchFamily="34" charset="0"/>
              </a:rPr>
              <a:t>Gradual rise in BUN and serum creatinine.</a:t>
            </a:r>
          </a:p>
          <a:p>
            <a:pPr marL="0" indent="0" eaLnBrk="1" fontAlgn="auto" hangingPunct="1">
              <a:spcAft>
                <a:spcPts val="0"/>
              </a:spcAft>
              <a:buFont typeface="Franklin Gothic Book" panose="020B0503020102020204" pitchFamily="34" charset="0"/>
              <a:buNone/>
              <a:defRPr/>
            </a:pPr>
            <a:r>
              <a:rPr lang="en-US" altLang="en-US" b="1" u="sng">
                <a:cs typeface="Arial" panose="020B0604020202020204" pitchFamily="34" charset="0"/>
              </a:rPr>
              <a:t>High levels of urea in the blood can result in</a:t>
            </a:r>
            <a:r>
              <a:rPr lang="en-US" altLang="en-US" u="sng">
                <a:cs typeface="Arial" panose="020B0604020202020204" pitchFamily="34" charset="0"/>
              </a:rPr>
              <a:t>:</a:t>
            </a:r>
          </a:p>
          <a:p>
            <a:pPr lvl="1" eaLnBrk="1" fontAlgn="auto" hangingPunct="1">
              <a:spcAft>
                <a:spcPts val="0"/>
              </a:spcAft>
              <a:defRPr/>
            </a:pPr>
            <a:r>
              <a:rPr lang="en-US" altLang="en-US" sz="2400" b="1">
                <a:cs typeface="Arial" panose="020B0604020202020204" pitchFamily="34" charset="0"/>
              </a:rPr>
              <a:t>Azotemia</a:t>
            </a:r>
            <a:r>
              <a:rPr lang="en-US" altLang="en-US" sz="2400">
                <a:cs typeface="Arial" panose="020B0604020202020204" pitchFamily="34" charset="0"/>
              </a:rPr>
              <a:t> (increased urea and creatinine)</a:t>
            </a:r>
          </a:p>
          <a:p>
            <a:pPr lvl="1" eaLnBrk="1" fontAlgn="auto" hangingPunct="1">
              <a:spcAft>
                <a:spcPts val="0"/>
              </a:spcAft>
              <a:defRPr/>
            </a:pPr>
            <a:r>
              <a:rPr lang="en-US" altLang="en-US" sz="2400" b="1">
                <a:cs typeface="Arial" panose="020B0604020202020204" pitchFamily="34" charset="0"/>
              </a:rPr>
              <a:t>Acidosis, hyperkalemia, Hypokalemia (</a:t>
            </a:r>
            <a:r>
              <a:rPr lang="en-US" altLang="en-US" sz="2400">
                <a:cs typeface="Arial" panose="020B0604020202020204" pitchFamily="34" charset="0"/>
              </a:rPr>
              <a:t>due to failure of kidney to activate Vit D).</a:t>
            </a:r>
            <a:endParaRPr lang="en-US" altLang="en-US" sz="2400" b="1">
              <a:cs typeface="Arial" panose="020B0604020202020204" pitchFamily="34" charset="0"/>
            </a:endParaRPr>
          </a:p>
          <a:p>
            <a:pPr lvl="1" eaLnBrk="1" fontAlgn="auto" hangingPunct="1">
              <a:spcAft>
                <a:spcPts val="0"/>
              </a:spcAft>
              <a:defRPr/>
            </a:pPr>
            <a:r>
              <a:rPr lang="en-US" altLang="en-US" sz="2400" b="1">
                <a:cs typeface="Arial" panose="020B0604020202020204" pitchFamily="34" charset="0"/>
              </a:rPr>
              <a:t>Abnormal fluid volume </a:t>
            </a:r>
            <a:r>
              <a:rPr lang="en-US" altLang="en-US" sz="2400" b="1">
                <a:cs typeface="Arial" panose="020B0604020202020204" pitchFamily="34" charset="0"/>
                <a:sym typeface="Wingdings" panose="05000000000000000000" pitchFamily="2" charset="2"/>
              </a:rPr>
              <a:t> c</a:t>
            </a:r>
            <a:r>
              <a:rPr lang="en-US" altLang="en-US" sz="2400">
                <a:cs typeface="Arial" panose="020B0604020202020204" pitchFamily="34" charset="0"/>
              </a:rPr>
              <a:t>hanges in urine output e.g. initially increased urine output and later decreased urine output. The sodium and water retention can lead to volume overload and congestive cardiac failure. </a:t>
            </a:r>
          </a:p>
          <a:p>
            <a:pPr lvl="1" eaLnBrk="1" fontAlgn="auto" hangingPunct="1">
              <a:spcAft>
                <a:spcPts val="0"/>
              </a:spcAft>
              <a:defRPr/>
            </a:pPr>
            <a:r>
              <a:rPr lang="en-US" altLang="en-US" sz="2400">
                <a:cs typeface="Arial" panose="020B0604020202020204" pitchFamily="34" charset="0"/>
              </a:rPr>
              <a:t>Low levels of calcium </a:t>
            </a:r>
            <a:r>
              <a:rPr lang="en-US" altLang="en-US" sz="2400">
                <a:cs typeface="Arial" panose="020B0604020202020204" pitchFamily="34" charset="0"/>
                <a:sym typeface="Wingdings" panose="05000000000000000000" pitchFamily="2" charset="2"/>
              </a:rPr>
              <a:t></a:t>
            </a:r>
            <a:r>
              <a:rPr lang="en-US" altLang="en-US" sz="2400">
                <a:cs typeface="Arial" panose="020B0604020202020204" pitchFamily="34" charset="0"/>
              </a:rPr>
              <a:t> renal osteodystrophy</a:t>
            </a:r>
          </a:p>
          <a:p>
            <a:pPr lvl="1" eaLnBrk="1" fontAlgn="auto" hangingPunct="1">
              <a:spcAft>
                <a:spcPts val="0"/>
              </a:spcAft>
              <a:defRPr/>
            </a:pPr>
            <a:r>
              <a:rPr lang="en-US" altLang="en-US" sz="2400" b="1">
                <a:cs typeface="Arial" panose="020B0604020202020204" pitchFamily="34" charset="0"/>
              </a:rPr>
              <a:t>Anemia</a:t>
            </a:r>
            <a:r>
              <a:rPr lang="en-US" altLang="en-US" sz="2400">
                <a:cs typeface="Arial" panose="020B0604020202020204" pitchFamily="34" charset="0"/>
              </a:rPr>
              <a:t> due to decreased erythropoietin.</a:t>
            </a:r>
          </a:p>
          <a:p>
            <a:pPr lvl="1" eaLnBrk="1" fontAlgn="auto" hangingPunct="1">
              <a:spcAft>
                <a:spcPts val="0"/>
              </a:spcAft>
              <a:defRPr/>
            </a:pPr>
            <a:r>
              <a:rPr lang="en-US" altLang="en-US" sz="2400" b="1">
                <a:cs typeface="Arial" panose="020B0604020202020204" pitchFamily="34" charset="0"/>
              </a:rPr>
              <a:t>Hypertension </a:t>
            </a:r>
            <a:r>
              <a:rPr lang="en-US" altLang="en-US" sz="2400">
                <a:cs typeface="Arial" panose="020B0604020202020204" pitchFamily="34" charset="0"/>
              </a:rPr>
              <a:t>due to excess renin production.</a:t>
            </a:r>
          </a:p>
          <a:p>
            <a:pPr lvl="1" eaLnBrk="1" fontAlgn="auto" hangingPunct="1">
              <a:spcAft>
                <a:spcPts val="0"/>
              </a:spcAft>
              <a:defRPr/>
            </a:pPr>
            <a:r>
              <a:rPr lang="en-US" altLang="en-US" sz="2400">
                <a:cs typeface="Arial" panose="020B0604020202020204" pitchFamily="34" charset="0"/>
              </a:rPr>
              <a:t>Etc.</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10D32785-CF01-4A50-A719-A030B02A5A35}"/>
              </a:ext>
            </a:extLst>
          </p:cNvPr>
          <p:cNvSpPr>
            <a:spLocks noGrp="1" noChangeArrowheads="1"/>
          </p:cNvSpPr>
          <p:nvPr>
            <p:ph type="title"/>
          </p:nvPr>
        </p:nvSpPr>
        <p:spPr>
          <a:xfrm>
            <a:off x="1301750" y="173038"/>
            <a:ext cx="9906000" cy="615950"/>
          </a:xfrm>
        </p:spPr>
        <p:txBody>
          <a:bodyPr>
            <a:normAutofit fontScale="90000"/>
          </a:bodyPr>
          <a:lstStyle/>
          <a:p>
            <a:pPr algn="ctr" eaLnBrk="1" fontAlgn="auto" hangingPunct="1">
              <a:spcAft>
                <a:spcPts val="0"/>
              </a:spcAft>
              <a:defRPr/>
            </a:pPr>
            <a:r>
              <a:rPr lang="en-US" altLang="en-US" dirty="0">
                <a:solidFill>
                  <a:srgbClr val="323232"/>
                </a:solidFill>
              </a:rPr>
              <a:t>CKD: morphology</a:t>
            </a:r>
            <a:endParaRPr lang="en-US" altLang="en-US" dirty="0"/>
          </a:p>
        </p:txBody>
      </p:sp>
      <p:sp>
        <p:nvSpPr>
          <p:cNvPr id="3" name="Content Placeholder 2">
            <a:extLst>
              <a:ext uri="{FF2B5EF4-FFF2-40B4-BE49-F238E27FC236}">
                <a16:creationId xmlns:a16="http://schemas.microsoft.com/office/drawing/2014/main" id="{147BCE1C-3E36-4AAF-B96D-40659CEA1CE8}"/>
              </a:ext>
            </a:extLst>
          </p:cNvPr>
          <p:cNvSpPr>
            <a:spLocks noGrp="1"/>
          </p:cNvSpPr>
          <p:nvPr>
            <p:ph sz="half" idx="1"/>
          </p:nvPr>
        </p:nvSpPr>
        <p:spPr>
          <a:xfrm>
            <a:off x="646113" y="788988"/>
            <a:ext cx="5992812" cy="6069012"/>
          </a:xfrm>
        </p:spPr>
        <p:txBody>
          <a:bodyPr rtlCol="0">
            <a:noAutofit/>
          </a:bodyPr>
          <a:lstStyle/>
          <a:p>
            <a:pPr marL="41148" indent="0" eaLnBrk="1" fontAlgn="auto" hangingPunct="1">
              <a:spcAft>
                <a:spcPts val="0"/>
              </a:spcAft>
              <a:buFont typeface="Arial" panose="020B0604020202020204" pitchFamily="34" charset="0"/>
              <a:buNone/>
              <a:defRPr/>
            </a:pPr>
            <a:r>
              <a:rPr lang="en-US" sz="2000" dirty="0">
                <a:solidFill>
                  <a:prstClr val="black"/>
                </a:solidFill>
              </a:rPr>
              <a:t>Grossly the kidneys are small and contracted with granular surface. Markedly damaged kidneys are designated "end-stage kidneys”.</a:t>
            </a:r>
            <a:endParaRPr lang="ar-SA" sz="2000" dirty="0">
              <a:solidFill>
                <a:prstClr val="black"/>
              </a:solidFill>
            </a:endParaRPr>
          </a:p>
          <a:p>
            <a:pPr marL="41148" indent="0" eaLnBrk="1" fontAlgn="auto" hangingPunct="1">
              <a:spcAft>
                <a:spcPts val="0"/>
              </a:spcAft>
              <a:buFont typeface="Arial" panose="020B0604020202020204" pitchFamily="34" charset="0"/>
              <a:buNone/>
              <a:defRPr/>
            </a:pPr>
            <a:r>
              <a:rPr lang="en-US" sz="2000" dirty="0">
                <a:solidFill>
                  <a:prstClr val="black"/>
                </a:solidFill>
              </a:rPr>
              <a:t>Light microscopy:</a:t>
            </a:r>
          </a:p>
          <a:p>
            <a:pPr marL="1005840" lvl="2" indent="-342900" eaLnBrk="1" fontAlgn="auto" hangingPunct="1">
              <a:spcAft>
                <a:spcPts val="0"/>
              </a:spcAft>
              <a:buFont typeface="Tw Cen MT" panose="020B0602020104020603" pitchFamily="34" charset="0"/>
              <a:buChar char="»"/>
              <a:defRPr/>
            </a:pPr>
            <a:r>
              <a:rPr lang="en-US" sz="2000" dirty="0">
                <a:solidFill>
                  <a:prstClr val="black"/>
                </a:solidFill>
              </a:rPr>
              <a:t>Glomeruli </a:t>
            </a:r>
            <a:r>
              <a:rPr lang="en-US" sz="2000" dirty="0">
                <a:solidFill>
                  <a:prstClr val="black"/>
                </a:solidFill>
                <a:sym typeface="Wingdings" panose="05000000000000000000" pitchFamily="2" charset="2"/>
              </a:rPr>
              <a:t></a:t>
            </a:r>
            <a:r>
              <a:rPr lang="en-US" sz="2000" dirty="0">
                <a:solidFill>
                  <a:prstClr val="black"/>
                </a:solidFill>
              </a:rPr>
              <a:t> most of the glomerular are sclerosed (</a:t>
            </a:r>
            <a:r>
              <a:rPr lang="en-US" sz="2000" dirty="0" err="1">
                <a:solidFill>
                  <a:prstClr val="black"/>
                </a:solidFill>
              </a:rPr>
              <a:t>fibrosed</a:t>
            </a:r>
            <a:r>
              <a:rPr lang="en-US" sz="2000" dirty="0">
                <a:solidFill>
                  <a:prstClr val="black"/>
                </a:solidFill>
              </a:rPr>
              <a:t>/scarred) called glomerulosclerosis. </a:t>
            </a:r>
          </a:p>
          <a:p>
            <a:pPr marL="1005840" lvl="2" indent="-342900" eaLnBrk="1" fontAlgn="auto" hangingPunct="1">
              <a:spcAft>
                <a:spcPts val="0"/>
              </a:spcAft>
              <a:buFont typeface="Tw Cen MT" panose="020B0602020104020603" pitchFamily="34" charset="0"/>
              <a:buChar char="»"/>
              <a:defRPr/>
            </a:pPr>
            <a:r>
              <a:rPr lang="en-US" sz="2000" dirty="0">
                <a:solidFill>
                  <a:prstClr val="black"/>
                </a:solidFill>
              </a:rPr>
              <a:t>Tubules </a:t>
            </a:r>
            <a:r>
              <a:rPr lang="en-US" sz="2000" dirty="0">
                <a:solidFill>
                  <a:prstClr val="black"/>
                </a:solidFill>
                <a:sym typeface="Wingdings" panose="05000000000000000000" pitchFamily="2" charset="2"/>
              </a:rPr>
              <a:t> </a:t>
            </a:r>
            <a:r>
              <a:rPr lang="en-US" sz="2000" dirty="0">
                <a:solidFill>
                  <a:prstClr val="black"/>
                </a:solidFill>
              </a:rPr>
              <a:t>show prominent atrophy with </a:t>
            </a:r>
            <a:r>
              <a:rPr lang="en-US" sz="2000" dirty="0" err="1">
                <a:solidFill>
                  <a:prstClr val="black"/>
                </a:solidFill>
              </a:rPr>
              <a:t>thyroidization</a:t>
            </a:r>
            <a:r>
              <a:rPr lang="en-US" sz="2000" dirty="0">
                <a:solidFill>
                  <a:prstClr val="black"/>
                </a:solidFill>
              </a:rPr>
              <a:t> of tubules</a:t>
            </a:r>
            <a:r>
              <a:rPr lang="en-US" sz="2000" dirty="0">
                <a:solidFill>
                  <a:srgbClr val="000000"/>
                </a:solidFill>
              </a:rPr>
              <a:t> (</a:t>
            </a:r>
            <a:r>
              <a:rPr lang="en-US" sz="2000" dirty="0">
                <a:cs typeface="Arial" pitchFamily="34" charset="0"/>
              </a:rPr>
              <a:t>tubules are filled with eosinophilic hyaline casts resembling colloid of thyroid gland).</a:t>
            </a:r>
            <a:endParaRPr lang="en-US" sz="2000" dirty="0">
              <a:solidFill>
                <a:prstClr val="black"/>
              </a:solidFill>
            </a:endParaRPr>
          </a:p>
          <a:p>
            <a:pPr marL="1005840" lvl="2" indent="-342900" eaLnBrk="1" fontAlgn="auto" hangingPunct="1">
              <a:spcAft>
                <a:spcPts val="0"/>
              </a:spcAft>
              <a:buFont typeface="Tw Cen MT" panose="020B0602020104020603" pitchFamily="34" charset="0"/>
              <a:buChar char="»"/>
              <a:defRPr/>
            </a:pPr>
            <a:r>
              <a:rPr lang="en-US" sz="2000" dirty="0" err="1">
                <a:solidFill>
                  <a:prstClr val="black"/>
                </a:solidFill>
              </a:rPr>
              <a:t>Interstitium</a:t>
            </a:r>
            <a:r>
              <a:rPr lang="en-US" sz="2000" dirty="0">
                <a:solidFill>
                  <a:prstClr val="black"/>
                </a:solidFill>
              </a:rPr>
              <a:t> </a:t>
            </a:r>
            <a:r>
              <a:rPr lang="en-US" sz="2000" dirty="0">
                <a:solidFill>
                  <a:prstClr val="black"/>
                </a:solidFill>
                <a:sym typeface="Wingdings" panose="05000000000000000000" pitchFamily="2" charset="2"/>
              </a:rPr>
              <a:t> </a:t>
            </a:r>
            <a:r>
              <a:rPr lang="en-US" sz="2000" dirty="0">
                <a:solidFill>
                  <a:prstClr val="black"/>
                </a:solidFill>
              </a:rPr>
              <a:t>prominent interstitial fibrosis with lymphocytic infiltrate</a:t>
            </a:r>
          </a:p>
          <a:p>
            <a:pPr marL="1005840" lvl="2" indent="-342900" eaLnBrk="1" fontAlgn="auto" hangingPunct="1">
              <a:spcAft>
                <a:spcPts val="0"/>
              </a:spcAft>
              <a:buFont typeface="Tw Cen MT" panose="020B0602020104020603" pitchFamily="34" charset="0"/>
              <a:buChar char="»"/>
              <a:defRPr/>
            </a:pPr>
            <a:r>
              <a:rPr lang="en-US" sz="2000" dirty="0">
                <a:solidFill>
                  <a:prstClr val="black"/>
                </a:solidFill>
              </a:rPr>
              <a:t>Blood vessels</a:t>
            </a:r>
            <a:r>
              <a:rPr lang="en-US" sz="2000" dirty="0">
                <a:solidFill>
                  <a:prstClr val="black"/>
                </a:solidFill>
                <a:sym typeface="Wingdings" panose="05000000000000000000" pitchFamily="2" charset="2"/>
              </a:rPr>
              <a:t></a:t>
            </a:r>
            <a:r>
              <a:rPr lang="en-US" sz="2000" dirty="0">
                <a:solidFill>
                  <a:prstClr val="black"/>
                </a:solidFill>
              </a:rPr>
              <a:t> show thick walled arteries and arterioles with narrowed lumen.</a:t>
            </a:r>
          </a:p>
          <a:p>
            <a:pPr marL="384048" indent="-342900" eaLnBrk="1" fontAlgn="auto" hangingPunct="1">
              <a:spcAft>
                <a:spcPts val="0"/>
              </a:spcAft>
              <a:defRPr/>
            </a:pPr>
            <a:endParaRPr lang="en-US" dirty="0">
              <a:solidFill>
                <a:prstClr val="black"/>
              </a:solidFill>
            </a:endParaRPr>
          </a:p>
          <a:p>
            <a:pPr marL="0" indent="0" eaLnBrk="1" fontAlgn="auto" hangingPunct="1">
              <a:spcAft>
                <a:spcPts val="0"/>
              </a:spcAft>
              <a:buFont typeface="Wingdings" pitchFamily="2" charset="2"/>
              <a:buNone/>
              <a:defRPr/>
            </a:pPr>
            <a:endParaRPr lang="en-US" dirty="0">
              <a:solidFill>
                <a:prstClr val="black"/>
              </a:solidFill>
            </a:endParaRPr>
          </a:p>
          <a:p>
            <a:pPr marL="384048" indent="-384048" eaLnBrk="1" fontAlgn="auto" hangingPunct="1">
              <a:spcAft>
                <a:spcPts val="0"/>
              </a:spcAft>
              <a:defRPr/>
            </a:pPr>
            <a:endParaRPr lang="en-US" dirty="0"/>
          </a:p>
        </p:txBody>
      </p:sp>
      <p:pic>
        <p:nvPicPr>
          <p:cNvPr id="24580" name="Picture 2">
            <a:extLst>
              <a:ext uri="{FF2B5EF4-FFF2-40B4-BE49-F238E27FC236}">
                <a16:creationId xmlns:a16="http://schemas.microsoft.com/office/drawing/2014/main" id="{6ED307F8-4D65-4887-9668-550725C35B5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638925" y="1668463"/>
            <a:ext cx="5476875" cy="4381500"/>
          </a:xfrm>
          <a:noFill/>
        </p:spPr>
      </p:pic>
      <p:sp>
        <p:nvSpPr>
          <p:cNvPr id="6" name="Rectangle 1">
            <a:extLst>
              <a:ext uri="{FF2B5EF4-FFF2-40B4-BE49-F238E27FC236}">
                <a16:creationId xmlns:a16="http://schemas.microsoft.com/office/drawing/2014/main" id="{C4E35276-E381-4911-B977-00888ACDEFB7}"/>
              </a:ext>
            </a:extLst>
          </p:cNvPr>
          <p:cNvSpPr>
            <a:spLocks noChangeArrowheads="1"/>
          </p:cNvSpPr>
          <p:nvPr/>
        </p:nvSpPr>
        <p:spPr bwMode="auto">
          <a:xfrm>
            <a:off x="8099425" y="6213475"/>
            <a:ext cx="3695700" cy="415925"/>
          </a:xfrm>
          <a:prstGeom prst="rect">
            <a:avLst/>
          </a:prstGeom>
          <a:noFill/>
          <a:ln>
            <a:noFill/>
          </a:ln>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eaLnBrk="1" fontAlgn="auto" hangingPunct="1">
              <a:spcBef>
                <a:spcPts val="0"/>
              </a:spcBef>
              <a:spcAft>
                <a:spcPts val="0"/>
              </a:spcAft>
              <a:defRPr/>
            </a:pPr>
            <a:r>
              <a:rPr lang="en-US" altLang="en-US" sz="1050" dirty="0" err="1">
                <a:solidFill>
                  <a:schemeClr val="tx1">
                    <a:lumMod val="85000"/>
                    <a:lumOff val="15000"/>
                  </a:schemeClr>
                </a:solidFill>
                <a:latin typeface="+mn-lt"/>
              </a:rPr>
              <a:t>Hewitson</a:t>
            </a:r>
            <a:r>
              <a:rPr lang="en-US" altLang="en-US" sz="1050" dirty="0">
                <a:solidFill>
                  <a:schemeClr val="tx1">
                    <a:lumMod val="85000"/>
                    <a:lumOff val="15000"/>
                  </a:schemeClr>
                </a:solidFill>
                <a:latin typeface="+mn-lt"/>
              </a:rPr>
              <a:t>, 2012 Fibrogenesis Tissue Repair. 5(Suppl 1):S14.</a:t>
            </a:r>
          </a:p>
          <a:p>
            <a:pPr eaLnBrk="1" fontAlgn="auto" hangingPunct="1">
              <a:spcBef>
                <a:spcPts val="0"/>
              </a:spcBef>
              <a:spcAft>
                <a:spcPts val="0"/>
              </a:spcAft>
              <a:defRPr/>
            </a:pPr>
            <a:r>
              <a:rPr lang="en-US" altLang="en-US" sz="1050" dirty="0" err="1">
                <a:solidFill>
                  <a:schemeClr val="tx1">
                    <a:lumMod val="85000"/>
                    <a:lumOff val="15000"/>
                  </a:schemeClr>
                </a:solidFill>
                <a:latin typeface="+mn-lt"/>
              </a:rPr>
              <a:t>doi</a:t>
            </a:r>
            <a:r>
              <a:rPr lang="en-US" altLang="en-US" sz="1050" dirty="0">
                <a:solidFill>
                  <a:schemeClr val="tx1">
                    <a:lumMod val="85000"/>
                    <a:lumOff val="15000"/>
                  </a:schemeClr>
                </a:solidFill>
                <a:latin typeface="+mn-lt"/>
              </a:rPr>
              <a:t>: 10.1186/1755-1536-5-S1-S14</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5">
            <a:extLst>
              <a:ext uri="{FF2B5EF4-FFF2-40B4-BE49-F238E27FC236}">
                <a16:creationId xmlns:a16="http://schemas.microsoft.com/office/drawing/2014/main" id="{A158EF3F-6374-4BE4-B29E-E78429EBA178}"/>
              </a:ext>
            </a:extLst>
          </p:cNvPr>
          <p:cNvSpPr>
            <a:spLocks noGrp="1" noChangeArrowheads="1"/>
          </p:cNvSpPr>
          <p:nvPr>
            <p:ph type="title"/>
          </p:nvPr>
        </p:nvSpPr>
        <p:spPr>
          <a:xfrm>
            <a:off x="498764" y="166255"/>
            <a:ext cx="10586749" cy="987858"/>
          </a:xfrm>
        </p:spPr>
        <p:txBody>
          <a:bodyPr>
            <a:normAutofit fontScale="90000"/>
          </a:bodyPr>
          <a:lstStyle/>
          <a:p>
            <a:pPr eaLnBrk="1" fontAlgn="auto" hangingPunct="1">
              <a:spcAft>
                <a:spcPts val="0"/>
              </a:spcAft>
              <a:defRPr/>
            </a:pPr>
            <a:r>
              <a:rPr lang="en-US" altLang="en-US" dirty="0"/>
              <a:t>End stage kidney</a:t>
            </a:r>
            <a:br>
              <a:rPr lang="en-US" altLang="en-US" dirty="0"/>
            </a:br>
            <a:r>
              <a:rPr lang="en-US" altLang="en-US" dirty="0"/>
              <a:t>Glomerulosclerosis and </a:t>
            </a:r>
            <a:r>
              <a:rPr lang="en-US" altLang="en-US" dirty="0" err="1"/>
              <a:t>thyroidization</a:t>
            </a:r>
            <a:r>
              <a:rPr lang="en-US" altLang="en-US" dirty="0"/>
              <a:t> of tubules</a:t>
            </a:r>
          </a:p>
        </p:txBody>
      </p:sp>
      <p:pic>
        <p:nvPicPr>
          <p:cNvPr id="25603" name="Picture 2" descr="Image result for atrophic kidney histology">
            <a:extLst>
              <a:ext uri="{FF2B5EF4-FFF2-40B4-BE49-F238E27FC236}">
                <a16:creationId xmlns:a16="http://schemas.microsoft.com/office/drawing/2014/main" id="{D1011FE4-AD5E-4983-AA04-F5FAC03E3290}"/>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080125" y="1343025"/>
            <a:ext cx="6111875" cy="4573588"/>
          </a:xfrm>
          <a:noFill/>
        </p:spPr>
      </p:pic>
      <p:pic>
        <p:nvPicPr>
          <p:cNvPr id="25604" name="Picture 4" descr="Image result for atrophic kidney histology">
            <a:extLst>
              <a:ext uri="{FF2B5EF4-FFF2-40B4-BE49-F238E27FC236}">
                <a16:creationId xmlns:a16="http://schemas.microsoft.com/office/drawing/2014/main" id="{27AB9348-A83D-44EB-AB94-39EA78A89EFA}"/>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1343025"/>
            <a:ext cx="6096000" cy="4573588"/>
          </a:xfrm>
          <a:noFill/>
        </p:spPr>
      </p:pic>
      <p:sp>
        <p:nvSpPr>
          <p:cNvPr id="25605" name="Rectangle 4">
            <a:extLst>
              <a:ext uri="{FF2B5EF4-FFF2-40B4-BE49-F238E27FC236}">
                <a16:creationId xmlns:a16="http://schemas.microsoft.com/office/drawing/2014/main" id="{5B0DA951-8982-457E-AA4A-685FEA79E292}"/>
              </a:ext>
            </a:extLst>
          </p:cNvPr>
          <p:cNvSpPr>
            <a:spLocks noChangeArrowheads="1"/>
          </p:cNvSpPr>
          <p:nvPr/>
        </p:nvSpPr>
        <p:spPr bwMode="auto">
          <a:xfrm>
            <a:off x="601663" y="5916613"/>
            <a:ext cx="5178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SzPct val="125000"/>
              <a:buFont typeface="Arial" panose="020B0604020202020204" pitchFamily="34" charset="0"/>
              <a:buChar char="•"/>
              <a:defRPr sz="2400">
                <a:solidFill>
                  <a:schemeClr val="tx1"/>
                </a:solidFill>
                <a:latin typeface="Tw Cen MT" panose="020B0602020104020603" pitchFamily="34" charset="0"/>
              </a:defRPr>
            </a:lvl1pPr>
            <a:lvl2pPr marL="742950" indent="-285750">
              <a:lnSpc>
                <a:spcPct val="120000"/>
              </a:lnSpc>
              <a:spcBef>
                <a:spcPts val="500"/>
              </a:spcBef>
              <a:buSzPct val="125000"/>
              <a:buFont typeface="Arial" panose="020B0604020202020204" pitchFamily="34" charset="0"/>
              <a:buChar char="•"/>
              <a:defRPr sz="2000">
                <a:solidFill>
                  <a:schemeClr val="tx1"/>
                </a:solidFill>
                <a:latin typeface="Tw Cen MT" panose="020B0602020104020603" pitchFamily="34" charset="0"/>
              </a:defRPr>
            </a:lvl2pPr>
            <a:lvl3pPr marL="1143000" indent="-228600">
              <a:lnSpc>
                <a:spcPct val="120000"/>
              </a:lnSpc>
              <a:spcBef>
                <a:spcPts val="500"/>
              </a:spcBef>
              <a:buSzPct val="125000"/>
              <a:buFont typeface="Arial" panose="020B0604020202020204" pitchFamily="34" charset="0"/>
              <a:buChar char="•"/>
              <a:defRPr>
                <a:solidFill>
                  <a:schemeClr val="tx1"/>
                </a:solidFill>
                <a:latin typeface="Tw Cen MT" panose="020B0602020104020603" pitchFamily="34" charset="0"/>
              </a:defRPr>
            </a:lvl3pPr>
            <a:lvl4pPr marL="16002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4pPr>
            <a:lvl5pPr marL="20574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9pPr>
          </a:lstStyle>
          <a:p>
            <a:pPr eaLnBrk="1" hangingPunct="1">
              <a:lnSpc>
                <a:spcPct val="100000"/>
              </a:lnSpc>
              <a:spcBef>
                <a:spcPct val="0"/>
              </a:spcBef>
              <a:buSzTx/>
              <a:buFontTx/>
              <a:buNone/>
            </a:pPr>
            <a:r>
              <a:rPr lang="en-US" altLang="en-US" sz="1800">
                <a:latin typeface="Franklin Gothic Book" panose="020B0503020102020204" pitchFamily="34" charset="0"/>
              </a:rPr>
              <a:t>http://pathology.class.kmu.edu.tw/ch13/129-2.jpg</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a:extLst>
              <a:ext uri="{FF2B5EF4-FFF2-40B4-BE49-F238E27FC236}">
                <a16:creationId xmlns:a16="http://schemas.microsoft.com/office/drawing/2014/main" id="{922E1808-6826-4816-B47A-A2A77B2A99C8}"/>
              </a:ext>
            </a:extLst>
          </p:cNvPr>
          <p:cNvSpPr>
            <a:spLocks noGrp="1" noChangeArrowheads="1"/>
          </p:cNvSpPr>
          <p:nvPr>
            <p:ph type="title"/>
          </p:nvPr>
        </p:nvSpPr>
        <p:spPr>
          <a:xfrm>
            <a:off x="1363663" y="254000"/>
            <a:ext cx="9601200" cy="742950"/>
          </a:xfrm>
        </p:spPr>
        <p:txBody>
          <a:bodyPr/>
          <a:lstStyle/>
          <a:p>
            <a:pPr eaLnBrk="1" fontAlgn="auto" hangingPunct="1">
              <a:spcAft>
                <a:spcPts val="0"/>
              </a:spcAft>
              <a:defRPr/>
            </a:pPr>
            <a:r>
              <a:rPr lang="en-US" altLang="en-US"/>
              <a:t>End stage kidney</a:t>
            </a:r>
          </a:p>
        </p:txBody>
      </p:sp>
      <p:pic>
        <p:nvPicPr>
          <p:cNvPr id="26627" name="Picture 2" descr="Image result for atrophic kidney histology">
            <a:extLst>
              <a:ext uri="{FF2B5EF4-FFF2-40B4-BE49-F238E27FC236}">
                <a16:creationId xmlns:a16="http://schemas.microsoft.com/office/drawing/2014/main" id="{F13354B6-1D71-4ADD-A5A4-F33B62FE1166}"/>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168400"/>
            <a:ext cx="6232525" cy="4430713"/>
          </a:xfrm>
          <a:noFill/>
        </p:spPr>
      </p:pic>
      <p:sp>
        <p:nvSpPr>
          <p:cNvPr id="4" name="Rectangle 3">
            <a:extLst>
              <a:ext uri="{FF2B5EF4-FFF2-40B4-BE49-F238E27FC236}">
                <a16:creationId xmlns:a16="http://schemas.microsoft.com/office/drawing/2014/main" id="{E976102F-969E-48E1-AD89-0688056BA09E}"/>
              </a:ext>
            </a:extLst>
          </p:cNvPr>
          <p:cNvSpPr/>
          <p:nvPr/>
        </p:nvSpPr>
        <p:spPr>
          <a:xfrm>
            <a:off x="68263" y="5599113"/>
            <a:ext cx="6096000" cy="254000"/>
          </a:xfrm>
          <a:prstGeom prst="rect">
            <a:avLst/>
          </a:prstGeom>
        </p:spPr>
        <p:txBody>
          <a:bodyPr>
            <a:spAutoFit/>
          </a:bodyPr>
          <a:lstStyle/>
          <a:p>
            <a:pPr eaLnBrk="1" fontAlgn="auto" hangingPunct="1">
              <a:spcBef>
                <a:spcPts val="0"/>
              </a:spcBef>
              <a:spcAft>
                <a:spcPts val="0"/>
              </a:spcAft>
              <a:defRPr/>
            </a:pPr>
            <a:r>
              <a:rPr lang="en-US" sz="1050" dirty="0">
                <a:latin typeface="+mn-lt"/>
              </a:rPr>
              <a:t>http://peir.path.uab.edu/library/_data/i/upload/2013/08/01/20130801100717-c2bfd18e-me.jpg</a:t>
            </a:r>
          </a:p>
        </p:txBody>
      </p:sp>
      <p:pic>
        <p:nvPicPr>
          <p:cNvPr id="26629" name="Picture 2">
            <a:extLst>
              <a:ext uri="{FF2B5EF4-FFF2-40B4-BE49-F238E27FC236}">
                <a16:creationId xmlns:a16="http://schemas.microsoft.com/office/drawing/2014/main" id="{5CF7EA70-95A1-421E-AFDD-165830880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200" y="1168400"/>
            <a:ext cx="5892800" cy="443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4">
            <a:extLst>
              <a:ext uri="{FF2B5EF4-FFF2-40B4-BE49-F238E27FC236}">
                <a16:creationId xmlns:a16="http://schemas.microsoft.com/office/drawing/2014/main" id="{CC10DEB2-A97F-4957-8E77-D18126E1FEA1}"/>
              </a:ext>
            </a:extLst>
          </p:cNvPr>
          <p:cNvSpPr>
            <a:spLocks noChangeArrowheads="1"/>
          </p:cNvSpPr>
          <p:nvPr/>
        </p:nvSpPr>
        <p:spPr bwMode="auto">
          <a:xfrm>
            <a:off x="6232525" y="5599113"/>
            <a:ext cx="6096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SzPct val="125000"/>
              <a:buFont typeface="Arial" panose="020B0604020202020204" pitchFamily="34" charset="0"/>
              <a:buChar char="•"/>
              <a:defRPr sz="2400">
                <a:solidFill>
                  <a:schemeClr val="tx1"/>
                </a:solidFill>
                <a:latin typeface="Tw Cen MT" panose="020B0602020104020603" pitchFamily="34" charset="0"/>
              </a:defRPr>
            </a:lvl1pPr>
            <a:lvl2pPr marL="742950" indent="-285750">
              <a:lnSpc>
                <a:spcPct val="120000"/>
              </a:lnSpc>
              <a:spcBef>
                <a:spcPts val="500"/>
              </a:spcBef>
              <a:buSzPct val="125000"/>
              <a:buFont typeface="Arial" panose="020B0604020202020204" pitchFamily="34" charset="0"/>
              <a:buChar char="•"/>
              <a:defRPr sz="2000">
                <a:solidFill>
                  <a:schemeClr val="tx1"/>
                </a:solidFill>
                <a:latin typeface="Tw Cen MT" panose="020B0602020104020603" pitchFamily="34" charset="0"/>
              </a:defRPr>
            </a:lvl2pPr>
            <a:lvl3pPr marL="1143000" indent="-228600">
              <a:lnSpc>
                <a:spcPct val="120000"/>
              </a:lnSpc>
              <a:spcBef>
                <a:spcPts val="500"/>
              </a:spcBef>
              <a:buSzPct val="125000"/>
              <a:buFont typeface="Arial" panose="020B0604020202020204" pitchFamily="34" charset="0"/>
              <a:buChar char="•"/>
              <a:defRPr>
                <a:solidFill>
                  <a:schemeClr val="tx1"/>
                </a:solidFill>
                <a:latin typeface="Tw Cen MT" panose="020B0602020104020603" pitchFamily="34" charset="0"/>
              </a:defRPr>
            </a:lvl3pPr>
            <a:lvl4pPr marL="16002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4pPr>
            <a:lvl5pPr marL="20574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9pPr>
          </a:lstStyle>
          <a:p>
            <a:pPr eaLnBrk="1" hangingPunct="1">
              <a:lnSpc>
                <a:spcPct val="100000"/>
              </a:lnSpc>
              <a:spcBef>
                <a:spcPct val="0"/>
              </a:spcBef>
              <a:buSzTx/>
              <a:buFontTx/>
              <a:buNone/>
            </a:pPr>
            <a:r>
              <a:rPr lang="en-US" altLang="en-US" sz="1100">
                <a:solidFill>
                  <a:srgbClr val="000000"/>
                </a:solidFill>
                <a:latin typeface="Franklin Gothic Book" panose="020B0503020102020204" pitchFamily="34" charset="0"/>
              </a:rPr>
              <a:t>http://www.iupui.edu/~pathol/c604_Systemic/labs/lab10/images/I-87.jpg</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AA32E-F1E0-49FC-BD58-04F544CB45C7}"/>
              </a:ext>
            </a:extLst>
          </p:cNvPr>
          <p:cNvSpPr>
            <a:spLocks noGrp="1"/>
          </p:cNvSpPr>
          <p:nvPr>
            <p:ph type="title"/>
          </p:nvPr>
        </p:nvSpPr>
        <p:spPr>
          <a:xfrm>
            <a:off x="928688" y="214313"/>
            <a:ext cx="11017250" cy="1290637"/>
          </a:xfrm>
        </p:spPr>
        <p:txBody>
          <a:bodyPr>
            <a:normAutofit fontScale="90000"/>
          </a:bodyPr>
          <a:lstStyle/>
          <a:p>
            <a:pPr algn="ctr" eaLnBrk="1" fontAlgn="auto" hangingPunct="1">
              <a:spcAft>
                <a:spcPts val="0"/>
              </a:spcAft>
              <a:defRPr/>
            </a:pPr>
            <a:r>
              <a:rPr lang="en-US" sz="2000" b="1" dirty="0"/>
              <a:t>Objectives for pathology lectures 5 &amp; 6: </a:t>
            </a:r>
            <a:br>
              <a:rPr lang="en-US" sz="2000" b="1" dirty="0"/>
            </a:br>
            <a:r>
              <a:rPr lang="en-US" altLang="en-US" sz="2000" b="1" dirty="0"/>
              <a:t> Nephrotic and Nephritic Syndrome</a:t>
            </a:r>
            <a:br>
              <a:rPr lang="en-US" altLang="en-US" sz="2000" b="1" dirty="0"/>
            </a:br>
            <a:r>
              <a:rPr lang="en-US" altLang="en-US" sz="2000" b="1" dirty="0"/>
              <a:t> and</a:t>
            </a:r>
            <a:br>
              <a:rPr lang="en-US" sz="2000" dirty="0"/>
            </a:br>
            <a:r>
              <a:rPr lang="en-US" altLang="en-US" sz="2000" b="1" dirty="0"/>
              <a:t>Rapid Progressive Glomerulonephritis, Chronic kidney Disease,</a:t>
            </a:r>
            <a:br>
              <a:rPr lang="en-US" altLang="en-US" sz="2000" b="1" dirty="0"/>
            </a:br>
            <a:endParaRPr lang="en-US" sz="2000" dirty="0"/>
          </a:p>
        </p:txBody>
      </p:sp>
      <p:sp>
        <p:nvSpPr>
          <p:cNvPr id="3" name="Content Placeholder 2">
            <a:extLst>
              <a:ext uri="{FF2B5EF4-FFF2-40B4-BE49-F238E27FC236}">
                <a16:creationId xmlns:a16="http://schemas.microsoft.com/office/drawing/2014/main" id="{C8D54B81-13C8-4726-92A6-5F65621B9C34}"/>
              </a:ext>
            </a:extLst>
          </p:cNvPr>
          <p:cNvSpPr>
            <a:spLocks noGrp="1"/>
          </p:cNvSpPr>
          <p:nvPr>
            <p:ph idx="1"/>
          </p:nvPr>
        </p:nvSpPr>
        <p:spPr>
          <a:xfrm>
            <a:off x="1031875" y="1504950"/>
            <a:ext cx="10914063" cy="5132388"/>
          </a:xfrm>
        </p:spPr>
        <p:txBody>
          <a:bodyPr rtlCol="0">
            <a:normAutofit fontScale="92500" lnSpcReduction="20000"/>
          </a:bodyPr>
          <a:lstStyle/>
          <a:p>
            <a:pPr marL="0" indent="0" eaLnBrk="1" fontAlgn="auto" hangingPunct="1">
              <a:spcAft>
                <a:spcPts val="0"/>
              </a:spcAft>
              <a:buFont typeface="Franklin Gothic Book" panose="020B0503020102020204" pitchFamily="34" charset="0"/>
              <a:buNone/>
              <a:defRPr/>
            </a:pPr>
            <a:r>
              <a:rPr lang="en-US" dirty="0"/>
              <a:t>At the end of the activity (2 lectures) the students will be able to:</a:t>
            </a:r>
          </a:p>
          <a:p>
            <a:pPr marL="384048" indent="-384048" eaLnBrk="1" fontAlgn="auto" hangingPunct="1">
              <a:spcAft>
                <a:spcPts val="0"/>
              </a:spcAft>
              <a:defRPr/>
            </a:pPr>
            <a:r>
              <a:rPr lang="en-US" dirty="0"/>
              <a:t>Recognize the five major renal glomerular syndromes.</a:t>
            </a:r>
          </a:p>
          <a:p>
            <a:pPr marL="384048" indent="-384048" eaLnBrk="1" fontAlgn="auto" hangingPunct="1">
              <a:spcAft>
                <a:spcPts val="0"/>
              </a:spcAft>
              <a:defRPr/>
            </a:pPr>
            <a:r>
              <a:rPr lang="en-US" dirty="0"/>
              <a:t>Describe the main differential pathological diagnosis for each syndrome.</a:t>
            </a:r>
          </a:p>
          <a:p>
            <a:pPr marL="384048" indent="-384048" eaLnBrk="1" fontAlgn="auto" hangingPunct="1">
              <a:spcAft>
                <a:spcPts val="0"/>
              </a:spcAft>
              <a:defRPr/>
            </a:pPr>
            <a:r>
              <a:rPr lang="en-US" dirty="0"/>
              <a:t>Perform a </a:t>
            </a:r>
            <a:r>
              <a:rPr lang="en-US" dirty="0" err="1"/>
              <a:t>clinico</a:t>
            </a:r>
            <a:r>
              <a:rPr lang="en-US" dirty="0"/>
              <a:t>-pathological correlation.</a:t>
            </a:r>
          </a:p>
          <a:p>
            <a:pPr marL="384048" indent="-384048" eaLnBrk="1" fontAlgn="auto" hangingPunct="1">
              <a:spcAft>
                <a:spcPts val="0"/>
              </a:spcAft>
              <a:defRPr/>
            </a:pPr>
            <a:r>
              <a:rPr lang="en-US" dirty="0"/>
              <a:t>Describe the patterns of injury of each syndrome.</a:t>
            </a:r>
          </a:p>
          <a:p>
            <a:pPr marL="0" indent="0" eaLnBrk="1" fontAlgn="auto" hangingPunct="1">
              <a:spcAft>
                <a:spcPts val="0"/>
              </a:spcAft>
              <a:buFont typeface="Franklin Gothic Book" panose="020B0503020102020204" pitchFamily="34" charset="0"/>
              <a:buNone/>
              <a:defRPr/>
            </a:pPr>
            <a:r>
              <a:rPr lang="en-US" b="1" u="sng" dirty="0"/>
              <a:t>Key Outlines:</a:t>
            </a:r>
            <a:endParaRPr lang="en-US" dirty="0"/>
          </a:p>
          <a:p>
            <a:pPr marL="384048" indent="-384048" eaLnBrk="1" fontAlgn="auto" hangingPunct="1">
              <a:spcAft>
                <a:spcPts val="0"/>
              </a:spcAft>
              <a:defRPr/>
            </a:pPr>
            <a:r>
              <a:rPr lang="en-US" dirty="0"/>
              <a:t>The nephrotic syndrome: (Minimal change, FSGS, membranous, diabetes).</a:t>
            </a:r>
          </a:p>
          <a:p>
            <a:pPr marL="384048" indent="-384048" eaLnBrk="1" fontAlgn="auto" hangingPunct="1">
              <a:spcAft>
                <a:spcPts val="0"/>
              </a:spcAft>
              <a:defRPr/>
            </a:pPr>
            <a:r>
              <a:rPr lang="en-US" dirty="0"/>
              <a:t>The nephritic syndrome: (Acute post streptococcal Glomerulonephritis GN, Lupus nephritis).</a:t>
            </a:r>
          </a:p>
          <a:p>
            <a:pPr marL="384048" indent="-384048" eaLnBrk="1" fontAlgn="auto" hangingPunct="1">
              <a:spcAft>
                <a:spcPts val="0"/>
              </a:spcAft>
              <a:defRPr/>
            </a:pPr>
            <a:r>
              <a:rPr lang="en-US" dirty="0"/>
              <a:t>Asymptomatic Hematuria: IgA Nephropathy.</a:t>
            </a:r>
          </a:p>
          <a:p>
            <a:pPr marL="384048" indent="-384048" eaLnBrk="1" fontAlgn="auto" hangingPunct="1">
              <a:spcAft>
                <a:spcPts val="0"/>
              </a:spcAft>
              <a:defRPr/>
            </a:pPr>
            <a:r>
              <a:rPr lang="en-US" dirty="0"/>
              <a:t>Rapidly progressive GN: (Crescentic GN)</a:t>
            </a:r>
          </a:p>
          <a:p>
            <a:pPr marL="384048" indent="-384048" eaLnBrk="1" fontAlgn="auto" hangingPunct="1">
              <a:spcAft>
                <a:spcPts val="0"/>
              </a:spcAft>
              <a:defRPr/>
            </a:pPr>
            <a:r>
              <a:rPr lang="en-US" dirty="0"/>
              <a:t>The Chronic Renal Failure.</a:t>
            </a:r>
          </a:p>
          <a:p>
            <a:pPr marL="0" indent="0" eaLnBrk="1" fontAlgn="auto" hangingPunct="1">
              <a:spcAft>
                <a:spcPts val="0"/>
              </a:spcAft>
              <a:buFont typeface="Franklin Gothic Book" panose="020B0503020102020204" pitchFamily="34" charset="0"/>
              <a:buNone/>
              <a:defRPr/>
            </a:pPr>
            <a:endParaRPr lang="en-US" dirty="0"/>
          </a:p>
          <a:p>
            <a:pPr marL="384048" indent="-384048" eaLnBrk="1" fontAlgn="auto" hangingPunct="1">
              <a:spcAft>
                <a:spcPts val="0"/>
              </a:spcAft>
              <a:defRPr/>
            </a:pPr>
            <a:endParaRPr lang="en-US" dirty="0"/>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CA55D-7F2C-4F84-BF19-D0684CCC2DA1}"/>
              </a:ext>
            </a:extLst>
          </p:cNvPr>
          <p:cNvSpPr>
            <a:spLocks noGrp="1"/>
          </p:cNvSpPr>
          <p:nvPr>
            <p:ph type="ctrTitle"/>
          </p:nvPr>
        </p:nvSpPr>
        <p:spPr/>
        <p:txBody>
          <a:bodyPr/>
          <a:lstStyle/>
          <a:p>
            <a:pPr eaLnBrk="1" fontAlgn="auto" hangingPunct="1">
              <a:spcAft>
                <a:spcPts val="0"/>
              </a:spcAft>
              <a:defRPr/>
            </a:pPr>
            <a:r>
              <a:rPr lang="en-US" dirty="0"/>
              <a:t>END</a:t>
            </a:r>
          </a:p>
        </p:txBody>
      </p:sp>
      <p:sp>
        <p:nvSpPr>
          <p:cNvPr id="29699" name="Subtitle 2">
            <a:extLst>
              <a:ext uri="{FF2B5EF4-FFF2-40B4-BE49-F238E27FC236}">
                <a16:creationId xmlns:a16="http://schemas.microsoft.com/office/drawing/2014/main" id="{B70798C5-1BBC-4137-9A0B-80D7998919BB}"/>
              </a:ext>
            </a:extLst>
          </p:cNvPr>
          <p:cNvSpPr>
            <a:spLocks noGrp="1" noChangeArrowheads="1"/>
          </p:cNvSpPr>
          <p:nvPr>
            <p:ph type="subTitle" idx="1"/>
          </p:nvPr>
        </p:nvSpPr>
        <p:spPr/>
        <p:txBody>
          <a:bodyPr rtlCol="0"/>
          <a:lstStyle/>
          <a:p>
            <a:pPr eaLnBrk="1" fontAlgn="auto" hangingPunct="1">
              <a:spcBef>
                <a:spcPct val="0"/>
              </a:spcBef>
              <a:defRPr/>
            </a:pPr>
            <a:endParaRPr lang="en-US" altLang="en-US"/>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411CB0F-0D9B-43A6-87C0-ED1EA74CB08C}"/>
              </a:ext>
            </a:extLst>
          </p:cNvPr>
          <p:cNvSpPr>
            <a:spLocks noGrp="1" noChangeArrowheads="1"/>
          </p:cNvSpPr>
          <p:nvPr>
            <p:ph type="title"/>
          </p:nvPr>
        </p:nvSpPr>
        <p:spPr>
          <a:xfrm>
            <a:off x="838200" y="119063"/>
            <a:ext cx="10515600" cy="847725"/>
          </a:xfrm>
        </p:spPr>
        <p:txBody>
          <a:bodyPr/>
          <a:lstStyle/>
          <a:p>
            <a:pPr algn="ctr">
              <a:defRPr/>
            </a:pPr>
            <a:r>
              <a:rPr lang="en-US" altLang="en-US" sz="4200" dirty="0">
                <a:latin typeface="Calibri" panose="020F0502020204030204" pitchFamily="34" charset="0"/>
              </a:rPr>
              <a:t> outline for lecture 6</a:t>
            </a:r>
          </a:p>
        </p:txBody>
      </p:sp>
      <p:sp>
        <p:nvSpPr>
          <p:cNvPr id="6147" name="Rectangle 3">
            <a:extLst>
              <a:ext uri="{FF2B5EF4-FFF2-40B4-BE49-F238E27FC236}">
                <a16:creationId xmlns:a16="http://schemas.microsoft.com/office/drawing/2014/main" id="{481723ED-3A7F-4E65-AF08-D9C3D4FD679F}"/>
              </a:ext>
            </a:extLst>
          </p:cNvPr>
          <p:cNvSpPr>
            <a:spLocks noGrp="1" noChangeArrowheads="1"/>
          </p:cNvSpPr>
          <p:nvPr>
            <p:ph idx="1"/>
          </p:nvPr>
        </p:nvSpPr>
        <p:spPr>
          <a:xfrm>
            <a:off x="2079625" y="909638"/>
            <a:ext cx="8161338" cy="5829300"/>
          </a:xfrm>
        </p:spPr>
        <p:txBody>
          <a:bodyPr/>
          <a:lstStyle/>
          <a:p>
            <a:pPr>
              <a:defRPr/>
            </a:pPr>
            <a:r>
              <a:rPr lang="en-US" altLang="en-US" sz="2000" dirty="0">
                <a:solidFill>
                  <a:srgbClr val="FF0000"/>
                </a:solidFill>
              </a:rPr>
              <a:t>Clinical manifestation of kidney disease</a:t>
            </a:r>
          </a:p>
          <a:p>
            <a:pPr>
              <a:defRPr/>
            </a:pPr>
            <a:r>
              <a:rPr lang="en-US" sz="2000" dirty="0">
                <a:solidFill>
                  <a:srgbClr val="FF0000"/>
                </a:solidFill>
              </a:rPr>
              <a:t>Rapidly progressive GN: (Crescentic GN)</a:t>
            </a:r>
          </a:p>
          <a:p>
            <a:pPr lvl="1">
              <a:defRPr/>
            </a:pPr>
            <a:r>
              <a:rPr lang="en-US" dirty="0"/>
              <a:t>Introduction</a:t>
            </a:r>
          </a:p>
          <a:p>
            <a:pPr lvl="1">
              <a:defRPr/>
            </a:pPr>
            <a:r>
              <a:rPr lang="en-US" dirty="0"/>
              <a:t>Light microscopy</a:t>
            </a:r>
          </a:p>
          <a:p>
            <a:pPr lvl="1">
              <a:defRPr/>
            </a:pPr>
            <a:r>
              <a:rPr lang="en-US" dirty="0"/>
              <a:t>Type I</a:t>
            </a:r>
          </a:p>
          <a:p>
            <a:pPr lvl="1">
              <a:defRPr/>
            </a:pPr>
            <a:r>
              <a:rPr lang="en-US" dirty="0"/>
              <a:t>Type II</a:t>
            </a:r>
          </a:p>
          <a:p>
            <a:pPr lvl="1">
              <a:defRPr/>
            </a:pPr>
            <a:r>
              <a:rPr lang="en-US" dirty="0"/>
              <a:t>Type III</a:t>
            </a:r>
          </a:p>
          <a:p>
            <a:pPr>
              <a:defRPr/>
            </a:pPr>
            <a:r>
              <a:rPr lang="en-US" sz="2000" dirty="0">
                <a:solidFill>
                  <a:srgbClr val="FF0000"/>
                </a:solidFill>
              </a:rPr>
              <a:t>The Chronic Renal Failure.</a:t>
            </a:r>
          </a:p>
          <a:p>
            <a:pPr lvl="1">
              <a:defRPr/>
            </a:pPr>
            <a:r>
              <a:rPr lang="en-US" dirty="0"/>
              <a:t>Introduction</a:t>
            </a:r>
          </a:p>
          <a:p>
            <a:pPr lvl="1">
              <a:defRPr/>
            </a:pPr>
            <a:r>
              <a:rPr lang="en-US" dirty="0"/>
              <a:t>Common causes</a:t>
            </a:r>
          </a:p>
          <a:p>
            <a:pPr lvl="1">
              <a:defRPr/>
            </a:pPr>
            <a:r>
              <a:rPr lang="en-US" dirty="0"/>
              <a:t>Clinical features</a:t>
            </a:r>
          </a:p>
          <a:p>
            <a:pPr lvl="1">
              <a:defRPr/>
            </a:pPr>
            <a:r>
              <a:rPr lang="en-US" dirty="0"/>
              <a:t>Light microscopy</a:t>
            </a:r>
          </a:p>
          <a:p>
            <a:pPr marL="0" indent="0">
              <a:buFont typeface="Arial" panose="020B0604020202020204" pitchFamily="34" charset="0"/>
              <a:buNone/>
              <a:defRPr/>
            </a:pPr>
            <a:endParaRPr lang="en-US" altLang="en-US" sz="2000" dirty="0">
              <a:latin typeface="Calibri" panose="020F0502020204030204" pitchFamily="34" charset="0"/>
              <a:cs typeface="Arial" panose="020B0604020202020204" pitchFamily="34" charset="0"/>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776D1488-46B1-42CB-9474-947284A47DDA}"/>
              </a:ext>
            </a:extLst>
          </p:cNvPr>
          <p:cNvSpPr>
            <a:spLocks noGrp="1" noChangeArrowheads="1"/>
          </p:cNvSpPr>
          <p:nvPr>
            <p:ph type="title"/>
          </p:nvPr>
        </p:nvSpPr>
        <p:spPr>
          <a:xfrm>
            <a:off x="1981200" y="0"/>
            <a:ext cx="8229600" cy="609600"/>
          </a:xfrm>
        </p:spPr>
        <p:txBody>
          <a:bodyPr>
            <a:normAutofit fontScale="90000"/>
          </a:bodyPr>
          <a:lstStyle/>
          <a:p>
            <a:pPr eaLnBrk="1" fontAlgn="auto" hangingPunct="1">
              <a:spcAft>
                <a:spcPts val="0"/>
              </a:spcAft>
              <a:defRPr/>
            </a:pPr>
            <a:r>
              <a:rPr lang="en-US" altLang="en-US"/>
              <a:t>Clinical manifestation of kidney disease</a:t>
            </a:r>
          </a:p>
        </p:txBody>
      </p:sp>
      <p:graphicFrame>
        <p:nvGraphicFramePr>
          <p:cNvPr id="4" name="Content Placeholder 3">
            <a:extLst>
              <a:ext uri="{FF2B5EF4-FFF2-40B4-BE49-F238E27FC236}">
                <a16:creationId xmlns:a16="http://schemas.microsoft.com/office/drawing/2014/main" id="{EE27DC4E-98B0-4514-BE33-B4F8044E605B}"/>
              </a:ext>
            </a:extLst>
          </p:cNvPr>
          <p:cNvGraphicFramePr>
            <a:graphicFrameLocks noGrp="1"/>
          </p:cNvGraphicFramePr>
          <p:nvPr>
            <p:ph idx="1"/>
          </p:nvPr>
        </p:nvGraphicFramePr>
        <p:xfrm>
          <a:off x="311150" y="841375"/>
          <a:ext cx="11569700" cy="5676900"/>
        </p:xfrm>
        <a:graphic>
          <a:graphicData uri="http://schemas.openxmlformats.org/drawingml/2006/table">
            <a:tbl>
              <a:tblPr firstRow="1" bandRow="1">
                <a:tableStyleId>{22838BEF-8BB2-4498-84A7-C5851F593DF1}</a:tableStyleId>
              </a:tblPr>
              <a:tblGrid>
                <a:gridCol w="3536223">
                  <a:extLst>
                    <a:ext uri="{9D8B030D-6E8A-4147-A177-3AD203B41FA5}">
                      <a16:colId xmlns:a16="http://schemas.microsoft.com/office/drawing/2014/main" val="20000"/>
                    </a:ext>
                  </a:extLst>
                </a:gridCol>
                <a:gridCol w="8033477">
                  <a:extLst>
                    <a:ext uri="{9D8B030D-6E8A-4147-A177-3AD203B41FA5}">
                      <a16:colId xmlns:a16="http://schemas.microsoft.com/office/drawing/2014/main" val="20001"/>
                    </a:ext>
                  </a:extLst>
                </a:gridCol>
              </a:tblGrid>
              <a:tr h="640090">
                <a:tc>
                  <a:txBody>
                    <a:bodyPr/>
                    <a:lstStyle/>
                    <a:p>
                      <a:pPr marL="285750" indent="-285750">
                        <a:buFont typeface="Wingdings" panose="05000000000000000000" pitchFamily="2" charset="2"/>
                        <a:buChar char="§"/>
                      </a:pPr>
                      <a:r>
                        <a:rPr lang="en-US" sz="1800" b="1" u="none" dirty="0">
                          <a:solidFill>
                            <a:srgbClr val="002060"/>
                          </a:solidFill>
                        </a:rPr>
                        <a:t>Nephritic syndrome</a:t>
                      </a:r>
                    </a:p>
                  </a:txBody>
                  <a:tcPr marL="91433" marR="91433" marT="45716" marB="45716"/>
                </a:tc>
                <a:tc>
                  <a:txBody>
                    <a:bodyPr/>
                    <a:lstStyle/>
                    <a:p>
                      <a:pPr marL="0" marR="0" lvl="0" indent="0" algn="l" defTabSz="914400" rtl="0" eaLnBrk="1" fontAlgn="auto" latinLnBrk="0" hangingPunct="1">
                        <a:lnSpc>
                          <a:spcPct val="100000"/>
                        </a:lnSpc>
                        <a:spcBef>
                          <a:spcPct val="20000"/>
                        </a:spcBef>
                        <a:spcAft>
                          <a:spcPts val="0"/>
                        </a:spcAft>
                        <a:buClrTx/>
                        <a:buSzTx/>
                        <a:buFont typeface="+mj-lt"/>
                        <a:buNone/>
                        <a:tabLst/>
                        <a:defRPr/>
                      </a:pPr>
                      <a:r>
                        <a:rPr kumimoji="0" lang="en-US" sz="1800" b="0" u="none" strike="noStrike" kern="1200" cap="none" spc="0" normalizeH="0" baseline="0" noProof="0" dirty="0">
                          <a:ln>
                            <a:noFill/>
                          </a:ln>
                          <a:effectLst/>
                          <a:uLnTx/>
                          <a:uFillTx/>
                        </a:rPr>
                        <a:t>Results from glomerular injury </a:t>
                      </a:r>
                      <a:r>
                        <a:rPr kumimoji="0" lang="en-US" sz="1800" b="0" u="none" strike="noStrike" kern="1200" cap="none" spc="0" normalizeH="0" baseline="0" noProof="0" dirty="0">
                          <a:ln>
                            <a:noFill/>
                          </a:ln>
                          <a:effectLst/>
                          <a:uLnTx/>
                          <a:uFillTx/>
                          <a:sym typeface="Wingdings" panose="05000000000000000000" pitchFamily="2" charset="2"/>
                        </a:rPr>
                        <a:t></a:t>
                      </a:r>
                      <a:r>
                        <a:rPr kumimoji="0" lang="en-US" sz="1800" b="0" u="none" strike="noStrike" kern="1200" cap="none" spc="0" normalizeH="0" baseline="0" noProof="0" dirty="0">
                          <a:ln>
                            <a:noFill/>
                          </a:ln>
                          <a:effectLst/>
                          <a:uLnTx/>
                          <a:uFillTx/>
                        </a:rPr>
                        <a:t> acute onset of hematuria (</a:t>
                      </a:r>
                      <a:r>
                        <a:rPr kumimoji="0" lang="en-US" sz="1800" b="0" u="none" strike="noStrike" kern="1200" cap="none" spc="0" normalizeH="0" baseline="0" noProof="0" dirty="0" err="1">
                          <a:ln>
                            <a:noFill/>
                          </a:ln>
                          <a:effectLst/>
                          <a:uLnTx/>
                          <a:uFillTx/>
                        </a:rPr>
                        <a:t>rbcs</a:t>
                      </a:r>
                      <a:r>
                        <a:rPr kumimoji="0" lang="en-US" sz="1800" b="0" u="none" strike="noStrike" kern="1200" cap="none" spc="0" normalizeH="0" baseline="0" noProof="0" dirty="0">
                          <a:ln>
                            <a:noFill/>
                          </a:ln>
                          <a:effectLst/>
                          <a:uLnTx/>
                          <a:uFillTx/>
                        </a:rPr>
                        <a:t> in urine), mild to moderate proteinuria, azotemia, edema &amp; hypertension. </a:t>
                      </a:r>
                    </a:p>
                  </a:txBody>
                  <a:tcPr marL="91433" marR="91433" marT="45716" marB="45716"/>
                </a:tc>
                <a:extLst>
                  <a:ext uri="{0D108BD9-81ED-4DB2-BD59-A6C34878D82A}">
                    <a16:rowId xmlns:a16="http://schemas.microsoft.com/office/drawing/2014/main" val="10000"/>
                  </a:ext>
                </a:extLst>
              </a:tr>
              <a:tr h="640090">
                <a:tc>
                  <a:txBody>
                    <a:bodyPr/>
                    <a:lstStyle/>
                    <a:p>
                      <a:pPr marL="285750" indent="-285750">
                        <a:buFont typeface="Wingdings" panose="05000000000000000000" pitchFamily="2" charset="2"/>
                        <a:buChar char="§"/>
                      </a:pPr>
                      <a:r>
                        <a:rPr lang="en-US" sz="1800" b="1" u="none" dirty="0">
                          <a:solidFill>
                            <a:srgbClr val="002060"/>
                          </a:solidFill>
                          <a:effectLst/>
                        </a:rPr>
                        <a:t>Nephrotic syndrome</a:t>
                      </a:r>
                    </a:p>
                  </a:txBody>
                  <a:tcPr marL="91433" marR="91433" marT="45716" marB="45716"/>
                </a:tc>
                <a:tc>
                  <a:txBody>
                    <a:bodyPr/>
                    <a:lstStyle/>
                    <a:p>
                      <a:r>
                        <a:rPr kumimoji="0" lang="en-US" sz="1800" u="none" strike="noStrike" kern="1200" cap="none" spc="0" normalizeH="0" baseline="0" noProof="0" dirty="0">
                          <a:ln>
                            <a:noFill/>
                          </a:ln>
                          <a:effectLst/>
                          <a:uLnTx/>
                          <a:uFillTx/>
                        </a:rPr>
                        <a:t>heavy proteinuria (excretion of more than 3.5 g of protein/day in urine), hypoalbuminemia, severe edema, hyperlipidemia, and </a:t>
                      </a:r>
                      <a:r>
                        <a:rPr kumimoji="0" lang="en-US" sz="1800" u="none" strike="noStrike" kern="1200" cap="none" spc="0" normalizeH="0" baseline="0" noProof="0" dirty="0" err="1">
                          <a:ln>
                            <a:noFill/>
                          </a:ln>
                          <a:effectLst/>
                          <a:uLnTx/>
                          <a:uFillTx/>
                        </a:rPr>
                        <a:t>lipiduria</a:t>
                      </a:r>
                      <a:r>
                        <a:rPr kumimoji="0" lang="en-US" sz="1800" u="none" strike="noStrike" kern="1200" cap="none" spc="0" normalizeH="0" baseline="0" noProof="0" dirty="0">
                          <a:ln>
                            <a:noFill/>
                          </a:ln>
                          <a:effectLst/>
                          <a:uLnTx/>
                          <a:uFillTx/>
                        </a:rPr>
                        <a:t>. </a:t>
                      </a:r>
                      <a:endParaRPr lang="en-US" sz="1800" dirty="0"/>
                    </a:p>
                  </a:txBody>
                  <a:tcPr marL="91433" marR="91433" marT="45716" marB="45716"/>
                </a:tc>
                <a:extLst>
                  <a:ext uri="{0D108BD9-81ED-4DB2-BD59-A6C34878D82A}">
                    <a16:rowId xmlns:a16="http://schemas.microsoft.com/office/drawing/2014/main" val="10001"/>
                  </a:ext>
                </a:extLst>
              </a:tr>
              <a:tr h="640090">
                <a:tc>
                  <a:txBody>
                    <a:bodyPr/>
                    <a:lstStyle/>
                    <a:p>
                      <a:pPr marL="285750" indent="-285750">
                        <a:buFont typeface="Wingdings" panose="05000000000000000000" pitchFamily="2" charset="2"/>
                        <a:buChar char="§"/>
                      </a:pPr>
                      <a:r>
                        <a:rPr lang="en-US" sz="1800" b="1" u="none" dirty="0">
                          <a:solidFill>
                            <a:srgbClr val="002060"/>
                          </a:solidFill>
                        </a:rPr>
                        <a:t>Asymptomatic hematuria &amp;/or non-nephrotic proteinuria</a:t>
                      </a:r>
                    </a:p>
                  </a:txBody>
                  <a:tcPr marL="91433" marR="91433" marT="45716" marB="45716"/>
                </a:tc>
                <a:tc>
                  <a:txBody>
                    <a:bodyPr/>
                    <a:lstStyle/>
                    <a:p>
                      <a:pPr marL="0" marR="0" lvl="0" indent="0" algn="l" defTabSz="914400" rtl="0" eaLnBrk="1" fontAlgn="auto" latinLnBrk="0" hangingPunct="1">
                        <a:lnSpc>
                          <a:spcPct val="100000"/>
                        </a:lnSpc>
                        <a:spcBef>
                          <a:spcPct val="20000"/>
                        </a:spcBef>
                        <a:spcAft>
                          <a:spcPts val="0"/>
                        </a:spcAft>
                        <a:buClrTx/>
                        <a:buSzTx/>
                        <a:buFont typeface="+mj-lt"/>
                        <a:buNone/>
                        <a:tabLst/>
                        <a:defRPr/>
                      </a:pPr>
                      <a:r>
                        <a:rPr kumimoji="0" lang="en-US" sz="1800" u="none" strike="noStrike" kern="1200" cap="none" spc="0" normalizeH="0" baseline="0" noProof="0" dirty="0">
                          <a:ln>
                            <a:noFill/>
                          </a:ln>
                          <a:effectLst/>
                          <a:uLnTx/>
                          <a:uFillTx/>
                        </a:rPr>
                        <a:t>a sign of mild glomerular abnormalities e.g. IgA nephropathy. </a:t>
                      </a:r>
                    </a:p>
                  </a:txBody>
                  <a:tcPr marL="91433" marR="91433" marT="45716" marB="45716"/>
                </a:tc>
                <a:extLst>
                  <a:ext uri="{0D108BD9-81ED-4DB2-BD59-A6C34878D82A}">
                    <a16:rowId xmlns:a16="http://schemas.microsoft.com/office/drawing/2014/main" val="10002"/>
                  </a:ext>
                </a:extLst>
              </a:tr>
              <a:tr h="640090">
                <a:tc>
                  <a:txBody>
                    <a:bodyPr/>
                    <a:lstStyle/>
                    <a:p>
                      <a:pPr marL="285750" indent="-285750">
                        <a:buFont typeface="Wingdings" panose="05000000000000000000" pitchFamily="2" charset="2"/>
                        <a:buChar char="§"/>
                      </a:pPr>
                      <a:r>
                        <a:rPr lang="en-US" sz="1800" b="1" u="none" dirty="0">
                          <a:solidFill>
                            <a:srgbClr val="002060"/>
                          </a:solidFill>
                        </a:rPr>
                        <a:t>Rapidly progressive glomerulonephritis</a:t>
                      </a:r>
                    </a:p>
                  </a:txBody>
                  <a:tcPr marL="91433" marR="91433" marT="45716" marB="45716"/>
                </a:tc>
                <a:tc>
                  <a:txBody>
                    <a:bodyPr/>
                    <a:lstStyle/>
                    <a:p>
                      <a:pPr marL="0" marR="0" lvl="0" indent="0" algn="l" defTabSz="914400" rtl="0" eaLnBrk="1" fontAlgn="auto" latinLnBrk="0" hangingPunct="1">
                        <a:lnSpc>
                          <a:spcPct val="100000"/>
                        </a:lnSpc>
                        <a:spcBef>
                          <a:spcPct val="20000"/>
                        </a:spcBef>
                        <a:spcAft>
                          <a:spcPts val="0"/>
                        </a:spcAft>
                        <a:buClrTx/>
                        <a:buSzTx/>
                        <a:buFont typeface="+mj-lt"/>
                        <a:buNone/>
                        <a:tabLst/>
                        <a:defRPr/>
                      </a:pPr>
                      <a:r>
                        <a:rPr kumimoji="0" lang="en-US" sz="1800" u="none" strike="noStrike" kern="1200" cap="none" spc="0" normalizeH="0" baseline="0" noProof="0" dirty="0">
                          <a:ln>
                            <a:noFill/>
                          </a:ln>
                          <a:effectLst/>
                          <a:uLnTx/>
                          <a:uFillTx/>
                        </a:rPr>
                        <a:t>Results from severe glomerular injury </a:t>
                      </a:r>
                      <a:r>
                        <a:rPr kumimoji="0" lang="en-US" sz="1800" u="none" strike="noStrike" kern="1200" cap="none" spc="0" normalizeH="0" baseline="0" noProof="0" dirty="0">
                          <a:ln>
                            <a:noFill/>
                          </a:ln>
                          <a:effectLst/>
                          <a:uLnTx/>
                          <a:uFillTx/>
                          <a:sym typeface="Wingdings" panose="05000000000000000000" pitchFamily="2" charset="2"/>
                        </a:rPr>
                        <a:t> </a:t>
                      </a:r>
                      <a:r>
                        <a:rPr kumimoji="0" lang="en-US" sz="1800" u="none" strike="noStrike" kern="1200" cap="none" spc="0" normalizeH="0" baseline="0" noProof="0" dirty="0">
                          <a:ln>
                            <a:noFill/>
                          </a:ln>
                          <a:effectLst/>
                          <a:uLnTx/>
                          <a:uFillTx/>
                        </a:rPr>
                        <a:t>loss of renal function within days or weeks </a:t>
                      </a:r>
                      <a:r>
                        <a:rPr kumimoji="0" lang="en-US" sz="1800" u="none" strike="noStrike" kern="1200" cap="none" spc="0" normalizeH="0" baseline="0" noProof="0" dirty="0">
                          <a:ln>
                            <a:noFill/>
                          </a:ln>
                          <a:effectLst/>
                          <a:uLnTx/>
                          <a:uFillTx/>
                          <a:sym typeface="Wingdings" panose="05000000000000000000" pitchFamily="2" charset="2"/>
                        </a:rPr>
                        <a:t> </a:t>
                      </a:r>
                      <a:r>
                        <a:rPr kumimoji="0" lang="en-US" sz="1800" u="none" strike="noStrike" kern="1200" cap="none" spc="0" normalizeH="0" baseline="0" noProof="0" dirty="0">
                          <a:ln>
                            <a:noFill/>
                          </a:ln>
                          <a:effectLst/>
                          <a:uLnTx/>
                          <a:uFillTx/>
                        </a:rPr>
                        <a:t>hematuria, dysmorphic </a:t>
                      </a:r>
                      <a:r>
                        <a:rPr kumimoji="0" lang="en-US" sz="1800" u="none" strike="noStrike" kern="1200" cap="none" spc="0" normalizeH="0" baseline="0" noProof="0" dirty="0" err="1">
                          <a:ln>
                            <a:noFill/>
                          </a:ln>
                          <a:effectLst/>
                          <a:uLnTx/>
                          <a:uFillTx/>
                        </a:rPr>
                        <a:t>rbcs</a:t>
                      </a:r>
                      <a:r>
                        <a:rPr kumimoji="0" lang="en-US" sz="1800" u="none" strike="noStrike" kern="1200" cap="none" spc="0" normalizeH="0" baseline="0" noProof="0" dirty="0">
                          <a:ln>
                            <a:noFill/>
                          </a:ln>
                          <a:effectLst/>
                          <a:uLnTx/>
                          <a:uFillTx/>
                        </a:rPr>
                        <a:t>, </a:t>
                      </a:r>
                      <a:r>
                        <a:rPr kumimoji="0" lang="en-US" sz="1800" u="none" strike="noStrike" kern="1200" cap="none" spc="0" normalizeH="0" baseline="0" noProof="0" dirty="0" err="1">
                          <a:ln>
                            <a:noFill/>
                          </a:ln>
                          <a:effectLst/>
                          <a:uLnTx/>
                          <a:uFillTx/>
                        </a:rPr>
                        <a:t>rbc</a:t>
                      </a:r>
                      <a:r>
                        <a:rPr kumimoji="0" lang="en-US" sz="1800" u="none" strike="noStrike" kern="1200" cap="none" spc="0" normalizeH="0" baseline="0" noProof="0" dirty="0">
                          <a:ln>
                            <a:noFill/>
                          </a:ln>
                          <a:effectLst/>
                          <a:uLnTx/>
                          <a:uFillTx/>
                        </a:rPr>
                        <a:t> casts in urine, mild to moderate proteinuria. </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marL="91433" marR="91433" marT="45716" marB="45716"/>
                </a:tc>
                <a:extLst>
                  <a:ext uri="{0D108BD9-81ED-4DB2-BD59-A6C34878D82A}">
                    <a16:rowId xmlns:a16="http://schemas.microsoft.com/office/drawing/2014/main" val="10003"/>
                  </a:ext>
                </a:extLst>
              </a:tr>
              <a:tr h="914427">
                <a:tc>
                  <a:txBody>
                    <a:bodyPr/>
                    <a:lstStyle/>
                    <a:p>
                      <a:pPr marL="285750" indent="-285750">
                        <a:buFont typeface="Wingdings" panose="05000000000000000000" pitchFamily="2" charset="2"/>
                        <a:buChar char="§"/>
                      </a:pPr>
                      <a:r>
                        <a:rPr lang="en-US" sz="1800" b="1" u="none" dirty="0">
                          <a:solidFill>
                            <a:srgbClr val="002060"/>
                          </a:solidFill>
                        </a:rPr>
                        <a:t>Acute</a:t>
                      </a:r>
                      <a:r>
                        <a:rPr lang="en-US" sz="1800" b="1" u="none" baseline="0" dirty="0">
                          <a:solidFill>
                            <a:srgbClr val="002060"/>
                          </a:solidFill>
                        </a:rPr>
                        <a:t> kidney injury</a:t>
                      </a:r>
                      <a:endParaRPr lang="en-US" sz="1800" b="1" u="none" dirty="0">
                        <a:solidFill>
                          <a:srgbClr val="002060"/>
                        </a:solidFill>
                      </a:endParaRPr>
                    </a:p>
                  </a:txBody>
                  <a:tcPr marL="91443" marR="91443"/>
                </a:tc>
                <a:tc>
                  <a:txBody>
                    <a:bodyPr/>
                    <a:lstStyle/>
                    <a:p>
                      <a:r>
                        <a:rPr kumimoji="0" lang="en-US" sz="1800" u="none" strike="noStrike" kern="1200" cap="none" spc="0" normalizeH="0" baseline="0" noProof="0" dirty="0">
                          <a:ln>
                            <a:noFill/>
                          </a:ln>
                          <a:effectLst/>
                          <a:uLnTx/>
                          <a:uFillTx/>
                        </a:rPr>
                        <a:t>oliguria or anuria with recent onset of azotemia; can result from glomerular injury (e.g. crescentic glomerulonephritis), interstitial injury, vascular injury (e.g. TMA) or acute tubular injury/necrosis. </a:t>
                      </a:r>
                      <a:endParaRPr lang="en-US" sz="1800" dirty="0"/>
                    </a:p>
                  </a:txBody>
                  <a:tcPr marL="91443" marR="91443"/>
                </a:tc>
                <a:extLst>
                  <a:ext uri="{0D108BD9-81ED-4DB2-BD59-A6C34878D82A}">
                    <a16:rowId xmlns:a16="http://schemas.microsoft.com/office/drawing/2014/main" val="10004"/>
                  </a:ext>
                </a:extLst>
              </a:tr>
              <a:tr h="640098">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1" u="none" strike="noStrike" kern="1200" cap="none" spc="0" normalizeH="0" baseline="0" noProof="0" dirty="0">
                          <a:ln>
                            <a:noFill/>
                          </a:ln>
                          <a:solidFill>
                            <a:srgbClr val="002060"/>
                          </a:solidFill>
                          <a:effectLst/>
                          <a:uLnTx/>
                          <a:uFillTx/>
                        </a:rPr>
                        <a:t>Chronic kidney disease</a:t>
                      </a:r>
                      <a:endParaRPr kumimoji="0" lang="en-US" sz="1800" b="1" i="0" u="none" strike="noStrike" kern="1200" cap="none" spc="0" normalizeH="0" baseline="0" noProof="0" dirty="0">
                        <a:ln>
                          <a:noFill/>
                        </a:ln>
                        <a:solidFill>
                          <a:srgbClr val="002060"/>
                        </a:solidFill>
                        <a:effectLst/>
                        <a:uLnTx/>
                        <a:uFillTx/>
                        <a:latin typeface="+mn-lt"/>
                        <a:ea typeface="+mn-ea"/>
                        <a:cs typeface="+mn-cs"/>
                      </a:endParaRPr>
                    </a:p>
                  </a:txBody>
                  <a:tcPr marL="91443" marR="91443"/>
                </a:tc>
                <a:tc>
                  <a:txBody>
                    <a:bodyPr/>
                    <a:lstStyle/>
                    <a:p>
                      <a:r>
                        <a:rPr kumimoji="0" lang="en-US" sz="1800" u="none" strike="noStrike" kern="1200" cap="none" spc="0" normalizeH="0" baseline="0" noProof="0" dirty="0">
                          <a:ln>
                            <a:noFill/>
                          </a:ln>
                          <a:effectLst/>
                          <a:uLnTx/>
                          <a:uFillTx/>
                        </a:rPr>
                        <a:t>any chronic renal diseases that progresses to end stage kidney requiring dialysis and transplantation.</a:t>
                      </a:r>
                      <a:endParaRPr lang="en-US" sz="1800" dirty="0"/>
                    </a:p>
                  </a:txBody>
                  <a:tcPr marL="91443" marR="91443"/>
                </a:tc>
                <a:extLst>
                  <a:ext uri="{0D108BD9-81ED-4DB2-BD59-A6C34878D82A}">
                    <a16:rowId xmlns:a16="http://schemas.microsoft.com/office/drawing/2014/main" val="10005"/>
                  </a:ext>
                </a:extLst>
              </a:tr>
              <a:tr h="640098">
                <a:tc>
                  <a:txBody>
                    <a:bodyPr/>
                    <a:lstStyle/>
                    <a:p>
                      <a:pPr marL="285750" indent="-285750">
                        <a:buFont typeface="Wingdings" panose="05000000000000000000" pitchFamily="2" charset="2"/>
                        <a:buChar char="§"/>
                      </a:pPr>
                      <a:r>
                        <a:rPr lang="en-US" sz="1800" b="1" u="none" dirty="0">
                          <a:solidFill>
                            <a:srgbClr val="002060"/>
                          </a:solidFill>
                        </a:rPr>
                        <a:t>Urinary tract infection</a:t>
                      </a:r>
                    </a:p>
                  </a:txBody>
                  <a:tcPr marL="91443" marR="91443"/>
                </a:tc>
                <a:tc>
                  <a:txBody>
                    <a:bodyPr/>
                    <a:lstStyle/>
                    <a:p>
                      <a:r>
                        <a:rPr kumimoji="0" lang="en-US" sz="1800" u="none" strike="noStrike" kern="1200" cap="none" spc="0" normalizeH="0" baseline="0" noProof="0" dirty="0">
                          <a:ln>
                            <a:noFill/>
                          </a:ln>
                          <a:effectLst/>
                          <a:uLnTx/>
                          <a:uFillTx/>
                        </a:rPr>
                        <a:t>affect the kidney (pyelonephritis) or the bladder (cystitis) </a:t>
                      </a:r>
                      <a:r>
                        <a:rPr kumimoji="0" lang="en-US" sz="1800" u="none" strike="noStrike" kern="1200" cap="none" spc="0" normalizeH="0" baseline="0" noProof="0" dirty="0">
                          <a:ln>
                            <a:noFill/>
                          </a:ln>
                          <a:effectLst/>
                          <a:uLnTx/>
                          <a:uFillTx/>
                          <a:sym typeface="Wingdings" panose="05000000000000000000" pitchFamily="2" charset="2"/>
                        </a:rPr>
                        <a:t> </a:t>
                      </a:r>
                      <a:r>
                        <a:rPr kumimoji="0" lang="en-US" sz="1800" u="none" strike="noStrike" kern="1200" cap="none" spc="0" normalizeH="0" baseline="0" noProof="0" dirty="0">
                          <a:ln>
                            <a:noFill/>
                          </a:ln>
                          <a:effectLst/>
                          <a:uLnTx/>
                          <a:uFillTx/>
                        </a:rPr>
                        <a:t>bacteriuria and pyuria (bacteria and leukocytes in urine). </a:t>
                      </a:r>
                      <a:endParaRPr lang="en-US" sz="1800" dirty="0"/>
                    </a:p>
                  </a:txBody>
                  <a:tcPr marL="91443" marR="91443"/>
                </a:tc>
                <a:extLst>
                  <a:ext uri="{0D108BD9-81ED-4DB2-BD59-A6C34878D82A}">
                    <a16:rowId xmlns:a16="http://schemas.microsoft.com/office/drawing/2014/main" val="10006"/>
                  </a:ext>
                </a:extLst>
              </a:tr>
              <a:tr h="921917">
                <a:tc>
                  <a:txBody>
                    <a:bodyPr/>
                    <a:lstStyle/>
                    <a:p>
                      <a:pPr marL="285750" indent="-285750">
                        <a:buFont typeface="Wingdings" panose="05000000000000000000" pitchFamily="2" charset="2"/>
                        <a:buChar char="§"/>
                      </a:pPr>
                      <a:r>
                        <a:rPr lang="en-US" sz="1800" b="1" u="none" dirty="0">
                          <a:solidFill>
                            <a:srgbClr val="002060"/>
                          </a:solidFill>
                        </a:rPr>
                        <a:t>Nephrolithiasis (renal stones)</a:t>
                      </a:r>
                    </a:p>
                  </a:txBody>
                  <a:tcPr marL="91443" marR="91443"/>
                </a:tc>
                <a:tc>
                  <a:txBody>
                    <a:bodyPr/>
                    <a:lstStyle/>
                    <a:p>
                      <a:pPr marL="0" marR="0" lvl="0" indent="0" algn="l" defTabSz="914400" rtl="0" eaLnBrk="1" fontAlgn="auto" latinLnBrk="0" hangingPunct="1">
                        <a:lnSpc>
                          <a:spcPct val="100000"/>
                        </a:lnSpc>
                        <a:spcBef>
                          <a:spcPct val="20000"/>
                        </a:spcBef>
                        <a:spcAft>
                          <a:spcPts val="0"/>
                        </a:spcAft>
                        <a:buClrTx/>
                        <a:buSzTx/>
                        <a:buFont typeface="+mj-lt"/>
                        <a:buNone/>
                        <a:tabLst/>
                        <a:defRPr/>
                      </a:pPr>
                      <a:r>
                        <a:rPr kumimoji="0" lang="en-US" sz="1800" u="none" strike="noStrike" kern="1200" cap="none" spc="0" normalizeH="0" baseline="0" noProof="0" dirty="0">
                          <a:ln>
                            <a:noFill/>
                          </a:ln>
                          <a:effectLst/>
                          <a:uLnTx/>
                          <a:uFillTx/>
                        </a:rPr>
                        <a:t>renal colic, hematuria (without </a:t>
                      </a:r>
                      <a:r>
                        <a:rPr kumimoji="0" lang="en-US" sz="1800" u="none" strike="noStrike" kern="1200" cap="none" spc="0" normalizeH="0" baseline="0" noProof="0" dirty="0" err="1">
                          <a:ln>
                            <a:noFill/>
                          </a:ln>
                          <a:effectLst/>
                          <a:uLnTx/>
                          <a:uFillTx/>
                        </a:rPr>
                        <a:t>rbc</a:t>
                      </a:r>
                      <a:r>
                        <a:rPr kumimoji="0" lang="en-US" sz="1800" u="none" strike="noStrike" kern="1200" cap="none" spc="0" normalizeH="0" baseline="0" noProof="0" dirty="0">
                          <a:ln>
                            <a:noFill/>
                          </a:ln>
                          <a:effectLst/>
                          <a:uLnTx/>
                          <a:uFillTx/>
                        </a:rPr>
                        <a:t> casts).</a:t>
                      </a:r>
                    </a:p>
                  </a:txBody>
                  <a:tcPr marL="91443" marR="91443"/>
                </a:tc>
                <a:extLst>
                  <a:ext uri="{0D108BD9-81ED-4DB2-BD59-A6C34878D82A}">
                    <a16:rowId xmlns:a16="http://schemas.microsoft.com/office/drawing/2014/main" val="10007"/>
                  </a:ext>
                </a:extLst>
              </a:tr>
            </a:tbl>
          </a:graphicData>
        </a:graphic>
      </p:graphicFrame>
      <p:sp>
        <p:nvSpPr>
          <p:cNvPr id="2" name="Rectangle 1">
            <a:extLst>
              <a:ext uri="{FF2B5EF4-FFF2-40B4-BE49-F238E27FC236}">
                <a16:creationId xmlns:a16="http://schemas.microsoft.com/office/drawing/2014/main" id="{2AB341F9-64F3-48F8-9513-6E62F3C45688}"/>
              </a:ext>
            </a:extLst>
          </p:cNvPr>
          <p:cNvSpPr/>
          <p:nvPr/>
        </p:nvSpPr>
        <p:spPr>
          <a:xfrm>
            <a:off x="628071" y="2817090"/>
            <a:ext cx="11157527" cy="526473"/>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3CE61DAC-766E-46F8-BEF7-E9600B98B4E4}"/>
              </a:ext>
            </a:extLst>
          </p:cNvPr>
          <p:cNvSpPr/>
          <p:nvPr/>
        </p:nvSpPr>
        <p:spPr>
          <a:xfrm>
            <a:off x="628071" y="4404445"/>
            <a:ext cx="11157527" cy="526473"/>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F183DEF2-B9D1-40E4-B620-7C8F679F672D}"/>
              </a:ext>
            </a:extLst>
          </p:cNvPr>
          <p:cNvSpPr>
            <a:spLocks noGrp="1" noChangeArrowheads="1"/>
          </p:cNvSpPr>
          <p:nvPr>
            <p:ph type="title"/>
          </p:nvPr>
        </p:nvSpPr>
        <p:spPr>
          <a:xfrm>
            <a:off x="857250" y="1457325"/>
            <a:ext cx="10474325" cy="2852738"/>
          </a:xfrm>
        </p:spPr>
        <p:txBody>
          <a:bodyPr>
            <a:normAutofit fontScale="90000"/>
          </a:bodyPr>
          <a:lstStyle/>
          <a:p>
            <a:pPr algn="ctr" eaLnBrk="1" fontAlgn="auto" hangingPunct="1">
              <a:spcAft>
                <a:spcPts val="0"/>
              </a:spcAft>
              <a:defRPr/>
            </a:pPr>
            <a:r>
              <a:rPr lang="en-US" altLang="en-US" b="1" dirty="0">
                <a:solidFill>
                  <a:srgbClr val="002060"/>
                </a:solidFill>
                <a:latin typeface="Calibri" panose="020F0502020204030204" pitchFamily="34" charset="0"/>
              </a:rPr>
              <a:t>Rapid progressive glomerulonephritis (RPGN)</a:t>
            </a:r>
            <a:br>
              <a:rPr lang="en-US" altLang="en-US" b="1" dirty="0">
                <a:solidFill>
                  <a:srgbClr val="002060"/>
                </a:solidFill>
                <a:latin typeface="Calibri" panose="020F0502020204030204" pitchFamily="34" charset="0"/>
              </a:rPr>
            </a:br>
            <a:r>
              <a:rPr lang="en-US" altLang="en-US" b="1" dirty="0">
                <a:solidFill>
                  <a:srgbClr val="002060"/>
                </a:solidFill>
                <a:latin typeface="Calibri" panose="020F0502020204030204" pitchFamily="34" charset="0"/>
              </a:rPr>
              <a:t>also called as</a:t>
            </a:r>
            <a:br>
              <a:rPr lang="en-US" altLang="en-US" b="1" dirty="0">
                <a:solidFill>
                  <a:srgbClr val="002060"/>
                </a:solidFill>
                <a:latin typeface="Calibri" panose="020F0502020204030204" pitchFamily="34" charset="0"/>
              </a:rPr>
            </a:br>
            <a:r>
              <a:rPr lang="en-US" altLang="en-US" b="1" dirty="0">
                <a:solidFill>
                  <a:srgbClr val="002060"/>
                </a:solidFill>
                <a:latin typeface="Calibri" panose="020F0502020204030204" pitchFamily="34" charset="0"/>
              </a:rPr>
              <a:t> crescentic glomerulonephritis (</a:t>
            </a:r>
            <a:r>
              <a:rPr lang="en-US" altLang="en-US" b="1" dirty="0" err="1">
                <a:solidFill>
                  <a:srgbClr val="002060"/>
                </a:solidFill>
                <a:latin typeface="Calibri" panose="020F0502020204030204" pitchFamily="34" charset="0"/>
              </a:rPr>
              <a:t>CrGN</a:t>
            </a:r>
            <a:r>
              <a:rPr lang="en-US" altLang="en-US" b="1" dirty="0">
                <a:solidFill>
                  <a:srgbClr val="002060"/>
                </a:solidFill>
                <a:latin typeface="Calibri" panose="020F0502020204030204" pitchFamily="34" charset="0"/>
              </a:rPr>
              <a:t>)</a:t>
            </a:r>
          </a:p>
        </p:txBody>
      </p:sp>
      <p:sp>
        <p:nvSpPr>
          <p:cNvPr id="11267" name="Text Placeholder 1">
            <a:extLst>
              <a:ext uri="{FF2B5EF4-FFF2-40B4-BE49-F238E27FC236}">
                <a16:creationId xmlns:a16="http://schemas.microsoft.com/office/drawing/2014/main" id="{8F22AB8E-7CBB-4473-A690-A5DDEE39B9C7}"/>
              </a:ext>
            </a:extLst>
          </p:cNvPr>
          <p:cNvSpPr>
            <a:spLocks noGrp="1" noChangeArrowheads="1"/>
          </p:cNvSpPr>
          <p:nvPr>
            <p:ph type="body" idx="1"/>
          </p:nvPr>
        </p:nvSpPr>
        <p:spPr/>
        <p:txBody>
          <a:bodyPr rtlCol="0"/>
          <a:lstStyle/>
          <a:p>
            <a:pPr eaLnBrk="1" fontAlgn="auto" hangingPunct="1">
              <a:spcBef>
                <a:spcPct val="0"/>
              </a:spcBef>
              <a:defRPr/>
            </a:pPr>
            <a:endParaRPr lang="en-US" altLang="en-US" dirty="0"/>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0CB6DE9B-DF5C-4026-8466-A179C8E2FC92}"/>
              </a:ext>
            </a:extLst>
          </p:cNvPr>
          <p:cNvSpPr>
            <a:spLocks noGrp="1" noChangeArrowheads="1"/>
          </p:cNvSpPr>
          <p:nvPr>
            <p:ph type="title"/>
          </p:nvPr>
        </p:nvSpPr>
        <p:spPr>
          <a:xfrm>
            <a:off x="1011238" y="180975"/>
            <a:ext cx="9906000" cy="481013"/>
          </a:xfrm>
        </p:spPr>
        <p:txBody>
          <a:bodyPr>
            <a:normAutofit fontScale="90000"/>
          </a:bodyPr>
          <a:lstStyle/>
          <a:p>
            <a:pPr algn="ctr" eaLnBrk="1" fontAlgn="auto" hangingPunct="1">
              <a:spcAft>
                <a:spcPts val="0"/>
              </a:spcAft>
              <a:defRPr/>
            </a:pPr>
            <a:r>
              <a:rPr lang="en-US" altLang="en-US" sz="4400" b="1" dirty="0">
                <a:solidFill>
                  <a:srgbClr val="002060"/>
                </a:solidFill>
                <a:latin typeface="Calibri" panose="020F0502020204030204" pitchFamily="34" charset="0"/>
              </a:rPr>
              <a:t>RPGN/</a:t>
            </a:r>
            <a:r>
              <a:rPr lang="en-US" altLang="en-US" sz="4400" b="1" dirty="0" err="1">
                <a:solidFill>
                  <a:srgbClr val="002060"/>
                </a:solidFill>
                <a:latin typeface="Calibri" panose="020F0502020204030204" pitchFamily="34" charset="0"/>
              </a:rPr>
              <a:t>CrGN</a:t>
            </a:r>
            <a:endParaRPr lang="en-US" altLang="en-US" sz="4400" b="1" dirty="0">
              <a:solidFill>
                <a:srgbClr val="002060"/>
              </a:solidFill>
              <a:latin typeface="Calibri" panose="020F0502020204030204" pitchFamily="34" charset="0"/>
            </a:endParaRPr>
          </a:p>
        </p:txBody>
      </p:sp>
      <p:sp>
        <p:nvSpPr>
          <p:cNvPr id="10243" name="Content Placeholder 2">
            <a:extLst>
              <a:ext uri="{FF2B5EF4-FFF2-40B4-BE49-F238E27FC236}">
                <a16:creationId xmlns:a16="http://schemas.microsoft.com/office/drawing/2014/main" id="{C032B94F-96C4-4454-B71F-B470936425B0}"/>
              </a:ext>
            </a:extLst>
          </p:cNvPr>
          <p:cNvSpPr>
            <a:spLocks noGrp="1" noChangeArrowheads="1"/>
          </p:cNvSpPr>
          <p:nvPr>
            <p:ph sz="half" idx="1"/>
          </p:nvPr>
        </p:nvSpPr>
        <p:spPr>
          <a:xfrm>
            <a:off x="169127" y="765175"/>
            <a:ext cx="6672147" cy="6092825"/>
          </a:xfrm>
        </p:spPr>
        <p:txBody>
          <a:bodyPr/>
          <a:lstStyle/>
          <a:p>
            <a:pPr eaLnBrk="1" hangingPunct="1">
              <a:buFont typeface="Wingdings" panose="05000000000000000000" pitchFamily="2" charset="2"/>
              <a:buChar char="§"/>
            </a:pPr>
            <a:r>
              <a:rPr lang="en-US" altLang="en-US" sz="1800" b="1" dirty="0">
                <a:latin typeface="Calibri" panose="020F0502020204030204" pitchFamily="34" charset="0"/>
              </a:rPr>
              <a:t>Also known as Crescentic glomerulonephritis</a:t>
            </a:r>
            <a:endParaRPr lang="en-US" altLang="en-US" sz="1800" dirty="0">
              <a:latin typeface="Calibri" panose="020F0502020204030204" pitchFamily="34" charset="0"/>
            </a:endParaRPr>
          </a:p>
          <a:p>
            <a:pPr eaLnBrk="1" hangingPunct="1">
              <a:buFont typeface="Wingdings" panose="05000000000000000000" pitchFamily="2" charset="2"/>
              <a:buChar char="§"/>
            </a:pPr>
            <a:r>
              <a:rPr lang="en-US" altLang="en-US" sz="1800" b="1" dirty="0">
                <a:latin typeface="Calibri" panose="020F0502020204030204" pitchFamily="34" charset="0"/>
              </a:rPr>
              <a:t>Rapidly progressive glomerulonephritis (RPGN) </a:t>
            </a:r>
            <a:r>
              <a:rPr lang="en-US" altLang="en-US" sz="1800" dirty="0">
                <a:latin typeface="Calibri" panose="020F0502020204030204" pitchFamily="34" charset="0"/>
              </a:rPr>
              <a:t>is a clinical syndrome, characterized by</a:t>
            </a:r>
          </a:p>
          <a:p>
            <a:pPr lvl="1" eaLnBrk="1" hangingPunct="1">
              <a:buFont typeface="Calibri" panose="020F0502020204030204" pitchFamily="34" charset="0"/>
              <a:buChar char="»"/>
            </a:pPr>
            <a:r>
              <a:rPr lang="en-US" altLang="en-US" sz="1800" dirty="0">
                <a:latin typeface="Calibri" panose="020F0502020204030204" pitchFamily="34" charset="0"/>
              </a:rPr>
              <a:t>rapid &amp; progressive loss/decline of renal function within weeks to months</a:t>
            </a:r>
          </a:p>
          <a:p>
            <a:pPr lvl="1" eaLnBrk="1" hangingPunct="1">
              <a:buFont typeface="Calibri" panose="020F0502020204030204" pitchFamily="34" charset="0"/>
              <a:buChar char="»"/>
            </a:pPr>
            <a:r>
              <a:rPr lang="en-US" altLang="en-US" sz="1800" dirty="0">
                <a:latin typeface="Calibri" panose="020F0502020204030204" pitchFamily="34" charset="0"/>
              </a:rPr>
              <a:t>Extensive glomerular </a:t>
            </a:r>
            <a:r>
              <a:rPr lang="en-US" altLang="en-US" sz="1800" b="1" dirty="0">
                <a:latin typeface="Calibri" panose="020F0502020204030204" pitchFamily="34" charset="0"/>
              </a:rPr>
              <a:t>crescent formation</a:t>
            </a:r>
            <a:r>
              <a:rPr lang="en-US" altLang="en-US" sz="1800" dirty="0">
                <a:latin typeface="Calibri" panose="020F0502020204030204" pitchFamily="34" charset="0"/>
              </a:rPr>
              <a:t>. </a:t>
            </a:r>
          </a:p>
          <a:p>
            <a:pPr eaLnBrk="1" hangingPunct="1">
              <a:buFont typeface="Wingdings" panose="05000000000000000000" pitchFamily="2" charset="2"/>
              <a:buChar char="§"/>
            </a:pPr>
            <a:r>
              <a:rPr lang="en-US" altLang="en-US" sz="1800" dirty="0">
                <a:latin typeface="Calibri" panose="020F0502020204030204" pitchFamily="34" charset="0"/>
              </a:rPr>
              <a:t>Patients present with nephritic syndrome and progress to acute renal failure. The prognosis is poor if untreated, even death. </a:t>
            </a:r>
          </a:p>
          <a:p>
            <a:pPr eaLnBrk="1" hangingPunct="1">
              <a:buFont typeface="Wingdings" panose="05000000000000000000" pitchFamily="2" charset="2"/>
              <a:buChar char="§"/>
            </a:pPr>
            <a:r>
              <a:rPr lang="en-US" altLang="en-US" sz="1800" dirty="0">
                <a:latin typeface="Calibri" panose="020F0502020204030204" pitchFamily="34" charset="0"/>
              </a:rPr>
              <a:t>Histologically there is severe glomerular injury </a:t>
            </a:r>
            <a:r>
              <a:rPr lang="en-US" altLang="en-US" sz="1800" dirty="0">
                <a:latin typeface="Calibri" panose="020F0502020204030204" pitchFamily="34" charset="0"/>
                <a:sym typeface="Wingdings" panose="05000000000000000000" pitchFamily="2" charset="2"/>
              </a:rPr>
              <a:t></a:t>
            </a:r>
            <a:r>
              <a:rPr lang="en-US" altLang="en-US" sz="1800" dirty="0">
                <a:latin typeface="Calibri" panose="020F0502020204030204" pitchFamily="34" charset="0"/>
              </a:rPr>
              <a:t> in the form of (1) crescent formation, (2) glomerular necrosis and (3) rupture of the glomerular basement membrane. Glomerular crescent formation is a characteristic finding in RPGN. Crescents are also called as glomerular </a:t>
            </a:r>
            <a:r>
              <a:rPr lang="en-US" altLang="en-US" sz="1800" dirty="0" err="1">
                <a:latin typeface="Calibri" panose="020F0502020204030204" pitchFamily="34" charset="0"/>
              </a:rPr>
              <a:t>extracapillary</a:t>
            </a:r>
            <a:r>
              <a:rPr lang="en-US" altLang="en-US" sz="1800" dirty="0">
                <a:latin typeface="Calibri" panose="020F0502020204030204" pitchFamily="34" charset="0"/>
              </a:rPr>
              <a:t> proliferations (i.e. proliferation outside the glomerular capillaries). </a:t>
            </a:r>
          </a:p>
          <a:p>
            <a:pPr eaLnBrk="1" hangingPunct="1">
              <a:buFont typeface="Wingdings" panose="05000000000000000000" pitchFamily="2" charset="2"/>
              <a:buChar char="§"/>
            </a:pPr>
            <a:r>
              <a:rPr lang="en-US" altLang="en-US" sz="1800" dirty="0">
                <a:solidFill>
                  <a:srgbClr val="000000"/>
                </a:solidFill>
                <a:latin typeface="Calibri" panose="020F0502020204030204" pitchFamily="34" charset="0"/>
              </a:rPr>
              <a:t>Crescents are formed  </a:t>
            </a:r>
            <a:r>
              <a:rPr lang="en-US" altLang="en-US" sz="1800" dirty="0">
                <a:latin typeface="Calibri" panose="020F0502020204030204" pitchFamily="34" charset="0"/>
              </a:rPr>
              <a:t> </a:t>
            </a:r>
          </a:p>
          <a:p>
            <a:pPr lvl="1" eaLnBrk="1" hangingPunct="1">
              <a:buFont typeface="Wingdings" panose="05000000000000000000" pitchFamily="2" charset="2"/>
              <a:buChar char="§"/>
            </a:pPr>
            <a:r>
              <a:rPr lang="en-US" altLang="en-US" sz="1800" dirty="0">
                <a:latin typeface="Calibri" panose="020F0502020204030204" pitchFamily="34" charset="0"/>
              </a:rPr>
              <a:t>by proliferation of parietal epithelial cells that line the Bowman's capsule </a:t>
            </a:r>
          </a:p>
          <a:p>
            <a:pPr lvl="1" eaLnBrk="1" hangingPunct="1">
              <a:buFont typeface="Wingdings" panose="05000000000000000000" pitchFamily="2" charset="2"/>
              <a:buChar char="§"/>
            </a:pPr>
            <a:r>
              <a:rPr lang="en-US" altLang="en-US" sz="1800" dirty="0">
                <a:latin typeface="Calibri" panose="020F0502020204030204" pitchFamily="34" charset="0"/>
              </a:rPr>
              <a:t>and </a:t>
            </a:r>
            <a:r>
              <a:rPr lang="en-US" altLang="en-US" sz="1800" dirty="0">
                <a:solidFill>
                  <a:srgbClr val="000000"/>
                </a:solidFill>
                <a:latin typeface="Calibri" panose="020F0502020204030204" pitchFamily="34" charset="0"/>
              </a:rPr>
              <a:t>by migration of monocytes/macrophages into Bowman's space</a:t>
            </a:r>
            <a:endParaRPr lang="en-US" altLang="en-US" sz="1800" dirty="0">
              <a:latin typeface="Calibri" panose="020F0502020204030204" pitchFamily="34" charset="0"/>
            </a:endParaRPr>
          </a:p>
        </p:txBody>
      </p:sp>
      <p:pic>
        <p:nvPicPr>
          <p:cNvPr id="10244" name="Content Placeholder 2">
            <a:extLst>
              <a:ext uri="{FF2B5EF4-FFF2-40B4-BE49-F238E27FC236}">
                <a16:creationId xmlns:a16="http://schemas.microsoft.com/office/drawing/2014/main" id="{FB87E221-2CFC-4B54-AC4D-47F474CA936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015014"/>
            <a:ext cx="5181600" cy="3972560"/>
          </a:xfrm>
        </p:spPr>
      </p:pic>
      <p:pic>
        <p:nvPicPr>
          <p:cNvPr id="10245" name="Picture 3">
            <a:extLst>
              <a:ext uri="{FF2B5EF4-FFF2-40B4-BE49-F238E27FC236}">
                <a16:creationId xmlns:a16="http://schemas.microsoft.com/office/drawing/2014/main" id="{4980B5A3-A9F9-460A-905B-04F148AE3F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768" t="14082" r="14917" b="5804"/>
          <a:stretch>
            <a:fillRect/>
          </a:stretch>
        </p:blipFill>
        <p:spPr bwMode="auto">
          <a:xfrm>
            <a:off x="8624888" y="254000"/>
            <a:ext cx="271145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4">
            <a:extLst>
              <a:ext uri="{FF2B5EF4-FFF2-40B4-BE49-F238E27FC236}">
                <a16:creationId xmlns:a16="http://schemas.microsoft.com/office/drawing/2014/main" id="{6D024F23-1E56-43C0-BD8C-1A94C966A2C2}"/>
              </a:ext>
            </a:extLst>
          </p:cNvPr>
          <p:cNvSpPr txBox="1">
            <a:spLocks noChangeArrowheads="1"/>
          </p:cNvSpPr>
          <p:nvPr/>
        </p:nvSpPr>
        <p:spPr bwMode="auto">
          <a:xfrm>
            <a:off x="8961438" y="180975"/>
            <a:ext cx="2035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SzPct val="125000"/>
              <a:buFont typeface="Arial" panose="020B0604020202020204" pitchFamily="34" charset="0"/>
              <a:buChar char="•"/>
              <a:defRPr sz="2400">
                <a:solidFill>
                  <a:schemeClr val="tx1"/>
                </a:solidFill>
                <a:latin typeface="Tw Cen MT" panose="020B0602020104020603" pitchFamily="34" charset="0"/>
              </a:defRPr>
            </a:lvl1pPr>
            <a:lvl2pPr marL="742950" indent="-285750">
              <a:lnSpc>
                <a:spcPct val="120000"/>
              </a:lnSpc>
              <a:spcBef>
                <a:spcPts val="500"/>
              </a:spcBef>
              <a:buSzPct val="125000"/>
              <a:buFont typeface="Arial" panose="020B0604020202020204" pitchFamily="34" charset="0"/>
              <a:buChar char="•"/>
              <a:defRPr sz="2000">
                <a:solidFill>
                  <a:schemeClr val="tx1"/>
                </a:solidFill>
                <a:latin typeface="Tw Cen MT" panose="020B0602020104020603" pitchFamily="34" charset="0"/>
              </a:defRPr>
            </a:lvl2pPr>
            <a:lvl3pPr marL="1143000" indent="-228600">
              <a:lnSpc>
                <a:spcPct val="120000"/>
              </a:lnSpc>
              <a:spcBef>
                <a:spcPts val="500"/>
              </a:spcBef>
              <a:buSzPct val="125000"/>
              <a:buFont typeface="Arial" panose="020B0604020202020204" pitchFamily="34" charset="0"/>
              <a:buChar char="•"/>
              <a:defRPr>
                <a:solidFill>
                  <a:schemeClr val="tx1"/>
                </a:solidFill>
                <a:latin typeface="Tw Cen MT" panose="020B0602020104020603" pitchFamily="34" charset="0"/>
              </a:defRPr>
            </a:lvl3pPr>
            <a:lvl4pPr marL="16002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4pPr>
            <a:lvl5pPr marL="20574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9pPr>
          </a:lstStyle>
          <a:p>
            <a:pPr>
              <a:lnSpc>
                <a:spcPct val="100000"/>
              </a:lnSpc>
              <a:spcBef>
                <a:spcPct val="0"/>
              </a:spcBef>
              <a:buSzTx/>
              <a:buFontTx/>
              <a:buNone/>
            </a:pPr>
            <a:r>
              <a:rPr lang="en-US" altLang="en-US" sz="1800" b="1"/>
              <a:t>Normal glomerulus</a:t>
            </a:r>
          </a:p>
        </p:txBody>
      </p:sp>
      <p:sp>
        <p:nvSpPr>
          <p:cNvPr id="10247" name="Rectangle 5">
            <a:extLst>
              <a:ext uri="{FF2B5EF4-FFF2-40B4-BE49-F238E27FC236}">
                <a16:creationId xmlns:a16="http://schemas.microsoft.com/office/drawing/2014/main" id="{389BA3E1-D53D-4D38-AF2E-E49E968B0907}"/>
              </a:ext>
            </a:extLst>
          </p:cNvPr>
          <p:cNvSpPr>
            <a:spLocks noChangeArrowheads="1"/>
          </p:cNvSpPr>
          <p:nvPr/>
        </p:nvSpPr>
        <p:spPr bwMode="auto">
          <a:xfrm>
            <a:off x="9166225" y="6026150"/>
            <a:ext cx="24098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SzPct val="125000"/>
              <a:buFont typeface="Arial" panose="020B0604020202020204" pitchFamily="34" charset="0"/>
              <a:buChar char="•"/>
              <a:defRPr sz="2400">
                <a:solidFill>
                  <a:schemeClr val="tx1"/>
                </a:solidFill>
                <a:latin typeface="Tw Cen MT" panose="020B0602020104020603" pitchFamily="34" charset="0"/>
              </a:defRPr>
            </a:lvl1pPr>
            <a:lvl2pPr marL="742950" indent="-285750">
              <a:lnSpc>
                <a:spcPct val="120000"/>
              </a:lnSpc>
              <a:spcBef>
                <a:spcPts val="500"/>
              </a:spcBef>
              <a:buSzPct val="125000"/>
              <a:buFont typeface="Arial" panose="020B0604020202020204" pitchFamily="34" charset="0"/>
              <a:buChar char="•"/>
              <a:defRPr sz="2000">
                <a:solidFill>
                  <a:schemeClr val="tx1"/>
                </a:solidFill>
                <a:latin typeface="Tw Cen MT" panose="020B0602020104020603" pitchFamily="34" charset="0"/>
              </a:defRPr>
            </a:lvl2pPr>
            <a:lvl3pPr marL="1143000" indent="-228600">
              <a:lnSpc>
                <a:spcPct val="120000"/>
              </a:lnSpc>
              <a:spcBef>
                <a:spcPts val="500"/>
              </a:spcBef>
              <a:buSzPct val="125000"/>
              <a:buFont typeface="Arial" panose="020B0604020202020204" pitchFamily="34" charset="0"/>
              <a:buChar char="•"/>
              <a:defRPr>
                <a:solidFill>
                  <a:schemeClr val="tx1"/>
                </a:solidFill>
                <a:latin typeface="Tw Cen MT" panose="020B0602020104020603" pitchFamily="34" charset="0"/>
              </a:defRPr>
            </a:lvl3pPr>
            <a:lvl4pPr marL="16002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4pPr>
            <a:lvl5pPr marL="20574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9pPr>
          </a:lstStyle>
          <a:p>
            <a:pPr>
              <a:lnSpc>
                <a:spcPct val="100000"/>
              </a:lnSpc>
              <a:spcBef>
                <a:spcPct val="0"/>
              </a:spcBef>
              <a:buSzTx/>
              <a:buFontTx/>
              <a:buNone/>
            </a:pPr>
            <a:r>
              <a:rPr lang="en-US" altLang="en-US" sz="900" b="1" i="1">
                <a:latin typeface="Arial" panose="020B0604020202020204" pitchFamily="34" charset="0"/>
              </a:rPr>
              <a:t>Adnan MM et al. Case Rep Nephrol. 2014</a:t>
            </a:r>
            <a:endParaRPr lang="en-US" altLang="en-US" sz="900" b="1" i="1"/>
          </a:p>
        </p:txBody>
      </p:sp>
      <p:cxnSp>
        <p:nvCxnSpPr>
          <p:cNvPr id="8" name="Straight Arrow Connector 7">
            <a:extLst>
              <a:ext uri="{FF2B5EF4-FFF2-40B4-BE49-F238E27FC236}">
                <a16:creationId xmlns:a16="http://schemas.microsoft.com/office/drawing/2014/main" id="{F9694448-B3F2-4195-9D1C-4F514DEC29E9}"/>
              </a:ext>
            </a:extLst>
          </p:cNvPr>
          <p:cNvCxnSpPr>
            <a:cxnSpLocks/>
          </p:cNvCxnSpPr>
          <p:nvPr/>
        </p:nvCxnSpPr>
        <p:spPr>
          <a:xfrm flipH="1">
            <a:off x="10758488" y="3429000"/>
            <a:ext cx="700087" cy="56991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2ECCCDB-E119-457C-911F-0FF7B63931D9}"/>
              </a:ext>
            </a:extLst>
          </p:cNvPr>
          <p:cNvSpPr>
            <a:spLocks noGrp="1" noChangeArrowheads="1"/>
          </p:cNvSpPr>
          <p:nvPr>
            <p:ph type="title"/>
          </p:nvPr>
        </p:nvSpPr>
        <p:spPr>
          <a:xfrm>
            <a:off x="1295400" y="382588"/>
            <a:ext cx="9601200" cy="517525"/>
          </a:xfrm>
        </p:spPr>
        <p:txBody>
          <a:bodyPr/>
          <a:lstStyle/>
          <a:p>
            <a:pPr eaLnBrk="1" fontAlgn="auto" hangingPunct="1">
              <a:spcAft>
                <a:spcPts val="0"/>
              </a:spcAft>
              <a:defRPr/>
            </a:pPr>
            <a:r>
              <a:rPr lang="en-US" altLang="en-US" sz="2800" b="1" dirty="0">
                <a:solidFill>
                  <a:srgbClr val="323232"/>
                </a:solidFill>
                <a:latin typeface="Calibri" panose="020F0502020204030204" pitchFamily="34" charset="0"/>
              </a:rPr>
              <a:t>RPGN: Light Microscopy</a:t>
            </a:r>
            <a:endParaRPr lang="en-US" altLang="en-US" sz="2800" b="1" dirty="0">
              <a:latin typeface="Calibri" panose="020F0502020204030204" pitchFamily="34" charset="0"/>
            </a:endParaRPr>
          </a:p>
        </p:txBody>
      </p:sp>
      <p:sp>
        <p:nvSpPr>
          <p:cNvPr id="11267" name="Content Placeholder 2">
            <a:extLst>
              <a:ext uri="{FF2B5EF4-FFF2-40B4-BE49-F238E27FC236}">
                <a16:creationId xmlns:a16="http://schemas.microsoft.com/office/drawing/2014/main" id="{77465CD2-BE5F-451D-9BD6-FD6398A55479}"/>
              </a:ext>
            </a:extLst>
          </p:cNvPr>
          <p:cNvSpPr>
            <a:spLocks noGrp="1" noChangeArrowheads="1"/>
          </p:cNvSpPr>
          <p:nvPr>
            <p:ph sz="half" idx="1"/>
          </p:nvPr>
        </p:nvSpPr>
        <p:spPr>
          <a:xfrm>
            <a:off x="322263" y="1203325"/>
            <a:ext cx="6762028" cy="5654675"/>
          </a:xfrm>
        </p:spPr>
        <p:txBody>
          <a:bodyPr/>
          <a:lstStyle/>
          <a:p>
            <a:pPr eaLnBrk="1" hangingPunct="1">
              <a:lnSpc>
                <a:spcPct val="90000"/>
              </a:lnSpc>
              <a:buClr>
                <a:srgbClr val="F07F09"/>
              </a:buClr>
            </a:pPr>
            <a:r>
              <a:rPr lang="en-US" altLang="en-US" sz="2800" dirty="0">
                <a:solidFill>
                  <a:srgbClr val="000000"/>
                </a:solidFill>
              </a:rPr>
              <a:t>Epithelial/cellular crescents are seen in majority (&gt;50%) of the glomeruli that are sampled in a kidney biopsy. </a:t>
            </a:r>
          </a:p>
          <a:p>
            <a:pPr eaLnBrk="1" hangingPunct="1">
              <a:lnSpc>
                <a:spcPct val="90000"/>
              </a:lnSpc>
              <a:buClr>
                <a:srgbClr val="F07F09"/>
              </a:buClr>
            </a:pPr>
            <a:r>
              <a:rPr lang="en-US" altLang="en-US" sz="2800" dirty="0">
                <a:solidFill>
                  <a:srgbClr val="000000"/>
                </a:solidFill>
              </a:rPr>
              <a:t>It is called crescent because it has a crescent shape.</a:t>
            </a:r>
          </a:p>
          <a:p>
            <a:pPr eaLnBrk="1" hangingPunct="1">
              <a:lnSpc>
                <a:spcPct val="90000"/>
              </a:lnSpc>
              <a:buClr>
                <a:srgbClr val="F07F09"/>
              </a:buClr>
            </a:pPr>
            <a:r>
              <a:rPr lang="en-US" altLang="en-US" sz="2800" dirty="0">
                <a:solidFill>
                  <a:srgbClr val="000000"/>
                </a:solidFill>
              </a:rPr>
              <a:t>The crescents fill the Bowman's space and compress the glomerular capillary loops and can even rupture the GBM.</a:t>
            </a:r>
          </a:p>
          <a:p>
            <a:pPr eaLnBrk="1" hangingPunct="1">
              <a:lnSpc>
                <a:spcPct val="90000"/>
              </a:lnSpc>
              <a:buClr>
                <a:srgbClr val="F07F09"/>
              </a:buClr>
            </a:pPr>
            <a:r>
              <a:rPr lang="en-US" altLang="en-US" sz="2800" dirty="0">
                <a:solidFill>
                  <a:srgbClr val="000000"/>
                </a:solidFill>
              </a:rPr>
              <a:t>The glomeruli may also show necrosis. </a:t>
            </a:r>
          </a:p>
          <a:p>
            <a:pPr eaLnBrk="1" hangingPunct="1">
              <a:lnSpc>
                <a:spcPct val="90000"/>
              </a:lnSpc>
              <a:buClr>
                <a:srgbClr val="F07F09"/>
              </a:buClr>
            </a:pPr>
            <a:r>
              <a:rPr lang="en-US" altLang="en-US" sz="2800" dirty="0">
                <a:solidFill>
                  <a:srgbClr val="000000"/>
                </a:solidFill>
              </a:rPr>
              <a:t>Upon healing the crescents undergo fibrosis/scarring and are called fibrous crescents.</a:t>
            </a:r>
            <a:endParaRPr lang="en-US" altLang="en-US" sz="2800" dirty="0"/>
          </a:p>
        </p:txBody>
      </p:sp>
      <p:pic>
        <p:nvPicPr>
          <p:cNvPr id="11268" name="Picture 3">
            <a:extLst>
              <a:ext uri="{FF2B5EF4-FFF2-40B4-BE49-F238E27FC236}">
                <a16:creationId xmlns:a16="http://schemas.microsoft.com/office/drawing/2014/main" id="{32FA4B8E-364D-4D12-B4A4-52A00E6FBA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3463" y="304800"/>
            <a:ext cx="3989387" cy="262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9">
            <a:extLst>
              <a:ext uri="{FF2B5EF4-FFF2-40B4-BE49-F238E27FC236}">
                <a16:creationId xmlns:a16="http://schemas.microsoft.com/office/drawing/2014/main" id="{A32E69C4-CA88-4C0B-A023-4A685C007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4863" y="3429000"/>
            <a:ext cx="4714875" cy="312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95542D-D876-48A5-B061-2F084896E64F}"/>
              </a:ext>
            </a:extLst>
          </p:cNvPr>
          <p:cNvSpPr>
            <a:spLocks noGrp="1"/>
          </p:cNvSpPr>
          <p:nvPr>
            <p:ph idx="1"/>
          </p:nvPr>
        </p:nvSpPr>
        <p:spPr>
          <a:xfrm>
            <a:off x="792163" y="381000"/>
            <a:ext cx="11231562" cy="627063"/>
          </a:xfrm>
        </p:spPr>
        <p:txBody>
          <a:bodyPr rtlCol="0">
            <a:normAutofit/>
          </a:bodyPr>
          <a:lstStyle/>
          <a:p>
            <a:pPr marL="0" indent="0" algn="ctr" eaLnBrk="1" fontAlgn="auto" hangingPunct="1">
              <a:spcAft>
                <a:spcPts val="0"/>
              </a:spcAft>
              <a:buFont typeface="Franklin Gothic Book" panose="020B0503020102020204" pitchFamily="34" charset="0"/>
              <a:buNone/>
              <a:defRPr/>
            </a:pPr>
            <a:r>
              <a:rPr lang="en-US" sz="2200" b="1" dirty="0"/>
              <a:t>Based on cause (etiology) </a:t>
            </a:r>
            <a:r>
              <a:rPr lang="en-US" altLang="en-US" sz="2200" b="1" dirty="0"/>
              <a:t>RPGN is divided into three types:</a:t>
            </a:r>
          </a:p>
          <a:p>
            <a:pPr marL="384048" indent="-384048" eaLnBrk="1" fontAlgn="auto" hangingPunct="1">
              <a:spcAft>
                <a:spcPts val="0"/>
              </a:spcAft>
              <a:defRPr/>
            </a:pPr>
            <a:endParaRPr lang="en-US" dirty="0"/>
          </a:p>
        </p:txBody>
      </p:sp>
      <p:graphicFrame>
        <p:nvGraphicFramePr>
          <p:cNvPr id="5" name="Table 4">
            <a:extLst>
              <a:ext uri="{FF2B5EF4-FFF2-40B4-BE49-F238E27FC236}">
                <a16:creationId xmlns:a16="http://schemas.microsoft.com/office/drawing/2014/main" id="{FC3EF348-B2F4-4EAE-9BC7-65258EE062D2}"/>
              </a:ext>
            </a:extLst>
          </p:cNvPr>
          <p:cNvGraphicFramePr>
            <a:graphicFrameLocks noGrp="1"/>
          </p:cNvGraphicFramePr>
          <p:nvPr>
            <p:extLst>
              <p:ext uri="{D42A27DB-BD31-4B8C-83A1-F6EECF244321}">
                <p14:modId xmlns:p14="http://schemas.microsoft.com/office/powerpoint/2010/main" val="3590044939"/>
              </p:ext>
            </p:extLst>
          </p:nvPr>
        </p:nvGraphicFramePr>
        <p:xfrm>
          <a:off x="604838" y="1201738"/>
          <a:ext cx="11231562" cy="5035700"/>
        </p:xfrm>
        <a:graphic>
          <a:graphicData uri="http://schemas.openxmlformats.org/drawingml/2006/table">
            <a:tbl>
              <a:tblPr firstRow="1" bandRow="1">
                <a:tableStyleId>{7DF18680-E054-41AD-8BC1-D1AEF772440D}</a:tableStyleId>
              </a:tblPr>
              <a:tblGrid>
                <a:gridCol w="11231562">
                  <a:extLst>
                    <a:ext uri="{9D8B030D-6E8A-4147-A177-3AD203B41FA5}">
                      <a16:colId xmlns:a16="http://schemas.microsoft.com/office/drawing/2014/main" val="20000"/>
                    </a:ext>
                  </a:extLst>
                </a:gridCol>
              </a:tblGrid>
              <a:tr h="10641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600" dirty="0"/>
                        <a:t>Types of RPGN/ </a:t>
                      </a:r>
                      <a:r>
                        <a:rPr lang="en-US" altLang="en-US" sz="3600" dirty="0" err="1"/>
                        <a:t>CrGN</a:t>
                      </a:r>
                      <a:endParaRPr kumimoji="0" lang="ar-SA" sz="3600" b="1" i="0" u="none" strike="noStrike" cap="none" normalizeH="0" baseline="0" dirty="0">
                        <a:ln>
                          <a:noFill/>
                        </a:ln>
                        <a:solidFill>
                          <a:srgbClr val="FFFFFF"/>
                        </a:solidFill>
                        <a:effectLst/>
                        <a:latin typeface="Calibri" pitchFamily="34" charset="0"/>
                        <a:cs typeface="Arial" pitchFamily="34" charset="0"/>
                      </a:endParaRPr>
                    </a:p>
                    <a:p>
                      <a:pPr algn="ctr"/>
                      <a:endParaRPr lang="en-US" sz="1800" dirty="0"/>
                    </a:p>
                  </a:txBody>
                  <a:tcPr marL="91437" marR="91437" marT="45724" marB="45724"/>
                </a:tc>
                <a:extLst>
                  <a:ext uri="{0D108BD9-81ED-4DB2-BD59-A6C34878D82A}">
                    <a16:rowId xmlns:a16="http://schemas.microsoft.com/office/drawing/2014/main" val="10000"/>
                  </a:ext>
                </a:extLst>
              </a:tr>
              <a:tr h="1045486">
                <a:tc>
                  <a:txBody>
                    <a:bodyPr/>
                    <a:lstStyle/>
                    <a:p>
                      <a:pPr marL="457200" indent="-342900" algn="l" eaLnBrk="1" fontAlgn="auto" hangingPunct="1">
                        <a:spcAft>
                          <a:spcPts val="0"/>
                        </a:spcAft>
                        <a:defRPr/>
                      </a:pPr>
                      <a:r>
                        <a:rPr lang="en-US" sz="2000" b="1" dirty="0"/>
                        <a:t>Type I RPGN </a:t>
                      </a:r>
                      <a:r>
                        <a:rPr lang="en-US" sz="2000" b="1" dirty="0">
                          <a:sym typeface="Wingdings" panose="05000000000000000000" pitchFamily="2" charset="2"/>
                        </a:rPr>
                        <a:t>= a</a:t>
                      </a:r>
                      <a:r>
                        <a:rPr lang="en-US" sz="2000" b="1" dirty="0"/>
                        <a:t>nti-glomerular basement membrane antibody–mediated </a:t>
                      </a:r>
                      <a:r>
                        <a:rPr lang="en-US" sz="2000" b="1" dirty="0">
                          <a:solidFill>
                            <a:srgbClr val="FF0000"/>
                          </a:solidFill>
                        </a:rPr>
                        <a:t>Crescentic GN </a:t>
                      </a:r>
                      <a:r>
                        <a:rPr lang="en-US" sz="2000" dirty="0"/>
                        <a:t>(about 12%): </a:t>
                      </a:r>
                      <a:r>
                        <a:rPr kumimoji="0" lang="en-US" sz="2000" u="none" strike="noStrike" cap="none" normalizeH="0" baseline="0" dirty="0">
                          <a:ln>
                            <a:noFill/>
                          </a:ln>
                          <a:effectLst/>
                        </a:rPr>
                        <a:t>is</a:t>
                      </a:r>
                    </a:p>
                    <a:p>
                      <a:pPr marL="457200" indent="-342900" algn="l" eaLnBrk="1" fontAlgn="auto" hangingPunct="1">
                        <a:spcAft>
                          <a:spcPts val="0"/>
                        </a:spcAft>
                        <a:defRPr/>
                      </a:pPr>
                      <a:r>
                        <a:rPr kumimoji="0" lang="en-US" sz="2000" u="none" strike="noStrike" cap="none" normalizeH="0" baseline="0" dirty="0">
                          <a:ln>
                            <a:noFill/>
                          </a:ln>
                          <a:effectLst/>
                        </a:rPr>
                        <a:t>characterized by the presence of auto antibodies directed against the glomerular basement membrane</a:t>
                      </a:r>
                      <a:endParaRPr lang="en-US" sz="2000" dirty="0"/>
                    </a:p>
                  </a:txBody>
                  <a:tcPr marL="91437" marR="91437" marT="45724" marB="45724"/>
                </a:tc>
                <a:extLst>
                  <a:ext uri="{0D108BD9-81ED-4DB2-BD59-A6C34878D82A}">
                    <a16:rowId xmlns:a16="http://schemas.microsoft.com/office/drawing/2014/main" val="10001"/>
                  </a:ext>
                </a:extLst>
              </a:tr>
              <a:tr h="1310581">
                <a:tc>
                  <a:txBody>
                    <a:bodyPr/>
                    <a:lstStyle/>
                    <a:p>
                      <a:pPr marL="457200" indent="-342900" eaLnBrk="1" fontAlgn="auto" hangingPunct="1">
                        <a:spcAft>
                          <a:spcPts val="0"/>
                        </a:spcAft>
                        <a:defRPr/>
                      </a:pPr>
                      <a:r>
                        <a:rPr kumimoji="0" lang="fr-FR" sz="2000" b="1" u="none" strike="noStrike" cap="none" normalizeH="0" baseline="0" dirty="0">
                          <a:ln>
                            <a:noFill/>
                          </a:ln>
                          <a:effectLst/>
                        </a:rPr>
                        <a:t>Type II RPGN = </a:t>
                      </a:r>
                      <a:r>
                        <a:rPr lang="en-US" sz="2000" b="1" dirty="0">
                          <a:sym typeface="Wingdings" panose="05000000000000000000" pitchFamily="2" charset="2"/>
                        </a:rPr>
                        <a:t>immune complex mediated </a:t>
                      </a:r>
                      <a:r>
                        <a:rPr lang="en-US" sz="2000" b="1" dirty="0" err="1">
                          <a:solidFill>
                            <a:srgbClr val="FF0000"/>
                          </a:solidFill>
                          <a:sym typeface="Wingdings" panose="05000000000000000000" pitchFamily="2" charset="2"/>
                        </a:rPr>
                        <a:t>Crescentric</a:t>
                      </a:r>
                      <a:r>
                        <a:rPr lang="en-US" sz="2000" b="1" dirty="0">
                          <a:solidFill>
                            <a:srgbClr val="FF0000"/>
                          </a:solidFill>
                          <a:sym typeface="Wingdings" panose="05000000000000000000" pitchFamily="2" charset="2"/>
                        </a:rPr>
                        <a:t> GN </a:t>
                      </a:r>
                      <a:r>
                        <a:rPr lang="en-US" sz="2000" dirty="0"/>
                        <a:t>(about 44%): here the crescents are seen in</a:t>
                      </a:r>
                    </a:p>
                    <a:p>
                      <a:pPr marL="457200" indent="-342900" eaLnBrk="1" fontAlgn="auto" hangingPunct="1">
                        <a:spcAft>
                          <a:spcPts val="0"/>
                        </a:spcAft>
                        <a:defRPr/>
                      </a:pPr>
                      <a:r>
                        <a:rPr lang="en-US" sz="2000" dirty="0"/>
                        <a:t>renal disease in which there is deposition of antigen antibody immune complexes e.g. SLE, IgA</a:t>
                      </a:r>
                    </a:p>
                    <a:p>
                      <a:pPr marL="457200" indent="-342900" eaLnBrk="1" fontAlgn="auto" hangingPunct="1">
                        <a:spcAft>
                          <a:spcPts val="0"/>
                        </a:spcAft>
                        <a:defRPr/>
                      </a:pPr>
                      <a:r>
                        <a:rPr lang="en-US" sz="2000" dirty="0"/>
                        <a:t>nephropathy</a:t>
                      </a:r>
                      <a:r>
                        <a:rPr kumimoji="0" lang="en-US" sz="2000" u="none" strike="noStrike" cap="none" normalizeH="0" baseline="0" dirty="0">
                          <a:ln>
                            <a:noFill/>
                          </a:ln>
                          <a:effectLst/>
                        </a:rPr>
                        <a:t>, post-infectious GN etc. </a:t>
                      </a:r>
                    </a:p>
                    <a:p>
                      <a:endParaRPr lang="en-US" sz="2000" dirty="0"/>
                    </a:p>
                  </a:txBody>
                  <a:tcPr marL="91437" marR="91437" marT="45724" marB="45724"/>
                </a:tc>
                <a:extLst>
                  <a:ext uri="{0D108BD9-81ED-4DB2-BD59-A6C34878D82A}">
                    <a16:rowId xmlns:a16="http://schemas.microsoft.com/office/drawing/2014/main" val="10002"/>
                  </a:ext>
                </a:extLst>
              </a:tr>
              <a:tr h="1615365">
                <a:tc>
                  <a:txBody>
                    <a:bodyPr/>
                    <a:lstStyle/>
                    <a:p>
                      <a:pPr marL="457200" indent="-342900" eaLnBrk="1" fontAlgn="auto" hangingPunct="1">
                        <a:spcAft>
                          <a:spcPts val="0"/>
                        </a:spcAft>
                        <a:defRPr/>
                      </a:pPr>
                      <a:r>
                        <a:rPr kumimoji="0" lang="it-IT" sz="2000" b="1" u="none" strike="noStrike" cap="none" normalizeH="0" baseline="0" dirty="0">
                          <a:ln>
                            <a:noFill/>
                          </a:ln>
                          <a:effectLst/>
                        </a:rPr>
                        <a:t>Type III RPGN (Pauci-immune) ANCA-Associated</a:t>
                      </a:r>
                      <a:r>
                        <a:rPr lang="en-US" sz="2000" b="1" dirty="0">
                          <a:sym typeface="Wingdings" panose="05000000000000000000" pitchFamily="2" charset="2"/>
                        </a:rPr>
                        <a:t> </a:t>
                      </a:r>
                      <a:r>
                        <a:rPr lang="en-US" sz="2000" b="1" dirty="0" err="1">
                          <a:solidFill>
                            <a:srgbClr val="FF0000"/>
                          </a:solidFill>
                          <a:sym typeface="Wingdings" panose="05000000000000000000" pitchFamily="2" charset="2"/>
                        </a:rPr>
                        <a:t>Crescentric</a:t>
                      </a:r>
                      <a:r>
                        <a:rPr lang="en-US" sz="2000" b="1" dirty="0">
                          <a:solidFill>
                            <a:srgbClr val="FF0000"/>
                          </a:solidFill>
                          <a:sym typeface="Wingdings" panose="05000000000000000000" pitchFamily="2" charset="2"/>
                        </a:rPr>
                        <a:t> </a:t>
                      </a:r>
                      <a:r>
                        <a:rPr lang="en-US" sz="2000" b="1" dirty="0">
                          <a:solidFill>
                            <a:srgbClr val="FF0000"/>
                          </a:solidFill>
                        </a:rPr>
                        <a:t>GN </a:t>
                      </a:r>
                      <a:r>
                        <a:rPr lang="en-US" sz="2000" dirty="0"/>
                        <a:t>(about 44%): </a:t>
                      </a:r>
                      <a:r>
                        <a:rPr kumimoji="0" lang="en-US" sz="2000" u="none" strike="noStrike" cap="none" normalizeH="0" baseline="0" dirty="0">
                          <a:ln>
                            <a:noFill/>
                          </a:ln>
                          <a:effectLst/>
                        </a:rPr>
                        <a:t>characterized by the</a:t>
                      </a:r>
                    </a:p>
                    <a:p>
                      <a:pPr marL="457200" indent="-342900" eaLnBrk="1" fontAlgn="auto" hangingPunct="1">
                        <a:spcAft>
                          <a:spcPts val="0"/>
                        </a:spcAft>
                        <a:defRPr/>
                      </a:pPr>
                      <a:r>
                        <a:rPr kumimoji="0" lang="en-US" sz="2000" u="none" strike="noStrike" cap="none" normalizeH="0" baseline="0" dirty="0">
                          <a:ln>
                            <a:noFill/>
                          </a:ln>
                          <a:effectLst/>
                        </a:rPr>
                        <a:t>presence of </a:t>
                      </a:r>
                      <a:r>
                        <a:rPr lang="en-US" sz="2000" dirty="0"/>
                        <a:t>anti-neutrophil cytoplasmic antibodies (ANCA) e.g.</a:t>
                      </a:r>
                      <a:r>
                        <a:rPr kumimoji="0" lang="en-US" sz="2000" u="none" strike="noStrike" cap="none" normalizeH="0" baseline="0" dirty="0">
                          <a:ln>
                            <a:noFill/>
                          </a:ln>
                          <a:effectLst/>
                        </a:rPr>
                        <a:t> </a:t>
                      </a:r>
                      <a:r>
                        <a:rPr lang="it-IT" altLang="en-US" sz="2000" b="0" dirty="0">
                          <a:solidFill>
                            <a:schemeClr val="tx1"/>
                          </a:solidFill>
                          <a:latin typeface="+mn-lt"/>
                          <a:cs typeface="Arial" panose="020B0604020202020204" pitchFamily="34" charset="0"/>
                        </a:rPr>
                        <a:t>granulomatosis with polyangitis</a:t>
                      </a:r>
                    </a:p>
                    <a:p>
                      <a:pPr marL="457200" indent="-342900" eaLnBrk="1" fontAlgn="auto" hangingPunct="1">
                        <a:spcAft>
                          <a:spcPts val="0"/>
                        </a:spcAft>
                        <a:defRPr/>
                      </a:pPr>
                      <a:r>
                        <a:rPr lang="it-IT" altLang="en-US" sz="2000" b="0" dirty="0">
                          <a:solidFill>
                            <a:schemeClr val="tx1"/>
                          </a:solidFill>
                          <a:latin typeface="+mn-lt"/>
                          <a:cs typeface="Arial" panose="020B0604020202020204" pitchFamily="34" charset="0"/>
                        </a:rPr>
                        <a:t>(</a:t>
                      </a:r>
                      <a:r>
                        <a:rPr kumimoji="0" lang="en-US" sz="2000" b="0" u="none" strike="noStrike" cap="none" normalizeH="0" baseline="0" dirty="0">
                          <a:ln>
                            <a:noFill/>
                          </a:ln>
                          <a:solidFill>
                            <a:schemeClr val="tx1"/>
                          </a:solidFill>
                          <a:effectLst/>
                          <a:latin typeface="+mn-lt"/>
                        </a:rPr>
                        <a:t>Wegener’s) </a:t>
                      </a:r>
                      <a:r>
                        <a:rPr kumimoji="0" lang="en-US" sz="2000" u="none" strike="noStrike" cap="none" normalizeH="0" baseline="0" dirty="0">
                          <a:ln>
                            <a:noFill/>
                          </a:ln>
                          <a:effectLst/>
                        </a:rPr>
                        <a:t>and Microscopic polyangiitis.</a:t>
                      </a:r>
                    </a:p>
                    <a:p>
                      <a:pPr marL="457200" indent="-342900" eaLnBrk="1" fontAlgn="auto" hangingPunct="1">
                        <a:spcAft>
                          <a:spcPts val="0"/>
                        </a:spcAft>
                        <a:defRPr/>
                      </a:pPr>
                      <a:endParaRPr kumimoji="0" lang="en-US" sz="2000" u="none" strike="noStrike" cap="none" normalizeH="0" baseline="0" dirty="0">
                        <a:ln>
                          <a:noFill/>
                        </a:ln>
                        <a:effectLst/>
                      </a:endParaRPr>
                    </a:p>
                    <a:p>
                      <a:endParaRPr lang="en-US" sz="2000" dirty="0"/>
                    </a:p>
                  </a:txBody>
                  <a:tcPr marL="91437" marR="91437" marT="45724" marB="45724"/>
                </a:tc>
                <a:extLst>
                  <a:ext uri="{0D108BD9-81ED-4DB2-BD59-A6C34878D82A}">
                    <a16:rowId xmlns:a16="http://schemas.microsoft.com/office/drawing/2014/main" val="10003"/>
                  </a:ext>
                </a:extLst>
              </a:tr>
            </a:tbl>
          </a:graphicData>
        </a:graphic>
      </p:graphicFrame>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AFE4321-2F5D-44D8-BED7-B9EE4F038F2F}"/>
              </a:ext>
            </a:extLst>
          </p:cNvPr>
          <p:cNvSpPr>
            <a:spLocks noGrp="1" noChangeArrowheads="1"/>
          </p:cNvSpPr>
          <p:nvPr>
            <p:ph type="title"/>
          </p:nvPr>
        </p:nvSpPr>
        <p:spPr>
          <a:xfrm>
            <a:off x="120073" y="287338"/>
            <a:ext cx="12071927" cy="941387"/>
          </a:xfrm>
        </p:spPr>
        <p:txBody>
          <a:bodyPr>
            <a:normAutofit/>
          </a:bodyPr>
          <a:lstStyle/>
          <a:p>
            <a:pPr algn="ctr" eaLnBrk="1" fontAlgn="auto" hangingPunct="1">
              <a:spcAft>
                <a:spcPts val="0"/>
              </a:spcAft>
              <a:defRPr/>
            </a:pPr>
            <a:r>
              <a:rPr lang="en-US" altLang="en-US" sz="2800" b="1" dirty="0">
                <a:solidFill>
                  <a:srgbClr val="0070C0"/>
                </a:solidFill>
                <a:latin typeface="Calibri" panose="020F0502020204030204" pitchFamily="34" charset="0"/>
                <a:cs typeface="Arial" panose="020B0604020202020204" pitchFamily="34" charset="0"/>
              </a:rPr>
              <a:t>Type I RPGN = </a:t>
            </a:r>
            <a:r>
              <a:rPr lang="en-US" altLang="en-US" sz="2800" b="1" dirty="0">
                <a:solidFill>
                  <a:srgbClr val="0070C0"/>
                </a:solidFill>
                <a:latin typeface="Calibri" panose="020F0502020204030204" pitchFamily="34" charset="0"/>
              </a:rPr>
              <a:t>Anti-glomerular basement membrane antibody disease </a:t>
            </a:r>
            <a:br>
              <a:rPr lang="en-US" altLang="en-US" sz="2800" b="1" dirty="0">
                <a:solidFill>
                  <a:srgbClr val="0070C0"/>
                </a:solidFill>
                <a:latin typeface="Calibri" panose="020F0502020204030204" pitchFamily="34" charset="0"/>
              </a:rPr>
            </a:br>
            <a:r>
              <a:rPr lang="en-US" altLang="en-US" sz="2800" b="1" dirty="0">
                <a:solidFill>
                  <a:srgbClr val="0070C0"/>
                </a:solidFill>
                <a:latin typeface="Calibri" panose="020F0502020204030204" pitchFamily="34" charset="0"/>
              </a:rPr>
              <a:t>(anti-GBM disease)</a:t>
            </a:r>
          </a:p>
        </p:txBody>
      </p:sp>
      <p:sp>
        <p:nvSpPr>
          <p:cNvPr id="16387" name="Content Placeholder 2">
            <a:extLst>
              <a:ext uri="{FF2B5EF4-FFF2-40B4-BE49-F238E27FC236}">
                <a16:creationId xmlns:a16="http://schemas.microsoft.com/office/drawing/2014/main" id="{C7C7FFCD-BE44-4314-AEF7-559B74666D54}"/>
              </a:ext>
            </a:extLst>
          </p:cNvPr>
          <p:cNvSpPr>
            <a:spLocks noGrp="1" noChangeArrowheads="1"/>
          </p:cNvSpPr>
          <p:nvPr>
            <p:ph sz="half" idx="1"/>
          </p:nvPr>
        </p:nvSpPr>
        <p:spPr>
          <a:xfrm>
            <a:off x="120074" y="1482725"/>
            <a:ext cx="5902036" cy="5002213"/>
          </a:xfrm>
        </p:spPr>
        <p:txBody>
          <a:bodyPr rtlCol="0">
            <a:normAutofit/>
          </a:bodyPr>
          <a:lstStyle/>
          <a:p>
            <a:pPr eaLnBrk="1" fontAlgn="auto" hangingPunct="1">
              <a:spcAft>
                <a:spcPts val="0"/>
              </a:spcAft>
              <a:defRPr/>
            </a:pPr>
            <a:r>
              <a:rPr lang="en-US" altLang="en-US" sz="2000" dirty="0"/>
              <a:t>Anti-GBM antibody disease is a rare autoimmune disorder. In it there are auto-antibodies directed against an antigen that is normally present in the glomerular basement membrane (GBM). </a:t>
            </a:r>
          </a:p>
          <a:p>
            <a:pPr eaLnBrk="1" fontAlgn="auto" hangingPunct="1">
              <a:spcAft>
                <a:spcPts val="0"/>
              </a:spcAft>
              <a:defRPr/>
            </a:pPr>
            <a:r>
              <a:rPr lang="en-US" altLang="en-US" sz="2000" dirty="0"/>
              <a:t>On IF </a:t>
            </a:r>
            <a:r>
              <a:rPr lang="en-US" altLang="en-US" sz="2000" dirty="0">
                <a:sym typeface="Wingdings" panose="05000000000000000000" pitchFamily="2" charset="2"/>
              </a:rPr>
              <a:t></a:t>
            </a:r>
            <a:r>
              <a:rPr lang="en-US" altLang="en-US" sz="2000" dirty="0"/>
              <a:t> characteristic linear staining/positivity with IgG immunoglobulin along the GBM (pic).</a:t>
            </a:r>
          </a:p>
          <a:p>
            <a:pPr eaLnBrk="1" fontAlgn="auto" hangingPunct="1">
              <a:spcAft>
                <a:spcPts val="0"/>
              </a:spcAft>
              <a:defRPr/>
            </a:pPr>
            <a:r>
              <a:rPr lang="en-US" altLang="en-US" sz="2000" dirty="0"/>
              <a:t>Patient’s serum is positive for anti-GBM antibodies.</a:t>
            </a:r>
          </a:p>
          <a:p>
            <a:pPr eaLnBrk="1" fontAlgn="auto" hangingPunct="1">
              <a:spcAft>
                <a:spcPts val="0"/>
              </a:spcAft>
              <a:defRPr/>
            </a:pPr>
            <a:r>
              <a:rPr lang="en-US" altLang="en-US" sz="2000" dirty="0"/>
              <a:t>When anti-GBM disease is associated with pulmonary hemorrhage (hemorrhagic pneumonitis) this combination is called as Goodpasture’s syndrome (in these patients, the anti-GBM antibodies also bind to pulmonary alveolar capillary basement membranes). </a:t>
            </a:r>
          </a:p>
          <a:p>
            <a:pPr eaLnBrk="1" fontAlgn="auto" hangingPunct="1">
              <a:spcAft>
                <a:spcPts val="0"/>
              </a:spcAft>
              <a:defRPr/>
            </a:pPr>
            <a:endParaRPr lang="en-US" altLang="en-US" sz="2000" dirty="0"/>
          </a:p>
          <a:p>
            <a:pPr eaLnBrk="1" fontAlgn="auto" hangingPunct="1">
              <a:spcAft>
                <a:spcPts val="0"/>
              </a:spcAft>
              <a:defRPr/>
            </a:pPr>
            <a:endParaRPr lang="en-US" altLang="en-US" dirty="0"/>
          </a:p>
        </p:txBody>
      </p:sp>
      <p:pic>
        <p:nvPicPr>
          <p:cNvPr id="14340" name="Content Placeholder 4">
            <a:extLst>
              <a:ext uri="{FF2B5EF4-FFF2-40B4-BE49-F238E27FC236}">
                <a16:creationId xmlns:a16="http://schemas.microsoft.com/office/drawing/2014/main" id="{DBFFF760-E4AB-4FE7-80FE-723635BD6C8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266168" y="1791855"/>
            <a:ext cx="5925833" cy="4128654"/>
          </a:xfrm>
          <a:noFill/>
          <a:ln>
            <a:solidFill>
              <a:schemeClr val="tx1"/>
            </a:solidFill>
            <a:miter lim="800000"/>
            <a:headEnd/>
            <a:tailEnd/>
          </a:ln>
        </p:spPr>
      </p:pic>
    </p:spTree>
  </p:cSld>
  <p:clrMapOvr>
    <a:masterClrMapping/>
  </p:clrMapOvr>
  <p:transition spd="med">
    <p:fade/>
  </p:transition>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TotalTime>
  <Words>1764</Words>
  <Application>Microsoft Office PowerPoint</Application>
  <PresentationFormat>Widescreen</PresentationFormat>
  <Paragraphs>160</Paragraphs>
  <Slides>20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Franklin Gothic Book</vt:lpstr>
      <vt:lpstr>Tw Cen MT</vt:lpstr>
      <vt:lpstr>Wingdings</vt:lpstr>
      <vt:lpstr>Office Theme</vt:lpstr>
      <vt:lpstr>Renal Pathology Rapid Progressive Glomerulonephritis Chronic kidney Disease</vt:lpstr>
      <vt:lpstr>Objectives for pathology lectures 5 &amp; 6:   Nephrotic and Nephritic Syndrome  and Rapid Progressive Glomerulonephritis, Chronic kidney Disease, </vt:lpstr>
      <vt:lpstr> outline for lecture 6</vt:lpstr>
      <vt:lpstr>Clinical manifestation of kidney disease</vt:lpstr>
      <vt:lpstr>Rapid progressive glomerulonephritis (RPGN) also called as  crescentic glomerulonephritis (CrGN)</vt:lpstr>
      <vt:lpstr>RPGN/CrGN</vt:lpstr>
      <vt:lpstr>RPGN: Light Microscopy</vt:lpstr>
      <vt:lpstr>PowerPoint Presentation</vt:lpstr>
      <vt:lpstr>Type I RPGN = Anti-glomerular basement membrane antibody disease  (anti-GBM disease)</vt:lpstr>
      <vt:lpstr>Type II RPGN = Immune complex mediated crescentric glomerulonephritis</vt:lpstr>
      <vt:lpstr>Type III RPGN = Pauci-immune ANCA-associated GN </vt:lpstr>
      <vt:lpstr>RPGN/ CrGN: clinical features</vt:lpstr>
      <vt:lpstr>Chronic Renal Failure (CRF) or  Chronic kidney disease (CKD)</vt:lpstr>
      <vt:lpstr>Chronic Renal Failure (CRF)/ Chronic kidney disease (CKD)</vt:lpstr>
      <vt:lpstr>CRF/CKD: common causes</vt:lpstr>
      <vt:lpstr>CRF/CKD: clinical features</vt:lpstr>
      <vt:lpstr>CKD: morphology</vt:lpstr>
      <vt:lpstr>End stage kidney Glomerulosclerosis and thyroidization of tubules</vt:lpstr>
      <vt:lpstr>End stage kidney</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Renal Pathology Rapid Progressive Glomerulonephritis Chronic kidney Disease</dc:title>
  <dc:creator>sufia husain</dc:creator>
  <cp:lastModifiedBy>Sufia Husain</cp:lastModifiedBy>
  <cp:revision>16</cp:revision>
  <dcterms:created xsi:type="dcterms:W3CDTF">2020-04-15T09:43:10Z</dcterms:created>
  <dcterms:modified xsi:type="dcterms:W3CDTF">2022-05-08T10:16:40Z</dcterms:modified>
</cp:coreProperties>
</file>