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7" r:id="rId2"/>
    <p:sldId id="259" r:id="rId3"/>
    <p:sldId id="619" r:id="rId4"/>
    <p:sldId id="617" r:id="rId5"/>
    <p:sldId id="714" r:id="rId6"/>
    <p:sldId id="721" r:id="rId7"/>
    <p:sldId id="613" r:id="rId8"/>
    <p:sldId id="720" r:id="rId9"/>
    <p:sldId id="648" r:id="rId10"/>
    <p:sldId id="723" r:id="rId11"/>
    <p:sldId id="670" r:id="rId12"/>
    <p:sldId id="671" r:id="rId13"/>
    <p:sldId id="650" r:id="rId14"/>
    <p:sldId id="724" r:id="rId15"/>
    <p:sldId id="731" r:id="rId16"/>
    <p:sldId id="727" r:id="rId17"/>
    <p:sldId id="651" r:id="rId18"/>
    <p:sldId id="652" r:id="rId19"/>
    <p:sldId id="722" r:id="rId20"/>
    <p:sldId id="629" r:id="rId21"/>
    <p:sldId id="640" r:id="rId22"/>
    <p:sldId id="625" r:id="rId23"/>
    <p:sldId id="676" r:id="rId24"/>
    <p:sldId id="732" r:id="rId25"/>
    <p:sldId id="677" r:id="rId26"/>
    <p:sldId id="733" r:id="rId27"/>
    <p:sldId id="729" r:id="rId28"/>
    <p:sldId id="691" r:id="rId29"/>
    <p:sldId id="626" r:id="rId30"/>
    <p:sldId id="730" r:id="rId31"/>
    <p:sldId id="658" r:id="rId32"/>
    <p:sldId id="661" r:id="rId33"/>
    <p:sldId id="695" r:id="rId34"/>
    <p:sldId id="708" r:id="rId35"/>
    <p:sldId id="628" r:id="rId36"/>
    <p:sldId id="331" r:id="rId37"/>
    <p:sldId id="70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F8A8B-076C-4ACB-A3F5-7B36BBF1F60E}" type="datetimeFigureOut">
              <a:rPr lang="en-US" smtClean="0"/>
              <a:t>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7842E-F279-48E4-827B-A6E4FFDF9C24}" type="slidenum">
              <a:rPr lang="en-US" smtClean="0"/>
              <a:t>‹#›</a:t>
            </a:fld>
            <a:endParaRPr lang="en-US"/>
          </a:p>
        </p:txBody>
      </p:sp>
    </p:spTree>
    <p:extLst>
      <p:ext uri="{BB962C8B-B14F-4D97-AF65-F5344CB8AC3E}">
        <p14:creationId xmlns:p14="http://schemas.microsoft.com/office/powerpoint/2010/main" val="255787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BB4D127-D67F-4280-BC8E-BD008C1678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79C923E8-AE95-4740-92FD-50DD697922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96764B4B-2C60-4DFD-B945-0FD3F31B94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44E3C33-FA7B-49A0-974E-596BDA8CADB7}"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50C7931-DD85-4975-BD7F-BBC08B7DF5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A8BB7F-74E2-4A89-B691-C7DEE9C36F11}" type="slidenum">
              <a:rPr lang="en-US" altLang="en-US" smtClean="0">
                <a:solidFill>
                  <a:srgbClr val="000000"/>
                </a:solidFill>
                <a:cs typeface="Arial" panose="020B0604020202020204" pitchFamily="34" charset="0"/>
              </a:rPr>
              <a:pPr>
                <a:spcBef>
                  <a:spcPct val="0"/>
                </a:spcBef>
              </a:pPr>
              <a:t>9</a:t>
            </a:fld>
            <a:endParaRPr lang="en-US" altLang="en-US">
              <a:solidFill>
                <a:srgbClr val="000000"/>
              </a:solidFill>
              <a:cs typeface="Arial" panose="020B0604020202020204" pitchFamily="34" charset="0"/>
            </a:endParaRPr>
          </a:p>
        </p:txBody>
      </p:sp>
      <p:sp>
        <p:nvSpPr>
          <p:cNvPr id="14339" name="Rectangle 2">
            <a:extLst>
              <a:ext uri="{FF2B5EF4-FFF2-40B4-BE49-F238E27FC236}">
                <a16:creationId xmlns:a16="http://schemas.microsoft.com/office/drawing/2014/main" id="{A1120EBD-F4A1-4C8F-BFFE-0D07E9ED86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001B9144-A95E-4C3E-A8EC-55A5D87221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ED963DC-71D7-4B62-BED3-A014CF1BD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69CA831-5788-4FB9-8FF8-1737151CDB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200"/>
              <a:t>Creatinine clearance or filtration is dependent on the glomerular filtration rate (GFR).  </a:t>
            </a:r>
          </a:p>
          <a:p>
            <a:pPr lvl="1" eaLnBrk="1" hangingPunct="1"/>
            <a:r>
              <a:rPr lang="en-US" altLang="en-US" sz="2200"/>
              <a:t>GFR = Glomerular hydrostatic pressure – Bowman capsule hydrostatic pressure – glomerular oncotic pressure</a:t>
            </a:r>
          </a:p>
          <a:p>
            <a:pPr lvl="1" eaLnBrk="1" hangingPunct="1"/>
            <a:r>
              <a:rPr lang="en-US" altLang="en-US" sz="2200"/>
              <a:t>Glomerular pressure is primarily dependent on renal blood flow.</a:t>
            </a:r>
          </a:p>
          <a:p>
            <a:pPr lvl="1" eaLnBrk="1" hangingPunct="1"/>
            <a:r>
              <a:rPr lang="en-US" altLang="en-US" sz="2200"/>
              <a:t>In AKI </a:t>
            </a:r>
            <a:r>
              <a:rPr lang="en-US" altLang="en-US" sz="2200">
                <a:sym typeface="Wingdings" panose="05000000000000000000" pitchFamily="2" charset="2"/>
              </a:rPr>
              <a:t> there is</a:t>
            </a:r>
            <a:r>
              <a:rPr lang="en-US" altLang="en-US" sz="2200"/>
              <a:t> reduction in RBF </a:t>
            </a:r>
            <a:r>
              <a:rPr lang="en-US" altLang="en-US" sz="2200">
                <a:sym typeface="Wingdings" panose="05000000000000000000" pitchFamily="2" charset="2"/>
              </a:rPr>
              <a:t></a:t>
            </a:r>
            <a:r>
              <a:rPr lang="en-US" altLang="en-US" sz="2200"/>
              <a:t> leads to decreasing GFR (this is the common pathologic pathway for AKI regardless of the cause).</a:t>
            </a:r>
          </a:p>
          <a:p>
            <a:endParaRPr lang="en-US" altLang="en-US"/>
          </a:p>
        </p:txBody>
      </p:sp>
      <p:sp>
        <p:nvSpPr>
          <p:cNvPr id="18436" name="Slide Number Placeholder 3">
            <a:extLst>
              <a:ext uri="{FF2B5EF4-FFF2-40B4-BE49-F238E27FC236}">
                <a16:creationId xmlns:a16="http://schemas.microsoft.com/office/drawing/2014/main" id="{1148CFA4-6CF5-4391-A7CA-55A6CDED1A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674E567D-1219-46AC-B31C-9C84CB7F56DD}"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58B3F53-61D7-4A61-ACE8-E2806C1377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17535F-9700-4C7A-879E-22B4F6671C5F}" type="slidenum">
              <a:rPr lang="en-US" altLang="en-US" smtClean="0">
                <a:cs typeface="Arial" panose="020B0604020202020204" pitchFamily="34" charset="0"/>
              </a:rPr>
              <a:pPr>
                <a:spcBef>
                  <a:spcPct val="0"/>
                </a:spcBef>
              </a:pPr>
              <a:t>18</a:t>
            </a:fld>
            <a:endParaRPr lang="en-US" altLang="en-US">
              <a:cs typeface="Arial" panose="020B0604020202020204" pitchFamily="34" charset="0"/>
            </a:endParaRPr>
          </a:p>
        </p:txBody>
      </p:sp>
      <p:sp>
        <p:nvSpPr>
          <p:cNvPr id="25603" name="Rectangle 2">
            <a:extLst>
              <a:ext uri="{FF2B5EF4-FFF2-40B4-BE49-F238E27FC236}">
                <a16:creationId xmlns:a16="http://schemas.microsoft.com/office/drawing/2014/main" id="{D40DEB7F-E0EB-44C0-94B4-68E4B4B8CA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406CCD95-A33C-4ED6-B0EC-A5D71324B9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B961581-CAED-4A94-8DF4-254A2F2E09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3216107-3FD7-45AE-8BEF-08019937E0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31748" name="Slide Number Placeholder 3">
            <a:extLst>
              <a:ext uri="{FF2B5EF4-FFF2-40B4-BE49-F238E27FC236}">
                <a16:creationId xmlns:a16="http://schemas.microsoft.com/office/drawing/2014/main" id="{10279AEE-8868-4C9D-AF05-0048F26393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6F26FF54-2B8A-4986-BF3B-22E04B6ECA02}"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384AB26-9C20-4095-AF39-9EFCB5495F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7C0D44E-43F9-417D-90B6-258F0D35BB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C1B35684-65F0-4E4E-B498-94129B246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7C63DB3-72CE-43AC-8B9A-C4A6EA7543CD}"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E44B06-993C-48A1-A618-ADFB67E1266F}"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103209163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E44B06-993C-48A1-A618-ADFB67E1266F}"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911189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6BE44B06-993C-48A1-A618-ADFB67E1266F}"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418461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6BE44B06-993C-48A1-A618-ADFB67E1266F}" type="datetimeFigureOut">
              <a:rPr lang="en-US" smtClean="0"/>
              <a:t>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3852216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E44B06-993C-48A1-A618-ADFB67E1266F}"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142325188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E44B06-993C-48A1-A618-ADFB67E1266F}"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42778804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E44B06-993C-48A1-A618-ADFB67E1266F}"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158005819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E44B06-993C-48A1-A618-ADFB67E1266F}"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331037579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E44B06-993C-48A1-A618-ADFB67E1266F}"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67994789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E44B06-993C-48A1-A618-ADFB67E1266F}" type="datetimeFigureOut">
              <a:rPr lang="en-US" smtClean="0"/>
              <a:t>5/8/2022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53517438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E44B06-993C-48A1-A618-ADFB67E1266F}" type="datetimeFigureOut">
              <a:rPr lang="en-US" smtClean="0"/>
              <a:t>5/8/2022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118010755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44B06-993C-48A1-A618-ADFB67E1266F}" type="datetimeFigureOut">
              <a:rPr lang="en-US" smtClean="0"/>
              <a:t>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279520026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E44B06-993C-48A1-A618-ADFB67E1266F}"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416753290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6BE44B06-993C-48A1-A618-ADFB67E1266F}" type="datetimeFigureOut">
              <a:rPr lang="en-US" smtClean="0"/>
              <a:t>5/8/2022</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31BB7037-13E9-474F-850E-34B725A48232}" type="slidenum">
              <a:rPr lang="en-US" smtClean="0"/>
              <a:t>‹#›</a:t>
            </a:fld>
            <a:endParaRPr lang="en-US"/>
          </a:p>
        </p:txBody>
      </p:sp>
    </p:spTree>
    <p:extLst>
      <p:ext uri="{BB962C8B-B14F-4D97-AF65-F5344CB8AC3E}">
        <p14:creationId xmlns:p14="http://schemas.microsoft.com/office/powerpoint/2010/main" val="109177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6BE44B06-993C-48A1-A618-ADFB67E1266F}" type="datetimeFigureOut">
              <a:rPr lang="en-US" smtClean="0"/>
              <a:t>5/8/2022</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1BB7037-13E9-474F-850E-34B725A48232}" type="slidenum">
              <a:rPr lang="en-US" smtClean="0"/>
              <a:t>‹#›</a:t>
            </a:fld>
            <a:endParaRPr lang="en-US"/>
          </a:p>
        </p:txBody>
      </p:sp>
    </p:spTree>
    <p:extLst>
      <p:ext uri="{BB962C8B-B14F-4D97-AF65-F5344CB8AC3E}">
        <p14:creationId xmlns:p14="http://schemas.microsoft.com/office/powerpoint/2010/main" val="3872181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med">
    <p:fade/>
  </p:transition>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a:extLst>
              <a:ext uri="{FF2B5EF4-FFF2-40B4-BE49-F238E27FC236}">
                <a16:creationId xmlns:a16="http://schemas.microsoft.com/office/drawing/2014/main" id="{5DA35225-77C0-499A-9359-20B807806644}"/>
              </a:ext>
            </a:extLst>
          </p:cNvPr>
          <p:cNvSpPr>
            <a:spLocks noGrp="1" noChangeArrowheads="1"/>
          </p:cNvSpPr>
          <p:nvPr>
            <p:ph type="ctrTitle"/>
          </p:nvPr>
        </p:nvSpPr>
        <p:spPr/>
        <p:txBody>
          <a:bodyPr/>
          <a:lstStyle/>
          <a:p>
            <a:pPr eaLnBrk="1" hangingPunct="1"/>
            <a:r>
              <a:rPr lang="en-US" altLang="en-US" b="1" dirty="0"/>
              <a:t>Renal Pathology</a:t>
            </a:r>
            <a:br>
              <a:rPr lang="en-US" altLang="en-US" b="1" dirty="0"/>
            </a:br>
            <a:r>
              <a:rPr lang="en-US" altLang="en-US" b="1" dirty="0"/>
              <a:t>Acute kidney injury</a:t>
            </a:r>
          </a:p>
        </p:txBody>
      </p:sp>
      <p:sp>
        <p:nvSpPr>
          <p:cNvPr id="14337" name="Subtitle 2">
            <a:extLst>
              <a:ext uri="{FF2B5EF4-FFF2-40B4-BE49-F238E27FC236}">
                <a16:creationId xmlns:a16="http://schemas.microsoft.com/office/drawing/2014/main" id="{746120D7-1662-47FF-BA65-446610250AE6}"/>
              </a:ext>
            </a:extLst>
          </p:cNvPr>
          <p:cNvSpPr>
            <a:spLocks noGrp="1" noChangeArrowheads="1"/>
          </p:cNvSpPr>
          <p:nvPr>
            <p:ph type="subTitle" idx="1"/>
          </p:nvPr>
        </p:nvSpPr>
        <p:spPr>
          <a:xfrm>
            <a:off x="1126435" y="5049837"/>
            <a:ext cx="9144000" cy="1808163"/>
          </a:xfrm>
        </p:spPr>
        <p:txBody>
          <a:bodyPr>
            <a:normAutofit fontScale="77500" lnSpcReduction="20000"/>
          </a:bodyPr>
          <a:lstStyle/>
          <a:p>
            <a:pPr eaLnBrk="1" fontAlgn="auto" hangingPunct="1">
              <a:spcAft>
                <a:spcPts val="0"/>
              </a:spcAft>
              <a:buClr>
                <a:schemeClr val="accent1">
                  <a:lumMod val="75000"/>
                </a:schemeClr>
              </a:buClr>
              <a:defRPr/>
            </a:pPr>
            <a:r>
              <a:rPr lang="en-US" sz="2000" b="1" dirty="0"/>
              <a:t>May 2022</a:t>
            </a:r>
          </a:p>
          <a:p>
            <a:pPr eaLnBrk="1" fontAlgn="auto" hangingPunct="1">
              <a:spcAft>
                <a:spcPts val="0"/>
              </a:spcAft>
              <a:buClr>
                <a:schemeClr val="accent1">
                  <a:lumMod val="75000"/>
                </a:schemeClr>
              </a:buClr>
              <a:defRPr/>
            </a:pPr>
            <a:r>
              <a:rPr lang="en-US" sz="2000" b="1" dirty="0"/>
              <a:t>Reference: Robbins &amp; </a:t>
            </a:r>
            <a:r>
              <a:rPr lang="en-US" sz="2000" b="1" dirty="0" err="1"/>
              <a:t>Cotran</a:t>
            </a:r>
            <a:r>
              <a:rPr lang="en-US" sz="2000" b="1" dirty="0"/>
              <a:t> Pathology and Rubin’s Pathology</a:t>
            </a:r>
          </a:p>
          <a:p>
            <a:pPr eaLnBrk="1" fontAlgn="auto" hangingPunct="1">
              <a:lnSpc>
                <a:spcPct val="100000"/>
              </a:lnSpc>
              <a:spcAft>
                <a:spcPts val="0"/>
              </a:spcAft>
              <a:buClr>
                <a:schemeClr val="accent1">
                  <a:lumMod val="75000"/>
                </a:schemeClr>
              </a:buClr>
              <a:defRPr/>
            </a:pPr>
            <a:endParaRPr lang="en-US" sz="1600" dirty="0"/>
          </a:p>
          <a:p>
            <a:pPr eaLnBrk="1" fontAlgn="auto" hangingPunct="1">
              <a:lnSpc>
                <a:spcPct val="100000"/>
              </a:lnSpc>
              <a:spcAft>
                <a:spcPts val="0"/>
              </a:spcAft>
              <a:buClr>
                <a:schemeClr val="accent1">
                  <a:lumMod val="75000"/>
                </a:schemeClr>
              </a:buClr>
              <a:defRPr/>
            </a:pPr>
            <a:r>
              <a:rPr lang="en-US" sz="1600" dirty="0"/>
              <a:t>Sufia Husain</a:t>
            </a:r>
          </a:p>
          <a:p>
            <a:pPr eaLnBrk="1" fontAlgn="auto" hangingPunct="1">
              <a:lnSpc>
                <a:spcPct val="100000"/>
              </a:lnSpc>
              <a:spcAft>
                <a:spcPts val="0"/>
              </a:spcAft>
              <a:buClr>
                <a:schemeClr val="accent1">
                  <a:lumMod val="75000"/>
                </a:schemeClr>
              </a:buClr>
              <a:defRPr/>
            </a:pPr>
            <a:r>
              <a:rPr lang="en-US" sz="1600" dirty="0"/>
              <a:t>Associate Professor</a:t>
            </a:r>
          </a:p>
          <a:p>
            <a:pPr eaLnBrk="1" fontAlgn="auto" hangingPunct="1">
              <a:lnSpc>
                <a:spcPct val="100000"/>
              </a:lnSpc>
              <a:spcAft>
                <a:spcPts val="0"/>
              </a:spcAft>
              <a:buClr>
                <a:schemeClr val="accent1">
                  <a:lumMod val="75000"/>
                </a:schemeClr>
              </a:buClr>
              <a:defRPr/>
            </a:pPr>
            <a:r>
              <a:rPr lang="en-US" sz="1600" dirty="0"/>
              <a:t>Pathology Department</a:t>
            </a:r>
          </a:p>
          <a:p>
            <a:pPr eaLnBrk="1" fontAlgn="auto" hangingPunct="1">
              <a:lnSpc>
                <a:spcPct val="100000"/>
              </a:lnSpc>
              <a:spcAft>
                <a:spcPts val="0"/>
              </a:spcAft>
              <a:buClr>
                <a:schemeClr val="accent1">
                  <a:lumMod val="75000"/>
                </a:schemeClr>
              </a:buClr>
              <a:defRPr/>
            </a:pPr>
            <a:r>
              <a:rPr lang="en-US" sz="1600" dirty="0"/>
              <a:t>College of Medicine</a:t>
            </a:r>
          </a:p>
          <a:p>
            <a:pPr eaLnBrk="1" fontAlgn="auto" hangingPunct="1">
              <a:lnSpc>
                <a:spcPct val="100000"/>
              </a:lnSpc>
              <a:spcAft>
                <a:spcPts val="0"/>
              </a:spcAft>
              <a:buClr>
                <a:schemeClr val="accent1">
                  <a:lumMod val="75000"/>
                </a:schemeClr>
              </a:buClr>
              <a:defRPr/>
            </a:pPr>
            <a:r>
              <a:rPr lang="en-US" sz="1600" dirty="0"/>
              <a:t>KSU, Riyadh</a:t>
            </a:r>
          </a:p>
          <a:p>
            <a:pPr algn="l" eaLnBrk="1" hangingPunct="1">
              <a:defRPr/>
            </a:pPr>
            <a:endParaRPr lang="en-US" altLang="en-US" sz="6600" b="1"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a:extLst>
              <a:ext uri="{FF2B5EF4-FFF2-40B4-BE49-F238E27FC236}">
                <a16:creationId xmlns:a16="http://schemas.microsoft.com/office/drawing/2014/main" id="{1068A68C-3765-4ABE-9C1C-C55D2979C1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0637" y="0"/>
            <a:ext cx="6858000" cy="6858000"/>
          </a:xfrm>
        </p:spPr>
      </p:pic>
      <p:sp>
        <p:nvSpPr>
          <p:cNvPr id="15363" name="Rectangle 4">
            <a:extLst>
              <a:ext uri="{FF2B5EF4-FFF2-40B4-BE49-F238E27FC236}">
                <a16:creationId xmlns:a16="http://schemas.microsoft.com/office/drawing/2014/main" id="{E3BBFE93-FA1A-4A88-A53B-F5150A2D7252}"/>
              </a:ext>
            </a:extLst>
          </p:cNvPr>
          <p:cNvSpPr>
            <a:spLocks noChangeArrowheads="1"/>
          </p:cNvSpPr>
          <p:nvPr/>
        </p:nvSpPr>
        <p:spPr bwMode="auto">
          <a:xfrm>
            <a:off x="2773363" y="661193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https://www.weyburnreview.com/news/kidney-function-can-be-seen-using-new-tool-1.2216753</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a:extLst>
              <a:ext uri="{FF2B5EF4-FFF2-40B4-BE49-F238E27FC236}">
                <a16:creationId xmlns:a16="http://schemas.microsoft.com/office/drawing/2014/main" id="{0F00F79F-A85C-4300-84EE-5CF6ECDF6F1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10748" y="277812"/>
            <a:ext cx="8402638" cy="6302375"/>
          </a:xfrm>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a:extLst>
              <a:ext uri="{FF2B5EF4-FFF2-40B4-BE49-F238E27FC236}">
                <a16:creationId xmlns:a16="http://schemas.microsoft.com/office/drawing/2014/main" id="{32F1D163-FDCD-44B8-B0F0-FAD7F65E839A}"/>
              </a:ext>
            </a:extLst>
          </p:cNvPr>
          <p:cNvSpPr>
            <a:spLocks noGrp="1" noChangeArrowheads="1"/>
          </p:cNvSpPr>
          <p:nvPr>
            <p:ph type="title"/>
          </p:nvPr>
        </p:nvSpPr>
        <p:spPr/>
        <p:txBody>
          <a:bodyPr/>
          <a:lstStyle/>
          <a:p>
            <a:pPr eaLnBrk="1" hangingPunct="1"/>
            <a:r>
              <a:rPr lang="en-US" altLang="en-US"/>
              <a:t>Terminology</a:t>
            </a:r>
          </a:p>
        </p:txBody>
      </p:sp>
      <p:sp>
        <p:nvSpPr>
          <p:cNvPr id="22530" name="Content Placeholder 1">
            <a:extLst>
              <a:ext uri="{FF2B5EF4-FFF2-40B4-BE49-F238E27FC236}">
                <a16:creationId xmlns:a16="http://schemas.microsoft.com/office/drawing/2014/main" id="{D97D9A67-D615-4C7B-B5D5-204A9A0D7805}"/>
              </a:ext>
            </a:extLst>
          </p:cNvPr>
          <p:cNvSpPr>
            <a:spLocks noGrp="1" noChangeArrowheads="1"/>
          </p:cNvSpPr>
          <p:nvPr>
            <p:ph idx="1"/>
          </p:nvPr>
        </p:nvSpPr>
        <p:spPr>
          <a:xfrm>
            <a:off x="310398" y="2213810"/>
            <a:ext cx="11099800" cy="4413751"/>
          </a:xfrm>
        </p:spPr>
        <p:txBody>
          <a:bodyPr/>
          <a:lstStyle/>
          <a:p>
            <a:pPr eaLnBrk="1" hangingPunct="1">
              <a:defRPr/>
            </a:pPr>
            <a:r>
              <a:rPr lang="en-US" altLang="en-US" sz="2400" b="1" dirty="0">
                <a:latin typeface="Calibri" panose="020F0502020204030204" pitchFamily="34" charset="0"/>
              </a:rPr>
              <a:t>Uremia: </a:t>
            </a:r>
            <a:r>
              <a:rPr lang="en-US" altLang="en-US" sz="2400" dirty="0">
                <a:latin typeface="Calibri" panose="020F0502020204030204" pitchFamily="34" charset="0"/>
              </a:rPr>
              <a:t>is a clinical syndrome associated with fluid, electrolyte, and hormone imbalances and metabolic abnormalities, which develops with deterioration of renal function. It is due to the accumulation of organic waste products that are normally cleared by the kidneys. The word uremia means urine in the blood. Uremia can be seen in both chronic kidney disease and acute kidney injury. </a:t>
            </a:r>
          </a:p>
          <a:p>
            <a:pPr eaLnBrk="1" hangingPunct="1">
              <a:defRPr/>
            </a:pPr>
            <a:r>
              <a:rPr lang="en-US" altLang="en-US" sz="2400" b="1" dirty="0">
                <a:latin typeface="Calibri" panose="020F0502020204030204" pitchFamily="34" charset="0"/>
              </a:rPr>
              <a:t>Azotemia:</a:t>
            </a:r>
            <a:r>
              <a:rPr lang="en-US" sz="2400" b="1" dirty="0">
                <a:latin typeface="Calibri" panose="020F0502020204030204" pitchFamily="34" charset="0"/>
              </a:rPr>
              <a:t> </a:t>
            </a:r>
            <a:r>
              <a:rPr lang="en-US" sz="2400" dirty="0">
                <a:latin typeface="Calibri" panose="020F0502020204030204" pitchFamily="34" charset="0"/>
              </a:rPr>
              <a:t>is abnormally high levels of nitrogen-containing compounds (such as urea, creatinine </a:t>
            </a:r>
            <a:r>
              <a:rPr lang="en-US" sz="2400" dirty="0" err="1">
                <a:latin typeface="Calibri" panose="020F0502020204030204" pitchFamily="34" charset="0"/>
              </a:rPr>
              <a:t>etc</a:t>
            </a:r>
            <a:r>
              <a:rPr lang="en-US" sz="2400" dirty="0">
                <a:latin typeface="Calibri" panose="020F0502020204030204" pitchFamily="34" charset="0"/>
              </a:rPr>
              <a:t>) in the blood. It can lead to uremia if not controlled.</a:t>
            </a:r>
            <a:r>
              <a:rPr lang="en-US" altLang="en-US" sz="2400" dirty="0">
                <a:latin typeface="Calibri" panose="020F0502020204030204" pitchFamily="34" charset="0"/>
              </a:rPr>
              <a:t> It is an elevation of blood urea nitrogen (BUN) and serum creatinine levels. </a:t>
            </a:r>
          </a:p>
          <a:p>
            <a:pPr eaLnBrk="1" hangingPunct="1">
              <a:defRPr/>
            </a:pPr>
            <a:r>
              <a:rPr lang="en-US" altLang="en-US" sz="2400" b="1" dirty="0">
                <a:latin typeface="Calibri" panose="020F0502020204030204" pitchFamily="34" charset="0"/>
              </a:rPr>
              <a:t>Oliguria: </a:t>
            </a:r>
            <a:r>
              <a:rPr lang="en-US" altLang="en-US" sz="2400" dirty="0">
                <a:latin typeface="Calibri" panose="020F0502020204030204" pitchFamily="34" charset="0"/>
              </a:rPr>
              <a:t>urine output less than 400 ml/24 hours</a:t>
            </a:r>
          </a:p>
          <a:p>
            <a:pPr eaLnBrk="1" hangingPunct="1">
              <a:defRPr/>
            </a:pPr>
            <a:r>
              <a:rPr lang="en-US" altLang="en-US" sz="2400" b="1" dirty="0">
                <a:latin typeface="Calibri" panose="020F0502020204030204" pitchFamily="34" charset="0"/>
              </a:rPr>
              <a:t>Anuria: </a:t>
            </a:r>
            <a:r>
              <a:rPr lang="en-US" altLang="en-US" sz="2400" dirty="0">
                <a:latin typeface="Calibri" panose="020F0502020204030204" pitchFamily="34" charset="0"/>
              </a:rPr>
              <a:t>urine output less than 200 ml/24 hours</a:t>
            </a:r>
            <a:endParaRPr lang="en-US" altLang="en-US" dirty="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D814EFF-5B07-4CD6-BF98-92200F9C1E84}"/>
              </a:ext>
            </a:extLst>
          </p:cNvPr>
          <p:cNvSpPr>
            <a:spLocks noGrp="1" noChangeArrowheads="1"/>
          </p:cNvSpPr>
          <p:nvPr>
            <p:ph type="title"/>
          </p:nvPr>
        </p:nvSpPr>
        <p:spPr/>
        <p:txBody>
          <a:bodyPr/>
          <a:lstStyle/>
          <a:p>
            <a:pPr algn="ctr" eaLnBrk="1" hangingPunct="1"/>
            <a:r>
              <a:rPr lang="en-US" altLang="en-US" b="1">
                <a:solidFill>
                  <a:srgbClr val="FF0000"/>
                </a:solidFill>
              </a:rPr>
              <a:t>RENAL PATHOLOGY</a:t>
            </a:r>
            <a:br>
              <a:rPr lang="en-US" altLang="en-US" b="1"/>
            </a:br>
            <a:r>
              <a:rPr lang="en-US" altLang="en-US" b="1"/>
              <a:t> </a:t>
            </a:r>
            <a:br>
              <a:rPr lang="en-US" altLang="en-US" b="1"/>
            </a:br>
            <a:endParaRPr lang="en-US" altLang="en-US" sz="3600"/>
          </a:p>
        </p:txBody>
      </p:sp>
      <p:sp>
        <p:nvSpPr>
          <p:cNvPr id="19459" name="Text Placeholder 1">
            <a:extLst>
              <a:ext uri="{FF2B5EF4-FFF2-40B4-BE49-F238E27FC236}">
                <a16:creationId xmlns:a16="http://schemas.microsoft.com/office/drawing/2014/main" id="{54BD5690-AA29-42EB-8513-B218D48EEFE8}"/>
              </a:ext>
            </a:extLst>
          </p:cNvPr>
          <p:cNvSpPr>
            <a:spLocks noGrp="1" noChangeArrowheads="1"/>
          </p:cNvSpPr>
          <p:nvPr>
            <p:ph type="body" idx="1"/>
          </p:nvPr>
        </p:nvSpPr>
        <p:spPr/>
        <p:txBody>
          <a:bodyPr/>
          <a:lstStyle/>
          <a:p>
            <a:endParaRPr lang="en-US" altLang="en-US"/>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2">
            <a:extLst>
              <a:ext uri="{FF2B5EF4-FFF2-40B4-BE49-F238E27FC236}">
                <a16:creationId xmlns:a16="http://schemas.microsoft.com/office/drawing/2014/main" id="{BBDB9ECD-6B06-4D55-9D1B-5AC50DD120A7}"/>
              </a:ext>
            </a:extLst>
          </p:cNvPr>
          <p:cNvSpPr>
            <a:spLocks noGrp="1" noChangeArrowheads="1"/>
          </p:cNvSpPr>
          <p:nvPr>
            <p:ph type="title"/>
          </p:nvPr>
        </p:nvSpPr>
        <p:spPr/>
        <p:txBody>
          <a:bodyPr/>
          <a:lstStyle/>
          <a:p>
            <a:pPr algn="ctr"/>
            <a:r>
              <a:rPr lang="en-US" altLang="en-US" b="1"/>
              <a:t>KIDNEY BIOPSY</a:t>
            </a:r>
          </a:p>
        </p:txBody>
      </p:sp>
      <p:sp>
        <p:nvSpPr>
          <p:cNvPr id="20482" name="Text Placeholder 1">
            <a:extLst>
              <a:ext uri="{FF2B5EF4-FFF2-40B4-BE49-F238E27FC236}">
                <a16:creationId xmlns:a16="http://schemas.microsoft.com/office/drawing/2014/main" id="{1532579C-E77B-4035-80FC-338CE1E07BB9}"/>
              </a:ext>
            </a:extLst>
          </p:cNvPr>
          <p:cNvSpPr>
            <a:spLocks noGrp="1" noChangeArrowheads="1"/>
          </p:cNvSpPr>
          <p:nvPr>
            <p:ph type="body" idx="1"/>
          </p:nvPr>
        </p:nvSpPr>
        <p:spPr/>
        <p:txBody>
          <a:bodyPr/>
          <a:lstStyle/>
          <a:p>
            <a:endParaRPr lang="en-US" altLang="en-US"/>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2356-137B-4676-8DB7-93B41273F7FE}"/>
              </a:ext>
            </a:extLst>
          </p:cNvPr>
          <p:cNvSpPr>
            <a:spLocks noGrp="1"/>
          </p:cNvSpPr>
          <p:nvPr>
            <p:ph type="title"/>
          </p:nvPr>
        </p:nvSpPr>
        <p:spPr>
          <a:xfrm>
            <a:off x="600075" y="119063"/>
            <a:ext cx="3781425" cy="795337"/>
          </a:xfrm>
        </p:spPr>
        <p:txBody>
          <a:bodyPr>
            <a:normAutofit/>
          </a:bodyPr>
          <a:lstStyle/>
          <a:p>
            <a:pPr>
              <a:defRPr/>
            </a:pPr>
            <a:r>
              <a:rPr lang="en-US" dirty="0">
                <a:solidFill>
                  <a:schemeClr val="tx1"/>
                </a:solidFill>
              </a:rPr>
              <a:t>Kidney biopsy</a:t>
            </a:r>
          </a:p>
        </p:txBody>
      </p:sp>
      <p:pic>
        <p:nvPicPr>
          <p:cNvPr id="21507" name="Picture 3">
            <a:extLst>
              <a:ext uri="{FF2B5EF4-FFF2-40B4-BE49-F238E27FC236}">
                <a16:creationId xmlns:a16="http://schemas.microsoft.com/office/drawing/2014/main" id="{EC94C8E2-F86B-4FF9-8944-D5372289A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917700"/>
            <a:ext cx="29495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a:extLst>
              <a:ext uri="{FF2B5EF4-FFF2-40B4-BE49-F238E27FC236}">
                <a16:creationId xmlns:a16="http://schemas.microsoft.com/office/drawing/2014/main" id="{D20F1C78-74A2-4DD2-A154-320D39F21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1917700"/>
            <a:ext cx="430371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a:extLst>
              <a:ext uri="{FF2B5EF4-FFF2-40B4-BE49-F238E27FC236}">
                <a16:creationId xmlns:a16="http://schemas.microsoft.com/office/drawing/2014/main" id="{27503D04-5A4B-4407-B0C6-10AC93804E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08013"/>
            <a:ext cx="3478213"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a:extLst>
              <a:ext uri="{FF2B5EF4-FFF2-40B4-BE49-F238E27FC236}">
                <a16:creationId xmlns:a16="http://schemas.microsoft.com/office/drawing/2014/main" id="{63751AE6-EB2B-491F-85C8-BC5CEB235F9E}"/>
              </a:ext>
            </a:extLst>
          </p:cNvPr>
          <p:cNvPicPr>
            <a:picLocks noChangeAspect="1"/>
          </p:cNvPicPr>
          <p:nvPr/>
        </p:nvPicPr>
        <p:blipFill>
          <a:blip r:embed="rId5">
            <a:extLst>
              <a:ext uri="{28A0092B-C50C-407E-A947-70E740481C1C}">
                <a14:useLocalDpi xmlns:a14="http://schemas.microsoft.com/office/drawing/2010/main" val="0"/>
              </a:ext>
            </a:extLst>
          </a:blip>
          <a:srcRect l="40662" t="24455" r="28654" b="14484"/>
          <a:stretch>
            <a:fillRect/>
          </a:stretch>
        </p:blipFill>
        <p:spPr bwMode="auto">
          <a:xfrm>
            <a:off x="9464675" y="3448050"/>
            <a:ext cx="1719263"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a:extLst>
              <a:ext uri="{FF2B5EF4-FFF2-40B4-BE49-F238E27FC236}">
                <a16:creationId xmlns:a16="http://schemas.microsoft.com/office/drawing/2014/main" id="{F1B90997-586F-42E7-B8F9-35353332F8FE}"/>
              </a:ext>
            </a:extLst>
          </p:cNvPr>
          <p:cNvSpPr>
            <a:spLocks noGrp="1" noChangeArrowheads="1"/>
          </p:cNvSpPr>
          <p:nvPr>
            <p:ph type="title"/>
          </p:nvPr>
        </p:nvSpPr>
        <p:spPr>
          <a:xfrm>
            <a:off x="838200" y="365125"/>
            <a:ext cx="10515600" cy="469900"/>
          </a:xfrm>
        </p:spPr>
        <p:txBody>
          <a:bodyPr>
            <a:normAutofit fontScale="90000"/>
          </a:bodyPr>
          <a:lstStyle/>
          <a:p>
            <a:pPr eaLnBrk="1" hangingPunct="1"/>
            <a:r>
              <a:rPr lang="en-US" altLang="en-US">
                <a:solidFill>
                  <a:schemeClr val="tx1"/>
                </a:solidFill>
              </a:rPr>
              <a:t>Kidney biopsy</a:t>
            </a:r>
          </a:p>
        </p:txBody>
      </p:sp>
      <p:sp>
        <p:nvSpPr>
          <p:cNvPr id="22530" name="Content Placeholder 2">
            <a:extLst>
              <a:ext uri="{FF2B5EF4-FFF2-40B4-BE49-F238E27FC236}">
                <a16:creationId xmlns:a16="http://schemas.microsoft.com/office/drawing/2014/main" id="{B62254E5-DBED-4078-BE5D-53FD9BCC652E}"/>
              </a:ext>
            </a:extLst>
          </p:cNvPr>
          <p:cNvSpPr>
            <a:spLocks noGrp="1" noChangeArrowheads="1"/>
          </p:cNvSpPr>
          <p:nvPr>
            <p:ph sz="half" idx="1"/>
          </p:nvPr>
        </p:nvSpPr>
        <p:spPr>
          <a:xfrm>
            <a:off x="690563" y="2378074"/>
            <a:ext cx="8010525" cy="4479925"/>
          </a:xfrm>
        </p:spPr>
        <p:txBody>
          <a:bodyPr/>
          <a:lstStyle/>
          <a:p>
            <a:pPr marL="319088" lvl="1" indent="0">
              <a:buFont typeface="Wingdings" panose="05000000000000000000" pitchFamily="2" charset="2"/>
              <a:buNone/>
              <a:defRPr/>
            </a:pPr>
            <a:r>
              <a:rPr lang="en-US" altLang="en-US" sz="1800" b="1" dirty="0">
                <a:latin typeface="Calibri" panose="020F0502020204030204" pitchFamily="34" charset="0"/>
              </a:rPr>
              <a:t>The tissue obtained is used to make slides for</a:t>
            </a:r>
          </a:p>
          <a:p>
            <a:pPr marL="776288" lvl="1" indent="-457200">
              <a:buFont typeface="+mj-lt"/>
              <a:buAutoNum type="arabicPeriod"/>
              <a:defRPr/>
            </a:pPr>
            <a:r>
              <a:rPr lang="en-US" altLang="en-US" sz="1800" b="1" dirty="0">
                <a:latin typeface="Calibri" panose="020F0502020204030204" pitchFamily="34" charset="0"/>
              </a:rPr>
              <a:t>Light microscopy (LM)</a:t>
            </a:r>
            <a:r>
              <a:rPr lang="en-US" altLang="en-US" sz="1800" dirty="0">
                <a:latin typeface="Calibri" panose="020F0502020204030204" pitchFamily="34" charset="0"/>
              </a:rPr>
              <a:t> to study the histology in renal cortex &amp; medulla.</a:t>
            </a:r>
          </a:p>
          <a:p>
            <a:pPr marL="776288" lvl="1" indent="-457200">
              <a:buFont typeface="+mj-lt"/>
              <a:buAutoNum type="arabicPeriod"/>
              <a:defRPr/>
            </a:pPr>
            <a:r>
              <a:rPr lang="en-US" altLang="en-US" sz="1800" b="1" dirty="0">
                <a:latin typeface="Calibri" panose="020F0502020204030204" pitchFamily="34" charset="0"/>
              </a:rPr>
              <a:t>Immunofluorescence (IF)</a:t>
            </a:r>
            <a:r>
              <a:rPr lang="en-US" altLang="en-US" sz="1800" dirty="0">
                <a:latin typeface="Calibri" panose="020F0502020204030204" pitchFamily="34" charset="0"/>
              </a:rPr>
              <a:t> study is to detect </a:t>
            </a:r>
          </a:p>
          <a:p>
            <a:pPr marL="1119188" lvl="2" indent="-342900">
              <a:buFont typeface="Wingdings" panose="05000000000000000000" pitchFamily="2" charset="2"/>
              <a:buChar char="Ø"/>
              <a:defRPr/>
            </a:pPr>
            <a:r>
              <a:rPr lang="en-US" altLang="en-US" sz="1800" dirty="0">
                <a:latin typeface="Calibri" panose="020F0502020204030204" pitchFamily="34" charset="0"/>
              </a:rPr>
              <a:t>the presence of immunoglobulins (IgA, IgG, IgM) and complements (C3 and C1q) in the glomerular </a:t>
            </a:r>
            <a:r>
              <a:rPr lang="en-US" altLang="en-US" sz="1800" dirty="0" err="1">
                <a:latin typeface="Calibri" panose="020F0502020204030204" pitchFamily="34" charset="0"/>
              </a:rPr>
              <a:t>mesangium</a:t>
            </a:r>
            <a:r>
              <a:rPr lang="en-US" altLang="en-US" sz="1800" dirty="0">
                <a:latin typeface="Calibri" panose="020F0502020204030204" pitchFamily="34" charset="0"/>
              </a:rPr>
              <a:t> or in the wall of the glomerular capillary loops.</a:t>
            </a:r>
          </a:p>
          <a:p>
            <a:pPr marL="776288" lvl="1" indent="-457200">
              <a:buFont typeface="+mj-lt"/>
              <a:buAutoNum type="arabicPeriod"/>
              <a:defRPr/>
            </a:pPr>
            <a:r>
              <a:rPr lang="en-US" altLang="en-US" sz="1800" b="1" dirty="0">
                <a:latin typeface="Calibri" panose="020F0502020204030204" pitchFamily="34" charset="0"/>
              </a:rPr>
              <a:t>Electron microscopy (EM) (ultrastructural)</a:t>
            </a:r>
            <a:r>
              <a:rPr lang="en-US" altLang="en-US" sz="1800" dirty="0">
                <a:latin typeface="Calibri" panose="020F0502020204030204" pitchFamily="34" charset="0"/>
              </a:rPr>
              <a:t> study is to detect the presence or absence of </a:t>
            </a:r>
          </a:p>
          <a:p>
            <a:pPr marL="1119188" lvl="2" indent="-342900">
              <a:buFont typeface="Wingdings" panose="05000000000000000000" pitchFamily="2" charset="2"/>
              <a:buChar char="Ø"/>
              <a:defRPr/>
            </a:pPr>
            <a:r>
              <a:rPr lang="en-US" altLang="en-US" sz="1800" dirty="0">
                <a:latin typeface="Calibri" panose="020F0502020204030204" pitchFamily="34" charset="0"/>
              </a:rPr>
              <a:t>effacement of the epithelial cell (podocytes)foot processes.</a:t>
            </a:r>
          </a:p>
          <a:p>
            <a:pPr marL="1119188" lvl="2" indent="-342900">
              <a:buFont typeface="Wingdings" panose="05000000000000000000" pitchFamily="2" charset="2"/>
              <a:buChar char="Ø"/>
              <a:defRPr/>
            </a:pPr>
            <a:r>
              <a:rPr lang="en-US" altLang="en-US" sz="1800" dirty="0">
                <a:latin typeface="Calibri" panose="020F0502020204030204" pitchFamily="34" charset="0"/>
              </a:rPr>
              <a:t>electron dense immune complex deposits </a:t>
            </a:r>
          </a:p>
          <a:p>
            <a:pPr marL="1119188" lvl="2" indent="-342900">
              <a:buFont typeface="Wingdings" panose="05000000000000000000" pitchFamily="2" charset="2"/>
              <a:buChar char="Ø"/>
              <a:defRPr/>
            </a:pPr>
            <a:r>
              <a:rPr lang="en-US" altLang="en-US" sz="1800" dirty="0">
                <a:latin typeface="Calibri" panose="020F0502020204030204" pitchFamily="34" charset="0"/>
              </a:rPr>
              <a:t>If deposits are present then to identify the location of the deposits in the glomeruli (mesangial/</a:t>
            </a:r>
            <a:r>
              <a:rPr lang="en-US" altLang="en-US" sz="1800" dirty="0" err="1">
                <a:latin typeface="Calibri" panose="020F0502020204030204" pitchFamily="34" charset="0"/>
              </a:rPr>
              <a:t>paramesangial</a:t>
            </a:r>
            <a:r>
              <a:rPr lang="en-US" altLang="en-US" sz="1800" dirty="0">
                <a:latin typeface="Calibri" panose="020F0502020204030204" pitchFamily="34" charset="0"/>
              </a:rPr>
              <a:t>, subepithelial, subendothelial).</a:t>
            </a:r>
          </a:p>
          <a:p>
            <a:pPr marL="1119188" lvl="2" indent="-342900">
              <a:buFont typeface="Wingdings" panose="05000000000000000000" pitchFamily="2" charset="2"/>
              <a:buNone/>
              <a:defRPr/>
            </a:pPr>
            <a:endParaRPr lang="en-US" altLang="en-US" dirty="0"/>
          </a:p>
        </p:txBody>
      </p:sp>
      <p:pic>
        <p:nvPicPr>
          <p:cNvPr id="22532" name="Picture 2">
            <a:extLst>
              <a:ext uri="{FF2B5EF4-FFF2-40B4-BE49-F238E27FC236}">
                <a16:creationId xmlns:a16="http://schemas.microsoft.com/office/drawing/2014/main" id="{B63E34A3-A50B-4C3F-8205-1F336CD2E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800" y="101600"/>
            <a:ext cx="32829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a:extLst>
              <a:ext uri="{FF2B5EF4-FFF2-40B4-BE49-F238E27FC236}">
                <a16:creationId xmlns:a16="http://schemas.microsoft.com/office/drawing/2014/main" id="{ED9368AF-4923-43CA-B0E3-4BAEEF8A5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863" y="2397125"/>
            <a:ext cx="20288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a:extLst>
              <a:ext uri="{FF2B5EF4-FFF2-40B4-BE49-F238E27FC236}">
                <a16:creationId xmlns:a16="http://schemas.microsoft.com/office/drawing/2014/main" id="{D5761B26-0A92-44BF-AA83-166AF9A94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9738" y="4605338"/>
            <a:ext cx="22510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71462AB-9DE2-462C-95A2-DA6342B80C02}"/>
              </a:ext>
            </a:extLst>
          </p:cNvPr>
          <p:cNvSpPr txBox="1"/>
          <p:nvPr/>
        </p:nvSpPr>
        <p:spPr>
          <a:xfrm>
            <a:off x="11480391" y="230743"/>
            <a:ext cx="503664" cy="369332"/>
          </a:xfrm>
          <a:prstGeom prst="rect">
            <a:avLst/>
          </a:prstGeom>
          <a:noFill/>
          <a:ln>
            <a:solidFill>
              <a:schemeClr val="tx2">
                <a:lumMod val="20000"/>
                <a:lumOff val="80000"/>
              </a:schemeClr>
            </a:solidFill>
          </a:ln>
        </p:spPr>
        <p:txBody>
          <a:bodyPr wrap="none">
            <a:spAutoFit/>
          </a:bodyPr>
          <a:lstStyle/>
          <a:p>
            <a:pPr>
              <a:defRPr/>
            </a:pPr>
            <a:r>
              <a:rPr lang="en-US" b="1" dirty="0">
                <a:ln>
                  <a:solidFill>
                    <a:schemeClr val="accent1">
                      <a:lumMod val="20000"/>
                      <a:lumOff val="80000"/>
                    </a:schemeClr>
                  </a:solidFill>
                </a:ln>
              </a:rPr>
              <a:t>LM</a:t>
            </a:r>
          </a:p>
        </p:txBody>
      </p:sp>
      <p:sp>
        <p:nvSpPr>
          <p:cNvPr id="6" name="TextBox 5">
            <a:extLst>
              <a:ext uri="{FF2B5EF4-FFF2-40B4-BE49-F238E27FC236}">
                <a16:creationId xmlns:a16="http://schemas.microsoft.com/office/drawing/2014/main" id="{DF856102-5A3B-4371-BF5E-BABFCB10C521}"/>
              </a:ext>
            </a:extLst>
          </p:cNvPr>
          <p:cNvSpPr txBox="1"/>
          <p:nvPr/>
        </p:nvSpPr>
        <p:spPr>
          <a:xfrm>
            <a:off x="11581505" y="2673342"/>
            <a:ext cx="421151" cy="369332"/>
          </a:xfrm>
          <a:prstGeom prst="rect">
            <a:avLst/>
          </a:prstGeom>
          <a:noFill/>
          <a:ln>
            <a:solidFill>
              <a:schemeClr val="tx2">
                <a:lumMod val="20000"/>
                <a:lumOff val="80000"/>
              </a:schemeClr>
            </a:solidFill>
          </a:ln>
        </p:spPr>
        <p:txBody>
          <a:bodyPr>
            <a:spAutoFit/>
          </a:bodyPr>
          <a:lstStyle/>
          <a:p>
            <a:pPr>
              <a:defRPr/>
            </a:pPr>
            <a:r>
              <a:rPr lang="en-US" b="1" dirty="0">
                <a:ln>
                  <a:solidFill>
                    <a:schemeClr val="accent1">
                      <a:lumMod val="20000"/>
                      <a:lumOff val="80000"/>
                    </a:schemeClr>
                  </a:solidFill>
                </a:ln>
              </a:rPr>
              <a:t>IF</a:t>
            </a:r>
          </a:p>
        </p:txBody>
      </p:sp>
      <p:sp>
        <p:nvSpPr>
          <p:cNvPr id="8" name="TextBox 7">
            <a:extLst>
              <a:ext uri="{FF2B5EF4-FFF2-40B4-BE49-F238E27FC236}">
                <a16:creationId xmlns:a16="http://schemas.microsoft.com/office/drawing/2014/main" id="{67C9B23D-DEB9-4075-ABDE-5AEE6766C16B}"/>
              </a:ext>
            </a:extLst>
          </p:cNvPr>
          <p:cNvSpPr txBox="1"/>
          <p:nvPr/>
        </p:nvSpPr>
        <p:spPr>
          <a:xfrm>
            <a:off x="11602946" y="4751109"/>
            <a:ext cx="519694" cy="369332"/>
          </a:xfrm>
          <a:prstGeom prst="rect">
            <a:avLst/>
          </a:prstGeom>
          <a:noFill/>
          <a:ln>
            <a:solidFill>
              <a:schemeClr val="tx2">
                <a:lumMod val="20000"/>
                <a:lumOff val="80000"/>
              </a:schemeClr>
            </a:solidFill>
          </a:ln>
        </p:spPr>
        <p:txBody>
          <a:bodyPr wrap="none">
            <a:spAutoFit/>
          </a:bodyPr>
          <a:lstStyle/>
          <a:p>
            <a:pPr>
              <a:defRPr/>
            </a:pPr>
            <a:r>
              <a:rPr lang="en-US" b="1" dirty="0">
                <a:ln>
                  <a:solidFill>
                    <a:schemeClr val="accent1">
                      <a:lumMod val="20000"/>
                      <a:lumOff val="80000"/>
                    </a:schemeClr>
                  </a:solidFill>
                </a:ln>
              </a:rPr>
              <a:t>EM</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8E2C7F5A-AA37-4039-B2E9-F11EBB4F41FB}"/>
              </a:ext>
            </a:extLst>
          </p:cNvPr>
          <p:cNvSpPr>
            <a:spLocks noGrp="1" noChangeArrowheads="1"/>
          </p:cNvSpPr>
          <p:nvPr>
            <p:ph type="title"/>
          </p:nvPr>
        </p:nvSpPr>
        <p:spPr>
          <a:xfrm>
            <a:off x="2395538" y="854075"/>
            <a:ext cx="8162925" cy="769938"/>
          </a:xfrm>
        </p:spPr>
        <p:txBody>
          <a:bodyPr/>
          <a:lstStyle/>
          <a:p>
            <a:pPr eaLnBrk="1" hangingPunct="1"/>
            <a:r>
              <a:rPr lang="en-US" altLang="en-US"/>
              <a:t>Renal (kidney) failure</a:t>
            </a:r>
          </a:p>
        </p:txBody>
      </p:sp>
      <p:sp>
        <p:nvSpPr>
          <p:cNvPr id="25603" name="Content Placeholder 2">
            <a:extLst>
              <a:ext uri="{FF2B5EF4-FFF2-40B4-BE49-F238E27FC236}">
                <a16:creationId xmlns:a16="http://schemas.microsoft.com/office/drawing/2014/main" id="{E91960ED-1DCF-4A3D-9E55-D359165C7EFC}"/>
              </a:ext>
            </a:extLst>
          </p:cNvPr>
          <p:cNvSpPr>
            <a:spLocks noGrp="1"/>
          </p:cNvSpPr>
          <p:nvPr>
            <p:ph idx="1"/>
          </p:nvPr>
        </p:nvSpPr>
        <p:spPr>
          <a:xfrm>
            <a:off x="725947" y="2619852"/>
            <a:ext cx="10554574" cy="3636511"/>
          </a:xfrm>
        </p:spPr>
        <p:txBody>
          <a:bodyPr/>
          <a:lstStyle/>
          <a:p>
            <a:pPr eaLnBrk="1" hangingPunct="1">
              <a:defRPr/>
            </a:pPr>
            <a:r>
              <a:rPr lang="en-US" altLang="en-US" sz="2600" b="1" dirty="0">
                <a:latin typeface="Arial" panose="020B0604020202020204" pitchFamily="34" charset="0"/>
                <a:cs typeface="Arial" panose="020B0604020202020204" pitchFamily="34" charset="0"/>
              </a:rPr>
              <a:t>Renal failure</a:t>
            </a: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renal insufficiency</a:t>
            </a:r>
            <a:r>
              <a:rPr lang="en-US" altLang="en-US" sz="2600" dirty="0">
                <a:latin typeface="Arial" panose="020B0604020202020204" pitchFamily="34" charset="0"/>
                <a:cs typeface="Arial" panose="020B0604020202020204" pitchFamily="34" charset="0"/>
              </a:rPr>
              <a:t>): is when the kidneys fail to adequately filter toxins and waste products from the blood. </a:t>
            </a:r>
          </a:p>
          <a:p>
            <a:pPr eaLnBrk="1" hangingPunct="1">
              <a:defRPr/>
            </a:pPr>
            <a:r>
              <a:rPr lang="en-US" altLang="en-US" sz="2600" dirty="0">
                <a:latin typeface="Arial" panose="020B0604020202020204" pitchFamily="34" charset="0"/>
                <a:cs typeface="Arial" panose="020B0604020202020204" pitchFamily="34" charset="0"/>
              </a:rPr>
              <a:t>In renal failure there is decrease in glomerular filtration rate and an elevated serum creatinine level. </a:t>
            </a:r>
          </a:p>
          <a:p>
            <a:pPr marL="0" indent="0" eaLnBrk="1" hangingPunct="1">
              <a:buFont typeface="Wingdings" panose="05000000000000000000" pitchFamily="2" charset="2"/>
              <a:buNone/>
              <a:defRPr/>
            </a:pPr>
            <a:endParaRPr lang="en-US" altLang="en-US" sz="2600" dirty="0">
              <a:latin typeface="Arial" panose="020B0604020202020204" pitchFamily="34" charset="0"/>
              <a:cs typeface="Arial" panose="020B0604020202020204" pitchFamily="34" charset="0"/>
            </a:endParaRPr>
          </a:p>
          <a:p>
            <a:pPr marL="0" indent="0" eaLnBrk="1" hangingPunct="1">
              <a:buFont typeface="Wingdings" panose="05000000000000000000" pitchFamily="2" charset="2"/>
              <a:buNone/>
              <a:defRPr/>
            </a:pPr>
            <a:r>
              <a:rPr lang="en-US" altLang="en-US" sz="1400" dirty="0">
                <a:latin typeface="Calibri" panose="020F0502020204030204" pitchFamily="34" charset="0"/>
              </a:rPr>
              <a:t>Note: Creatinine clearance or filtration is dependent on the glomerular filtration rate (GFR).  </a:t>
            </a:r>
          </a:p>
          <a:p>
            <a:pPr marL="0" indent="0" eaLnBrk="1" hangingPunct="1">
              <a:buFont typeface="Wingdings" panose="05000000000000000000" pitchFamily="2" charset="2"/>
              <a:buNone/>
              <a:defRPr/>
            </a:pPr>
            <a:endParaRPr lang="en-US" altLang="en-US" sz="2600" dirty="0">
              <a:latin typeface="Arial" panose="020B0604020202020204" pitchFamily="34" charset="0"/>
              <a:cs typeface="Arial" panose="020B0604020202020204" pitchFamily="34" charset="0"/>
            </a:endParaRPr>
          </a:p>
          <a:p>
            <a:pPr eaLnBrk="1" hangingPunct="1">
              <a:defRPr/>
            </a:pPr>
            <a:endParaRPr lang="en-US" altLang="en-US" dirty="0"/>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01A9608-D7D6-45B1-8E57-B178844FA47B}"/>
              </a:ext>
            </a:extLst>
          </p:cNvPr>
          <p:cNvSpPr>
            <a:spLocks noGrp="1" noChangeArrowheads="1"/>
          </p:cNvSpPr>
          <p:nvPr>
            <p:ph type="title"/>
          </p:nvPr>
        </p:nvSpPr>
        <p:spPr>
          <a:xfrm>
            <a:off x="768350" y="196850"/>
            <a:ext cx="11244263" cy="762000"/>
          </a:xfrm>
        </p:spPr>
        <p:txBody>
          <a:bodyPr/>
          <a:lstStyle/>
          <a:p>
            <a:pPr eaLnBrk="1" hangingPunct="1"/>
            <a:r>
              <a:rPr lang="en-US" altLang="en-US"/>
              <a:t>Renal failure can be classified in 3 ways:</a:t>
            </a:r>
          </a:p>
        </p:txBody>
      </p:sp>
      <p:sp>
        <p:nvSpPr>
          <p:cNvPr id="19459" name="Rectangle 3">
            <a:extLst>
              <a:ext uri="{FF2B5EF4-FFF2-40B4-BE49-F238E27FC236}">
                <a16:creationId xmlns:a16="http://schemas.microsoft.com/office/drawing/2014/main" id="{B69FF530-2CFD-4B90-A249-04D822CEA324}"/>
              </a:ext>
            </a:extLst>
          </p:cNvPr>
          <p:cNvSpPr>
            <a:spLocks noGrp="1" noChangeArrowheads="1"/>
          </p:cNvSpPr>
          <p:nvPr>
            <p:ph idx="1"/>
          </p:nvPr>
        </p:nvSpPr>
        <p:spPr>
          <a:xfrm>
            <a:off x="305426" y="2338472"/>
            <a:ext cx="11244263" cy="4134518"/>
          </a:xfrm>
        </p:spPr>
        <p:txBody>
          <a:bodyPr>
            <a:noAutofit/>
          </a:bodyPr>
          <a:lstStyle/>
          <a:p>
            <a:pPr marL="457200" indent="-457200" eaLnBrk="1" hangingPunct="1">
              <a:buFont typeface="+mj-lt"/>
              <a:buAutoNum type="arabicPeriod"/>
              <a:defRPr/>
            </a:pPr>
            <a:r>
              <a:rPr lang="en-US" altLang="en-US" sz="2000" b="1" dirty="0">
                <a:solidFill>
                  <a:srgbClr val="FF0000"/>
                </a:solidFill>
                <a:latin typeface="Calibri" panose="020F0502020204030204" pitchFamily="34" charset="0"/>
              </a:rPr>
              <a:t>It can be acute or chronic</a:t>
            </a:r>
          </a:p>
          <a:p>
            <a:pPr marL="914400" lvl="2" indent="0" eaLnBrk="1" hangingPunct="1">
              <a:buFont typeface="Wingdings" panose="05000000000000000000" pitchFamily="2" charset="2"/>
              <a:buNone/>
              <a:defRPr/>
            </a:pPr>
            <a:r>
              <a:rPr lang="en-US" altLang="en-US" sz="2000" dirty="0">
                <a:latin typeface="Calibri" panose="020F0502020204030204" pitchFamily="34" charset="0"/>
              </a:rPr>
              <a:t>Acute</a:t>
            </a:r>
            <a:r>
              <a:rPr lang="en-US" altLang="en-US" sz="2000" dirty="0">
                <a:latin typeface="Calibri" panose="020F0502020204030204" pitchFamily="34" charset="0"/>
                <a:cs typeface="Arial" panose="020B0604020202020204" pitchFamily="34" charset="0"/>
              </a:rPr>
              <a:t> </a:t>
            </a:r>
            <a:r>
              <a:rPr lang="en-US" altLang="en-US" sz="2000" dirty="0">
                <a:latin typeface="Calibri" panose="020F0502020204030204" pitchFamily="34" charset="0"/>
              </a:rPr>
              <a:t>is sudden onset, rapid reduction in urine output and usually reversible</a:t>
            </a:r>
            <a:r>
              <a:rPr lang="en-US" altLang="en-US" sz="2000" dirty="0">
                <a:latin typeface="Calibri" panose="020F0502020204030204" pitchFamily="34" charset="0"/>
                <a:cs typeface="Arial" panose="020B0604020202020204" pitchFamily="34" charset="0"/>
              </a:rPr>
              <a:t> </a:t>
            </a:r>
            <a:r>
              <a:rPr lang="en-US" altLang="en-US" sz="2000" b="1" dirty="0">
                <a:solidFill>
                  <a:srgbClr val="00B0F0"/>
                </a:solidFill>
                <a:latin typeface="Calibri" panose="020F0502020204030204" pitchFamily="34" charset="0"/>
                <a:cs typeface="Arial" panose="020B0604020202020204" pitchFamily="34" charset="0"/>
              </a:rPr>
              <a:t>(acute kidney injury).</a:t>
            </a:r>
            <a:r>
              <a:rPr lang="en-US" altLang="en-US" sz="2000" b="1" dirty="0">
                <a:solidFill>
                  <a:srgbClr val="00B0F0"/>
                </a:solidFill>
                <a:latin typeface="Calibri" panose="020F0502020204030204" pitchFamily="34" charset="0"/>
              </a:rPr>
              <a:t> </a:t>
            </a:r>
            <a:endParaRPr lang="en-US" altLang="en-US" sz="2000" b="1" dirty="0">
              <a:solidFill>
                <a:srgbClr val="00B0F0"/>
              </a:solidFill>
              <a:latin typeface="Calibri" panose="020F0502020204030204" pitchFamily="34" charset="0"/>
              <a:cs typeface="Arial" panose="020B0604020202020204" pitchFamily="34" charset="0"/>
            </a:endParaRPr>
          </a:p>
          <a:p>
            <a:pPr marL="914400" lvl="2" indent="0" eaLnBrk="1" hangingPunct="1">
              <a:buFont typeface="Wingdings" panose="05000000000000000000" pitchFamily="2" charset="2"/>
              <a:buNone/>
              <a:defRPr/>
            </a:pPr>
            <a:r>
              <a:rPr lang="en-US" altLang="en-US" sz="2000" dirty="0">
                <a:latin typeface="Calibri" panose="020F0502020204030204" pitchFamily="34" charset="0"/>
              </a:rPr>
              <a:t>Chronic is gradually progressive with nephron loss and usually not reversible </a:t>
            </a:r>
            <a:r>
              <a:rPr lang="en-US" altLang="en-US" sz="2000" b="1" dirty="0">
                <a:solidFill>
                  <a:srgbClr val="00B0F0"/>
                </a:solidFill>
                <a:latin typeface="Calibri" panose="020F0502020204030204" pitchFamily="34" charset="0"/>
                <a:cs typeface="Arial" panose="020B0604020202020204" pitchFamily="34" charset="0"/>
              </a:rPr>
              <a:t>(chronic kidney disease).</a:t>
            </a:r>
            <a:endParaRPr lang="en-US" altLang="en-US" sz="2000" b="1" dirty="0">
              <a:solidFill>
                <a:srgbClr val="00B0F0"/>
              </a:solidFill>
              <a:latin typeface="Calibri" panose="020F0502020204030204" pitchFamily="34" charset="0"/>
            </a:endParaRPr>
          </a:p>
          <a:p>
            <a:pPr marL="457200" indent="-457200" eaLnBrk="1" hangingPunct="1">
              <a:buFont typeface="+mj-lt"/>
              <a:buAutoNum type="arabicPeriod"/>
              <a:defRPr/>
            </a:pPr>
            <a:r>
              <a:rPr lang="en-US" altLang="en-US" sz="2000" b="1" dirty="0">
                <a:solidFill>
                  <a:srgbClr val="FF0000"/>
                </a:solidFill>
                <a:latin typeface="Calibri" panose="020F0502020204030204" pitchFamily="34" charset="0"/>
              </a:rPr>
              <a:t>It can be pre-renal, renal or post-renal</a:t>
            </a:r>
          </a:p>
          <a:p>
            <a:pPr marL="457200" indent="-457200" eaLnBrk="1" hangingPunct="1">
              <a:buFont typeface="+mj-lt"/>
              <a:buAutoNum type="arabicPeriod"/>
              <a:defRPr/>
            </a:pPr>
            <a:r>
              <a:rPr lang="en-US" altLang="en-US" sz="2000" b="1" dirty="0">
                <a:solidFill>
                  <a:srgbClr val="FF0000"/>
                </a:solidFill>
                <a:latin typeface="Calibri" panose="020F0502020204030204" pitchFamily="34" charset="0"/>
              </a:rPr>
              <a:t>It can be oliguric, non-oliguric or </a:t>
            </a:r>
            <a:r>
              <a:rPr lang="en-US" altLang="en-US" sz="2000" b="1" dirty="0" err="1">
                <a:solidFill>
                  <a:srgbClr val="FF0000"/>
                </a:solidFill>
                <a:latin typeface="Calibri" panose="020F0502020204030204" pitchFamily="34" charset="0"/>
              </a:rPr>
              <a:t>anuric</a:t>
            </a:r>
            <a:r>
              <a:rPr lang="en-US" altLang="en-US" sz="2000" b="1" dirty="0">
                <a:solidFill>
                  <a:srgbClr val="FF0000"/>
                </a:solidFill>
                <a:latin typeface="Calibri" panose="020F0502020204030204" pitchFamily="34" charset="0"/>
              </a:rPr>
              <a:t> </a:t>
            </a:r>
          </a:p>
          <a:p>
            <a:pPr marL="914400" lvl="2" indent="0">
              <a:buNone/>
              <a:defRPr/>
            </a:pPr>
            <a:r>
              <a:rPr lang="en-US" sz="2000" dirty="0">
                <a:latin typeface="Calibri" panose="020F0502020204030204" pitchFamily="34" charset="0"/>
                <a:cs typeface="Calibri" panose="020F0502020204030204" pitchFamily="34" charset="0"/>
              </a:rPr>
              <a:t>Oliguric: the urine output is markedly decreased (usually it is less than 500 or 400 ml/day or urine output between 100ml/day and 400ml/day). </a:t>
            </a:r>
            <a:endParaRPr lang="en-US" altLang="en-US" sz="2000" dirty="0">
              <a:latin typeface="Calibri" panose="020F0502020204030204" pitchFamily="34" charset="0"/>
              <a:cs typeface="Calibri" panose="020F0502020204030204" pitchFamily="34" charset="0"/>
            </a:endParaRPr>
          </a:p>
          <a:p>
            <a:pPr marL="914400" lvl="2" indent="0" eaLnBrk="1" hangingPunct="1">
              <a:buFont typeface="Wingdings" panose="05000000000000000000" pitchFamily="2" charset="2"/>
              <a:buNone/>
              <a:defRPr/>
            </a:pPr>
            <a:r>
              <a:rPr lang="en-US" sz="2000" dirty="0">
                <a:latin typeface="Calibri" panose="020F0502020204030204" pitchFamily="34" charset="0"/>
              </a:rPr>
              <a:t>Non-oliguric: </a:t>
            </a:r>
            <a:r>
              <a:rPr lang="en-US" altLang="en-US" sz="2000" dirty="0">
                <a:latin typeface="Calibri" panose="020F0502020204030204" pitchFamily="34" charset="0"/>
              </a:rPr>
              <a:t>urine output greater than 400ml/day.</a:t>
            </a:r>
          </a:p>
          <a:p>
            <a:pPr marL="914400" lvl="2" indent="0" eaLnBrk="1" hangingPunct="1">
              <a:buFont typeface="Wingdings" panose="05000000000000000000" pitchFamily="2" charset="2"/>
              <a:buNone/>
              <a:defRPr/>
            </a:pPr>
            <a:r>
              <a:rPr lang="en-US" sz="2000" dirty="0" err="1">
                <a:latin typeface="Calibri" panose="020F0502020204030204" pitchFamily="34" charset="0"/>
              </a:rPr>
              <a:t>Anuric</a:t>
            </a:r>
            <a:r>
              <a:rPr lang="en-US" sz="2000" dirty="0">
                <a:latin typeface="Calibri" panose="020F0502020204030204" pitchFamily="34" charset="0"/>
              </a:rPr>
              <a:t>: </a:t>
            </a:r>
            <a:r>
              <a:rPr lang="en-US" altLang="en-US" sz="2000" dirty="0">
                <a:latin typeface="Calibri" panose="020F0502020204030204" pitchFamily="34" charset="0"/>
              </a:rPr>
              <a:t>urine output less than 100ml/day.</a:t>
            </a:r>
          </a:p>
          <a:p>
            <a:pPr marL="0" indent="0" eaLnBrk="1" hangingPunct="1">
              <a:buFont typeface="Wingdings" panose="05000000000000000000" pitchFamily="2" charset="2"/>
              <a:buNone/>
              <a:defRPr/>
            </a:pPr>
            <a:r>
              <a:rPr lang="en-US" altLang="en-US" sz="2000" dirty="0">
                <a:latin typeface="Calibri" panose="020F0502020204030204" pitchFamily="34" charset="0"/>
              </a:rPr>
              <a:t>Note: sometimes more than 70% of renal function can be lost before it is clinically noticeable</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a:extLst>
              <a:ext uri="{FF2B5EF4-FFF2-40B4-BE49-F238E27FC236}">
                <a16:creationId xmlns:a16="http://schemas.microsoft.com/office/drawing/2014/main" id="{8445CA62-33AE-4222-9DE0-5F67D7720D99}"/>
              </a:ext>
            </a:extLst>
          </p:cNvPr>
          <p:cNvSpPr>
            <a:spLocks noGrp="1" noChangeArrowheads="1"/>
          </p:cNvSpPr>
          <p:nvPr>
            <p:ph type="title"/>
          </p:nvPr>
        </p:nvSpPr>
        <p:spPr/>
        <p:txBody>
          <a:bodyPr/>
          <a:lstStyle/>
          <a:p>
            <a:pPr algn="ctr" eaLnBrk="1" hangingPunct="1"/>
            <a:r>
              <a:rPr lang="en-US" altLang="en-US" sz="3600" b="1">
                <a:solidFill>
                  <a:srgbClr val="FF0000"/>
                </a:solidFill>
              </a:rPr>
              <a:t>ACUTE KIDNEY INJURY</a:t>
            </a:r>
            <a:endParaRPr lang="en-US" altLang="en-US" sz="3600">
              <a:solidFill>
                <a:srgbClr val="FF0000"/>
              </a:solidFill>
            </a:endParaRPr>
          </a:p>
        </p:txBody>
      </p:sp>
      <p:sp>
        <p:nvSpPr>
          <p:cNvPr id="26626" name="Text Placeholder 2">
            <a:extLst>
              <a:ext uri="{FF2B5EF4-FFF2-40B4-BE49-F238E27FC236}">
                <a16:creationId xmlns:a16="http://schemas.microsoft.com/office/drawing/2014/main" id="{0A1E2AFC-C558-43B2-A922-57C327465555}"/>
              </a:ext>
            </a:extLst>
          </p:cNvPr>
          <p:cNvSpPr>
            <a:spLocks noGrp="1" noChangeArrowheads="1"/>
          </p:cNvSpPr>
          <p:nvPr>
            <p:ph type="body" idx="1"/>
          </p:nvPr>
        </p:nvSpPr>
        <p:spPr>
          <a:xfrm>
            <a:off x="831850" y="5148263"/>
            <a:ext cx="10515600" cy="941387"/>
          </a:xfrm>
        </p:spPr>
        <p:txBody>
          <a:bodyPr/>
          <a:lstStyle/>
          <a:p>
            <a:pPr eaLnBrk="1" hangingPunct="1"/>
            <a:endParaRPr lang="en-US" altLang="en-US"/>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D129-45DE-4599-AC84-B8C17E2FA09B}"/>
              </a:ext>
            </a:extLst>
          </p:cNvPr>
          <p:cNvSpPr>
            <a:spLocks noGrp="1"/>
          </p:cNvSpPr>
          <p:nvPr>
            <p:ph type="title"/>
          </p:nvPr>
        </p:nvSpPr>
        <p:spPr>
          <a:xfrm>
            <a:off x="838200" y="1101310"/>
            <a:ext cx="10515600" cy="315913"/>
          </a:xfrm>
        </p:spPr>
        <p:txBody>
          <a:bodyPr rtlCol="0">
            <a:normAutofit fontScale="90000"/>
          </a:bodyPr>
          <a:lstStyle/>
          <a:p>
            <a:pPr eaLnBrk="1" fontAlgn="auto" hangingPunct="1">
              <a:spcAft>
                <a:spcPts val="0"/>
              </a:spcAft>
              <a:defRPr/>
            </a:pPr>
            <a:r>
              <a:rPr lang="en-US" dirty="0"/>
              <a:t>Acute kidney injury</a:t>
            </a:r>
            <a:br>
              <a:rPr lang="en-US" dirty="0"/>
            </a:br>
            <a:endParaRPr lang="en-US" dirty="0"/>
          </a:p>
        </p:txBody>
      </p:sp>
      <p:sp>
        <p:nvSpPr>
          <p:cNvPr id="6145" name="Content Placeholder 2">
            <a:extLst>
              <a:ext uri="{FF2B5EF4-FFF2-40B4-BE49-F238E27FC236}">
                <a16:creationId xmlns:a16="http://schemas.microsoft.com/office/drawing/2014/main" id="{E1FA3FFC-7E06-4BF8-B46D-B22DFC94A6CC}"/>
              </a:ext>
            </a:extLst>
          </p:cNvPr>
          <p:cNvSpPr>
            <a:spLocks noGrp="1" noChangeArrowheads="1"/>
          </p:cNvSpPr>
          <p:nvPr>
            <p:ph idx="1"/>
          </p:nvPr>
        </p:nvSpPr>
        <p:spPr>
          <a:xfrm>
            <a:off x="679174" y="2199861"/>
            <a:ext cx="10515600" cy="4532243"/>
          </a:xfrm>
        </p:spPr>
        <p:txBody>
          <a:bodyPr>
            <a:normAutofit fontScale="77500" lnSpcReduction="20000"/>
          </a:bodyPr>
          <a:lstStyle/>
          <a:p>
            <a:pPr marL="0" indent="0">
              <a:buFont typeface="Wingdings" panose="05000000000000000000" pitchFamily="2" charset="2"/>
              <a:buNone/>
              <a:defRPr/>
            </a:pPr>
            <a:r>
              <a:rPr lang="en-US" b="1" u="sng" dirty="0"/>
              <a:t>Objectives:</a:t>
            </a:r>
            <a:endParaRPr lang="en-US" dirty="0"/>
          </a:p>
          <a:p>
            <a:pPr marL="0" indent="0">
              <a:buFont typeface="Wingdings" panose="05000000000000000000" pitchFamily="2" charset="2"/>
              <a:buNone/>
              <a:defRPr/>
            </a:pPr>
            <a:r>
              <a:rPr lang="en-US" sz="2000" dirty="0"/>
              <a:t>Upon completion of this lecture the students will be able to:</a:t>
            </a:r>
          </a:p>
          <a:p>
            <a:pPr>
              <a:defRPr/>
            </a:pPr>
            <a:r>
              <a:rPr lang="en-US" sz="2000" dirty="0"/>
              <a:t>Describe the guidelines of the renal biopsy.</a:t>
            </a:r>
          </a:p>
          <a:p>
            <a:pPr>
              <a:defRPr/>
            </a:pPr>
            <a:r>
              <a:rPr lang="en-US" sz="2000" dirty="0"/>
              <a:t>Recognize the types of acute kidney injury.</a:t>
            </a:r>
          </a:p>
          <a:p>
            <a:pPr>
              <a:defRPr/>
            </a:pPr>
            <a:r>
              <a:rPr lang="en-US" sz="2000" dirty="0"/>
              <a:t>Recognize the clinical manifestations of acute kidney injury.</a:t>
            </a:r>
          </a:p>
          <a:p>
            <a:pPr>
              <a:defRPr/>
            </a:pPr>
            <a:r>
              <a:rPr lang="en-US" sz="2000" dirty="0"/>
              <a:t>Describe the pathological findings in acute kidney injury.</a:t>
            </a:r>
          </a:p>
          <a:p>
            <a:pPr marL="0" indent="0">
              <a:buFont typeface="Wingdings" panose="05000000000000000000" pitchFamily="2" charset="2"/>
              <a:buNone/>
              <a:defRPr/>
            </a:pPr>
            <a:r>
              <a:rPr lang="en-US" sz="2000" b="1" u="sng" dirty="0"/>
              <a:t>Key Outlines:</a:t>
            </a:r>
            <a:endParaRPr lang="en-US" sz="2000" dirty="0"/>
          </a:p>
          <a:p>
            <a:pPr>
              <a:defRPr/>
            </a:pPr>
            <a:r>
              <a:rPr lang="en-US" sz="2000" dirty="0"/>
              <a:t>Brief review of the normal anatomy and histology of the kidney and urinary tract.</a:t>
            </a:r>
          </a:p>
          <a:p>
            <a:pPr>
              <a:defRPr/>
            </a:pPr>
            <a:r>
              <a:rPr lang="en-US" sz="2000" dirty="0"/>
              <a:t>Terminology.</a:t>
            </a:r>
          </a:p>
          <a:p>
            <a:pPr>
              <a:defRPr/>
            </a:pPr>
            <a:r>
              <a:rPr lang="en-US" sz="2000" dirty="0"/>
              <a:t>Etiology.</a:t>
            </a:r>
          </a:p>
          <a:p>
            <a:pPr>
              <a:defRPr/>
            </a:pPr>
            <a:r>
              <a:rPr lang="en-US" sz="2000" dirty="0"/>
              <a:t>Pathophysiology.</a:t>
            </a:r>
          </a:p>
          <a:p>
            <a:pPr>
              <a:defRPr/>
            </a:pPr>
            <a:r>
              <a:rPr lang="en-US" sz="2000" dirty="0"/>
              <a:t>Clinical manifestations with diagnostic approach.</a:t>
            </a:r>
          </a:p>
          <a:p>
            <a:pPr>
              <a:defRPr/>
            </a:pPr>
            <a:r>
              <a:rPr lang="en-US" sz="2000" dirty="0"/>
              <a:t>Pathological evaluation: The four elements possibly implicated: Gross and histological findings.</a:t>
            </a:r>
          </a:p>
          <a:p>
            <a:pPr>
              <a:defRPr/>
            </a:pPr>
            <a:r>
              <a:rPr lang="en-US" sz="2000" dirty="0"/>
              <a:t>Conclusion.</a:t>
            </a:r>
            <a:endParaRPr lang="en-US" altLang="en-US" sz="2400"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a:extLst>
              <a:ext uri="{FF2B5EF4-FFF2-40B4-BE49-F238E27FC236}">
                <a16:creationId xmlns:a16="http://schemas.microsoft.com/office/drawing/2014/main" id="{74BE32D9-BF58-4268-B201-7C1594170F7D}"/>
              </a:ext>
            </a:extLst>
          </p:cNvPr>
          <p:cNvSpPr>
            <a:spLocks noGrp="1"/>
          </p:cNvSpPr>
          <p:nvPr>
            <p:ph type="title"/>
          </p:nvPr>
        </p:nvSpPr>
        <p:spPr>
          <a:xfrm>
            <a:off x="741363" y="392113"/>
            <a:ext cx="10515600" cy="1031875"/>
          </a:xfrm>
        </p:spPr>
        <p:txBody>
          <a:bodyPr>
            <a:normAutofit fontScale="90000"/>
          </a:bodyPr>
          <a:lstStyle/>
          <a:p>
            <a:pPr>
              <a:defRPr/>
            </a:pPr>
            <a:r>
              <a:rPr lang="en-US" altLang="en-US" dirty="0">
                <a:solidFill>
                  <a:srgbClr val="FF0000"/>
                </a:solidFill>
                <a:latin typeface="Calibri" panose="020F0502020204030204" pitchFamily="34" charset="0"/>
              </a:rPr>
              <a:t>Acute kidney injury (AKI) </a:t>
            </a:r>
            <a:br>
              <a:rPr lang="en-US" altLang="en-US" dirty="0">
                <a:solidFill>
                  <a:srgbClr val="FF0000"/>
                </a:solidFill>
                <a:latin typeface="Calibri" panose="020F0502020204030204" pitchFamily="34" charset="0"/>
              </a:rPr>
            </a:br>
            <a:r>
              <a:rPr lang="en-US" altLang="en-US" dirty="0">
                <a:solidFill>
                  <a:schemeClr val="tx1">
                    <a:lumMod val="85000"/>
                    <a:lumOff val="15000"/>
                  </a:schemeClr>
                </a:solidFill>
                <a:latin typeface="Calibri" panose="020F0502020204030204" pitchFamily="34" charset="0"/>
              </a:rPr>
              <a:t>(previously called acute renal failure [ARF])</a:t>
            </a:r>
            <a:endParaRPr lang="en-US" altLang="en-US" dirty="0">
              <a:solidFill>
                <a:schemeClr val="tx1">
                  <a:lumMod val="85000"/>
                  <a:lumOff val="15000"/>
                </a:schemeClr>
              </a:solidFill>
            </a:endParaRPr>
          </a:p>
        </p:txBody>
      </p:sp>
      <p:sp>
        <p:nvSpPr>
          <p:cNvPr id="27650" name="Content Placeholder 1">
            <a:extLst>
              <a:ext uri="{FF2B5EF4-FFF2-40B4-BE49-F238E27FC236}">
                <a16:creationId xmlns:a16="http://schemas.microsoft.com/office/drawing/2014/main" id="{08EEEF64-F3C0-4D77-A626-66F16190CB32}"/>
              </a:ext>
            </a:extLst>
          </p:cNvPr>
          <p:cNvSpPr>
            <a:spLocks noGrp="1" noChangeArrowheads="1"/>
          </p:cNvSpPr>
          <p:nvPr>
            <p:ph idx="1"/>
          </p:nvPr>
        </p:nvSpPr>
        <p:spPr>
          <a:xfrm>
            <a:off x="288758" y="2189747"/>
            <a:ext cx="11625430" cy="4668253"/>
          </a:xfrm>
        </p:spPr>
        <p:txBody>
          <a:bodyPr>
            <a:normAutofit fontScale="92500"/>
          </a:bodyPr>
          <a:lstStyle/>
          <a:p>
            <a:pPr marL="0" indent="0">
              <a:buFont typeface="Wingdings" panose="05000000000000000000" pitchFamily="2" charset="2"/>
              <a:buNone/>
            </a:pPr>
            <a:r>
              <a:rPr lang="en-US" altLang="en-US" sz="2200" dirty="0">
                <a:latin typeface="Calibri" panose="020F0502020204030204" pitchFamily="34" charset="0"/>
              </a:rPr>
              <a:t>AKI is a syndrome defined by a sudden loss of renal function over several hours to days resulting in the accumulation of nitrogenous compounds such as urea and creatinine. </a:t>
            </a:r>
            <a:r>
              <a:rPr lang="en-US" altLang="en-US" sz="2200" dirty="0">
                <a:latin typeface="Calibri" panose="020F0502020204030204" pitchFamily="34" charset="0"/>
                <a:cs typeface="Arial" panose="020B0604020202020204" pitchFamily="34" charset="0"/>
              </a:rPr>
              <a:t>It is characterized by </a:t>
            </a:r>
          </a:p>
          <a:p>
            <a:pPr lvl="1"/>
            <a:r>
              <a:rPr lang="en-US" altLang="en-US" sz="2200" dirty="0">
                <a:latin typeface="Calibri" panose="020F0502020204030204" pitchFamily="34" charset="0"/>
              </a:rPr>
              <a:t>Sudden decrease in GFR (hours to days)</a:t>
            </a:r>
          </a:p>
          <a:p>
            <a:pPr lvl="1"/>
            <a:r>
              <a:rPr lang="en-US" altLang="en-US" sz="2200" dirty="0">
                <a:latin typeface="Calibri" panose="020F0502020204030204" pitchFamily="34" charset="0"/>
              </a:rPr>
              <a:t>Accumulation of nitrogenous waste products.</a:t>
            </a:r>
          </a:p>
          <a:p>
            <a:pPr lvl="1"/>
            <a:r>
              <a:rPr lang="en-US" altLang="en-US" sz="2200" b="1" dirty="0">
                <a:latin typeface="Calibri" panose="020F0502020204030204" pitchFamily="34" charset="0"/>
              </a:rPr>
              <a:t>Rapid rise in serum creatinine  </a:t>
            </a:r>
          </a:p>
          <a:p>
            <a:pPr lvl="1"/>
            <a:r>
              <a:rPr lang="en-US" altLang="en-US" sz="2200" b="1" dirty="0">
                <a:latin typeface="Calibri" panose="020F0502020204030204" pitchFamily="34" charset="0"/>
              </a:rPr>
              <a:t>Oliguria: the urine output is markedly decreased </a:t>
            </a:r>
            <a:r>
              <a:rPr lang="en-US" altLang="en-US" sz="2200" dirty="0">
                <a:latin typeface="Calibri" panose="020F0502020204030204" pitchFamily="34" charset="0"/>
              </a:rPr>
              <a:t>(usually it is less than</a:t>
            </a:r>
            <a:r>
              <a:rPr lang="en-US" altLang="en-US" sz="2200" dirty="0">
                <a:latin typeface="Calibri" panose="020F0502020204030204" pitchFamily="34" charset="0"/>
                <a:cs typeface="Arial" panose="020B0604020202020204" pitchFamily="34" charset="0"/>
              </a:rPr>
              <a:t> 400 ml/day</a:t>
            </a:r>
            <a:r>
              <a:rPr lang="en-US" altLang="en-US" sz="2200" dirty="0">
                <a:latin typeface="Calibri" panose="020F0502020204030204" pitchFamily="34" charset="0"/>
              </a:rPr>
              <a:t>)</a:t>
            </a:r>
          </a:p>
          <a:p>
            <a:pPr lvl="1"/>
            <a:r>
              <a:rPr lang="en-US" altLang="en-US" sz="2200" dirty="0">
                <a:latin typeface="Calibri" panose="020F0502020204030204" pitchFamily="34" charset="0"/>
                <a:cs typeface="Arial" panose="020B0604020202020204" pitchFamily="34" charset="0"/>
              </a:rPr>
              <a:t>Fluid imbalance; electrolyte imbalance</a:t>
            </a:r>
            <a:r>
              <a:rPr lang="en-US" altLang="en-US" sz="2200" dirty="0">
                <a:latin typeface="Calibri" panose="020F0502020204030204" pitchFamily="34" charset="0"/>
              </a:rPr>
              <a:t>; acid-base disturbance; and mineral disorders</a:t>
            </a:r>
            <a:r>
              <a:rPr lang="en-US" altLang="en-US" sz="2200" dirty="0">
                <a:latin typeface="Calibri" panose="020F0502020204030204" pitchFamily="34" charset="0"/>
                <a:cs typeface="Arial" panose="020B0604020202020204" pitchFamily="34" charset="0"/>
              </a:rPr>
              <a:t>.</a:t>
            </a:r>
          </a:p>
          <a:p>
            <a:pPr marL="0" indent="0" eaLnBrk="1" hangingPunct="1">
              <a:spcBef>
                <a:spcPct val="50000"/>
              </a:spcBef>
              <a:buFont typeface="Wingdings" panose="05000000000000000000" pitchFamily="2" charset="2"/>
              <a:buNone/>
            </a:pPr>
            <a:r>
              <a:rPr lang="en-US" altLang="en-US" sz="2200" dirty="0">
                <a:latin typeface="Calibri" panose="020F0502020204030204" pitchFamily="34" charset="0"/>
              </a:rPr>
              <a:t>Note: in AKI </a:t>
            </a:r>
            <a:r>
              <a:rPr lang="en-US" altLang="en-US" sz="2200" dirty="0">
                <a:latin typeface="Calibri" panose="020F0502020204030204" pitchFamily="34" charset="0"/>
                <a:sym typeface="Wingdings" panose="05000000000000000000" pitchFamily="2" charset="2"/>
              </a:rPr>
              <a:t> there is</a:t>
            </a:r>
            <a:r>
              <a:rPr lang="en-US" altLang="en-US" sz="2200" dirty="0">
                <a:latin typeface="Calibri" panose="020F0502020204030204" pitchFamily="34" charset="0"/>
              </a:rPr>
              <a:t> reduction in renal blood flow/ renal perfusion </a:t>
            </a:r>
            <a:r>
              <a:rPr lang="en-US" altLang="en-US" sz="2200" dirty="0">
                <a:latin typeface="Calibri" panose="020F0502020204030204" pitchFamily="34" charset="0"/>
                <a:sym typeface="Wingdings" panose="05000000000000000000" pitchFamily="2" charset="2"/>
              </a:rPr>
              <a:t></a:t>
            </a:r>
            <a:r>
              <a:rPr lang="en-US" altLang="en-US" sz="2200" dirty="0">
                <a:latin typeface="Calibri" panose="020F0502020204030204" pitchFamily="34" charset="0"/>
              </a:rPr>
              <a:t> decrease in  glomerular filtration rate (this is the common pathologic pathway for AKI regardless of the cause). </a:t>
            </a:r>
            <a:r>
              <a:rPr lang="en-US" altLang="en-US" sz="2200" dirty="0">
                <a:latin typeface="Calibri" panose="020F0502020204030204" pitchFamily="34" charset="0"/>
                <a:cs typeface="Arial" panose="020B0604020202020204" pitchFamily="34" charset="0"/>
              </a:rPr>
              <a:t>The decreased GFR </a:t>
            </a:r>
            <a:r>
              <a:rPr lang="en-US" altLang="en-US" sz="2200" dirty="0">
                <a:latin typeface="Calibri" panose="020F0502020204030204" pitchFamily="34" charset="0"/>
                <a:cs typeface="Arial" panose="020B0604020202020204" pitchFamily="34" charset="0"/>
                <a:sym typeface="Wingdings" panose="05000000000000000000" pitchFamily="2" charset="2"/>
              </a:rPr>
              <a:t> </a:t>
            </a:r>
            <a:r>
              <a:rPr lang="en-US" altLang="en-US" sz="2200" dirty="0">
                <a:latin typeface="Calibri" panose="020F0502020204030204" pitchFamily="34" charset="0"/>
                <a:cs typeface="Arial" panose="020B0604020202020204" pitchFamily="34" charset="0"/>
              </a:rPr>
              <a:t>activation of renin-angiotensin-aldosterone system. These physiologic changes result in increased sodium reabsorption, increased water retention, increased urinary creatinine concentration, increased urine specific gravity and increased urine osmolality. Acids are retained and HCO</a:t>
            </a:r>
            <a:r>
              <a:rPr lang="en-US" altLang="en-US" sz="2200" baseline="-25000" dirty="0">
                <a:latin typeface="Calibri" panose="020F0502020204030204" pitchFamily="34" charset="0"/>
                <a:cs typeface="Arial" panose="020B0604020202020204" pitchFamily="34" charset="0"/>
              </a:rPr>
              <a:t>3</a:t>
            </a:r>
            <a:r>
              <a:rPr lang="en-US" altLang="en-US" sz="2200" dirty="0">
                <a:latin typeface="Calibri" panose="020F0502020204030204" pitchFamily="34" charset="0"/>
                <a:cs typeface="Arial" panose="020B0604020202020204" pitchFamily="34" charset="0"/>
              </a:rPr>
              <a:t> is excreted.</a:t>
            </a:r>
            <a:endParaRPr lang="en-US" altLang="en-US" dirty="0">
              <a:latin typeface="Calibri" panose="020F0502020204030204" pitchFamily="34" charset="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a:extLst>
              <a:ext uri="{FF2B5EF4-FFF2-40B4-BE49-F238E27FC236}">
                <a16:creationId xmlns:a16="http://schemas.microsoft.com/office/drawing/2014/main" id="{F347C6B6-2E16-4BA0-B6C8-5BD20469B971}"/>
              </a:ext>
            </a:extLst>
          </p:cNvPr>
          <p:cNvSpPr>
            <a:spLocks noGrp="1" noChangeArrowheads="1"/>
          </p:cNvSpPr>
          <p:nvPr>
            <p:ph type="title"/>
          </p:nvPr>
        </p:nvSpPr>
        <p:spPr/>
        <p:txBody>
          <a:bodyPr/>
          <a:lstStyle/>
          <a:p>
            <a:r>
              <a:rPr lang="en-US" altLang="en-US">
                <a:solidFill>
                  <a:srgbClr val="FF0000"/>
                </a:solidFill>
                <a:latin typeface="Calibri" panose="020F0502020204030204" pitchFamily="34" charset="0"/>
              </a:rPr>
              <a:t>Acute kidney injury (AKI)</a:t>
            </a:r>
            <a:endParaRPr lang="en-US" altLang="en-US"/>
          </a:p>
        </p:txBody>
      </p:sp>
      <p:pic>
        <p:nvPicPr>
          <p:cNvPr id="28674" name="Content Placeholder 3">
            <a:extLst>
              <a:ext uri="{FF2B5EF4-FFF2-40B4-BE49-F238E27FC236}">
                <a16:creationId xmlns:a16="http://schemas.microsoft.com/office/drawing/2014/main" id="{1AA2D07E-94BC-4F6B-BC4F-9AC0D63563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7105" r="1129" b="27969"/>
          <a:stretch>
            <a:fillRect/>
          </a:stretch>
        </p:blipFill>
        <p:spPr>
          <a:xfrm>
            <a:off x="684213" y="3781425"/>
            <a:ext cx="11507787" cy="1630362"/>
          </a:xfrm>
        </p:spPr>
      </p:pic>
      <p:sp>
        <p:nvSpPr>
          <p:cNvPr id="28676" name="Rectangle 4">
            <a:extLst>
              <a:ext uri="{FF2B5EF4-FFF2-40B4-BE49-F238E27FC236}">
                <a16:creationId xmlns:a16="http://schemas.microsoft.com/office/drawing/2014/main" id="{446AE0E8-FFAD-4CD3-8CC2-40BEC1C84608}"/>
              </a:ext>
            </a:extLst>
          </p:cNvPr>
          <p:cNvSpPr>
            <a:spLocks noChangeArrowheads="1"/>
          </p:cNvSpPr>
          <p:nvPr/>
        </p:nvSpPr>
        <p:spPr bwMode="auto">
          <a:xfrm>
            <a:off x="4475163" y="6292850"/>
            <a:ext cx="78692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latin typeface="Calibri" panose="020F0502020204030204" pitchFamily="34" charset="0"/>
              </a:rPr>
              <a:t>Kidney Disease Improving Global Outcomes (KDIGO) Clinical Practice Guideline for Acute Kidney Injury. Kidney Int Suppl 2012;2:1-138.</a:t>
            </a:r>
          </a:p>
        </p:txBody>
      </p:sp>
      <p:sp>
        <p:nvSpPr>
          <p:cNvPr id="28677" name="Rectangle 1">
            <a:extLst>
              <a:ext uri="{FF2B5EF4-FFF2-40B4-BE49-F238E27FC236}">
                <a16:creationId xmlns:a16="http://schemas.microsoft.com/office/drawing/2014/main" id="{03566AAD-F30F-40BC-83D3-8D384D312C2B}"/>
              </a:ext>
            </a:extLst>
          </p:cNvPr>
          <p:cNvSpPr>
            <a:spLocks noChangeArrowheads="1"/>
          </p:cNvSpPr>
          <p:nvPr/>
        </p:nvSpPr>
        <p:spPr bwMode="auto">
          <a:xfrm>
            <a:off x="1455361" y="2276475"/>
            <a:ext cx="9926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 typeface="Wingdings" panose="05000000000000000000" pitchFamily="2" charset="2"/>
              <a:buNone/>
            </a:pPr>
            <a:r>
              <a:rPr lang="en-US" altLang="en-US" sz="1800" b="1" dirty="0">
                <a:latin typeface="Calibri" panose="020F0502020204030204" pitchFamily="34" charset="0"/>
              </a:rPr>
              <a:t>Definition </a:t>
            </a:r>
            <a:r>
              <a:rPr lang="en-US" altLang="en-US" sz="1800" dirty="0">
                <a:latin typeface="Calibri" panose="020F0502020204030204" pitchFamily="34" charset="0"/>
              </a:rPr>
              <a:t>[based on Kidney Disease Improving Global Outcomes (KDIGO)]</a:t>
            </a:r>
            <a:r>
              <a:rPr lang="en-US" altLang="en-US" sz="1800" b="1" dirty="0">
                <a:latin typeface="Calibri" panose="020F0502020204030204" pitchFamily="34" charset="0"/>
              </a:rPr>
              <a:t>: </a:t>
            </a:r>
            <a:r>
              <a:rPr lang="en-US" altLang="en-US" sz="1800" dirty="0">
                <a:latin typeface="Calibri" panose="020F0502020204030204" pitchFamily="34" charset="0"/>
              </a:rPr>
              <a:t>AKI is defined by the presence of any one of the following: </a:t>
            </a:r>
            <a:endParaRPr lang="en-US" altLang="en-US" sz="1800" b="1" dirty="0">
              <a:latin typeface="Calibri" panose="020F0502020204030204"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3">
            <a:extLst>
              <a:ext uri="{FF2B5EF4-FFF2-40B4-BE49-F238E27FC236}">
                <a16:creationId xmlns:a16="http://schemas.microsoft.com/office/drawing/2014/main" id="{22658814-0143-4C56-9267-4FEFD1ADD0F7}"/>
              </a:ext>
            </a:extLst>
          </p:cNvPr>
          <p:cNvSpPr>
            <a:spLocks noGrp="1" noChangeArrowheads="1"/>
          </p:cNvSpPr>
          <p:nvPr>
            <p:ph type="title"/>
          </p:nvPr>
        </p:nvSpPr>
        <p:spPr/>
        <p:txBody>
          <a:bodyPr/>
          <a:lstStyle/>
          <a:p>
            <a:pPr eaLnBrk="1" hangingPunct="1"/>
            <a:r>
              <a:rPr lang="en-US" altLang="en-US" sz="2800" b="1">
                <a:solidFill>
                  <a:srgbClr val="FF0000"/>
                </a:solidFill>
              </a:rPr>
              <a:t>Causes of AKI</a:t>
            </a:r>
            <a:br>
              <a:rPr lang="en-US" altLang="en-US" sz="2800" b="1">
                <a:solidFill>
                  <a:srgbClr val="FF0000"/>
                </a:solidFill>
              </a:rPr>
            </a:br>
            <a:r>
              <a:rPr lang="en-US" altLang="en-US" sz="2800" b="1">
                <a:solidFill>
                  <a:srgbClr val="FF0000"/>
                </a:solidFill>
              </a:rPr>
              <a:t>(etiologic classification) </a:t>
            </a:r>
          </a:p>
        </p:txBody>
      </p:sp>
      <p:sp>
        <p:nvSpPr>
          <p:cNvPr id="2" name="Content Placeholder 1">
            <a:extLst>
              <a:ext uri="{FF2B5EF4-FFF2-40B4-BE49-F238E27FC236}">
                <a16:creationId xmlns:a16="http://schemas.microsoft.com/office/drawing/2014/main" id="{16A4EA02-4FBF-4ED6-903B-7649BE111D06}"/>
              </a:ext>
            </a:extLst>
          </p:cNvPr>
          <p:cNvSpPr>
            <a:spLocks noGrp="1"/>
          </p:cNvSpPr>
          <p:nvPr>
            <p:ph sz="half" idx="1"/>
          </p:nvPr>
        </p:nvSpPr>
        <p:spPr>
          <a:xfrm>
            <a:off x="838200" y="1825625"/>
            <a:ext cx="5645150" cy="4351338"/>
          </a:xfrm>
        </p:spPr>
        <p:txBody>
          <a:bodyPr rtlCol="0">
            <a:normAutofit/>
          </a:bodyPr>
          <a:lstStyle/>
          <a:p>
            <a:pPr marL="0" indent="0" eaLnBrk="1" fontAlgn="auto" hangingPunct="1">
              <a:spcAft>
                <a:spcPts val="0"/>
              </a:spcAft>
              <a:buFont typeface="Wingdings" panose="05000000000000000000" pitchFamily="2" charset="2"/>
              <a:buNone/>
              <a:defRPr/>
            </a:pPr>
            <a:r>
              <a:rPr lang="en-US" dirty="0">
                <a:latin typeface="Calibri" panose="020F0502020204030204" pitchFamily="34" charset="0"/>
              </a:rPr>
              <a:t>AKI can be divided into pre-renal, renal or post-renal etiology.</a:t>
            </a:r>
          </a:p>
          <a:p>
            <a:pPr eaLnBrk="1" fontAlgn="auto" hangingPunct="1">
              <a:spcAft>
                <a:spcPts val="0"/>
              </a:spcAft>
              <a:defRPr/>
            </a:pPr>
            <a:r>
              <a:rPr lang="en-US" b="1" dirty="0">
                <a:latin typeface="Calibri" panose="020F0502020204030204" pitchFamily="34" charset="0"/>
              </a:rPr>
              <a:t>Pre-renal </a:t>
            </a:r>
            <a:r>
              <a:rPr lang="en-US" b="1" dirty="0">
                <a:solidFill>
                  <a:srgbClr val="FF0000"/>
                </a:solidFill>
                <a:latin typeface="Calibri" panose="020F0502020204030204" pitchFamily="34" charset="0"/>
              </a:rPr>
              <a:t>(</a:t>
            </a:r>
            <a:r>
              <a:rPr lang="en-US" b="1" dirty="0">
                <a:solidFill>
                  <a:srgbClr val="FF0000"/>
                </a:solidFill>
              </a:rPr>
              <a:t>55-60%)</a:t>
            </a:r>
            <a:r>
              <a:rPr lang="en-US" dirty="0">
                <a:latin typeface="Calibri" panose="020F0502020204030204" pitchFamily="34" charset="0"/>
              </a:rPr>
              <a:t>: the renal tubular and glomeruli are normal. Here the GFR is decreased due to reduced renal perfusion.</a:t>
            </a:r>
          </a:p>
          <a:p>
            <a:pPr eaLnBrk="1" fontAlgn="auto" hangingPunct="1">
              <a:spcAft>
                <a:spcPts val="0"/>
              </a:spcAft>
              <a:defRPr/>
            </a:pPr>
            <a:r>
              <a:rPr lang="en-US" b="1" dirty="0">
                <a:latin typeface="Calibri" panose="020F0502020204030204" pitchFamily="34" charset="0"/>
              </a:rPr>
              <a:t>Renal/ intrarenal/ intrinsic </a:t>
            </a:r>
            <a:r>
              <a:rPr lang="en-US" b="1" dirty="0">
                <a:solidFill>
                  <a:srgbClr val="FF0000"/>
                </a:solidFill>
              </a:rPr>
              <a:t>(35-40%)</a:t>
            </a:r>
            <a:r>
              <a:rPr lang="en-US" dirty="0">
                <a:latin typeface="Calibri" panose="020F0502020204030204" pitchFamily="34" charset="0"/>
              </a:rPr>
              <a:t>: is due to diseases of the kidney itself (which is associated with release of renal afferent vasoconstrictors)</a:t>
            </a:r>
          </a:p>
          <a:p>
            <a:pPr eaLnBrk="1" fontAlgn="auto" hangingPunct="1">
              <a:spcAft>
                <a:spcPts val="0"/>
              </a:spcAft>
              <a:defRPr/>
            </a:pPr>
            <a:r>
              <a:rPr lang="en-US" b="1" dirty="0">
                <a:latin typeface="Calibri" panose="020F0502020204030204" pitchFamily="34" charset="0"/>
              </a:rPr>
              <a:t>Post-renal </a:t>
            </a:r>
            <a:r>
              <a:rPr lang="en-US" b="1" dirty="0">
                <a:solidFill>
                  <a:srgbClr val="FF0000"/>
                </a:solidFill>
              </a:rPr>
              <a:t>(5-10%)</a:t>
            </a:r>
            <a:r>
              <a:rPr lang="en-US" dirty="0">
                <a:latin typeface="Calibri" panose="020F0502020204030204" pitchFamily="34" charset="0"/>
              </a:rPr>
              <a:t>: </a:t>
            </a:r>
            <a:endParaRPr lang="en-US" dirty="0"/>
          </a:p>
        </p:txBody>
      </p:sp>
      <p:pic>
        <p:nvPicPr>
          <p:cNvPr id="29700" name="Content Placeholder 6">
            <a:extLst>
              <a:ext uri="{FF2B5EF4-FFF2-40B4-BE49-F238E27FC236}">
                <a16:creationId xmlns:a16="http://schemas.microsoft.com/office/drawing/2014/main" id="{D61C8A4E-74A6-4AED-803A-68876A2A94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99238" y="1550988"/>
            <a:ext cx="5592762" cy="4195762"/>
          </a:xfrm>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09E9D7C7-34A3-4303-99E0-B62EB2F286FE}"/>
              </a:ext>
            </a:extLst>
          </p:cNvPr>
          <p:cNvSpPr>
            <a:spLocks noGrp="1" noChangeArrowheads="1"/>
          </p:cNvSpPr>
          <p:nvPr>
            <p:ph type="title"/>
          </p:nvPr>
        </p:nvSpPr>
        <p:spPr>
          <a:xfrm>
            <a:off x="838200" y="0"/>
            <a:ext cx="10515600" cy="855663"/>
          </a:xfrm>
        </p:spPr>
        <p:txBody>
          <a:bodyPr/>
          <a:lstStyle/>
          <a:p>
            <a:pPr eaLnBrk="1" hangingPunct="1"/>
            <a:r>
              <a:rPr lang="en-US" altLang="en-US" sz="3600" b="1">
                <a:solidFill>
                  <a:srgbClr val="FF0000"/>
                </a:solidFill>
                <a:latin typeface="Calibri" panose="020F0502020204030204" pitchFamily="34" charset="0"/>
              </a:rPr>
              <a:t>Pre-renal causes of ARF  </a:t>
            </a:r>
            <a:r>
              <a:rPr lang="en-US" altLang="en-US" sz="3600">
                <a:latin typeface="Calibri" panose="020F0502020204030204" pitchFamily="34" charset="0"/>
              </a:rPr>
              <a:t>(pre-renal azotemia)</a:t>
            </a:r>
            <a:endParaRPr lang="en-US" altLang="en-US" sz="3600" b="1">
              <a:latin typeface="Calibri" panose="020F0502020204030204" pitchFamily="34" charset="0"/>
            </a:endParaRPr>
          </a:p>
        </p:txBody>
      </p:sp>
      <p:sp>
        <p:nvSpPr>
          <p:cNvPr id="31747" name="Rectangle 3">
            <a:extLst>
              <a:ext uri="{FF2B5EF4-FFF2-40B4-BE49-F238E27FC236}">
                <a16:creationId xmlns:a16="http://schemas.microsoft.com/office/drawing/2014/main" id="{6D9ECE1F-050F-4983-A4AC-6613805D7FAB}"/>
              </a:ext>
            </a:extLst>
          </p:cNvPr>
          <p:cNvSpPr>
            <a:spLocks noGrp="1" noChangeArrowheads="1"/>
          </p:cNvSpPr>
          <p:nvPr>
            <p:ph idx="1"/>
          </p:nvPr>
        </p:nvSpPr>
        <p:spPr>
          <a:xfrm>
            <a:off x="120316" y="2478505"/>
            <a:ext cx="11951368" cy="4379495"/>
          </a:xfrm>
        </p:spPr>
        <p:txBody>
          <a:bodyPr>
            <a:normAutofit fontScale="92500" lnSpcReduction="20000"/>
          </a:bodyPr>
          <a:lstStyle/>
          <a:p>
            <a:pPr eaLnBrk="1" hangingPunct="1">
              <a:spcBef>
                <a:spcPct val="45000"/>
              </a:spcBef>
              <a:defRPr/>
            </a:pPr>
            <a:r>
              <a:rPr lang="en-US" altLang="en-US" sz="2000" dirty="0">
                <a:latin typeface="Calibri" panose="020F0502020204030204" pitchFamily="34" charset="0"/>
              </a:rPr>
              <a:t>Pre-renal pathology is the most common cause of ARF</a:t>
            </a:r>
          </a:p>
          <a:p>
            <a:pPr eaLnBrk="1" hangingPunct="1">
              <a:spcBef>
                <a:spcPct val="45000"/>
              </a:spcBef>
              <a:defRPr/>
            </a:pPr>
            <a:r>
              <a:rPr lang="en-US" altLang="en-US" sz="2000" dirty="0">
                <a:latin typeface="Calibri" panose="020F0502020204030204" pitchFamily="34" charset="0"/>
              </a:rPr>
              <a:t>It results from </a:t>
            </a:r>
            <a:r>
              <a:rPr lang="en-US" altLang="en-US" sz="2000" b="1" dirty="0">
                <a:latin typeface="Calibri" panose="020F0502020204030204" pitchFamily="34" charset="0"/>
              </a:rPr>
              <a:t>decreased renal perfusion </a:t>
            </a:r>
            <a:r>
              <a:rPr lang="en-US" altLang="en-US" sz="2000" dirty="0">
                <a:latin typeface="Calibri" panose="020F0502020204030204" pitchFamily="34" charset="0"/>
              </a:rPr>
              <a:t>(i.e. hypoperfusion or decreased effective blood flow to the kidney). </a:t>
            </a:r>
          </a:p>
          <a:p>
            <a:pPr eaLnBrk="1" hangingPunct="1">
              <a:spcBef>
                <a:spcPct val="45000"/>
              </a:spcBef>
              <a:defRPr/>
            </a:pPr>
            <a:r>
              <a:rPr lang="en-US" altLang="en-US" sz="2000" dirty="0">
                <a:latin typeface="Calibri" panose="020F0502020204030204" pitchFamily="34" charset="0"/>
              </a:rPr>
              <a:t>Initially the body tries to compensate but in severe hypoperfusion </a:t>
            </a:r>
            <a:r>
              <a:rPr lang="en-US" altLang="en-US" sz="2000" dirty="0">
                <a:latin typeface="Calibri" panose="020F0502020204030204" pitchFamily="34" charset="0"/>
                <a:sym typeface="Wingdings" panose="05000000000000000000" pitchFamily="2" charset="2"/>
              </a:rPr>
              <a:t> GRF is markedly decreased  AKI.</a:t>
            </a:r>
          </a:p>
          <a:p>
            <a:pPr eaLnBrk="1" hangingPunct="1">
              <a:spcBef>
                <a:spcPct val="45000"/>
              </a:spcBef>
              <a:defRPr/>
            </a:pPr>
            <a:r>
              <a:rPr lang="en-US" altLang="en-US" sz="2000" dirty="0">
                <a:latin typeface="Calibri" panose="020F0502020204030204" pitchFamily="34" charset="0"/>
              </a:rPr>
              <a:t>The treatment of the cause restores the renal function.</a:t>
            </a:r>
          </a:p>
          <a:p>
            <a:pPr marL="0" indent="0" eaLnBrk="1" fontAlgn="auto" hangingPunct="1">
              <a:spcAft>
                <a:spcPts val="0"/>
              </a:spcAft>
              <a:buFont typeface="Wingdings" panose="05000000000000000000" pitchFamily="2" charset="2"/>
              <a:buNone/>
              <a:defRPr/>
            </a:pPr>
            <a:r>
              <a:rPr lang="en-US" sz="2000" b="1" dirty="0">
                <a:latin typeface="Calibri" panose="020F0502020204030204" pitchFamily="34" charset="0"/>
              </a:rPr>
              <a:t>Pre-renal causes of ARF are:</a:t>
            </a:r>
          </a:p>
          <a:p>
            <a:pPr eaLnBrk="1" fontAlgn="auto" hangingPunct="1">
              <a:spcAft>
                <a:spcPts val="0"/>
              </a:spcAft>
              <a:defRPr/>
            </a:pPr>
            <a:r>
              <a:rPr lang="en-US" sz="2000" dirty="0">
                <a:latin typeface="Calibri" panose="020F0502020204030204" pitchFamily="34" charset="0"/>
              </a:rPr>
              <a:t>Anything that leads to renal </a:t>
            </a:r>
            <a:r>
              <a:rPr lang="en-US" sz="2000" dirty="0" err="1">
                <a:latin typeface="Calibri" panose="020F0502020204030204" pitchFamily="34" charset="0"/>
              </a:rPr>
              <a:t>hypoperfusion</a:t>
            </a:r>
            <a:r>
              <a:rPr lang="en-US" sz="2000" dirty="0">
                <a:latin typeface="Calibri" panose="020F0502020204030204" pitchFamily="34" charset="0"/>
              </a:rPr>
              <a:t>: </a:t>
            </a:r>
          </a:p>
          <a:p>
            <a:pPr lvl="1" eaLnBrk="1" fontAlgn="auto" hangingPunct="1">
              <a:spcAft>
                <a:spcPts val="0"/>
              </a:spcAft>
              <a:defRPr/>
            </a:pPr>
            <a:r>
              <a:rPr lang="en-US" sz="2000" dirty="0">
                <a:latin typeface="Calibri" panose="020F0502020204030204" pitchFamily="34" charset="0"/>
              </a:rPr>
              <a:t>Hypovolemia: e.g. hemorrhage, volume depletion (dehydration or GIT fluid loss in vomiting, diarrhea), hypoalbuminemia, diuretics, third space losses (burns, peritonitis, muscle trauma) etc.</a:t>
            </a:r>
          </a:p>
          <a:p>
            <a:pPr lvl="1" eaLnBrk="1" fontAlgn="auto" hangingPunct="1">
              <a:spcAft>
                <a:spcPts val="0"/>
              </a:spcAft>
              <a:defRPr/>
            </a:pPr>
            <a:r>
              <a:rPr lang="en-US" sz="2000" dirty="0">
                <a:latin typeface="Calibri" panose="020F0502020204030204" pitchFamily="34" charset="0"/>
              </a:rPr>
              <a:t>Impaired cardiac function (cardiac failure, myocardial infarction, massive pulmonary embolism)</a:t>
            </a:r>
          </a:p>
          <a:p>
            <a:pPr lvl="1" eaLnBrk="1" fontAlgn="auto" hangingPunct="1">
              <a:spcAft>
                <a:spcPts val="0"/>
              </a:spcAft>
              <a:defRPr/>
            </a:pPr>
            <a:r>
              <a:rPr lang="en-US" sz="2000" dirty="0">
                <a:latin typeface="Calibri" panose="020F0502020204030204" pitchFamily="34" charset="0"/>
              </a:rPr>
              <a:t>Sepsis, septic shock</a:t>
            </a:r>
            <a:r>
              <a:rPr lang="en-US" altLang="en-US" sz="2000" dirty="0">
                <a:latin typeface="Calibri" panose="020F0502020204030204" pitchFamily="34" charset="0"/>
              </a:rPr>
              <a:t>. </a:t>
            </a:r>
            <a:endParaRPr lang="en-US" altLang="en-US" sz="2000" b="1" dirty="0">
              <a:latin typeface="Calibri" panose="020F0502020204030204" pitchFamily="34" charset="0"/>
            </a:endParaRPr>
          </a:p>
          <a:p>
            <a:pPr lvl="1" eaLnBrk="1" fontAlgn="auto" hangingPunct="1">
              <a:spcAft>
                <a:spcPts val="0"/>
              </a:spcAft>
              <a:defRPr/>
            </a:pPr>
            <a:r>
              <a:rPr lang="en-US" sz="2000" dirty="0">
                <a:latin typeface="Calibri" panose="020F0502020204030204" pitchFamily="34" charset="0"/>
              </a:rPr>
              <a:t>Cirrhosis (it </a:t>
            </a:r>
            <a:r>
              <a:rPr lang="en-US" altLang="en-US" sz="2000" dirty="0">
                <a:latin typeface="Calibri" panose="020F0502020204030204" pitchFamily="34" charset="0"/>
              </a:rPr>
              <a:t>can cause </a:t>
            </a:r>
            <a:r>
              <a:rPr lang="en-US" altLang="en-US" sz="2000" dirty="0">
                <a:latin typeface="Calibri" panose="020F0502020204030204" pitchFamily="34" charset="0"/>
                <a:sym typeface="Wingdings" panose="05000000000000000000" pitchFamily="2" charset="2"/>
              </a:rPr>
              <a:t>renal vasoconstriction </a:t>
            </a:r>
            <a:r>
              <a:rPr lang="en-US" altLang="en-US" sz="2000" dirty="0">
                <a:latin typeface="Calibri" panose="020F0502020204030204" pitchFamily="34" charset="0"/>
              </a:rPr>
              <a:t> kidney injury called “</a:t>
            </a:r>
            <a:r>
              <a:rPr lang="en-US" altLang="en-US" sz="2000" dirty="0">
                <a:latin typeface="Calibri" panose="020F0502020204030204" pitchFamily="34" charset="0"/>
                <a:sym typeface="Wingdings" panose="05000000000000000000" pitchFamily="2" charset="2"/>
              </a:rPr>
              <a:t>h</a:t>
            </a:r>
            <a:r>
              <a:rPr lang="en-US" sz="2000" dirty="0">
                <a:latin typeface="Calibri" panose="020F0502020204030204" pitchFamily="34" charset="0"/>
              </a:rPr>
              <a:t>epatorenal syndrome”</a:t>
            </a:r>
            <a:r>
              <a:rPr lang="en-US" altLang="en-US" sz="2000" dirty="0">
                <a:latin typeface="Calibri" panose="020F0502020204030204" pitchFamily="34" charset="0"/>
              </a:rPr>
              <a:t>)</a:t>
            </a:r>
            <a:endParaRPr lang="en-US" sz="2000" dirty="0">
              <a:latin typeface="Calibri" panose="020F0502020204030204" pitchFamily="34" charset="0"/>
            </a:endParaRPr>
          </a:p>
          <a:p>
            <a:pPr lvl="1" eaLnBrk="1" fontAlgn="auto" hangingPunct="1">
              <a:spcAft>
                <a:spcPts val="0"/>
              </a:spcAft>
              <a:defRPr/>
            </a:pPr>
            <a:r>
              <a:rPr lang="en-US" sz="2000" dirty="0">
                <a:latin typeface="Calibri" panose="020F0502020204030204" pitchFamily="34" charset="0"/>
              </a:rPr>
              <a:t>Anaphylaxis</a:t>
            </a:r>
          </a:p>
          <a:p>
            <a:pPr lvl="1" eaLnBrk="1" fontAlgn="auto" hangingPunct="1">
              <a:spcAft>
                <a:spcPts val="0"/>
              </a:spcAft>
              <a:defRPr/>
            </a:pPr>
            <a:r>
              <a:rPr lang="en-US" sz="2000" dirty="0">
                <a:latin typeface="Calibri" panose="020F0502020204030204" pitchFamily="34" charset="0"/>
              </a:rPr>
              <a:t>Other causes: surgery, NSAIDS and other nephrotoxic drugs etc.</a:t>
            </a:r>
            <a:endParaRPr lang="en-US" altLang="en-US" sz="2400" dirty="0">
              <a:latin typeface="Calibri" panose="020F0502020204030204" pitchFamily="34" charset="0"/>
              <a:sym typeface="Wingdings" panose="05000000000000000000" pitchFamily="2" charset="2"/>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a:extLst>
              <a:ext uri="{FF2B5EF4-FFF2-40B4-BE49-F238E27FC236}">
                <a16:creationId xmlns:a16="http://schemas.microsoft.com/office/drawing/2014/main" id="{14E29714-AFB5-46BE-A026-984125422184}"/>
              </a:ext>
            </a:extLst>
          </p:cNvPr>
          <p:cNvSpPr>
            <a:spLocks noGrp="1" noChangeArrowheads="1"/>
          </p:cNvSpPr>
          <p:nvPr>
            <p:ph type="title"/>
          </p:nvPr>
        </p:nvSpPr>
        <p:spPr/>
        <p:txBody>
          <a:bodyPr/>
          <a:lstStyle/>
          <a:p>
            <a:r>
              <a:rPr lang="en-US" altLang="en-US" sz="3600" b="1">
                <a:solidFill>
                  <a:srgbClr val="FF0000"/>
                </a:solidFill>
                <a:latin typeface="Calibri" panose="020F0502020204030204" pitchFamily="34" charset="0"/>
              </a:rPr>
              <a:t>Renal causes of AKI </a:t>
            </a:r>
            <a:br>
              <a:rPr lang="en-US" altLang="en-US" sz="3600" b="1">
                <a:latin typeface="Calibri" panose="020F0502020204030204" pitchFamily="34" charset="0"/>
              </a:rPr>
            </a:br>
            <a:r>
              <a:rPr lang="en-US" altLang="en-US" sz="3600" b="1">
                <a:latin typeface="Calibri" panose="020F0502020204030204" pitchFamily="34" charset="0"/>
              </a:rPr>
              <a:t>(intrinsic causes)</a:t>
            </a:r>
          </a:p>
        </p:txBody>
      </p:sp>
      <p:sp>
        <p:nvSpPr>
          <p:cNvPr id="34818" name="Content Placeholder 1">
            <a:extLst>
              <a:ext uri="{FF2B5EF4-FFF2-40B4-BE49-F238E27FC236}">
                <a16:creationId xmlns:a16="http://schemas.microsoft.com/office/drawing/2014/main" id="{93E8FF01-5DBE-4E06-AA95-2C946F69C7FC}"/>
              </a:ext>
            </a:extLst>
          </p:cNvPr>
          <p:cNvSpPr>
            <a:spLocks noGrp="1"/>
          </p:cNvSpPr>
          <p:nvPr>
            <p:ph idx="1"/>
          </p:nvPr>
        </p:nvSpPr>
        <p:spPr/>
        <p:txBody>
          <a:bodyPr>
            <a:normAutofit fontScale="92500" lnSpcReduction="20000"/>
          </a:bodyPr>
          <a:lstStyle/>
          <a:p>
            <a:pPr>
              <a:defRPr/>
            </a:pPr>
            <a:r>
              <a:rPr lang="en-US" altLang="en-US" sz="2000" dirty="0">
                <a:latin typeface="Calibri" panose="020F0502020204030204" pitchFamily="34" charset="0"/>
              </a:rPr>
              <a:t>Diseases of the kidney </a:t>
            </a:r>
            <a:r>
              <a:rPr lang="en-US" altLang="en-US" sz="2000" dirty="0">
                <a:latin typeface="Calibri" panose="020F0502020204030204" pitchFamily="34" charset="0"/>
                <a:sym typeface="Wingdings" panose="05000000000000000000" pitchFamily="2" charset="2"/>
              </a:rPr>
              <a:t> can</a:t>
            </a:r>
            <a:r>
              <a:rPr lang="en-US" altLang="en-US" sz="2000" dirty="0">
                <a:latin typeface="Calibri" panose="020F0502020204030204" pitchFamily="34" charset="0"/>
              </a:rPr>
              <a:t> lead to AKI.</a:t>
            </a:r>
          </a:p>
          <a:p>
            <a:pPr>
              <a:defRPr/>
            </a:pPr>
            <a:r>
              <a:rPr lang="en-US" altLang="en-US" sz="2000" dirty="0">
                <a:latin typeface="Calibri" panose="020F0502020204030204" pitchFamily="34" charset="0"/>
              </a:rPr>
              <a:t>The diseases of the kidney can be </a:t>
            </a:r>
          </a:p>
          <a:p>
            <a:pPr lvl="2">
              <a:defRPr/>
            </a:pPr>
            <a:r>
              <a:rPr lang="en-US" altLang="en-US" dirty="0">
                <a:latin typeface="Calibri" panose="020F0502020204030204" pitchFamily="34" charset="0"/>
              </a:rPr>
              <a:t>glomerular</a:t>
            </a:r>
          </a:p>
          <a:p>
            <a:pPr lvl="2">
              <a:defRPr/>
            </a:pPr>
            <a:r>
              <a:rPr lang="en-US" altLang="en-US" dirty="0">
                <a:latin typeface="Calibri" panose="020F0502020204030204" pitchFamily="34" charset="0"/>
              </a:rPr>
              <a:t>tubular</a:t>
            </a:r>
          </a:p>
          <a:p>
            <a:pPr lvl="2">
              <a:defRPr/>
            </a:pPr>
            <a:r>
              <a:rPr lang="en-US" altLang="en-US" dirty="0">
                <a:latin typeface="Calibri" panose="020F0502020204030204" pitchFamily="34" charset="0"/>
              </a:rPr>
              <a:t>vascular </a:t>
            </a:r>
          </a:p>
          <a:p>
            <a:pPr lvl="2">
              <a:defRPr/>
            </a:pPr>
            <a:r>
              <a:rPr lang="en-US" altLang="en-US" dirty="0">
                <a:latin typeface="Calibri" panose="020F0502020204030204" pitchFamily="34" charset="0"/>
              </a:rPr>
              <a:t>or interstitial</a:t>
            </a:r>
          </a:p>
          <a:p>
            <a:pPr>
              <a:defRPr/>
            </a:pPr>
            <a:r>
              <a:rPr lang="en-US" altLang="en-US" sz="2000" dirty="0">
                <a:latin typeface="Calibri" panose="020F0502020204030204" pitchFamily="34" charset="0"/>
              </a:rPr>
              <a:t>The disease may involve one or more of the above mentioned renal compartments.</a:t>
            </a:r>
          </a:p>
          <a:p>
            <a:pPr>
              <a:defRPr/>
            </a:pPr>
            <a:r>
              <a:rPr lang="en-US" altLang="en-US" sz="2000" dirty="0">
                <a:latin typeface="Calibri" panose="020F0502020204030204" pitchFamily="34" charset="0"/>
              </a:rPr>
              <a:t>Common causes include acute tubular injury/necrosis, acute interstitial nephritis and severe forms of active glomerulonephritis. </a:t>
            </a:r>
          </a:p>
          <a:p>
            <a:pPr marL="0" indent="0">
              <a:buFont typeface="Wingdings" panose="05000000000000000000" pitchFamily="2" charset="2"/>
              <a:buNone/>
              <a:defRPr/>
            </a:pPr>
            <a:endParaRPr lang="en-US" altLang="en-US" sz="2000" b="1" dirty="0">
              <a:latin typeface="Calibri" panose="020F0502020204030204" pitchFamily="34" charset="0"/>
            </a:endParaRPr>
          </a:p>
          <a:p>
            <a:pPr marL="0" indent="0">
              <a:buFont typeface="Wingdings" panose="05000000000000000000" pitchFamily="2" charset="2"/>
              <a:buNone/>
              <a:defRPr/>
            </a:pPr>
            <a:r>
              <a:rPr lang="en-US" altLang="en-US" sz="1400" b="1" dirty="0">
                <a:latin typeface="Calibri" panose="020F0502020204030204" pitchFamily="34" charset="0"/>
              </a:rPr>
              <a:t>Note: </a:t>
            </a:r>
            <a:r>
              <a:rPr lang="en-US" altLang="en-US" sz="1400" dirty="0">
                <a:latin typeface="Calibri" panose="020F0502020204030204" pitchFamily="34" charset="0"/>
              </a:rPr>
              <a:t>the contrast medium/dye used in various radiological tests can occasionally induce AKI.</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428705-2231-4B60-9C20-E2BE1002ABF0}"/>
              </a:ext>
            </a:extLst>
          </p:cNvPr>
          <p:cNvSpPr>
            <a:spLocks noGrp="1"/>
          </p:cNvSpPr>
          <p:nvPr>
            <p:ph type="title" idx="4294967295"/>
          </p:nvPr>
        </p:nvSpPr>
        <p:spPr>
          <a:xfrm>
            <a:off x="828675" y="123825"/>
            <a:ext cx="11363325" cy="614363"/>
          </a:xfrm>
        </p:spPr>
        <p:txBody>
          <a:bodyPr rtlCol="0">
            <a:normAutofit/>
          </a:bodyPr>
          <a:lstStyle/>
          <a:p>
            <a:pPr algn="ctr" eaLnBrk="1" fontAlgn="auto" hangingPunct="1">
              <a:spcAft>
                <a:spcPts val="0"/>
              </a:spcAft>
              <a:defRPr/>
            </a:pPr>
            <a:r>
              <a:rPr lang="en-US" sz="3100" b="1" dirty="0">
                <a:solidFill>
                  <a:schemeClr val="tx1"/>
                </a:solidFill>
              </a:rPr>
              <a:t>RENAL causes of AKI</a:t>
            </a:r>
            <a:endParaRPr lang="en-US" dirty="0"/>
          </a:p>
        </p:txBody>
      </p:sp>
      <p:graphicFrame>
        <p:nvGraphicFramePr>
          <p:cNvPr id="4" name="Table 3">
            <a:extLst>
              <a:ext uri="{FF2B5EF4-FFF2-40B4-BE49-F238E27FC236}">
                <a16:creationId xmlns:a16="http://schemas.microsoft.com/office/drawing/2014/main" id="{731D8144-6000-4902-9827-755633CD1B29}"/>
              </a:ext>
            </a:extLst>
          </p:cNvPr>
          <p:cNvGraphicFramePr>
            <a:graphicFrameLocks noGrp="1"/>
          </p:cNvGraphicFramePr>
          <p:nvPr>
            <p:extLst>
              <p:ext uri="{D42A27DB-BD31-4B8C-83A1-F6EECF244321}">
                <p14:modId xmlns:p14="http://schemas.microsoft.com/office/powerpoint/2010/main" val="4002976164"/>
              </p:ext>
            </p:extLst>
          </p:nvPr>
        </p:nvGraphicFramePr>
        <p:xfrm>
          <a:off x="1" y="759831"/>
          <a:ext cx="12191999" cy="6098169"/>
        </p:xfrm>
        <a:graphic>
          <a:graphicData uri="http://schemas.openxmlformats.org/drawingml/2006/table">
            <a:tbl>
              <a:tblPr firstRow="1" bandRow="1">
                <a:tableStyleId>{B301B821-A1FF-4177-AEE7-76D212191A09}</a:tableStyleId>
              </a:tblPr>
              <a:tblGrid>
                <a:gridCol w="3200400">
                  <a:extLst>
                    <a:ext uri="{9D8B030D-6E8A-4147-A177-3AD203B41FA5}">
                      <a16:colId xmlns:a16="http://schemas.microsoft.com/office/drawing/2014/main" val="20000"/>
                    </a:ext>
                  </a:extLst>
                </a:gridCol>
                <a:gridCol w="1601008">
                  <a:extLst>
                    <a:ext uri="{9D8B030D-6E8A-4147-A177-3AD203B41FA5}">
                      <a16:colId xmlns:a16="http://schemas.microsoft.com/office/drawing/2014/main" val="20001"/>
                    </a:ext>
                  </a:extLst>
                </a:gridCol>
                <a:gridCol w="2860156">
                  <a:extLst>
                    <a:ext uri="{9D8B030D-6E8A-4147-A177-3AD203B41FA5}">
                      <a16:colId xmlns:a16="http://schemas.microsoft.com/office/drawing/2014/main" val="20002"/>
                    </a:ext>
                  </a:extLst>
                </a:gridCol>
                <a:gridCol w="2337842">
                  <a:extLst>
                    <a:ext uri="{9D8B030D-6E8A-4147-A177-3AD203B41FA5}">
                      <a16:colId xmlns:a16="http://schemas.microsoft.com/office/drawing/2014/main" val="20003"/>
                    </a:ext>
                  </a:extLst>
                </a:gridCol>
                <a:gridCol w="2192593">
                  <a:extLst>
                    <a:ext uri="{9D8B030D-6E8A-4147-A177-3AD203B41FA5}">
                      <a16:colId xmlns:a16="http://schemas.microsoft.com/office/drawing/2014/main" val="20004"/>
                    </a:ext>
                  </a:extLst>
                </a:gridCol>
              </a:tblGrid>
              <a:tr h="1538032">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Glomerular diseases</a:t>
                      </a:r>
                    </a:p>
                    <a:p>
                      <a:pPr marL="0" indent="0">
                        <a:buFont typeface="Arial" panose="020B0604020202020204" pitchFamily="34" charset="0"/>
                        <a:buNone/>
                      </a:pPr>
                      <a:endParaRPr lang="en-US" sz="200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ctr"/>
                      <a:r>
                        <a:rPr lang="en-US" sz="2000" dirty="0"/>
                        <a:t>Tubular diseases</a:t>
                      </a:r>
                    </a:p>
                    <a:p>
                      <a:endParaRPr lang="en-US" sz="200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lvl="0" indent="0" algn="l" defTabSz="457200" rtl="0" eaLnBrk="1" fontAlgn="auto" latinLnBrk="0" hangingPunct="1">
                        <a:lnSpc>
                          <a:spcPct val="100000"/>
                        </a:lnSpc>
                        <a:spcBef>
                          <a:spcPct val="60000"/>
                        </a:spcBef>
                        <a:spcAft>
                          <a:spcPts val="0"/>
                        </a:spcAft>
                        <a:buClrTx/>
                        <a:buSzTx/>
                        <a:buFont typeface="Arial" panose="020B0604020202020204" pitchFamily="34" charset="0"/>
                        <a:buNone/>
                        <a:tabLst/>
                        <a:defRPr/>
                      </a:pPr>
                      <a:r>
                        <a:rPr lang="en-US" sz="2000" dirty="0"/>
                        <a:t> Vascular diseases</a:t>
                      </a:r>
                    </a:p>
                    <a:p>
                      <a:pPr marL="285750" lvl="0" indent="-285750">
                        <a:spcBef>
                          <a:spcPct val="60000"/>
                        </a:spcBef>
                        <a:buFont typeface="Arial" panose="020B0604020202020204" pitchFamily="34" charset="0"/>
                        <a:buChar char="•"/>
                      </a:pPr>
                      <a:endParaRPr lang="en-US" sz="2000" b="0" dirty="0">
                        <a:solidFill>
                          <a:schemeClr val="tx1"/>
                        </a:solidFill>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Interstitial and tubulo-interstitial  diseases</a:t>
                      </a:r>
                    </a:p>
                    <a:p>
                      <a:endParaRPr lang="en-US" sz="200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246571"/>
                  </a:ext>
                </a:extLst>
              </a:tr>
              <a:tr h="493305">
                <a:tc rowSpan="2">
                  <a:txBody>
                    <a:bodyPr/>
                    <a:lstStyle/>
                    <a:p>
                      <a:r>
                        <a:rPr lang="en-US" sz="1400" dirty="0"/>
                        <a:t>There is glomerular</a:t>
                      </a:r>
                      <a:r>
                        <a:rPr lang="en-US" sz="1400" baseline="0" dirty="0"/>
                        <a:t> injury in s</a:t>
                      </a:r>
                      <a:r>
                        <a:rPr lang="en-US" sz="1400" dirty="0"/>
                        <a:t>evere forms of active glomerulonephritis (GN) </a:t>
                      </a:r>
                      <a:r>
                        <a:rPr lang="en-US" sz="1400" dirty="0">
                          <a:sym typeface="Wingdings" panose="05000000000000000000" pitchFamily="2" charset="2"/>
                        </a:rPr>
                        <a:t></a:t>
                      </a:r>
                      <a:r>
                        <a:rPr lang="en-US" sz="1400" dirty="0"/>
                        <a:t> leads to reduction in  total filtration area </a:t>
                      </a:r>
                      <a:r>
                        <a:rPr lang="en-US" sz="1400" dirty="0">
                          <a:sym typeface="Wingdings" panose="05000000000000000000" pitchFamily="2" charset="2"/>
                        </a:rPr>
                        <a:t></a:t>
                      </a:r>
                      <a:r>
                        <a:rPr lang="en-US" sz="1400" dirty="0"/>
                        <a:t> reduction in GFR.  Examples include:</a:t>
                      </a:r>
                    </a:p>
                    <a:p>
                      <a:pPr marL="171450" indent="-171450">
                        <a:buFont typeface="Arial" panose="020B0604020202020204" pitchFamily="34" charset="0"/>
                        <a:buChar char="•"/>
                      </a:pPr>
                      <a:r>
                        <a:rPr lang="en-US" sz="1400" dirty="0"/>
                        <a:t>Post infectious GN</a:t>
                      </a:r>
                    </a:p>
                    <a:p>
                      <a:pPr marL="171450" indent="-171450">
                        <a:buFont typeface="Arial" panose="020B0604020202020204" pitchFamily="34" charset="0"/>
                        <a:buChar char="•"/>
                      </a:pPr>
                      <a:r>
                        <a:rPr lang="en-US" sz="1400" dirty="0"/>
                        <a:t>Rapid progressive crescentic GN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Active a</a:t>
                      </a:r>
                      <a:r>
                        <a:rPr lang="en-US" sz="1400" dirty="0"/>
                        <a:t>utoimmune GN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Etc.</a:t>
                      </a:r>
                    </a:p>
                    <a:p>
                      <a:pPr marL="0" indent="0">
                        <a:buFont typeface="Arial" panose="020B0604020202020204" pitchFamily="34" charset="0"/>
                        <a:buNone/>
                      </a:pPr>
                      <a:endParaRPr lang="en-US" sz="140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Acute Tubular Injury/ Necrosis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It can be ischemic cause or nephrotoxic cause</a:t>
                      </a: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tc rowSpan="2">
                  <a:txBody>
                    <a:bodyPr/>
                    <a:lstStyle/>
                    <a:p>
                      <a:r>
                        <a:rPr lang="en-US" sz="1400" dirty="0"/>
                        <a:t>Various forms of vasculitis and emboli lead to reduced renal blood flow due to vascular obstruction or destruction, thus lowering the GFR </a:t>
                      </a:r>
                    </a:p>
                    <a:p>
                      <a:r>
                        <a:rPr lang="en-US" sz="1400" dirty="0"/>
                        <a:t>e.g. </a:t>
                      </a:r>
                    </a:p>
                    <a:p>
                      <a:pPr marL="285750" lvl="0" indent="-285750">
                        <a:spcBef>
                          <a:spcPct val="60000"/>
                        </a:spcBef>
                        <a:buFont typeface="Arial" panose="020B0604020202020204" pitchFamily="34" charset="0"/>
                        <a:buChar char="•"/>
                      </a:pPr>
                      <a:r>
                        <a:rPr lang="en-US" sz="1400" dirty="0"/>
                        <a:t>Vasculitis </a:t>
                      </a:r>
                    </a:p>
                    <a:p>
                      <a:pPr marL="285750" lvl="0" indent="-285750">
                        <a:spcBef>
                          <a:spcPct val="60000"/>
                        </a:spcBef>
                        <a:buFont typeface="Arial" panose="020B0604020202020204" pitchFamily="34" charset="0"/>
                        <a:buChar char="•"/>
                      </a:pPr>
                      <a:r>
                        <a:rPr lang="en-US" sz="1400" dirty="0"/>
                        <a:t>Thromboembolic disease (renal artery/ renal vein thrombosis)</a:t>
                      </a:r>
                    </a:p>
                    <a:p>
                      <a:pPr marL="285750" marR="0" lvl="0" indent="-285750" algn="l" defTabSz="914400" rtl="0" eaLnBrk="1" fontAlgn="auto" latinLnBrk="0" hangingPunct="1">
                        <a:lnSpc>
                          <a:spcPct val="100000"/>
                        </a:lnSpc>
                        <a:spcBef>
                          <a:spcPct val="60000"/>
                        </a:spcBef>
                        <a:spcAft>
                          <a:spcPts val="0"/>
                        </a:spcAft>
                        <a:buClrTx/>
                        <a:buSzTx/>
                        <a:buFont typeface="Arial" panose="020B0604020202020204" pitchFamily="34" charset="0"/>
                        <a:buChar char="•"/>
                        <a:tabLst/>
                        <a:defRPr/>
                      </a:pPr>
                      <a:r>
                        <a:rPr lang="en-US" sz="1400" dirty="0"/>
                        <a:t>Thrombotic </a:t>
                      </a:r>
                      <a:r>
                        <a:rPr lang="en-US" sz="1400" dirty="0" err="1"/>
                        <a:t>microangiopathies</a:t>
                      </a:r>
                      <a:r>
                        <a:rPr lang="en-US" sz="1400" dirty="0"/>
                        <a:t> (HUS/ TTP)</a:t>
                      </a:r>
                    </a:p>
                    <a:p>
                      <a:pPr marL="285750" lvl="0" indent="-285750">
                        <a:spcBef>
                          <a:spcPct val="60000"/>
                        </a:spcBef>
                        <a:buFont typeface="Arial" panose="020B0604020202020204" pitchFamily="34" charset="0"/>
                        <a:buChar char="•"/>
                      </a:pPr>
                      <a:r>
                        <a:rPr lang="en-US" sz="1400" dirty="0"/>
                        <a:t>Malignant hypertension</a:t>
                      </a:r>
                      <a:endParaRPr lang="en-US" sz="1400" b="0" dirty="0">
                        <a:solidFill>
                          <a:schemeClr val="tx1"/>
                        </a:solidFill>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Acute Tubulo-interstitial Nephritis (TIN)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e.g.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Drug induced TIN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Autoimmune</a:t>
                      </a:r>
                      <a:r>
                        <a:rPr lang="en-US" sz="1400" baseline="0" dirty="0"/>
                        <a:t> TIN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Infections TIN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Rarely malignant infiltration in </a:t>
                      </a:r>
                      <a:r>
                        <a:rPr lang="en-US" sz="1400" baseline="0" dirty="0" err="1"/>
                        <a:t>interstitium</a:t>
                      </a:r>
                      <a:r>
                        <a:rPr lang="en-US" sz="1400" baseline="0" dirty="0"/>
                        <a:t> can cause AKI</a:t>
                      </a:r>
                      <a:endParaRPr lang="en-US" sz="1400" dirty="0"/>
                    </a:p>
                    <a:p>
                      <a:endParaRPr lang="en-US" sz="140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964649">
                <a:tc vMerge="1">
                  <a:txBody>
                    <a:bodyPr/>
                    <a:lstStyle/>
                    <a:p>
                      <a:endParaRPr lang="en-US" sz="1600" dirty="0">
                        <a:latin typeface="Calibri" panose="020F0502020204030204" pitchFamily="34" charset="0"/>
                      </a:endParaRPr>
                    </a:p>
                  </a:txBody>
                  <a:tcPr/>
                </a:tc>
                <a:tc>
                  <a:txBody>
                    <a:bodyPr/>
                    <a:lstStyle/>
                    <a:p>
                      <a:r>
                        <a:rPr lang="en-US" sz="1400" dirty="0"/>
                        <a:t>Ischemic:</a:t>
                      </a:r>
                    </a:p>
                    <a:p>
                      <a:r>
                        <a:rPr lang="en-US" sz="1400" dirty="0"/>
                        <a:t>prolonged ischemia to nephrons leads to  tubular injury and necrosis</a:t>
                      </a:r>
                    </a:p>
                    <a:p>
                      <a:endParaRPr lang="en-US" sz="1400" baseline="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1400" dirty="0"/>
                        <a:t>Toxic: toxicity to nephrons leads</a:t>
                      </a:r>
                      <a:r>
                        <a:rPr lang="en-US" sz="1400" baseline="0" dirty="0"/>
                        <a:t> to</a:t>
                      </a:r>
                      <a:r>
                        <a:rPr lang="en-US" sz="1400" dirty="0"/>
                        <a:t> tubular injury &amp; necrosis</a:t>
                      </a:r>
                    </a:p>
                    <a:p>
                      <a:r>
                        <a:rPr lang="en-US" sz="1400" dirty="0"/>
                        <a:t>I) Endogenous toxins</a:t>
                      </a:r>
                    </a:p>
                    <a:p>
                      <a:r>
                        <a:rPr lang="en-US" sz="1400" dirty="0"/>
                        <a:t>Pigments and casts: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a:t>Myoglobinuria</a:t>
                      </a:r>
                      <a:r>
                        <a:rPr lang="en-US" sz="14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   (in Rhabdomyolysis)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a:t>Hemeglobinuria</a:t>
                      </a:r>
                      <a:r>
                        <a:rPr lang="en-US" sz="14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Myeloma casts etc.</a:t>
                      </a:r>
                    </a:p>
                    <a:p>
                      <a:r>
                        <a:rPr lang="en-US" sz="1400" dirty="0"/>
                        <a:t>II) Exogenous toxins</a:t>
                      </a:r>
                    </a:p>
                    <a:p>
                      <a:r>
                        <a:rPr lang="en-US" sz="1400" dirty="0"/>
                        <a:t>Nephrotoxic drugs:</a:t>
                      </a:r>
                    </a:p>
                    <a:p>
                      <a:pPr marL="171450" indent="-171450">
                        <a:buFont typeface="Arial" panose="020B0604020202020204" pitchFamily="34" charset="0"/>
                        <a:buChar char="•"/>
                      </a:pPr>
                      <a:r>
                        <a:rPr lang="en-US" sz="1400" dirty="0"/>
                        <a:t>Aminoglycosides (antibiotic).</a:t>
                      </a:r>
                    </a:p>
                    <a:p>
                      <a:pPr marL="171450" indent="-171450">
                        <a:buFont typeface="Arial" panose="020B0604020202020204" pitchFamily="34" charset="0"/>
                        <a:buChar char="•"/>
                      </a:pPr>
                      <a:r>
                        <a:rPr lang="en-US" sz="1400" dirty="0"/>
                        <a:t>Amphotericin B</a:t>
                      </a:r>
                    </a:p>
                    <a:p>
                      <a:pPr marL="171450" indent="-171450">
                        <a:buFont typeface="Arial" panose="020B0604020202020204" pitchFamily="34" charset="0"/>
                        <a:buChar char="•"/>
                      </a:pPr>
                      <a:r>
                        <a:rPr lang="en-US" altLang="en-US" sz="1400" dirty="0"/>
                        <a:t>Calcineurin inhibitors (e.g., tacrolimus) e</a:t>
                      </a:r>
                      <a:r>
                        <a:rPr lang="en-US" sz="1400" dirty="0"/>
                        <a:t>tc. </a:t>
                      </a:r>
                    </a:p>
                    <a:p>
                      <a:r>
                        <a:rPr lang="en-US" sz="1400" dirty="0"/>
                        <a:t>Radiograph</a:t>
                      </a:r>
                      <a:r>
                        <a:rPr lang="en-US" sz="1400" baseline="0" dirty="0"/>
                        <a:t> c</a:t>
                      </a:r>
                      <a:r>
                        <a:rPr lang="en-US" sz="1400" dirty="0"/>
                        <a:t>ontrast medium (dyes induced toxicity)</a:t>
                      </a:r>
                      <a:endParaRPr lang="en-US" sz="1400" dirty="0">
                        <a:latin typeface="Calibri" panose="020F0502020204030204" pitchFamily="34" charset="0"/>
                      </a:endParaRPr>
                    </a:p>
                  </a:txBody>
                  <a:tcPr marL="91429" marR="91429" marT="45700" marB="457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sz="1600" dirty="0">
                        <a:latin typeface="Calibri" panose="020F0502020204030204" pitchFamily="34" charset="0"/>
                      </a:endParaRPr>
                    </a:p>
                  </a:txBody>
                  <a:tcPr/>
                </a:tc>
                <a:tc vMerge="1">
                  <a:txBody>
                    <a:bodyPr/>
                    <a:lstStyle/>
                    <a:p>
                      <a:endParaRPr lang="en-US" sz="1600" dirty="0">
                        <a:latin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a:extLst>
              <a:ext uri="{FF2B5EF4-FFF2-40B4-BE49-F238E27FC236}">
                <a16:creationId xmlns:a16="http://schemas.microsoft.com/office/drawing/2014/main" id="{9C70F108-2DEC-415E-B8E9-F818918ABA53}"/>
              </a:ext>
            </a:extLst>
          </p:cNvPr>
          <p:cNvSpPr>
            <a:spLocks noGrp="1" noChangeArrowheads="1"/>
          </p:cNvSpPr>
          <p:nvPr>
            <p:ph type="title"/>
          </p:nvPr>
        </p:nvSpPr>
        <p:spPr/>
        <p:txBody>
          <a:bodyPr/>
          <a:lstStyle/>
          <a:p>
            <a:pPr eaLnBrk="1" hangingPunct="1"/>
            <a:r>
              <a:rPr lang="en-US" altLang="en-US" b="1"/>
              <a:t>Post renal causes of AKI/ ARF </a:t>
            </a:r>
          </a:p>
        </p:txBody>
      </p:sp>
      <p:sp>
        <p:nvSpPr>
          <p:cNvPr id="21507" name="Rectangle 3">
            <a:extLst>
              <a:ext uri="{FF2B5EF4-FFF2-40B4-BE49-F238E27FC236}">
                <a16:creationId xmlns:a16="http://schemas.microsoft.com/office/drawing/2014/main" id="{370F1E07-4995-40B0-A658-CBDD8A5965A6}"/>
              </a:ext>
            </a:extLst>
          </p:cNvPr>
          <p:cNvSpPr>
            <a:spLocks noGrp="1" noChangeArrowheads="1"/>
          </p:cNvSpPr>
          <p:nvPr>
            <p:ph sz="half" idx="1"/>
          </p:nvPr>
        </p:nvSpPr>
        <p:spPr>
          <a:xfrm>
            <a:off x="838200" y="1825625"/>
            <a:ext cx="8343900" cy="4351338"/>
          </a:xfrm>
        </p:spPr>
        <p:txBody>
          <a:bodyPr rtlCol="0">
            <a:normAutofit/>
          </a:bodyPr>
          <a:lstStyle/>
          <a:p>
            <a:pPr marL="0" indent="0" eaLnBrk="1" fontAlgn="auto" hangingPunct="1">
              <a:spcAft>
                <a:spcPts val="0"/>
              </a:spcAft>
              <a:buFont typeface="Wingdings" panose="05000000000000000000" pitchFamily="2" charset="2"/>
              <a:buNone/>
              <a:defRPr/>
            </a:pPr>
            <a:r>
              <a:rPr lang="en-US" sz="2000" dirty="0">
                <a:latin typeface="Calibri" panose="020F0502020204030204" pitchFamily="34" charset="0"/>
              </a:rPr>
              <a:t>Any obstruction to the outflow of urine:</a:t>
            </a:r>
          </a:p>
          <a:p>
            <a:pPr lvl="1" eaLnBrk="1" fontAlgn="auto" hangingPunct="1">
              <a:spcAft>
                <a:spcPts val="0"/>
              </a:spcAft>
              <a:defRPr/>
            </a:pPr>
            <a:r>
              <a:rPr lang="en-US" sz="2000" dirty="0">
                <a:latin typeface="Calibri" panose="020F0502020204030204" pitchFamily="34" charset="0"/>
              </a:rPr>
              <a:t>Congenital or structural abnormality</a:t>
            </a:r>
          </a:p>
          <a:p>
            <a:pPr lvl="1" eaLnBrk="1" fontAlgn="auto" hangingPunct="1">
              <a:spcAft>
                <a:spcPts val="0"/>
              </a:spcAft>
              <a:defRPr/>
            </a:pPr>
            <a:r>
              <a:rPr lang="en-US" sz="2000" dirty="0">
                <a:latin typeface="Calibri" panose="020F0502020204030204" pitchFamily="34" charset="0"/>
              </a:rPr>
              <a:t>Benign prostatic hyperplasia (older men)</a:t>
            </a:r>
          </a:p>
          <a:p>
            <a:pPr lvl="1" eaLnBrk="1" fontAlgn="auto" hangingPunct="1">
              <a:spcAft>
                <a:spcPts val="0"/>
              </a:spcAft>
              <a:defRPr/>
            </a:pPr>
            <a:r>
              <a:rPr lang="en-US" sz="2000" dirty="0">
                <a:latin typeface="Calibri" panose="020F0502020204030204" pitchFamily="34" charset="0"/>
              </a:rPr>
              <a:t>Stones in the urinary tract</a:t>
            </a:r>
            <a:endParaRPr lang="en-US" sz="2000" dirty="0">
              <a:latin typeface="Calibri" panose="020F0502020204030204" pitchFamily="34" charset="0"/>
              <a:cs typeface="Arial" pitchFamily="34" charset="0"/>
            </a:endParaRPr>
          </a:p>
          <a:p>
            <a:pPr lvl="1" eaLnBrk="1" fontAlgn="auto" hangingPunct="1">
              <a:spcAft>
                <a:spcPts val="0"/>
              </a:spcAft>
              <a:defRPr/>
            </a:pPr>
            <a:r>
              <a:rPr lang="en-US" sz="2000" dirty="0">
                <a:latin typeface="Calibri" panose="020F0502020204030204" pitchFamily="34" charset="0"/>
              </a:rPr>
              <a:t>A tumor in the urinary tract (e.g. ureter, bladder, prostate, urethra).</a:t>
            </a:r>
          </a:p>
          <a:p>
            <a:pPr lvl="1" eaLnBrk="1" fontAlgn="auto" hangingPunct="1">
              <a:spcAft>
                <a:spcPts val="0"/>
              </a:spcAft>
              <a:defRPr/>
            </a:pPr>
            <a:r>
              <a:rPr lang="en-US" sz="2000" dirty="0">
                <a:latin typeface="Calibri" panose="020F0502020204030204" pitchFamily="34" charset="0"/>
              </a:rPr>
              <a:t>External compression from the outside of the urinary tract (e.g. retroperitoneal fibrosis or tumors like carcinoma of cervix).</a:t>
            </a:r>
          </a:p>
          <a:p>
            <a:pPr eaLnBrk="1" fontAlgn="auto" hangingPunct="1">
              <a:spcAft>
                <a:spcPts val="0"/>
              </a:spcAft>
              <a:defRPr/>
            </a:pPr>
            <a:endParaRPr lang="en-US" dirty="0"/>
          </a:p>
          <a:p>
            <a:pPr lvl="4" eaLnBrk="1" fontAlgn="auto" hangingPunct="1">
              <a:spcAft>
                <a:spcPts val="0"/>
              </a:spcAft>
              <a:buFontTx/>
              <a:buNone/>
              <a:defRPr/>
            </a:pPr>
            <a:endParaRPr lang="en-US" dirty="0"/>
          </a:p>
        </p:txBody>
      </p:sp>
      <p:pic>
        <p:nvPicPr>
          <p:cNvPr id="35842" name="Content Placeholder 2">
            <a:extLst>
              <a:ext uri="{FF2B5EF4-FFF2-40B4-BE49-F238E27FC236}">
                <a16:creationId xmlns:a16="http://schemas.microsoft.com/office/drawing/2014/main" id="{A2715FC4-1F2A-49B8-984E-C5B4AFB4F62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3707" r="6004"/>
          <a:stretch>
            <a:fillRect/>
          </a:stretch>
        </p:blipFill>
        <p:spPr>
          <a:xfrm>
            <a:off x="9426575" y="1825625"/>
            <a:ext cx="2606675" cy="3892550"/>
          </a:xfr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5">
            <a:extLst>
              <a:ext uri="{FF2B5EF4-FFF2-40B4-BE49-F238E27FC236}">
                <a16:creationId xmlns:a16="http://schemas.microsoft.com/office/drawing/2014/main" id="{FDA2637C-CA7E-4F64-B37B-687BA802D27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3995" t="13763" r="46957" b="12367"/>
          <a:stretch>
            <a:fillRect/>
          </a:stretch>
        </p:blipFill>
        <p:spPr>
          <a:xfrm>
            <a:off x="2591594" y="770731"/>
            <a:ext cx="7034212" cy="5956300"/>
          </a:xfrm>
        </p:spPr>
      </p:pic>
      <p:sp>
        <p:nvSpPr>
          <p:cNvPr id="36867" name="Rectangle 6">
            <a:extLst>
              <a:ext uri="{FF2B5EF4-FFF2-40B4-BE49-F238E27FC236}">
                <a16:creationId xmlns:a16="http://schemas.microsoft.com/office/drawing/2014/main" id="{11B59AA2-2A64-4366-B986-37C51B3DFE45}"/>
              </a:ext>
            </a:extLst>
          </p:cNvPr>
          <p:cNvSpPr>
            <a:spLocks noChangeArrowheads="1"/>
          </p:cNvSpPr>
          <p:nvPr/>
        </p:nvSpPr>
        <p:spPr bwMode="auto">
          <a:xfrm>
            <a:off x="8888413" y="6596063"/>
            <a:ext cx="2105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de-DE" altLang="en-US" sz="1100">
                <a:latin typeface="Arial" panose="020B0604020202020204" pitchFamily="34" charset="0"/>
              </a:rPr>
              <a:t>Clin Biochem Rev 37 (2) 2016 </a:t>
            </a:r>
            <a:endParaRPr lang="en-US" altLang="en-US" sz="1100"/>
          </a:p>
        </p:txBody>
      </p:sp>
      <p:sp>
        <p:nvSpPr>
          <p:cNvPr id="36868" name="Title 2">
            <a:extLst>
              <a:ext uri="{FF2B5EF4-FFF2-40B4-BE49-F238E27FC236}">
                <a16:creationId xmlns:a16="http://schemas.microsoft.com/office/drawing/2014/main" id="{967387B4-246A-402F-80F4-2343DF5757F3}"/>
              </a:ext>
            </a:extLst>
          </p:cNvPr>
          <p:cNvSpPr txBox="1">
            <a:spLocks/>
          </p:cNvSpPr>
          <p:nvPr/>
        </p:nvSpPr>
        <p:spPr bwMode="auto">
          <a:xfrm>
            <a:off x="1809750" y="0"/>
            <a:ext cx="85979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685800" indent="-22860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gn="ctr" defTabSz="914400">
              <a:lnSpc>
                <a:spcPct val="100000"/>
              </a:lnSpc>
              <a:spcBef>
                <a:spcPct val="0"/>
              </a:spcBef>
              <a:buClrTx/>
              <a:buFontTx/>
              <a:buNone/>
            </a:pPr>
            <a:r>
              <a:rPr lang="en-US" altLang="en-US" sz="4400" b="1">
                <a:solidFill>
                  <a:srgbClr val="FF0000"/>
                </a:solidFill>
                <a:latin typeface="Calibri" panose="020F0502020204030204" pitchFamily="34" charset="0"/>
              </a:rPr>
              <a:t>Summary of causes of AKI</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a:extLst>
              <a:ext uri="{FF2B5EF4-FFF2-40B4-BE49-F238E27FC236}">
                <a16:creationId xmlns:a16="http://schemas.microsoft.com/office/drawing/2014/main" id="{E2886F29-27DC-4305-B930-5BAFA8C198CB}"/>
              </a:ext>
            </a:extLst>
          </p:cNvPr>
          <p:cNvSpPr>
            <a:spLocks noGrp="1" noChangeArrowheads="1"/>
          </p:cNvSpPr>
          <p:nvPr>
            <p:ph type="title"/>
          </p:nvPr>
        </p:nvSpPr>
        <p:spPr>
          <a:xfrm>
            <a:off x="1779588" y="350838"/>
            <a:ext cx="8597900" cy="481012"/>
          </a:xfrm>
        </p:spPr>
        <p:txBody>
          <a:bodyPr>
            <a:normAutofit fontScale="90000"/>
          </a:bodyPr>
          <a:lstStyle/>
          <a:p>
            <a:pPr algn="ctr"/>
            <a:r>
              <a:rPr lang="en-US" altLang="en-US" b="1">
                <a:solidFill>
                  <a:srgbClr val="FF0000"/>
                </a:solidFill>
                <a:latin typeface="Calibri" panose="020F0502020204030204" pitchFamily="34" charset="0"/>
              </a:rPr>
              <a:t>Summary of causes of AKI</a:t>
            </a:r>
          </a:p>
        </p:txBody>
      </p:sp>
      <p:pic>
        <p:nvPicPr>
          <p:cNvPr id="37891" name="Content Placeholder 3">
            <a:extLst>
              <a:ext uri="{FF2B5EF4-FFF2-40B4-BE49-F238E27FC236}">
                <a16:creationId xmlns:a16="http://schemas.microsoft.com/office/drawing/2014/main" id="{59C8EEA9-4ECD-424B-B405-062D6E6AC68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2" t="35591" r="-925"/>
          <a:stretch>
            <a:fillRect/>
          </a:stretch>
        </p:blipFill>
        <p:spPr>
          <a:xfrm>
            <a:off x="993775" y="1069354"/>
            <a:ext cx="10169525" cy="5583237"/>
          </a:xfrm>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a:extLst>
              <a:ext uri="{FF2B5EF4-FFF2-40B4-BE49-F238E27FC236}">
                <a16:creationId xmlns:a16="http://schemas.microsoft.com/office/drawing/2014/main" id="{E2A21527-6C57-4C3C-A1B2-0A3DAE99F3A2}"/>
              </a:ext>
            </a:extLst>
          </p:cNvPr>
          <p:cNvSpPr>
            <a:spLocks noGrp="1" noChangeArrowheads="1"/>
          </p:cNvSpPr>
          <p:nvPr>
            <p:ph type="title"/>
          </p:nvPr>
        </p:nvSpPr>
        <p:spPr/>
        <p:txBody>
          <a:bodyPr/>
          <a:lstStyle/>
          <a:p>
            <a:pPr algn="ctr"/>
            <a:r>
              <a:rPr lang="en-US" altLang="en-US" sz="3600" b="1"/>
              <a:t>Note: Common causes of AKI</a:t>
            </a:r>
          </a:p>
        </p:txBody>
      </p:sp>
      <p:sp>
        <p:nvSpPr>
          <p:cNvPr id="48130" name="Content Placeholder 1">
            <a:extLst>
              <a:ext uri="{FF2B5EF4-FFF2-40B4-BE49-F238E27FC236}">
                <a16:creationId xmlns:a16="http://schemas.microsoft.com/office/drawing/2014/main" id="{7A298CBD-9B94-4E48-81D3-8495EB87ED36}"/>
              </a:ext>
            </a:extLst>
          </p:cNvPr>
          <p:cNvSpPr>
            <a:spLocks noGrp="1" noChangeArrowheads="1"/>
          </p:cNvSpPr>
          <p:nvPr>
            <p:ph idx="1"/>
          </p:nvPr>
        </p:nvSpPr>
        <p:spPr>
          <a:xfrm>
            <a:off x="810000" y="2497625"/>
            <a:ext cx="9982200" cy="3913187"/>
          </a:xfrm>
        </p:spPr>
        <p:txBody>
          <a:bodyPr/>
          <a:lstStyle/>
          <a:p>
            <a:pPr marL="0" indent="0">
              <a:buFont typeface="Wingdings" panose="05000000000000000000" pitchFamily="2" charset="2"/>
              <a:buNone/>
              <a:defRPr/>
            </a:pPr>
            <a:r>
              <a:rPr lang="en-US" altLang="en-US" sz="2000" dirty="0">
                <a:latin typeface="Calibri" panose="020F0502020204030204" pitchFamily="34" charset="0"/>
              </a:rPr>
              <a:t>The kidney biopsy of a patient with AKI can show any of the previously mentioned causes. The common causes are:</a:t>
            </a:r>
          </a:p>
          <a:p>
            <a:pPr>
              <a:defRPr/>
            </a:pPr>
            <a:r>
              <a:rPr lang="en-US" altLang="en-US" sz="2000" dirty="0">
                <a:solidFill>
                  <a:srgbClr val="FF0000"/>
                </a:solidFill>
                <a:latin typeface="Calibri" panose="020F0502020204030204" pitchFamily="34" charset="0"/>
              </a:rPr>
              <a:t>Tubular cause: </a:t>
            </a:r>
            <a:r>
              <a:rPr lang="en-US" altLang="en-US" sz="2000" dirty="0">
                <a:latin typeface="Calibri" panose="020F0502020204030204" pitchFamily="34" charset="0"/>
              </a:rPr>
              <a:t>acute tubular injury/ acute tubular necrosis</a:t>
            </a:r>
          </a:p>
          <a:p>
            <a:pPr>
              <a:defRPr/>
            </a:pPr>
            <a:r>
              <a:rPr lang="en-US" altLang="en-US" sz="2000" dirty="0">
                <a:solidFill>
                  <a:srgbClr val="FF0000"/>
                </a:solidFill>
                <a:latin typeface="Calibri" panose="020F0502020204030204" pitchFamily="34" charset="0"/>
              </a:rPr>
              <a:t>Interstitial cause: </a:t>
            </a:r>
            <a:r>
              <a:rPr lang="en-US" altLang="en-US" sz="2000" dirty="0">
                <a:latin typeface="Calibri" panose="020F0502020204030204" pitchFamily="34" charset="0"/>
              </a:rPr>
              <a:t>acute </a:t>
            </a:r>
            <a:r>
              <a:rPr lang="en-US" altLang="en-US" sz="2000" dirty="0" err="1">
                <a:latin typeface="Calibri" panose="020F0502020204030204" pitchFamily="34" charset="0"/>
              </a:rPr>
              <a:t>tubulointerstitial</a:t>
            </a:r>
            <a:r>
              <a:rPr lang="en-US" altLang="en-US" sz="2000" dirty="0">
                <a:latin typeface="Calibri" panose="020F0502020204030204" pitchFamily="34" charset="0"/>
              </a:rPr>
              <a:t> nephritis (later lectures)</a:t>
            </a:r>
          </a:p>
          <a:p>
            <a:pPr>
              <a:defRPr/>
            </a:pPr>
            <a:r>
              <a:rPr lang="en-US" altLang="en-US" sz="2000" dirty="0">
                <a:solidFill>
                  <a:srgbClr val="FF0000"/>
                </a:solidFill>
                <a:latin typeface="Calibri" panose="020F0502020204030204" pitchFamily="34" charset="0"/>
              </a:rPr>
              <a:t>Glomerular cause: </a:t>
            </a:r>
          </a:p>
          <a:p>
            <a:pPr lvl="4">
              <a:buFont typeface="Arial" panose="020B0604020202020204" pitchFamily="34" charset="0"/>
              <a:buChar char="•"/>
              <a:defRPr/>
            </a:pPr>
            <a:r>
              <a:rPr lang="en-US" altLang="en-US" sz="2000" dirty="0">
                <a:latin typeface="Calibri" panose="020F0502020204030204" pitchFamily="34" charset="0"/>
              </a:rPr>
              <a:t>Post infectious glomerulonephritis (later lectures)</a:t>
            </a:r>
          </a:p>
          <a:p>
            <a:pPr lvl="4">
              <a:buFont typeface="Arial" panose="020B0604020202020204" pitchFamily="34" charset="0"/>
              <a:buChar char="•"/>
              <a:defRPr/>
            </a:pPr>
            <a:r>
              <a:rPr lang="en-US" altLang="en-US" sz="2000" dirty="0">
                <a:latin typeface="Calibri" panose="020F0502020204030204" pitchFamily="34" charset="0"/>
              </a:rPr>
              <a:t>Rapid progressive crescentic glomerulonephritis (later lectures)</a:t>
            </a:r>
          </a:p>
          <a:p>
            <a:pPr lvl="1">
              <a:buFont typeface="Arial" panose="020B0604020202020204" pitchFamily="34" charset="0"/>
              <a:buChar char="•"/>
              <a:defRPr/>
            </a:pPr>
            <a:endParaRPr lang="en-US" altLang="en-US" dirty="0">
              <a:latin typeface="Calibri" panose="020F050202020403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a:extLst>
              <a:ext uri="{FF2B5EF4-FFF2-40B4-BE49-F238E27FC236}">
                <a16:creationId xmlns:a16="http://schemas.microsoft.com/office/drawing/2014/main" id="{F08E43A5-06F8-47E9-9FE1-75285586F5F7}"/>
              </a:ext>
            </a:extLst>
          </p:cNvPr>
          <p:cNvSpPr>
            <a:spLocks noGrp="1" noChangeArrowheads="1"/>
          </p:cNvSpPr>
          <p:nvPr>
            <p:ph type="title"/>
          </p:nvPr>
        </p:nvSpPr>
        <p:spPr>
          <a:xfrm>
            <a:off x="831850" y="117475"/>
            <a:ext cx="10515600" cy="1887538"/>
          </a:xfrm>
        </p:spPr>
        <p:txBody>
          <a:bodyPr/>
          <a:lstStyle/>
          <a:p>
            <a:pPr algn="ctr"/>
            <a:r>
              <a:rPr lang="en-US" altLang="en-US" sz="4000" b="1">
                <a:latin typeface="Calibri" panose="020F0502020204030204" pitchFamily="34" charset="0"/>
              </a:rPr>
              <a:t>GROSS ANATOMY AND HISTOLOGY</a:t>
            </a:r>
            <a:br>
              <a:rPr lang="en-US" altLang="en-US" b="1"/>
            </a:br>
            <a:endParaRPr lang="en-US" altLang="en-US"/>
          </a:p>
        </p:txBody>
      </p:sp>
      <p:pic>
        <p:nvPicPr>
          <p:cNvPr id="6147" name="Picture 1">
            <a:extLst>
              <a:ext uri="{FF2B5EF4-FFF2-40B4-BE49-F238E27FC236}">
                <a16:creationId xmlns:a16="http://schemas.microsoft.com/office/drawing/2014/main" id="{D2A88002-3087-44CC-BD71-3C25501BA5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536825"/>
            <a:ext cx="4732338"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2">
            <a:extLst>
              <a:ext uri="{FF2B5EF4-FFF2-40B4-BE49-F238E27FC236}">
                <a16:creationId xmlns:a16="http://schemas.microsoft.com/office/drawing/2014/main" id="{579D1160-FD8B-4E4B-9BCD-1074FA5B4AE2}"/>
              </a:ext>
            </a:extLst>
          </p:cNvPr>
          <p:cNvSpPr>
            <a:spLocks noChangeArrowheads="1"/>
          </p:cNvSpPr>
          <p:nvPr/>
        </p:nvSpPr>
        <p:spPr bwMode="auto">
          <a:xfrm>
            <a:off x="3983038" y="6089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http://www.kidneyalert.ca/uploads/1/0/5/4/10544203/7872649_orig.png</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a:extLst>
              <a:ext uri="{FF2B5EF4-FFF2-40B4-BE49-F238E27FC236}">
                <a16:creationId xmlns:a16="http://schemas.microsoft.com/office/drawing/2014/main" id="{6D3B2063-7BAE-4CD7-8E58-4AD2E78BEDB3}"/>
              </a:ext>
            </a:extLst>
          </p:cNvPr>
          <p:cNvSpPr>
            <a:spLocks noGrp="1" noChangeArrowheads="1"/>
          </p:cNvSpPr>
          <p:nvPr>
            <p:ph type="title"/>
          </p:nvPr>
        </p:nvSpPr>
        <p:spPr/>
        <p:txBody>
          <a:bodyPr/>
          <a:lstStyle/>
          <a:p>
            <a:pPr algn="ctr"/>
            <a:r>
              <a:rPr lang="en-US" altLang="en-US" sz="4400" b="1">
                <a:solidFill>
                  <a:srgbClr val="FF0000"/>
                </a:solidFill>
                <a:latin typeface="Calibri" panose="020F0502020204030204" pitchFamily="34" charset="0"/>
              </a:rPr>
              <a:t>Acute tubular injury/ necrosis</a:t>
            </a:r>
            <a:endParaRPr lang="en-US" altLang="en-US"/>
          </a:p>
        </p:txBody>
      </p:sp>
      <p:sp>
        <p:nvSpPr>
          <p:cNvPr id="39938" name="Text Placeholder 1">
            <a:extLst>
              <a:ext uri="{FF2B5EF4-FFF2-40B4-BE49-F238E27FC236}">
                <a16:creationId xmlns:a16="http://schemas.microsoft.com/office/drawing/2014/main" id="{E81EE069-0D40-40FC-AF89-447D7D25B9CD}"/>
              </a:ext>
            </a:extLst>
          </p:cNvPr>
          <p:cNvSpPr>
            <a:spLocks noGrp="1" noChangeArrowheads="1"/>
          </p:cNvSpPr>
          <p:nvPr>
            <p:ph type="body" idx="1"/>
          </p:nvPr>
        </p:nvSpPr>
        <p:spPr/>
        <p:txBody>
          <a:bodyPr/>
          <a:lstStyle/>
          <a:p>
            <a:pPr algn="ctr"/>
            <a:r>
              <a:rPr lang="en-US" altLang="en-US"/>
              <a:t>(tubular cause of AKI)</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19E09F02-89B0-4B9D-8706-B7C80FD928E5}"/>
              </a:ext>
            </a:extLst>
          </p:cNvPr>
          <p:cNvSpPr>
            <a:spLocks noGrp="1" noChangeArrowheads="1"/>
          </p:cNvSpPr>
          <p:nvPr>
            <p:ph type="title"/>
          </p:nvPr>
        </p:nvSpPr>
        <p:spPr>
          <a:xfrm>
            <a:off x="987425" y="249238"/>
            <a:ext cx="10456863" cy="769937"/>
          </a:xfrm>
        </p:spPr>
        <p:txBody>
          <a:bodyPr/>
          <a:lstStyle/>
          <a:p>
            <a:pPr algn="ctr" eaLnBrk="1" hangingPunct="1"/>
            <a:r>
              <a:rPr lang="en-US" altLang="en-US" sz="2800" b="1" dirty="0">
                <a:solidFill>
                  <a:srgbClr val="FF0000"/>
                </a:solidFill>
                <a:latin typeface="Calibri" panose="020F0502020204030204" pitchFamily="34" charset="0"/>
                <a:cs typeface="Arial" panose="020B0604020202020204" pitchFamily="34" charset="0"/>
              </a:rPr>
              <a:t>Acute tubular injury and Acute tubular necrosis</a:t>
            </a:r>
          </a:p>
        </p:txBody>
      </p:sp>
      <p:sp>
        <p:nvSpPr>
          <p:cNvPr id="3" name="Content Placeholder 2">
            <a:extLst>
              <a:ext uri="{FF2B5EF4-FFF2-40B4-BE49-F238E27FC236}">
                <a16:creationId xmlns:a16="http://schemas.microsoft.com/office/drawing/2014/main" id="{811FC451-2CAA-4CA8-BAFF-A8B745B615DB}"/>
              </a:ext>
            </a:extLst>
          </p:cNvPr>
          <p:cNvSpPr>
            <a:spLocks noGrp="1"/>
          </p:cNvSpPr>
          <p:nvPr>
            <p:ph idx="1"/>
          </p:nvPr>
        </p:nvSpPr>
        <p:spPr>
          <a:xfrm>
            <a:off x="292101" y="2305878"/>
            <a:ext cx="11152187" cy="4302884"/>
          </a:xfrm>
        </p:spPr>
        <p:txBody>
          <a:bodyPr>
            <a:normAutofit lnSpcReduction="10000"/>
          </a:bodyPr>
          <a:lstStyle/>
          <a:p>
            <a:pPr marL="0" indent="0" eaLnBrk="1" hangingPunct="1">
              <a:buFont typeface="Wingdings" panose="05000000000000000000" pitchFamily="2" charset="2"/>
              <a:buNone/>
              <a:defRPr/>
            </a:pPr>
            <a:r>
              <a:rPr lang="en-US" sz="1800" dirty="0">
                <a:latin typeface="Calibri" panose="020F0502020204030204" pitchFamily="34" charset="0"/>
                <a:cs typeface="Arial" pitchFamily="34" charset="0"/>
              </a:rPr>
              <a:t>In acute tubular injury/ necrosis there is damage to the epithelial cells of the renal tubule and it leads to rapid decline of renal function (i.e. AKI) and presence of granular casts and tubular cells in urine. The damage can be induced by:</a:t>
            </a:r>
          </a:p>
          <a:p>
            <a:pPr marL="514350" indent="-514350" eaLnBrk="1" hangingPunct="1">
              <a:buFont typeface="+mj-lt"/>
              <a:buAutoNum type="arabicPeriod"/>
              <a:defRPr/>
            </a:pPr>
            <a:r>
              <a:rPr lang="en-US" sz="1800" b="1" dirty="0">
                <a:latin typeface="Calibri" panose="020F0502020204030204" pitchFamily="34" charset="0"/>
                <a:cs typeface="Arial" pitchFamily="34" charset="0"/>
              </a:rPr>
              <a:t>Ischemia leading to renal ischemic injury</a:t>
            </a:r>
            <a:r>
              <a:rPr lang="en-US" sz="1800" dirty="0">
                <a:latin typeface="Calibri" panose="020F0502020204030204" pitchFamily="34" charset="0"/>
                <a:cs typeface="Arial" pitchFamily="34" charset="0"/>
              </a:rPr>
              <a:t>: </a:t>
            </a:r>
          </a:p>
          <a:p>
            <a:pPr marL="457200" lvl="1" indent="0" eaLnBrk="1" hangingPunct="1">
              <a:buFont typeface="Wingdings" panose="05000000000000000000" pitchFamily="2" charset="2"/>
              <a:buNone/>
              <a:defRPr/>
            </a:pPr>
            <a:r>
              <a:rPr lang="en-US" sz="1800" dirty="0">
                <a:latin typeface="Calibri" panose="020F0502020204030204" pitchFamily="34" charset="0"/>
                <a:cs typeface="Arial" pitchFamily="34" charset="0"/>
              </a:rPr>
              <a:t>renal ischemia </a:t>
            </a:r>
            <a:r>
              <a:rPr lang="en-US" sz="1800" dirty="0">
                <a:latin typeface="Calibri" panose="020F0502020204030204" pitchFamily="34" charset="0"/>
                <a:cs typeface="Arial" pitchFamily="34" charset="0"/>
                <a:sym typeface="Wingdings" panose="05000000000000000000" pitchFamily="2" charset="2"/>
              </a:rPr>
              <a:t> </a:t>
            </a:r>
            <a:r>
              <a:rPr lang="en-US" sz="1800" dirty="0">
                <a:latin typeface="Calibri" panose="020F0502020204030204" pitchFamily="34" charset="0"/>
                <a:cs typeface="Arial" pitchFamily="34" charset="0"/>
              </a:rPr>
              <a:t>reduction in GFR </a:t>
            </a:r>
            <a:r>
              <a:rPr lang="en-US" sz="1800" dirty="0">
                <a:latin typeface="Calibri" panose="020F0502020204030204" pitchFamily="34" charset="0"/>
                <a:cs typeface="Arial" pitchFamily="34" charset="0"/>
                <a:sym typeface="Wingdings" panose="05000000000000000000" pitchFamily="2" charset="2"/>
              </a:rPr>
              <a:t> acute tubular injury/ necrosis. </a:t>
            </a:r>
            <a:r>
              <a:rPr lang="en-US" sz="1800" dirty="0">
                <a:latin typeface="Calibri" panose="020F0502020204030204" pitchFamily="34" charset="0"/>
                <a:cs typeface="Arial" pitchFamily="34" charset="0"/>
              </a:rPr>
              <a:t>The proximal tubule is most vulnerable to ischemia. [renal ischemia can be caused by any condition that causes prolonged persistent hypovolemia or circulatory shock e.g. extensive trauma, burns, hemorrhage, pancreatitis, incompatible blood transfusions, dehydration, septic shock, etc.] </a:t>
            </a:r>
          </a:p>
          <a:p>
            <a:pPr marL="514350" indent="-514350" eaLnBrk="1" hangingPunct="1">
              <a:buFont typeface="+mj-lt"/>
              <a:buAutoNum type="arabicPeriod"/>
              <a:defRPr/>
            </a:pPr>
            <a:r>
              <a:rPr lang="en-US" altLang="en-US" sz="1800" b="1" dirty="0">
                <a:latin typeface="Calibri" panose="020F0502020204030204" pitchFamily="34" charset="0"/>
                <a:cs typeface="Arial" panose="020B0604020202020204" pitchFamily="34" charset="0"/>
              </a:rPr>
              <a:t>Substances toxic to the kidney leading to nephrotoxic injury: </a:t>
            </a:r>
          </a:p>
          <a:p>
            <a:pPr marL="457200" lvl="1" indent="0" eaLnBrk="1" hangingPunct="1">
              <a:buFont typeface="Wingdings" panose="05000000000000000000" pitchFamily="2" charset="2"/>
              <a:buNone/>
              <a:defRPr/>
            </a:pPr>
            <a:r>
              <a:rPr lang="en-US" altLang="en-US" sz="1800" dirty="0">
                <a:latin typeface="Calibri" panose="020F0502020204030204" pitchFamily="34" charset="0"/>
                <a:cs typeface="Arial" panose="020B0604020202020204" pitchFamily="34" charset="0"/>
              </a:rPr>
              <a:t>here the AKI is caused by direct injury of the tubules by toxins. Causes include:</a:t>
            </a:r>
          </a:p>
          <a:p>
            <a:pPr lvl="2" eaLnBrk="1" hangingPunct="1">
              <a:defRPr/>
            </a:pPr>
            <a:r>
              <a:rPr lang="en-US" altLang="en-US" sz="1800" dirty="0">
                <a:latin typeface="Calibri" panose="020F0502020204030204" pitchFamily="34" charset="0"/>
                <a:cs typeface="Arial" panose="020B0604020202020204" pitchFamily="34" charset="0"/>
              </a:rPr>
              <a:t>Antibiotics: Aminoglycosides,  </a:t>
            </a:r>
            <a:r>
              <a:rPr lang="en-US" altLang="en-US" sz="1800" dirty="0" err="1">
                <a:latin typeface="Calibri" panose="020F0502020204030204" pitchFamily="34" charset="0"/>
                <a:cs typeface="Arial" panose="020B0604020202020204" pitchFamily="34" charset="0"/>
              </a:rPr>
              <a:t>Tetracyclines</a:t>
            </a:r>
            <a:r>
              <a:rPr lang="en-US" altLang="en-US" sz="1800" dirty="0">
                <a:latin typeface="Calibri" panose="020F0502020204030204" pitchFamily="34" charset="0"/>
                <a:cs typeface="Arial" panose="020B0604020202020204" pitchFamily="34" charset="0"/>
              </a:rPr>
              <a:t>,  Amphotericin,  </a:t>
            </a:r>
            <a:r>
              <a:rPr lang="en-US" altLang="en-US" sz="1800" dirty="0" err="1">
                <a:latin typeface="Calibri" panose="020F0502020204030204" pitchFamily="34" charset="0"/>
                <a:cs typeface="Arial" panose="020B0604020202020204" pitchFamily="34" charset="0"/>
              </a:rPr>
              <a:t>Cephalosporins</a:t>
            </a:r>
            <a:r>
              <a:rPr lang="en-US" altLang="en-US" sz="1800" dirty="0">
                <a:latin typeface="Calibri" panose="020F0502020204030204" pitchFamily="34" charset="0"/>
                <a:cs typeface="Arial" panose="020B0604020202020204" pitchFamily="34" charset="0"/>
              </a:rPr>
              <a:t> etc.</a:t>
            </a:r>
          </a:p>
          <a:p>
            <a:pPr lvl="2" eaLnBrk="1" hangingPunct="1">
              <a:defRPr/>
            </a:pPr>
            <a:r>
              <a:rPr lang="en-US" altLang="en-US" sz="1800" dirty="0">
                <a:latin typeface="Calibri" panose="020F0502020204030204" pitchFamily="34" charset="0"/>
                <a:cs typeface="Arial" panose="020B0604020202020204" pitchFamily="34" charset="0"/>
              </a:rPr>
              <a:t>Heavy metals: Mercury,  Lead,  Arsenic, Gold salts, Barium etc.</a:t>
            </a:r>
          </a:p>
          <a:p>
            <a:pPr lvl="2" eaLnBrk="1" hangingPunct="1">
              <a:defRPr/>
            </a:pPr>
            <a:r>
              <a:rPr lang="en-US" altLang="en-US" sz="1800" dirty="0">
                <a:latin typeface="Calibri" panose="020F0502020204030204" pitchFamily="34" charset="0"/>
                <a:cs typeface="Arial" panose="020B0604020202020204" pitchFamily="34" charset="0"/>
              </a:rPr>
              <a:t>Others: Cisplatin, Doxorubicin, Carbon tetrachloride, Radiographic contrast agents, etc.</a:t>
            </a:r>
            <a:endParaRPr lang="en-US" sz="2000" dirty="0">
              <a:latin typeface="Calibri" panose="020F0502020204030204" pitchFamily="34" charset="0"/>
              <a:cs typeface="Arial" pitchFamily="34" charset="0"/>
            </a:endParaRPr>
          </a:p>
          <a:p>
            <a:pPr eaLnBrk="1" hangingPunct="1">
              <a:defRPr/>
            </a:pPr>
            <a:endParaRPr lang="en-US" sz="2000" dirty="0">
              <a:latin typeface="Calibri" panose="020F0502020204030204" pitchFamily="34" charset="0"/>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a:extLst>
              <a:ext uri="{FF2B5EF4-FFF2-40B4-BE49-F238E27FC236}">
                <a16:creationId xmlns:a16="http://schemas.microsoft.com/office/drawing/2014/main" id="{791C0A8A-42CB-4BC7-AEA1-C79C442A5C3E}"/>
              </a:ext>
            </a:extLst>
          </p:cNvPr>
          <p:cNvSpPr>
            <a:spLocks noGrp="1" noChangeArrowheads="1"/>
          </p:cNvSpPr>
          <p:nvPr>
            <p:ph type="title"/>
          </p:nvPr>
        </p:nvSpPr>
        <p:spPr/>
        <p:txBody>
          <a:bodyPr/>
          <a:lstStyle/>
          <a:p>
            <a:pPr eaLnBrk="1" hangingPunct="1"/>
            <a:r>
              <a:rPr lang="en-US" altLang="en-US" sz="2800" b="1">
                <a:solidFill>
                  <a:srgbClr val="FF0000"/>
                </a:solidFill>
                <a:latin typeface="Calibri" panose="020F0502020204030204" pitchFamily="34" charset="0"/>
              </a:rPr>
              <a:t>Acute tubular injury/ necrosis</a:t>
            </a:r>
          </a:p>
        </p:txBody>
      </p:sp>
      <p:sp>
        <p:nvSpPr>
          <p:cNvPr id="44035" name="Content Placeholder 2">
            <a:extLst>
              <a:ext uri="{FF2B5EF4-FFF2-40B4-BE49-F238E27FC236}">
                <a16:creationId xmlns:a16="http://schemas.microsoft.com/office/drawing/2014/main" id="{7DA10AC2-7D4E-4B21-9C92-B343AF341D82}"/>
              </a:ext>
            </a:extLst>
          </p:cNvPr>
          <p:cNvSpPr>
            <a:spLocks noGrp="1"/>
          </p:cNvSpPr>
          <p:nvPr>
            <p:ph sz="half" idx="1"/>
          </p:nvPr>
        </p:nvSpPr>
        <p:spPr>
          <a:xfrm>
            <a:off x="649288" y="2566988"/>
            <a:ext cx="5073650" cy="3551237"/>
          </a:xfrm>
        </p:spPr>
        <p:txBody>
          <a:bodyPr/>
          <a:lstStyle/>
          <a:p>
            <a:pPr marL="0" indent="0" eaLnBrk="1" hangingPunct="1">
              <a:buClr>
                <a:srgbClr val="9A0000"/>
              </a:buClr>
              <a:buFont typeface="Wingdings" panose="05000000000000000000" pitchFamily="2" charset="2"/>
              <a:buNone/>
              <a:defRPr/>
            </a:pPr>
            <a:r>
              <a:rPr lang="en-US" altLang="en-US" b="1" dirty="0">
                <a:latin typeface="Calibri" panose="020F0502020204030204" pitchFamily="34" charset="0"/>
              </a:rPr>
              <a:t>Gross morphology </a:t>
            </a:r>
          </a:p>
          <a:p>
            <a:pPr eaLnBrk="1" hangingPunct="1">
              <a:buClr>
                <a:srgbClr val="9A0000"/>
              </a:buClr>
              <a:buFont typeface="Wingdings" panose="05000000000000000000" pitchFamily="2" charset="2"/>
              <a:buChar char="Ø"/>
              <a:defRPr/>
            </a:pPr>
            <a:r>
              <a:rPr lang="en-US" altLang="en-US" dirty="0">
                <a:latin typeface="Calibri" panose="020F0502020204030204" pitchFamily="34" charset="0"/>
                <a:cs typeface="Arial" panose="020B0604020202020204" pitchFamily="34" charset="0"/>
              </a:rPr>
              <a:t>bilaterally enlarged &amp; swollen kidneys (due to edema)</a:t>
            </a:r>
          </a:p>
          <a:p>
            <a:pPr eaLnBrk="1" hangingPunct="1">
              <a:buClr>
                <a:srgbClr val="9A0000"/>
              </a:buClr>
              <a:buFont typeface="Wingdings" panose="05000000000000000000" pitchFamily="2" charset="2"/>
              <a:buChar char="Ø"/>
              <a:defRPr/>
            </a:pPr>
            <a:r>
              <a:rPr lang="en-US" altLang="en-US" dirty="0">
                <a:latin typeface="Calibri" panose="020F0502020204030204" pitchFamily="34" charset="0"/>
                <a:cs typeface="Arial" panose="020B0604020202020204" pitchFamily="34" charset="0"/>
              </a:rPr>
              <a:t>Cut surface shows a pale cortex and a dark &amp; congested medulla</a:t>
            </a:r>
          </a:p>
          <a:p>
            <a:pPr eaLnBrk="1" hangingPunct="1">
              <a:buFont typeface="Wingdings" panose="05000000000000000000" pitchFamily="2" charset="2"/>
              <a:buChar char="Ø"/>
              <a:defRPr/>
            </a:pPr>
            <a:endParaRPr lang="en-US" altLang="en-US" dirty="0">
              <a:latin typeface="Arial" panose="020B0604020202020204" pitchFamily="34" charset="0"/>
              <a:cs typeface="Arial" panose="020B0604020202020204" pitchFamily="34" charset="0"/>
            </a:endParaRPr>
          </a:p>
        </p:txBody>
      </p:sp>
      <p:pic>
        <p:nvPicPr>
          <p:cNvPr id="41986" name="Content Placeholder 2">
            <a:extLst>
              <a:ext uri="{FF2B5EF4-FFF2-40B4-BE49-F238E27FC236}">
                <a16:creationId xmlns:a16="http://schemas.microsoft.com/office/drawing/2014/main" id="{667A3D6A-3C34-4365-8C95-9A9764C191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0113" y="1825625"/>
            <a:ext cx="6211887" cy="4232275"/>
          </a:xfrm>
        </p:spPr>
      </p:pic>
      <p:sp>
        <p:nvSpPr>
          <p:cNvPr id="41989" name="Rectangle 3">
            <a:extLst>
              <a:ext uri="{FF2B5EF4-FFF2-40B4-BE49-F238E27FC236}">
                <a16:creationId xmlns:a16="http://schemas.microsoft.com/office/drawing/2014/main" id="{B6EBFE2B-35DB-477D-9BD6-3B6D8DB8182C}"/>
              </a:ext>
            </a:extLst>
          </p:cNvPr>
          <p:cNvSpPr>
            <a:spLocks noChangeArrowheads="1"/>
          </p:cNvSpPr>
          <p:nvPr/>
        </p:nvSpPr>
        <p:spPr bwMode="auto">
          <a:xfrm>
            <a:off x="5980113"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http://pathology.jcu.edu.au/Virtual%20Museum/Images/E.%20Urinary/ER-11.htm</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itle 3">
            <a:extLst>
              <a:ext uri="{FF2B5EF4-FFF2-40B4-BE49-F238E27FC236}">
                <a16:creationId xmlns:a16="http://schemas.microsoft.com/office/drawing/2014/main" id="{687D5332-1F0E-4616-B7D5-19C652C78124}"/>
              </a:ext>
            </a:extLst>
          </p:cNvPr>
          <p:cNvSpPr>
            <a:spLocks noGrp="1" noChangeArrowheads="1"/>
          </p:cNvSpPr>
          <p:nvPr>
            <p:ph type="title"/>
          </p:nvPr>
        </p:nvSpPr>
        <p:spPr>
          <a:xfrm>
            <a:off x="838200" y="365125"/>
            <a:ext cx="5710238" cy="1325563"/>
          </a:xfrm>
        </p:spPr>
        <p:txBody>
          <a:bodyPr/>
          <a:lstStyle/>
          <a:p>
            <a:pPr eaLnBrk="1" hangingPunct="1"/>
            <a:r>
              <a:rPr lang="en-US" altLang="en-US" sz="2800" b="1" dirty="0">
                <a:solidFill>
                  <a:srgbClr val="FF0000"/>
                </a:solidFill>
                <a:latin typeface="Calibri" panose="020F0502020204030204" pitchFamily="34" charset="0"/>
              </a:rPr>
              <a:t>Acute tubular injury/necrosis</a:t>
            </a:r>
          </a:p>
        </p:txBody>
      </p:sp>
      <p:sp>
        <p:nvSpPr>
          <p:cNvPr id="5" name="Content Placeholder 4">
            <a:extLst>
              <a:ext uri="{FF2B5EF4-FFF2-40B4-BE49-F238E27FC236}">
                <a16:creationId xmlns:a16="http://schemas.microsoft.com/office/drawing/2014/main" id="{6031DAE4-315C-4486-8557-8C4B693C30B2}"/>
              </a:ext>
            </a:extLst>
          </p:cNvPr>
          <p:cNvSpPr>
            <a:spLocks noGrp="1"/>
          </p:cNvSpPr>
          <p:nvPr>
            <p:ph sz="half" idx="1"/>
          </p:nvPr>
        </p:nvSpPr>
        <p:spPr>
          <a:xfrm>
            <a:off x="392114" y="2186609"/>
            <a:ext cx="6259512" cy="4492004"/>
          </a:xfrm>
        </p:spPr>
        <p:txBody>
          <a:bodyPr rtlCol="0">
            <a:normAutofit/>
          </a:bodyPr>
          <a:lstStyle/>
          <a:p>
            <a:pPr marL="0" indent="0" eaLnBrk="1" fontAlgn="auto" hangingPunct="1">
              <a:spcAft>
                <a:spcPts val="0"/>
              </a:spcAft>
              <a:buFont typeface="Wingdings" panose="05000000000000000000" pitchFamily="2" charset="2"/>
              <a:buNone/>
              <a:defRPr/>
            </a:pPr>
            <a:r>
              <a:rPr lang="en-US" sz="2200" b="1" dirty="0">
                <a:latin typeface="Calibri" panose="020F0502020204030204" pitchFamily="34" charset="0"/>
              </a:rPr>
              <a:t>Histology:</a:t>
            </a:r>
            <a:endParaRPr lang="en-US" sz="2200" dirty="0">
              <a:latin typeface="Calibri" panose="020F0502020204030204" pitchFamily="34" charset="0"/>
            </a:endParaRPr>
          </a:p>
          <a:p>
            <a:pPr eaLnBrk="1" fontAlgn="auto" hangingPunct="1">
              <a:spcAft>
                <a:spcPts val="0"/>
              </a:spcAft>
              <a:defRPr/>
            </a:pPr>
            <a:r>
              <a:rPr lang="en-US" sz="2200" dirty="0">
                <a:latin typeface="Calibri" panose="020F0502020204030204" pitchFamily="34" charset="0"/>
              </a:rPr>
              <a:t>Ranges from tubular epithelial cell swelling (in mild injury) to tubular epithelial cell necrosis (in severe injury).</a:t>
            </a:r>
          </a:p>
          <a:p>
            <a:pPr eaLnBrk="1" fontAlgn="auto" hangingPunct="1">
              <a:spcAft>
                <a:spcPts val="0"/>
              </a:spcAft>
              <a:defRPr/>
            </a:pPr>
            <a:r>
              <a:rPr lang="en-US" sz="2200" dirty="0">
                <a:latin typeface="Calibri" panose="020F0502020204030204" pitchFamily="34" charset="0"/>
              </a:rPr>
              <a:t>The proximal tubules become dilated and irregular in shape. </a:t>
            </a:r>
          </a:p>
          <a:p>
            <a:pPr eaLnBrk="1" fontAlgn="auto" hangingPunct="1">
              <a:spcAft>
                <a:spcPts val="0"/>
              </a:spcAft>
              <a:defRPr/>
            </a:pPr>
            <a:r>
              <a:rPr lang="en-US" sz="2200" dirty="0">
                <a:latin typeface="Calibri" panose="020F0502020204030204" pitchFamily="34" charset="0"/>
              </a:rPr>
              <a:t>The tubular </a:t>
            </a:r>
            <a:r>
              <a:rPr lang="en-US" sz="2200" dirty="0">
                <a:latin typeface="Calibri" panose="020F0502020204030204" pitchFamily="34" charset="0"/>
                <a:cs typeface="Arial" pitchFamily="34" charset="0"/>
              </a:rPr>
              <a:t>epithelial cells become flattened (so the wall of the tubule becomes thin)</a:t>
            </a:r>
          </a:p>
          <a:p>
            <a:pPr eaLnBrk="1" fontAlgn="auto" hangingPunct="1">
              <a:spcAft>
                <a:spcPts val="0"/>
              </a:spcAft>
              <a:defRPr/>
            </a:pPr>
            <a:r>
              <a:rPr lang="en-US" sz="2200" dirty="0">
                <a:latin typeface="Calibri" panose="020F0502020204030204" pitchFamily="34" charset="0"/>
                <a:cs typeface="Arial" pitchFamily="34" charset="0"/>
              </a:rPr>
              <a:t>The</a:t>
            </a:r>
            <a:r>
              <a:rPr lang="en-US" sz="2200" dirty="0">
                <a:latin typeface="Calibri" panose="020F0502020204030204" pitchFamily="34" charset="0"/>
              </a:rPr>
              <a:t> tubules show loss of brush border.</a:t>
            </a:r>
          </a:p>
          <a:p>
            <a:pPr fontAlgn="auto">
              <a:spcAft>
                <a:spcPts val="0"/>
              </a:spcAft>
              <a:defRPr/>
            </a:pPr>
            <a:r>
              <a:rPr lang="en-US" sz="2200" dirty="0">
                <a:latin typeface="Calibri" panose="020F0502020204030204" pitchFamily="34" charset="0"/>
              </a:rPr>
              <a:t>In the necrotic tubular epithelial cells there is loss of nucleus and also there is sloughing (falling off) of necrotic cells into the lumen of the tubule.</a:t>
            </a:r>
          </a:p>
          <a:p>
            <a:pPr eaLnBrk="1" fontAlgn="auto" hangingPunct="1">
              <a:spcAft>
                <a:spcPts val="0"/>
              </a:spcAft>
              <a:defRPr/>
            </a:pPr>
            <a:endParaRPr lang="en-US" dirty="0"/>
          </a:p>
        </p:txBody>
      </p:sp>
      <p:pic>
        <p:nvPicPr>
          <p:cNvPr id="43010" name="Content Placeholder 6">
            <a:extLst>
              <a:ext uri="{FF2B5EF4-FFF2-40B4-BE49-F238E27FC236}">
                <a16:creationId xmlns:a16="http://schemas.microsoft.com/office/drawing/2014/main" id="{6DB25F7B-2ABF-48B0-8325-A9230FFE96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92938" y="365125"/>
            <a:ext cx="5199062" cy="3465513"/>
          </a:xfrm>
        </p:spPr>
      </p:pic>
      <p:pic>
        <p:nvPicPr>
          <p:cNvPr id="43013" name="Picture 2">
            <a:extLst>
              <a:ext uri="{FF2B5EF4-FFF2-40B4-BE49-F238E27FC236}">
                <a16:creationId xmlns:a16="http://schemas.microsoft.com/office/drawing/2014/main" id="{F6288F0F-22F0-471D-A91C-030C7BD7E7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3857626"/>
            <a:ext cx="4414837"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Placeholder 6">
            <a:extLst>
              <a:ext uri="{FF2B5EF4-FFF2-40B4-BE49-F238E27FC236}">
                <a16:creationId xmlns:a16="http://schemas.microsoft.com/office/drawing/2014/main" id="{5F9B8D53-E273-4000-AACC-EDB29FF360B7}"/>
              </a:ext>
            </a:extLst>
          </p:cNvPr>
          <p:cNvSpPr>
            <a:spLocks noGrp="1" noChangeArrowheads="1"/>
          </p:cNvSpPr>
          <p:nvPr>
            <p:ph type="body" idx="4294967295"/>
          </p:nvPr>
        </p:nvSpPr>
        <p:spPr>
          <a:xfrm>
            <a:off x="526084" y="511175"/>
            <a:ext cx="4883150" cy="641350"/>
          </a:xfrm>
        </p:spPr>
        <p:txBody>
          <a:bodyPr/>
          <a:lstStyle/>
          <a:p>
            <a:r>
              <a:rPr lang="en-US" altLang="en-US" dirty="0"/>
              <a:t>Normal tubule</a:t>
            </a:r>
          </a:p>
        </p:txBody>
      </p:sp>
      <p:pic>
        <p:nvPicPr>
          <p:cNvPr id="44035" name="Content Placeholder 4">
            <a:extLst>
              <a:ext uri="{FF2B5EF4-FFF2-40B4-BE49-F238E27FC236}">
                <a16:creationId xmlns:a16="http://schemas.microsoft.com/office/drawing/2014/main" id="{EDA16B30-CEA6-4CB0-9A7C-726760793E75}"/>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30322"/>
          <a:stretch>
            <a:fillRect/>
          </a:stretch>
        </p:blipFill>
        <p:spPr>
          <a:xfrm>
            <a:off x="662609" y="1285081"/>
            <a:ext cx="4610100" cy="4287837"/>
          </a:xfrm>
        </p:spPr>
      </p:pic>
      <p:sp>
        <p:nvSpPr>
          <p:cNvPr id="44034" name="Text Placeholder 7">
            <a:extLst>
              <a:ext uri="{FF2B5EF4-FFF2-40B4-BE49-F238E27FC236}">
                <a16:creationId xmlns:a16="http://schemas.microsoft.com/office/drawing/2014/main" id="{49F55939-37E0-4038-AC2A-7C55C93932D5}"/>
              </a:ext>
            </a:extLst>
          </p:cNvPr>
          <p:cNvSpPr>
            <a:spLocks noGrp="1" noChangeArrowheads="1"/>
          </p:cNvSpPr>
          <p:nvPr>
            <p:ph type="body" sz="quarter" idx="4294967295"/>
          </p:nvPr>
        </p:nvSpPr>
        <p:spPr>
          <a:xfrm>
            <a:off x="7034213" y="73025"/>
            <a:ext cx="5157787" cy="438150"/>
          </a:xfrm>
        </p:spPr>
        <p:txBody>
          <a:bodyPr/>
          <a:lstStyle/>
          <a:p>
            <a:r>
              <a:rPr lang="en-US" altLang="en-US" dirty="0"/>
              <a:t>Acute tubular injury/ necrosis</a:t>
            </a:r>
          </a:p>
        </p:txBody>
      </p:sp>
      <p:pic>
        <p:nvPicPr>
          <p:cNvPr id="44037" name="Picture 3">
            <a:extLst>
              <a:ext uri="{FF2B5EF4-FFF2-40B4-BE49-F238E27FC236}">
                <a16:creationId xmlns:a16="http://schemas.microsoft.com/office/drawing/2014/main" id="{3AB17D74-9FB5-4A91-B564-F5ED80F6AB80}"/>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6811617" y="625509"/>
            <a:ext cx="5157787" cy="3332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0">
            <a:extLst>
              <a:ext uri="{FF2B5EF4-FFF2-40B4-BE49-F238E27FC236}">
                <a16:creationId xmlns:a16="http://schemas.microsoft.com/office/drawing/2014/main" id="{47189EC7-7770-4BC7-A356-A50C191AA2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1902" y="4072006"/>
            <a:ext cx="3607146" cy="271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2">
            <a:extLst>
              <a:ext uri="{FF2B5EF4-FFF2-40B4-BE49-F238E27FC236}">
                <a16:creationId xmlns:a16="http://schemas.microsoft.com/office/drawing/2014/main" id="{C5F78BE3-AB72-40F4-997A-83835EADD55F}"/>
              </a:ext>
            </a:extLst>
          </p:cNvPr>
          <p:cNvSpPr>
            <a:spLocks noGrp="1" noChangeArrowheads="1"/>
          </p:cNvSpPr>
          <p:nvPr>
            <p:ph type="title"/>
          </p:nvPr>
        </p:nvSpPr>
        <p:spPr>
          <a:xfrm>
            <a:off x="1208088" y="365125"/>
            <a:ext cx="10145712" cy="725488"/>
          </a:xfrm>
        </p:spPr>
        <p:txBody>
          <a:bodyPr/>
          <a:lstStyle/>
          <a:p>
            <a:pPr eaLnBrk="1" hangingPunct="1"/>
            <a:r>
              <a:rPr lang="en-US" altLang="en-US" sz="3600">
                <a:latin typeface="Calibri" panose="020F0502020204030204" pitchFamily="34" charset="0"/>
              </a:rPr>
              <a:t>Clinical features of AKI:</a:t>
            </a:r>
          </a:p>
        </p:txBody>
      </p:sp>
      <p:sp>
        <p:nvSpPr>
          <p:cNvPr id="2" name="Content Placeholder 1">
            <a:extLst>
              <a:ext uri="{FF2B5EF4-FFF2-40B4-BE49-F238E27FC236}">
                <a16:creationId xmlns:a16="http://schemas.microsoft.com/office/drawing/2014/main" id="{2712D62C-3522-4598-B428-73A05282261F}"/>
              </a:ext>
            </a:extLst>
          </p:cNvPr>
          <p:cNvSpPr>
            <a:spLocks noGrp="1"/>
          </p:cNvSpPr>
          <p:nvPr>
            <p:ph idx="1"/>
          </p:nvPr>
        </p:nvSpPr>
        <p:spPr>
          <a:xfrm>
            <a:off x="704850" y="2345635"/>
            <a:ext cx="11152188" cy="4336153"/>
          </a:xfrm>
        </p:spPr>
        <p:txBody>
          <a:bodyPr rtlCol="0">
            <a:normAutofit fontScale="77500" lnSpcReduction="20000"/>
          </a:bodyPr>
          <a:lstStyle/>
          <a:p>
            <a:pPr eaLnBrk="1" fontAlgn="auto" hangingPunct="1">
              <a:spcAft>
                <a:spcPts val="0"/>
              </a:spcAft>
              <a:buClr>
                <a:schemeClr val="accent1"/>
              </a:buClr>
              <a:buFont typeface="Arial" panose="020B0604020202020204" pitchFamily="34" charset="0"/>
              <a:buChar char="•"/>
              <a:defRPr/>
            </a:pPr>
            <a:r>
              <a:rPr lang="en-US" sz="2600" b="1" dirty="0">
                <a:latin typeface="Calibri" panose="020F0502020204030204" pitchFamily="34" charset="0"/>
              </a:rPr>
              <a:t>Oliguria</a:t>
            </a:r>
            <a:r>
              <a:rPr lang="en-US" sz="2600" dirty="0">
                <a:latin typeface="Calibri" panose="020F0502020204030204" pitchFamily="34" charset="0"/>
              </a:rPr>
              <a:t>: Decreased urine output (occasionally urine output remains normal). </a:t>
            </a:r>
            <a:r>
              <a:rPr lang="en-US" sz="2600" dirty="0">
                <a:latin typeface="Calibri" panose="020F0502020204030204" pitchFamily="34" charset="0"/>
                <a:cs typeface="Arial" pitchFamily="34" charset="0"/>
              </a:rPr>
              <a:t>Typically the urinary output is &lt; 400 ml/day. </a:t>
            </a:r>
          </a:p>
          <a:p>
            <a:pPr eaLnBrk="1" fontAlgn="auto" hangingPunct="1">
              <a:spcAft>
                <a:spcPts val="0"/>
              </a:spcAft>
              <a:buClr>
                <a:schemeClr val="accent1"/>
              </a:buClr>
              <a:buFont typeface="Arial" panose="020B0604020202020204" pitchFamily="34" charset="0"/>
              <a:buChar char="•"/>
              <a:defRPr/>
            </a:pPr>
            <a:r>
              <a:rPr lang="en-US" sz="2600" dirty="0">
                <a:latin typeface="Calibri" panose="020F0502020204030204" pitchFamily="34" charset="0"/>
                <a:cs typeface="Arial" pitchFamily="34" charset="0"/>
              </a:rPr>
              <a:t>Defective </a:t>
            </a:r>
            <a:r>
              <a:rPr lang="en-US" sz="2600" dirty="0">
                <a:solidFill>
                  <a:srgbClr val="000000"/>
                </a:solidFill>
                <a:latin typeface="Calibri" panose="020F0502020204030204" pitchFamily="34" charset="0"/>
                <a:cs typeface="Arial" pitchFamily="34" charset="0"/>
              </a:rPr>
              <a:t>elimination of metabolic waste, water, electrolytes, and acids from the body. W</a:t>
            </a:r>
            <a:r>
              <a:rPr lang="en-US" sz="2600" dirty="0">
                <a:latin typeface="Calibri" panose="020F0502020204030204" pitchFamily="34" charset="0"/>
                <a:cs typeface="Arial" pitchFamily="34" charset="0"/>
              </a:rPr>
              <a:t>aste material is accumulated in the body which causes azotemia (</a:t>
            </a:r>
            <a:r>
              <a:rPr lang="en-US" sz="2600" dirty="0">
                <a:latin typeface="Calibri" panose="020F0502020204030204" pitchFamily="34" charset="0"/>
                <a:cs typeface="Arial" pitchFamily="34" charset="0"/>
                <a:sym typeface="Wingdings" panose="05000000000000000000" pitchFamily="2" charset="2"/>
              </a:rPr>
              <a:t></a:t>
            </a:r>
            <a:r>
              <a:rPr lang="en-US" sz="2600" dirty="0">
                <a:latin typeface="Calibri" panose="020F0502020204030204" pitchFamily="34" charset="0"/>
                <a:cs typeface="Arial" pitchFamily="34" charset="0"/>
              </a:rPr>
              <a:t> </a:t>
            </a:r>
            <a:r>
              <a:rPr lang="en-US" sz="2600" b="1" dirty="0">
                <a:latin typeface="Calibri" panose="020F0502020204030204" pitchFamily="34" charset="0"/>
                <a:cs typeface="Arial" pitchFamily="34" charset="0"/>
              </a:rPr>
              <a:t>nausea &amp; vomiting</a:t>
            </a:r>
            <a:r>
              <a:rPr lang="en-US" sz="2600" dirty="0">
                <a:latin typeface="Calibri" panose="020F0502020204030204" pitchFamily="34" charset="0"/>
                <a:cs typeface="Arial" pitchFamily="34" charset="0"/>
              </a:rPr>
              <a:t>), acid-base imbalance (</a:t>
            </a:r>
            <a:r>
              <a:rPr lang="en-US" sz="2600" dirty="0">
                <a:latin typeface="Calibri" panose="020F0502020204030204" pitchFamily="34" charset="0"/>
                <a:cs typeface="Arial" pitchFamily="34" charset="0"/>
                <a:sym typeface="Wingdings" panose="05000000000000000000" pitchFamily="2" charset="2"/>
              </a:rPr>
              <a:t></a:t>
            </a:r>
            <a:r>
              <a:rPr lang="en-US" sz="2600" dirty="0">
                <a:latin typeface="Calibri" panose="020F0502020204030204" pitchFamily="34" charset="0"/>
                <a:cs typeface="Arial" pitchFamily="34" charset="0"/>
              </a:rPr>
              <a:t> </a:t>
            </a:r>
            <a:r>
              <a:rPr lang="en-US" sz="2600" b="1" dirty="0">
                <a:latin typeface="Calibri" panose="020F0502020204030204" pitchFamily="34" charset="0"/>
                <a:cs typeface="Arial" pitchFamily="34" charset="0"/>
              </a:rPr>
              <a:t>acidosis</a:t>
            </a:r>
            <a:r>
              <a:rPr lang="en-US" sz="2600" dirty="0">
                <a:latin typeface="Calibri" panose="020F0502020204030204" pitchFamily="34" charset="0"/>
                <a:cs typeface="Arial" pitchFamily="34" charset="0"/>
              </a:rPr>
              <a:t>) and electrolyte imbalance like </a:t>
            </a:r>
            <a:r>
              <a:rPr lang="en-US" sz="2600" b="1" dirty="0">
                <a:latin typeface="Calibri" panose="020F0502020204030204" pitchFamily="34" charset="0"/>
                <a:cs typeface="Arial" pitchFamily="34" charset="0"/>
              </a:rPr>
              <a:t>hypernatremia and hyperkaliemia</a:t>
            </a:r>
            <a:r>
              <a:rPr lang="en-US" sz="2600" dirty="0">
                <a:latin typeface="Calibri" panose="020F0502020204030204" pitchFamily="34" charset="0"/>
                <a:cs typeface="Arial" pitchFamily="34" charset="0"/>
              </a:rPr>
              <a:t> (</a:t>
            </a:r>
            <a:r>
              <a:rPr lang="en-US" sz="2600" dirty="0">
                <a:latin typeface="Calibri" panose="020F0502020204030204" pitchFamily="34" charset="0"/>
                <a:cs typeface="Arial" pitchFamily="34" charset="0"/>
                <a:sym typeface="Wingdings" panose="05000000000000000000" pitchFamily="2" charset="2"/>
              </a:rPr>
              <a:t></a:t>
            </a:r>
            <a:r>
              <a:rPr lang="en-US" sz="2600" dirty="0">
                <a:latin typeface="Calibri" panose="020F0502020204030204" pitchFamily="34" charset="0"/>
                <a:cs typeface="Arial" pitchFamily="34" charset="0"/>
              </a:rPr>
              <a:t> </a:t>
            </a:r>
            <a:r>
              <a:rPr lang="en-US" sz="2600" b="1" dirty="0">
                <a:latin typeface="Calibri" panose="020F0502020204030204" pitchFamily="34" charset="0"/>
                <a:cs typeface="Arial" pitchFamily="34" charset="0"/>
              </a:rPr>
              <a:t>abnormal heart rhythms, risk of heart failure, weakness and muscle paralysis</a:t>
            </a:r>
            <a:r>
              <a:rPr lang="en-US" sz="2600" dirty="0">
                <a:latin typeface="Calibri" panose="020F0502020204030204" pitchFamily="34" charset="0"/>
                <a:cs typeface="Arial" pitchFamily="34" charset="0"/>
              </a:rPr>
              <a:t>). </a:t>
            </a:r>
          </a:p>
          <a:p>
            <a:pPr marL="228600" lvl="1" eaLnBrk="1" hangingPunct="1">
              <a:buClr>
                <a:schemeClr val="accent1"/>
              </a:buClr>
              <a:buFont typeface="Arial" panose="020B0604020202020204" pitchFamily="34" charset="0"/>
              <a:buChar char="•"/>
              <a:defRPr/>
            </a:pPr>
            <a:r>
              <a:rPr lang="en-US" sz="2600" dirty="0">
                <a:latin typeface="Calibri" panose="020F0502020204030204" pitchFamily="34" charset="0"/>
                <a:cs typeface="Arial" pitchFamily="34" charset="0"/>
              </a:rPr>
              <a:t>Salt and water retention </a:t>
            </a:r>
            <a:r>
              <a:rPr lang="en-US" sz="2600" dirty="0">
                <a:latin typeface="Calibri" panose="020F0502020204030204" pitchFamily="34" charset="0"/>
                <a:cs typeface="Arial" pitchFamily="34" charset="0"/>
                <a:sym typeface="Wingdings" panose="05000000000000000000" pitchFamily="2" charset="2"/>
              </a:rPr>
              <a:t></a:t>
            </a:r>
            <a:r>
              <a:rPr lang="en-US" sz="2600" dirty="0">
                <a:latin typeface="Calibri" panose="020F0502020204030204" pitchFamily="34" charset="0"/>
                <a:cs typeface="Arial" pitchFamily="34" charset="0"/>
              </a:rPr>
              <a:t> generalized </a:t>
            </a:r>
            <a:r>
              <a:rPr lang="en-US" sz="2600" b="1" dirty="0">
                <a:latin typeface="Calibri" panose="020F0502020204030204" pitchFamily="34" charset="0"/>
                <a:cs typeface="Arial" pitchFamily="34" charset="0"/>
              </a:rPr>
              <a:t>edema</a:t>
            </a:r>
            <a:r>
              <a:rPr lang="en-US" sz="2600" dirty="0">
                <a:latin typeface="Calibri" panose="020F0502020204030204" pitchFamily="34" charset="0"/>
                <a:cs typeface="Arial" pitchFamily="34" charset="0"/>
              </a:rPr>
              <a:t> starting with </a:t>
            </a:r>
            <a:r>
              <a:rPr lang="en-US" sz="2600" dirty="0">
                <a:latin typeface="Calibri" panose="020F0502020204030204" pitchFamily="34" charset="0"/>
              </a:rPr>
              <a:t>swelling in your legs, ankles or feet.</a:t>
            </a:r>
            <a:endParaRPr lang="en-US" sz="2600" dirty="0">
              <a:latin typeface="Calibri" panose="020F0502020204030204" pitchFamily="34" charset="0"/>
              <a:cs typeface="Arial" pitchFamily="34" charset="0"/>
            </a:endParaRPr>
          </a:p>
          <a:p>
            <a:pPr eaLnBrk="1" hangingPunct="1">
              <a:buClr>
                <a:schemeClr val="accent1"/>
              </a:buClr>
              <a:buFont typeface="Arial" panose="020B0604020202020204" pitchFamily="34" charset="0"/>
              <a:buChar char="•"/>
              <a:defRPr/>
            </a:pPr>
            <a:r>
              <a:rPr lang="en-US" sz="2600" b="1" dirty="0">
                <a:solidFill>
                  <a:srgbClr val="000000"/>
                </a:solidFill>
                <a:latin typeface="Calibri" panose="020F0502020204030204" pitchFamily="34" charset="0"/>
                <a:cs typeface="Arial" pitchFamily="34" charset="0"/>
              </a:rPr>
              <a:t>Pulmonary edema </a:t>
            </a:r>
            <a:r>
              <a:rPr lang="en-US" sz="2600" dirty="0">
                <a:solidFill>
                  <a:srgbClr val="000000"/>
                </a:solidFill>
                <a:latin typeface="Calibri" panose="020F0502020204030204" pitchFamily="34" charset="0"/>
                <a:cs typeface="Arial" pitchFamily="34" charset="0"/>
              </a:rPr>
              <a:t>(</a:t>
            </a:r>
            <a:r>
              <a:rPr lang="en-US" sz="2600" dirty="0">
                <a:latin typeface="Calibri" panose="020F0502020204030204" pitchFamily="34" charset="0"/>
                <a:cs typeface="Arial" pitchFamily="34" charset="0"/>
              </a:rPr>
              <a:t>shortness of breath due to extra fluid on the lungs)</a:t>
            </a:r>
            <a:r>
              <a:rPr lang="en-US" sz="2600" dirty="0">
                <a:solidFill>
                  <a:srgbClr val="000000"/>
                </a:solidFill>
                <a:latin typeface="Calibri" panose="020F0502020204030204" pitchFamily="34" charset="0"/>
                <a:cs typeface="Arial" pitchFamily="34" charset="0"/>
              </a:rPr>
              <a:t>. </a:t>
            </a:r>
          </a:p>
          <a:p>
            <a:pPr eaLnBrk="1" hangingPunct="1">
              <a:buClr>
                <a:schemeClr val="accent1"/>
              </a:buClr>
              <a:buFont typeface="Arial" panose="020B0604020202020204" pitchFamily="34" charset="0"/>
              <a:buChar char="•"/>
              <a:defRPr/>
            </a:pPr>
            <a:r>
              <a:rPr lang="en-US" sz="2600" dirty="0">
                <a:solidFill>
                  <a:srgbClr val="000000"/>
                </a:solidFill>
                <a:latin typeface="Calibri" panose="020F0502020204030204" pitchFamily="34" charset="0"/>
                <a:cs typeface="Arial" pitchFamily="34" charset="0"/>
              </a:rPr>
              <a:t>Other features: h</a:t>
            </a:r>
            <a:r>
              <a:rPr lang="en-US" sz="2600" dirty="0">
                <a:latin typeface="Calibri" panose="020F0502020204030204" pitchFamily="34" charset="0"/>
              </a:rPr>
              <a:t>ypotension, nephritic syndrome, flank pain, fatigue, uremic encephalopathy, confusion, seizures or coma in severe cases</a:t>
            </a:r>
          </a:p>
          <a:p>
            <a:pPr eaLnBrk="1" hangingPunct="1">
              <a:buClr>
                <a:schemeClr val="accent1"/>
              </a:buClr>
              <a:buFont typeface="Arial" panose="020B0604020202020204" pitchFamily="34" charset="0"/>
              <a:buChar char="•"/>
              <a:defRPr/>
            </a:pPr>
            <a:r>
              <a:rPr lang="en-US" sz="2600" dirty="0">
                <a:latin typeface="Calibri" panose="020F0502020204030204" pitchFamily="34" charset="0"/>
              </a:rPr>
              <a:t>Sometimes acute kidney failure causes no signs or symptoms and is detected through lab tests done for another reason.</a:t>
            </a:r>
          </a:p>
          <a:p>
            <a:pPr eaLnBrk="1" fontAlgn="auto" hangingPunct="1">
              <a:spcAft>
                <a:spcPts val="0"/>
              </a:spcAft>
              <a:defRPr/>
            </a:pPr>
            <a:endParaRPr lang="en-US" dirty="0"/>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2">
            <a:extLst>
              <a:ext uri="{FF2B5EF4-FFF2-40B4-BE49-F238E27FC236}">
                <a16:creationId xmlns:a16="http://schemas.microsoft.com/office/drawing/2014/main" id="{46E72883-4A1B-4ED5-95C0-7C1807C6DE42}"/>
              </a:ext>
            </a:extLst>
          </p:cNvPr>
          <p:cNvSpPr>
            <a:spLocks noGrp="1" noChangeArrowheads="1"/>
          </p:cNvSpPr>
          <p:nvPr>
            <p:ph type="title"/>
          </p:nvPr>
        </p:nvSpPr>
        <p:spPr/>
        <p:txBody>
          <a:bodyPr/>
          <a:lstStyle/>
          <a:p>
            <a:pPr eaLnBrk="1" hangingPunct="1"/>
            <a:r>
              <a:rPr lang="en-US" altLang="en-US"/>
              <a:t>Treatment</a:t>
            </a:r>
          </a:p>
        </p:txBody>
      </p:sp>
      <p:sp>
        <p:nvSpPr>
          <p:cNvPr id="46082" name="Content Placeholder 1">
            <a:extLst>
              <a:ext uri="{FF2B5EF4-FFF2-40B4-BE49-F238E27FC236}">
                <a16:creationId xmlns:a16="http://schemas.microsoft.com/office/drawing/2014/main" id="{5564311F-6F6A-4F87-9D0E-AB9FFF28DAB4}"/>
              </a:ext>
            </a:extLst>
          </p:cNvPr>
          <p:cNvSpPr>
            <a:spLocks noGrp="1" noChangeArrowheads="1"/>
          </p:cNvSpPr>
          <p:nvPr>
            <p:ph sz="half" idx="1"/>
          </p:nvPr>
        </p:nvSpPr>
        <p:spPr/>
        <p:txBody>
          <a:bodyPr/>
          <a:lstStyle/>
          <a:p>
            <a:pPr eaLnBrk="1" hangingPunct="1"/>
            <a:r>
              <a:rPr lang="en-US" altLang="en-US">
                <a:latin typeface="Calibri" panose="020F0502020204030204" pitchFamily="34" charset="0"/>
                <a:ea typeface="Calibri" panose="020F0502020204030204" pitchFamily="34" charset="0"/>
                <a:cs typeface="Calibri" panose="020F0502020204030204" pitchFamily="34" charset="0"/>
              </a:rPr>
              <a:t>Treat the underlying etiology.</a:t>
            </a:r>
          </a:p>
          <a:p>
            <a:pPr eaLnBrk="1" hangingPunct="1"/>
            <a:r>
              <a:rPr lang="en-US" altLang="en-US">
                <a:latin typeface="Calibri" panose="020F0502020204030204" pitchFamily="34" charset="0"/>
                <a:ea typeface="Calibri" panose="020F0502020204030204" pitchFamily="34" charset="0"/>
                <a:cs typeface="Calibri" panose="020F0502020204030204" pitchFamily="34" charset="0"/>
              </a:rPr>
              <a:t>Dialysis </a:t>
            </a:r>
          </a:p>
          <a:p>
            <a:pPr eaLnBrk="1" hangingPunct="1"/>
            <a:r>
              <a:rPr lang="en-US" altLang="en-US">
                <a:latin typeface="Calibri" panose="020F0502020204030204" pitchFamily="34" charset="0"/>
                <a:ea typeface="Calibri" panose="020F0502020204030204" pitchFamily="34" charset="0"/>
                <a:cs typeface="Calibri" panose="020F0502020204030204" pitchFamily="34" charset="0"/>
              </a:rPr>
              <a:t>Correction of fluid imbalance. </a:t>
            </a:r>
          </a:p>
          <a:p>
            <a:pPr eaLnBrk="1" hangingPunct="1"/>
            <a:r>
              <a:rPr lang="en-US" altLang="en-US">
                <a:latin typeface="Calibri" panose="020F0502020204030204" pitchFamily="34" charset="0"/>
                <a:ea typeface="Calibri" panose="020F0502020204030204" pitchFamily="34" charset="0"/>
                <a:cs typeface="Calibri" panose="020F0502020204030204" pitchFamily="34" charset="0"/>
              </a:rPr>
              <a:t>Correction of acidosis and electrolyte imbalance e.g. hyperkalemia: </a:t>
            </a:r>
          </a:p>
          <a:p>
            <a:pPr eaLnBrk="1" hangingPunct="1"/>
            <a:endParaRPr lang="en-US" altLang="en-US"/>
          </a:p>
        </p:txBody>
      </p:sp>
      <p:pic>
        <p:nvPicPr>
          <p:cNvPr id="46084" name="Content Placeholder 6">
            <a:extLst>
              <a:ext uri="{FF2B5EF4-FFF2-40B4-BE49-F238E27FC236}">
                <a16:creationId xmlns:a16="http://schemas.microsoft.com/office/drawing/2014/main" id="{4CEF9C48-A17B-4E29-B6D5-AB88CBDB78E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59563" y="1825625"/>
            <a:ext cx="5181600" cy="3719513"/>
          </a:xfr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2">
            <a:extLst>
              <a:ext uri="{FF2B5EF4-FFF2-40B4-BE49-F238E27FC236}">
                <a16:creationId xmlns:a16="http://schemas.microsoft.com/office/drawing/2014/main" id="{B9187472-53F5-4505-8E20-8EE2B5EE02E5}"/>
              </a:ext>
            </a:extLst>
          </p:cNvPr>
          <p:cNvSpPr>
            <a:spLocks noGrp="1" noChangeArrowheads="1"/>
          </p:cNvSpPr>
          <p:nvPr>
            <p:ph type="title"/>
          </p:nvPr>
        </p:nvSpPr>
        <p:spPr/>
        <p:txBody>
          <a:bodyPr/>
          <a:lstStyle/>
          <a:p>
            <a:pPr algn="ctr"/>
            <a:r>
              <a:rPr lang="en-US" altLang="en-US"/>
              <a:t>Thank you</a:t>
            </a:r>
          </a:p>
        </p:txBody>
      </p:sp>
      <p:sp>
        <p:nvSpPr>
          <p:cNvPr id="47106" name="Text Placeholder 1">
            <a:extLst>
              <a:ext uri="{FF2B5EF4-FFF2-40B4-BE49-F238E27FC236}">
                <a16:creationId xmlns:a16="http://schemas.microsoft.com/office/drawing/2014/main" id="{73F525A5-8C84-4FEB-A73B-05F31326DFEB}"/>
              </a:ext>
            </a:extLst>
          </p:cNvPr>
          <p:cNvSpPr>
            <a:spLocks noGrp="1" noChangeArrowheads="1"/>
          </p:cNvSpPr>
          <p:nvPr>
            <p:ph type="body" idx="1"/>
          </p:nvPr>
        </p:nvSpPr>
        <p:spPr/>
        <p:txBody>
          <a:bodyPr/>
          <a:lstStyle/>
          <a:p>
            <a:endParaRPr lang="en-US" altLang="en-US"/>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786F4B4B-EDE3-4490-8AEB-07C3DCC53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8"/>
            <a:ext cx="4568825" cy="3984625"/>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5">
            <a:extLst>
              <a:ext uri="{FF2B5EF4-FFF2-40B4-BE49-F238E27FC236}">
                <a16:creationId xmlns:a16="http://schemas.microsoft.com/office/drawing/2014/main" id="{8ABAD730-ADAA-405E-A6B9-65B9E32B41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4225" y="931863"/>
            <a:ext cx="3859213" cy="43640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6">
            <a:extLst>
              <a:ext uri="{FF2B5EF4-FFF2-40B4-BE49-F238E27FC236}">
                <a16:creationId xmlns:a16="http://schemas.microsoft.com/office/drawing/2014/main" id="{AA9293EC-6907-49DB-AE2B-D9E414AF9E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1538" y="612775"/>
            <a:ext cx="3700462" cy="5213350"/>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3" name="Rectangle 3">
            <a:extLst>
              <a:ext uri="{FF2B5EF4-FFF2-40B4-BE49-F238E27FC236}">
                <a16:creationId xmlns:a16="http://schemas.microsoft.com/office/drawing/2014/main" id="{06278070-B272-494D-9512-92F96D3DE033}"/>
              </a:ext>
            </a:extLst>
          </p:cNvPr>
          <p:cNvSpPr>
            <a:spLocks noChangeArrowheads="1"/>
          </p:cNvSpPr>
          <p:nvPr/>
        </p:nvSpPr>
        <p:spPr bwMode="auto">
          <a:xfrm>
            <a:off x="7805738" y="6146800"/>
            <a:ext cx="43862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By OpenStax College - Anatomy &amp; Physiology, Connexions Web site. http://cnx.org/content/col11496/1.6/, Jun 19, 2013., CC BY 3.0, https://commons.wikimedia.org/w/index.php?curid=30148538</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7">
            <a:extLst>
              <a:ext uri="{FF2B5EF4-FFF2-40B4-BE49-F238E27FC236}">
                <a16:creationId xmlns:a16="http://schemas.microsoft.com/office/drawing/2014/main" id="{49D50427-3546-440E-A7AD-4D92FE49493D}"/>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7639050" y="3216275"/>
            <a:ext cx="4552950" cy="3641725"/>
          </a:xfrm>
        </p:spPr>
      </p:pic>
      <p:pic>
        <p:nvPicPr>
          <p:cNvPr id="8195" name="Picture 4">
            <a:extLst>
              <a:ext uri="{FF2B5EF4-FFF2-40B4-BE49-F238E27FC236}">
                <a16:creationId xmlns:a16="http://schemas.microsoft.com/office/drawing/2014/main" id="{986D489F-0CEB-4CC7-85D3-51A8D42032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67017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5">
            <a:extLst>
              <a:ext uri="{FF2B5EF4-FFF2-40B4-BE49-F238E27FC236}">
                <a16:creationId xmlns:a16="http://schemas.microsoft.com/office/drawing/2014/main" id="{B69B7F66-C4B1-45BF-8FF3-083BEBE8C8FC}"/>
              </a:ext>
            </a:extLst>
          </p:cNvPr>
          <p:cNvSpPr>
            <a:spLocks noChangeArrowheads="1"/>
          </p:cNvSpPr>
          <p:nvPr/>
        </p:nvSpPr>
        <p:spPr bwMode="auto">
          <a:xfrm>
            <a:off x="0" y="4217988"/>
            <a:ext cx="4518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https://library.med.utah.edu/WebPath/RENAHTML/RENAL116.html</a:t>
            </a:r>
          </a:p>
        </p:txBody>
      </p:sp>
      <p:pic>
        <p:nvPicPr>
          <p:cNvPr id="8197" name="Picture 3">
            <a:extLst>
              <a:ext uri="{FF2B5EF4-FFF2-40B4-BE49-F238E27FC236}">
                <a16:creationId xmlns:a16="http://schemas.microsoft.com/office/drawing/2014/main" id="{EC7D99DB-727F-4B46-A404-2BAFAC83F4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7638" y="76200"/>
            <a:ext cx="602932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D0D4A2-8688-4876-B833-B97EA255DAD9}"/>
              </a:ext>
            </a:extLst>
          </p:cNvPr>
          <p:cNvSpPr/>
          <p:nvPr/>
        </p:nvSpPr>
        <p:spPr>
          <a:xfrm>
            <a:off x="4305300" y="6303963"/>
            <a:ext cx="7704138" cy="554037"/>
          </a:xfrm>
          <a:prstGeom prst="rect">
            <a:avLst/>
          </a:prstGeom>
        </p:spPr>
        <p:txBody>
          <a:bodyPr>
            <a:spAutoFit/>
          </a:bodyPr>
          <a:lstStyle/>
          <a:p>
            <a:pPr>
              <a:defRPr/>
            </a:pPr>
            <a:r>
              <a:rPr lang="en-US" sz="1000" dirty="0">
                <a:solidFill>
                  <a:schemeClr val="tx1">
                    <a:lumMod val="85000"/>
                    <a:lumOff val="15000"/>
                  </a:schemeClr>
                </a:solidFill>
              </a:rPr>
              <a:t>http://ib.bioninja.com.au/higher-level/topic-11-animal-physiology/113-the-kidney-and-osmoregu/ultrafiltration.html AND http://menu.bizzybeesevents.com/diagram_capsule_arteriole_bowman%27s_affterent.php</a:t>
            </a:r>
          </a:p>
          <a:p>
            <a:pPr>
              <a:defRPr/>
            </a:pPr>
            <a:endParaRPr lang="en-US" sz="1000" dirty="0"/>
          </a:p>
        </p:txBody>
      </p:sp>
      <p:pic>
        <p:nvPicPr>
          <p:cNvPr id="10243" name="Picture 1">
            <a:extLst>
              <a:ext uri="{FF2B5EF4-FFF2-40B4-BE49-F238E27FC236}">
                <a16:creationId xmlns:a16="http://schemas.microsoft.com/office/drawing/2014/main" id="{69BB3E49-7975-4E02-A272-9C3BF3D0B4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1288" y="107950"/>
            <a:ext cx="76708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54069B8C-C3D1-4380-8BDE-506965E8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1950"/>
            <a:ext cx="3603625"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CAC61A14-1DF0-4227-888F-CA622187EFF3}"/>
              </a:ext>
            </a:extLst>
          </p:cNvPr>
          <p:cNvSpPr>
            <a:spLocks noChangeArrowheads="1"/>
          </p:cNvSpPr>
          <p:nvPr/>
        </p:nvSpPr>
        <p:spPr bwMode="auto">
          <a:xfrm>
            <a:off x="122238" y="2957513"/>
            <a:ext cx="4533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https://library.med.utah.edu/WebPath/RENAHTML/RENAL101.html</a:t>
            </a:r>
          </a:p>
        </p:txBody>
      </p:sp>
      <p:pic>
        <p:nvPicPr>
          <p:cNvPr id="11267" name="Picture 7">
            <a:extLst>
              <a:ext uri="{FF2B5EF4-FFF2-40B4-BE49-F238E27FC236}">
                <a16:creationId xmlns:a16="http://schemas.microsoft.com/office/drawing/2014/main" id="{6646B743-4EE5-46F8-9AF1-5CE8203760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29113"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a:extLst>
              <a:ext uri="{FF2B5EF4-FFF2-40B4-BE49-F238E27FC236}">
                <a16:creationId xmlns:a16="http://schemas.microsoft.com/office/drawing/2014/main" id="{2F768A68-AEC0-42DF-8B39-160AFC51F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897063"/>
            <a:ext cx="4327525"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a:extLst>
              <a:ext uri="{FF2B5EF4-FFF2-40B4-BE49-F238E27FC236}">
                <a16:creationId xmlns:a16="http://schemas.microsoft.com/office/drawing/2014/main" id="{A7CFC1F0-DF05-4B43-9E68-4DCCBD351F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9375" y="3165475"/>
            <a:ext cx="46164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3">
            <a:extLst>
              <a:ext uri="{FF2B5EF4-FFF2-40B4-BE49-F238E27FC236}">
                <a16:creationId xmlns:a16="http://schemas.microsoft.com/office/drawing/2014/main" id="{FB489299-1AA6-43A0-9562-EB619447596C}"/>
              </a:ext>
            </a:extLst>
          </p:cNvPr>
          <p:cNvSpPr>
            <a:spLocks noChangeArrowheads="1"/>
          </p:cNvSpPr>
          <p:nvPr/>
        </p:nvSpPr>
        <p:spPr bwMode="auto">
          <a:xfrm>
            <a:off x="3819525" y="5359400"/>
            <a:ext cx="37322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accent2"/>
              </a:buClr>
              <a:buFont typeface="Wingdings" panose="05000000000000000000" pitchFamily="2" charset="2"/>
              <a:buChar char="§"/>
              <a:defRPr sz="2800">
                <a:solidFill>
                  <a:schemeClr val="tx1"/>
                </a:solidFill>
                <a:latin typeface="Century Gothic" panose="020B0502020202020204" pitchFamily="34" charset="0"/>
              </a:defRPr>
            </a:lvl1pPr>
            <a:lvl2pPr marL="742950" indent="-285750">
              <a:lnSpc>
                <a:spcPct val="90000"/>
              </a:lnSpc>
              <a:spcBef>
                <a:spcPct val="30000"/>
              </a:spcBef>
              <a:buClr>
                <a:schemeClr val="accent2"/>
              </a:buClr>
              <a:buFont typeface="Wingdings" panose="05000000000000000000" pitchFamily="2" charset="2"/>
              <a:buChar char="§"/>
              <a:defRPr sz="2400">
                <a:solidFill>
                  <a:schemeClr val="tx1"/>
                </a:solidFill>
                <a:latin typeface="Century Gothic" panose="020B0502020202020204" pitchFamily="34" charset="0"/>
              </a:defRPr>
            </a:lvl2pPr>
            <a:lvl3pPr marL="1143000" indent="-228600">
              <a:lnSpc>
                <a:spcPct val="90000"/>
              </a:lnSpc>
              <a:spcBef>
                <a:spcPct val="30000"/>
              </a:spcBef>
              <a:buClr>
                <a:schemeClr val="accent2"/>
              </a:buClr>
              <a:buFont typeface="Wingdings" panose="05000000000000000000" pitchFamily="2" charset="2"/>
              <a:buChar char="§"/>
              <a:defRPr sz="2000">
                <a:solidFill>
                  <a:schemeClr val="tx1"/>
                </a:solidFill>
                <a:latin typeface="Century Gothic" panose="020B0502020202020204" pitchFamily="34" charset="0"/>
              </a:defRPr>
            </a:lvl3pPr>
            <a:lvl4pPr marL="16002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4pPr>
            <a:lvl5pPr marL="2057400" indent="-228600">
              <a:lnSpc>
                <a:spcPct val="90000"/>
              </a:lnSpc>
              <a:spcBef>
                <a:spcPct val="30000"/>
              </a:spcBef>
              <a:buClr>
                <a:schemeClr val="accent2"/>
              </a:buClr>
              <a:buFont typeface="Wingdings" panose="05000000000000000000" pitchFamily="2" charset="2"/>
              <a:buChar char="§"/>
              <a:defRPr>
                <a:solidFill>
                  <a:schemeClr val="tx1"/>
                </a:solidFill>
                <a:latin typeface="Century Gothic" panose="020B0502020202020204" pitchFamily="34" charset="0"/>
              </a:defRPr>
            </a:lvl5pPr>
            <a:lvl6pPr marL="25146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6pPr>
            <a:lvl7pPr marL="29718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7pPr>
            <a:lvl8pPr marL="34290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8pPr>
            <a:lvl9pPr marL="3886200" indent="-228600" defTabSz="457200" eaLnBrk="0" fontAlgn="base" hangingPunct="0">
              <a:lnSpc>
                <a:spcPct val="90000"/>
              </a:lnSpc>
              <a:spcBef>
                <a:spcPct val="30000"/>
              </a:spcBef>
              <a:spcAft>
                <a:spcPct val="0"/>
              </a:spcAft>
              <a:buClr>
                <a:schemeClr val="accent2"/>
              </a:buClr>
              <a:buFont typeface="Wingdings" panose="05000000000000000000" pitchFamily="2" charset="2"/>
              <a:buChar char="§"/>
              <a:defRPr>
                <a:solidFill>
                  <a:schemeClr val="tx1"/>
                </a:solidFill>
                <a:latin typeface="Century Gothic" panose="020B0502020202020204" pitchFamily="34" charset="0"/>
              </a:defRPr>
            </a:lvl9pPr>
          </a:lstStyle>
          <a:p>
            <a:pPr>
              <a:lnSpc>
                <a:spcPct val="100000"/>
              </a:lnSpc>
              <a:spcBef>
                <a:spcPct val="0"/>
              </a:spcBef>
              <a:buClrTx/>
              <a:buFontTx/>
              <a:buNone/>
            </a:pPr>
            <a:r>
              <a:rPr lang="en-US" altLang="en-US" sz="1000"/>
              <a:t>https://en.wikipedia.org/wiki/Glomerulus_(kidney)#/media/File:Glomerulum_of_mouse_kidney_in_Scanning_Electron_Microscope,_magnification_1,000x.GIF</a:t>
            </a:r>
          </a:p>
        </p:txBody>
      </p:sp>
      <p:pic>
        <p:nvPicPr>
          <p:cNvPr id="11271" name="Picture 4">
            <a:extLst>
              <a:ext uri="{FF2B5EF4-FFF2-40B4-BE49-F238E27FC236}">
                <a16:creationId xmlns:a16="http://schemas.microsoft.com/office/drawing/2014/main" id="{FC3A5088-CE3C-4EBF-8569-35E19F80AC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4838" y="398463"/>
            <a:ext cx="59150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
            <a:extLst>
              <a:ext uri="{FF2B5EF4-FFF2-40B4-BE49-F238E27FC236}">
                <a16:creationId xmlns:a16="http://schemas.microsoft.com/office/drawing/2014/main" id="{70E8E896-8111-4BB2-B74D-49488710F7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21788" y="17463"/>
            <a:ext cx="274478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4BAD34-8113-4009-AB87-C5E49586DD01}"/>
              </a:ext>
            </a:extLst>
          </p:cNvPr>
          <p:cNvSpPr>
            <a:spLocks noGrp="1"/>
          </p:cNvSpPr>
          <p:nvPr>
            <p:ph type="title"/>
          </p:nvPr>
        </p:nvSpPr>
        <p:spPr>
          <a:xfrm>
            <a:off x="5559425" y="365125"/>
            <a:ext cx="5794375" cy="1325563"/>
          </a:xfrm>
        </p:spPr>
        <p:txBody>
          <a:bodyPr rtlCol="0">
            <a:normAutofit/>
          </a:bodyPr>
          <a:lstStyle/>
          <a:p>
            <a:pPr eaLnBrk="1" fontAlgn="auto" hangingPunct="1">
              <a:spcAft>
                <a:spcPts val="0"/>
              </a:spcAft>
              <a:defRPr/>
            </a:pPr>
            <a:r>
              <a:rPr lang="en-US" sz="2800" b="1" dirty="0">
                <a:latin typeface="+mn-lt"/>
              </a:rPr>
              <a:t>Glomerulus in Transmission EM</a:t>
            </a:r>
          </a:p>
        </p:txBody>
      </p:sp>
      <p:pic>
        <p:nvPicPr>
          <p:cNvPr id="12290" name="Content Placeholder 4">
            <a:extLst>
              <a:ext uri="{FF2B5EF4-FFF2-40B4-BE49-F238E27FC236}">
                <a16:creationId xmlns:a16="http://schemas.microsoft.com/office/drawing/2014/main" id="{BFD23042-C5D3-40E7-B764-185B215F03A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9183"/>
          <a:stretch>
            <a:fillRect/>
          </a:stretch>
        </p:blipFill>
        <p:spPr>
          <a:xfrm>
            <a:off x="3994150" y="1955800"/>
            <a:ext cx="3409950" cy="3849688"/>
          </a:xfrm>
        </p:spPr>
      </p:pic>
      <p:sp>
        <p:nvSpPr>
          <p:cNvPr id="4" name="Content Placeholder 3">
            <a:extLst>
              <a:ext uri="{FF2B5EF4-FFF2-40B4-BE49-F238E27FC236}">
                <a16:creationId xmlns:a16="http://schemas.microsoft.com/office/drawing/2014/main" id="{33AA0309-CCC0-43B2-9FBA-7A9DAA38253D}"/>
              </a:ext>
            </a:extLst>
          </p:cNvPr>
          <p:cNvSpPr>
            <a:spLocks noGrp="1"/>
          </p:cNvSpPr>
          <p:nvPr>
            <p:ph sz="half" idx="2"/>
          </p:nvPr>
        </p:nvSpPr>
        <p:spPr>
          <a:xfrm>
            <a:off x="3994150" y="6070600"/>
            <a:ext cx="3689350" cy="679450"/>
          </a:xfrm>
        </p:spPr>
        <p:txBody>
          <a:bodyPr>
            <a:normAutofit lnSpcReduction="10000"/>
          </a:bodyPr>
          <a:lstStyle/>
          <a:p>
            <a:pPr marL="0" indent="0">
              <a:buFont typeface="Wingdings" panose="05000000000000000000" pitchFamily="2" charset="2"/>
              <a:buNone/>
              <a:defRPr/>
            </a:pPr>
            <a:r>
              <a:rPr lang="en-US" sz="1050" dirty="0"/>
              <a:t>https://www.niddk.nih.gov/research-funding/at-niddk/labs-branches/kidney-diseases-branch/kidney-disease-section/glomerular-disease-primer/normal-kidney</a:t>
            </a:r>
          </a:p>
        </p:txBody>
      </p:sp>
      <p:pic>
        <p:nvPicPr>
          <p:cNvPr id="12292" name="Picture 6">
            <a:extLst>
              <a:ext uri="{FF2B5EF4-FFF2-40B4-BE49-F238E27FC236}">
                <a16:creationId xmlns:a16="http://schemas.microsoft.com/office/drawing/2014/main" id="{B1CFB279-E38F-451E-B520-58377279F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5125"/>
            <a:ext cx="41338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a:extLst>
              <a:ext uri="{FF2B5EF4-FFF2-40B4-BE49-F238E27FC236}">
                <a16:creationId xmlns:a16="http://schemas.microsoft.com/office/drawing/2014/main" id="{50FA019A-AF75-4CD2-8772-1434697BF2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4100" y="3432175"/>
            <a:ext cx="491966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96B4FAB-C0BD-4FA5-8EC9-63D45A66C828}"/>
              </a:ext>
            </a:extLst>
          </p:cNvPr>
          <p:cNvSpPr>
            <a:spLocks noGrp="1" noChangeArrowheads="1"/>
          </p:cNvSpPr>
          <p:nvPr>
            <p:ph type="title"/>
          </p:nvPr>
        </p:nvSpPr>
        <p:spPr>
          <a:xfrm>
            <a:off x="2319338" y="227013"/>
            <a:ext cx="8162925" cy="762000"/>
          </a:xfrm>
        </p:spPr>
        <p:txBody>
          <a:bodyPr/>
          <a:lstStyle/>
          <a:p>
            <a:pPr eaLnBrk="1" hangingPunct="1"/>
            <a:r>
              <a:rPr lang="en-US" altLang="en-US"/>
              <a:t>Normal Kidney Function</a:t>
            </a:r>
          </a:p>
        </p:txBody>
      </p:sp>
      <p:sp>
        <p:nvSpPr>
          <p:cNvPr id="19459" name="Rectangle 3">
            <a:extLst>
              <a:ext uri="{FF2B5EF4-FFF2-40B4-BE49-F238E27FC236}">
                <a16:creationId xmlns:a16="http://schemas.microsoft.com/office/drawing/2014/main" id="{522FF124-35AB-4B03-B021-3B3E250FB1A8}"/>
              </a:ext>
            </a:extLst>
          </p:cNvPr>
          <p:cNvSpPr>
            <a:spLocks noGrp="1" noChangeArrowheads="1"/>
          </p:cNvSpPr>
          <p:nvPr>
            <p:ph idx="1"/>
          </p:nvPr>
        </p:nvSpPr>
        <p:spPr>
          <a:xfrm>
            <a:off x="744400" y="2186608"/>
            <a:ext cx="11275322" cy="4671391"/>
          </a:xfrm>
        </p:spPr>
        <p:txBody>
          <a:bodyPr>
            <a:normAutofit fontScale="92500" lnSpcReduction="10000"/>
          </a:bodyPr>
          <a:lstStyle/>
          <a:p>
            <a:pPr eaLnBrk="1" hangingPunct="1">
              <a:defRPr/>
            </a:pPr>
            <a:r>
              <a:rPr lang="en-US" altLang="en-US" sz="2000" b="1" dirty="0">
                <a:solidFill>
                  <a:srgbClr val="FF0000"/>
                </a:solidFill>
                <a:latin typeface="Calibri" panose="020F0502020204030204" pitchFamily="34" charset="0"/>
                <a:cs typeface="Arial" panose="020B0604020202020204" pitchFamily="34" charset="0"/>
              </a:rPr>
              <a:t>Excretory function: </a:t>
            </a:r>
          </a:p>
          <a:p>
            <a:pPr lvl="1" eaLnBrk="1" hangingPunct="1">
              <a:defRPr/>
            </a:pPr>
            <a:r>
              <a:rPr lang="en-US" altLang="en-US" sz="2000" dirty="0">
                <a:latin typeface="Calibri" panose="020F0502020204030204" pitchFamily="34" charset="0"/>
                <a:cs typeface="Arial" panose="020B0604020202020204" pitchFamily="34" charset="0"/>
              </a:rPr>
              <a:t>to detoxify blood, removal of toxins, nitrogenous wastes (urea and creatinine), drugs etc.</a:t>
            </a:r>
          </a:p>
          <a:p>
            <a:pPr eaLnBrk="1" hangingPunct="1">
              <a:defRPr/>
            </a:pPr>
            <a:r>
              <a:rPr lang="en-US" altLang="en-US" sz="2000" b="1" dirty="0">
                <a:solidFill>
                  <a:srgbClr val="FF0000"/>
                </a:solidFill>
                <a:latin typeface="Calibri" panose="020F0502020204030204" pitchFamily="34" charset="0"/>
                <a:cs typeface="Arial" panose="020B0604020202020204" pitchFamily="34" charset="0"/>
              </a:rPr>
              <a:t>Homeostatic function: </a:t>
            </a:r>
          </a:p>
          <a:p>
            <a:pPr lvl="1" eaLnBrk="1" hangingPunct="1">
              <a:defRPr/>
            </a:pPr>
            <a:r>
              <a:rPr lang="en-US" altLang="en-US" sz="2000" dirty="0">
                <a:latin typeface="Calibri" panose="020F0502020204030204" pitchFamily="34" charset="0"/>
                <a:cs typeface="Arial" panose="020B0604020202020204" pitchFamily="34" charset="0"/>
              </a:rPr>
              <a:t>maintain and regulate water balance and osmolality</a:t>
            </a:r>
          </a:p>
          <a:p>
            <a:pPr lvl="1" eaLnBrk="1" hangingPunct="1">
              <a:defRPr/>
            </a:pPr>
            <a:r>
              <a:rPr lang="en-US" altLang="en-US" sz="2000" dirty="0">
                <a:latin typeface="Calibri" panose="020F0502020204030204" pitchFamily="34" charset="0"/>
                <a:cs typeface="Arial" panose="020B0604020202020204" pitchFamily="34" charset="0"/>
              </a:rPr>
              <a:t>maintain and regulate electrolyte balance (Na</a:t>
            </a:r>
            <a:r>
              <a:rPr lang="en-US" altLang="en-US" sz="2000" baseline="30000" dirty="0">
                <a:latin typeface="Calibri" panose="020F0502020204030204" pitchFamily="34" charset="0"/>
                <a:cs typeface="Arial" panose="020B0604020202020204" pitchFamily="34" charset="0"/>
              </a:rPr>
              <a:t>+</a:t>
            </a:r>
            <a:r>
              <a:rPr lang="en-US" altLang="en-US" sz="2000" dirty="0">
                <a:latin typeface="Calibri" panose="020F0502020204030204" pitchFamily="34" charset="0"/>
                <a:cs typeface="Arial" panose="020B0604020202020204" pitchFamily="34" charset="0"/>
              </a:rPr>
              <a:t>, K</a:t>
            </a:r>
            <a:r>
              <a:rPr lang="en-US" altLang="en-US" sz="2000" baseline="30000" dirty="0">
                <a:latin typeface="Calibri" panose="020F0502020204030204" pitchFamily="34" charset="0"/>
                <a:cs typeface="Arial" panose="020B0604020202020204" pitchFamily="34" charset="0"/>
              </a:rPr>
              <a:t>+,</a:t>
            </a:r>
            <a:r>
              <a:rPr lang="en-US" altLang="en-US" sz="2000" dirty="0">
                <a:latin typeface="Calibri" panose="020F0502020204030204" pitchFamily="34" charset="0"/>
                <a:cs typeface="Arial" panose="020B0604020202020204" pitchFamily="34" charset="0"/>
              </a:rPr>
              <a:t> Ca</a:t>
            </a:r>
            <a:r>
              <a:rPr lang="en-US" altLang="en-US" sz="2000" baseline="30000" dirty="0">
                <a:latin typeface="Calibri" panose="020F0502020204030204" pitchFamily="34" charset="0"/>
                <a:cs typeface="Arial" panose="020B0604020202020204" pitchFamily="34" charset="0"/>
              </a:rPr>
              <a:t>2+</a:t>
            </a:r>
            <a:r>
              <a:rPr lang="en-US" altLang="en-US" sz="2000" dirty="0">
                <a:latin typeface="Calibri" panose="020F0502020204030204" pitchFamily="34" charset="0"/>
                <a:cs typeface="Arial" panose="020B0604020202020204" pitchFamily="34" charset="0"/>
              </a:rPr>
              <a:t>, Cl</a:t>
            </a:r>
            <a:r>
              <a:rPr lang="en-US" altLang="en-US" sz="2000" baseline="30000" dirty="0">
                <a:latin typeface="Calibri" panose="020F0502020204030204" pitchFamily="34" charset="0"/>
                <a:cs typeface="Arial" panose="020B0604020202020204" pitchFamily="34" charset="0"/>
              </a:rPr>
              <a:t>-</a:t>
            </a:r>
            <a:r>
              <a:rPr lang="en-US" altLang="en-US" sz="2000" dirty="0">
                <a:latin typeface="Calibri" panose="020F0502020204030204" pitchFamily="34" charset="0"/>
                <a:cs typeface="Arial" panose="020B0604020202020204" pitchFamily="34" charset="0"/>
              </a:rPr>
              <a:t>, Mg</a:t>
            </a:r>
            <a:r>
              <a:rPr lang="en-US" altLang="en-US" sz="2000" baseline="30000" dirty="0">
                <a:latin typeface="Calibri" panose="020F0502020204030204" pitchFamily="34" charset="0"/>
                <a:cs typeface="Arial" panose="020B0604020202020204" pitchFamily="34" charset="0"/>
              </a:rPr>
              <a:t>2+ </a:t>
            </a:r>
            <a:r>
              <a:rPr lang="en-US" altLang="en-US" sz="2000" dirty="0">
                <a:latin typeface="Calibri" panose="020F0502020204030204" pitchFamily="34" charset="0"/>
                <a:cs typeface="Arial" panose="020B0604020202020204" pitchFamily="34" charset="0"/>
              </a:rPr>
              <a:t>ions etc.)</a:t>
            </a:r>
          </a:p>
          <a:p>
            <a:pPr lvl="1" eaLnBrk="1" hangingPunct="1">
              <a:defRPr/>
            </a:pPr>
            <a:r>
              <a:rPr lang="en-US" altLang="en-US" sz="2000" dirty="0">
                <a:latin typeface="Calibri" panose="020F0502020204030204" pitchFamily="34" charset="0"/>
                <a:cs typeface="Arial" panose="020B0604020202020204" pitchFamily="34" charset="0"/>
              </a:rPr>
              <a:t>maintain and regulate acid-base balance (pH, H</a:t>
            </a:r>
            <a:r>
              <a:rPr lang="en-US" altLang="en-US" sz="2000" baseline="30000" dirty="0">
                <a:latin typeface="Calibri" panose="020F0502020204030204" pitchFamily="34" charset="0"/>
                <a:cs typeface="Arial" panose="020B0604020202020204" pitchFamily="34" charset="0"/>
              </a:rPr>
              <a:t>+</a:t>
            </a:r>
            <a:r>
              <a:rPr lang="en-US" altLang="en-US" sz="2000" dirty="0">
                <a:latin typeface="Calibri" panose="020F0502020204030204" pitchFamily="34" charset="0"/>
                <a:cs typeface="Arial" panose="020B0604020202020204" pitchFamily="34" charset="0"/>
              </a:rPr>
              <a:t> and HCO3</a:t>
            </a:r>
            <a:r>
              <a:rPr lang="en-US" altLang="en-US" sz="2000" baseline="30000" dirty="0">
                <a:latin typeface="Calibri" panose="020F0502020204030204" pitchFamily="34" charset="0"/>
                <a:cs typeface="Arial" panose="020B0604020202020204" pitchFamily="34" charset="0"/>
              </a:rPr>
              <a:t>-</a:t>
            </a:r>
            <a:r>
              <a:rPr lang="en-US" altLang="en-US" sz="2000" dirty="0">
                <a:latin typeface="Calibri" panose="020F0502020204030204" pitchFamily="34" charset="0"/>
                <a:cs typeface="Arial" panose="020B0604020202020204" pitchFamily="34" charset="0"/>
              </a:rPr>
              <a:t> ions).</a:t>
            </a:r>
          </a:p>
          <a:p>
            <a:pPr eaLnBrk="1" hangingPunct="1">
              <a:defRPr/>
            </a:pPr>
            <a:r>
              <a:rPr lang="en-US" altLang="en-US" sz="2000" b="1" dirty="0">
                <a:solidFill>
                  <a:srgbClr val="FF0000"/>
                </a:solidFill>
                <a:latin typeface="Calibri" panose="020F0502020204030204" pitchFamily="34" charset="0"/>
                <a:cs typeface="Arial" panose="020B0604020202020204" pitchFamily="34" charset="0"/>
              </a:rPr>
              <a:t>Endocrine function:</a:t>
            </a:r>
          </a:p>
          <a:p>
            <a:pPr lvl="1" eaLnBrk="1" hangingPunct="1">
              <a:defRPr/>
            </a:pPr>
            <a:r>
              <a:rPr lang="en-US" altLang="en-US" sz="2000" dirty="0">
                <a:latin typeface="Calibri" panose="020F0502020204030204" pitchFamily="34" charset="0"/>
                <a:cs typeface="Arial" panose="020B0604020202020204" pitchFamily="34" charset="0"/>
              </a:rPr>
              <a:t>secretes renin from the JGA cells </a:t>
            </a:r>
            <a:r>
              <a:rPr lang="en-US" altLang="en-US" sz="2000" dirty="0">
                <a:latin typeface="Calibri" panose="020F0502020204030204" pitchFamily="34" charset="0"/>
                <a:cs typeface="Arial" panose="020B0604020202020204" pitchFamily="34" charset="0"/>
                <a:sym typeface="Wingdings" panose="05000000000000000000" pitchFamily="2" charset="2"/>
              </a:rPr>
              <a:t> to regulate BP and electrolyte balance</a:t>
            </a:r>
            <a:r>
              <a:rPr lang="en-US" altLang="en-US" sz="2000" dirty="0">
                <a:latin typeface="Calibri" panose="020F0502020204030204" pitchFamily="34" charset="0"/>
                <a:cs typeface="Arial" panose="020B0604020202020204" pitchFamily="34" charset="0"/>
              </a:rPr>
              <a:t> </a:t>
            </a:r>
          </a:p>
          <a:p>
            <a:pPr lvl="1" eaLnBrk="1" hangingPunct="1">
              <a:defRPr/>
            </a:pPr>
            <a:r>
              <a:rPr lang="en-US" altLang="en-US" sz="2000" dirty="0">
                <a:latin typeface="Calibri" panose="020F0502020204030204" pitchFamily="34" charset="0"/>
                <a:cs typeface="Arial" panose="020B0604020202020204" pitchFamily="34" charset="0"/>
              </a:rPr>
              <a:t>secretes erythropoietin from the endothelial cells lining the cortical peritubular capillaries </a:t>
            </a:r>
            <a:r>
              <a:rPr lang="en-US" altLang="en-US" sz="2000" dirty="0">
                <a:latin typeface="Calibri" panose="020F0502020204030204" pitchFamily="34" charset="0"/>
                <a:cs typeface="Arial" panose="020B0604020202020204" pitchFamily="34" charset="0"/>
                <a:sym typeface="Wingdings" panose="05000000000000000000" pitchFamily="2" charset="2"/>
              </a:rPr>
              <a:t> to stimulate the bone marrow to produce </a:t>
            </a:r>
            <a:r>
              <a:rPr lang="en-US" altLang="en-US" sz="2000" dirty="0" err="1">
                <a:latin typeface="Calibri" panose="020F0502020204030204" pitchFamily="34" charset="0"/>
                <a:cs typeface="Arial" panose="020B0604020202020204" pitchFamily="34" charset="0"/>
                <a:sym typeface="Wingdings" panose="05000000000000000000" pitchFamily="2" charset="2"/>
              </a:rPr>
              <a:t>rbcs</a:t>
            </a:r>
            <a:r>
              <a:rPr lang="en-US" altLang="en-US" sz="2000" dirty="0">
                <a:latin typeface="Calibri" panose="020F0502020204030204" pitchFamily="34" charset="0"/>
                <a:cs typeface="Arial" panose="020B0604020202020204" pitchFamily="34" charset="0"/>
              </a:rPr>
              <a:t> </a:t>
            </a:r>
          </a:p>
          <a:p>
            <a:pPr lvl="1" eaLnBrk="1" hangingPunct="1">
              <a:defRPr/>
            </a:pPr>
            <a:r>
              <a:rPr lang="en-US" altLang="en-US" sz="2000" dirty="0">
                <a:latin typeface="Calibri" panose="020F0502020204030204" pitchFamily="34" charset="0"/>
                <a:cs typeface="Arial" panose="020B0604020202020204" pitchFamily="34" charset="0"/>
              </a:rPr>
              <a:t>Kidney converts inactive </a:t>
            </a:r>
            <a:r>
              <a:rPr lang="en-US" altLang="en-US" sz="2000" dirty="0" err="1">
                <a:latin typeface="Calibri" panose="020F0502020204030204" pitchFamily="34" charset="0"/>
                <a:cs typeface="Arial" panose="020B0604020202020204" pitchFamily="34" charset="0"/>
              </a:rPr>
              <a:t>Vit</a:t>
            </a:r>
            <a:r>
              <a:rPr lang="en-US" altLang="en-US" sz="2000" dirty="0">
                <a:latin typeface="Calibri" panose="020F0502020204030204" pitchFamily="34" charset="0"/>
                <a:cs typeface="Arial" panose="020B0604020202020204" pitchFamily="34" charset="0"/>
              </a:rPr>
              <a:t> D3 to active 1,25- dihydroxycholecalciferol by alpha one hydroxylase enzyme under the influence of PTH </a:t>
            </a:r>
            <a:r>
              <a:rPr lang="en-US" altLang="en-US" sz="2000" dirty="0">
                <a:latin typeface="Calibri" panose="020F0502020204030204" pitchFamily="34" charset="0"/>
                <a:cs typeface="Arial" panose="020B0604020202020204" pitchFamily="34" charset="0"/>
                <a:sym typeface="Wingdings" panose="05000000000000000000" pitchFamily="2" charset="2"/>
              </a:rPr>
              <a:t> i</a:t>
            </a:r>
            <a:r>
              <a:rPr lang="en-US" altLang="en-US" sz="2000" dirty="0">
                <a:latin typeface="Calibri" panose="020F0502020204030204" pitchFamily="34" charset="0"/>
                <a:cs typeface="Arial" panose="020B0604020202020204" pitchFamily="34" charset="0"/>
              </a:rPr>
              <a:t>ncreases calcium absorption</a:t>
            </a:r>
          </a:p>
          <a:p>
            <a:pPr marL="457200" lvl="1" indent="0" eaLnBrk="1" hangingPunct="1">
              <a:buFont typeface="Wingdings" panose="05000000000000000000" pitchFamily="2" charset="2"/>
              <a:buNone/>
              <a:defRPr/>
            </a:pPr>
            <a:endParaRPr lang="en-US" alt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165</TotalTime>
  <Words>2489</Words>
  <Application>Microsoft Office PowerPoint</Application>
  <PresentationFormat>Widescreen</PresentationFormat>
  <Paragraphs>225</Paragraphs>
  <Slides>37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Gothic</vt:lpstr>
      <vt:lpstr>Wingdings</vt:lpstr>
      <vt:lpstr>Wingdings 2</vt:lpstr>
      <vt:lpstr>Quotable</vt:lpstr>
      <vt:lpstr>Renal Pathology Acute kidney injury</vt:lpstr>
      <vt:lpstr>Acute kidney injury </vt:lpstr>
      <vt:lpstr>GROSS ANATOMY AND HISTOLOGY </vt:lpstr>
      <vt:lpstr>PowerPoint Presentation</vt:lpstr>
      <vt:lpstr>PowerPoint Presentation</vt:lpstr>
      <vt:lpstr>PowerPoint Presentation</vt:lpstr>
      <vt:lpstr>PowerPoint Presentation</vt:lpstr>
      <vt:lpstr>Glomerulus in Transmission EM</vt:lpstr>
      <vt:lpstr>Normal Kidney Function</vt:lpstr>
      <vt:lpstr>PowerPoint Presentation</vt:lpstr>
      <vt:lpstr>PowerPoint Presentation</vt:lpstr>
      <vt:lpstr>Terminology</vt:lpstr>
      <vt:lpstr>RENAL PATHOLOGY   </vt:lpstr>
      <vt:lpstr>KIDNEY BIOPSY</vt:lpstr>
      <vt:lpstr>Kidney biopsy</vt:lpstr>
      <vt:lpstr>Kidney biopsy</vt:lpstr>
      <vt:lpstr>Renal (kidney) failure</vt:lpstr>
      <vt:lpstr>Renal failure can be classified in 3 ways:</vt:lpstr>
      <vt:lpstr>ACUTE KIDNEY INJURY</vt:lpstr>
      <vt:lpstr>Acute kidney injury (AKI)  (previously called acute renal failure [ARF])</vt:lpstr>
      <vt:lpstr>Acute kidney injury (AKI)</vt:lpstr>
      <vt:lpstr>Causes of AKI (etiologic classification) </vt:lpstr>
      <vt:lpstr>Pre-renal causes of ARF  (pre-renal azotemia)</vt:lpstr>
      <vt:lpstr>Renal causes of AKI  (intrinsic causes)</vt:lpstr>
      <vt:lpstr>RENAL causes of AKI</vt:lpstr>
      <vt:lpstr>Post renal causes of AKI/ ARF </vt:lpstr>
      <vt:lpstr>PowerPoint Presentation</vt:lpstr>
      <vt:lpstr>Summary of causes of AKI</vt:lpstr>
      <vt:lpstr>Note: Common causes of AKI</vt:lpstr>
      <vt:lpstr>Acute tubular injury/ necrosis</vt:lpstr>
      <vt:lpstr>Acute tubular injury and Acute tubular necrosis</vt:lpstr>
      <vt:lpstr>Acute tubular injury/ necrosis</vt:lpstr>
      <vt:lpstr>Acute tubular injury/necrosis</vt:lpstr>
      <vt:lpstr>PowerPoint Presentation</vt:lpstr>
      <vt:lpstr>Clinical features of AKI:</vt:lpstr>
      <vt:lpstr>Treatment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Renal Pathology Acute kidney injury</dc:title>
  <dc:creator>sufia husain</dc:creator>
  <cp:lastModifiedBy>Sufia Husain</cp:lastModifiedBy>
  <cp:revision>20</cp:revision>
  <dcterms:created xsi:type="dcterms:W3CDTF">2020-04-15T09:13:39Z</dcterms:created>
  <dcterms:modified xsi:type="dcterms:W3CDTF">2022-05-08T08:51:46Z</dcterms:modified>
</cp:coreProperties>
</file>