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Century Gothic"/>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jFp+MapxSB7oHONrgxnmLWDUwk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59C728-6DB2-4633-B5B2-2F0892173221}">
  <a:tblStyle styleId="{1C59C728-6DB2-4633-B5B2-2F0892173221}" styleName="Table_0">
    <a:wholeTbl>
      <a:tcTxStyle b="off" i="off">
        <a:font>
          <a:latin typeface="Rockwell"/>
          <a:ea typeface="Rockwell"/>
          <a:cs typeface="Rockwel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1ECF5"/>
          </a:solidFill>
        </a:fill>
      </a:tcStyle>
    </a:wholeTbl>
    <a:band1H>
      <a:tcTxStyle/>
      <a:tcStyle>
        <a:fill>
          <a:solidFill>
            <a:srgbClr val="E2D8EA"/>
          </a:solidFill>
        </a:fill>
      </a:tcStyle>
    </a:band1H>
    <a:band2H>
      <a:tcTxStyle/>
    </a:band2H>
    <a:band1V>
      <a:tcTxStyle/>
      <a:tcStyle>
        <a:fill>
          <a:solidFill>
            <a:srgbClr val="E2D8EA"/>
          </a:solidFill>
        </a:fill>
      </a:tcStyle>
    </a:band1V>
    <a:band2V>
      <a:tcTxStyle/>
    </a:band2V>
    <a:lastCol>
      <a:tcTxStyle b="on" i="off">
        <a:font>
          <a:latin typeface="Rockwell"/>
          <a:ea typeface="Rockwell"/>
          <a:cs typeface="Rockwell"/>
        </a:font>
        <a:schemeClr val="lt1"/>
      </a:tcTxStyle>
      <a:tcStyle>
        <a:fill>
          <a:solidFill>
            <a:schemeClr val="accent1"/>
          </a:solidFill>
        </a:fill>
      </a:tcStyle>
    </a:lastCol>
    <a:firstCol>
      <a:tcTxStyle b="on" i="off">
        <a:font>
          <a:latin typeface="Rockwell"/>
          <a:ea typeface="Rockwell"/>
          <a:cs typeface="Rockwell"/>
        </a:font>
        <a:schemeClr val="lt1"/>
      </a:tcTxStyle>
      <a:tcStyle>
        <a:fill>
          <a:solidFill>
            <a:schemeClr val="accent1"/>
          </a:solidFill>
        </a:fill>
      </a:tcStyle>
    </a:firstCol>
    <a:lastRow>
      <a:tcTxStyle b="on" i="off">
        <a:font>
          <a:latin typeface="Rockwell"/>
          <a:ea typeface="Rockwell"/>
          <a:cs typeface="Rockwel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Rockwell"/>
          <a:ea typeface="Rockwell"/>
          <a:cs typeface="Rockwel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enturyGothic-bold.fntdata"/><Relationship Id="rId20" Type="http://schemas.openxmlformats.org/officeDocument/2006/relationships/slide" Target="slides/slide15.xml"/><Relationship Id="rId42" Type="http://schemas.openxmlformats.org/officeDocument/2006/relationships/font" Target="fonts/CenturyGothic-boldItalic.fntdata"/><Relationship Id="rId41" Type="http://schemas.openxmlformats.org/officeDocument/2006/relationships/font" Target="fonts/CenturyGothic-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CenturyGothic-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4" name="Shape 14"/>
        <p:cNvGrpSpPr/>
        <p:nvPr/>
      </p:nvGrpSpPr>
      <p:grpSpPr>
        <a:xfrm>
          <a:off x="0" y="0"/>
          <a:ext cx="0" cy="0"/>
          <a:chOff x="0" y="0"/>
          <a:chExt cx="0" cy="0"/>
        </a:xfrm>
      </p:grpSpPr>
      <p:sp>
        <p:nvSpPr>
          <p:cNvPr id="15" name="Google Shape;15;p35"/>
          <p:cNvSpPr/>
          <p:nvPr/>
        </p:nvSpPr>
        <p:spPr>
          <a:xfrm>
            <a:off x="920834" y="1346946"/>
            <a:ext cx="10222992" cy="80683"/>
          </a:xfrm>
          <a:prstGeom prst="rect">
            <a:avLst/>
          </a:prstGeom>
          <a:blipFill rotWithShape="1">
            <a:blip r:embed="rId2">
              <a:alphaModFix amt="85000"/>
            </a:blip>
            <a:tile algn="ctr" flip="xy" tx="0" sx="92000" ty="-76200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5"/>
          <p:cNvSpPr/>
          <p:nvPr/>
        </p:nvSpPr>
        <p:spPr>
          <a:xfrm>
            <a:off x="920834" y="4299696"/>
            <a:ext cx="10222992" cy="80683"/>
          </a:xfrm>
          <a:prstGeom prst="rect">
            <a:avLst/>
          </a:prstGeom>
          <a:blipFill rotWithShape="1">
            <a:blip r:embed="rId3">
              <a:alphaModFix amt="85000"/>
            </a:blip>
            <a:tile algn="ctr" flip="xy" tx="0" sx="92000" ty="-7175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5"/>
          <p:cNvSpPr/>
          <p:nvPr/>
        </p:nvSpPr>
        <p:spPr>
          <a:xfrm>
            <a:off x="920834" y="1484779"/>
            <a:ext cx="10222992" cy="2743200"/>
          </a:xfrm>
          <a:prstGeom prst="rect">
            <a:avLst/>
          </a:prstGeom>
          <a:blipFill rotWithShape="1">
            <a:blip r:embed="rId4">
              <a:alphaModFix amt="85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35"/>
          <p:cNvGrpSpPr/>
          <p:nvPr/>
        </p:nvGrpSpPr>
        <p:grpSpPr>
          <a:xfrm>
            <a:off x="9649215" y="4068923"/>
            <a:ext cx="1080904" cy="1080902"/>
            <a:chOff x="9685338" y="4460675"/>
            <a:chExt cx="1080904" cy="1080902"/>
          </a:xfrm>
        </p:grpSpPr>
        <p:sp>
          <p:nvSpPr>
            <p:cNvPr id="19" name="Google Shape;19;p35"/>
            <p:cNvSpPr/>
            <p:nvPr/>
          </p:nvSpPr>
          <p:spPr>
            <a:xfrm>
              <a:off x="9685338" y="4460675"/>
              <a:ext cx="1080904" cy="1080902"/>
            </a:xfrm>
            <a:prstGeom prst="ellipse">
              <a:avLst/>
            </a:prstGeom>
            <a:blipFill rotWithShape="1">
              <a:blip r:embed="rId5">
                <a:alphaModFix/>
              </a:blip>
              <a:tile algn="tl" flip="none" tx="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5"/>
            <p:cNvSpPr/>
            <p:nvPr/>
          </p:nvSpPr>
          <p:spPr>
            <a:xfrm>
              <a:off x="9793429" y="4568765"/>
              <a:ext cx="864723" cy="864722"/>
            </a:xfrm>
            <a:prstGeom prst="ellipse">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5"/>
          <p:cNvSpPr txBox="1"/>
          <p:nvPr>
            <p:ph type="ctrTitle"/>
          </p:nvPr>
        </p:nvSpPr>
        <p:spPr>
          <a:xfrm>
            <a:off x="1051560" y="1432223"/>
            <a:ext cx="9966960" cy="3035808"/>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5"/>
          <p:cNvSpPr txBox="1"/>
          <p:nvPr>
            <p:ph idx="1" type="subTitle"/>
          </p:nvPr>
        </p:nvSpPr>
        <p:spPr>
          <a:xfrm>
            <a:off x="1069848" y="4389120"/>
            <a:ext cx="7891272" cy="106984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p:txBody>
      </p:sp>
      <p:sp>
        <p:nvSpPr>
          <p:cNvPr id="23" name="Google Shape;23;p35"/>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5"/>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5"/>
          <p:cNvSpPr txBox="1"/>
          <p:nvPr>
            <p:ph idx="12" type="sldNum"/>
          </p:nvPr>
        </p:nvSpPr>
        <p:spPr>
          <a:xfrm>
            <a:off x="9592733" y="4289334"/>
            <a:ext cx="1193868" cy="64008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i="0" sz="2800" u="none" cap="none" strike="noStrike">
                <a:solidFill>
                  <a:srgbClr val="FFFFFF"/>
                </a:solidFill>
                <a:latin typeface="Rockwell"/>
                <a:ea typeface="Rockwell"/>
                <a:cs typeface="Rockwell"/>
                <a:sym typeface="Rockwell"/>
              </a:defRPr>
            </a:lvl1pPr>
            <a:lvl2pPr indent="0" lvl="1" marL="0" algn="ctr">
              <a:spcBef>
                <a:spcPts val="0"/>
              </a:spcBef>
              <a:buNone/>
              <a:defRPr b="1" i="0" sz="2800" u="none" cap="none" strike="noStrike">
                <a:solidFill>
                  <a:srgbClr val="FFFFFF"/>
                </a:solidFill>
                <a:latin typeface="Rockwell"/>
                <a:ea typeface="Rockwell"/>
                <a:cs typeface="Rockwell"/>
                <a:sym typeface="Rockwell"/>
              </a:defRPr>
            </a:lvl2pPr>
            <a:lvl3pPr indent="0" lvl="2" marL="0" algn="ctr">
              <a:spcBef>
                <a:spcPts val="0"/>
              </a:spcBef>
              <a:buNone/>
              <a:defRPr b="1" i="0" sz="2800" u="none" cap="none" strike="noStrike">
                <a:solidFill>
                  <a:srgbClr val="FFFFFF"/>
                </a:solidFill>
                <a:latin typeface="Rockwell"/>
                <a:ea typeface="Rockwell"/>
                <a:cs typeface="Rockwell"/>
                <a:sym typeface="Rockwell"/>
              </a:defRPr>
            </a:lvl3pPr>
            <a:lvl4pPr indent="0" lvl="3" marL="0" algn="ctr">
              <a:spcBef>
                <a:spcPts val="0"/>
              </a:spcBef>
              <a:buNone/>
              <a:defRPr b="1" i="0" sz="2800" u="none" cap="none" strike="noStrike">
                <a:solidFill>
                  <a:srgbClr val="FFFFFF"/>
                </a:solidFill>
                <a:latin typeface="Rockwell"/>
                <a:ea typeface="Rockwell"/>
                <a:cs typeface="Rockwell"/>
                <a:sym typeface="Rockwell"/>
              </a:defRPr>
            </a:lvl4pPr>
            <a:lvl5pPr indent="0" lvl="4" marL="0" algn="ctr">
              <a:spcBef>
                <a:spcPts val="0"/>
              </a:spcBef>
              <a:buNone/>
              <a:defRPr b="1" i="0" sz="2800" u="none" cap="none" strike="noStrike">
                <a:solidFill>
                  <a:srgbClr val="FFFFFF"/>
                </a:solidFill>
                <a:latin typeface="Rockwell"/>
                <a:ea typeface="Rockwell"/>
                <a:cs typeface="Rockwell"/>
                <a:sym typeface="Rockwell"/>
              </a:defRPr>
            </a:lvl5pPr>
            <a:lvl6pPr indent="0" lvl="5" marL="0" algn="ctr">
              <a:spcBef>
                <a:spcPts val="0"/>
              </a:spcBef>
              <a:buNone/>
              <a:defRPr b="1" i="0" sz="2800" u="none" cap="none" strike="noStrike">
                <a:solidFill>
                  <a:srgbClr val="FFFFFF"/>
                </a:solidFill>
                <a:latin typeface="Rockwell"/>
                <a:ea typeface="Rockwell"/>
                <a:cs typeface="Rockwell"/>
                <a:sym typeface="Rockwell"/>
              </a:defRPr>
            </a:lvl6pPr>
            <a:lvl7pPr indent="0" lvl="6" marL="0" algn="ctr">
              <a:spcBef>
                <a:spcPts val="0"/>
              </a:spcBef>
              <a:buNone/>
              <a:defRPr b="1" i="0" sz="2800" u="none" cap="none" strike="noStrike">
                <a:solidFill>
                  <a:srgbClr val="FFFFFF"/>
                </a:solidFill>
                <a:latin typeface="Rockwell"/>
                <a:ea typeface="Rockwell"/>
                <a:cs typeface="Rockwell"/>
                <a:sym typeface="Rockwell"/>
              </a:defRPr>
            </a:lvl7pPr>
            <a:lvl8pPr indent="0" lvl="7" marL="0" algn="ctr">
              <a:spcBef>
                <a:spcPts val="0"/>
              </a:spcBef>
              <a:buNone/>
              <a:defRPr b="1" i="0" sz="2800" u="none" cap="none" strike="noStrike">
                <a:solidFill>
                  <a:srgbClr val="FFFFFF"/>
                </a:solidFill>
                <a:latin typeface="Rockwell"/>
                <a:ea typeface="Rockwell"/>
                <a:cs typeface="Rockwell"/>
                <a:sym typeface="Rockwell"/>
              </a:defRPr>
            </a:lvl8pPr>
            <a:lvl9pPr indent="0" lvl="8" marL="0" algn="ctr">
              <a:spcBef>
                <a:spcPts val="0"/>
              </a:spcBef>
              <a:buNone/>
              <a:defRPr b="1" i="0" sz="28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4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44"/>
          <p:cNvSpPr txBox="1"/>
          <p:nvPr>
            <p:ph idx="1" type="body"/>
          </p:nvPr>
        </p:nvSpPr>
        <p:spPr>
          <a:xfrm rot="5400000">
            <a:off x="4073652" y="-882396"/>
            <a:ext cx="4050792" cy="100584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91" name="Google Shape;91;p44"/>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4"/>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4"/>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4" name="Shape 94"/>
        <p:cNvGrpSpPr/>
        <p:nvPr/>
      </p:nvGrpSpPr>
      <p:grpSpPr>
        <a:xfrm>
          <a:off x="0" y="0"/>
          <a:ext cx="0" cy="0"/>
          <a:chOff x="0" y="0"/>
          <a:chExt cx="0" cy="0"/>
        </a:xfrm>
      </p:grpSpPr>
      <p:sp>
        <p:nvSpPr>
          <p:cNvPr id="95" name="Google Shape;95;p45"/>
          <p:cNvSpPr txBox="1"/>
          <p:nvPr>
            <p:ph type="title"/>
          </p:nvPr>
        </p:nvSpPr>
        <p:spPr>
          <a:xfrm rot="5400000">
            <a:off x="7181850" y="2076450"/>
            <a:ext cx="5638800" cy="2552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45"/>
          <p:cNvSpPr txBox="1"/>
          <p:nvPr>
            <p:ph idx="1" type="body"/>
          </p:nvPr>
        </p:nvSpPr>
        <p:spPr>
          <a:xfrm rot="5400000">
            <a:off x="2000250" y="-400050"/>
            <a:ext cx="5638800" cy="75057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97" name="Google Shape;97;p45"/>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5"/>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5"/>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6"/>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6"/>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29" name="Google Shape;29;p36"/>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6"/>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6"/>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2" name="Shape 32"/>
        <p:cNvGrpSpPr/>
        <p:nvPr/>
      </p:nvGrpSpPr>
      <p:grpSpPr>
        <a:xfrm>
          <a:off x="0" y="0"/>
          <a:ext cx="0" cy="0"/>
          <a:chOff x="0" y="0"/>
          <a:chExt cx="0" cy="0"/>
        </a:xfrm>
      </p:grpSpPr>
      <p:sp>
        <p:nvSpPr>
          <p:cNvPr id="33" name="Google Shape;33;p37"/>
          <p:cNvSpPr/>
          <p:nvPr/>
        </p:nvSpPr>
        <p:spPr>
          <a:xfrm>
            <a:off x="0" y="4917989"/>
            <a:ext cx="12192000" cy="1940010"/>
          </a:xfrm>
          <a:prstGeom prst="rect">
            <a:avLst/>
          </a:prstGeom>
          <a:blipFill rotWithShape="1">
            <a:blip r:embed="rId2">
              <a:alphaModFix amt="85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7"/>
          <p:cNvSpPr txBox="1"/>
          <p:nvPr>
            <p:ph type="title"/>
          </p:nvPr>
        </p:nvSpPr>
        <p:spPr>
          <a:xfrm>
            <a:off x="2167128" y="1225296"/>
            <a:ext cx="9281160" cy="352044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SzPts val="8000"/>
              <a:buFont typeface="Rockwell"/>
              <a:buNone/>
              <a:defRPr b="0"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7"/>
          <p:cNvSpPr txBox="1"/>
          <p:nvPr>
            <p:ph idx="1" type="body"/>
          </p:nvPr>
        </p:nvSpPr>
        <p:spPr>
          <a:xfrm>
            <a:off x="2165774" y="5020056"/>
            <a:ext cx="9052560" cy="1066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700"/>
              <a:buNone/>
              <a:defRPr sz="2000">
                <a:solidFill>
                  <a:schemeClr val="dk1"/>
                </a:solidFill>
              </a:defRPr>
            </a:lvl1pPr>
            <a:lvl2pPr indent="-228600" lvl="1" marL="914400" algn="l">
              <a:lnSpc>
                <a:spcPct val="90000"/>
              </a:lnSpc>
              <a:spcBef>
                <a:spcPts val="400"/>
              </a:spcBef>
              <a:spcAft>
                <a:spcPts val="0"/>
              </a:spcAft>
              <a:buSzPts val="1530"/>
              <a:buNone/>
              <a:defRPr sz="1800">
                <a:solidFill>
                  <a:srgbClr val="888888"/>
                </a:solidFill>
              </a:defRPr>
            </a:lvl2pPr>
            <a:lvl3pPr indent="-228600" lvl="2" marL="1371600" algn="l">
              <a:lnSpc>
                <a:spcPct val="90000"/>
              </a:lnSpc>
              <a:spcBef>
                <a:spcPts val="400"/>
              </a:spcBef>
              <a:spcAft>
                <a:spcPts val="0"/>
              </a:spcAft>
              <a:buSzPts val="1360"/>
              <a:buNone/>
              <a:defRPr sz="1600">
                <a:solidFill>
                  <a:srgbClr val="888888"/>
                </a:solidFill>
              </a:defRPr>
            </a:lvl3pPr>
            <a:lvl4pPr indent="-228600" lvl="3" marL="1828800" algn="l">
              <a:lnSpc>
                <a:spcPct val="90000"/>
              </a:lnSpc>
              <a:spcBef>
                <a:spcPts val="400"/>
              </a:spcBef>
              <a:spcAft>
                <a:spcPts val="0"/>
              </a:spcAft>
              <a:buSzPts val="1190"/>
              <a:buNone/>
              <a:defRPr sz="1400">
                <a:solidFill>
                  <a:srgbClr val="888888"/>
                </a:solidFill>
              </a:defRPr>
            </a:lvl4pPr>
            <a:lvl5pPr indent="-228600" lvl="4" marL="2286000" algn="l">
              <a:lnSpc>
                <a:spcPct val="90000"/>
              </a:lnSpc>
              <a:spcBef>
                <a:spcPts val="400"/>
              </a:spcBef>
              <a:spcAft>
                <a:spcPts val="0"/>
              </a:spcAft>
              <a:buSzPts val="1190"/>
              <a:buNone/>
              <a:defRPr sz="1400">
                <a:solidFill>
                  <a:srgbClr val="888888"/>
                </a:solidFill>
              </a:defRPr>
            </a:lvl5pPr>
            <a:lvl6pPr indent="-228600" lvl="5" marL="2743200" algn="l">
              <a:lnSpc>
                <a:spcPct val="90000"/>
              </a:lnSpc>
              <a:spcBef>
                <a:spcPts val="400"/>
              </a:spcBef>
              <a:spcAft>
                <a:spcPts val="0"/>
              </a:spcAft>
              <a:buSzPts val="1190"/>
              <a:buNone/>
              <a:defRPr sz="1400">
                <a:solidFill>
                  <a:srgbClr val="888888"/>
                </a:solidFill>
              </a:defRPr>
            </a:lvl6pPr>
            <a:lvl7pPr indent="-228600" lvl="6" marL="3200400" algn="l">
              <a:lnSpc>
                <a:spcPct val="90000"/>
              </a:lnSpc>
              <a:spcBef>
                <a:spcPts val="400"/>
              </a:spcBef>
              <a:spcAft>
                <a:spcPts val="0"/>
              </a:spcAft>
              <a:buSzPts val="1190"/>
              <a:buNone/>
              <a:defRPr sz="1400">
                <a:solidFill>
                  <a:srgbClr val="888888"/>
                </a:solidFill>
              </a:defRPr>
            </a:lvl7pPr>
            <a:lvl8pPr indent="-228600" lvl="7" marL="3657600" algn="l">
              <a:lnSpc>
                <a:spcPct val="90000"/>
              </a:lnSpc>
              <a:spcBef>
                <a:spcPts val="400"/>
              </a:spcBef>
              <a:spcAft>
                <a:spcPts val="0"/>
              </a:spcAft>
              <a:buSzPts val="1190"/>
              <a:buNone/>
              <a:defRPr sz="1400">
                <a:solidFill>
                  <a:srgbClr val="888888"/>
                </a:solidFill>
              </a:defRPr>
            </a:lvl8pPr>
            <a:lvl9pPr indent="-228600" lvl="8" marL="4114800" algn="l">
              <a:lnSpc>
                <a:spcPct val="90000"/>
              </a:lnSpc>
              <a:spcBef>
                <a:spcPts val="400"/>
              </a:spcBef>
              <a:spcAft>
                <a:spcPts val="200"/>
              </a:spcAft>
              <a:buSzPts val="1190"/>
              <a:buNone/>
              <a:defRPr sz="1400">
                <a:solidFill>
                  <a:srgbClr val="888888"/>
                </a:solidFill>
              </a:defRPr>
            </a:lvl9pPr>
          </a:lstStyle>
          <a:p/>
        </p:txBody>
      </p:sp>
      <p:sp>
        <p:nvSpPr>
          <p:cNvPr id="36" name="Google Shape;36;p37"/>
          <p:cNvSpPr txBox="1"/>
          <p:nvPr>
            <p:ph idx="10" type="dt"/>
          </p:nvPr>
        </p:nvSpPr>
        <p:spPr>
          <a:xfrm>
            <a:off x="8593667" y="6272784"/>
            <a:ext cx="264430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7"/>
          <p:cNvSpPr txBox="1"/>
          <p:nvPr>
            <p:ph idx="11" type="ftr"/>
          </p:nvPr>
        </p:nvSpPr>
        <p:spPr>
          <a:xfrm>
            <a:off x="2182708"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38" name="Google Shape;38;p37"/>
          <p:cNvGrpSpPr/>
          <p:nvPr/>
        </p:nvGrpSpPr>
        <p:grpSpPr>
          <a:xfrm>
            <a:off x="897399" y="2325848"/>
            <a:ext cx="1080904" cy="1080902"/>
            <a:chOff x="9685338" y="4460675"/>
            <a:chExt cx="1080904" cy="1080902"/>
          </a:xfrm>
        </p:grpSpPr>
        <p:sp>
          <p:nvSpPr>
            <p:cNvPr id="39" name="Google Shape;39;p37"/>
            <p:cNvSpPr/>
            <p:nvPr/>
          </p:nvSpPr>
          <p:spPr>
            <a:xfrm>
              <a:off x="9685338" y="4460675"/>
              <a:ext cx="1080904" cy="1080902"/>
            </a:xfrm>
            <a:prstGeom prst="ellipse">
              <a:avLst/>
            </a:prstGeom>
            <a:blipFill rotWithShape="1">
              <a:blip r:embed="rId3">
                <a:alphaModFix/>
              </a:blip>
              <a:tile algn="tl" flip="none" tx="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7"/>
            <p:cNvSpPr/>
            <p:nvPr/>
          </p:nvSpPr>
          <p:spPr>
            <a:xfrm>
              <a:off x="9793429" y="4568765"/>
              <a:ext cx="864723" cy="864722"/>
            </a:xfrm>
            <a:prstGeom prst="ellipse">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37"/>
          <p:cNvSpPr txBox="1"/>
          <p:nvPr>
            <p:ph idx="12" type="sldNum"/>
          </p:nvPr>
        </p:nvSpPr>
        <p:spPr>
          <a:xfrm>
            <a:off x="843702" y="2506133"/>
            <a:ext cx="1188298" cy="72033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i="0" sz="2800" u="none" cap="none" strike="noStrike">
                <a:solidFill>
                  <a:srgbClr val="FFFFFF"/>
                </a:solidFill>
                <a:latin typeface="Rockwell"/>
                <a:ea typeface="Rockwell"/>
                <a:cs typeface="Rockwell"/>
                <a:sym typeface="Rockwell"/>
              </a:defRPr>
            </a:lvl1pPr>
            <a:lvl2pPr indent="0" lvl="1" marL="0" algn="ctr">
              <a:spcBef>
                <a:spcPts val="0"/>
              </a:spcBef>
              <a:buNone/>
              <a:defRPr b="1" i="0" sz="2800" u="none" cap="none" strike="noStrike">
                <a:solidFill>
                  <a:srgbClr val="FFFFFF"/>
                </a:solidFill>
                <a:latin typeface="Rockwell"/>
                <a:ea typeface="Rockwell"/>
                <a:cs typeface="Rockwell"/>
                <a:sym typeface="Rockwell"/>
              </a:defRPr>
            </a:lvl2pPr>
            <a:lvl3pPr indent="0" lvl="2" marL="0" algn="ctr">
              <a:spcBef>
                <a:spcPts val="0"/>
              </a:spcBef>
              <a:buNone/>
              <a:defRPr b="1" i="0" sz="2800" u="none" cap="none" strike="noStrike">
                <a:solidFill>
                  <a:srgbClr val="FFFFFF"/>
                </a:solidFill>
                <a:latin typeface="Rockwell"/>
                <a:ea typeface="Rockwell"/>
                <a:cs typeface="Rockwell"/>
                <a:sym typeface="Rockwell"/>
              </a:defRPr>
            </a:lvl3pPr>
            <a:lvl4pPr indent="0" lvl="3" marL="0" algn="ctr">
              <a:spcBef>
                <a:spcPts val="0"/>
              </a:spcBef>
              <a:buNone/>
              <a:defRPr b="1" i="0" sz="2800" u="none" cap="none" strike="noStrike">
                <a:solidFill>
                  <a:srgbClr val="FFFFFF"/>
                </a:solidFill>
                <a:latin typeface="Rockwell"/>
                <a:ea typeface="Rockwell"/>
                <a:cs typeface="Rockwell"/>
                <a:sym typeface="Rockwell"/>
              </a:defRPr>
            </a:lvl4pPr>
            <a:lvl5pPr indent="0" lvl="4" marL="0" algn="ctr">
              <a:spcBef>
                <a:spcPts val="0"/>
              </a:spcBef>
              <a:buNone/>
              <a:defRPr b="1" i="0" sz="2800" u="none" cap="none" strike="noStrike">
                <a:solidFill>
                  <a:srgbClr val="FFFFFF"/>
                </a:solidFill>
                <a:latin typeface="Rockwell"/>
                <a:ea typeface="Rockwell"/>
                <a:cs typeface="Rockwell"/>
                <a:sym typeface="Rockwell"/>
              </a:defRPr>
            </a:lvl5pPr>
            <a:lvl6pPr indent="0" lvl="5" marL="0" algn="ctr">
              <a:spcBef>
                <a:spcPts val="0"/>
              </a:spcBef>
              <a:buNone/>
              <a:defRPr b="1" i="0" sz="2800" u="none" cap="none" strike="noStrike">
                <a:solidFill>
                  <a:srgbClr val="FFFFFF"/>
                </a:solidFill>
                <a:latin typeface="Rockwell"/>
                <a:ea typeface="Rockwell"/>
                <a:cs typeface="Rockwell"/>
                <a:sym typeface="Rockwell"/>
              </a:defRPr>
            </a:lvl6pPr>
            <a:lvl7pPr indent="0" lvl="6" marL="0" algn="ctr">
              <a:spcBef>
                <a:spcPts val="0"/>
              </a:spcBef>
              <a:buNone/>
              <a:defRPr b="1" i="0" sz="2800" u="none" cap="none" strike="noStrike">
                <a:solidFill>
                  <a:srgbClr val="FFFFFF"/>
                </a:solidFill>
                <a:latin typeface="Rockwell"/>
                <a:ea typeface="Rockwell"/>
                <a:cs typeface="Rockwell"/>
                <a:sym typeface="Rockwell"/>
              </a:defRPr>
            </a:lvl7pPr>
            <a:lvl8pPr indent="0" lvl="7" marL="0" algn="ctr">
              <a:spcBef>
                <a:spcPts val="0"/>
              </a:spcBef>
              <a:buNone/>
              <a:defRPr b="1" i="0" sz="2800" u="none" cap="none" strike="noStrike">
                <a:solidFill>
                  <a:srgbClr val="FFFFFF"/>
                </a:solidFill>
                <a:latin typeface="Rockwell"/>
                <a:ea typeface="Rockwell"/>
                <a:cs typeface="Rockwell"/>
                <a:sym typeface="Rockwell"/>
              </a:defRPr>
            </a:lvl8pPr>
            <a:lvl9pPr indent="0" lvl="8" marL="0" algn="ctr">
              <a:spcBef>
                <a:spcPts val="0"/>
              </a:spcBef>
              <a:buNone/>
              <a:defRPr b="1" i="0" sz="28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38"/>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8"/>
          <p:cNvSpPr txBox="1"/>
          <p:nvPr>
            <p:ph idx="1" type="body"/>
          </p:nvPr>
        </p:nvSpPr>
        <p:spPr>
          <a:xfrm>
            <a:off x="1069848" y="2194560"/>
            <a:ext cx="4754880" cy="39776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45" name="Google Shape;45;p38"/>
          <p:cNvSpPr txBox="1"/>
          <p:nvPr>
            <p:ph idx="2" type="body"/>
          </p:nvPr>
        </p:nvSpPr>
        <p:spPr>
          <a:xfrm>
            <a:off x="6364224" y="2194560"/>
            <a:ext cx="4754880" cy="39776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46" name="Google Shape;46;p38"/>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8"/>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8"/>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3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9"/>
          <p:cNvSpPr txBox="1"/>
          <p:nvPr>
            <p:ph idx="1" type="body"/>
          </p:nvPr>
        </p:nvSpPr>
        <p:spPr>
          <a:xfrm>
            <a:off x="1066800" y="2048256"/>
            <a:ext cx="475488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864EA9"/>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52" name="Google Shape;52;p39"/>
          <p:cNvSpPr txBox="1"/>
          <p:nvPr>
            <p:ph idx="2" type="body"/>
          </p:nvPr>
        </p:nvSpPr>
        <p:spPr>
          <a:xfrm>
            <a:off x="1069848" y="2743200"/>
            <a:ext cx="4754880" cy="32918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3" name="Google Shape;53;p39"/>
          <p:cNvSpPr txBox="1"/>
          <p:nvPr>
            <p:ph idx="3" type="body"/>
          </p:nvPr>
        </p:nvSpPr>
        <p:spPr>
          <a:xfrm>
            <a:off x="6364224" y="2048256"/>
            <a:ext cx="475488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864EA9"/>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54" name="Google Shape;54;p39"/>
          <p:cNvSpPr txBox="1"/>
          <p:nvPr>
            <p:ph idx="4" type="body"/>
          </p:nvPr>
        </p:nvSpPr>
        <p:spPr>
          <a:xfrm>
            <a:off x="6364224" y="2743200"/>
            <a:ext cx="4754880" cy="32918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5" name="Google Shape;55;p39"/>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9"/>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40"/>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0"/>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0"/>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0"/>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41"/>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1"/>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1"/>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7" name="Shape 67"/>
        <p:cNvGrpSpPr/>
        <p:nvPr/>
      </p:nvGrpSpPr>
      <p:grpSpPr>
        <a:xfrm>
          <a:off x="0" y="0"/>
          <a:ext cx="0" cy="0"/>
          <a:chOff x="0" y="0"/>
          <a:chExt cx="0" cy="0"/>
        </a:xfrm>
      </p:grpSpPr>
      <p:sp>
        <p:nvSpPr>
          <p:cNvPr id="68" name="Google Shape;68;p42"/>
          <p:cNvSpPr/>
          <p:nvPr/>
        </p:nvSpPr>
        <p:spPr>
          <a:xfrm>
            <a:off x="8303740" y="0"/>
            <a:ext cx="3888259" cy="6857999"/>
          </a:xfrm>
          <a:prstGeom prst="rect">
            <a:avLst/>
          </a:prstGeom>
          <a:blipFill rotWithShape="1">
            <a:blip r:embed="rId2">
              <a:alphaModFix amt="60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2"/>
          <p:cNvSpPr txBox="1"/>
          <p:nvPr>
            <p:ph type="title"/>
          </p:nvPr>
        </p:nvSpPr>
        <p:spPr>
          <a:xfrm>
            <a:off x="8549640" y="685800"/>
            <a:ext cx="3200400" cy="173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Rockwell"/>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2"/>
          <p:cNvSpPr txBox="1"/>
          <p:nvPr>
            <p:ph idx="1" type="body"/>
          </p:nvPr>
        </p:nvSpPr>
        <p:spPr>
          <a:xfrm>
            <a:off x="838200" y="685800"/>
            <a:ext cx="6711696" cy="5020056"/>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71" name="Google Shape;71;p42"/>
          <p:cNvSpPr txBox="1"/>
          <p:nvPr>
            <p:ph idx="2" type="body"/>
          </p:nvPr>
        </p:nvSpPr>
        <p:spPr>
          <a:xfrm>
            <a:off x="8549640" y="2423160"/>
            <a:ext cx="3200400" cy="32918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864EA9"/>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72" name="Google Shape;72;p42"/>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2"/>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74" name="Google Shape;74;p42"/>
          <p:cNvGrpSpPr/>
          <p:nvPr/>
        </p:nvGrpSpPr>
        <p:grpSpPr>
          <a:xfrm>
            <a:off x="11401725" y="6229681"/>
            <a:ext cx="457200" cy="457200"/>
            <a:chOff x="11361456" y="6195813"/>
            <a:chExt cx="548640" cy="548640"/>
          </a:xfrm>
        </p:grpSpPr>
        <p:sp>
          <p:nvSpPr>
            <p:cNvPr id="75" name="Google Shape;75;p42"/>
            <p:cNvSpPr/>
            <p:nvPr/>
          </p:nvSpPr>
          <p:spPr>
            <a:xfrm>
              <a:off x="11361456" y="6195813"/>
              <a:ext cx="548640" cy="548640"/>
            </a:xfrm>
            <a:prstGeom prst="ellipse">
              <a:avLst/>
            </a:prstGeom>
            <a:blipFill rotWithShape="1">
              <a:blip r:embed="rId3">
                <a:alphaModFix/>
              </a:blip>
              <a:tile algn="tl" flip="none" tx="5080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2"/>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42"/>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8" name="Shape 78"/>
        <p:cNvGrpSpPr/>
        <p:nvPr/>
      </p:nvGrpSpPr>
      <p:grpSpPr>
        <a:xfrm>
          <a:off x="0" y="0"/>
          <a:ext cx="0" cy="0"/>
          <a:chOff x="0" y="0"/>
          <a:chExt cx="0" cy="0"/>
        </a:xfrm>
      </p:grpSpPr>
      <p:sp>
        <p:nvSpPr>
          <p:cNvPr id="79" name="Google Shape;79;p43"/>
          <p:cNvSpPr/>
          <p:nvPr/>
        </p:nvSpPr>
        <p:spPr>
          <a:xfrm>
            <a:off x="8303740" y="0"/>
            <a:ext cx="3888259" cy="6857999"/>
          </a:xfrm>
          <a:prstGeom prst="rect">
            <a:avLst/>
          </a:prstGeom>
          <a:blipFill rotWithShape="1">
            <a:blip r:embed="rId2">
              <a:alphaModFix amt="60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3"/>
          <p:cNvSpPr txBox="1"/>
          <p:nvPr>
            <p:ph type="title"/>
          </p:nvPr>
        </p:nvSpPr>
        <p:spPr>
          <a:xfrm>
            <a:off x="8549640" y="685800"/>
            <a:ext cx="3200400" cy="173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Rockwell"/>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43"/>
          <p:cNvSpPr/>
          <p:nvPr>
            <p:ph idx="2" type="pic"/>
          </p:nvPr>
        </p:nvSpPr>
        <p:spPr>
          <a:xfrm>
            <a:off x="0" y="0"/>
            <a:ext cx="8303740" cy="6858000"/>
          </a:xfrm>
          <a:prstGeom prst="rect">
            <a:avLst/>
          </a:prstGeom>
          <a:solidFill>
            <a:srgbClr val="D5D2DC"/>
          </a:solidFill>
          <a:ln>
            <a:noFill/>
          </a:ln>
        </p:spPr>
      </p:sp>
      <p:sp>
        <p:nvSpPr>
          <p:cNvPr id="82" name="Google Shape;82;p43"/>
          <p:cNvSpPr txBox="1"/>
          <p:nvPr>
            <p:ph idx="1" type="body"/>
          </p:nvPr>
        </p:nvSpPr>
        <p:spPr>
          <a:xfrm>
            <a:off x="8549640" y="2423160"/>
            <a:ext cx="3200400" cy="32918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864EA9"/>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83" name="Google Shape;83;p43"/>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84" name="Google Shape;84;p43"/>
          <p:cNvGrpSpPr/>
          <p:nvPr/>
        </p:nvGrpSpPr>
        <p:grpSpPr>
          <a:xfrm>
            <a:off x="11401725" y="6229681"/>
            <a:ext cx="457200" cy="457200"/>
            <a:chOff x="11361456" y="6195813"/>
            <a:chExt cx="548640" cy="548640"/>
          </a:xfrm>
        </p:grpSpPr>
        <p:sp>
          <p:nvSpPr>
            <p:cNvPr id="85" name="Google Shape;85;p43"/>
            <p:cNvSpPr/>
            <p:nvPr/>
          </p:nvSpPr>
          <p:spPr>
            <a:xfrm>
              <a:off x="11361456" y="6195813"/>
              <a:ext cx="548640" cy="548640"/>
            </a:xfrm>
            <a:prstGeom prst="ellipse">
              <a:avLst/>
            </a:prstGeom>
            <a:blipFill rotWithShape="1">
              <a:blip r:embed="rId3">
                <a:alphaModFix/>
              </a:blip>
              <a:tile algn="tl" flip="none" tx="5080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3"/>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43"/>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4D8"/>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SzPts val="5400"/>
              <a:buFont typeface="Rockwell"/>
              <a:buNone/>
              <a:defRPr b="0" i="0" sz="5400" u="none" cap="none" strike="noStrik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4"/>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lvl1pPr indent="-336550" lvl="0" marL="457200" marR="0" rtl="0" algn="l">
              <a:lnSpc>
                <a:spcPct val="90000"/>
              </a:lnSpc>
              <a:spcBef>
                <a:spcPts val="1200"/>
              </a:spcBef>
              <a:spcAft>
                <a:spcPts val="0"/>
              </a:spcAft>
              <a:buClr>
                <a:srgbClr val="864EA9"/>
              </a:buClr>
              <a:buSzPts val="1700"/>
              <a:buFont typeface="Noto Sans Symbols"/>
              <a:buChar char="▪"/>
              <a:defRPr b="0" i="0" sz="2000" u="none" cap="none" strike="noStrike">
                <a:solidFill>
                  <a:schemeClr val="dk1"/>
                </a:solidFill>
                <a:latin typeface="Rockwell"/>
                <a:ea typeface="Rockwell"/>
                <a:cs typeface="Rockwell"/>
                <a:sym typeface="Rockwell"/>
              </a:defRPr>
            </a:lvl1pPr>
            <a:lvl2pPr indent="-325755" lvl="1" marL="914400" marR="0" rtl="0" algn="l">
              <a:lnSpc>
                <a:spcPct val="90000"/>
              </a:lnSpc>
              <a:spcBef>
                <a:spcPts val="400"/>
              </a:spcBef>
              <a:spcAft>
                <a:spcPts val="0"/>
              </a:spcAft>
              <a:buClr>
                <a:srgbClr val="864EA9"/>
              </a:buClr>
              <a:buSzPts val="1530"/>
              <a:buFont typeface="Noto Sans Symbols"/>
              <a:buChar char="▪"/>
              <a:defRPr b="0" i="0" sz="1800" u="none" cap="none" strike="noStrike">
                <a:solidFill>
                  <a:schemeClr val="dk1"/>
                </a:solidFill>
                <a:latin typeface="Rockwell"/>
                <a:ea typeface="Rockwell"/>
                <a:cs typeface="Rockwell"/>
                <a:sym typeface="Rockwell"/>
              </a:defRPr>
            </a:lvl2pPr>
            <a:lvl3pPr indent="-314960" lvl="2" marL="1371600" marR="0" rtl="0" algn="l">
              <a:lnSpc>
                <a:spcPct val="90000"/>
              </a:lnSpc>
              <a:spcBef>
                <a:spcPts val="400"/>
              </a:spcBef>
              <a:spcAft>
                <a:spcPts val="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3pPr>
            <a:lvl4pPr indent="-314960" lvl="3" marL="1828800" marR="0" rtl="0" algn="l">
              <a:lnSpc>
                <a:spcPct val="90000"/>
              </a:lnSpc>
              <a:spcBef>
                <a:spcPts val="400"/>
              </a:spcBef>
              <a:spcAft>
                <a:spcPts val="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4pPr>
            <a:lvl5pPr indent="-314960" lvl="4" marL="2286000" marR="0" rtl="0" algn="l">
              <a:lnSpc>
                <a:spcPct val="90000"/>
              </a:lnSpc>
              <a:spcBef>
                <a:spcPts val="400"/>
              </a:spcBef>
              <a:spcAft>
                <a:spcPts val="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5pPr>
            <a:lvl6pPr indent="-314960" lvl="5" marL="2743200" marR="0" rtl="0" algn="l">
              <a:lnSpc>
                <a:spcPct val="90000"/>
              </a:lnSpc>
              <a:spcBef>
                <a:spcPts val="400"/>
              </a:spcBef>
              <a:spcAft>
                <a:spcPts val="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6pPr>
            <a:lvl7pPr indent="-314960" lvl="6" marL="3200400" marR="0" rtl="0" algn="l">
              <a:lnSpc>
                <a:spcPct val="90000"/>
              </a:lnSpc>
              <a:spcBef>
                <a:spcPts val="400"/>
              </a:spcBef>
              <a:spcAft>
                <a:spcPts val="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7pPr>
            <a:lvl8pPr indent="-314959" lvl="7" marL="3657600" marR="0" rtl="0" algn="l">
              <a:lnSpc>
                <a:spcPct val="90000"/>
              </a:lnSpc>
              <a:spcBef>
                <a:spcPts val="400"/>
              </a:spcBef>
              <a:spcAft>
                <a:spcPts val="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8pPr>
            <a:lvl9pPr indent="-314959" lvl="8" marL="4114800" marR="0" rtl="0" algn="l">
              <a:lnSpc>
                <a:spcPct val="90000"/>
              </a:lnSpc>
              <a:spcBef>
                <a:spcPts val="400"/>
              </a:spcBef>
              <a:spcAft>
                <a:spcPts val="200"/>
              </a:spcAft>
              <a:buClr>
                <a:srgbClr val="864EA9"/>
              </a:buClr>
              <a:buSzPts val="1360"/>
              <a:buFont typeface="Noto Sans Symbols"/>
              <a:buChar char="▪"/>
              <a:defRPr b="0" i="0" sz="1600" u="none" cap="none" strike="noStrike">
                <a:solidFill>
                  <a:schemeClr val="dk1"/>
                </a:solidFill>
                <a:latin typeface="Rockwell"/>
                <a:ea typeface="Rockwell"/>
                <a:cs typeface="Rockwell"/>
                <a:sym typeface="Rockwell"/>
              </a:defRPr>
            </a:lvl9pPr>
          </a:lstStyle>
          <a:p/>
        </p:txBody>
      </p:sp>
      <p:sp>
        <p:nvSpPr>
          <p:cNvPr id="8" name="Google Shape;8;p34"/>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dk2"/>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9" name="Google Shape;9;p34"/>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2"/>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grpSp>
        <p:nvGrpSpPr>
          <p:cNvPr id="10" name="Google Shape;10;p34"/>
          <p:cNvGrpSpPr/>
          <p:nvPr/>
        </p:nvGrpSpPr>
        <p:grpSpPr>
          <a:xfrm>
            <a:off x="11401725" y="6229681"/>
            <a:ext cx="457200" cy="457200"/>
            <a:chOff x="11361456" y="6195813"/>
            <a:chExt cx="548640" cy="548640"/>
          </a:xfrm>
        </p:grpSpPr>
        <p:sp>
          <p:nvSpPr>
            <p:cNvPr id="11" name="Google Shape;11;p34"/>
            <p:cNvSpPr/>
            <p:nvPr/>
          </p:nvSpPr>
          <p:spPr>
            <a:xfrm>
              <a:off x="11361456" y="6195813"/>
              <a:ext cx="548640" cy="548640"/>
            </a:xfrm>
            <a:prstGeom prst="ellipse">
              <a:avLst/>
            </a:prstGeom>
            <a:blipFill rotWithShape="1">
              <a:blip r:embed="rId1">
                <a:alphaModFix/>
              </a:blip>
              <a:tile algn="tl" flip="none" tx="5080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4"/>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 name="Google Shape;13;p34"/>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Rockwell"/>
                <a:ea typeface="Rockwell"/>
                <a:cs typeface="Rockwell"/>
                <a:sym typeface="Rockwell"/>
              </a:defRPr>
            </a:lvl1pPr>
            <a:lvl2pPr indent="0" lvl="1" marL="0" marR="0" rtl="0" algn="ctr">
              <a:spcBef>
                <a:spcPts val="0"/>
              </a:spcBef>
              <a:buNone/>
              <a:defRPr b="1" i="0" sz="1400" u="none" cap="none" strike="noStrike">
                <a:solidFill>
                  <a:srgbClr val="FFFFFF"/>
                </a:solidFill>
                <a:latin typeface="Rockwell"/>
                <a:ea typeface="Rockwell"/>
                <a:cs typeface="Rockwell"/>
                <a:sym typeface="Rockwell"/>
              </a:defRPr>
            </a:lvl2pPr>
            <a:lvl3pPr indent="0" lvl="2" marL="0" marR="0" rtl="0" algn="ctr">
              <a:spcBef>
                <a:spcPts val="0"/>
              </a:spcBef>
              <a:buNone/>
              <a:defRPr b="1" i="0" sz="1400" u="none" cap="none" strike="noStrike">
                <a:solidFill>
                  <a:srgbClr val="FFFFFF"/>
                </a:solidFill>
                <a:latin typeface="Rockwell"/>
                <a:ea typeface="Rockwell"/>
                <a:cs typeface="Rockwell"/>
                <a:sym typeface="Rockwell"/>
              </a:defRPr>
            </a:lvl3pPr>
            <a:lvl4pPr indent="0" lvl="3" marL="0" marR="0" rtl="0" algn="ctr">
              <a:spcBef>
                <a:spcPts val="0"/>
              </a:spcBef>
              <a:buNone/>
              <a:defRPr b="1" i="0" sz="1400" u="none" cap="none" strike="noStrike">
                <a:solidFill>
                  <a:srgbClr val="FFFFFF"/>
                </a:solidFill>
                <a:latin typeface="Rockwell"/>
                <a:ea typeface="Rockwell"/>
                <a:cs typeface="Rockwell"/>
                <a:sym typeface="Rockwell"/>
              </a:defRPr>
            </a:lvl4pPr>
            <a:lvl5pPr indent="0" lvl="4" marL="0" marR="0" rtl="0" algn="ctr">
              <a:spcBef>
                <a:spcPts val="0"/>
              </a:spcBef>
              <a:buNone/>
              <a:defRPr b="1" i="0" sz="1400" u="none" cap="none" strike="noStrike">
                <a:solidFill>
                  <a:srgbClr val="FFFFFF"/>
                </a:solidFill>
                <a:latin typeface="Rockwell"/>
                <a:ea typeface="Rockwell"/>
                <a:cs typeface="Rockwell"/>
                <a:sym typeface="Rockwell"/>
              </a:defRPr>
            </a:lvl5pPr>
            <a:lvl6pPr indent="0" lvl="5" marL="0" marR="0" rtl="0" algn="ctr">
              <a:spcBef>
                <a:spcPts val="0"/>
              </a:spcBef>
              <a:buNone/>
              <a:defRPr b="1" i="0" sz="1400" u="none" cap="none" strike="noStrike">
                <a:solidFill>
                  <a:srgbClr val="FFFFFF"/>
                </a:solidFill>
                <a:latin typeface="Rockwell"/>
                <a:ea typeface="Rockwell"/>
                <a:cs typeface="Rockwell"/>
                <a:sym typeface="Rockwell"/>
              </a:defRPr>
            </a:lvl6pPr>
            <a:lvl7pPr indent="0" lvl="6" marL="0" marR="0" rtl="0" algn="ctr">
              <a:spcBef>
                <a:spcPts val="0"/>
              </a:spcBef>
              <a:buNone/>
              <a:defRPr b="1" i="0" sz="1400" u="none" cap="none" strike="noStrike">
                <a:solidFill>
                  <a:srgbClr val="FFFFFF"/>
                </a:solidFill>
                <a:latin typeface="Rockwell"/>
                <a:ea typeface="Rockwell"/>
                <a:cs typeface="Rockwell"/>
                <a:sym typeface="Rockwell"/>
              </a:defRPr>
            </a:lvl7pPr>
            <a:lvl8pPr indent="0" lvl="7" marL="0" marR="0" rtl="0" algn="ctr">
              <a:spcBef>
                <a:spcPts val="0"/>
              </a:spcBef>
              <a:buNone/>
              <a:defRPr b="1" i="0" sz="1400" u="none" cap="none" strike="noStrike">
                <a:solidFill>
                  <a:srgbClr val="FFFFFF"/>
                </a:solidFill>
                <a:latin typeface="Rockwell"/>
                <a:ea typeface="Rockwell"/>
                <a:cs typeface="Rockwell"/>
                <a:sym typeface="Rockwell"/>
              </a:defRPr>
            </a:lvl8pPr>
            <a:lvl9pPr indent="0" lvl="8" marL="0" marR="0" rtl="0" algn="ctr">
              <a:spcBef>
                <a:spcPts val="0"/>
              </a:spcBef>
              <a:buNone/>
              <a:defRPr b="1" i="0" sz="14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35.png"/><Relationship Id="rId5"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
          <p:cNvSpPr txBox="1"/>
          <p:nvPr>
            <p:ph type="ctrTitle"/>
          </p:nvPr>
        </p:nvSpPr>
        <p:spPr>
          <a:xfrm>
            <a:off x="1069975" y="1700213"/>
            <a:ext cx="9809163" cy="23876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3200"/>
              <a:buFont typeface="Rockwell"/>
              <a:buNone/>
            </a:pPr>
            <a:r>
              <a:rPr b="1" lang="en-US" sz="3200">
                <a:solidFill>
                  <a:schemeClr val="dk1"/>
                </a:solidFill>
              </a:rPr>
              <a:t>PATHOLOGY OF TUMORS OF THE </a:t>
            </a:r>
            <a:br>
              <a:rPr b="1" lang="en-US" sz="3200">
                <a:solidFill>
                  <a:schemeClr val="dk1"/>
                </a:solidFill>
              </a:rPr>
            </a:br>
            <a:r>
              <a:rPr b="1" lang="en-US" sz="3200">
                <a:solidFill>
                  <a:schemeClr val="dk1"/>
                </a:solidFill>
              </a:rPr>
              <a:t>KIDNEY &amp; URINARY TRACT</a:t>
            </a:r>
            <a:endParaRPr/>
          </a:p>
        </p:txBody>
      </p:sp>
      <p:sp>
        <p:nvSpPr>
          <p:cNvPr id="105" name="Google Shape;105;p1"/>
          <p:cNvSpPr txBox="1"/>
          <p:nvPr>
            <p:ph idx="1" type="subTitle"/>
          </p:nvPr>
        </p:nvSpPr>
        <p:spPr>
          <a:xfrm>
            <a:off x="2028825" y="4389438"/>
            <a:ext cx="7891463" cy="2468562"/>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864EA9"/>
              </a:buClr>
              <a:buSzPct val="85000"/>
              <a:buFont typeface="Twentieth Century"/>
              <a:buNone/>
            </a:pPr>
            <a:r>
              <a:rPr b="1" lang="en-US" sz="1600"/>
              <a:t>May 2022</a:t>
            </a:r>
            <a:endParaRPr/>
          </a:p>
          <a:p>
            <a:pPr indent="0" lvl="0" marL="0" rtl="0" algn="ctr">
              <a:lnSpc>
                <a:spcPct val="90000"/>
              </a:lnSpc>
              <a:spcBef>
                <a:spcPts val="1200"/>
              </a:spcBef>
              <a:spcAft>
                <a:spcPts val="0"/>
              </a:spcAft>
              <a:buClr>
                <a:srgbClr val="864EA9"/>
              </a:buClr>
              <a:buSzPct val="85000"/>
              <a:buFont typeface="Twentieth Century"/>
              <a:buNone/>
            </a:pPr>
            <a:r>
              <a:rPr b="1" lang="en-US" sz="1600"/>
              <a:t>Reference: Robbins &amp; Cotran Pathology and Rubin’s Pathology</a:t>
            </a:r>
            <a:endParaRPr/>
          </a:p>
          <a:p>
            <a:pPr indent="0" lvl="0" marL="0" rtl="0" algn="ctr">
              <a:lnSpc>
                <a:spcPct val="90000"/>
              </a:lnSpc>
              <a:spcBef>
                <a:spcPts val="1200"/>
              </a:spcBef>
              <a:spcAft>
                <a:spcPts val="0"/>
              </a:spcAft>
              <a:buClr>
                <a:srgbClr val="864EA9"/>
              </a:buClr>
              <a:buSzPct val="85000"/>
              <a:buFont typeface="Twentieth Century"/>
              <a:buNone/>
            </a:pPr>
            <a:r>
              <a:t/>
            </a:r>
            <a:endParaRPr sz="1600"/>
          </a:p>
          <a:p>
            <a:pPr indent="0" lvl="0" marL="0" rtl="0" algn="ctr">
              <a:lnSpc>
                <a:spcPct val="90000"/>
              </a:lnSpc>
              <a:spcBef>
                <a:spcPts val="1200"/>
              </a:spcBef>
              <a:spcAft>
                <a:spcPts val="0"/>
              </a:spcAft>
              <a:buClr>
                <a:srgbClr val="864EA9"/>
              </a:buClr>
              <a:buSzPct val="85000"/>
              <a:buFont typeface="Twentieth Century"/>
              <a:buNone/>
            </a:pPr>
            <a:r>
              <a:rPr lang="en-US" sz="1600"/>
              <a:t>Sufia Husain</a:t>
            </a:r>
            <a:endParaRPr/>
          </a:p>
          <a:p>
            <a:pPr indent="0" lvl="0" marL="0" rtl="0" algn="ctr">
              <a:lnSpc>
                <a:spcPct val="90000"/>
              </a:lnSpc>
              <a:spcBef>
                <a:spcPts val="1200"/>
              </a:spcBef>
              <a:spcAft>
                <a:spcPts val="0"/>
              </a:spcAft>
              <a:buClr>
                <a:srgbClr val="864EA9"/>
              </a:buClr>
              <a:buSzPct val="85000"/>
              <a:buFont typeface="Twentieth Century"/>
              <a:buNone/>
            </a:pPr>
            <a:r>
              <a:rPr lang="en-US" sz="1600"/>
              <a:t>Associate Professor</a:t>
            </a:r>
            <a:endParaRPr/>
          </a:p>
          <a:p>
            <a:pPr indent="0" lvl="0" marL="0" rtl="0" algn="ctr">
              <a:lnSpc>
                <a:spcPct val="90000"/>
              </a:lnSpc>
              <a:spcBef>
                <a:spcPts val="1200"/>
              </a:spcBef>
              <a:spcAft>
                <a:spcPts val="0"/>
              </a:spcAft>
              <a:buClr>
                <a:srgbClr val="864EA9"/>
              </a:buClr>
              <a:buSzPct val="85000"/>
              <a:buFont typeface="Twentieth Century"/>
              <a:buNone/>
            </a:pPr>
            <a:r>
              <a:rPr lang="en-US" sz="1600"/>
              <a:t>Pathology Department</a:t>
            </a:r>
            <a:endParaRPr/>
          </a:p>
          <a:p>
            <a:pPr indent="0" lvl="0" marL="0" rtl="0" algn="ctr">
              <a:lnSpc>
                <a:spcPct val="90000"/>
              </a:lnSpc>
              <a:spcBef>
                <a:spcPts val="1200"/>
              </a:spcBef>
              <a:spcAft>
                <a:spcPts val="0"/>
              </a:spcAft>
              <a:buClr>
                <a:srgbClr val="864EA9"/>
              </a:buClr>
              <a:buSzPct val="85000"/>
              <a:buFont typeface="Twentieth Century"/>
              <a:buNone/>
            </a:pPr>
            <a:r>
              <a:rPr lang="en-US" sz="1600"/>
              <a:t>College of Medicine</a:t>
            </a:r>
            <a:endParaRPr/>
          </a:p>
          <a:p>
            <a:pPr indent="0" lvl="0" marL="0" rtl="0" algn="ctr">
              <a:lnSpc>
                <a:spcPct val="90000"/>
              </a:lnSpc>
              <a:spcBef>
                <a:spcPts val="1200"/>
              </a:spcBef>
              <a:spcAft>
                <a:spcPts val="0"/>
              </a:spcAft>
              <a:buClr>
                <a:srgbClr val="864EA9"/>
              </a:buClr>
              <a:buSzPct val="85000"/>
              <a:buFont typeface="Twentieth Century"/>
              <a:buNone/>
            </a:pPr>
            <a:r>
              <a:rPr lang="en-US" sz="1600"/>
              <a:t>KSU, Riyadh</a:t>
            </a:r>
            <a:endParaRPr/>
          </a:p>
          <a:p>
            <a:pPr indent="0" lvl="0" marL="0" rtl="0" algn="l">
              <a:lnSpc>
                <a:spcPct val="90000"/>
              </a:lnSpc>
              <a:spcBef>
                <a:spcPts val="1200"/>
              </a:spcBef>
              <a:spcAft>
                <a:spcPts val="0"/>
              </a:spcAft>
              <a:buClr>
                <a:schemeClr val="accent3"/>
              </a:buClr>
              <a:buSzPct val="85000"/>
              <a:buFont typeface="Twentieth Century"/>
              <a:buNone/>
            </a:pPr>
            <a:r>
              <a:t/>
            </a:r>
            <a:endParaRPr b="1"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0"/>
          <p:cNvSpPr txBox="1"/>
          <p:nvPr>
            <p:ph idx="1" type="body"/>
          </p:nvPr>
        </p:nvSpPr>
        <p:spPr>
          <a:xfrm>
            <a:off x="357188" y="773113"/>
            <a:ext cx="11626850" cy="574040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2040"/>
              <a:buChar char="▪"/>
            </a:pPr>
            <a:r>
              <a:rPr lang="en-US" sz="2400">
                <a:solidFill>
                  <a:srgbClr val="000000"/>
                </a:solidFill>
                <a:latin typeface="Calibri"/>
                <a:ea typeface="Calibri"/>
                <a:cs typeface="Calibri"/>
                <a:sym typeface="Calibri"/>
              </a:rPr>
              <a:t>Risk factors include:</a:t>
            </a:r>
            <a:endParaRPr/>
          </a:p>
          <a:p>
            <a:pPr indent="-182880" lvl="1" marL="457200" rtl="0" algn="l">
              <a:lnSpc>
                <a:spcPct val="90000"/>
              </a:lnSpc>
              <a:spcBef>
                <a:spcPts val="400"/>
              </a:spcBef>
              <a:spcAft>
                <a:spcPts val="0"/>
              </a:spcAft>
              <a:buSzPts val="2040"/>
              <a:buFont typeface="Noto Sans Symbols"/>
              <a:buChar char="⮚"/>
            </a:pPr>
            <a:r>
              <a:rPr lang="en-US" sz="2400">
                <a:latin typeface="Calibri"/>
                <a:ea typeface="Calibri"/>
                <a:cs typeface="Calibri"/>
                <a:sym typeface="Calibri"/>
              </a:rPr>
              <a:t> Tobacco (smoked or chewed).</a:t>
            </a:r>
            <a:endParaRPr/>
          </a:p>
          <a:p>
            <a:pPr indent="-182880" lvl="1" marL="457200" rtl="0" algn="l">
              <a:lnSpc>
                <a:spcPct val="90000"/>
              </a:lnSpc>
              <a:spcBef>
                <a:spcPts val="600"/>
              </a:spcBef>
              <a:spcAft>
                <a:spcPts val="0"/>
              </a:spcAft>
              <a:buSzPts val="2040"/>
              <a:buFont typeface="Noto Sans Symbols"/>
              <a:buChar char="⮚"/>
            </a:pPr>
            <a:r>
              <a:rPr lang="en-US" sz="2400">
                <a:latin typeface="Calibri"/>
                <a:ea typeface="Calibri"/>
                <a:cs typeface="Calibri"/>
                <a:sym typeface="Calibri"/>
              </a:rPr>
              <a:t> Acquired cystic kidney disease due to end stage renal disease 🡪 they predispose to papillary RCC (</a:t>
            </a:r>
            <a:r>
              <a:rPr lang="en-US" sz="2400">
                <a:solidFill>
                  <a:srgbClr val="000000"/>
                </a:solidFill>
                <a:latin typeface="Calibri"/>
                <a:ea typeface="Calibri"/>
                <a:cs typeface="Calibri"/>
                <a:sym typeface="Calibri"/>
              </a:rPr>
              <a:t>as a complication of chronic dialysis)</a:t>
            </a:r>
            <a:endParaRPr/>
          </a:p>
          <a:p>
            <a:pPr indent="-182880" lvl="1" marL="457200" rtl="0" algn="l">
              <a:lnSpc>
                <a:spcPct val="90000"/>
              </a:lnSpc>
              <a:spcBef>
                <a:spcPts val="600"/>
              </a:spcBef>
              <a:spcAft>
                <a:spcPts val="0"/>
              </a:spcAft>
              <a:buSzPts val="2040"/>
              <a:buFont typeface="Noto Sans Symbols"/>
              <a:buChar char="⮚"/>
            </a:pPr>
            <a:r>
              <a:rPr lang="en-US" sz="2400">
                <a:latin typeface="Calibri"/>
                <a:ea typeface="Calibri"/>
                <a:cs typeface="Calibri"/>
                <a:sym typeface="Calibri"/>
              </a:rPr>
              <a:t> Chronic hypertension</a:t>
            </a:r>
            <a:endParaRPr/>
          </a:p>
          <a:p>
            <a:pPr indent="-182880" lvl="1" marL="457200" rtl="0" algn="l">
              <a:lnSpc>
                <a:spcPct val="90000"/>
              </a:lnSpc>
              <a:spcBef>
                <a:spcPts val="600"/>
              </a:spcBef>
              <a:spcAft>
                <a:spcPts val="0"/>
              </a:spcAft>
              <a:buSzPts val="2040"/>
              <a:buFont typeface="Noto Sans Symbols"/>
              <a:buChar char="⮚"/>
            </a:pPr>
            <a:r>
              <a:rPr lang="en-US" sz="2400">
                <a:solidFill>
                  <a:srgbClr val="000000"/>
                </a:solidFill>
                <a:latin typeface="Calibri"/>
                <a:ea typeface="Calibri"/>
                <a:cs typeface="Calibri"/>
                <a:sym typeface="Calibri"/>
              </a:rPr>
              <a:t> Obesity</a:t>
            </a:r>
            <a:endParaRPr/>
          </a:p>
          <a:p>
            <a:pPr indent="-182880" lvl="1" marL="457200" rtl="0" algn="l">
              <a:lnSpc>
                <a:spcPct val="90000"/>
              </a:lnSpc>
              <a:spcBef>
                <a:spcPts val="600"/>
              </a:spcBef>
              <a:spcAft>
                <a:spcPts val="0"/>
              </a:spcAft>
              <a:buSzPts val="2040"/>
              <a:buFont typeface="Noto Sans Symbols"/>
              <a:buChar char="⮚"/>
            </a:pPr>
            <a:r>
              <a:rPr lang="en-US" sz="2400">
                <a:solidFill>
                  <a:srgbClr val="000000"/>
                </a:solidFill>
                <a:latin typeface="Calibri"/>
                <a:ea typeface="Calibri"/>
                <a:cs typeface="Calibri"/>
                <a:sym typeface="Calibri"/>
              </a:rPr>
              <a:t> Occupational exposure to cadmium</a:t>
            </a:r>
            <a:endParaRPr/>
          </a:p>
          <a:p>
            <a:pPr indent="-182880" lvl="1" marL="457200" rtl="0" algn="l">
              <a:lnSpc>
                <a:spcPct val="90000"/>
              </a:lnSpc>
              <a:spcBef>
                <a:spcPts val="600"/>
              </a:spcBef>
              <a:spcAft>
                <a:spcPts val="0"/>
              </a:spcAft>
              <a:buSzPts val="2040"/>
              <a:buFont typeface="Noto Sans Symbols"/>
              <a:buChar char="⮚"/>
            </a:pPr>
            <a:r>
              <a:rPr lang="en-US" sz="2400">
                <a:solidFill>
                  <a:srgbClr val="000000"/>
                </a:solidFill>
                <a:latin typeface="Calibri"/>
                <a:ea typeface="Calibri"/>
                <a:cs typeface="Calibri"/>
                <a:sym typeface="Calibri"/>
              </a:rPr>
              <a:t>Genetic: about 5% are inherited. Hereditary RCCs tend to be multifocal &amp; bilateral &amp; appear at a younger age than sporadic RCC. </a:t>
            </a:r>
            <a:endParaRPr/>
          </a:p>
          <a:p>
            <a:pPr indent="-182879" lvl="2" marL="731520" rtl="0" algn="l">
              <a:lnSpc>
                <a:spcPct val="90000"/>
              </a:lnSpc>
              <a:spcBef>
                <a:spcPts val="600"/>
              </a:spcBef>
              <a:spcAft>
                <a:spcPts val="0"/>
              </a:spcAft>
              <a:buSzPts val="2040"/>
              <a:buFont typeface="Noto Sans Symbols"/>
              <a:buChar char="✔"/>
            </a:pPr>
            <a:r>
              <a:rPr lang="en-US" sz="2400">
                <a:solidFill>
                  <a:srgbClr val="000000"/>
                </a:solidFill>
                <a:latin typeface="Calibri"/>
                <a:ea typeface="Calibri"/>
                <a:cs typeface="Calibri"/>
                <a:sym typeface="Calibri"/>
              </a:rPr>
              <a:t>Hereditary clear cell RCC 🡪associated with Von Hippel-Lindau (VHL) Syndrome in which there is an autosomal dominant germline mutation of VHL gene at chromosome 3 (VHL syndrome is characterized by cerebellar hemangioblastomas, retinal angiomas, clear cell RCC, pheochromocytoma and cysts in kidney). </a:t>
            </a:r>
            <a:endParaRPr/>
          </a:p>
          <a:p>
            <a:pPr indent="-182879" lvl="2" marL="731520" rtl="0" algn="l">
              <a:lnSpc>
                <a:spcPct val="90000"/>
              </a:lnSpc>
              <a:spcBef>
                <a:spcPts val="600"/>
              </a:spcBef>
              <a:spcAft>
                <a:spcPts val="0"/>
              </a:spcAft>
              <a:buSzPts val="2040"/>
              <a:buFont typeface="Noto Sans Symbols"/>
              <a:buChar char="✔"/>
            </a:pPr>
            <a:r>
              <a:rPr lang="en-US" sz="2400">
                <a:solidFill>
                  <a:srgbClr val="000000"/>
                </a:solidFill>
                <a:latin typeface="Calibri"/>
                <a:ea typeface="Calibri"/>
                <a:cs typeface="Calibri"/>
                <a:sym typeface="Calibri"/>
              </a:rPr>
              <a:t>Hereditary papillary RCC 🡪 associated with mutations in the c-MET protooncogene at chromosome 7. There is no association with the VHL gene. </a:t>
            </a:r>
            <a:endParaRPr/>
          </a:p>
          <a:p>
            <a:pPr indent="-74929" lvl="0" marL="182880" rtl="0" algn="l">
              <a:lnSpc>
                <a:spcPct val="90000"/>
              </a:lnSpc>
              <a:spcBef>
                <a:spcPts val="1400"/>
              </a:spcBef>
              <a:spcAft>
                <a:spcPts val="0"/>
              </a:spcAft>
              <a:buSzPts val="1700"/>
              <a:buNone/>
            </a:pPr>
            <a:r>
              <a:t/>
            </a:r>
            <a:endParaRPr/>
          </a:p>
        </p:txBody>
      </p:sp>
      <p:sp>
        <p:nvSpPr>
          <p:cNvPr id="165" name="Google Shape;165;p10"/>
          <p:cNvSpPr txBox="1"/>
          <p:nvPr>
            <p:ph type="title"/>
          </p:nvPr>
        </p:nvSpPr>
        <p:spPr>
          <a:xfrm>
            <a:off x="1178259" y="344905"/>
            <a:ext cx="10058400" cy="41818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00000"/>
              <a:buFont typeface="Rockwell"/>
              <a:buNone/>
            </a:pPr>
            <a:r>
              <a:rPr lang="en-US"/>
              <a:t>RCC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1"/>
          <p:cNvSpPr txBox="1"/>
          <p:nvPr>
            <p:ph type="title"/>
          </p:nvPr>
        </p:nvSpPr>
        <p:spPr>
          <a:xfrm>
            <a:off x="1060450" y="217488"/>
            <a:ext cx="10058400" cy="5318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C0C0C"/>
              </a:buClr>
              <a:buSzPct val="100000"/>
              <a:buFont typeface="Rockwell"/>
              <a:buNone/>
            </a:pPr>
            <a:r>
              <a:rPr lang="en-US">
                <a:solidFill>
                  <a:srgbClr val="0C0C0C"/>
                </a:solidFill>
              </a:rPr>
              <a:t>RCC: CLEAR CELL TYPE</a:t>
            </a:r>
            <a:endParaRPr/>
          </a:p>
        </p:txBody>
      </p:sp>
      <p:sp>
        <p:nvSpPr>
          <p:cNvPr id="171" name="Google Shape;171;p11"/>
          <p:cNvSpPr txBox="1"/>
          <p:nvPr>
            <p:ph idx="1" type="body"/>
          </p:nvPr>
        </p:nvSpPr>
        <p:spPr>
          <a:xfrm>
            <a:off x="203200" y="1155700"/>
            <a:ext cx="6726238" cy="5702300"/>
          </a:xfrm>
          <a:prstGeom prst="rect">
            <a:avLst/>
          </a:prstGeom>
          <a:noFill/>
          <a:ln>
            <a:noFill/>
          </a:ln>
        </p:spPr>
        <p:txBody>
          <a:bodyPr anchorCtr="0" anchor="t" bIns="45700" lIns="91425" spcFirstLastPara="1" rIns="91425" wrap="square" tIns="45700">
            <a:normAutofit fontScale="47500" lnSpcReduction="20000"/>
          </a:bodyPr>
          <a:lstStyle/>
          <a:p>
            <a:pPr indent="-182880" lvl="0" marL="182880" rtl="0" algn="l">
              <a:lnSpc>
                <a:spcPct val="120000"/>
              </a:lnSpc>
              <a:spcBef>
                <a:spcPts val="0"/>
              </a:spcBef>
              <a:spcAft>
                <a:spcPts val="0"/>
              </a:spcAft>
              <a:buClr>
                <a:schemeClr val="accent3"/>
              </a:buClr>
              <a:buSzPct val="85000"/>
              <a:buFont typeface="Twentieth Century"/>
              <a:buChar char=" "/>
            </a:pPr>
            <a:r>
              <a:rPr lang="en-US" sz="5000">
                <a:solidFill>
                  <a:srgbClr val="000000"/>
                </a:solidFill>
                <a:latin typeface="Calibri"/>
                <a:ea typeface="Calibri"/>
                <a:cs typeface="Calibri"/>
                <a:sym typeface="Calibri"/>
              </a:rPr>
              <a:t>These are the most common type</a:t>
            </a:r>
            <a:r>
              <a:rPr lang="en-US" sz="5000">
                <a:latin typeface="Calibri"/>
                <a:ea typeface="Calibri"/>
                <a:cs typeface="Calibri"/>
                <a:sym typeface="Calibri"/>
              </a:rPr>
              <a:t> and arises from proximal tubular epithelial cells. </a:t>
            </a:r>
            <a:endParaRPr/>
          </a:p>
          <a:p>
            <a:pPr indent="-182880" lvl="0" marL="182880" rtl="0" algn="l">
              <a:lnSpc>
                <a:spcPct val="120000"/>
              </a:lnSpc>
              <a:spcBef>
                <a:spcPts val="1200"/>
              </a:spcBef>
              <a:spcAft>
                <a:spcPts val="0"/>
              </a:spcAft>
              <a:buClr>
                <a:schemeClr val="accent3"/>
              </a:buClr>
              <a:buSzPct val="85000"/>
              <a:buFont typeface="Twentieth Century"/>
              <a:buChar char=" "/>
            </a:pPr>
            <a:r>
              <a:rPr lang="en-US" sz="5000">
                <a:solidFill>
                  <a:srgbClr val="000000"/>
                </a:solidFill>
                <a:latin typeface="Calibri"/>
                <a:ea typeface="Calibri"/>
                <a:cs typeface="Calibri"/>
                <a:sym typeface="Calibri"/>
              </a:rPr>
              <a:t>The majority of them are sporadic. Uncommonly associated with VHL disease</a:t>
            </a:r>
            <a:r>
              <a:rPr lang="en-US" sz="5000">
                <a:latin typeface="Calibri"/>
                <a:ea typeface="Calibri"/>
                <a:cs typeface="Calibri"/>
                <a:sym typeface="Calibri"/>
              </a:rPr>
              <a:t>. </a:t>
            </a:r>
            <a:endParaRPr sz="5000">
              <a:solidFill>
                <a:srgbClr val="000000"/>
              </a:solidFill>
              <a:latin typeface="Calibri"/>
              <a:ea typeface="Calibri"/>
              <a:cs typeface="Calibri"/>
              <a:sym typeface="Calibri"/>
            </a:endParaRPr>
          </a:p>
          <a:p>
            <a:pPr indent="-182880" lvl="0" marL="182880" rtl="0" algn="l">
              <a:lnSpc>
                <a:spcPct val="120000"/>
              </a:lnSpc>
              <a:spcBef>
                <a:spcPts val="1200"/>
              </a:spcBef>
              <a:spcAft>
                <a:spcPts val="0"/>
              </a:spcAft>
              <a:buClr>
                <a:schemeClr val="accent3"/>
              </a:buClr>
              <a:buSzPct val="85000"/>
              <a:buFont typeface="Twentieth Century"/>
              <a:buChar char=" "/>
            </a:pPr>
            <a:r>
              <a:rPr lang="en-US" sz="5000">
                <a:latin typeface="Calibri"/>
                <a:ea typeface="Calibri"/>
                <a:cs typeface="Calibri"/>
                <a:sym typeface="Calibri"/>
              </a:rPr>
              <a:t>Gross: </a:t>
            </a:r>
            <a:endParaRPr/>
          </a:p>
          <a:p>
            <a:pPr indent="-182880" lvl="1" marL="265176" rtl="0" algn="l">
              <a:lnSpc>
                <a:spcPct val="120000"/>
              </a:lnSpc>
              <a:spcBef>
                <a:spcPts val="400"/>
              </a:spcBef>
              <a:spcAft>
                <a:spcPts val="0"/>
              </a:spcAft>
              <a:buClr>
                <a:schemeClr val="accent3"/>
              </a:buClr>
              <a:buSzPct val="85000"/>
              <a:buFont typeface="Noto Sans Symbols"/>
              <a:buChar char="⮚"/>
            </a:pPr>
            <a:r>
              <a:rPr lang="en-US" sz="5000">
                <a:latin typeface="Calibri"/>
                <a:ea typeface="Calibri"/>
                <a:cs typeface="Calibri"/>
                <a:sym typeface="Calibri"/>
              </a:rPr>
              <a:t> usually solitary and large. </a:t>
            </a:r>
            <a:endParaRPr/>
          </a:p>
          <a:p>
            <a:pPr indent="-182880" lvl="1" marL="265176" rtl="0" algn="l">
              <a:lnSpc>
                <a:spcPct val="120000"/>
              </a:lnSpc>
              <a:spcBef>
                <a:spcPts val="400"/>
              </a:spcBef>
              <a:spcAft>
                <a:spcPts val="0"/>
              </a:spcAft>
              <a:buClr>
                <a:schemeClr val="accent3"/>
              </a:buClr>
              <a:buSzPct val="85000"/>
              <a:buFont typeface="Noto Sans Symbols"/>
              <a:buChar char="⮚"/>
            </a:pPr>
            <a:r>
              <a:rPr lang="en-US" sz="5000">
                <a:latin typeface="Calibri"/>
                <a:ea typeface="Calibri"/>
                <a:cs typeface="Calibri"/>
                <a:sym typeface="Calibri"/>
              </a:rPr>
              <a:t> cut surface: well circumscribed solid heterogenous partly yellow and partly hemorrhagic mass. May be cystic and necrotic.  </a:t>
            </a:r>
            <a:endParaRPr/>
          </a:p>
          <a:p>
            <a:pPr indent="-182880" lvl="1" marL="265176" rtl="0" algn="l">
              <a:lnSpc>
                <a:spcPct val="120000"/>
              </a:lnSpc>
              <a:spcBef>
                <a:spcPts val="400"/>
              </a:spcBef>
              <a:spcAft>
                <a:spcPts val="0"/>
              </a:spcAft>
              <a:buClr>
                <a:schemeClr val="accent3"/>
              </a:buClr>
              <a:buSzPct val="85000"/>
              <a:buFont typeface="Noto Sans Symbols"/>
              <a:buChar char="⮚"/>
            </a:pPr>
            <a:r>
              <a:rPr lang="en-US" sz="5000">
                <a:latin typeface="Calibri"/>
                <a:ea typeface="Calibri"/>
                <a:cs typeface="Calibri"/>
                <a:sym typeface="Calibri"/>
              </a:rPr>
              <a:t> Tumor commonly invades the renal vein. There may be direct invasion into the perinephric fat and adrenal gland.</a:t>
            </a:r>
            <a:endParaRPr/>
          </a:p>
        </p:txBody>
      </p:sp>
      <p:pic>
        <p:nvPicPr>
          <p:cNvPr id="172" name="Google Shape;172;p11"/>
          <p:cNvPicPr preferRelativeResize="0"/>
          <p:nvPr>
            <p:ph idx="2" type="body"/>
          </p:nvPr>
        </p:nvPicPr>
        <p:blipFill rotWithShape="1">
          <a:blip r:embed="rId3">
            <a:alphaModFix/>
          </a:blip>
          <a:srcRect b="0" l="0" r="0" t="0"/>
          <a:stretch/>
        </p:blipFill>
        <p:spPr>
          <a:xfrm>
            <a:off x="7327900" y="446088"/>
            <a:ext cx="4124325" cy="5753100"/>
          </a:xfrm>
          <a:prstGeom prst="rect">
            <a:avLst/>
          </a:prstGeom>
          <a:noFill/>
          <a:ln>
            <a:noFill/>
          </a:ln>
        </p:spPr>
      </p:pic>
      <p:sp>
        <p:nvSpPr>
          <p:cNvPr id="173" name="Google Shape;173;p11"/>
          <p:cNvSpPr/>
          <p:nvPr/>
        </p:nvSpPr>
        <p:spPr>
          <a:xfrm>
            <a:off x="7431088" y="6199188"/>
            <a:ext cx="391795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dk1"/>
                </a:solidFill>
                <a:latin typeface="Century Gothic"/>
                <a:ea typeface="Century Gothic"/>
                <a:cs typeface="Century Gothic"/>
                <a:sym typeface="Century Gothic"/>
              </a:rPr>
              <a:t>http://web2.airmail.net/uthman/specimens/images/renal_cell_ca.html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2"/>
          <p:cNvSpPr txBox="1"/>
          <p:nvPr>
            <p:ph type="title"/>
          </p:nvPr>
        </p:nvSpPr>
        <p:spPr>
          <a:xfrm>
            <a:off x="1060450" y="217488"/>
            <a:ext cx="10058400" cy="5318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C0C0C"/>
              </a:buClr>
              <a:buSzPct val="100000"/>
              <a:buFont typeface="Rockwell"/>
              <a:buNone/>
            </a:pPr>
            <a:r>
              <a:rPr lang="en-US">
                <a:solidFill>
                  <a:srgbClr val="0C0C0C"/>
                </a:solidFill>
              </a:rPr>
              <a:t>RCC: CLEAR CELL TYPE</a:t>
            </a:r>
            <a:endParaRPr/>
          </a:p>
        </p:txBody>
      </p:sp>
      <p:sp>
        <p:nvSpPr>
          <p:cNvPr id="179" name="Google Shape;179;p12"/>
          <p:cNvSpPr txBox="1"/>
          <p:nvPr>
            <p:ph idx="1" type="body"/>
          </p:nvPr>
        </p:nvSpPr>
        <p:spPr>
          <a:xfrm>
            <a:off x="203200" y="1155700"/>
            <a:ext cx="5994400" cy="5702300"/>
          </a:xfrm>
          <a:prstGeom prst="rect">
            <a:avLst/>
          </a:prstGeom>
          <a:noFill/>
          <a:ln>
            <a:noFill/>
          </a:ln>
        </p:spPr>
        <p:txBody>
          <a:bodyPr anchorCtr="0" anchor="t" bIns="45700" lIns="91425" spcFirstLastPara="1" rIns="91425" wrap="square" tIns="45700">
            <a:normAutofit fontScale="62500" lnSpcReduction="20000"/>
          </a:bodyPr>
          <a:lstStyle/>
          <a:p>
            <a:pPr indent="-182880" lvl="0" marL="182880" rtl="0" algn="l">
              <a:lnSpc>
                <a:spcPct val="120000"/>
              </a:lnSpc>
              <a:spcBef>
                <a:spcPts val="0"/>
              </a:spcBef>
              <a:spcAft>
                <a:spcPts val="0"/>
              </a:spcAft>
              <a:buClr>
                <a:schemeClr val="accent3"/>
              </a:buClr>
              <a:buSzPct val="85000"/>
              <a:buFont typeface="Twentieth Century"/>
              <a:buChar char=" "/>
            </a:pPr>
            <a:r>
              <a:rPr lang="en-US" sz="5000">
                <a:latin typeface="Calibri"/>
                <a:ea typeface="Calibri"/>
                <a:cs typeface="Calibri"/>
                <a:sym typeface="Calibri"/>
              </a:rPr>
              <a:t>Microscopically: </a:t>
            </a:r>
            <a:endParaRPr/>
          </a:p>
          <a:p>
            <a:pPr indent="-182880" lvl="1" marL="265176" rtl="0" algn="l">
              <a:lnSpc>
                <a:spcPct val="120000"/>
              </a:lnSpc>
              <a:spcBef>
                <a:spcPts val="400"/>
              </a:spcBef>
              <a:spcAft>
                <a:spcPts val="0"/>
              </a:spcAft>
              <a:buClr>
                <a:schemeClr val="accent3"/>
              </a:buClr>
              <a:buSzPct val="85000"/>
              <a:buFont typeface="Noto Sans Symbols"/>
              <a:buChar char="⮚"/>
            </a:pPr>
            <a:r>
              <a:rPr lang="en-US" sz="5000">
                <a:solidFill>
                  <a:srgbClr val="000000"/>
                </a:solidFill>
                <a:latin typeface="Calibri"/>
                <a:ea typeface="Calibri"/>
                <a:cs typeface="Calibri"/>
                <a:sym typeface="Calibri"/>
              </a:rPr>
              <a:t>Tumor is made up of cells with clear cytoplasm and sharp cell membrane. </a:t>
            </a:r>
            <a:r>
              <a:rPr lang="en-US" sz="5000">
                <a:latin typeface="Calibri"/>
                <a:ea typeface="Calibri"/>
                <a:cs typeface="Calibri"/>
                <a:sym typeface="Calibri"/>
              </a:rPr>
              <a:t>The cells are often arranged in sheets or nests. The stroma is highly vascularized. The nuclei can range from no atypia to marked atypia/pleomorphism. Some tumors exhibit marked degrees of anaplasia</a:t>
            </a:r>
            <a:r>
              <a:rPr lang="en-US" sz="3600"/>
              <a:t>.</a:t>
            </a:r>
            <a:endParaRPr/>
          </a:p>
        </p:txBody>
      </p:sp>
      <p:pic>
        <p:nvPicPr>
          <p:cNvPr id="180" name="Google Shape;180;p12"/>
          <p:cNvPicPr preferRelativeResize="0"/>
          <p:nvPr>
            <p:ph idx="2" type="body"/>
          </p:nvPr>
        </p:nvPicPr>
        <p:blipFill rotWithShape="1">
          <a:blip r:embed="rId3">
            <a:alphaModFix/>
          </a:blip>
          <a:srcRect b="0" l="0" r="0" t="0"/>
          <a:stretch/>
        </p:blipFill>
        <p:spPr>
          <a:xfrm>
            <a:off x="6326188" y="1155700"/>
            <a:ext cx="5719762" cy="4310063"/>
          </a:xfrm>
          <a:prstGeom prst="rect">
            <a:avLst/>
          </a:prstGeom>
          <a:noFill/>
          <a:ln>
            <a:noFill/>
          </a:ln>
        </p:spPr>
      </p:pic>
      <p:sp>
        <p:nvSpPr>
          <p:cNvPr id="181" name="Google Shape;181;p12"/>
          <p:cNvSpPr/>
          <p:nvPr/>
        </p:nvSpPr>
        <p:spPr>
          <a:xfrm>
            <a:off x="6197600" y="5472113"/>
            <a:ext cx="60960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dk1"/>
                </a:solidFill>
                <a:latin typeface="Century Gothic"/>
                <a:ea typeface="Century Gothic"/>
                <a:cs typeface="Century Gothic"/>
                <a:sym typeface="Century Gothic"/>
              </a:rPr>
              <a:t>https://upload.wikimedia.org/wikipedia/commons/thumb/6/6d/Renal_clear_cell_ca_%281%29_Nephrectomy.jpg/1591px-Renal_clear_cell_ca_%281%29_Nephrectomy.jpg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3"/>
          <p:cNvSpPr txBox="1"/>
          <p:nvPr>
            <p:ph idx="1" type="body"/>
          </p:nvPr>
        </p:nvSpPr>
        <p:spPr>
          <a:xfrm>
            <a:off x="793750" y="782638"/>
            <a:ext cx="10691813" cy="56657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2040"/>
              <a:buFont typeface="Noto Sans Symbols"/>
              <a:buNone/>
            </a:pPr>
            <a:r>
              <a:rPr lang="en-US" sz="2400">
                <a:solidFill>
                  <a:srgbClr val="FF0000"/>
                </a:solidFill>
                <a:latin typeface="Calibri"/>
                <a:ea typeface="Calibri"/>
                <a:cs typeface="Calibri"/>
                <a:sym typeface="Calibri"/>
              </a:rPr>
              <a:t>RCC: papillary cell type</a:t>
            </a:r>
            <a:endParaRPr sz="2400">
              <a:solidFill>
                <a:srgbClr val="FF0000"/>
              </a:solidFill>
              <a:latin typeface="Calibri"/>
              <a:ea typeface="Calibri"/>
              <a:cs typeface="Calibri"/>
              <a:sym typeface="Calibri"/>
            </a:endParaRPr>
          </a:p>
          <a:p>
            <a:pPr indent="-182880" lvl="0" marL="182880" rtl="0" algn="l">
              <a:lnSpc>
                <a:spcPct val="90000"/>
              </a:lnSpc>
              <a:spcBef>
                <a:spcPts val="1200"/>
              </a:spcBef>
              <a:spcAft>
                <a:spcPts val="0"/>
              </a:spcAft>
              <a:buClr>
                <a:schemeClr val="accent3"/>
              </a:buClr>
              <a:buSzPts val="2040"/>
              <a:buFont typeface="Noto Sans Symbols"/>
              <a:buChar char="⮚"/>
            </a:pPr>
            <a:r>
              <a:rPr lang="en-US" sz="2400">
                <a:latin typeface="Calibri"/>
                <a:ea typeface="Calibri"/>
                <a:cs typeface="Calibri"/>
                <a:sym typeface="Calibri"/>
              </a:rPr>
              <a:t>The tumors have a papillary growth pattern. </a:t>
            </a:r>
            <a:endParaRPr/>
          </a:p>
          <a:p>
            <a:pPr indent="-182880" lvl="0" marL="182880" rtl="0" algn="l">
              <a:lnSpc>
                <a:spcPct val="90000"/>
              </a:lnSpc>
              <a:spcBef>
                <a:spcPts val="1200"/>
              </a:spcBef>
              <a:spcAft>
                <a:spcPts val="0"/>
              </a:spcAft>
              <a:buClr>
                <a:schemeClr val="accent3"/>
              </a:buClr>
              <a:buSzPts val="2040"/>
              <a:buFont typeface="Noto Sans Symbols"/>
              <a:buChar char="⮚"/>
            </a:pPr>
            <a:r>
              <a:rPr lang="en-US" sz="2400">
                <a:latin typeface="Calibri"/>
                <a:ea typeface="Calibri"/>
                <a:cs typeface="Calibri"/>
                <a:sym typeface="Calibri"/>
              </a:rPr>
              <a:t>They can be sporadic or familial.</a:t>
            </a:r>
            <a:endParaRPr/>
          </a:p>
          <a:p>
            <a:pPr indent="-182880" lvl="0" marL="182880" rtl="0" algn="l">
              <a:lnSpc>
                <a:spcPct val="90000"/>
              </a:lnSpc>
              <a:spcBef>
                <a:spcPts val="1200"/>
              </a:spcBef>
              <a:spcAft>
                <a:spcPts val="0"/>
              </a:spcAft>
              <a:buClr>
                <a:schemeClr val="accent3"/>
              </a:buClr>
              <a:buSzPts val="2040"/>
              <a:buFont typeface="Noto Sans Symbols"/>
              <a:buChar char="⮚"/>
            </a:pPr>
            <a:r>
              <a:rPr lang="en-US" sz="2400">
                <a:latin typeface="Calibri"/>
                <a:ea typeface="Calibri"/>
                <a:cs typeface="Calibri"/>
                <a:sym typeface="Calibri"/>
              </a:rPr>
              <a:t>The familial forms are uncommon and show mutation in the </a:t>
            </a:r>
            <a:r>
              <a:rPr i="1" lang="en-US" sz="2400">
                <a:latin typeface="Calibri"/>
                <a:ea typeface="Calibri"/>
                <a:cs typeface="Calibri"/>
                <a:sym typeface="Calibri"/>
              </a:rPr>
              <a:t>MET</a:t>
            </a:r>
            <a:r>
              <a:rPr lang="en-US" sz="2400">
                <a:latin typeface="Calibri"/>
                <a:ea typeface="Calibri"/>
                <a:cs typeface="Calibri"/>
                <a:sym typeface="Calibri"/>
              </a:rPr>
              <a:t> proto-oncogene.</a:t>
            </a:r>
            <a:endParaRPr/>
          </a:p>
          <a:p>
            <a:pPr indent="0" lvl="0" marL="0" rtl="0" algn="l">
              <a:lnSpc>
                <a:spcPct val="90000"/>
              </a:lnSpc>
              <a:spcBef>
                <a:spcPts val="1200"/>
              </a:spcBef>
              <a:spcAft>
                <a:spcPts val="0"/>
              </a:spcAft>
              <a:buClr>
                <a:schemeClr val="accent3"/>
              </a:buClr>
              <a:buSzPts val="2040"/>
              <a:buFont typeface="Noto Sans Symbols"/>
              <a:buNone/>
            </a:pPr>
            <a:r>
              <a:t/>
            </a:r>
            <a:endParaRPr sz="2400">
              <a:solidFill>
                <a:srgbClr val="FF0000"/>
              </a:solidFill>
              <a:latin typeface="Calibri"/>
              <a:ea typeface="Calibri"/>
              <a:cs typeface="Calibri"/>
              <a:sym typeface="Calibri"/>
            </a:endParaRPr>
          </a:p>
          <a:p>
            <a:pPr indent="0" lvl="0" marL="0" rtl="0" algn="l">
              <a:lnSpc>
                <a:spcPct val="90000"/>
              </a:lnSpc>
              <a:spcBef>
                <a:spcPts val="1200"/>
              </a:spcBef>
              <a:spcAft>
                <a:spcPts val="0"/>
              </a:spcAft>
              <a:buClr>
                <a:schemeClr val="accent3"/>
              </a:buClr>
              <a:buSzPts val="2040"/>
              <a:buFont typeface="Noto Sans Symbols"/>
              <a:buNone/>
            </a:pPr>
            <a:r>
              <a:rPr lang="en-US" sz="2400">
                <a:solidFill>
                  <a:srgbClr val="FF0000"/>
                </a:solidFill>
                <a:latin typeface="Calibri"/>
                <a:ea typeface="Calibri"/>
                <a:cs typeface="Calibri"/>
                <a:sym typeface="Calibri"/>
              </a:rPr>
              <a:t>RCC: chromophobe cell type</a:t>
            </a:r>
            <a:endParaRPr sz="2400">
              <a:solidFill>
                <a:srgbClr val="FF0000"/>
              </a:solidFill>
              <a:latin typeface="Calibri"/>
              <a:ea typeface="Calibri"/>
              <a:cs typeface="Calibri"/>
              <a:sym typeface="Calibri"/>
            </a:endParaRPr>
          </a:p>
          <a:p>
            <a:pPr indent="-182880" lvl="0" marL="182880" rtl="0" algn="l">
              <a:lnSpc>
                <a:spcPct val="90000"/>
              </a:lnSpc>
              <a:spcBef>
                <a:spcPts val="1200"/>
              </a:spcBef>
              <a:spcAft>
                <a:spcPts val="0"/>
              </a:spcAft>
              <a:buClr>
                <a:schemeClr val="accent3"/>
              </a:buClr>
              <a:buSzPts val="2040"/>
              <a:buFont typeface="Noto Sans Symbols"/>
              <a:buChar char="⮚"/>
            </a:pPr>
            <a:r>
              <a:rPr lang="en-US" sz="2400">
                <a:latin typeface="Calibri"/>
                <a:ea typeface="Calibri"/>
                <a:cs typeface="Calibri"/>
                <a:sym typeface="Calibri"/>
              </a:rPr>
              <a:t>The tumors are made up of chromophobic cells (they are acidophilic granular cells). </a:t>
            </a:r>
            <a:endParaRPr/>
          </a:p>
          <a:p>
            <a:pPr indent="0" lvl="0" marL="0" rtl="0" algn="l">
              <a:lnSpc>
                <a:spcPct val="90000"/>
              </a:lnSpc>
              <a:spcBef>
                <a:spcPts val="1200"/>
              </a:spcBef>
              <a:spcAft>
                <a:spcPts val="0"/>
              </a:spcAft>
              <a:buClr>
                <a:schemeClr val="accent3"/>
              </a:buClr>
              <a:buSzPts val="2040"/>
              <a:buFont typeface="Noto Sans Symbols"/>
              <a:buNone/>
            </a:pPr>
            <a:r>
              <a:t/>
            </a:r>
            <a:endParaRPr sz="2400">
              <a:solidFill>
                <a:srgbClr val="000000"/>
              </a:solidFill>
              <a:latin typeface="Calibri"/>
              <a:ea typeface="Calibri"/>
              <a:cs typeface="Calibri"/>
              <a:sym typeface="Calibri"/>
            </a:endParaRPr>
          </a:p>
          <a:p>
            <a:pPr indent="0" lvl="0" marL="0" rtl="0" algn="l">
              <a:lnSpc>
                <a:spcPct val="90000"/>
              </a:lnSpc>
              <a:spcBef>
                <a:spcPts val="1200"/>
              </a:spcBef>
              <a:spcAft>
                <a:spcPts val="0"/>
              </a:spcAft>
              <a:buClr>
                <a:schemeClr val="accent3"/>
              </a:buClr>
              <a:buSzPts val="2040"/>
              <a:buFont typeface="Noto Sans Symbols"/>
              <a:buNone/>
            </a:pPr>
            <a:r>
              <a:rPr lang="en-US" sz="2400">
                <a:solidFill>
                  <a:srgbClr val="000000"/>
                </a:solidFill>
                <a:latin typeface="Calibri"/>
                <a:ea typeface="Calibri"/>
                <a:cs typeface="Calibri"/>
                <a:sym typeface="Calibri"/>
              </a:rPr>
              <a:t>Note: papillary and chromophobe RCCs have a better prognosis than the clear cell RCC.</a:t>
            </a:r>
            <a:endParaRPr/>
          </a:p>
          <a:p>
            <a:pPr indent="-31750" lvl="0" marL="182880" rtl="0" algn="l">
              <a:lnSpc>
                <a:spcPct val="90000"/>
              </a:lnSpc>
              <a:spcBef>
                <a:spcPts val="1200"/>
              </a:spcBef>
              <a:spcAft>
                <a:spcPts val="0"/>
              </a:spcAft>
              <a:buClr>
                <a:schemeClr val="accent3"/>
              </a:buClr>
              <a:buSzPts val="2380"/>
              <a:buFont typeface="Noto Sans Symbols"/>
              <a:buNone/>
            </a:pPr>
            <a:r>
              <a:t/>
            </a:r>
            <a:endParaRPr sz="28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4"/>
          <p:cNvSpPr txBox="1"/>
          <p:nvPr>
            <p:ph type="title"/>
          </p:nvPr>
        </p:nvSpPr>
        <p:spPr>
          <a:xfrm>
            <a:off x="1981200" y="274638"/>
            <a:ext cx="8229600" cy="63976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C0C0C"/>
              </a:buClr>
              <a:buSzPct val="100000"/>
              <a:buFont typeface="Rockwell"/>
              <a:buNone/>
            </a:pPr>
            <a:r>
              <a:rPr lang="en-US">
                <a:solidFill>
                  <a:srgbClr val="0C0C0C"/>
                </a:solidFill>
              </a:rPr>
              <a:t>RCC: CLINICAL FEATURES</a:t>
            </a:r>
            <a:endParaRPr/>
          </a:p>
        </p:txBody>
      </p:sp>
      <p:sp>
        <p:nvSpPr>
          <p:cNvPr id="192" name="Google Shape;192;p14"/>
          <p:cNvSpPr txBox="1"/>
          <p:nvPr>
            <p:ph idx="1" type="body"/>
          </p:nvPr>
        </p:nvSpPr>
        <p:spPr>
          <a:xfrm>
            <a:off x="901700" y="1219200"/>
            <a:ext cx="10414000" cy="5486400"/>
          </a:xfrm>
          <a:prstGeom prst="rect">
            <a:avLst/>
          </a:prstGeom>
          <a:noFill/>
          <a:ln>
            <a:noFill/>
          </a:ln>
        </p:spPr>
        <p:txBody>
          <a:bodyPr anchorCtr="0" anchor="t" bIns="45700" lIns="91425" spcFirstLastPara="1" rIns="91425" wrap="square" tIns="45700">
            <a:normAutofit lnSpcReduction="10000"/>
          </a:bodyPr>
          <a:lstStyle/>
          <a:p>
            <a:pPr indent="-182880" lvl="0" marL="182880" rtl="0" algn="l">
              <a:lnSpc>
                <a:spcPct val="90000"/>
              </a:lnSpc>
              <a:spcBef>
                <a:spcPts val="0"/>
              </a:spcBef>
              <a:spcAft>
                <a:spcPts val="0"/>
              </a:spcAft>
              <a:buClr>
                <a:schemeClr val="accent3"/>
              </a:buClr>
              <a:buSzPts val="2040"/>
              <a:buChar char="▪"/>
            </a:pPr>
            <a:r>
              <a:rPr lang="en-US" sz="2400">
                <a:latin typeface="Calibri"/>
                <a:ea typeface="Calibri"/>
                <a:cs typeface="Calibri"/>
                <a:sym typeface="Calibri"/>
              </a:rPr>
              <a:t>The incidence of RCC peaks in the sixth decade. </a:t>
            </a:r>
            <a:endParaRPr/>
          </a:p>
          <a:p>
            <a:pPr indent="-182880" lvl="0" marL="182880" rtl="0" algn="l">
              <a:lnSpc>
                <a:spcPct val="90000"/>
              </a:lnSpc>
              <a:spcBef>
                <a:spcPts val="1200"/>
              </a:spcBef>
              <a:spcAft>
                <a:spcPts val="0"/>
              </a:spcAft>
              <a:buClr>
                <a:schemeClr val="accent3"/>
              </a:buClr>
              <a:buSzPts val="2040"/>
              <a:buChar char="▪"/>
            </a:pPr>
            <a:r>
              <a:rPr lang="en-US" sz="2400">
                <a:latin typeface="Calibri"/>
                <a:ea typeface="Calibri"/>
                <a:cs typeface="Calibri"/>
                <a:sym typeface="Calibri"/>
              </a:rPr>
              <a:t>RCC is twice as frequent in men as in women. </a:t>
            </a:r>
            <a:endParaRPr/>
          </a:p>
          <a:p>
            <a:pPr indent="-182880" lvl="0" marL="182880" rtl="0" algn="l">
              <a:lnSpc>
                <a:spcPct val="90000"/>
              </a:lnSpc>
              <a:spcBef>
                <a:spcPts val="1200"/>
              </a:spcBef>
              <a:spcAft>
                <a:spcPts val="0"/>
              </a:spcAft>
              <a:buClr>
                <a:schemeClr val="accent3"/>
              </a:buClr>
              <a:buSzPts val="2040"/>
              <a:buChar char="▪"/>
            </a:pPr>
            <a:r>
              <a:rPr lang="en-US" sz="2400">
                <a:latin typeface="Calibri"/>
                <a:ea typeface="Calibri"/>
                <a:cs typeface="Calibri"/>
                <a:sym typeface="Calibri"/>
              </a:rPr>
              <a:t>Hematuria is the single most common presenting sign. </a:t>
            </a:r>
            <a:endParaRPr/>
          </a:p>
          <a:p>
            <a:pPr indent="-182880" lvl="0" marL="182880" rtl="0" algn="l">
              <a:lnSpc>
                <a:spcPct val="90000"/>
              </a:lnSpc>
              <a:spcBef>
                <a:spcPts val="1200"/>
              </a:spcBef>
              <a:spcAft>
                <a:spcPts val="0"/>
              </a:spcAft>
              <a:buClr>
                <a:schemeClr val="accent3"/>
              </a:buClr>
              <a:buSzPts val="2040"/>
              <a:buChar char="▪"/>
            </a:pPr>
            <a:r>
              <a:rPr lang="en-US" sz="2400">
                <a:latin typeface="Calibri"/>
                <a:ea typeface="Calibri"/>
                <a:cs typeface="Calibri"/>
                <a:sym typeface="Calibri"/>
              </a:rPr>
              <a:t>The classic clinical triad 🡪 hematuria, flank pain and a palpable abdominal mass. </a:t>
            </a:r>
            <a:endParaRPr/>
          </a:p>
          <a:p>
            <a:pPr indent="-182880" lvl="0" marL="182880" rtl="0" algn="l">
              <a:lnSpc>
                <a:spcPct val="90000"/>
              </a:lnSpc>
              <a:spcBef>
                <a:spcPts val="1200"/>
              </a:spcBef>
              <a:spcAft>
                <a:spcPts val="0"/>
              </a:spcAft>
              <a:buClr>
                <a:schemeClr val="accent3"/>
              </a:buClr>
              <a:buSzPts val="2040"/>
              <a:buChar char="▪"/>
            </a:pPr>
            <a:r>
              <a:rPr lang="en-US" sz="2400">
                <a:solidFill>
                  <a:srgbClr val="000000"/>
                </a:solidFill>
                <a:latin typeface="Calibri"/>
                <a:ea typeface="Calibri"/>
                <a:cs typeface="Calibri"/>
                <a:sym typeface="Calibri"/>
              </a:rPr>
              <a:t>Some patients develop polycythemia.</a:t>
            </a:r>
            <a:endParaRPr/>
          </a:p>
          <a:p>
            <a:pPr indent="-182880" lvl="0" marL="182880" rtl="0" algn="l">
              <a:lnSpc>
                <a:spcPct val="90000"/>
              </a:lnSpc>
              <a:spcBef>
                <a:spcPts val="1200"/>
              </a:spcBef>
              <a:spcAft>
                <a:spcPts val="0"/>
              </a:spcAft>
              <a:buClr>
                <a:schemeClr val="accent3"/>
              </a:buClr>
              <a:buSzPts val="2040"/>
              <a:buChar char="▪"/>
            </a:pPr>
            <a:r>
              <a:rPr lang="en-US" sz="2400">
                <a:solidFill>
                  <a:srgbClr val="000000"/>
                </a:solidFill>
                <a:latin typeface="Calibri"/>
                <a:ea typeface="Calibri"/>
                <a:cs typeface="Calibri"/>
                <a:sym typeface="Calibri"/>
              </a:rPr>
              <a:t>Uncommonly, these tumors produce paraneoplastic syndromes e.g. [a] </a:t>
            </a:r>
            <a:r>
              <a:rPr lang="en-US" sz="2400">
                <a:latin typeface="Calibri"/>
                <a:ea typeface="Calibri"/>
                <a:cs typeface="Calibri"/>
                <a:sym typeface="Calibri"/>
              </a:rPr>
              <a:t>secretion of a parathormone-like substance leads to hyperparathyroidism and hypercalcemia; [b] production of erythropoietin causes erythrocytosis, polycythemia; [c] release of renin results in hypertension [d] may present with</a:t>
            </a:r>
            <a:r>
              <a:rPr lang="en-US" sz="2400">
                <a:solidFill>
                  <a:srgbClr val="000000"/>
                </a:solidFill>
                <a:latin typeface="Calibri"/>
                <a:ea typeface="Calibri"/>
                <a:cs typeface="Calibri"/>
                <a:sym typeface="Calibri"/>
              </a:rPr>
              <a:t> Cushing syndrome, masculinization.</a:t>
            </a:r>
            <a:endParaRPr/>
          </a:p>
          <a:p>
            <a:pPr indent="-182880" lvl="0" marL="182880" rtl="0" algn="l">
              <a:lnSpc>
                <a:spcPct val="90000"/>
              </a:lnSpc>
              <a:spcBef>
                <a:spcPts val="1200"/>
              </a:spcBef>
              <a:spcAft>
                <a:spcPts val="0"/>
              </a:spcAft>
              <a:buClr>
                <a:schemeClr val="accent3"/>
              </a:buClr>
              <a:buSzPts val="2040"/>
              <a:buChar char="▪"/>
            </a:pPr>
            <a:r>
              <a:rPr lang="en-US" sz="2400">
                <a:solidFill>
                  <a:srgbClr val="000000"/>
                </a:solidFill>
                <a:latin typeface="Calibri"/>
                <a:ea typeface="Calibri"/>
                <a:cs typeface="Calibri"/>
                <a:sym typeface="Calibri"/>
              </a:rPr>
              <a:t>These tumor have a high tendency to invade the renal vein and metastasize.</a:t>
            </a:r>
            <a:endParaRPr/>
          </a:p>
          <a:p>
            <a:pPr indent="-182880" lvl="0" marL="182880" rtl="0" algn="l">
              <a:lnSpc>
                <a:spcPct val="90000"/>
              </a:lnSpc>
              <a:spcBef>
                <a:spcPts val="1200"/>
              </a:spcBef>
              <a:spcAft>
                <a:spcPts val="0"/>
              </a:spcAft>
              <a:buClr>
                <a:schemeClr val="accent3"/>
              </a:buClr>
              <a:buSzPts val="2040"/>
              <a:buChar char="▪"/>
            </a:pPr>
            <a:r>
              <a:rPr lang="en-US" sz="2400">
                <a:solidFill>
                  <a:srgbClr val="000000"/>
                </a:solidFill>
                <a:latin typeface="Calibri"/>
                <a:ea typeface="Calibri"/>
                <a:cs typeface="Calibri"/>
                <a:sym typeface="Calibri"/>
              </a:rPr>
              <a:t>Sometimes RCC is a silent and discovered only after metastasis. </a:t>
            </a:r>
            <a:endParaRPr/>
          </a:p>
          <a:p>
            <a:pPr indent="-182880" lvl="0" marL="182880" rtl="0" algn="l">
              <a:lnSpc>
                <a:spcPct val="90000"/>
              </a:lnSpc>
              <a:spcBef>
                <a:spcPts val="1200"/>
              </a:spcBef>
              <a:spcAft>
                <a:spcPts val="0"/>
              </a:spcAft>
              <a:buClr>
                <a:schemeClr val="accent3"/>
              </a:buClr>
              <a:buSzPts val="2040"/>
              <a:buChar char="▪"/>
            </a:pPr>
            <a:r>
              <a:rPr lang="en-US" sz="2400">
                <a:solidFill>
                  <a:srgbClr val="000000"/>
                </a:solidFill>
                <a:latin typeface="Calibri"/>
                <a:ea typeface="Calibri"/>
                <a:cs typeface="Calibri"/>
                <a:sym typeface="Calibri"/>
              </a:rPr>
              <a:t>The tumor spreads most frequently to the lungs and bones</a:t>
            </a:r>
            <a:endParaRPr/>
          </a:p>
          <a:p>
            <a:pPr indent="-53339" lvl="0" marL="182880" rtl="0" algn="l">
              <a:lnSpc>
                <a:spcPct val="90000"/>
              </a:lnSpc>
              <a:spcBef>
                <a:spcPts val="1200"/>
              </a:spcBef>
              <a:spcAft>
                <a:spcPts val="0"/>
              </a:spcAft>
              <a:buClr>
                <a:schemeClr val="accent3"/>
              </a:buClr>
              <a:buSzPts val="2040"/>
              <a:buNone/>
            </a:pPr>
            <a:r>
              <a:t/>
            </a:r>
            <a:endParaRPr sz="2400">
              <a:solidFill>
                <a:srgbClr val="000000"/>
              </a:solidFill>
              <a:latin typeface="Calibri"/>
              <a:ea typeface="Calibri"/>
              <a:cs typeface="Calibri"/>
              <a:sym typeface="Calibri"/>
            </a:endParaRPr>
          </a:p>
          <a:p>
            <a:pPr indent="-53339" lvl="0" marL="182880" rtl="0" algn="l">
              <a:lnSpc>
                <a:spcPct val="90000"/>
              </a:lnSpc>
              <a:spcBef>
                <a:spcPts val="1200"/>
              </a:spcBef>
              <a:spcAft>
                <a:spcPts val="0"/>
              </a:spcAft>
              <a:buClr>
                <a:schemeClr val="accent3"/>
              </a:buClr>
              <a:buSzPts val="2040"/>
              <a:buNone/>
            </a:pPr>
            <a:r>
              <a:t/>
            </a:r>
            <a:endParaRPr sz="2400">
              <a:solidFill>
                <a:srgbClr val="000000"/>
              </a:solidFill>
              <a:latin typeface="Calibri"/>
              <a:ea typeface="Calibri"/>
              <a:cs typeface="Calibri"/>
              <a:sym typeface="Calibri"/>
            </a:endParaRPr>
          </a:p>
          <a:p>
            <a:pPr indent="-26352" lvl="0" marL="182880" rtl="0" algn="l">
              <a:lnSpc>
                <a:spcPct val="90000"/>
              </a:lnSpc>
              <a:spcBef>
                <a:spcPts val="1200"/>
              </a:spcBef>
              <a:spcAft>
                <a:spcPts val="0"/>
              </a:spcAft>
              <a:buClr>
                <a:schemeClr val="accent3"/>
              </a:buClr>
              <a:buSzPts val="2465"/>
              <a:buFont typeface="Twentieth Century"/>
              <a:buNone/>
            </a:pPr>
            <a:r>
              <a:t/>
            </a:r>
            <a:endParaRPr sz="2900">
              <a:solidFill>
                <a:srgbClr val="000000"/>
              </a:solidFill>
            </a:endParaRPr>
          </a:p>
          <a:p>
            <a:pPr indent="-74929" lvl="0" marL="182880" rtl="0" algn="l">
              <a:lnSpc>
                <a:spcPct val="90000"/>
              </a:lnSpc>
              <a:spcBef>
                <a:spcPts val="1200"/>
              </a:spcBef>
              <a:spcAft>
                <a:spcPts val="0"/>
              </a:spcAft>
              <a:buClr>
                <a:schemeClr val="accent3"/>
              </a:buClr>
              <a:buSzPts val="1700"/>
              <a:buFont typeface="Twentieth Century"/>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15"/>
          <p:cNvPicPr preferRelativeResize="0"/>
          <p:nvPr>
            <p:ph type="title"/>
          </p:nvPr>
        </p:nvPicPr>
        <p:blipFill rotWithShape="1">
          <a:blip r:embed="rId3">
            <a:alphaModFix/>
          </a:blip>
          <a:srcRect b="0" l="0" r="0" t="0"/>
          <a:stretch/>
        </p:blipFill>
        <p:spPr>
          <a:xfrm>
            <a:off x="2159000" y="1219200"/>
            <a:ext cx="9283700" cy="3530600"/>
          </a:xfrm>
          <a:prstGeom prst="rect">
            <a:avLst/>
          </a:prstGeom>
          <a:noFill/>
          <a:ln>
            <a:noFill/>
          </a:ln>
        </p:spPr>
      </p:pic>
      <p:sp>
        <p:nvSpPr>
          <p:cNvPr id="198" name="Google Shape;198;p15"/>
          <p:cNvSpPr txBox="1"/>
          <p:nvPr>
            <p:ph idx="1" type="body"/>
          </p:nvPr>
        </p:nvSpPr>
        <p:spPr>
          <a:xfrm>
            <a:off x="2165350" y="5019675"/>
            <a:ext cx="9053513" cy="106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6"/>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C0C0C"/>
              </a:buClr>
              <a:buSzPts val="5400"/>
              <a:buFont typeface="Rockwell"/>
              <a:buNone/>
            </a:pPr>
            <a:r>
              <a:rPr lang="en-US">
                <a:solidFill>
                  <a:srgbClr val="0C0C0C"/>
                </a:solidFill>
              </a:rPr>
              <a:t>WILMS TUMOR (NEPHROBLASTOMA)</a:t>
            </a:r>
            <a:endParaRPr/>
          </a:p>
        </p:txBody>
      </p:sp>
      <p:sp>
        <p:nvSpPr>
          <p:cNvPr id="204" name="Google Shape;204;p16"/>
          <p:cNvSpPr txBox="1"/>
          <p:nvPr>
            <p:ph idx="1" type="body"/>
          </p:nvPr>
        </p:nvSpPr>
        <p:spPr>
          <a:xfrm>
            <a:off x="1063625" y="1935163"/>
            <a:ext cx="9753600" cy="4508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040"/>
              <a:buFont typeface="Noto Sans Symbols"/>
              <a:buNone/>
            </a:pPr>
            <a:r>
              <a:rPr lang="en-US" sz="2400">
                <a:latin typeface="Calibri"/>
                <a:ea typeface="Calibri"/>
                <a:cs typeface="Calibri"/>
                <a:sym typeface="Calibri"/>
              </a:rPr>
              <a:t>It is malignant tumor arising from embryonic nephrogenic elements. It is  composed of mixtures of blastemal, stromal, and epithelial cells.</a:t>
            </a:r>
            <a:endParaRPr/>
          </a:p>
          <a:p>
            <a:pPr indent="0" lvl="0" marL="0" rtl="0" algn="l">
              <a:lnSpc>
                <a:spcPct val="90000"/>
              </a:lnSpc>
              <a:spcBef>
                <a:spcPts val="1200"/>
              </a:spcBef>
              <a:spcAft>
                <a:spcPts val="0"/>
              </a:spcAft>
              <a:buSzPts val="2040"/>
              <a:buFont typeface="Noto Sans Symbols"/>
              <a:buNone/>
            </a:pPr>
            <a:r>
              <a:rPr lang="en-US" sz="2400">
                <a:latin typeface="Calibri"/>
                <a:ea typeface="Calibri"/>
                <a:cs typeface="Calibri"/>
                <a:sym typeface="Calibri"/>
              </a:rPr>
              <a:t>The precursor lesion for the Wilms tumor is called as nephrogenic rests.</a:t>
            </a:r>
            <a:endParaRPr/>
          </a:p>
          <a:p>
            <a:pPr indent="0" lvl="0" marL="0" rtl="0" algn="l">
              <a:lnSpc>
                <a:spcPct val="90000"/>
              </a:lnSpc>
              <a:spcBef>
                <a:spcPts val="1200"/>
              </a:spcBef>
              <a:spcAft>
                <a:spcPts val="0"/>
              </a:spcAft>
              <a:buClr>
                <a:schemeClr val="accent3"/>
              </a:buClr>
              <a:buSzPts val="2040"/>
              <a:buFont typeface="Noto Sans Symbols"/>
              <a:buNone/>
            </a:pPr>
            <a:r>
              <a:rPr lang="en-US" sz="2400">
                <a:solidFill>
                  <a:srgbClr val="000000"/>
                </a:solidFill>
                <a:latin typeface="Calibri"/>
                <a:ea typeface="Calibri"/>
                <a:cs typeface="Calibri"/>
                <a:sym typeface="Calibri"/>
              </a:rPr>
              <a:t>It is the most common primary tumor of the kidney in children</a:t>
            </a:r>
            <a:endParaRPr/>
          </a:p>
          <a:p>
            <a:pPr indent="0" lvl="0" marL="0" rtl="0" algn="l">
              <a:lnSpc>
                <a:spcPct val="90000"/>
              </a:lnSpc>
              <a:spcBef>
                <a:spcPts val="1200"/>
              </a:spcBef>
              <a:spcAft>
                <a:spcPts val="0"/>
              </a:spcAft>
              <a:buClr>
                <a:schemeClr val="accent3"/>
              </a:buClr>
              <a:buSzPts val="2040"/>
              <a:buFont typeface="Noto Sans Symbols"/>
              <a:buNone/>
            </a:pPr>
            <a:r>
              <a:rPr lang="en-US" sz="2400">
                <a:latin typeface="Calibri"/>
                <a:ea typeface="Calibri"/>
                <a:cs typeface="Calibri"/>
                <a:sym typeface="Calibri"/>
              </a:rPr>
              <a:t>Most cases of Wilms tumor are sporadic and unilateral. </a:t>
            </a:r>
            <a:endParaRPr/>
          </a:p>
          <a:p>
            <a:pPr indent="0" lvl="0" marL="0" rtl="0" algn="l">
              <a:lnSpc>
                <a:spcPct val="90000"/>
              </a:lnSpc>
              <a:spcBef>
                <a:spcPts val="1200"/>
              </a:spcBef>
              <a:spcAft>
                <a:spcPts val="0"/>
              </a:spcAft>
              <a:buClr>
                <a:schemeClr val="accent3"/>
              </a:buClr>
              <a:buSzPts val="2040"/>
              <a:buFont typeface="Noto Sans Symbols"/>
              <a:buNone/>
            </a:pPr>
            <a:r>
              <a:rPr lang="en-US" sz="2400">
                <a:latin typeface="Calibri"/>
                <a:ea typeface="Calibri"/>
                <a:cs typeface="Calibri"/>
                <a:sym typeface="Calibri"/>
              </a:rPr>
              <a:t>Some  cases of Wilms tumor are familial with deletion of WT1 gene on chromosome 11p13. </a:t>
            </a:r>
            <a:endParaRPr/>
          </a:p>
          <a:p>
            <a:pPr indent="0" lvl="0" marL="0" rtl="0" algn="l">
              <a:lnSpc>
                <a:spcPct val="90000"/>
              </a:lnSpc>
              <a:spcBef>
                <a:spcPts val="1200"/>
              </a:spcBef>
              <a:spcAft>
                <a:spcPts val="0"/>
              </a:spcAft>
              <a:buClr>
                <a:schemeClr val="accent3"/>
              </a:buClr>
              <a:buSzPts val="2040"/>
              <a:buFont typeface="Noto Sans Symbols"/>
              <a:buNone/>
            </a:pPr>
            <a:r>
              <a:rPr lang="en-US" sz="2400">
                <a:latin typeface="Calibri"/>
                <a:ea typeface="Calibri"/>
                <a:cs typeface="Calibri"/>
                <a:sym typeface="Calibri"/>
              </a:rPr>
              <a:t>Can be associated with WAGR syndrome, Denys Drash syndrome and Beckwith weidmann syndrome.</a:t>
            </a:r>
            <a:endParaRPr sz="2400">
              <a:solidFill>
                <a:srgbClr val="000000"/>
              </a:solidFill>
              <a:latin typeface="Calibri"/>
              <a:ea typeface="Calibri"/>
              <a:cs typeface="Calibri"/>
              <a:sym typeface="Calibri"/>
            </a:endParaRPr>
          </a:p>
          <a:p>
            <a:pPr indent="-274638" lvl="0" marL="274638" rtl="0" algn="l">
              <a:lnSpc>
                <a:spcPct val="90000"/>
              </a:lnSpc>
              <a:spcBef>
                <a:spcPts val="1200"/>
              </a:spcBef>
              <a:spcAft>
                <a:spcPts val="0"/>
              </a:spcAft>
              <a:buClr>
                <a:schemeClr val="accent3"/>
              </a:buClr>
              <a:buSzPts val="1700"/>
              <a:buFont typeface="Noto Sans Symbols"/>
              <a:buNone/>
            </a:pPr>
            <a:r>
              <a:t/>
            </a:r>
            <a:endParaRPr>
              <a:solidFill>
                <a:srgbClr val="000000"/>
              </a:solidFill>
            </a:endParaRPr>
          </a:p>
          <a:p>
            <a:pPr indent="-274638" lvl="0" marL="274638" rtl="0" algn="l">
              <a:lnSpc>
                <a:spcPct val="90000"/>
              </a:lnSpc>
              <a:spcBef>
                <a:spcPts val="1200"/>
              </a:spcBef>
              <a:spcAft>
                <a:spcPts val="0"/>
              </a:spcAft>
              <a:buClr>
                <a:schemeClr val="accent3"/>
              </a:buClr>
              <a:buSzPts val="1360"/>
              <a:buFont typeface="Noto Sans Symbols"/>
              <a:buNone/>
            </a:pPr>
            <a:r>
              <a:rPr b="1" lang="en-US" sz="1600">
                <a:solidFill>
                  <a:srgbClr val="000000"/>
                </a:solidFill>
              </a:rPr>
              <a:t> </a:t>
            </a:r>
            <a:endParaRPr b="1" sz="1600">
              <a:solidFill>
                <a:srgbClr val="000000"/>
              </a:solidFill>
            </a:endParaRPr>
          </a:p>
          <a:p>
            <a:pPr indent="-96519" lvl="0" marL="182880" rtl="0" algn="l">
              <a:lnSpc>
                <a:spcPct val="90000"/>
              </a:lnSpc>
              <a:spcBef>
                <a:spcPts val="1200"/>
              </a:spcBef>
              <a:spcAft>
                <a:spcPts val="0"/>
              </a:spcAft>
              <a:buClr>
                <a:schemeClr val="accent3"/>
              </a:buClr>
              <a:buSzPts val="1360"/>
              <a:buFont typeface="Twentieth Century"/>
              <a:buNone/>
            </a:pPr>
            <a:r>
              <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C0C0C"/>
              </a:buClr>
              <a:buSzPts val="5400"/>
              <a:buFont typeface="Rockwell"/>
              <a:buNone/>
            </a:pPr>
            <a:r>
              <a:rPr lang="en-US">
                <a:solidFill>
                  <a:srgbClr val="0C0C0C"/>
                </a:solidFill>
              </a:rPr>
              <a:t>WILMS TUMOR: MORPHOLOGY</a:t>
            </a:r>
            <a:endParaRPr/>
          </a:p>
        </p:txBody>
      </p:sp>
      <p:sp>
        <p:nvSpPr>
          <p:cNvPr id="210" name="Google Shape;210;p17"/>
          <p:cNvSpPr txBox="1"/>
          <p:nvPr>
            <p:ph idx="1" type="body"/>
          </p:nvPr>
        </p:nvSpPr>
        <p:spPr>
          <a:xfrm>
            <a:off x="466725" y="1931988"/>
            <a:ext cx="7632700" cy="3978275"/>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Clr>
                <a:schemeClr val="accent3"/>
              </a:buClr>
              <a:buSzPts val="2040"/>
              <a:buFont typeface="Noto Sans Symbols"/>
              <a:buNone/>
            </a:pPr>
            <a:r>
              <a:rPr lang="en-US" sz="2400">
                <a:latin typeface="Calibri"/>
                <a:ea typeface="Calibri"/>
                <a:cs typeface="Calibri"/>
                <a:sym typeface="Calibri"/>
              </a:rPr>
              <a:t>Gross: </a:t>
            </a:r>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Unilateral (10% bilateral), solitary, well circumscribed lesion.</a:t>
            </a:r>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By the time Wilms tumor is detected it is large.</a:t>
            </a:r>
            <a:endParaRPr sz="2400">
              <a:latin typeface="Calibri"/>
              <a:ea typeface="Calibri"/>
              <a:cs typeface="Calibri"/>
              <a:sym typeface="Calibri"/>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Cut section: uniform, pale gray and soft in consistency (Fish flesh like)</a:t>
            </a:r>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The tumor may show foci of hemorrhage, cystic degeneration &amp; necrosis</a:t>
            </a:r>
            <a:endParaRPr/>
          </a:p>
          <a:p>
            <a:pPr indent="0" lvl="0" marL="182880" rtl="0" algn="l">
              <a:lnSpc>
                <a:spcPct val="90000"/>
              </a:lnSpc>
              <a:spcBef>
                <a:spcPts val="1200"/>
              </a:spcBef>
              <a:spcAft>
                <a:spcPts val="0"/>
              </a:spcAft>
              <a:buClr>
                <a:schemeClr val="accent3"/>
              </a:buClr>
              <a:buSzPts val="3230"/>
              <a:buFont typeface="Twentieth Century"/>
              <a:buNone/>
            </a:pPr>
            <a:r>
              <a:t/>
            </a:r>
            <a:endParaRPr sz="3800">
              <a:latin typeface="Calibri"/>
              <a:ea typeface="Calibri"/>
              <a:cs typeface="Calibri"/>
              <a:sym typeface="Calibri"/>
            </a:endParaRPr>
          </a:p>
          <a:p>
            <a:pPr indent="0" lvl="0" marL="182880" rtl="0" algn="l">
              <a:lnSpc>
                <a:spcPct val="90000"/>
              </a:lnSpc>
              <a:spcBef>
                <a:spcPts val="1200"/>
              </a:spcBef>
              <a:spcAft>
                <a:spcPts val="0"/>
              </a:spcAft>
              <a:buClr>
                <a:schemeClr val="accent3"/>
              </a:buClr>
              <a:buSzPts val="3230"/>
              <a:buFont typeface="Twentieth Century"/>
              <a:buNone/>
            </a:pPr>
            <a:r>
              <a:t/>
            </a:r>
            <a:endParaRPr sz="3800">
              <a:latin typeface="Calibri"/>
              <a:ea typeface="Calibri"/>
              <a:cs typeface="Calibri"/>
              <a:sym typeface="Calibri"/>
            </a:endParaRPr>
          </a:p>
        </p:txBody>
      </p:sp>
      <p:pic>
        <p:nvPicPr>
          <p:cNvPr id="211" name="Google Shape;211;p17"/>
          <p:cNvPicPr preferRelativeResize="0"/>
          <p:nvPr>
            <p:ph idx="2" type="body"/>
          </p:nvPr>
        </p:nvPicPr>
        <p:blipFill rotWithShape="1">
          <a:blip r:embed="rId3">
            <a:alphaModFix/>
          </a:blip>
          <a:srcRect b="0" l="0" r="0" t="0"/>
          <a:stretch/>
        </p:blipFill>
        <p:spPr>
          <a:xfrm>
            <a:off x="9163050" y="0"/>
            <a:ext cx="3028950" cy="3462338"/>
          </a:xfrm>
          <a:prstGeom prst="rect">
            <a:avLst/>
          </a:prstGeom>
          <a:noFill/>
          <a:ln>
            <a:noFill/>
          </a:ln>
        </p:spPr>
      </p:pic>
      <p:pic>
        <p:nvPicPr>
          <p:cNvPr id="212" name="Google Shape;212;p17"/>
          <p:cNvPicPr preferRelativeResize="0"/>
          <p:nvPr/>
        </p:nvPicPr>
        <p:blipFill rotWithShape="1">
          <a:blip r:embed="rId4">
            <a:alphaModFix/>
          </a:blip>
          <a:srcRect b="0" l="0" r="0" t="0"/>
          <a:stretch/>
        </p:blipFill>
        <p:spPr>
          <a:xfrm>
            <a:off x="8505825" y="3573463"/>
            <a:ext cx="3686175" cy="3171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8"/>
          <p:cNvSpPr txBox="1"/>
          <p:nvPr>
            <p:ph type="title"/>
          </p:nvPr>
        </p:nvSpPr>
        <p:spPr>
          <a:xfrm>
            <a:off x="2133600" y="704850"/>
            <a:ext cx="4751388" cy="5143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444D26"/>
              </a:buClr>
              <a:buSzPct val="100000"/>
              <a:buFont typeface="Rockwell"/>
              <a:buNone/>
            </a:pPr>
            <a:r>
              <a:rPr lang="en-US">
                <a:solidFill>
                  <a:srgbClr val="444D26"/>
                </a:solidFill>
              </a:rPr>
              <a:t>WILMS TUMOR: </a:t>
            </a:r>
            <a:endParaRPr>
              <a:solidFill>
                <a:srgbClr val="0C0C0C"/>
              </a:solidFill>
            </a:endParaRPr>
          </a:p>
        </p:txBody>
      </p:sp>
      <p:sp>
        <p:nvSpPr>
          <p:cNvPr id="218" name="Google Shape;218;p18"/>
          <p:cNvSpPr txBox="1"/>
          <p:nvPr>
            <p:ph idx="1" type="body"/>
          </p:nvPr>
        </p:nvSpPr>
        <p:spPr>
          <a:xfrm>
            <a:off x="307975" y="1689100"/>
            <a:ext cx="6689725" cy="467677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A5B592"/>
              </a:buClr>
              <a:buSzPts val="1658"/>
              <a:buFont typeface="Noto Sans Symbols"/>
              <a:buNone/>
            </a:pPr>
            <a:r>
              <a:rPr b="1" lang="en-US" sz="1950">
                <a:solidFill>
                  <a:srgbClr val="000000"/>
                </a:solidFill>
                <a:latin typeface="Calibri"/>
                <a:ea typeface="Calibri"/>
                <a:cs typeface="Calibri"/>
                <a:sym typeface="Calibri"/>
              </a:rPr>
              <a:t>Microscopy:</a:t>
            </a:r>
            <a:endParaRPr/>
          </a:p>
          <a:p>
            <a:pPr indent="0" lvl="0" marL="232172" rtl="0" algn="l">
              <a:lnSpc>
                <a:spcPct val="90000"/>
              </a:lnSpc>
              <a:spcBef>
                <a:spcPts val="1200"/>
              </a:spcBef>
              <a:spcAft>
                <a:spcPts val="0"/>
              </a:spcAft>
              <a:buClr>
                <a:srgbClr val="A5B592"/>
              </a:buClr>
              <a:buSzPts val="1700"/>
              <a:buFont typeface="Noto Sans Symbols"/>
              <a:buNone/>
            </a:pPr>
            <a:r>
              <a:rPr lang="en-US">
                <a:latin typeface="Calibri"/>
                <a:ea typeface="Calibri"/>
                <a:cs typeface="Calibri"/>
                <a:sym typeface="Calibri"/>
              </a:rPr>
              <a:t>It is composed of t</a:t>
            </a:r>
            <a:r>
              <a:rPr lang="en-US" sz="1950">
                <a:solidFill>
                  <a:srgbClr val="000000"/>
                </a:solidFill>
                <a:latin typeface="Calibri"/>
                <a:ea typeface="Calibri"/>
                <a:cs typeface="Calibri"/>
                <a:sym typeface="Calibri"/>
              </a:rPr>
              <a:t>he classical triphasic combination of (i.e. 3 patterns):  </a:t>
            </a:r>
            <a:endParaRPr/>
          </a:p>
          <a:p>
            <a:pPr indent="-385763" lvl="0" marL="617935" rtl="0" algn="l">
              <a:lnSpc>
                <a:spcPct val="90000"/>
              </a:lnSpc>
              <a:spcBef>
                <a:spcPts val="1200"/>
              </a:spcBef>
              <a:spcAft>
                <a:spcPts val="0"/>
              </a:spcAft>
              <a:buClr>
                <a:srgbClr val="A5B592"/>
              </a:buClr>
              <a:buSzPts val="1658"/>
              <a:buFont typeface="Rockwell"/>
              <a:buAutoNum type="arabicPeriod"/>
            </a:pPr>
            <a:r>
              <a:rPr b="1" lang="en-US" sz="1950">
                <a:solidFill>
                  <a:srgbClr val="FF0000"/>
                </a:solidFill>
                <a:latin typeface="Calibri"/>
                <a:ea typeface="Calibri"/>
                <a:cs typeface="Calibri"/>
                <a:sym typeface="Calibri"/>
              </a:rPr>
              <a:t>Blastemal component /cells: </a:t>
            </a:r>
            <a:r>
              <a:rPr lang="en-US" sz="1950">
                <a:solidFill>
                  <a:srgbClr val="000000"/>
                </a:solidFill>
                <a:latin typeface="Calibri"/>
                <a:ea typeface="Calibri"/>
                <a:cs typeface="Calibri"/>
                <a:sym typeface="Calibri"/>
              </a:rPr>
              <a:t>composed of densely packed small round blue cells with scanty cytoplasm and brisk mitosis</a:t>
            </a:r>
            <a:endParaRPr/>
          </a:p>
          <a:p>
            <a:pPr indent="-385763" lvl="0" marL="617935" rtl="0" algn="l">
              <a:lnSpc>
                <a:spcPct val="90000"/>
              </a:lnSpc>
              <a:spcBef>
                <a:spcPts val="1200"/>
              </a:spcBef>
              <a:spcAft>
                <a:spcPts val="0"/>
              </a:spcAft>
              <a:buClr>
                <a:srgbClr val="A5B592"/>
              </a:buClr>
              <a:buSzPts val="1658"/>
              <a:buFont typeface="Rockwell"/>
              <a:buAutoNum type="arabicPeriod"/>
            </a:pPr>
            <a:r>
              <a:rPr b="1" lang="en-US" sz="1950">
                <a:solidFill>
                  <a:srgbClr val="FF0000"/>
                </a:solidFill>
                <a:latin typeface="Calibri"/>
                <a:ea typeface="Calibri"/>
                <a:cs typeface="Calibri"/>
                <a:sym typeface="Calibri"/>
              </a:rPr>
              <a:t>Epithelial component (immature epithelial cells): </a:t>
            </a:r>
            <a:r>
              <a:rPr lang="en-US" sz="1950">
                <a:solidFill>
                  <a:srgbClr val="000000"/>
                </a:solidFill>
                <a:latin typeface="Calibri"/>
                <a:ea typeface="Calibri"/>
                <a:cs typeface="Calibri"/>
                <a:sym typeface="Calibri"/>
              </a:rPr>
              <a:t>composed of immature primitive tubular structures (rosettes) and immature glomeruli.</a:t>
            </a:r>
            <a:endParaRPr/>
          </a:p>
          <a:p>
            <a:pPr indent="-385763" lvl="0" marL="617935" rtl="0" algn="l">
              <a:lnSpc>
                <a:spcPct val="90000"/>
              </a:lnSpc>
              <a:spcBef>
                <a:spcPts val="1200"/>
              </a:spcBef>
              <a:spcAft>
                <a:spcPts val="0"/>
              </a:spcAft>
              <a:buClr>
                <a:srgbClr val="A5B592"/>
              </a:buClr>
              <a:buSzPts val="1658"/>
              <a:buFont typeface="Rockwell"/>
              <a:buAutoNum type="arabicPeriod"/>
            </a:pPr>
            <a:r>
              <a:rPr b="1" lang="en-US" sz="1950">
                <a:solidFill>
                  <a:srgbClr val="FF0000"/>
                </a:solidFill>
                <a:latin typeface="Calibri"/>
                <a:ea typeface="Calibri"/>
                <a:cs typeface="Calibri"/>
                <a:sym typeface="Calibri"/>
              </a:rPr>
              <a:t>Stromal component/ cells: </a:t>
            </a:r>
            <a:r>
              <a:rPr lang="en-US" sz="1950">
                <a:solidFill>
                  <a:srgbClr val="000000"/>
                </a:solidFill>
                <a:latin typeface="Calibri"/>
                <a:ea typeface="Calibri"/>
                <a:cs typeface="Calibri"/>
                <a:sym typeface="Calibri"/>
              </a:rPr>
              <a:t>composed of immature undifferentiated mesenchymal stromal cells  (i.e. immature spindle cells and myxoid material). </a:t>
            </a:r>
            <a:endParaRPr/>
          </a:p>
          <a:p>
            <a:pPr indent="-137160" lvl="0" marL="137160" rtl="0" algn="l">
              <a:lnSpc>
                <a:spcPct val="90000"/>
              </a:lnSpc>
              <a:spcBef>
                <a:spcPts val="1200"/>
              </a:spcBef>
              <a:spcAft>
                <a:spcPts val="0"/>
              </a:spcAft>
              <a:buClr>
                <a:srgbClr val="A5B592"/>
              </a:buClr>
              <a:buSzPts val="1658"/>
              <a:buFont typeface="Twentieth Century"/>
              <a:buChar char=" "/>
            </a:pPr>
            <a:r>
              <a:rPr lang="en-US" sz="1950">
                <a:latin typeface="Calibri"/>
                <a:ea typeface="Calibri"/>
                <a:cs typeface="Calibri"/>
                <a:sym typeface="Calibri"/>
              </a:rPr>
              <a:t>Biphasic and monophasic patterns can also occur. </a:t>
            </a:r>
            <a:endParaRPr/>
          </a:p>
          <a:p>
            <a:pPr indent="-137160" lvl="0" marL="137160" rtl="0" algn="l">
              <a:lnSpc>
                <a:spcPct val="90000"/>
              </a:lnSpc>
              <a:spcBef>
                <a:spcPts val="1200"/>
              </a:spcBef>
              <a:spcAft>
                <a:spcPts val="0"/>
              </a:spcAft>
              <a:buClr>
                <a:srgbClr val="A5B592"/>
              </a:buClr>
              <a:buSzPts val="1658"/>
              <a:buFont typeface="Twentieth Century"/>
              <a:buChar char=" "/>
            </a:pPr>
            <a:r>
              <a:rPr lang="en-US" sz="1950">
                <a:solidFill>
                  <a:srgbClr val="000000"/>
                </a:solidFill>
                <a:latin typeface="Calibri"/>
                <a:ea typeface="Calibri"/>
                <a:cs typeface="Calibri"/>
                <a:sym typeface="Calibri"/>
              </a:rPr>
              <a:t>5% of tumors contain foci of anaplasia. Anaplasia is an indication of poor prognosis. </a:t>
            </a:r>
            <a:endParaRPr/>
          </a:p>
          <a:p>
            <a:pPr indent="-137160" lvl="0" marL="137160" rtl="0" algn="l">
              <a:lnSpc>
                <a:spcPct val="90000"/>
              </a:lnSpc>
              <a:spcBef>
                <a:spcPts val="1200"/>
              </a:spcBef>
              <a:spcAft>
                <a:spcPts val="0"/>
              </a:spcAft>
              <a:buClr>
                <a:srgbClr val="A5B592"/>
              </a:buClr>
              <a:buSzPts val="1700"/>
              <a:buFont typeface="Noto Sans Symbols"/>
              <a:buNone/>
            </a:pPr>
            <a:r>
              <a:t/>
            </a:r>
            <a:endParaRPr>
              <a:solidFill>
                <a:srgbClr val="000000"/>
              </a:solidFill>
              <a:latin typeface="Calibri"/>
              <a:ea typeface="Calibri"/>
              <a:cs typeface="Calibri"/>
              <a:sym typeface="Calibri"/>
            </a:endParaRPr>
          </a:p>
          <a:p>
            <a:pPr indent="0" lvl="0" marL="0" rtl="0" algn="l">
              <a:lnSpc>
                <a:spcPct val="90000"/>
              </a:lnSpc>
              <a:spcBef>
                <a:spcPts val="1200"/>
              </a:spcBef>
              <a:spcAft>
                <a:spcPts val="0"/>
              </a:spcAft>
              <a:buClr>
                <a:srgbClr val="A5B592"/>
              </a:buClr>
              <a:buSzPts val="1148"/>
              <a:buFont typeface="Noto Sans Symbols"/>
              <a:buNone/>
            </a:pPr>
            <a:r>
              <a:t/>
            </a:r>
            <a:endParaRPr b="1" sz="1350">
              <a:solidFill>
                <a:srgbClr val="000000"/>
              </a:solidFill>
              <a:latin typeface="Calibri"/>
              <a:ea typeface="Calibri"/>
              <a:cs typeface="Calibri"/>
              <a:sym typeface="Calibri"/>
            </a:endParaRPr>
          </a:p>
          <a:p>
            <a:pPr indent="0" lvl="0" marL="68580" rtl="0" algn="l">
              <a:lnSpc>
                <a:spcPct val="90000"/>
              </a:lnSpc>
              <a:spcBef>
                <a:spcPts val="1200"/>
              </a:spcBef>
              <a:spcAft>
                <a:spcPts val="0"/>
              </a:spcAft>
              <a:buClr>
                <a:schemeClr val="accent3"/>
              </a:buClr>
              <a:buSzPts val="1700"/>
              <a:buFont typeface="Twentieth Century"/>
              <a:buNone/>
            </a:pPr>
            <a:r>
              <a:t/>
            </a:r>
            <a:endParaRPr/>
          </a:p>
        </p:txBody>
      </p:sp>
      <p:pic>
        <p:nvPicPr>
          <p:cNvPr id="219" name="Google Shape;219;p18"/>
          <p:cNvPicPr preferRelativeResize="0"/>
          <p:nvPr>
            <p:ph idx="2" type="body"/>
          </p:nvPr>
        </p:nvPicPr>
        <p:blipFill rotWithShape="1">
          <a:blip r:embed="rId3">
            <a:alphaModFix/>
          </a:blip>
          <a:srcRect b="0" l="0" r="0" t="0"/>
          <a:stretch/>
        </p:blipFill>
        <p:spPr>
          <a:xfrm>
            <a:off x="7223125" y="4763"/>
            <a:ext cx="4905375" cy="3370262"/>
          </a:xfrm>
          <a:prstGeom prst="rect">
            <a:avLst/>
          </a:prstGeom>
          <a:noFill/>
          <a:ln>
            <a:noFill/>
          </a:ln>
        </p:spPr>
      </p:pic>
      <p:sp>
        <p:nvSpPr>
          <p:cNvPr id="220" name="Google Shape;220;p18"/>
          <p:cNvSpPr/>
          <p:nvPr/>
        </p:nvSpPr>
        <p:spPr>
          <a:xfrm>
            <a:off x="7304088" y="3167063"/>
            <a:ext cx="4743450" cy="2079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750" u="none" cap="none" strike="noStrike">
                <a:solidFill>
                  <a:schemeClr val="dk1"/>
                </a:solidFill>
                <a:latin typeface="Century Gothic"/>
                <a:ea typeface="Century Gothic"/>
                <a:cs typeface="Century Gothic"/>
                <a:sym typeface="Century Gothic"/>
              </a:rPr>
              <a:t>http://www.histopathology.guru/wp-content/uploads/2018/06/wilms-tumor-300x207.jpg</a:t>
            </a:r>
            <a:endParaRPr/>
          </a:p>
        </p:txBody>
      </p:sp>
      <p:pic>
        <p:nvPicPr>
          <p:cNvPr id="221" name="Google Shape;221;p18"/>
          <p:cNvPicPr preferRelativeResize="0"/>
          <p:nvPr/>
        </p:nvPicPr>
        <p:blipFill rotWithShape="1">
          <a:blip r:embed="rId4">
            <a:alphaModFix/>
          </a:blip>
          <a:srcRect b="0" l="0" r="0" t="0"/>
          <a:stretch/>
        </p:blipFill>
        <p:spPr>
          <a:xfrm>
            <a:off x="7785100" y="3375025"/>
            <a:ext cx="4098925" cy="3365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t/>
            </a:r>
            <a:endParaRPr/>
          </a:p>
        </p:txBody>
      </p:sp>
      <p:pic>
        <p:nvPicPr>
          <p:cNvPr id="227" name="Google Shape;227;p19"/>
          <p:cNvPicPr preferRelativeResize="0"/>
          <p:nvPr>
            <p:ph idx="1" type="body"/>
          </p:nvPr>
        </p:nvPicPr>
        <p:blipFill rotWithShape="1">
          <a:blip r:embed="rId3">
            <a:alphaModFix/>
          </a:blip>
          <a:srcRect b="0" l="0" r="0" t="0"/>
          <a:stretch/>
        </p:blipFill>
        <p:spPr>
          <a:xfrm>
            <a:off x="77788" y="69850"/>
            <a:ext cx="6778625" cy="4524375"/>
          </a:xfrm>
          <a:prstGeom prst="rect">
            <a:avLst/>
          </a:prstGeom>
          <a:noFill/>
          <a:ln cap="flat" cmpd="sng" w="44450">
            <a:solidFill>
              <a:schemeClr val="accent1"/>
            </a:solidFill>
            <a:prstDash val="solid"/>
            <a:miter lim="800000"/>
            <a:headEnd len="sm" w="sm" type="none"/>
            <a:tailEnd len="sm" w="sm" type="none"/>
          </a:ln>
        </p:spPr>
      </p:pic>
      <p:sp>
        <p:nvSpPr>
          <p:cNvPr id="228" name="Google Shape;228;p19"/>
          <p:cNvSpPr/>
          <p:nvPr/>
        </p:nvSpPr>
        <p:spPr>
          <a:xfrm>
            <a:off x="0" y="4594225"/>
            <a:ext cx="6096000" cy="2301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none" cap="none" strike="noStrike">
                <a:solidFill>
                  <a:schemeClr val="dk1"/>
                </a:solidFill>
                <a:latin typeface="Century Gothic"/>
                <a:ea typeface="Century Gothic"/>
                <a:cs typeface="Century Gothic"/>
                <a:sym typeface="Century Gothic"/>
              </a:rPr>
              <a:t>By Nephron - Own work, CC BY-SA 3.0, https://commons.wikimedia.org/w/index.php?curid=14818887</a:t>
            </a:r>
            <a:endParaRPr/>
          </a:p>
        </p:txBody>
      </p:sp>
      <p:pic>
        <p:nvPicPr>
          <p:cNvPr id="229" name="Google Shape;229;p19"/>
          <p:cNvPicPr preferRelativeResize="0"/>
          <p:nvPr/>
        </p:nvPicPr>
        <p:blipFill rotWithShape="1">
          <a:blip r:embed="rId4">
            <a:alphaModFix/>
          </a:blip>
          <a:srcRect b="0" l="0" r="0" t="0"/>
          <a:stretch/>
        </p:blipFill>
        <p:spPr>
          <a:xfrm>
            <a:off x="6719888" y="3209925"/>
            <a:ext cx="5472112" cy="3648075"/>
          </a:xfrm>
          <a:prstGeom prst="rect">
            <a:avLst/>
          </a:prstGeom>
          <a:noFill/>
          <a:ln cap="flat" cmpd="sng" w="47625">
            <a:solidFill>
              <a:schemeClr val="accent1"/>
            </a:solidFill>
            <a:prstDash val="solid"/>
            <a:miter lim="800000"/>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ph type="title"/>
          </p:nvPr>
        </p:nvSpPr>
        <p:spPr>
          <a:xfrm>
            <a:off x="1069975" y="484188"/>
            <a:ext cx="10058400" cy="7477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C0C0C"/>
              </a:buClr>
              <a:buSzPct val="100000"/>
              <a:buFont typeface="Rockwell"/>
              <a:buNone/>
            </a:pPr>
            <a:r>
              <a:rPr lang="en-US">
                <a:solidFill>
                  <a:srgbClr val="0C0C0C"/>
                </a:solidFill>
              </a:rPr>
              <a:t>OBJECTIVES</a:t>
            </a:r>
            <a:endParaRPr/>
          </a:p>
        </p:txBody>
      </p:sp>
      <p:sp>
        <p:nvSpPr>
          <p:cNvPr id="111" name="Google Shape;111;p2"/>
          <p:cNvSpPr txBox="1"/>
          <p:nvPr>
            <p:ph idx="1" type="body"/>
          </p:nvPr>
        </p:nvSpPr>
        <p:spPr>
          <a:xfrm>
            <a:off x="1069975" y="1409700"/>
            <a:ext cx="10058400" cy="4762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64EA9"/>
              </a:buClr>
              <a:buSzPts val="2040"/>
              <a:buFont typeface="Noto Sans Symbols"/>
              <a:buNone/>
            </a:pPr>
            <a:r>
              <a:rPr lang="en-US" sz="2400">
                <a:latin typeface="Calibri"/>
                <a:ea typeface="Calibri"/>
                <a:cs typeface="Calibri"/>
                <a:sym typeface="Calibri"/>
              </a:rPr>
              <a:t>At the end of the lecture the students will be able to:</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Recognize the  benign tumors of the kidney.</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Describe renal cell carcinoma and Wilm’s tumor.</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Recognize transitional cell and squamous carcinoma of the urinary bladder.</a:t>
            </a:r>
            <a:endParaRPr/>
          </a:p>
          <a:p>
            <a:pPr indent="0" lvl="0" marL="0" rtl="0" algn="l">
              <a:lnSpc>
                <a:spcPct val="90000"/>
              </a:lnSpc>
              <a:spcBef>
                <a:spcPts val="1200"/>
              </a:spcBef>
              <a:spcAft>
                <a:spcPts val="0"/>
              </a:spcAft>
              <a:buClr>
                <a:srgbClr val="864EA9"/>
              </a:buClr>
              <a:buSzPts val="2040"/>
              <a:buFont typeface="Noto Sans Symbols"/>
              <a:buNone/>
            </a:pPr>
            <a:r>
              <a:rPr b="1" lang="en-US" sz="2400">
                <a:latin typeface="Calibri"/>
                <a:ea typeface="Calibri"/>
                <a:cs typeface="Calibri"/>
                <a:sym typeface="Calibri"/>
              </a:rPr>
              <a:t>Key Outlines:</a:t>
            </a:r>
            <a:endParaRPr sz="2400">
              <a:latin typeface="Calibri"/>
              <a:ea typeface="Calibri"/>
              <a:cs typeface="Calibri"/>
              <a:sym typeface="Calibri"/>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Benign tumors of the kidney.</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Renal Cell Carcinoma.</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Wilm’s tumor (nephroblastoma).</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Transitional Cell and Squamous Carcinoma of bladder.</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0"/>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5400"/>
              <a:buFont typeface="Rockwell"/>
              <a:buNone/>
            </a:pPr>
            <a:r>
              <a:rPr lang="en-US">
                <a:solidFill>
                  <a:srgbClr val="000000"/>
                </a:solidFill>
              </a:rPr>
              <a:t>WILMS TUMOR:CLINICAL FEATURES</a:t>
            </a:r>
            <a:endParaRPr>
              <a:solidFill>
                <a:srgbClr val="0C0C0C"/>
              </a:solidFill>
            </a:endParaRPr>
          </a:p>
        </p:txBody>
      </p:sp>
      <p:sp>
        <p:nvSpPr>
          <p:cNvPr id="235" name="Google Shape;235;p20"/>
          <p:cNvSpPr txBox="1"/>
          <p:nvPr>
            <p:ph idx="1" type="body"/>
          </p:nvPr>
        </p:nvSpPr>
        <p:spPr>
          <a:xfrm>
            <a:off x="351692" y="1993900"/>
            <a:ext cx="11218008" cy="46609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SzPct val="85000"/>
              <a:buFont typeface="Noto Sans Symbols"/>
              <a:buNone/>
            </a:pPr>
            <a:r>
              <a:rPr b="1" lang="en-US" sz="2600">
                <a:latin typeface="Calibri"/>
                <a:ea typeface="Calibri"/>
                <a:cs typeface="Calibri"/>
                <a:sym typeface="Calibri"/>
              </a:rPr>
              <a:t>Clinical features</a:t>
            </a:r>
            <a:endParaRPr/>
          </a:p>
          <a:p>
            <a:pPr indent="-182880" lvl="0" marL="182880" rtl="0" algn="l">
              <a:lnSpc>
                <a:spcPct val="90000"/>
              </a:lnSpc>
              <a:spcBef>
                <a:spcPts val="1200"/>
              </a:spcBef>
              <a:spcAft>
                <a:spcPts val="0"/>
              </a:spcAft>
              <a:buSzPct val="85000"/>
              <a:buChar char="▪"/>
            </a:pPr>
            <a:r>
              <a:rPr lang="en-US" sz="2600">
                <a:latin typeface="Calibri"/>
                <a:ea typeface="Calibri"/>
                <a:cs typeface="Calibri"/>
                <a:sym typeface="Calibri"/>
              </a:rPr>
              <a:t>Wilms tumor usually presents between 1 and 3 years of age, and 98% occur before 10 years of age. </a:t>
            </a:r>
            <a:endParaRPr/>
          </a:p>
          <a:p>
            <a:pPr indent="-182880" lvl="0" marL="182880" rtl="0" algn="l">
              <a:lnSpc>
                <a:spcPct val="90000"/>
              </a:lnSpc>
              <a:spcBef>
                <a:spcPts val="1200"/>
              </a:spcBef>
              <a:spcAft>
                <a:spcPts val="0"/>
              </a:spcAft>
              <a:buSzPct val="85000"/>
              <a:buChar char="▪"/>
            </a:pPr>
            <a:r>
              <a:rPr lang="en-US" sz="2600">
                <a:latin typeface="Calibri"/>
                <a:ea typeface="Calibri"/>
                <a:cs typeface="Calibri"/>
                <a:sym typeface="Calibri"/>
              </a:rPr>
              <a:t>Most common presentation: abdominal mass with no other associated symptoms</a:t>
            </a:r>
            <a:endParaRPr sz="2600">
              <a:latin typeface="Calibri"/>
              <a:ea typeface="Calibri"/>
              <a:cs typeface="Calibri"/>
              <a:sym typeface="Calibri"/>
            </a:endParaRPr>
          </a:p>
          <a:p>
            <a:pPr indent="-182880" lvl="0" marL="182880" rtl="0" algn="l">
              <a:lnSpc>
                <a:spcPct val="90000"/>
              </a:lnSpc>
              <a:spcBef>
                <a:spcPts val="1200"/>
              </a:spcBef>
              <a:spcAft>
                <a:spcPts val="0"/>
              </a:spcAft>
              <a:buSzPct val="85000"/>
              <a:buChar char="▪"/>
            </a:pPr>
            <a:r>
              <a:rPr lang="en-US" sz="2600">
                <a:latin typeface="Calibri"/>
                <a:ea typeface="Calibri"/>
                <a:cs typeface="Calibri"/>
                <a:sym typeface="Calibri"/>
              </a:rPr>
              <a:t>Other signs or symptoms (seen in about 20% of cases): abdominal pain, hematuria, hypertension and anemia </a:t>
            </a:r>
            <a:endParaRPr/>
          </a:p>
          <a:p>
            <a:pPr indent="0" lvl="0" marL="0" rtl="0" algn="l">
              <a:lnSpc>
                <a:spcPct val="90000"/>
              </a:lnSpc>
              <a:spcBef>
                <a:spcPts val="1200"/>
              </a:spcBef>
              <a:spcAft>
                <a:spcPts val="0"/>
              </a:spcAft>
              <a:buSzPct val="85000"/>
              <a:buNone/>
            </a:pPr>
            <a:r>
              <a:t/>
            </a:r>
            <a:endParaRPr sz="2600">
              <a:latin typeface="Calibri"/>
              <a:ea typeface="Calibri"/>
              <a:cs typeface="Calibri"/>
              <a:sym typeface="Calibri"/>
            </a:endParaRPr>
          </a:p>
          <a:p>
            <a:pPr indent="0" lvl="0" marL="0" rtl="0" algn="l">
              <a:lnSpc>
                <a:spcPct val="90000"/>
              </a:lnSpc>
              <a:spcBef>
                <a:spcPts val="1200"/>
              </a:spcBef>
              <a:spcAft>
                <a:spcPts val="0"/>
              </a:spcAft>
              <a:buSzPct val="85000"/>
              <a:buFont typeface="Noto Sans Symbols"/>
              <a:buNone/>
            </a:pPr>
            <a:r>
              <a:rPr b="1" lang="en-US" sz="2600">
                <a:latin typeface="Calibri"/>
                <a:ea typeface="Calibri"/>
                <a:cs typeface="Calibri"/>
                <a:sym typeface="Calibri"/>
              </a:rPr>
              <a:t>Treatment and prognosis </a:t>
            </a:r>
            <a:endParaRPr/>
          </a:p>
          <a:p>
            <a:pPr indent="-182880" lvl="0" marL="182880" rtl="0" algn="l">
              <a:lnSpc>
                <a:spcPct val="90000"/>
              </a:lnSpc>
              <a:spcBef>
                <a:spcPts val="1200"/>
              </a:spcBef>
              <a:spcAft>
                <a:spcPts val="0"/>
              </a:spcAft>
              <a:buSzPct val="85000"/>
              <a:buChar char="▪"/>
            </a:pPr>
            <a:r>
              <a:rPr lang="en-US" sz="2600">
                <a:latin typeface="Calibri"/>
                <a:ea typeface="Calibri"/>
                <a:cs typeface="Calibri"/>
                <a:sym typeface="Calibri"/>
              </a:rPr>
              <a:t>Chemotherapy and radiation therapy combined with surgical resection, have dramatically improved the outlook of patients with this tumor.</a:t>
            </a:r>
            <a:endParaRPr b="1" sz="2600">
              <a:latin typeface="Calibri"/>
              <a:ea typeface="Calibri"/>
              <a:cs typeface="Calibri"/>
              <a:sym typeface="Calibri"/>
            </a:endParaRPr>
          </a:p>
          <a:p>
            <a:pPr indent="-182880" lvl="0" marL="182880" rtl="0" algn="l">
              <a:lnSpc>
                <a:spcPct val="90000"/>
              </a:lnSpc>
              <a:spcBef>
                <a:spcPts val="1200"/>
              </a:spcBef>
              <a:spcAft>
                <a:spcPts val="0"/>
              </a:spcAft>
              <a:buSzPct val="85000"/>
              <a:buChar char="▪"/>
            </a:pPr>
            <a:r>
              <a:rPr lang="en-US" sz="2600">
                <a:latin typeface="Calibri"/>
                <a:ea typeface="Calibri"/>
                <a:cs typeface="Calibri"/>
                <a:sym typeface="Calibri"/>
              </a:rPr>
              <a:t>The prognosis for Wilms' tumor is generally very good</a:t>
            </a:r>
            <a:endParaRPr/>
          </a:p>
          <a:p>
            <a:pPr indent="-83026" lvl="0" marL="182880" rtl="0" algn="l">
              <a:lnSpc>
                <a:spcPct val="90000"/>
              </a:lnSpc>
              <a:spcBef>
                <a:spcPts val="1200"/>
              </a:spcBef>
              <a:spcAft>
                <a:spcPts val="0"/>
              </a:spcAft>
              <a:buClr>
                <a:schemeClr val="accent3"/>
              </a:buClr>
              <a:buSzPct val="85000"/>
              <a:buFont typeface="Twentieth Century"/>
              <a:buNone/>
            </a:pPr>
            <a:r>
              <a:t/>
            </a:r>
            <a:endParaRPr/>
          </a:p>
          <a:p>
            <a:pPr indent="-83026" lvl="0" marL="182880" rtl="0" algn="l">
              <a:lnSpc>
                <a:spcPct val="90000"/>
              </a:lnSpc>
              <a:spcBef>
                <a:spcPts val="1200"/>
              </a:spcBef>
              <a:spcAft>
                <a:spcPts val="0"/>
              </a:spcAft>
              <a:buClr>
                <a:schemeClr val="accent3"/>
              </a:buClr>
              <a:buSzPct val="85000"/>
              <a:buFont typeface="Twentieth Century"/>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1"/>
          <p:cNvSpPr txBox="1"/>
          <p:nvPr>
            <p:ph type="ctrTitle"/>
          </p:nvPr>
        </p:nvSpPr>
        <p:spPr>
          <a:xfrm>
            <a:off x="2298700" y="2006600"/>
            <a:ext cx="7391400" cy="1893888"/>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rgbClr val="0C0C0C"/>
              </a:buClr>
              <a:buSzPts val="4000"/>
              <a:buFont typeface="Rockwell"/>
              <a:buNone/>
            </a:pPr>
            <a:r>
              <a:rPr lang="en-US" sz="4000">
                <a:solidFill>
                  <a:srgbClr val="0C0C0C"/>
                </a:solidFill>
              </a:rPr>
              <a:t>TUMORS OF THE LOWER URINARY TRACT</a:t>
            </a:r>
            <a:endParaRPr/>
          </a:p>
        </p:txBody>
      </p:sp>
      <p:sp>
        <p:nvSpPr>
          <p:cNvPr id="241" name="Google Shape;241;p21"/>
          <p:cNvSpPr txBox="1"/>
          <p:nvPr>
            <p:ph idx="1" type="subTitle"/>
          </p:nvPr>
        </p:nvSpPr>
        <p:spPr>
          <a:xfrm>
            <a:off x="1069975" y="4389438"/>
            <a:ext cx="7891463" cy="10699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7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C0C0C"/>
              </a:buClr>
              <a:buSzPts val="5400"/>
              <a:buFont typeface="Rockwell"/>
              <a:buNone/>
            </a:pPr>
            <a:r>
              <a:rPr lang="en-US">
                <a:solidFill>
                  <a:srgbClr val="0C0C0C"/>
                </a:solidFill>
              </a:rPr>
              <a:t>NORMAL UROTHELIUM</a:t>
            </a:r>
            <a:endParaRPr/>
          </a:p>
        </p:txBody>
      </p:sp>
      <p:pic>
        <p:nvPicPr>
          <p:cNvPr id="247" name="Google Shape;247;p22"/>
          <p:cNvPicPr preferRelativeResize="0"/>
          <p:nvPr/>
        </p:nvPicPr>
        <p:blipFill rotWithShape="1">
          <a:blip r:embed="rId3">
            <a:alphaModFix/>
          </a:blip>
          <a:srcRect b="0" l="0" r="0" t="0"/>
          <a:stretch/>
        </p:blipFill>
        <p:spPr>
          <a:xfrm>
            <a:off x="2286000" y="1628775"/>
            <a:ext cx="6210300" cy="4657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3"/>
          <p:cNvSpPr txBox="1"/>
          <p:nvPr>
            <p:ph type="title"/>
          </p:nvPr>
        </p:nvSpPr>
        <p:spPr>
          <a:xfrm>
            <a:off x="1069975" y="484188"/>
            <a:ext cx="10058400" cy="66198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C0C0C"/>
              </a:buClr>
              <a:buSzPct val="100000"/>
              <a:buFont typeface="Rockwell"/>
              <a:buNone/>
            </a:pPr>
            <a:r>
              <a:rPr lang="en-US">
                <a:solidFill>
                  <a:srgbClr val="0C0C0C"/>
                </a:solidFill>
              </a:rPr>
              <a:t>TUMORS OF THE LOWER URINARY TRACT</a:t>
            </a:r>
            <a:endParaRPr/>
          </a:p>
        </p:txBody>
      </p:sp>
      <p:sp>
        <p:nvSpPr>
          <p:cNvPr id="253" name="Google Shape;253;p23"/>
          <p:cNvSpPr txBox="1"/>
          <p:nvPr>
            <p:ph idx="1" type="body"/>
          </p:nvPr>
        </p:nvSpPr>
        <p:spPr>
          <a:xfrm>
            <a:off x="1222375" y="1431925"/>
            <a:ext cx="10058400" cy="5167313"/>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Clr>
                <a:schemeClr val="accent3"/>
              </a:buClr>
              <a:buSzPts val="2040"/>
              <a:buFont typeface="Arial"/>
              <a:buChar char="•"/>
            </a:pPr>
            <a:r>
              <a:rPr lang="en-US" sz="2400">
                <a:latin typeface="Calibri"/>
                <a:ea typeface="Calibri"/>
                <a:cs typeface="Calibri"/>
                <a:sym typeface="Calibri"/>
              </a:rPr>
              <a:t>Tumors in the collecting system above the bladder are relatively uncommon</a:t>
            </a:r>
            <a:endParaRPr/>
          </a:p>
          <a:p>
            <a:pPr indent="-182880" lvl="0" marL="182880" rtl="0" algn="l">
              <a:lnSpc>
                <a:spcPct val="90000"/>
              </a:lnSpc>
              <a:spcBef>
                <a:spcPts val="1200"/>
              </a:spcBef>
              <a:spcAft>
                <a:spcPts val="0"/>
              </a:spcAft>
              <a:buClr>
                <a:schemeClr val="accent3"/>
              </a:buClr>
              <a:buSzPts val="2040"/>
              <a:buFont typeface="Arial"/>
              <a:buChar char="•"/>
            </a:pPr>
            <a:r>
              <a:rPr lang="en-US" sz="2400">
                <a:latin typeface="Calibri"/>
                <a:ea typeface="Calibri"/>
                <a:cs typeface="Calibri"/>
                <a:sym typeface="Calibri"/>
              </a:rPr>
              <a:t>A small lesion in the ureter may cause urinary outflow obstruction and have greater clinical significance than a much larger mass in the large capacious bladder. </a:t>
            </a:r>
            <a:endParaRPr/>
          </a:p>
          <a:p>
            <a:pPr indent="-182880" lvl="0" marL="182880" rtl="0" algn="l">
              <a:lnSpc>
                <a:spcPct val="90000"/>
              </a:lnSpc>
              <a:spcBef>
                <a:spcPts val="1200"/>
              </a:spcBef>
              <a:spcAft>
                <a:spcPts val="0"/>
              </a:spcAft>
              <a:buClr>
                <a:schemeClr val="accent3"/>
              </a:buClr>
              <a:buSzPts val="2040"/>
              <a:buFont typeface="Arial"/>
              <a:buChar char="•"/>
            </a:pPr>
            <a:r>
              <a:rPr lang="en-US" sz="2400">
                <a:latin typeface="Calibri"/>
                <a:ea typeface="Calibri"/>
                <a:cs typeface="Calibri"/>
                <a:sym typeface="Calibri"/>
              </a:rPr>
              <a:t>The types of urothelial tumors include the following:</a:t>
            </a:r>
            <a:endParaRPr/>
          </a:p>
          <a:p>
            <a:pPr indent="-342900" lvl="2" marL="608076" rtl="0" algn="l">
              <a:lnSpc>
                <a:spcPct val="90000"/>
              </a:lnSpc>
              <a:spcBef>
                <a:spcPts val="400"/>
              </a:spcBef>
              <a:spcAft>
                <a:spcPts val="0"/>
              </a:spcAft>
              <a:buClr>
                <a:srgbClr val="9773AD"/>
              </a:buClr>
              <a:buSzPts val="2040"/>
              <a:buFont typeface="Noto Sans Symbols"/>
              <a:buChar char="⮚"/>
            </a:pPr>
            <a:r>
              <a:rPr lang="en-US" sz="2400">
                <a:solidFill>
                  <a:srgbClr val="FF0000"/>
                </a:solidFill>
                <a:latin typeface="Calibri"/>
                <a:ea typeface="Calibri"/>
                <a:cs typeface="Calibri"/>
                <a:sym typeface="Calibri"/>
              </a:rPr>
              <a:t>Non invasive papillary lesions</a:t>
            </a:r>
            <a:endParaRPr/>
          </a:p>
          <a:p>
            <a:pPr indent="-342900" lvl="4" marL="1157351" rtl="0" algn="l">
              <a:lnSpc>
                <a:spcPct val="90000"/>
              </a:lnSpc>
              <a:spcBef>
                <a:spcPts val="400"/>
              </a:spcBef>
              <a:spcAft>
                <a:spcPts val="0"/>
              </a:spcAft>
              <a:buClr>
                <a:srgbClr val="9773AD"/>
              </a:buClr>
              <a:buSzPts val="2040"/>
              <a:buFont typeface="Noto Sans Symbols"/>
              <a:buChar char="✔"/>
            </a:pPr>
            <a:r>
              <a:rPr lang="en-US" sz="2400">
                <a:latin typeface="Calibri"/>
                <a:ea typeface="Calibri"/>
                <a:cs typeface="Calibri"/>
                <a:sym typeface="Calibri"/>
              </a:rPr>
              <a:t>Papilloma (benign)</a:t>
            </a:r>
            <a:endParaRPr/>
          </a:p>
          <a:p>
            <a:pPr indent="-342900" lvl="4" marL="1157351" rtl="0" algn="l">
              <a:lnSpc>
                <a:spcPct val="90000"/>
              </a:lnSpc>
              <a:spcBef>
                <a:spcPts val="400"/>
              </a:spcBef>
              <a:spcAft>
                <a:spcPts val="0"/>
              </a:spcAft>
              <a:buClr>
                <a:srgbClr val="9773AD"/>
              </a:buClr>
              <a:buSzPts val="2040"/>
              <a:buFont typeface="Noto Sans Symbols"/>
              <a:buChar char="✔"/>
            </a:pPr>
            <a:r>
              <a:rPr lang="en-US" sz="2400">
                <a:latin typeface="Calibri"/>
                <a:ea typeface="Calibri"/>
                <a:cs typeface="Calibri"/>
                <a:sym typeface="Calibri"/>
              </a:rPr>
              <a:t>PUNLMP (borderline)</a:t>
            </a:r>
            <a:endParaRPr/>
          </a:p>
          <a:p>
            <a:pPr indent="-342900" lvl="4" marL="1157351" rtl="0" algn="l">
              <a:lnSpc>
                <a:spcPct val="90000"/>
              </a:lnSpc>
              <a:spcBef>
                <a:spcPts val="400"/>
              </a:spcBef>
              <a:spcAft>
                <a:spcPts val="0"/>
              </a:spcAft>
              <a:buClr>
                <a:srgbClr val="9773AD"/>
              </a:buClr>
              <a:buSzPts val="2040"/>
              <a:buFont typeface="Noto Sans Symbols"/>
              <a:buChar char="✔"/>
            </a:pPr>
            <a:r>
              <a:rPr lang="en-US" sz="2400">
                <a:latin typeface="Calibri"/>
                <a:ea typeface="Calibri"/>
                <a:cs typeface="Calibri"/>
                <a:sym typeface="Calibri"/>
              </a:rPr>
              <a:t>Noninvasive papillary urothelial carcinoma low grade (malignant)</a:t>
            </a:r>
            <a:endParaRPr/>
          </a:p>
          <a:p>
            <a:pPr indent="-342900" lvl="4" marL="1157351" rtl="0" algn="l">
              <a:lnSpc>
                <a:spcPct val="90000"/>
              </a:lnSpc>
              <a:spcBef>
                <a:spcPts val="400"/>
              </a:spcBef>
              <a:spcAft>
                <a:spcPts val="0"/>
              </a:spcAft>
              <a:buClr>
                <a:srgbClr val="9773AD"/>
              </a:buClr>
              <a:buSzPts val="2040"/>
              <a:buFont typeface="Noto Sans Symbols"/>
              <a:buChar char="✔"/>
            </a:pPr>
            <a:r>
              <a:rPr lang="en-US" sz="2400">
                <a:latin typeface="Calibri"/>
                <a:ea typeface="Calibri"/>
                <a:cs typeface="Calibri"/>
                <a:sym typeface="Calibri"/>
              </a:rPr>
              <a:t>Noninvasive papillary urothelial carcinoma high grade (malignant)</a:t>
            </a:r>
            <a:endParaRPr/>
          </a:p>
          <a:p>
            <a:pPr indent="-342900" lvl="2" marL="608076" rtl="0" algn="l">
              <a:lnSpc>
                <a:spcPct val="90000"/>
              </a:lnSpc>
              <a:spcBef>
                <a:spcPts val="400"/>
              </a:spcBef>
              <a:spcAft>
                <a:spcPts val="0"/>
              </a:spcAft>
              <a:buClr>
                <a:srgbClr val="9773AD"/>
              </a:buClr>
              <a:buSzPts val="2040"/>
              <a:buFont typeface="Noto Sans Symbols"/>
              <a:buChar char="⮚"/>
            </a:pPr>
            <a:r>
              <a:rPr lang="en-US" sz="2400">
                <a:solidFill>
                  <a:srgbClr val="FF0000"/>
                </a:solidFill>
                <a:latin typeface="Calibri"/>
                <a:ea typeface="Calibri"/>
                <a:cs typeface="Calibri"/>
                <a:sym typeface="Calibri"/>
              </a:rPr>
              <a:t>Non invasive flat lesions</a:t>
            </a:r>
            <a:endParaRPr/>
          </a:p>
          <a:p>
            <a:pPr indent="-342900" lvl="4" marL="1157351" rtl="0" algn="l">
              <a:lnSpc>
                <a:spcPct val="90000"/>
              </a:lnSpc>
              <a:spcBef>
                <a:spcPts val="400"/>
              </a:spcBef>
              <a:spcAft>
                <a:spcPts val="0"/>
              </a:spcAft>
              <a:buClr>
                <a:srgbClr val="9773AD"/>
              </a:buClr>
              <a:buSzPts val="2040"/>
              <a:buFont typeface="Noto Sans Symbols"/>
              <a:buChar char="✔"/>
            </a:pPr>
            <a:r>
              <a:rPr lang="en-US" sz="2400">
                <a:latin typeface="Calibri"/>
                <a:ea typeface="Calibri"/>
                <a:cs typeface="Calibri"/>
                <a:sym typeface="Calibri"/>
              </a:rPr>
              <a:t>Flat urothelial carcinoma in situ</a:t>
            </a:r>
            <a:endParaRPr/>
          </a:p>
          <a:p>
            <a:pPr indent="-342900" lvl="2" marL="608076" rtl="0" algn="l">
              <a:lnSpc>
                <a:spcPct val="90000"/>
              </a:lnSpc>
              <a:spcBef>
                <a:spcPts val="400"/>
              </a:spcBef>
              <a:spcAft>
                <a:spcPts val="0"/>
              </a:spcAft>
              <a:buClr>
                <a:srgbClr val="9773AD"/>
              </a:buClr>
              <a:buSzPts val="2040"/>
              <a:buFont typeface="Noto Sans Symbols"/>
              <a:buChar char="⮚"/>
            </a:pPr>
            <a:r>
              <a:rPr lang="en-US" sz="2400">
                <a:solidFill>
                  <a:srgbClr val="FF0000"/>
                </a:solidFill>
                <a:latin typeface="Calibri"/>
                <a:ea typeface="Calibri"/>
                <a:cs typeface="Calibri"/>
                <a:sym typeface="Calibri"/>
              </a:rPr>
              <a:t>Invasive urothelial carcinoma (worst prognosis).</a:t>
            </a:r>
            <a:endParaRPr/>
          </a:p>
          <a:p>
            <a:pPr indent="-53340" lvl="2" marL="448056" rtl="0" algn="l">
              <a:lnSpc>
                <a:spcPct val="90000"/>
              </a:lnSpc>
              <a:spcBef>
                <a:spcPts val="400"/>
              </a:spcBef>
              <a:spcAft>
                <a:spcPts val="0"/>
              </a:spcAft>
              <a:buClr>
                <a:srgbClr val="9773AD"/>
              </a:buClr>
              <a:buSzPts val="2040"/>
              <a:buFont typeface="Noto Sans Symbols"/>
              <a:buNone/>
            </a:pPr>
            <a:r>
              <a:t/>
            </a:r>
            <a:endParaRPr sz="2400">
              <a:latin typeface="Calibri"/>
              <a:ea typeface="Calibri"/>
              <a:cs typeface="Calibri"/>
              <a:sym typeface="Calibri"/>
            </a:endParaRPr>
          </a:p>
          <a:p>
            <a:pPr indent="-53340" lvl="2" marL="448056" rtl="0" algn="l">
              <a:lnSpc>
                <a:spcPct val="90000"/>
              </a:lnSpc>
              <a:spcBef>
                <a:spcPts val="400"/>
              </a:spcBef>
              <a:spcAft>
                <a:spcPts val="0"/>
              </a:spcAft>
              <a:buClr>
                <a:srgbClr val="9773AD"/>
              </a:buClr>
              <a:buSzPts val="2040"/>
              <a:buFont typeface="Noto Sans Symbols"/>
              <a:buNone/>
            </a:pPr>
            <a:r>
              <a:t/>
            </a:r>
            <a:endParaRPr sz="2400">
              <a:latin typeface="Calibri"/>
              <a:ea typeface="Calibri"/>
              <a:cs typeface="Calibri"/>
              <a:sym typeface="Calibri"/>
            </a:endParaRPr>
          </a:p>
          <a:p>
            <a:pPr indent="-96519" lvl="2" marL="448056" rtl="0" algn="l">
              <a:lnSpc>
                <a:spcPct val="90000"/>
              </a:lnSpc>
              <a:spcBef>
                <a:spcPts val="400"/>
              </a:spcBef>
              <a:spcAft>
                <a:spcPts val="0"/>
              </a:spcAft>
              <a:buClr>
                <a:srgbClr val="9773AD"/>
              </a:buClr>
              <a:buSzPts val="1360"/>
              <a:buFont typeface="Noto Sans Symbols"/>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4"/>
          <p:cNvSpPr txBox="1"/>
          <p:nvPr>
            <p:ph type="title"/>
          </p:nvPr>
        </p:nvSpPr>
        <p:spPr>
          <a:xfrm>
            <a:off x="738188" y="398463"/>
            <a:ext cx="4900612" cy="11350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3200"/>
              <a:buFont typeface="Rockwell"/>
              <a:buNone/>
            </a:pPr>
            <a:r>
              <a:rPr lang="en-US" sz="3200">
                <a:solidFill>
                  <a:srgbClr val="FF0000"/>
                </a:solidFill>
              </a:rPr>
              <a:t>PAPILLOMA</a:t>
            </a:r>
            <a:endParaRPr/>
          </a:p>
        </p:txBody>
      </p:sp>
      <p:sp>
        <p:nvSpPr>
          <p:cNvPr id="259" name="Google Shape;259;p24"/>
          <p:cNvSpPr txBox="1"/>
          <p:nvPr>
            <p:ph idx="1" type="body"/>
          </p:nvPr>
        </p:nvSpPr>
        <p:spPr>
          <a:xfrm>
            <a:off x="738188" y="1741488"/>
            <a:ext cx="5519737" cy="4718050"/>
          </a:xfrm>
          <a:prstGeom prst="rect">
            <a:avLst/>
          </a:prstGeom>
          <a:noFill/>
          <a:ln>
            <a:noFill/>
          </a:ln>
        </p:spPr>
        <p:txBody>
          <a:bodyPr anchorCtr="0" anchor="t" bIns="45700" lIns="91425" spcFirstLastPara="1" rIns="91425" wrap="square" tIns="45700">
            <a:normAutofit/>
          </a:bodyPr>
          <a:lstStyle/>
          <a:p>
            <a:pPr indent="-274320" lvl="0" marL="274320" rtl="0" algn="l">
              <a:lnSpc>
                <a:spcPct val="90000"/>
              </a:lnSpc>
              <a:spcBef>
                <a:spcPts val="0"/>
              </a:spcBef>
              <a:spcAft>
                <a:spcPts val="0"/>
              </a:spcAft>
              <a:buClr>
                <a:schemeClr val="accent3"/>
              </a:buClr>
              <a:buSzPts val="1700"/>
              <a:buFont typeface="Noto Sans Symbols"/>
              <a:buChar char="🞆"/>
            </a:pPr>
            <a:r>
              <a:rPr lang="en-US">
                <a:latin typeface="Calibri"/>
                <a:ea typeface="Calibri"/>
                <a:cs typeface="Calibri"/>
                <a:sym typeface="Calibri"/>
              </a:rPr>
              <a:t>are rare and benign. </a:t>
            </a:r>
            <a:endParaRPr/>
          </a:p>
          <a:p>
            <a:pPr indent="-274320" lvl="0" marL="274320" rtl="0" algn="l">
              <a:lnSpc>
                <a:spcPct val="90000"/>
              </a:lnSpc>
              <a:spcBef>
                <a:spcPts val="1200"/>
              </a:spcBef>
              <a:spcAft>
                <a:spcPts val="0"/>
              </a:spcAft>
              <a:buClr>
                <a:schemeClr val="accent3"/>
              </a:buClr>
              <a:buSzPts val="1700"/>
              <a:buFont typeface="Noto Sans Symbols"/>
              <a:buChar char="🞆"/>
            </a:pPr>
            <a:r>
              <a:rPr lang="en-US">
                <a:latin typeface="Calibri"/>
                <a:ea typeface="Calibri"/>
                <a:cs typeface="Calibri"/>
                <a:sym typeface="Calibri"/>
              </a:rPr>
              <a:t>They are non-invasive papillary tumor lined by benign transitional epithelium. </a:t>
            </a:r>
            <a:endParaRPr/>
          </a:p>
          <a:p>
            <a:pPr indent="-274320" lvl="0" marL="274320" rtl="0" algn="l">
              <a:lnSpc>
                <a:spcPct val="90000"/>
              </a:lnSpc>
              <a:spcBef>
                <a:spcPts val="1200"/>
              </a:spcBef>
              <a:spcAft>
                <a:spcPts val="0"/>
              </a:spcAft>
              <a:buClr>
                <a:schemeClr val="accent3"/>
              </a:buClr>
              <a:buSzPts val="1700"/>
              <a:buFont typeface="Noto Sans Symbols"/>
              <a:buChar char="🞆"/>
            </a:pPr>
            <a:r>
              <a:rPr lang="en-US">
                <a:latin typeface="Calibri"/>
                <a:ea typeface="Calibri"/>
                <a:cs typeface="Calibri"/>
                <a:sym typeface="Calibri"/>
              </a:rPr>
              <a:t>Usually solitary</a:t>
            </a:r>
            <a:endParaRPr/>
          </a:p>
          <a:p>
            <a:pPr indent="-274320" lvl="0" marL="274320" rtl="0" algn="l">
              <a:lnSpc>
                <a:spcPct val="90000"/>
              </a:lnSpc>
              <a:spcBef>
                <a:spcPts val="1200"/>
              </a:spcBef>
              <a:spcAft>
                <a:spcPts val="0"/>
              </a:spcAft>
              <a:buClr>
                <a:schemeClr val="accent3"/>
              </a:buClr>
              <a:buSzPts val="1700"/>
              <a:buFont typeface="Noto Sans Symbols"/>
              <a:buChar char="🞆"/>
            </a:pPr>
            <a:r>
              <a:rPr lang="en-US">
                <a:latin typeface="Calibri"/>
                <a:ea typeface="Calibri"/>
                <a:cs typeface="Calibri"/>
                <a:sym typeface="Calibri"/>
              </a:rPr>
              <a:t>Do not recur once removed.</a:t>
            </a:r>
            <a:endParaRPr/>
          </a:p>
          <a:p>
            <a:pPr indent="0" lvl="0" marL="0" rtl="0" algn="l">
              <a:lnSpc>
                <a:spcPct val="90000"/>
              </a:lnSpc>
              <a:spcBef>
                <a:spcPts val="1200"/>
              </a:spcBef>
              <a:spcAft>
                <a:spcPts val="0"/>
              </a:spcAft>
              <a:buClr>
                <a:schemeClr val="accent3"/>
              </a:buClr>
              <a:buSzPts val="1700"/>
              <a:buFont typeface="Noto Sans Symbols"/>
              <a:buNone/>
            </a:pPr>
            <a:r>
              <a:t/>
            </a:r>
            <a:endParaRPr/>
          </a:p>
        </p:txBody>
      </p:sp>
      <p:pic>
        <p:nvPicPr>
          <p:cNvPr id="260" name="Google Shape;260;p24"/>
          <p:cNvPicPr preferRelativeResize="0"/>
          <p:nvPr/>
        </p:nvPicPr>
        <p:blipFill rotWithShape="1">
          <a:blip r:embed="rId3">
            <a:alphaModFix/>
          </a:blip>
          <a:srcRect b="0" l="0" r="0" t="0"/>
          <a:stretch/>
        </p:blipFill>
        <p:spPr>
          <a:xfrm>
            <a:off x="7154863" y="120650"/>
            <a:ext cx="4800600" cy="3600450"/>
          </a:xfrm>
          <a:prstGeom prst="rect">
            <a:avLst/>
          </a:prstGeom>
          <a:noFill/>
          <a:ln>
            <a:noFill/>
          </a:ln>
        </p:spPr>
      </p:pic>
      <p:pic>
        <p:nvPicPr>
          <p:cNvPr id="261" name="Google Shape;261;p24"/>
          <p:cNvPicPr preferRelativeResize="0"/>
          <p:nvPr/>
        </p:nvPicPr>
        <p:blipFill rotWithShape="1">
          <a:blip r:embed="rId4">
            <a:alphaModFix/>
          </a:blip>
          <a:srcRect b="0" l="0" r="0" t="0"/>
          <a:stretch/>
        </p:blipFill>
        <p:spPr>
          <a:xfrm>
            <a:off x="6380163" y="3316288"/>
            <a:ext cx="4559300" cy="34210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5"/>
          <p:cNvSpPr txBox="1"/>
          <p:nvPr>
            <p:ph type="title"/>
          </p:nvPr>
        </p:nvSpPr>
        <p:spPr>
          <a:xfrm>
            <a:off x="1358900" y="357188"/>
            <a:ext cx="9144000" cy="838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0000"/>
              </a:buClr>
              <a:buSzPct val="100000"/>
              <a:buFont typeface="Rockwell"/>
              <a:buNone/>
            </a:pPr>
            <a:r>
              <a:rPr lang="en-US" sz="2800">
                <a:solidFill>
                  <a:srgbClr val="FF0000"/>
                </a:solidFill>
              </a:rPr>
              <a:t>PAPILLARY UROTHELIAL NEOPLASM OF LOW MALIGNANT POTENTIAL (PUNLMP)</a:t>
            </a:r>
            <a:endParaRPr/>
          </a:p>
        </p:txBody>
      </p:sp>
      <p:sp>
        <p:nvSpPr>
          <p:cNvPr id="267" name="Google Shape;267;p25"/>
          <p:cNvSpPr txBox="1"/>
          <p:nvPr>
            <p:ph idx="1" type="body"/>
          </p:nvPr>
        </p:nvSpPr>
        <p:spPr>
          <a:xfrm>
            <a:off x="973138" y="1597025"/>
            <a:ext cx="6534150" cy="4764088"/>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Clr>
                <a:schemeClr val="accent3"/>
              </a:buClr>
              <a:buSzPts val="1700"/>
              <a:buFont typeface="Courier New"/>
              <a:buChar char="o"/>
            </a:pPr>
            <a:r>
              <a:rPr lang="en-US">
                <a:latin typeface="Calibri"/>
                <a:ea typeface="Calibri"/>
                <a:cs typeface="Calibri"/>
                <a:sym typeface="Calibri"/>
              </a:rPr>
              <a:t>Uncommon.</a:t>
            </a:r>
            <a:endParaRPr/>
          </a:p>
          <a:p>
            <a:pPr indent="-182880" lvl="0" marL="182880" rtl="0" algn="l">
              <a:lnSpc>
                <a:spcPct val="90000"/>
              </a:lnSpc>
              <a:spcBef>
                <a:spcPts val="1200"/>
              </a:spcBef>
              <a:spcAft>
                <a:spcPts val="0"/>
              </a:spcAft>
              <a:buClr>
                <a:schemeClr val="accent3"/>
              </a:buClr>
              <a:buSzPts val="1700"/>
              <a:buFont typeface="Courier New"/>
              <a:buChar char="o"/>
            </a:pPr>
            <a:r>
              <a:rPr lang="en-US">
                <a:latin typeface="Calibri"/>
                <a:ea typeface="Calibri"/>
                <a:cs typeface="Calibri"/>
                <a:sym typeface="Calibri"/>
              </a:rPr>
              <a:t>They are non-invasive papillary tumors with nuclear features intermediate between papilloma and low grade papillary urothelial carcinomas</a:t>
            </a:r>
            <a:endParaRPr/>
          </a:p>
          <a:p>
            <a:pPr indent="-182880" lvl="0" marL="182880" rtl="0" algn="l">
              <a:lnSpc>
                <a:spcPct val="90000"/>
              </a:lnSpc>
              <a:spcBef>
                <a:spcPts val="1200"/>
              </a:spcBef>
              <a:spcAft>
                <a:spcPts val="0"/>
              </a:spcAft>
              <a:buClr>
                <a:schemeClr val="accent3"/>
              </a:buClr>
              <a:buSzPts val="1700"/>
              <a:buFont typeface="Courier New"/>
              <a:buChar char="o"/>
            </a:pPr>
            <a:r>
              <a:rPr lang="en-US">
                <a:latin typeface="Calibri"/>
                <a:ea typeface="Calibri"/>
                <a:cs typeface="Calibri"/>
                <a:sym typeface="Calibri"/>
              </a:rPr>
              <a:t>They may recur after removal. </a:t>
            </a:r>
            <a:endParaRPr/>
          </a:p>
        </p:txBody>
      </p:sp>
      <p:pic>
        <p:nvPicPr>
          <p:cNvPr id="268" name="Google Shape;268;p25"/>
          <p:cNvPicPr preferRelativeResize="0"/>
          <p:nvPr>
            <p:ph idx="2" type="body"/>
          </p:nvPr>
        </p:nvPicPr>
        <p:blipFill rotWithShape="1">
          <a:blip r:embed="rId3">
            <a:alphaModFix/>
          </a:blip>
          <a:srcRect b="0" l="0" r="0" t="0"/>
          <a:stretch/>
        </p:blipFill>
        <p:spPr>
          <a:xfrm>
            <a:off x="8150225" y="1195388"/>
            <a:ext cx="3460750" cy="2593975"/>
          </a:xfrm>
          <a:prstGeom prst="rect">
            <a:avLst/>
          </a:prstGeom>
          <a:noFill/>
          <a:ln cap="flat" cmpd="sng" w="38100">
            <a:solidFill>
              <a:srgbClr val="7030A0"/>
            </a:solidFill>
            <a:prstDash val="solid"/>
            <a:miter lim="800000"/>
            <a:headEnd len="sm" w="sm" type="none"/>
            <a:tailEnd len="sm" w="sm" type="none"/>
          </a:ln>
        </p:spPr>
      </p:pic>
      <p:pic>
        <p:nvPicPr>
          <p:cNvPr id="269" name="Google Shape;269;p25"/>
          <p:cNvPicPr preferRelativeResize="0"/>
          <p:nvPr/>
        </p:nvPicPr>
        <p:blipFill rotWithShape="1">
          <a:blip r:embed="rId4">
            <a:alphaModFix/>
          </a:blip>
          <a:srcRect b="0" l="0" r="0" t="0"/>
          <a:stretch/>
        </p:blipFill>
        <p:spPr>
          <a:xfrm>
            <a:off x="4262438" y="3883025"/>
            <a:ext cx="3665537" cy="2757488"/>
          </a:xfrm>
          <a:prstGeom prst="rect">
            <a:avLst/>
          </a:prstGeom>
          <a:noFill/>
          <a:ln cap="flat" cmpd="sng" w="38100">
            <a:solidFill>
              <a:srgbClr val="7030A0"/>
            </a:solidFill>
            <a:prstDash val="solid"/>
            <a:miter lim="800000"/>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6"/>
          <p:cNvSpPr txBox="1"/>
          <p:nvPr>
            <p:ph idx="1" type="body"/>
          </p:nvPr>
        </p:nvSpPr>
        <p:spPr>
          <a:xfrm>
            <a:off x="254000" y="1408113"/>
            <a:ext cx="7734300" cy="1381125"/>
          </a:xfrm>
          <a:prstGeom prst="rect">
            <a:avLst/>
          </a:prstGeom>
          <a:noFill/>
          <a:ln>
            <a:noFill/>
          </a:ln>
        </p:spPr>
        <p:txBody>
          <a:bodyPr anchorCtr="0" anchor="t" bIns="45700" lIns="91425" spcFirstLastPara="1" rIns="91425" wrap="square" tIns="45700">
            <a:noAutofit/>
          </a:bodyPr>
          <a:lstStyle/>
          <a:p>
            <a:pPr indent="-274320" lvl="0" marL="274320" rtl="0" algn="l">
              <a:lnSpc>
                <a:spcPct val="90000"/>
              </a:lnSpc>
              <a:spcBef>
                <a:spcPts val="0"/>
              </a:spcBef>
              <a:spcAft>
                <a:spcPts val="0"/>
              </a:spcAft>
              <a:buClr>
                <a:schemeClr val="accent3"/>
              </a:buClr>
              <a:buSzPts val="1700"/>
              <a:buFont typeface="Noto Sans Symbols"/>
              <a:buChar char="🞆"/>
            </a:pPr>
            <a:r>
              <a:rPr lang="en-US">
                <a:latin typeface="Calibri"/>
                <a:ea typeface="Calibri"/>
                <a:cs typeface="Calibri"/>
                <a:sym typeface="Calibri"/>
              </a:rPr>
              <a:t>Non-invasive papillary tumors made up of papillary projections lined by malignant urothelial cells with mild atypia/ pleomorphism and mild mitotic activity. </a:t>
            </a:r>
            <a:endParaRPr/>
          </a:p>
        </p:txBody>
      </p:sp>
      <p:pic>
        <p:nvPicPr>
          <p:cNvPr id="275" name="Google Shape;275;p26"/>
          <p:cNvPicPr preferRelativeResize="0"/>
          <p:nvPr/>
        </p:nvPicPr>
        <p:blipFill rotWithShape="1">
          <a:blip r:embed="rId3">
            <a:alphaModFix/>
          </a:blip>
          <a:srcRect b="0" l="0" r="0" t="0"/>
          <a:stretch/>
        </p:blipFill>
        <p:spPr>
          <a:xfrm>
            <a:off x="8313738" y="87313"/>
            <a:ext cx="3784600" cy="3784600"/>
          </a:xfrm>
          <a:prstGeom prst="rect">
            <a:avLst/>
          </a:prstGeom>
          <a:noFill/>
          <a:ln cap="flat" cmpd="sng" w="38100">
            <a:solidFill>
              <a:srgbClr val="7030A0"/>
            </a:solidFill>
            <a:prstDash val="solid"/>
            <a:miter lim="800000"/>
            <a:headEnd len="sm" w="sm" type="none"/>
            <a:tailEnd len="sm" w="sm" type="none"/>
          </a:ln>
        </p:spPr>
      </p:pic>
      <p:pic>
        <p:nvPicPr>
          <p:cNvPr id="276" name="Google Shape;276;p26"/>
          <p:cNvPicPr preferRelativeResize="0"/>
          <p:nvPr/>
        </p:nvPicPr>
        <p:blipFill rotWithShape="1">
          <a:blip r:embed="rId4">
            <a:alphaModFix/>
          </a:blip>
          <a:srcRect b="0" l="0" r="0" t="0"/>
          <a:stretch/>
        </p:blipFill>
        <p:spPr>
          <a:xfrm>
            <a:off x="6096000" y="3338513"/>
            <a:ext cx="4572000" cy="3432175"/>
          </a:xfrm>
          <a:prstGeom prst="rect">
            <a:avLst/>
          </a:prstGeom>
          <a:noFill/>
          <a:ln cap="flat" cmpd="sng" w="38100">
            <a:solidFill>
              <a:srgbClr val="7030A0"/>
            </a:solidFill>
            <a:prstDash val="solid"/>
            <a:miter lim="800000"/>
            <a:headEnd len="sm" w="sm" type="none"/>
            <a:tailEnd len="sm" w="sm" type="none"/>
          </a:ln>
        </p:spPr>
      </p:pic>
      <p:pic>
        <p:nvPicPr>
          <p:cNvPr id="277" name="Google Shape;277;p26"/>
          <p:cNvPicPr preferRelativeResize="0"/>
          <p:nvPr/>
        </p:nvPicPr>
        <p:blipFill rotWithShape="1">
          <a:blip r:embed="rId5">
            <a:alphaModFix/>
          </a:blip>
          <a:srcRect b="0" l="0" r="0" t="0"/>
          <a:stretch/>
        </p:blipFill>
        <p:spPr>
          <a:xfrm>
            <a:off x="412750" y="2971800"/>
            <a:ext cx="5103813" cy="3403600"/>
          </a:xfrm>
          <a:prstGeom prst="rect">
            <a:avLst/>
          </a:prstGeom>
          <a:noFill/>
          <a:ln cap="flat" cmpd="sng" w="38100">
            <a:solidFill>
              <a:srgbClr val="7030A0"/>
            </a:solidFill>
            <a:prstDash val="solid"/>
            <a:miter lim="800000"/>
            <a:headEnd len="sm" w="sm" type="none"/>
            <a:tailEnd len="sm" w="sm" type="none"/>
          </a:ln>
        </p:spPr>
      </p:pic>
      <p:sp>
        <p:nvSpPr>
          <p:cNvPr id="278" name="Google Shape;278;p26"/>
          <p:cNvSpPr/>
          <p:nvPr/>
        </p:nvSpPr>
        <p:spPr>
          <a:xfrm>
            <a:off x="177800" y="6556375"/>
            <a:ext cx="6096000" cy="2476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dk1"/>
                </a:solidFill>
                <a:latin typeface="Century Gothic"/>
                <a:ea typeface="Century Gothic"/>
                <a:cs typeface="Century Gothic"/>
                <a:sym typeface="Century Gothic"/>
              </a:rPr>
              <a:t>By CoRus13 - Own work, CC0, https://commons.wikimedia.org/w/index.php?curid=72016202</a:t>
            </a:r>
            <a:endParaRPr/>
          </a:p>
        </p:txBody>
      </p:sp>
      <p:sp>
        <p:nvSpPr>
          <p:cNvPr id="279" name="Google Shape;279;p26"/>
          <p:cNvSpPr txBox="1"/>
          <p:nvPr>
            <p:ph type="title"/>
          </p:nvPr>
        </p:nvSpPr>
        <p:spPr>
          <a:xfrm>
            <a:off x="0" y="103188"/>
            <a:ext cx="10058400" cy="1609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2400"/>
              <a:buFont typeface="Rockwell"/>
              <a:buNone/>
            </a:pPr>
            <a:r>
              <a:rPr b="1" lang="en-US" sz="2400">
                <a:solidFill>
                  <a:srgbClr val="FF0000"/>
                </a:solidFill>
              </a:rPr>
              <a:t>NONINVASIVE PAPILLARY UROTHELIAL CARCINOMA LOW GRADE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7"/>
          <p:cNvSpPr txBox="1"/>
          <p:nvPr>
            <p:ph idx="1" type="body"/>
          </p:nvPr>
        </p:nvSpPr>
        <p:spPr>
          <a:xfrm>
            <a:off x="895350" y="1360488"/>
            <a:ext cx="10717213" cy="1639887"/>
          </a:xfrm>
          <a:prstGeom prst="rect">
            <a:avLst/>
          </a:prstGeom>
          <a:noFill/>
          <a:ln>
            <a:noFill/>
          </a:ln>
        </p:spPr>
        <p:txBody>
          <a:bodyPr anchorCtr="0" anchor="t" bIns="45700" lIns="91425" spcFirstLastPara="1" rIns="91425" wrap="square" tIns="45700">
            <a:normAutofit/>
          </a:bodyPr>
          <a:lstStyle/>
          <a:p>
            <a:pPr indent="-274320" lvl="0" marL="274320" rtl="0" algn="l">
              <a:lnSpc>
                <a:spcPct val="90000"/>
              </a:lnSpc>
              <a:spcBef>
                <a:spcPts val="0"/>
              </a:spcBef>
              <a:spcAft>
                <a:spcPts val="0"/>
              </a:spcAft>
              <a:buClr>
                <a:srgbClr val="4F81BD"/>
              </a:buClr>
              <a:buSzPts val="1700"/>
              <a:buFont typeface="Noto Sans Symbols"/>
              <a:buChar char="🞆"/>
            </a:pPr>
            <a:r>
              <a:rPr lang="en-US">
                <a:latin typeface="Calibri"/>
                <a:ea typeface="Calibri"/>
                <a:cs typeface="Calibri"/>
                <a:sym typeface="Calibri"/>
              </a:rPr>
              <a:t>Non-invasive papillary tumor made up of papillary projections lined by  poorly differentiated malignant urothelial cells with marked atypia/ pleomorphism and significant (brisk) mitotic activity. </a:t>
            </a:r>
            <a:endParaRPr/>
          </a:p>
          <a:p>
            <a:pPr indent="-274320" lvl="0" marL="274320" rtl="0" algn="l">
              <a:lnSpc>
                <a:spcPct val="90000"/>
              </a:lnSpc>
              <a:spcBef>
                <a:spcPts val="1200"/>
              </a:spcBef>
              <a:spcAft>
                <a:spcPts val="0"/>
              </a:spcAft>
              <a:buClr>
                <a:srgbClr val="4F81BD"/>
              </a:buClr>
              <a:buSzPts val="1700"/>
              <a:buFont typeface="Noto Sans Symbols"/>
              <a:buChar char="🞆"/>
            </a:pPr>
            <a:r>
              <a:rPr lang="en-US">
                <a:solidFill>
                  <a:srgbClr val="000000"/>
                </a:solidFill>
                <a:latin typeface="Calibri"/>
                <a:ea typeface="Calibri"/>
                <a:cs typeface="Calibri"/>
                <a:sym typeface="Calibri"/>
              </a:rPr>
              <a:t>Majority of high grade papillary urothelial carcinomas progress 🡪 and they invade into the underlying lamina propria and the muscularis propria becoming 🡪</a:t>
            </a:r>
            <a:r>
              <a:rPr lang="en-US">
                <a:latin typeface="Calibri"/>
                <a:ea typeface="Calibri"/>
                <a:cs typeface="Calibri"/>
                <a:sym typeface="Calibri"/>
              </a:rPr>
              <a:t> invasive urothelial carcinoma</a:t>
            </a:r>
            <a:r>
              <a:rPr lang="en-US">
                <a:solidFill>
                  <a:srgbClr val="000000"/>
                </a:solidFill>
                <a:latin typeface="Calibri"/>
                <a:ea typeface="Calibri"/>
                <a:cs typeface="Calibri"/>
                <a:sym typeface="Calibri"/>
              </a:rPr>
              <a:t>.</a:t>
            </a:r>
            <a:endParaRPr/>
          </a:p>
          <a:p>
            <a:pPr indent="-166370" lvl="0" marL="274320" rtl="0" algn="l">
              <a:lnSpc>
                <a:spcPct val="90000"/>
              </a:lnSpc>
              <a:spcBef>
                <a:spcPts val="1200"/>
              </a:spcBef>
              <a:spcAft>
                <a:spcPts val="0"/>
              </a:spcAft>
              <a:buClr>
                <a:schemeClr val="accent3"/>
              </a:buClr>
              <a:buSzPts val="1700"/>
              <a:buFont typeface="Noto Sans Symbols"/>
              <a:buNone/>
            </a:pPr>
            <a:r>
              <a:t/>
            </a:r>
            <a:endParaRPr/>
          </a:p>
        </p:txBody>
      </p:sp>
      <p:pic>
        <p:nvPicPr>
          <p:cNvPr id="285" name="Google Shape;285;p27"/>
          <p:cNvPicPr preferRelativeResize="0"/>
          <p:nvPr/>
        </p:nvPicPr>
        <p:blipFill rotWithShape="1">
          <a:blip r:embed="rId3">
            <a:alphaModFix/>
          </a:blip>
          <a:srcRect b="0" l="0" r="0" t="0"/>
          <a:stretch/>
        </p:blipFill>
        <p:spPr>
          <a:xfrm>
            <a:off x="1906588" y="3000375"/>
            <a:ext cx="4705350" cy="3536950"/>
          </a:xfrm>
          <a:prstGeom prst="rect">
            <a:avLst/>
          </a:prstGeom>
          <a:noFill/>
          <a:ln cap="flat" cmpd="sng" w="38100">
            <a:solidFill>
              <a:srgbClr val="7030A0"/>
            </a:solidFill>
            <a:prstDash val="solid"/>
            <a:miter lim="800000"/>
            <a:headEnd len="sm" w="sm" type="none"/>
            <a:tailEnd len="sm" w="sm" type="none"/>
          </a:ln>
        </p:spPr>
      </p:pic>
      <p:pic>
        <p:nvPicPr>
          <p:cNvPr id="286" name="Google Shape;286;p27"/>
          <p:cNvPicPr preferRelativeResize="0"/>
          <p:nvPr/>
        </p:nvPicPr>
        <p:blipFill rotWithShape="1">
          <a:blip r:embed="rId4">
            <a:alphaModFix/>
          </a:blip>
          <a:srcRect b="0" l="0" r="0" t="0"/>
          <a:stretch/>
        </p:blipFill>
        <p:spPr>
          <a:xfrm>
            <a:off x="7451725" y="3317875"/>
            <a:ext cx="4160838" cy="3125788"/>
          </a:xfrm>
          <a:prstGeom prst="rect">
            <a:avLst/>
          </a:prstGeom>
          <a:noFill/>
          <a:ln cap="flat" cmpd="sng" w="38100">
            <a:solidFill>
              <a:srgbClr val="7030A0"/>
            </a:solidFill>
            <a:prstDash val="solid"/>
            <a:miter lim="800000"/>
            <a:headEnd len="sm" w="sm" type="none"/>
            <a:tailEnd len="sm" w="sm" type="none"/>
          </a:ln>
        </p:spPr>
      </p:pic>
      <p:sp>
        <p:nvSpPr>
          <p:cNvPr id="287" name="Google Shape;287;p27"/>
          <p:cNvSpPr txBox="1"/>
          <p:nvPr>
            <p:ph type="title"/>
          </p:nvPr>
        </p:nvSpPr>
        <p:spPr>
          <a:xfrm>
            <a:off x="1069975" y="484188"/>
            <a:ext cx="10058400" cy="7556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2800"/>
              <a:buFont typeface="Rockwell"/>
              <a:buNone/>
            </a:pPr>
            <a:r>
              <a:rPr lang="en-US" sz="2800">
                <a:solidFill>
                  <a:srgbClr val="FF0000"/>
                </a:solidFill>
              </a:rPr>
              <a:t>NONINVASIVE PAPILLARY UROTHELIAL CARCINOMA HIGH GRADE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8"/>
          <p:cNvSpPr txBox="1"/>
          <p:nvPr>
            <p:ph type="title"/>
          </p:nvPr>
        </p:nvSpPr>
        <p:spPr>
          <a:xfrm>
            <a:off x="393700" y="274638"/>
            <a:ext cx="7620000"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0000"/>
              </a:buClr>
              <a:buSzPct val="100000"/>
              <a:buFont typeface="Rockwell"/>
              <a:buNone/>
            </a:pPr>
            <a:r>
              <a:rPr lang="en-US">
                <a:solidFill>
                  <a:srgbClr val="FF0000"/>
                </a:solidFill>
              </a:rPr>
              <a:t>UROTHELIAL CARCINOMA IN SITU</a:t>
            </a:r>
            <a:endParaRPr/>
          </a:p>
        </p:txBody>
      </p:sp>
      <p:sp>
        <p:nvSpPr>
          <p:cNvPr id="293" name="Google Shape;293;p28"/>
          <p:cNvSpPr txBox="1"/>
          <p:nvPr>
            <p:ph idx="1" type="body"/>
          </p:nvPr>
        </p:nvSpPr>
        <p:spPr>
          <a:xfrm>
            <a:off x="98425" y="1524000"/>
            <a:ext cx="4578350" cy="510540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Clr>
                <a:schemeClr val="accent3"/>
              </a:buClr>
              <a:buSzPts val="1700"/>
              <a:buFont typeface="Courier New"/>
              <a:buChar char="o"/>
            </a:pPr>
            <a:r>
              <a:rPr lang="en-US">
                <a:latin typeface="Calibri"/>
                <a:ea typeface="Calibri"/>
                <a:cs typeface="Calibri"/>
                <a:sym typeface="Calibri"/>
              </a:rPr>
              <a:t>Non-papillary, non-invasive flat lesions.</a:t>
            </a:r>
            <a:endParaRPr/>
          </a:p>
          <a:p>
            <a:pPr indent="-182880" lvl="0" marL="182880" rtl="0" algn="l">
              <a:lnSpc>
                <a:spcPct val="90000"/>
              </a:lnSpc>
              <a:spcBef>
                <a:spcPts val="1200"/>
              </a:spcBef>
              <a:spcAft>
                <a:spcPts val="0"/>
              </a:spcAft>
              <a:buClr>
                <a:schemeClr val="accent3"/>
              </a:buClr>
              <a:buSzPts val="1700"/>
              <a:buFont typeface="Courier New"/>
              <a:buChar char="o"/>
            </a:pPr>
            <a:r>
              <a:rPr lang="en-US">
                <a:latin typeface="Calibri"/>
                <a:ea typeface="Calibri"/>
                <a:cs typeface="Calibri"/>
                <a:sym typeface="Calibri"/>
              </a:rPr>
              <a:t>Tend to be multifocal.</a:t>
            </a:r>
            <a:endParaRPr/>
          </a:p>
          <a:p>
            <a:pPr indent="-182880" lvl="0" marL="182880" rtl="0" algn="l">
              <a:lnSpc>
                <a:spcPct val="90000"/>
              </a:lnSpc>
              <a:spcBef>
                <a:spcPts val="1200"/>
              </a:spcBef>
              <a:spcAft>
                <a:spcPts val="0"/>
              </a:spcAft>
              <a:buClr>
                <a:schemeClr val="accent3"/>
              </a:buClr>
              <a:buSzPts val="1700"/>
              <a:buFont typeface="Courier New"/>
              <a:buChar char="o"/>
            </a:pPr>
            <a:r>
              <a:rPr lang="en-US">
                <a:latin typeface="Calibri"/>
                <a:ea typeface="Calibri"/>
                <a:cs typeface="Calibri"/>
                <a:sym typeface="Calibri"/>
              </a:rPr>
              <a:t>There is the full-thickness dysplasia of the urothelium (hyperchromatic and pleomorphic cells with prominent nucleoli).</a:t>
            </a:r>
            <a:endParaRPr/>
          </a:p>
          <a:p>
            <a:pPr indent="-182880" lvl="0" marL="182880" rtl="0" algn="l">
              <a:lnSpc>
                <a:spcPct val="90000"/>
              </a:lnSpc>
              <a:spcBef>
                <a:spcPts val="1200"/>
              </a:spcBef>
              <a:spcAft>
                <a:spcPts val="0"/>
              </a:spcAft>
              <a:buClr>
                <a:schemeClr val="accent3"/>
              </a:buClr>
              <a:buSzPts val="1700"/>
              <a:buFont typeface="Courier New"/>
              <a:buChar char="o"/>
            </a:pPr>
            <a:r>
              <a:rPr lang="en-US">
                <a:latin typeface="Calibri"/>
                <a:ea typeface="Calibri"/>
                <a:cs typeface="Calibri"/>
                <a:sym typeface="Calibri"/>
              </a:rPr>
              <a:t>There may be excessive shedding of malignant cells in urine.</a:t>
            </a:r>
            <a:endParaRPr/>
          </a:p>
          <a:p>
            <a:pPr indent="-182880" lvl="0" marL="182880" rtl="0" algn="l">
              <a:lnSpc>
                <a:spcPct val="90000"/>
              </a:lnSpc>
              <a:spcBef>
                <a:spcPts val="1200"/>
              </a:spcBef>
              <a:spcAft>
                <a:spcPts val="0"/>
              </a:spcAft>
              <a:buClr>
                <a:schemeClr val="accent3"/>
              </a:buClr>
              <a:buSzPts val="1700"/>
              <a:buFont typeface="Courier New"/>
              <a:buChar char="o"/>
            </a:pPr>
            <a:r>
              <a:rPr lang="en-US">
                <a:latin typeface="Calibri"/>
                <a:ea typeface="Calibri"/>
                <a:cs typeface="Calibri"/>
                <a:sym typeface="Calibri"/>
              </a:rPr>
              <a:t>In about 50% of cases it is associated with subsequent invasion into the underlying lamina propria </a:t>
            </a:r>
            <a:r>
              <a:rPr lang="en-US">
                <a:solidFill>
                  <a:srgbClr val="000000"/>
                </a:solidFill>
                <a:latin typeface="Calibri"/>
                <a:ea typeface="Calibri"/>
                <a:cs typeface="Calibri"/>
                <a:sym typeface="Calibri"/>
              </a:rPr>
              <a:t>and the muscularis propria becoming 🡪</a:t>
            </a:r>
            <a:r>
              <a:rPr lang="en-US">
                <a:latin typeface="Calibri"/>
                <a:ea typeface="Calibri"/>
                <a:cs typeface="Calibri"/>
                <a:sym typeface="Calibri"/>
              </a:rPr>
              <a:t> invasive urothelial carcinoma. </a:t>
            </a:r>
            <a:endParaRPr/>
          </a:p>
        </p:txBody>
      </p:sp>
      <p:pic>
        <p:nvPicPr>
          <p:cNvPr id="294" name="Google Shape;294;p28"/>
          <p:cNvPicPr preferRelativeResize="0"/>
          <p:nvPr/>
        </p:nvPicPr>
        <p:blipFill rotWithShape="1">
          <a:blip r:embed="rId3">
            <a:alphaModFix/>
          </a:blip>
          <a:srcRect b="0" l="0" r="0" t="0"/>
          <a:stretch/>
        </p:blipFill>
        <p:spPr>
          <a:xfrm>
            <a:off x="4606925" y="2211388"/>
            <a:ext cx="3846513" cy="2886075"/>
          </a:xfrm>
          <a:prstGeom prst="rect">
            <a:avLst/>
          </a:prstGeom>
          <a:noFill/>
          <a:ln cap="flat" cmpd="sng" w="38100">
            <a:solidFill>
              <a:srgbClr val="7030A0"/>
            </a:solidFill>
            <a:prstDash val="solid"/>
            <a:miter lim="800000"/>
            <a:headEnd len="sm" w="sm" type="none"/>
            <a:tailEnd len="sm" w="sm" type="none"/>
          </a:ln>
        </p:spPr>
      </p:pic>
      <p:pic>
        <p:nvPicPr>
          <p:cNvPr id="295" name="Google Shape;295;p28"/>
          <p:cNvPicPr preferRelativeResize="0"/>
          <p:nvPr/>
        </p:nvPicPr>
        <p:blipFill rotWithShape="1">
          <a:blip r:embed="rId4">
            <a:alphaModFix/>
          </a:blip>
          <a:srcRect b="0" l="0" r="0" t="0"/>
          <a:stretch/>
        </p:blipFill>
        <p:spPr>
          <a:xfrm>
            <a:off x="8591550" y="4076700"/>
            <a:ext cx="3502025" cy="2628900"/>
          </a:xfrm>
          <a:prstGeom prst="rect">
            <a:avLst/>
          </a:prstGeom>
          <a:noFill/>
          <a:ln cap="flat" cmpd="sng" w="38100">
            <a:solidFill>
              <a:srgbClr val="7030A0"/>
            </a:solidFill>
            <a:prstDash val="solid"/>
            <a:miter lim="800000"/>
            <a:headEnd len="sm" w="sm" type="none"/>
            <a:tailEnd len="sm" w="sm" type="none"/>
          </a:ln>
        </p:spPr>
      </p:pic>
      <p:pic>
        <p:nvPicPr>
          <p:cNvPr id="296" name="Google Shape;296;p28"/>
          <p:cNvPicPr preferRelativeResize="0"/>
          <p:nvPr/>
        </p:nvPicPr>
        <p:blipFill rotWithShape="1">
          <a:blip r:embed="rId5">
            <a:alphaModFix/>
          </a:blip>
          <a:srcRect b="0" l="0" r="0" t="0"/>
          <a:stretch/>
        </p:blipFill>
        <p:spPr>
          <a:xfrm>
            <a:off x="8591550" y="152400"/>
            <a:ext cx="3497263" cy="2628900"/>
          </a:xfrm>
          <a:prstGeom prst="rect">
            <a:avLst/>
          </a:prstGeom>
          <a:noFill/>
          <a:ln cap="flat" cmpd="sng" w="38100">
            <a:solidFill>
              <a:srgbClr val="7030A0"/>
            </a:solidFill>
            <a:prstDash val="solid"/>
            <a:miter lim="800000"/>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9"/>
          <p:cNvSpPr txBox="1"/>
          <p:nvPr>
            <p:ph type="title"/>
          </p:nvPr>
        </p:nvSpPr>
        <p:spPr>
          <a:xfrm>
            <a:off x="1069975" y="484188"/>
            <a:ext cx="10058400" cy="8747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5400"/>
              <a:buFont typeface="Rockwell"/>
              <a:buNone/>
            </a:pPr>
            <a:r>
              <a:rPr lang="en-US">
                <a:solidFill>
                  <a:srgbClr val="FF0000"/>
                </a:solidFill>
              </a:rPr>
              <a:t>INVASIVE UROTHELIAL CARCINOMA</a:t>
            </a:r>
            <a:endParaRPr/>
          </a:p>
        </p:txBody>
      </p:sp>
      <p:sp>
        <p:nvSpPr>
          <p:cNvPr id="302" name="Google Shape;302;p29"/>
          <p:cNvSpPr txBox="1"/>
          <p:nvPr>
            <p:ph idx="1" type="body"/>
          </p:nvPr>
        </p:nvSpPr>
        <p:spPr>
          <a:xfrm>
            <a:off x="0" y="1589881"/>
            <a:ext cx="5440485" cy="4783138"/>
          </a:xfrm>
          <a:prstGeom prst="rect">
            <a:avLst/>
          </a:prstGeom>
          <a:noFill/>
          <a:ln>
            <a:noFill/>
          </a:ln>
        </p:spPr>
        <p:txBody>
          <a:bodyPr anchorCtr="0" anchor="t" bIns="45700" lIns="91425" spcFirstLastPara="1" rIns="91425" wrap="square" tIns="45700">
            <a:noAutofit/>
          </a:bodyPr>
          <a:lstStyle/>
          <a:p>
            <a:pPr indent="-182880" lvl="0" marL="182880" rtl="0" algn="l">
              <a:lnSpc>
                <a:spcPct val="90000"/>
              </a:lnSpc>
              <a:spcBef>
                <a:spcPts val="0"/>
              </a:spcBef>
              <a:spcAft>
                <a:spcPts val="0"/>
              </a:spcAft>
              <a:buSzPts val="2040"/>
              <a:buChar char="▪"/>
            </a:pPr>
            <a:r>
              <a:rPr lang="en-US" sz="2400">
                <a:latin typeface="Calibri"/>
                <a:ea typeface="Calibri"/>
                <a:cs typeface="Calibri"/>
                <a:sym typeface="Calibri"/>
              </a:rPr>
              <a:t>Invasive urothelial carcinoma usually progresses from a </a:t>
            </a:r>
            <a:endParaRPr/>
          </a:p>
          <a:p>
            <a:pPr indent="-182880" lvl="1" marL="457200" rtl="0" algn="l">
              <a:lnSpc>
                <a:spcPct val="90000"/>
              </a:lnSpc>
              <a:spcBef>
                <a:spcPts val="400"/>
              </a:spcBef>
              <a:spcAft>
                <a:spcPts val="0"/>
              </a:spcAft>
              <a:buSzPts val="2040"/>
              <a:buChar char="▪"/>
            </a:pPr>
            <a:r>
              <a:rPr lang="en-US" sz="2400">
                <a:latin typeface="Calibri"/>
                <a:ea typeface="Calibri"/>
                <a:cs typeface="Calibri"/>
                <a:sym typeface="Calibri"/>
              </a:rPr>
              <a:t>High grade papillary urothelial carcinoma </a:t>
            </a:r>
            <a:endParaRPr/>
          </a:p>
          <a:p>
            <a:pPr indent="-182880" lvl="1" marL="457200" rtl="0" algn="l">
              <a:lnSpc>
                <a:spcPct val="90000"/>
              </a:lnSpc>
              <a:spcBef>
                <a:spcPts val="600"/>
              </a:spcBef>
              <a:spcAft>
                <a:spcPts val="0"/>
              </a:spcAft>
              <a:buSzPts val="2040"/>
              <a:buChar char="▪"/>
            </a:pPr>
            <a:r>
              <a:rPr lang="en-US" sz="2400">
                <a:latin typeface="Calibri"/>
                <a:ea typeface="Calibri"/>
                <a:cs typeface="Calibri"/>
                <a:sym typeface="Calibri"/>
              </a:rPr>
              <a:t>and flat urothelial carcinoma in situ.</a:t>
            </a:r>
            <a:endParaRPr/>
          </a:p>
          <a:p>
            <a:pPr indent="-182880" lvl="0" marL="182880" rtl="0" algn="l">
              <a:lnSpc>
                <a:spcPct val="90000"/>
              </a:lnSpc>
              <a:spcBef>
                <a:spcPts val="1400"/>
              </a:spcBef>
              <a:spcAft>
                <a:spcPts val="0"/>
              </a:spcAft>
              <a:buSzPts val="2040"/>
              <a:buChar char="▪"/>
            </a:pPr>
            <a:r>
              <a:rPr lang="en-US" sz="2400">
                <a:latin typeface="Calibri"/>
                <a:ea typeface="Calibri"/>
                <a:cs typeface="Calibri"/>
                <a:sym typeface="Calibri"/>
              </a:rPr>
              <a:t>Among urothelial tumors they have the worst prognosis.</a:t>
            </a:r>
            <a:endParaRPr/>
          </a:p>
          <a:p>
            <a:pPr indent="0" lvl="1" marL="274637" rtl="0" algn="l">
              <a:lnSpc>
                <a:spcPct val="90000"/>
              </a:lnSpc>
              <a:spcBef>
                <a:spcPts val="400"/>
              </a:spcBef>
              <a:spcAft>
                <a:spcPts val="0"/>
              </a:spcAft>
              <a:buSzPts val="2040"/>
              <a:buFont typeface="Noto Sans Symbols"/>
              <a:buNone/>
            </a:pPr>
            <a:r>
              <a:t/>
            </a:r>
            <a:endParaRPr sz="2400">
              <a:latin typeface="Calibri"/>
              <a:ea typeface="Calibri"/>
              <a:cs typeface="Calibri"/>
              <a:sym typeface="Calibri"/>
            </a:endParaRPr>
          </a:p>
          <a:p>
            <a:pPr indent="0" lvl="0" marL="0" rtl="0" algn="l">
              <a:lnSpc>
                <a:spcPct val="90000"/>
              </a:lnSpc>
              <a:spcBef>
                <a:spcPts val="1400"/>
              </a:spcBef>
              <a:spcAft>
                <a:spcPts val="0"/>
              </a:spcAft>
              <a:buSzPts val="2040"/>
              <a:buFont typeface="Noto Sans Symbols"/>
              <a:buNone/>
            </a:pPr>
            <a:r>
              <a:rPr lang="en-US" sz="2400">
                <a:latin typeface="Calibri"/>
                <a:ea typeface="Calibri"/>
                <a:cs typeface="Calibri"/>
                <a:sym typeface="Calibri"/>
              </a:rPr>
              <a:t>Microscopically, the tumor cells infiltrate beyond the basement membrane into the underlying tissue (the lamina propria and muscularis propria i.e. the detrusor muscle) in the form of irregular nests, lobules and single cells. </a:t>
            </a:r>
            <a:endParaRPr sz="2400">
              <a:latin typeface="Calibri"/>
              <a:ea typeface="Calibri"/>
              <a:cs typeface="Calibri"/>
              <a:sym typeface="Calibri"/>
            </a:endParaRPr>
          </a:p>
        </p:txBody>
      </p:sp>
      <p:pic>
        <p:nvPicPr>
          <p:cNvPr id="303" name="Google Shape;303;p29"/>
          <p:cNvPicPr preferRelativeResize="0"/>
          <p:nvPr/>
        </p:nvPicPr>
        <p:blipFill rotWithShape="1">
          <a:blip r:embed="rId3">
            <a:alphaModFix/>
          </a:blip>
          <a:srcRect b="12351" l="0" r="0" t="0"/>
          <a:stretch/>
        </p:blipFill>
        <p:spPr>
          <a:xfrm>
            <a:off x="5440485" y="2974975"/>
            <a:ext cx="4454525" cy="3905250"/>
          </a:xfrm>
          <a:prstGeom prst="rect">
            <a:avLst/>
          </a:prstGeom>
          <a:noFill/>
          <a:ln>
            <a:noFill/>
          </a:ln>
        </p:spPr>
      </p:pic>
      <p:sp>
        <p:nvSpPr>
          <p:cNvPr id="304" name="Google Shape;304;p29"/>
          <p:cNvSpPr/>
          <p:nvPr/>
        </p:nvSpPr>
        <p:spPr>
          <a:xfrm>
            <a:off x="8515472" y="6373019"/>
            <a:ext cx="2759075" cy="4016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000" u="none" cap="none" strike="noStrike">
                <a:solidFill>
                  <a:schemeClr val="dk1"/>
                </a:solidFill>
                <a:latin typeface="Calibri"/>
                <a:ea typeface="Calibri"/>
                <a:cs typeface="Calibri"/>
                <a:sym typeface="Calibri"/>
              </a:rPr>
              <a:t>@andreafelso @ofpathology</a:t>
            </a:r>
            <a:endParaRPr b="0" i="1" sz="1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1" lang="en-US" sz="1000" u="none" cap="none" strike="noStrike">
                <a:solidFill>
                  <a:schemeClr val="dk1"/>
                </a:solidFill>
                <a:latin typeface="Calibri"/>
                <a:ea typeface="Calibri"/>
                <a:cs typeface="Calibri"/>
                <a:sym typeface="Calibri"/>
              </a:rPr>
              <a:t>https://gramho.com/profile/ffix_it/23398923249</a:t>
            </a:r>
            <a:endParaRPr/>
          </a:p>
        </p:txBody>
      </p:sp>
      <p:pic>
        <p:nvPicPr>
          <p:cNvPr id="305" name="Google Shape;305;p29"/>
          <p:cNvPicPr preferRelativeResize="0"/>
          <p:nvPr/>
        </p:nvPicPr>
        <p:blipFill rotWithShape="1">
          <a:blip r:embed="rId4">
            <a:alphaModFix/>
          </a:blip>
          <a:srcRect b="0" l="0" r="0" t="0"/>
          <a:stretch/>
        </p:blipFill>
        <p:spPr>
          <a:xfrm>
            <a:off x="9217025" y="0"/>
            <a:ext cx="2974975" cy="368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ph type="title"/>
          </p:nvPr>
        </p:nvSpPr>
        <p:spPr>
          <a:xfrm>
            <a:off x="1069975" y="484188"/>
            <a:ext cx="10058400" cy="74771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C0C0C"/>
              </a:buClr>
              <a:buSzPct val="100000"/>
              <a:buFont typeface="Rockwell"/>
              <a:buNone/>
            </a:pPr>
            <a:r>
              <a:rPr lang="en-US">
                <a:solidFill>
                  <a:srgbClr val="0C0C0C"/>
                </a:solidFill>
              </a:rPr>
              <a:t>LECTURE OUTLINE</a:t>
            </a:r>
            <a:endParaRPr/>
          </a:p>
        </p:txBody>
      </p:sp>
      <p:sp>
        <p:nvSpPr>
          <p:cNvPr id="117" name="Google Shape;117;p3"/>
          <p:cNvSpPr txBox="1"/>
          <p:nvPr>
            <p:ph idx="1" type="body"/>
          </p:nvPr>
        </p:nvSpPr>
        <p:spPr>
          <a:xfrm>
            <a:off x="1069975" y="1409700"/>
            <a:ext cx="10058400" cy="4762500"/>
          </a:xfrm>
          <a:prstGeom prst="rect">
            <a:avLst/>
          </a:prstGeom>
          <a:noFill/>
          <a:ln>
            <a:noFill/>
          </a:ln>
        </p:spPr>
        <p:txBody>
          <a:bodyPr anchorCtr="0" anchor="t" bIns="45700" lIns="91425" spcFirstLastPara="1" rIns="91425" wrap="square" tIns="45700">
            <a:normAutofit fontScale="92500" lnSpcReduction="10000"/>
          </a:bodyPr>
          <a:lstStyle/>
          <a:p>
            <a:pPr indent="0" lvl="0" marL="91440" rtl="0" algn="l">
              <a:lnSpc>
                <a:spcPct val="90000"/>
              </a:lnSpc>
              <a:spcBef>
                <a:spcPts val="0"/>
              </a:spcBef>
              <a:spcAft>
                <a:spcPts val="0"/>
              </a:spcAft>
              <a:buClr>
                <a:schemeClr val="accent3"/>
              </a:buClr>
              <a:buSzPct val="85000"/>
              <a:buFont typeface="Twentieth Century"/>
              <a:buNone/>
            </a:pPr>
            <a:r>
              <a:t/>
            </a:r>
            <a:endParaRPr sz="2400"/>
          </a:p>
          <a:p>
            <a:pPr indent="0" lvl="0" marL="0" rtl="0" algn="l">
              <a:lnSpc>
                <a:spcPct val="90000"/>
              </a:lnSpc>
              <a:spcBef>
                <a:spcPts val="1200"/>
              </a:spcBef>
              <a:spcAft>
                <a:spcPts val="0"/>
              </a:spcAft>
              <a:buClr>
                <a:srgbClr val="864EA9"/>
              </a:buClr>
              <a:buSzPct val="85000"/>
              <a:buFont typeface="Noto Sans Symbols"/>
              <a:buNone/>
            </a:pPr>
            <a:r>
              <a:rPr lang="en-US" sz="2400">
                <a:solidFill>
                  <a:srgbClr val="FF0000"/>
                </a:solidFill>
              </a:rPr>
              <a:t>Tumors of Kidney</a:t>
            </a:r>
            <a:endParaRPr/>
          </a:p>
          <a:p>
            <a:pPr indent="-182880" lvl="0" marL="182880" rtl="0" algn="l">
              <a:lnSpc>
                <a:spcPct val="90000"/>
              </a:lnSpc>
              <a:spcBef>
                <a:spcPts val="1200"/>
              </a:spcBef>
              <a:spcAft>
                <a:spcPts val="0"/>
              </a:spcAft>
              <a:buClr>
                <a:srgbClr val="864EA9"/>
              </a:buClr>
              <a:buSzPct val="85000"/>
              <a:buChar char="▪"/>
            </a:pPr>
            <a:r>
              <a:rPr lang="en-US" sz="2400"/>
              <a:t>Benign tumors of the kidney</a:t>
            </a:r>
            <a:endParaRPr/>
          </a:p>
          <a:p>
            <a:pPr indent="-182880" lvl="1" marL="457200" rtl="0" algn="l">
              <a:lnSpc>
                <a:spcPct val="90000"/>
              </a:lnSpc>
              <a:spcBef>
                <a:spcPts val="400"/>
              </a:spcBef>
              <a:spcAft>
                <a:spcPts val="0"/>
              </a:spcAft>
              <a:buClr>
                <a:srgbClr val="864EA9"/>
              </a:buClr>
              <a:buSzPct val="85000"/>
              <a:buFont typeface="Noto Sans Symbols"/>
              <a:buChar char="⮚"/>
            </a:pPr>
            <a:r>
              <a:rPr lang="en-US" sz="2200"/>
              <a:t>Oncocytoma</a:t>
            </a:r>
            <a:endParaRPr/>
          </a:p>
          <a:p>
            <a:pPr indent="-182880" lvl="1" marL="457200" rtl="0" algn="l">
              <a:lnSpc>
                <a:spcPct val="90000"/>
              </a:lnSpc>
              <a:spcBef>
                <a:spcPts val="400"/>
              </a:spcBef>
              <a:spcAft>
                <a:spcPts val="0"/>
              </a:spcAft>
              <a:buClr>
                <a:srgbClr val="864EA9"/>
              </a:buClr>
              <a:buSzPct val="85000"/>
              <a:buFont typeface="Noto Sans Symbols"/>
              <a:buChar char="⮚"/>
            </a:pPr>
            <a:r>
              <a:rPr lang="en-US" sz="2200"/>
              <a:t>Angiomyolipoma</a:t>
            </a:r>
            <a:endParaRPr/>
          </a:p>
          <a:p>
            <a:pPr indent="-182880" lvl="0" marL="182880" rtl="0" algn="l">
              <a:lnSpc>
                <a:spcPct val="90000"/>
              </a:lnSpc>
              <a:spcBef>
                <a:spcPts val="1200"/>
              </a:spcBef>
              <a:spcAft>
                <a:spcPts val="0"/>
              </a:spcAft>
              <a:buClr>
                <a:srgbClr val="864EA9"/>
              </a:buClr>
              <a:buSzPct val="85000"/>
              <a:buChar char="▪"/>
            </a:pPr>
            <a:r>
              <a:rPr lang="en-US" sz="2400"/>
              <a:t>Malignant tumors of the kidney</a:t>
            </a:r>
            <a:endParaRPr/>
          </a:p>
          <a:p>
            <a:pPr indent="-182880" lvl="1" marL="457200" rtl="0" algn="l">
              <a:lnSpc>
                <a:spcPct val="90000"/>
              </a:lnSpc>
              <a:spcBef>
                <a:spcPts val="400"/>
              </a:spcBef>
              <a:spcAft>
                <a:spcPts val="0"/>
              </a:spcAft>
              <a:buClr>
                <a:srgbClr val="864EA9"/>
              </a:buClr>
              <a:buSzPct val="85000"/>
              <a:buFont typeface="Noto Sans Symbols"/>
              <a:buChar char="⮚"/>
            </a:pPr>
            <a:r>
              <a:rPr lang="en-US" sz="2200"/>
              <a:t>Renal Cell Carcinoma</a:t>
            </a:r>
            <a:endParaRPr/>
          </a:p>
          <a:p>
            <a:pPr indent="-182880" lvl="1" marL="457200" rtl="0" algn="l">
              <a:lnSpc>
                <a:spcPct val="90000"/>
              </a:lnSpc>
              <a:spcBef>
                <a:spcPts val="400"/>
              </a:spcBef>
              <a:spcAft>
                <a:spcPts val="0"/>
              </a:spcAft>
              <a:buClr>
                <a:srgbClr val="864EA9"/>
              </a:buClr>
              <a:buSzPct val="85000"/>
              <a:buFont typeface="Noto Sans Symbols"/>
              <a:buChar char="⮚"/>
            </a:pPr>
            <a:r>
              <a:rPr lang="en-US" sz="2200"/>
              <a:t>Wilm’s tumor (nephroblastoma)</a:t>
            </a:r>
            <a:endParaRPr/>
          </a:p>
          <a:p>
            <a:pPr indent="0" lvl="0" marL="0" rtl="0" algn="l">
              <a:lnSpc>
                <a:spcPct val="90000"/>
              </a:lnSpc>
              <a:spcBef>
                <a:spcPts val="1200"/>
              </a:spcBef>
              <a:spcAft>
                <a:spcPts val="0"/>
              </a:spcAft>
              <a:buClr>
                <a:srgbClr val="864EA9"/>
              </a:buClr>
              <a:buSzPct val="85000"/>
              <a:buFont typeface="Noto Sans Symbols"/>
              <a:buNone/>
            </a:pPr>
            <a:r>
              <a:t/>
            </a:r>
            <a:endParaRPr sz="2400"/>
          </a:p>
          <a:p>
            <a:pPr indent="0" lvl="0" marL="0" rtl="0" algn="l">
              <a:lnSpc>
                <a:spcPct val="90000"/>
              </a:lnSpc>
              <a:spcBef>
                <a:spcPts val="1200"/>
              </a:spcBef>
              <a:spcAft>
                <a:spcPts val="0"/>
              </a:spcAft>
              <a:buClr>
                <a:srgbClr val="864EA9"/>
              </a:buClr>
              <a:buSzPct val="85000"/>
              <a:buFont typeface="Noto Sans Symbols"/>
              <a:buNone/>
            </a:pPr>
            <a:r>
              <a:rPr lang="en-US" sz="2400">
                <a:solidFill>
                  <a:srgbClr val="FF0000"/>
                </a:solidFill>
              </a:rPr>
              <a:t>Tumors of urinary tract</a:t>
            </a:r>
            <a:endParaRPr/>
          </a:p>
          <a:p>
            <a:pPr indent="-182880" lvl="0" marL="182880" rtl="0" algn="l">
              <a:lnSpc>
                <a:spcPct val="90000"/>
              </a:lnSpc>
              <a:spcBef>
                <a:spcPts val="1200"/>
              </a:spcBef>
              <a:spcAft>
                <a:spcPts val="0"/>
              </a:spcAft>
              <a:buClr>
                <a:srgbClr val="864EA9"/>
              </a:buClr>
              <a:buSzPct val="85000"/>
              <a:buChar char="▪"/>
            </a:pPr>
            <a:r>
              <a:rPr lang="en-US" sz="2400"/>
              <a:t>Transitional cell neoplasms of urinary bladder</a:t>
            </a:r>
            <a:endParaRPr/>
          </a:p>
          <a:p>
            <a:pPr indent="-182880" lvl="0" marL="182880" rtl="0" algn="l">
              <a:lnSpc>
                <a:spcPct val="90000"/>
              </a:lnSpc>
              <a:spcBef>
                <a:spcPts val="1200"/>
              </a:spcBef>
              <a:spcAft>
                <a:spcPts val="0"/>
              </a:spcAft>
              <a:buClr>
                <a:srgbClr val="864EA9"/>
              </a:buClr>
              <a:buSzPct val="85000"/>
              <a:buChar char="▪"/>
            </a:pPr>
            <a:r>
              <a:rPr lang="en-US" sz="2400"/>
              <a:t>Squamous cell carcinoma of urinary bladder</a:t>
            </a:r>
            <a:endParaRPr/>
          </a:p>
          <a:p>
            <a:pPr indent="0" lvl="0" marL="0" rtl="0" algn="l">
              <a:lnSpc>
                <a:spcPct val="90000"/>
              </a:lnSpc>
              <a:spcBef>
                <a:spcPts val="1200"/>
              </a:spcBef>
              <a:spcAft>
                <a:spcPts val="0"/>
              </a:spcAft>
              <a:buClr>
                <a:schemeClr val="accent3"/>
              </a:buClr>
              <a:buSzPct val="85000"/>
              <a:buFont typeface="Noto Sans Symbols"/>
              <a:buNone/>
            </a:pPr>
            <a:r>
              <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0"/>
          <p:cNvSpPr txBox="1"/>
          <p:nvPr>
            <p:ph type="title"/>
          </p:nvPr>
        </p:nvSpPr>
        <p:spPr>
          <a:xfrm>
            <a:off x="1082675" y="179388"/>
            <a:ext cx="10058400" cy="68738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000"/>
              <a:buFont typeface="Rockwell"/>
              <a:buNone/>
            </a:pPr>
            <a:r>
              <a:rPr lang="en-US" sz="4000">
                <a:solidFill>
                  <a:srgbClr val="0C0C0C"/>
                </a:solidFill>
              </a:rPr>
              <a:t>UROTHELIAL CARCINOMA</a:t>
            </a:r>
            <a:endParaRPr/>
          </a:p>
        </p:txBody>
      </p:sp>
      <p:sp>
        <p:nvSpPr>
          <p:cNvPr id="311" name="Google Shape;311;p30"/>
          <p:cNvSpPr txBox="1"/>
          <p:nvPr>
            <p:ph idx="1" type="body"/>
          </p:nvPr>
        </p:nvSpPr>
        <p:spPr>
          <a:xfrm>
            <a:off x="304800" y="930275"/>
            <a:ext cx="11614150" cy="5748338"/>
          </a:xfrm>
          <a:prstGeom prst="rect">
            <a:avLst/>
          </a:prstGeom>
          <a:noFill/>
          <a:ln>
            <a:noFill/>
          </a:ln>
        </p:spPr>
        <p:txBody>
          <a:bodyPr anchorCtr="0" anchor="t" bIns="45700" lIns="91425" spcFirstLastPara="1" rIns="91425" wrap="square" tIns="45700">
            <a:normAutofit/>
          </a:bodyPr>
          <a:lstStyle/>
          <a:p>
            <a:pPr indent="-129540" lvl="0" marL="90488" rtl="0" algn="l">
              <a:lnSpc>
                <a:spcPct val="70000"/>
              </a:lnSpc>
              <a:spcBef>
                <a:spcPts val="0"/>
              </a:spcBef>
              <a:spcAft>
                <a:spcPts val="0"/>
              </a:spcAft>
              <a:buClr>
                <a:srgbClr val="4EA6DC"/>
              </a:buClr>
              <a:buSzPts val="2040"/>
              <a:buFont typeface="Twentieth Century"/>
              <a:buChar char=" "/>
            </a:pPr>
            <a:r>
              <a:rPr lang="en-US" sz="2400">
                <a:latin typeface="Calibri"/>
                <a:ea typeface="Calibri"/>
                <a:cs typeface="Calibri"/>
                <a:sym typeface="Calibri"/>
              </a:rPr>
              <a:t>More common in men. </a:t>
            </a:r>
            <a:endParaRPr/>
          </a:p>
          <a:p>
            <a:pPr indent="-129540" lvl="0" marL="90488" rtl="0" algn="l">
              <a:lnSpc>
                <a:spcPct val="70000"/>
              </a:lnSpc>
              <a:spcBef>
                <a:spcPts val="1200"/>
              </a:spcBef>
              <a:spcAft>
                <a:spcPts val="0"/>
              </a:spcAft>
              <a:buClr>
                <a:srgbClr val="4EA6DC"/>
              </a:buClr>
              <a:buSzPts val="2040"/>
              <a:buFont typeface="Twentieth Century"/>
              <a:buChar char=" "/>
            </a:pPr>
            <a:r>
              <a:rPr lang="en-US" sz="2400">
                <a:latin typeface="Calibri"/>
                <a:ea typeface="Calibri"/>
                <a:cs typeface="Calibri"/>
                <a:sym typeface="Calibri"/>
              </a:rPr>
              <a:t>Age: 50 to 70 years.</a:t>
            </a:r>
            <a:endParaRPr/>
          </a:p>
          <a:p>
            <a:pPr indent="-129540" lvl="0" marL="90488" rtl="0" algn="l">
              <a:lnSpc>
                <a:spcPct val="70000"/>
              </a:lnSpc>
              <a:spcBef>
                <a:spcPts val="1200"/>
              </a:spcBef>
              <a:spcAft>
                <a:spcPts val="0"/>
              </a:spcAft>
              <a:buClr>
                <a:srgbClr val="4EA6DC"/>
              </a:buClr>
              <a:buSzPts val="2040"/>
              <a:buFont typeface="Twentieth Century"/>
              <a:buChar char=" "/>
            </a:pPr>
            <a:r>
              <a:rPr b="1" lang="en-US" sz="2400">
                <a:solidFill>
                  <a:srgbClr val="FF0000"/>
                </a:solidFill>
                <a:latin typeface="Calibri"/>
                <a:ea typeface="Calibri"/>
                <a:cs typeface="Calibri"/>
                <a:sym typeface="Calibri"/>
              </a:rPr>
              <a:t>Predisposing factors:</a:t>
            </a:r>
            <a:endParaRPr/>
          </a:p>
          <a:p>
            <a:pPr indent="-129540" lvl="1" marL="265113" rtl="0" algn="l">
              <a:lnSpc>
                <a:spcPct val="70000"/>
              </a:lnSpc>
              <a:spcBef>
                <a:spcPts val="400"/>
              </a:spcBef>
              <a:spcAft>
                <a:spcPts val="0"/>
              </a:spcAft>
              <a:buClr>
                <a:srgbClr val="4EA6DC"/>
              </a:buClr>
              <a:buSzPts val="2040"/>
              <a:buFont typeface="Noto Sans Symbols"/>
              <a:buChar char="⮚"/>
            </a:pPr>
            <a:r>
              <a:rPr lang="en-US" sz="2400">
                <a:latin typeface="Calibri"/>
                <a:ea typeface="Calibri"/>
                <a:cs typeface="Calibri"/>
                <a:sym typeface="Calibri"/>
              </a:rPr>
              <a:t>Bladder tumors are more common in those exposed to chemicals called aromatic amines (arylamines) such as benzidine and beta-naphthylamine, which are sometimes used in the dye industry (aniline and Azo dyes). </a:t>
            </a:r>
            <a:endParaRPr/>
          </a:p>
          <a:p>
            <a:pPr indent="-129540" lvl="1" marL="265113" rtl="0" algn="l">
              <a:lnSpc>
                <a:spcPct val="70000"/>
              </a:lnSpc>
              <a:spcBef>
                <a:spcPts val="600"/>
              </a:spcBef>
              <a:spcAft>
                <a:spcPts val="0"/>
              </a:spcAft>
              <a:buClr>
                <a:srgbClr val="4EA6DC"/>
              </a:buClr>
              <a:buSzPts val="2040"/>
              <a:buFont typeface="Noto Sans Symbols"/>
              <a:buChar char="⮚"/>
            </a:pPr>
            <a:r>
              <a:rPr lang="en-US" sz="2400">
                <a:latin typeface="Calibri"/>
                <a:ea typeface="Calibri"/>
                <a:cs typeface="Calibri"/>
                <a:sym typeface="Calibri"/>
              </a:rPr>
              <a:t>Cigarette smoking and chronic cystitis</a:t>
            </a:r>
            <a:endParaRPr/>
          </a:p>
          <a:p>
            <a:pPr indent="-129540" lvl="1" marL="265113" rtl="0" algn="l">
              <a:lnSpc>
                <a:spcPct val="70000"/>
              </a:lnSpc>
              <a:spcBef>
                <a:spcPts val="600"/>
              </a:spcBef>
              <a:spcAft>
                <a:spcPts val="0"/>
              </a:spcAft>
              <a:buClr>
                <a:srgbClr val="4EA6DC"/>
              </a:buClr>
              <a:buSzPts val="2040"/>
              <a:buFont typeface="Noto Sans Symbols"/>
              <a:buChar char="⮚"/>
            </a:pPr>
            <a:r>
              <a:rPr lang="en-US" sz="2400">
                <a:latin typeface="Calibri"/>
                <a:ea typeface="Calibri"/>
                <a:cs typeface="Calibri"/>
                <a:sym typeface="Calibri"/>
              </a:rPr>
              <a:t>Chronic bladder irritation from stones or long term bladder catheters</a:t>
            </a:r>
            <a:endParaRPr/>
          </a:p>
          <a:p>
            <a:pPr indent="-129540" lvl="1" marL="265113" rtl="0" algn="l">
              <a:lnSpc>
                <a:spcPct val="70000"/>
              </a:lnSpc>
              <a:spcBef>
                <a:spcPts val="600"/>
              </a:spcBef>
              <a:spcAft>
                <a:spcPts val="0"/>
              </a:spcAft>
              <a:buClr>
                <a:srgbClr val="4EA6DC"/>
              </a:buClr>
              <a:buSzPts val="2040"/>
              <a:buFont typeface="Noto Sans Symbols"/>
              <a:buChar char="⮚"/>
            </a:pPr>
            <a:r>
              <a:rPr lang="en-US" sz="2400">
                <a:latin typeface="Calibri"/>
                <a:ea typeface="Calibri"/>
                <a:cs typeface="Calibri"/>
                <a:sym typeface="Calibri"/>
              </a:rPr>
              <a:t>Chemotherapy (long-term use of cyclophosphamide) and </a:t>
            </a:r>
            <a:endParaRPr/>
          </a:p>
          <a:p>
            <a:pPr indent="-129540" lvl="1" marL="265113" rtl="0" algn="l">
              <a:lnSpc>
                <a:spcPct val="70000"/>
              </a:lnSpc>
              <a:spcBef>
                <a:spcPts val="600"/>
              </a:spcBef>
              <a:spcAft>
                <a:spcPts val="0"/>
              </a:spcAft>
              <a:buClr>
                <a:srgbClr val="4EA6DC"/>
              </a:buClr>
              <a:buSzPts val="2040"/>
              <a:buFont typeface="Noto Sans Symbols"/>
              <a:buChar char="⮚"/>
            </a:pPr>
            <a:r>
              <a:rPr lang="en-US" sz="2400">
                <a:latin typeface="Calibri"/>
                <a:ea typeface="Calibri"/>
                <a:cs typeface="Calibri"/>
                <a:sym typeface="Calibri"/>
              </a:rPr>
              <a:t>Radiotherapy (previous exposure of the bladder to irradiation)</a:t>
            </a:r>
            <a:endParaRPr sz="2400">
              <a:latin typeface="Calibri"/>
              <a:ea typeface="Calibri"/>
              <a:cs typeface="Calibri"/>
              <a:sym typeface="Calibri"/>
            </a:endParaRPr>
          </a:p>
          <a:p>
            <a:pPr indent="-129540" lvl="0" marL="90488" rtl="0" algn="l">
              <a:lnSpc>
                <a:spcPct val="70000"/>
              </a:lnSpc>
              <a:spcBef>
                <a:spcPts val="1400"/>
              </a:spcBef>
              <a:spcAft>
                <a:spcPts val="0"/>
              </a:spcAft>
              <a:buClr>
                <a:srgbClr val="4EA6DC"/>
              </a:buClr>
              <a:buSzPts val="2040"/>
              <a:buFont typeface="Twentieth Century"/>
              <a:buChar char=" "/>
            </a:pPr>
            <a:r>
              <a:rPr lang="en-US" sz="2400">
                <a:latin typeface="Calibri"/>
                <a:ea typeface="Calibri"/>
                <a:cs typeface="Calibri"/>
                <a:sym typeface="Calibri"/>
              </a:rPr>
              <a:t>They are not familial.</a:t>
            </a:r>
            <a:endParaRPr/>
          </a:p>
          <a:p>
            <a:pPr indent="-90488" lvl="0" marL="90488" rtl="0" algn="l">
              <a:lnSpc>
                <a:spcPct val="70000"/>
              </a:lnSpc>
              <a:spcBef>
                <a:spcPts val="1200"/>
              </a:spcBef>
              <a:spcAft>
                <a:spcPts val="0"/>
              </a:spcAft>
              <a:buClr>
                <a:srgbClr val="4EA6DC"/>
              </a:buClr>
              <a:buSzPts val="2040"/>
              <a:buFont typeface="Noto Sans Symbols"/>
              <a:buNone/>
            </a:pPr>
            <a:r>
              <a:rPr b="1" lang="en-US" sz="2400">
                <a:solidFill>
                  <a:srgbClr val="FF0000"/>
                </a:solidFill>
                <a:latin typeface="Calibri"/>
                <a:ea typeface="Calibri"/>
                <a:cs typeface="Calibri"/>
                <a:sym typeface="Calibri"/>
              </a:rPr>
              <a:t>Clinical Features</a:t>
            </a:r>
            <a:endParaRPr/>
          </a:p>
          <a:p>
            <a:pPr indent="-90488" lvl="0" marL="90488" rtl="0" algn="l">
              <a:lnSpc>
                <a:spcPct val="70000"/>
              </a:lnSpc>
              <a:spcBef>
                <a:spcPts val="1200"/>
              </a:spcBef>
              <a:spcAft>
                <a:spcPts val="0"/>
              </a:spcAft>
              <a:buClr>
                <a:srgbClr val="4EA6DC"/>
              </a:buClr>
              <a:buSzPts val="2040"/>
              <a:buFont typeface="Noto Sans Symbols"/>
              <a:buNone/>
            </a:pPr>
            <a:r>
              <a:rPr lang="en-US" sz="2400">
                <a:latin typeface="Calibri"/>
                <a:ea typeface="Calibri"/>
                <a:cs typeface="Calibri"/>
                <a:sym typeface="Calibri"/>
              </a:rPr>
              <a:t>Painless hematuria is the dominant clinical presentation of all these tumors and less frequently as dysuria. Cystoscopy reveals the tumor.</a:t>
            </a:r>
            <a:endParaRPr/>
          </a:p>
          <a:p>
            <a:pPr indent="-90488" lvl="0" marL="90488" rtl="0" algn="l">
              <a:lnSpc>
                <a:spcPct val="70000"/>
              </a:lnSpc>
              <a:spcBef>
                <a:spcPts val="1200"/>
              </a:spcBef>
              <a:spcAft>
                <a:spcPts val="0"/>
              </a:spcAft>
              <a:buSzPts val="2040"/>
              <a:buFont typeface="Noto Sans Symbols"/>
              <a:buNone/>
            </a:pPr>
            <a:r>
              <a:rPr lang="en-US" sz="2400">
                <a:latin typeface="Calibri"/>
                <a:ea typeface="Calibri"/>
                <a:cs typeface="Calibri"/>
                <a:sym typeface="Calibri"/>
              </a:rPr>
              <a:t>Bladder cancers vary from exophytic, flat, ulcerated to deeply invasive.</a:t>
            </a:r>
            <a:endParaRPr/>
          </a:p>
          <a:p>
            <a:pPr indent="-90488" lvl="0" marL="90488" rtl="0" algn="l">
              <a:lnSpc>
                <a:spcPct val="70000"/>
              </a:lnSpc>
              <a:spcBef>
                <a:spcPts val="1200"/>
              </a:spcBef>
              <a:spcAft>
                <a:spcPts val="0"/>
              </a:spcAft>
              <a:buSzPts val="2040"/>
              <a:buFont typeface="Noto Sans Symbols"/>
              <a:buNone/>
            </a:pPr>
            <a:r>
              <a:rPr lang="en-US" sz="2400">
                <a:latin typeface="Calibri"/>
                <a:ea typeface="Calibri"/>
                <a:cs typeface="Calibri"/>
                <a:sym typeface="Calibri"/>
              </a:rPr>
              <a:t>Bladder cancer metastasize to regional lymph nodes, liver, lung, and bone.</a:t>
            </a:r>
            <a:endParaRPr/>
          </a:p>
          <a:p>
            <a:pPr indent="0" lvl="0" marL="90488" rtl="0" algn="l">
              <a:lnSpc>
                <a:spcPct val="70000"/>
              </a:lnSpc>
              <a:spcBef>
                <a:spcPts val="1200"/>
              </a:spcBef>
              <a:spcAft>
                <a:spcPts val="0"/>
              </a:spcAft>
              <a:buClr>
                <a:srgbClr val="4EA6DC"/>
              </a:buClr>
              <a:buSzPts val="1445"/>
              <a:buFont typeface="Twentieth Century"/>
              <a:buNone/>
            </a:pPr>
            <a:r>
              <a:t/>
            </a:r>
            <a:endParaRPr sz="17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1"/>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C0C0C"/>
              </a:buClr>
              <a:buSzPts val="5400"/>
              <a:buFont typeface="Rockwell"/>
              <a:buNone/>
            </a:pPr>
            <a:r>
              <a:rPr lang="en-US">
                <a:solidFill>
                  <a:srgbClr val="0C0C0C"/>
                </a:solidFill>
              </a:rPr>
              <a:t>NON-UROTHELIAL CARCINOMAS OF THE LOWER URINARY TRACT</a:t>
            </a:r>
            <a:endParaRPr/>
          </a:p>
        </p:txBody>
      </p:sp>
      <p:sp>
        <p:nvSpPr>
          <p:cNvPr id="317" name="Google Shape;317;p31"/>
          <p:cNvSpPr txBox="1"/>
          <p:nvPr>
            <p:ph idx="1" type="body"/>
          </p:nvPr>
        </p:nvSpPr>
        <p:spPr>
          <a:xfrm>
            <a:off x="2114550" y="2327275"/>
            <a:ext cx="8532813" cy="30876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64EA9"/>
              </a:buClr>
              <a:buSzPts val="2040"/>
              <a:buFont typeface="Noto Sans Symbols"/>
              <a:buNone/>
            </a:pPr>
            <a:r>
              <a:rPr lang="en-US" sz="2400">
                <a:latin typeface="Calibri"/>
                <a:ea typeface="Calibri"/>
                <a:cs typeface="Calibri"/>
                <a:sym typeface="Calibri"/>
              </a:rPr>
              <a:t>are rare and have very poor prognosis.</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Squamous cell carcinoma.</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Adenocarcinoma. </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Small cell neuroendocrine carcinoma.</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Sarcomas (leiomyosarcoma, rhabdomyosarcoma)</a:t>
            </a:r>
            <a:endParaRPr/>
          </a:p>
          <a:p>
            <a:pPr indent="-182880" lvl="0" marL="182880" rtl="0" algn="l">
              <a:lnSpc>
                <a:spcPct val="90000"/>
              </a:lnSpc>
              <a:spcBef>
                <a:spcPts val="1200"/>
              </a:spcBef>
              <a:spcAft>
                <a:spcPts val="0"/>
              </a:spcAft>
              <a:buClr>
                <a:srgbClr val="864EA9"/>
              </a:buClr>
              <a:buSzPts val="2040"/>
              <a:buChar char="▪"/>
            </a:pPr>
            <a:r>
              <a:rPr lang="en-US" sz="2400">
                <a:latin typeface="Calibri"/>
                <a:ea typeface="Calibri"/>
                <a:cs typeface="Calibri"/>
                <a:sym typeface="Calibri"/>
              </a:rPr>
              <a:t>Metastatic (from cervix, prostate etc). </a:t>
            </a:r>
            <a:endParaRPr/>
          </a:p>
          <a:p>
            <a:pPr indent="-74929" lvl="0" marL="182880" rtl="0" algn="l">
              <a:lnSpc>
                <a:spcPct val="90000"/>
              </a:lnSpc>
              <a:spcBef>
                <a:spcPts val="1200"/>
              </a:spcBef>
              <a:spcAft>
                <a:spcPts val="0"/>
              </a:spcAft>
              <a:buClr>
                <a:srgbClr val="864EA9"/>
              </a:buClr>
              <a:buSzPts val="1700"/>
              <a:buNone/>
            </a:pPr>
            <a:r>
              <a:t/>
            </a:r>
            <a:endParaRPr/>
          </a:p>
          <a:p>
            <a:pPr indent="-74929" lvl="0" marL="182880" rtl="0" algn="l">
              <a:lnSpc>
                <a:spcPct val="90000"/>
              </a:lnSpc>
              <a:spcBef>
                <a:spcPts val="1200"/>
              </a:spcBef>
              <a:spcAft>
                <a:spcPts val="0"/>
              </a:spcAft>
              <a:buClr>
                <a:srgbClr val="864EA9"/>
              </a:buClr>
              <a:buSzPts val="17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32"/>
          <p:cNvPicPr preferRelativeResize="0"/>
          <p:nvPr>
            <p:ph type="title"/>
          </p:nvPr>
        </p:nvPicPr>
        <p:blipFill rotWithShape="1">
          <a:blip r:embed="rId3">
            <a:alphaModFix/>
          </a:blip>
          <a:srcRect b="0" l="0" r="0" t="0"/>
          <a:stretch/>
        </p:blipFill>
        <p:spPr>
          <a:xfrm>
            <a:off x="1066800" y="469900"/>
            <a:ext cx="10058400" cy="1625600"/>
          </a:xfrm>
          <a:prstGeom prst="rect">
            <a:avLst/>
          </a:prstGeom>
          <a:noFill/>
          <a:ln>
            <a:noFill/>
          </a:ln>
        </p:spPr>
      </p:pic>
      <p:sp>
        <p:nvSpPr>
          <p:cNvPr id="323" name="Google Shape;323;p32"/>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2040"/>
              <a:buChar char="▪"/>
            </a:pPr>
            <a:r>
              <a:rPr lang="en-US" sz="2400">
                <a:latin typeface="Calibri"/>
                <a:ea typeface="Calibri"/>
                <a:cs typeface="Calibri"/>
                <a:sym typeface="Calibri"/>
              </a:rPr>
              <a:t>Squamous cell carcinoma of the bladder develops in foci of squamous metaplasia.</a:t>
            </a:r>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Long standing Schistosoma haematobium infections can predispose to squamous cell carcinoma of the urinary bladder. </a:t>
            </a:r>
            <a:endParaRPr/>
          </a:p>
          <a:p>
            <a:pPr indent="-74929" lvl="0" marL="182880" rtl="0" algn="l">
              <a:lnSpc>
                <a:spcPct val="90000"/>
              </a:lnSpc>
              <a:spcBef>
                <a:spcPts val="1200"/>
              </a:spcBef>
              <a:spcAft>
                <a:spcPts val="0"/>
              </a:spcAft>
              <a:buSzPts val="1700"/>
              <a:buNone/>
            </a:pPr>
            <a:r>
              <a:t/>
            </a:r>
            <a:endParaRPr/>
          </a:p>
          <a:p>
            <a:pPr indent="-74929" lvl="0" marL="182880" rtl="0" algn="l">
              <a:lnSpc>
                <a:spcPct val="90000"/>
              </a:lnSpc>
              <a:spcBef>
                <a:spcPts val="1200"/>
              </a:spcBef>
              <a:spcAft>
                <a:spcPts val="0"/>
              </a:spcAft>
              <a:buSzPts val="17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33"/>
          <p:cNvPicPr preferRelativeResize="0"/>
          <p:nvPr>
            <p:ph type="title"/>
          </p:nvPr>
        </p:nvPicPr>
        <p:blipFill rotWithShape="1">
          <a:blip r:embed="rId3">
            <a:alphaModFix/>
          </a:blip>
          <a:srcRect b="0" l="0" r="0" t="0"/>
          <a:stretch/>
        </p:blipFill>
        <p:spPr>
          <a:xfrm>
            <a:off x="2159000" y="1219200"/>
            <a:ext cx="7493000" cy="3530600"/>
          </a:xfrm>
          <a:prstGeom prst="rect">
            <a:avLst/>
          </a:prstGeom>
          <a:noFill/>
          <a:ln>
            <a:noFill/>
          </a:ln>
        </p:spPr>
      </p:pic>
      <p:sp>
        <p:nvSpPr>
          <p:cNvPr id="329" name="Google Shape;329;p33"/>
          <p:cNvSpPr txBox="1"/>
          <p:nvPr>
            <p:ph idx="1" type="body"/>
          </p:nvPr>
        </p:nvSpPr>
        <p:spPr>
          <a:xfrm>
            <a:off x="2165350" y="5019675"/>
            <a:ext cx="9053513" cy="106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txBox="1"/>
          <p:nvPr>
            <p:ph type="title"/>
          </p:nvPr>
        </p:nvSpPr>
        <p:spPr>
          <a:xfrm>
            <a:off x="2166938" y="1225550"/>
            <a:ext cx="9282112" cy="3519488"/>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8000"/>
              <a:buFont typeface="Rockwell"/>
              <a:buNone/>
            </a:pPr>
            <a:r>
              <a:rPr lang="en-US">
                <a:solidFill>
                  <a:srgbClr val="0C0C0C"/>
                </a:solidFill>
              </a:rPr>
              <a:t>NEOPLASMS OF KIDNEY</a:t>
            </a:r>
            <a:endParaRPr/>
          </a:p>
        </p:txBody>
      </p:sp>
      <p:sp>
        <p:nvSpPr>
          <p:cNvPr id="123" name="Google Shape;123;p4"/>
          <p:cNvSpPr txBox="1"/>
          <p:nvPr>
            <p:ph idx="1" type="body"/>
          </p:nvPr>
        </p:nvSpPr>
        <p:spPr>
          <a:xfrm>
            <a:off x="2246313" y="4627563"/>
            <a:ext cx="77724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1700"/>
              <a:buFont typeface="Twentieth Century"/>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5"/>
          <p:cNvSpPr txBox="1"/>
          <p:nvPr>
            <p:ph type="title"/>
          </p:nvPr>
        </p:nvSpPr>
        <p:spPr>
          <a:xfrm>
            <a:off x="1069975" y="266700"/>
            <a:ext cx="10058400" cy="927100"/>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3600"/>
              <a:buFont typeface="Rockwell"/>
              <a:buNone/>
            </a:pPr>
            <a:r>
              <a:rPr lang="en-US" sz="3600">
                <a:solidFill>
                  <a:srgbClr val="000000"/>
                </a:solidFill>
              </a:rPr>
              <a:t>TUMORS OF THE KIDNEY</a:t>
            </a:r>
            <a:endParaRPr sz="3600">
              <a:solidFill>
                <a:srgbClr val="0C0C0C"/>
              </a:solidFill>
            </a:endParaRPr>
          </a:p>
        </p:txBody>
      </p:sp>
      <p:sp>
        <p:nvSpPr>
          <p:cNvPr id="129" name="Google Shape;129;p5"/>
          <p:cNvSpPr txBox="1"/>
          <p:nvPr>
            <p:ph idx="1" type="body"/>
          </p:nvPr>
        </p:nvSpPr>
        <p:spPr>
          <a:xfrm>
            <a:off x="1069975" y="1600200"/>
            <a:ext cx="10283825" cy="487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3"/>
              </a:buClr>
              <a:buSzPts val="1700"/>
              <a:buFont typeface="Noto Sans Symbols"/>
              <a:buNone/>
            </a:pPr>
            <a:r>
              <a:rPr lang="en-US">
                <a:solidFill>
                  <a:srgbClr val="FF0000"/>
                </a:solidFill>
              </a:rPr>
              <a:t>Benign Tumors </a:t>
            </a:r>
            <a:endParaRPr/>
          </a:p>
          <a:p>
            <a:pPr indent="-514350" lvl="0" marL="514350" rtl="0" algn="l">
              <a:lnSpc>
                <a:spcPct val="90000"/>
              </a:lnSpc>
              <a:spcBef>
                <a:spcPts val="1200"/>
              </a:spcBef>
              <a:spcAft>
                <a:spcPts val="0"/>
              </a:spcAft>
              <a:buClr>
                <a:schemeClr val="accent3"/>
              </a:buClr>
              <a:buSzPts val="1700"/>
              <a:buFont typeface="Rockwell"/>
              <a:buAutoNum type="arabicPeriod"/>
            </a:pPr>
            <a:r>
              <a:rPr lang="en-US"/>
              <a:t>RENAL ONCOCYTOMA</a:t>
            </a:r>
            <a:endParaRPr/>
          </a:p>
          <a:p>
            <a:pPr indent="-514350" lvl="0" marL="514350" rtl="0" algn="l">
              <a:lnSpc>
                <a:spcPct val="90000"/>
              </a:lnSpc>
              <a:spcBef>
                <a:spcPts val="1200"/>
              </a:spcBef>
              <a:spcAft>
                <a:spcPts val="0"/>
              </a:spcAft>
              <a:buClr>
                <a:schemeClr val="accent3"/>
              </a:buClr>
              <a:buSzPts val="1700"/>
              <a:buFont typeface="Rockwell"/>
              <a:buAutoNum type="arabicPeriod"/>
            </a:pPr>
            <a:r>
              <a:rPr lang="en-US"/>
              <a:t>ANGIOMYOLIPOMA</a:t>
            </a:r>
            <a:endParaRPr/>
          </a:p>
          <a:p>
            <a:pPr indent="-406400" lvl="0" marL="514350" rtl="0" algn="l">
              <a:lnSpc>
                <a:spcPct val="90000"/>
              </a:lnSpc>
              <a:spcBef>
                <a:spcPts val="1200"/>
              </a:spcBef>
              <a:spcAft>
                <a:spcPts val="0"/>
              </a:spcAft>
              <a:buClr>
                <a:schemeClr val="accent3"/>
              </a:buClr>
              <a:buSzPts val="1700"/>
              <a:buFont typeface="Rockwell"/>
              <a:buNone/>
            </a:pPr>
            <a:r>
              <a:t/>
            </a:r>
            <a:endParaRPr/>
          </a:p>
          <a:p>
            <a:pPr indent="0" lvl="0" marL="0" rtl="0" algn="l">
              <a:lnSpc>
                <a:spcPct val="90000"/>
              </a:lnSpc>
              <a:spcBef>
                <a:spcPts val="1200"/>
              </a:spcBef>
              <a:spcAft>
                <a:spcPts val="0"/>
              </a:spcAft>
              <a:buClr>
                <a:schemeClr val="accent3"/>
              </a:buClr>
              <a:buSzPts val="1700"/>
              <a:buFont typeface="Noto Sans Symbols"/>
              <a:buNone/>
            </a:pPr>
            <a:r>
              <a:rPr lang="en-US">
                <a:solidFill>
                  <a:srgbClr val="FF0000"/>
                </a:solidFill>
              </a:rPr>
              <a:t>Malignant Tumors </a:t>
            </a:r>
            <a:endParaRPr/>
          </a:p>
          <a:p>
            <a:pPr indent="-514350" lvl="0" marL="514350" rtl="0" algn="l">
              <a:lnSpc>
                <a:spcPct val="90000"/>
              </a:lnSpc>
              <a:spcBef>
                <a:spcPts val="1200"/>
              </a:spcBef>
              <a:spcAft>
                <a:spcPts val="0"/>
              </a:spcAft>
              <a:buClr>
                <a:schemeClr val="accent3"/>
              </a:buClr>
              <a:buSzPts val="1700"/>
              <a:buFont typeface="Rockwell"/>
              <a:buAutoNum type="arabicPeriod"/>
            </a:pPr>
            <a:r>
              <a:rPr lang="en-US"/>
              <a:t>RENAL CELL CARCINOMA</a:t>
            </a:r>
            <a:endParaRPr/>
          </a:p>
          <a:p>
            <a:pPr indent="-514350" lvl="0" marL="514350" rtl="0" algn="l">
              <a:lnSpc>
                <a:spcPct val="90000"/>
              </a:lnSpc>
              <a:spcBef>
                <a:spcPts val="1200"/>
              </a:spcBef>
              <a:spcAft>
                <a:spcPts val="0"/>
              </a:spcAft>
              <a:buClr>
                <a:schemeClr val="accent3"/>
              </a:buClr>
              <a:buSzPts val="1700"/>
              <a:buFont typeface="Rockwell"/>
              <a:buAutoNum type="arabicPeriod"/>
            </a:pPr>
            <a:r>
              <a:rPr lang="en-US"/>
              <a:t>WILM’S TUMOR</a:t>
            </a:r>
            <a:endParaRPr/>
          </a:p>
          <a:p>
            <a:pPr indent="0" lvl="0" marL="0" rtl="0" algn="l">
              <a:lnSpc>
                <a:spcPct val="90000"/>
              </a:lnSpc>
              <a:spcBef>
                <a:spcPts val="1200"/>
              </a:spcBef>
              <a:spcAft>
                <a:spcPts val="0"/>
              </a:spcAft>
              <a:buClr>
                <a:schemeClr val="accent3"/>
              </a:buClr>
              <a:buSzPts val="1700"/>
              <a:buFont typeface="Noto Sans Symbols"/>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6"/>
          <p:cNvSpPr txBox="1"/>
          <p:nvPr>
            <p:ph type="title"/>
          </p:nvPr>
        </p:nvSpPr>
        <p:spPr>
          <a:xfrm>
            <a:off x="488950" y="131763"/>
            <a:ext cx="4191000" cy="1136650"/>
          </a:xfrm>
          <a:prstGeom prst="rect">
            <a:avLst/>
          </a:prstGeom>
          <a:noFill/>
          <a:ln>
            <a:noFill/>
          </a:ln>
        </p:spPr>
        <p:txBody>
          <a:bodyPr anchorCtr="0" anchor="ctr" bIns="45700" lIns="91425" spcFirstLastPara="1" rIns="91425" wrap="square" tIns="45700">
            <a:noAutofit/>
          </a:bodyPr>
          <a:lstStyle/>
          <a:p>
            <a:pPr indent="-342900" lvl="0" marL="342900" rtl="0" algn="ctr">
              <a:lnSpc>
                <a:spcPct val="90000"/>
              </a:lnSpc>
              <a:spcBef>
                <a:spcPts val="0"/>
              </a:spcBef>
              <a:spcAft>
                <a:spcPts val="0"/>
              </a:spcAft>
              <a:buClr>
                <a:srgbClr val="000000"/>
              </a:buClr>
              <a:buSzPts val="3600"/>
              <a:buFont typeface="Rockwell"/>
              <a:buNone/>
            </a:pPr>
            <a:r>
              <a:rPr lang="en-US" sz="3600">
                <a:solidFill>
                  <a:srgbClr val="000000"/>
                </a:solidFill>
              </a:rPr>
              <a:t>RENAL ONCOCYTOMA</a:t>
            </a:r>
            <a:endParaRPr sz="3600">
              <a:solidFill>
                <a:srgbClr val="0C0C0C"/>
              </a:solidFill>
            </a:endParaRPr>
          </a:p>
        </p:txBody>
      </p:sp>
      <p:sp>
        <p:nvSpPr>
          <p:cNvPr id="135" name="Google Shape;135;p6"/>
          <p:cNvSpPr txBox="1"/>
          <p:nvPr>
            <p:ph idx="1" type="body"/>
          </p:nvPr>
        </p:nvSpPr>
        <p:spPr>
          <a:xfrm>
            <a:off x="136525" y="1477963"/>
            <a:ext cx="4894263" cy="49530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just">
              <a:lnSpc>
                <a:spcPct val="90000"/>
              </a:lnSpc>
              <a:spcBef>
                <a:spcPts val="0"/>
              </a:spcBef>
              <a:spcAft>
                <a:spcPts val="0"/>
              </a:spcAft>
              <a:buClr>
                <a:schemeClr val="accent3"/>
              </a:buClr>
              <a:buSzPct val="85000"/>
              <a:buFont typeface="Noto Sans Symbols"/>
              <a:buNone/>
            </a:pPr>
            <a:r>
              <a:rPr lang="en-US" sz="2400">
                <a:latin typeface="Calibri"/>
                <a:ea typeface="Calibri"/>
                <a:cs typeface="Calibri"/>
                <a:sym typeface="Calibri"/>
              </a:rPr>
              <a:t>Benign tumors that arises from the intercalated cells of the collecting ducts in the kidney. </a:t>
            </a:r>
            <a:endParaRPr/>
          </a:p>
          <a:p>
            <a:pPr indent="0" lvl="0" marL="0" rtl="0" algn="just">
              <a:lnSpc>
                <a:spcPct val="90000"/>
              </a:lnSpc>
              <a:spcBef>
                <a:spcPts val="1200"/>
              </a:spcBef>
              <a:spcAft>
                <a:spcPts val="0"/>
              </a:spcAft>
              <a:buClr>
                <a:schemeClr val="accent3"/>
              </a:buClr>
              <a:buSzPct val="85000"/>
              <a:buFont typeface="Noto Sans Symbols"/>
              <a:buNone/>
            </a:pPr>
            <a:r>
              <a:rPr b="1" lang="en-US" sz="2400">
                <a:latin typeface="Calibri"/>
                <a:ea typeface="Calibri"/>
                <a:cs typeface="Calibri"/>
                <a:sym typeface="Calibri"/>
              </a:rPr>
              <a:t>Grossly: </a:t>
            </a:r>
            <a:r>
              <a:rPr lang="en-US" sz="2400">
                <a:latin typeface="Calibri"/>
                <a:ea typeface="Calibri"/>
                <a:cs typeface="Calibri"/>
                <a:sym typeface="Calibri"/>
              </a:rPr>
              <a:t>well circumscribed mahogany-brown colored tumor with a central stellate scar. </a:t>
            </a:r>
            <a:endParaRPr/>
          </a:p>
          <a:p>
            <a:pPr indent="0" lvl="0" marL="0" rtl="0" algn="just">
              <a:lnSpc>
                <a:spcPct val="90000"/>
              </a:lnSpc>
              <a:spcBef>
                <a:spcPts val="1200"/>
              </a:spcBef>
              <a:spcAft>
                <a:spcPts val="0"/>
              </a:spcAft>
              <a:buClr>
                <a:schemeClr val="accent3"/>
              </a:buClr>
              <a:buSzPct val="85000"/>
              <a:buFont typeface="Noto Sans Symbols"/>
              <a:buNone/>
            </a:pPr>
            <a:r>
              <a:rPr b="1" lang="en-US" sz="2400">
                <a:latin typeface="Calibri"/>
                <a:ea typeface="Calibri"/>
                <a:cs typeface="Calibri"/>
                <a:sym typeface="Calibri"/>
              </a:rPr>
              <a:t>Microscopically: </a:t>
            </a:r>
            <a:r>
              <a:rPr lang="en-US" sz="2400">
                <a:latin typeface="Calibri"/>
                <a:ea typeface="Calibri"/>
                <a:cs typeface="Calibri"/>
                <a:sym typeface="Calibri"/>
              </a:rPr>
              <a:t>they are composed of uniform round polygonal cells with abundant, intensely eosinophilic and granular cytoplasm with uniform round and central nuclei. These cells are called as oncocytes or oncocytic cells.</a:t>
            </a:r>
            <a:endParaRPr/>
          </a:p>
          <a:p>
            <a:pPr indent="0" lvl="0" marL="0" rtl="0" algn="just">
              <a:lnSpc>
                <a:spcPct val="90000"/>
              </a:lnSpc>
              <a:spcBef>
                <a:spcPts val="1200"/>
              </a:spcBef>
              <a:spcAft>
                <a:spcPts val="0"/>
              </a:spcAft>
              <a:buClr>
                <a:schemeClr val="accent3"/>
              </a:buClr>
              <a:buSzPct val="85000"/>
              <a:buFont typeface="Noto Sans Symbols"/>
              <a:buNone/>
            </a:pPr>
            <a:r>
              <a:rPr b="1" lang="en-US" sz="2400">
                <a:latin typeface="Calibri"/>
                <a:ea typeface="Calibri"/>
                <a:cs typeface="Calibri"/>
                <a:sym typeface="Calibri"/>
              </a:rPr>
              <a:t>Electron microscopy: </a:t>
            </a:r>
            <a:r>
              <a:rPr lang="en-US" sz="2400">
                <a:latin typeface="Calibri"/>
                <a:ea typeface="Calibri"/>
                <a:cs typeface="Calibri"/>
                <a:sym typeface="Calibri"/>
              </a:rPr>
              <a:t>there are numerous mitochondria in the cytoplasm</a:t>
            </a:r>
            <a:r>
              <a:rPr lang="en-US" sz="2400"/>
              <a:t>. </a:t>
            </a:r>
            <a:endParaRPr/>
          </a:p>
          <a:p>
            <a:pPr indent="0" lvl="0" marL="0" rtl="0" algn="just">
              <a:lnSpc>
                <a:spcPct val="90000"/>
              </a:lnSpc>
              <a:spcBef>
                <a:spcPts val="1200"/>
              </a:spcBef>
              <a:spcAft>
                <a:spcPts val="0"/>
              </a:spcAft>
              <a:buClr>
                <a:schemeClr val="accent3"/>
              </a:buClr>
              <a:buSzPct val="85000"/>
              <a:buFont typeface="Noto Sans Symbols"/>
              <a:buNone/>
            </a:pPr>
            <a:r>
              <a:rPr b="1" lang="en-US" sz="2400">
                <a:latin typeface="Calibri"/>
                <a:ea typeface="Calibri"/>
                <a:cs typeface="Calibri"/>
                <a:sym typeface="Calibri"/>
              </a:rPr>
              <a:t>Radiologically:</a:t>
            </a:r>
            <a:r>
              <a:rPr lang="en-US" sz="2400">
                <a:latin typeface="Calibri"/>
                <a:ea typeface="Calibri"/>
                <a:cs typeface="Calibri"/>
                <a:sym typeface="Calibri"/>
              </a:rPr>
              <a:t> they mimic renal cell carcinoma.</a:t>
            </a:r>
            <a:endParaRPr/>
          </a:p>
          <a:p>
            <a:pPr indent="0" lvl="0" marL="0" rtl="0" algn="just">
              <a:lnSpc>
                <a:spcPct val="90000"/>
              </a:lnSpc>
              <a:spcBef>
                <a:spcPts val="1200"/>
              </a:spcBef>
              <a:spcAft>
                <a:spcPts val="0"/>
              </a:spcAft>
              <a:buClr>
                <a:schemeClr val="accent3"/>
              </a:buClr>
              <a:buSzPct val="85000"/>
              <a:buFont typeface="Noto Sans Symbols"/>
              <a:buNone/>
            </a:pPr>
            <a:r>
              <a:rPr b="1" lang="en-US" sz="2400">
                <a:latin typeface="Calibri"/>
                <a:ea typeface="Calibri"/>
                <a:cs typeface="Calibri"/>
                <a:sym typeface="Calibri"/>
              </a:rPr>
              <a:t>Complications: </a:t>
            </a:r>
            <a:r>
              <a:rPr lang="en-US" sz="2400">
                <a:latin typeface="Calibri"/>
                <a:ea typeface="Calibri"/>
                <a:cs typeface="Calibri"/>
                <a:sym typeface="Calibri"/>
              </a:rPr>
              <a:t>spontaneous hemorrhage.</a:t>
            </a:r>
            <a:endParaRPr/>
          </a:p>
        </p:txBody>
      </p:sp>
      <p:pic>
        <p:nvPicPr>
          <p:cNvPr id="136" name="Google Shape;136;p6"/>
          <p:cNvPicPr preferRelativeResize="0"/>
          <p:nvPr/>
        </p:nvPicPr>
        <p:blipFill rotWithShape="1">
          <a:blip r:embed="rId3">
            <a:alphaModFix/>
          </a:blip>
          <a:srcRect b="0" l="0" r="0" t="0"/>
          <a:stretch/>
        </p:blipFill>
        <p:spPr>
          <a:xfrm>
            <a:off x="5213350" y="-1588"/>
            <a:ext cx="4300538" cy="2959101"/>
          </a:xfrm>
          <a:prstGeom prst="rect">
            <a:avLst/>
          </a:prstGeom>
          <a:noFill/>
          <a:ln>
            <a:noFill/>
          </a:ln>
        </p:spPr>
      </p:pic>
      <p:pic>
        <p:nvPicPr>
          <p:cNvPr id="137" name="Google Shape;137;p6"/>
          <p:cNvPicPr preferRelativeResize="0"/>
          <p:nvPr>
            <p:ph idx="2" type="body"/>
          </p:nvPr>
        </p:nvPicPr>
        <p:blipFill rotWithShape="1">
          <a:blip r:embed="rId4">
            <a:alphaModFix/>
          </a:blip>
          <a:srcRect b="0" l="0" r="0" t="0"/>
          <a:stretch/>
        </p:blipFill>
        <p:spPr>
          <a:xfrm>
            <a:off x="8667750" y="2108200"/>
            <a:ext cx="3441700" cy="4705350"/>
          </a:xfrm>
          <a:prstGeom prst="rect">
            <a:avLst/>
          </a:prstGeom>
          <a:noFill/>
          <a:ln>
            <a:noFill/>
          </a:ln>
        </p:spPr>
      </p:pic>
      <p:sp>
        <p:nvSpPr>
          <p:cNvPr id="138" name="Google Shape;138;p6"/>
          <p:cNvSpPr/>
          <p:nvPr/>
        </p:nvSpPr>
        <p:spPr>
          <a:xfrm>
            <a:off x="5359400" y="2957513"/>
            <a:ext cx="4875213" cy="2460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000" u="none" cap="none" strike="noStrike">
                <a:solidFill>
                  <a:schemeClr val="dk1"/>
                </a:solidFill>
                <a:latin typeface="Century Gothic"/>
                <a:ea typeface="Century Gothic"/>
                <a:cs typeface="Century Gothic"/>
                <a:sym typeface="Century Gothic"/>
              </a:rPr>
              <a:t>Ali et al. Annals of Saudi Medicine, Vol 4 No. 4; 1984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Autofit/>
          </a:bodyPr>
          <a:lstStyle/>
          <a:p>
            <a:pPr indent="-342900" lvl="0" marL="342900" rtl="0" algn="ctr">
              <a:lnSpc>
                <a:spcPct val="90000"/>
              </a:lnSpc>
              <a:spcBef>
                <a:spcPts val="0"/>
              </a:spcBef>
              <a:spcAft>
                <a:spcPts val="0"/>
              </a:spcAft>
              <a:buClr>
                <a:srgbClr val="000000"/>
              </a:buClr>
              <a:buSzPts val="3600"/>
              <a:buFont typeface="Rockwell"/>
              <a:buNone/>
            </a:pPr>
            <a:r>
              <a:rPr lang="en-US" sz="3600">
                <a:solidFill>
                  <a:srgbClr val="000000"/>
                </a:solidFill>
              </a:rPr>
              <a:t>ANGIOMYOLIPOMA</a:t>
            </a:r>
            <a:br>
              <a:rPr lang="en-US" sz="3600">
                <a:solidFill>
                  <a:srgbClr val="000000"/>
                </a:solidFill>
              </a:rPr>
            </a:br>
            <a:endParaRPr sz="3600">
              <a:solidFill>
                <a:srgbClr val="0C0C0C"/>
              </a:solidFill>
            </a:endParaRPr>
          </a:p>
        </p:txBody>
      </p:sp>
      <p:sp>
        <p:nvSpPr>
          <p:cNvPr id="144" name="Google Shape;144;p7"/>
          <p:cNvSpPr txBox="1"/>
          <p:nvPr>
            <p:ph idx="1" type="body"/>
          </p:nvPr>
        </p:nvSpPr>
        <p:spPr>
          <a:xfrm>
            <a:off x="363538" y="2193925"/>
            <a:ext cx="5413375" cy="3978275"/>
          </a:xfrm>
          <a:prstGeom prst="rect">
            <a:avLst/>
          </a:prstGeom>
          <a:noFill/>
          <a:ln>
            <a:noFill/>
          </a:ln>
        </p:spPr>
        <p:txBody>
          <a:bodyPr anchorCtr="0" anchor="t" bIns="45700" lIns="91425" spcFirstLastPara="1" rIns="91425" wrap="square" tIns="45700">
            <a:normAutofit/>
          </a:bodyPr>
          <a:lstStyle/>
          <a:p>
            <a:pPr indent="-182880" lvl="0" marL="182880" rtl="0" algn="just">
              <a:lnSpc>
                <a:spcPct val="90000"/>
              </a:lnSpc>
              <a:spcBef>
                <a:spcPts val="0"/>
              </a:spcBef>
              <a:spcAft>
                <a:spcPts val="0"/>
              </a:spcAft>
              <a:buSzPts val="2040"/>
              <a:buChar char="▪"/>
            </a:pPr>
            <a:r>
              <a:rPr lang="en-US" sz="2400">
                <a:latin typeface="Calibri"/>
                <a:ea typeface="Calibri"/>
                <a:cs typeface="Calibri"/>
                <a:sym typeface="Calibri"/>
              </a:rPr>
              <a:t>Angiomyolipomas benign neoplasm composed of admixture of blood vessels, spindle shaped smooth muscle cells and adipose tissue</a:t>
            </a:r>
            <a:endParaRPr/>
          </a:p>
          <a:p>
            <a:pPr indent="-182880" lvl="0" marL="182880" rtl="0" algn="just">
              <a:lnSpc>
                <a:spcPct val="90000"/>
              </a:lnSpc>
              <a:spcBef>
                <a:spcPts val="1200"/>
              </a:spcBef>
              <a:spcAft>
                <a:spcPts val="0"/>
              </a:spcAft>
              <a:buSzPts val="2040"/>
              <a:buChar char="▪"/>
            </a:pPr>
            <a:r>
              <a:rPr lang="en-US" sz="2400">
                <a:latin typeface="Calibri"/>
                <a:ea typeface="Calibri"/>
                <a:cs typeface="Calibri"/>
                <a:sym typeface="Calibri"/>
              </a:rPr>
              <a:t>The amount of each component is variable</a:t>
            </a:r>
            <a:endParaRPr/>
          </a:p>
          <a:p>
            <a:pPr indent="-182880" lvl="0" marL="182880" rtl="0" algn="just">
              <a:lnSpc>
                <a:spcPct val="90000"/>
              </a:lnSpc>
              <a:spcBef>
                <a:spcPts val="1200"/>
              </a:spcBef>
              <a:spcAft>
                <a:spcPts val="0"/>
              </a:spcAft>
              <a:buSzPts val="2040"/>
              <a:buChar char="▪"/>
            </a:pPr>
            <a:r>
              <a:rPr lang="en-US" sz="2400">
                <a:latin typeface="Calibri"/>
                <a:ea typeface="Calibri"/>
                <a:cs typeface="Calibri"/>
                <a:sym typeface="Calibri"/>
              </a:rPr>
              <a:t>They are usually associated with tuberous sclerosis syndrome.</a:t>
            </a:r>
            <a:endParaRPr/>
          </a:p>
          <a:p>
            <a:pPr indent="0" lvl="0" marL="0" rtl="0" algn="just">
              <a:lnSpc>
                <a:spcPct val="90000"/>
              </a:lnSpc>
              <a:spcBef>
                <a:spcPts val="1200"/>
              </a:spcBef>
              <a:spcAft>
                <a:spcPts val="0"/>
              </a:spcAft>
              <a:buSzPts val="2040"/>
              <a:buNone/>
            </a:pPr>
            <a:r>
              <a:rPr lang="en-US" sz="2400">
                <a:latin typeface="Calibri"/>
                <a:ea typeface="Calibri"/>
                <a:cs typeface="Calibri"/>
                <a:sym typeface="Calibri"/>
              </a:rPr>
              <a:t>(Note: adipose tissue = fat cells)</a:t>
            </a:r>
            <a:endParaRPr/>
          </a:p>
        </p:txBody>
      </p:sp>
      <p:pic>
        <p:nvPicPr>
          <p:cNvPr id="145" name="Google Shape;145;p7"/>
          <p:cNvPicPr preferRelativeResize="0"/>
          <p:nvPr>
            <p:ph idx="2" type="body"/>
          </p:nvPr>
        </p:nvPicPr>
        <p:blipFill rotWithShape="1">
          <a:blip r:embed="rId3">
            <a:alphaModFix/>
          </a:blip>
          <a:srcRect b="0" l="0" r="0" t="0"/>
          <a:stretch/>
        </p:blipFill>
        <p:spPr>
          <a:xfrm>
            <a:off x="6099175" y="1462088"/>
            <a:ext cx="5872163" cy="4403725"/>
          </a:xfrm>
          <a:prstGeom prst="rect">
            <a:avLst/>
          </a:prstGeom>
          <a:noFill/>
          <a:ln>
            <a:noFill/>
          </a:ln>
        </p:spPr>
      </p:pic>
      <p:sp>
        <p:nvSpPr>
          <p:cNvPr id="146" name="Google Shape;146;p7"/>
          <p:cNvSpPr/>
          <p:nvPr/>
        </p:nvSpPr>
        <p:spPr>
          <a:xfrm>
            <a:off x="5986463" y="5918200"/>
            <a:ext cx="6096000" cy="2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50" u="none" cap="none" strike="noStrike">
                <a:solidFill>
                  <a:schemeClr val="dk1"/>
                </a:solidFill>
                <a:latin typeface="Rockwell"/>
                <a:ea typeface="Rockwell"/>
                <a:cs typeface="Rockwell"/>
                <a:sym typeface="Rockwell"/>
              </a:rPr>
              <a:t>http://www.histopathology.guru/wp-content/uploads/2018/05/DSCN3356-p-1024x768.jpg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8"/>
          <p:cNvPicPr preferRelativeResize="0"/>
          <p:nvPr>
            <p:ph type="title"/>
          </p:nvPr>
        </p:nvPicPr>
        <p:blipFill rotWithShape="1">
          <a:blip r:embed="rId3">
            <a:alphaModFix/>
          </a:blip>
          <a:srcRect b="0" l="0" r="0" t="0"/>
          <a:stretch/>
        </p:blipFill>
        <p:spPr>
          <a:xfrm>
            <a:off x="2159000" y="1219200"/>
            <a:ext cx="9283700" cy="3530600"/>
          </a:xfrm>
          <a:prstGeom prst="rect">
            <a:avLst/>
          </a:prstGeom>
          <a:noFill/>
          <a:ln>
            <a:noFill/>
          </a:ln>
        </p:spPr>
      </p:pic>
      <p:sp>
        <p:nvSpPr>
          <p:cNvPr id="152" name="Google Shape;152;p8"/>
          <p:cNvSpPr txBox="1"/>
          <p:nvPr>
            <p:ph idx="1" type="body"/>
          </p:nvPr>
        </p:nvSpPr>
        <p:spPr>
          <a:xfrm>
            <a:off x="2165350" y="5019675"/>
            <a:ext cx="9053513" cy="106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7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9"/>
          <p:cNvSpPr txBox="1"/>
          <p:nvPr>
            <p:ph type="title"/>
          </p:nvPr>
        </p:nvSpPr>
        <p:spPr>
          <a:xfrm>
            <a:off x="1069975" y="168275"/>
            <a:ext cx="10058400" cy="16097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C0C0C"/>
              </a:buClr>
              <a:buSzPts val="5400"/>
              <a:buFont typeface="Rockwell"/>
              <a:buNone/>
            </a:pPr>
            <a:r>
              <a:rPr lang="en-US">
                <a:solidFill>
                  <a:srgbClr val="0C0C0C"/>
                </a:solidFill>
              </a:rPr>
              <a:t>RENAL CELL CARCINOMA (RCC)</a:t>
            </a:r>
            <a:endParaRPr/>
          </a:p>
        </p:txBody>
      </p:sp>
      <p:sp>
        <p:nvSpPr>
          <p:cNvPr id="158" name="Google Shape;158;p9"/>
          <p:cNvSpPr txBox="1"/>
          <p:nvPr>
            <p:ph idx="1" type="body"/>
          </p:nvPr>
        </p:nvSpPr>
        <p:spPr>
          <a:xfrm>
            <a:off x="509588" y="1409700"/>
            <a:ext cx="10920412" cy="283210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2040"/>
              <a:buChar char="▪"/>
            </a:pPr>
            <a:r>
              <a:rPr lang="en-US" sz="2400">
                <a:latin typeface="Calibri"/>
                <a:ea typeface="Calibri"/>
                <a:cs typeface="Calibri"/>
                <a:sym typeface="Calibri"/>
              </a:rPr>
              <a:t>Renal cell carcinoma is the most common primary cancer of the kidney. It accounts for 80% of all renal cancers.</a:t>
            </a:r>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It arises from renal tubular epithelial cells. </a:t>
            </a:r>
            <a:endParaRPr/>
          </a:p>
          <a:p>
            <a:pPr indent="-182880" lvl="0" marL="182880" rtl="0" algn="l">
              <a:lnSpc>
                <a:spcPct val="90000"/>
              </a:lnSpc>
              <a:spcBef>
                <a:spcPts val="1200"/>
              </a:spcBef>
              <a:spcAft>
                <a:spcPts val="0"/>
              </a:spcAft>
              <a:buSzPts val="2040"/>
              <a:buChar char="▪"/>
            </a:pPr>
            <a:r>
              <a:rPr lang="en-US" sz="2400">
                <a:solidFill>
                  <a:srgbClr val="000000"/>
                </a:solidFill>
                <a:latin typeface="Calibri"/>
                <a:ea typeface="Calibri"/>
                <a:cs typeface="Calibri"/>
                <a:sym typeface="Calibri"/>
              </a:rPr>
              <a:t>Seen in men ranging from 50-60 years of age.</a:t>
            </a:r>
            <a:endParaRPr/>
          </a:p>
          <a:p>
            <a:pPr indent="-182880" lvl="0" marL="182880" rtl="0" algn="l">
              <a:lnSpc>
                <a:spcPct val="90000"/>
              </a:lnSpc>
              <a:spcBef>
                <a:spcPts val="1200"/>
              </a:spcBef>
              <a:spcAft>
                <a:spcPts val="0"/>
              </a:spcAft>
              <a:buSzPts val="2040"/>
              <a:buChar char="▪"/>
            </a:pPr>
            <a:r>
              <a:rPr lang="en-US" sz="2400">
                <a:solidFill>
                  <a:srgbClr val="000000"/>
                </a:solidFill>
                <a:latin typeface="Calibri"/>
                <a:ea typeface="Calibri"/>
                <a:cs typeface="Calibri"/>
                <a:sym typeface="Calibri"/>
              </a:rPr>
              <a:t>Men affected more than women.</a:t>
            </a:r>
            <a:endParaRPr/>
          </a:p>
          <a:p>
            <a:pPr indent="-182880" lvl="0" marL="182880" rtl="0" algn="l">
              <a:lnSpc>
                <a:spcPct val="90000"/>
              </a:lnSpc>
              <a:spcBef>
                <a:spcPts val="1200"/>
              </a:spcBef>
              <a:spcAft>
                <a:spcPts val="0"/>
              </a:spcAft>
              <a:buSzPts val="2040"/>
              <a:buChar char="▪"/>
            </a:pPr>
            <a:r>
              <a:rPr lang="en-US" sz="2400">
                <a:latin typeface="Calibri"/>
                <a:ea typeface="Calibri"/>
                <a:cs typeface="Calibri"/>
                <a:sym typeface="Calibri"/>
              </a:rPr>
              <a:t>Types of RCC</a:t>
            </a:r>
            <a:endParaRPr/>
          </a:p>
          <a:p>
            <a:pPr indent="0" lvl="0" marL="0" rtl="0" algn="l">
              <a:lnSpc>
                <a:spcPct val="90000"/>
              </a:lnSpc>
              <a:spcBef>
                <a:spcPts val="1200"/>
              </a:spcBef>
              <a:spcAft>
                <a:spcPts val="0"/>
              </a:spcAft>
              <a:buSzPts val="1700"/>
              <a:buFont typeface="Noto Sans Symbols"/>
              <a:buNone/>
            </a:pPr>
            <a:r>
              <a:t/>
            </a:r>
            <a:endParaRPr/>
          </a:p>
          <a:p>
            <a:pPr indent="-96519" lvl="0" marL="182880" rtl="0" algn="l">
              <a:lnSpc>
                <a:spcPct val="90000"/>
              </a:lnSpc>
              <a:spcBef>
                <a:spcPts val="1200"/>
              </a:spcBef>
              <a:spcAft>
                <a:spcPts val="0"/>
              </a:spcAft>
              <a:buSzPts val="1360"/>
              <a:buNone/>
            </a:pPr>
            <a:r>
              <a:t/>
            </a:r>
            <a:endParaRPr sz="1600"/>
          </a:p>
        </p:txBody>
      </p:sp>
      <p:graphicFrame>
        <p:nvGraphicFramePr>
          <p:cNvPr id="159" name="Google Shape;159;p9"/>
          <p:cNvGraphicFramePr/>
          <p:nvPr/>
        </p:nvGraphicFramePr>
        <p:xfrm>
          <a:off x="1423988" y="4241800"/>
          <a:ext cx="3000000" cy="3000000"/>
        </p:xfrm>
        <a:graphic>
          <a:graphicData uri="http://schemas.openxmlformats.org/drawingml/2006/table">
            <a:tbl>
              <a:tblPr bandRow="1" firstRow="1">
                <a:noFill/>
                <a:tableStyleId>{1C59C728-6DB2-4633-B5B2-2F0892173221}</a:tableStyleId>
              </a:tblPr>
              <a:tblGrid>
                <a:gridCol w="2856700"/>
                <a:gridCol w="2856700"/>
              </a:tblGrid>
              <a:tr h="469500">
                <a:tc>
                  <a:txBody>
                    <a:bodyPr/>
                    <a:lstStyle/>
                    <a:p>
                      <a:pPr indent="0" lvl="0" marL="0" marR="0" rtl="0" algn="l">
                        <a:spcBef>
                          <a:spcPts val="0"/>
                        </a:spcBef>
                        <a:spcAft>
                          <a:spcPts val="0"/>
                        </a:spcAft>
                        <a:buNone/>
                      </a:pPr>
                      <a:r>
                        <a:rPr lang="en-US" sz="1800" u="none" cap="none" strike="noStrike"/>
                        <a:t>TYPES OF RCC</a:t>
                      </a:r>
                      <a:endParaRPr/>
                    </a:p>
                  </a:txBody>
                  <a:tcPr marT="45725" marB="45725" marR="91450" marL="91450"/>
                </a:tc>
                <a:tc>
                  <a:txBody>
                    <a:bodyPr/>
                    <a:lstStyle/>
                    <a:p>
                      <a:pPr indent="0" lvl="0" marL="0" marR="0" rtl="0" algn="l">
                        <a:spcBef>
                          <a:spcPts val="0"/>
                        </a:spcBef>
                        <a:spcAft>
                          <a:spcPts val="0"/>
                        </a:spcAft>
                        <a:buNone/>
                      </a:pPr>
                      <a:r>
                        <a:rPr lang="en-US" sz="1800"/>
                        <a:t>FREQUENCY (%)</a:t>
                      </a:r>
                      <a:endParaRPr/>
                    </a:p>
                  </a:txBody>
                  <a:tcPr marT="45725" marB="45725" marR="91450" marL="91450"/>
                </a:tc>
              </a:tr>
              <a:tr h="469500">
                <a:tc>
                  <a:txBody>
                    <a:bodyPr/>
                    <a:lstStyle/>
                    <a:p>
                      <a:pPr indent="0" lvl="0" marL="0" marR="0" rtl="0" algn="l">
                        <a:spcBef>
                          <a:spcPts val="0"/>
                        </a:spcBef>
                        <a:spcAft>
                          <a:spcPts val="0"/>
                        </a:spcAft>
                        <a:buNone/>
                      </a:pPr>
                      <a:r>
                        <a:rPr lang="en-US" sz="1800"/>
                        <a:t>Clear cell type</a:t>
                      </a:r>
                      <a:endParaRPr/>
                    </a:p>
                  </a:txBody>
                  <a:tcPr marT="45725" marB="45725" marR="91450" marL="91450"/>
                </a:tc>
                <a:tc>
                  <a:txBody>
                    <a:bodyPr/>
                    <a:lstStyle/>
                    <a:p>
                      <a:pPr indent="0" lvl="0" marL="0" marR="0" rtl="0" algn="l">
                        <a:spcBef>
                          <a:spcPts val="0"/>
                        </a:spcBef>
                        <a:spcAft>
                          <a:spcPts val="0"/>
                        </a:spcAft>
                        <a:buNone/>
                      </a:pPr>
                      <a:r>
                        <a:rPr lang="en-US" sz="1800"/>
                        <a:t>65%</a:t>
                      </a:r>
                      <a:endParaRPr/>
                    </a:p>
                  </a:txBody>
                  <a:tcPr marT="45725" marB="45725" marR="91450" marL="91450"/>
                </a:tc>
              </a:tr>
              <a:tr h="469500">
                <a:tc>
                  <a:txBody>
                    <a:bodyPr/>
                    <a:lstStyle/>
                    <a:p>
                      <a:pPr indent="0" lvl="0" marL="0" marR="0" rtl="0" algn="l">
                        <a:spcBef>
                          <a:spcPts val="0"/>
                        </a:spcBef>
                        <a:spcAft>
                          <a:spcPts val="0"/>
                        </a:spcAft>
                        <a:buNone/>
                      </a:pPr>
                      <a:r>
                        <a:rPr lang="en-US" sz="1800"/>
                        <a:t>Papillary type</a:t>
                      </a:r>
                      <a:endParaRPr/>
                    </a:p>
                  </a:txBody>
                  <a:tcPr marT="45725" marB="45725" marR="91450" marL="91450"/>
                </a:tc>
                <a:tc>
                  <a:txBody>
                    <a:bodyPr/>
                    <a:lstStyle/>
                    <a:p>
                      <a:pPr indent="0" lvl="0" marL="0" marR="0" rtl="0" algn="l">
                        <a:spcBef>
                          <a:spcPts val="0"/>
                        </a:spcBef>
                        <a:spcAft>
                          <a:spcPts val="0"/>
                        </a:spcAft>
                        <a:buNone/>
                      </a:pPr>
                      <a:r>
                        <a:rPr lang="en-US" sz="1800"/>
                        <a:t>10-15%</a:t>
                      </a:r>
                      <a:endParaRPr/>
                    </a:p>
                  </a:txBody>
                  <a:tcPr marT="45725" marB="45725" marR="91450" marL="91450"/>
                </a:tc>
              </a:tr>
              <a:tr h="573125">
                <a:tc>
                  <a:txBody>
                    <a:bodyPr/>
                    <a:lstStyle/>
                    <a:p>
                      <a:pPr indent="0" lvl="0" marL="0" marR="0" rtl="0" algn="l">
                        <a:lnSpc>
                          <a:spcPct val="100000"/>
                        </a:lnSpc>
                        <a:spcBef>
                          <a:spcPts val="0"/>
                        </a:spcBef>
                        <a:spcAft>
                          <a:spcPts val="0"/>
                        </a:spcAft>
                        <a:buClr>
                          <a:srgbClr val="000000"/>
                        </a:buClr>
                        <a:buSzPts val="1800"/>
                        <a:buFont typeface="Rockwell"/>
                        <a:buNone/>
                      </a:pPr>
                      <a:r>
                        <a:rPr b="0" i="0" lang="en-US" sz="1800" u="none" cap="none" strike="noStrike">
                          <a:solidFill>
                            <a:srgbClr val="000000"/>
                          </a:solidFill>
                          <a:latin typeface="Rockwell"/>
                          <a:ea typeface="Rockwell"/>
                          <a:cs typeface="Rockwell"/>
                          <a:sym typeface="Rockwell"/>
                        </a:rPr>
                        <a:t>Chromophobe type</a:t>
                      </a:r>
                      <a:endParaRPr/>
                    </a:p>
                  </a:txBody>
                  <a:tcPr marT="45725" marB="45725" marR="91450" marL="91450"/>
                </a:tc>
                <a:tc>
                  <a:txBody>
                    <a:bodyPr/>
                    <a:lstStyle/>
                    <a:p>
                      <a:pPr indent="0" lvl="0" marL="0" marR="0" rtl="0" algn="l">
                        <a:spcBef>
                          <a:spcPts val="0"/>
                        </a:spcBef>
                        <a:spcAft>
                          <a:spcPts val="0"/>
                        </a:spcAft>
                        <a:buNone/>
                      </a:pPr>
                      <a:r>
                        <a:rPr lang="en-US" sz="1800"/>
                        <a:t>5%</a:t>
                      </a:r>
                      <a:endParaRPr/>
                    </a:p>
                  </a:txBody>
                  <a:tcPr marT="45725" marB="45725" marR="91450" marL="91450"/>
                </a:tc>
              </a:tr>
              <a:tr h="469500">
                <a:tc>
                  <a:txBody>
                    <a:bodyPr/>
                    <a:lstStyle/>
                    <a:p>
                      <a:pPr indent="0" lvl="0" marL="0" marR="0" rtl="0" algn="l">
                        <a:spcBef>
                          <a:spcPts val="0"/>
                        </a:spcBef>
                        <a:spcAft>
                          <a:spcPts val="0"/>
                        </a:spcAft>
                        <a:buNone/>
                      </a:pPr>
                      <a:r>
                        <a:rPr lang="en-US" sz="1800"/>
                        <a:t>Others</a:t>
                      </a:r>
                      <a:endParaRPr/>
                    </a:p>
                  </a:txBody>
                  <a:tcPr marT="45725" marB="45725" marR="91450" marL="91450"/>
                </a:tc>
                <a:tc>
                  <a:txBody>
                    <a:bodyPr/>
                    <a:lstStyle/>
                    <a:p>
                      <a:pPr indent="0" lvl="0" marL="0" marR="0" rtl="0" algn="l">
                        <a:spcBef>
                          <a:spcPts val="0"/>
                        </a:spcBef>
                        <a:spcAft>
                          <a:spcPts val="0"/>
                        </a:spcAft>
                        <a:buNone/>
                      </a:pPr>
                      <a:r>
                        <a:rPr lang="en-US" sz="1800"/>
                        <a:t>15%</a:t>
                      </a:r>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Wood Type">
  <a:themeElements>
    <a:clrScheme name="Violet">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2020-04-15T09:28:25Z</dcterms:created>
  <dc:creator>sufia husain</dc:creator>
</cp:coreProperties>
</file>