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6858000" cx="12192000"/>
  <p:notesSz cx="6858000" cy="9144000"/>
  <p:embeddedFontLst>
    <p:embeddedFont>
      <p:font typeface="Century Gothic"/>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1" roundtripDataSignature="AMtx7mizL/6Clci89RAq7ss4dGQDQ4GDo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enturyGothic-boldItalic.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CenturyGothic-regular.fntdata"/><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CenturyGothic-italic.fntdata"/><Relationship Id="rId16" Type="http://schemas.openxmlformats.org/officeDocument/2006/relationships/slide" Target="slides/slide12.xml"/><Relationship Id="rId38" Type="http://schemas.openxmlformats.org/officeDocument/2006/relationships/font" Target="fonts/CenturyGothic-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0" name="Google Shape;16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Occurs within minutes to hours after transplantation in a pre-sensitized host (i.e. a preformed anti-donor antibody is already present in the recipient’s circulation and it is directed against some antigen that is present on the donor kidney). It leads to blood vessel damage, vasculitis, arterial thrombosis, fibrinoid necrosis of the blood vessel, hemorrhage, odema, infarct of the kidney (coagulative necrosis) and loss of graft.</a:t>
            </a:r>
            <a:endParaRPr/>
          </a:p>
          <a:p>
            <a:pPr indent="0" lvl="0" marL="0" rtl="0" algn="l">
              <a:spcBef>
                <a:spcPts val="0"/>
              </a:spcBef>
              <a:spcAft>
                <a:spcPts val="0"/>
              </a:spcAft>
              <a:buNone/>
            </a:pPr>
            <a:r>
              <a:rPr lang="en-US"/>
              <a:t>These preformed antibodies that react against donor antigens, develop during a prior exposure of the recipient to donor derived antigens in connection with a blood transfusion, pregnancy or abortion.  </a:t>
            </a:r>
            <a:endParaRPr/>
          </a:p>
          <a:p>
            <a:pPr indent="0" lvl="0" marL="0" rtl="0" algn="l">
              <a:spcBef>
                <a:spcPts val="0"/>
              </a:spcBef>
              <a:spcAft>
                <a:spcPts val="0"/>
              </a:spcAft>
              <a:buNone/>
            </a:pPr>
            <a:r>
              <a:rPr lang="en-US"/>
              <a:t>HLA and endothelium associated ABO blood group antigens of the donor are the usual target for antibody mediated rejection. Immune reactions mediated by antibodies to the ABO blood group system have now become uncommon and are usually the result of technical errors.</a:t>
            </a:r>
            <a:endParaRPr/>
          </a:p>
          <a:p>
            <a:pPr indent="0" lvl="0" marL="0" rtl="0" algn="l">
              <a:spcBef>
                <a:spcPts val="0"/>
              </a:spcBef>
              <a:spcAft>
                <a:spcPts val="0"/>
              </a:spcAft>
              <a:buNone/>
            </a:pPr>
            <a:r>
              <a:rPr lang="en-US"/>
              <a:t>Hyperacute rejection causes immediate and complete failure of the newly transplanted kidney. Prevention for this type of rejection is careful analysis of the match between the donor and the recipient.</a:t>
            </a:r>
            <a:endParaRPr/>
          </a:p>
          <a:p>
            <a:pPr indent="0" lvl="0" marL="0" rtl="0" algn="l">
              <a:spcBef>
                <a:spcPts val="0"/>
              </a:spcBef>
              <a:spcAft>
                <a:spcPts val="0"/>
              </a:spcAft>
              <a:buNone/>
            </a:pPr>
            <a:r>
              <a:rPr lang="en-US"/>
              <a:t>Clinically: no urine output.</a:t>
            </a:r>
            <a:endParaRPr/>
          </a:p>
          <a:p>
            <a:pPr indent="0" lvl="0" marL="0" rtl="0" algn="l">
              <a:spcBef>
                <a:spcPts val="0"/>
              </a:spcBef>
              <a:spcAft>
                <a:spcPts val="0"/>
              </a:spcAft>
              <a:buNone/>
            </a:pPr>
            <a:r>
              <a:rPr lang="en-US"/>
              <a:t>Grossly: kidney is cyanotic. The capsule bulges out due to marked edema and rupture of the graft may occur. Necrosis.</a:t>
            </a:r>
            <a:endParaRPr/>
          </a:p>
          <a:p>
            <a:pPr indent="0" lvl="0" marL="0" rtl="0" algn="l">
              <a:spcBef>
                <a:spcPts val="0"/>
              </a:spcBef>
              <a:spcAft>
                <a:spcPts val="0"/>
              </a:spcAft>
              <a:buNone/>
            </a:pPr>
            <a:r>
              <a:rPr lang="en-US"/>
              <a:t>LM: acute arteritis and arteriolitis with fibrionoid necrosis of the vessels, thrombosis and ischemic/coagulative necrosis of renal parenchyma.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1" name="Google Shape;16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6" name="Google Shape;17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Clinical:  rising serum creatinine over a few days, folllowed by signs of renal failure. Fever and graft tenderness +/-.</a:t>
            </a:r>
            <a:endParaRPr/>
          </a:p>
          <a:p>
            <a:pPr indent="0" lvl="0" marL="0" rtl="0" algn="l">
              <a:spcBef>
                <a:spcPts val="0"/>
              </a:spcBef>
              <a:spcAft>
                <a:spcPts val="0"/>
              </a:spcAft>
              <a:buNone/>
            </a:pPr>
            <a:r>
              <a:rPr lang="en-US"/>
              <a:t>Gross: variable</a:t>
            </a:r>
            <a:endParaRPr/>
          </a:p>
          <a:p>
            <a:pPr indent="0" lvl="0" marL="0" rtl="0" algn="l">
              <a:spcBef>
                <a:spcPts val="0"/>
              </a:spcBef>
              <a:spcAft>
                <a:spcPts val="0"/>
              </a:spcAft>
              <a:buNone/>
            </a:pPr>
            <a:r>
              <a:rPr lang="en-US"/>
              <a:t>LM: T-lymphocytes are the principal agents of acute cellular rejection. They travel to and recognize the allograft. In the allograft (new transplanted kidney) they infiltrate and damage the tubules (called as tubulitis) and the interstitium. The damage can be mild, moderate or severe depending on the extent of  tubulitis and T-cell infiltration in the interstitium. This extent has been classified by Banff classification into grade I (A and B), grade II (A and B) and grade III.</a:t>
            </a:r>
            <a:endParaRPr u="sng"/>
          </a:p>
          <a:p>
            <a:pPr indent="0" lvl="0" marL="0" rtl="0" algn="l">
              <a:spcBef>
                <a:spcPts val="0"/>
              </a:spcBef>
              <a:spcAft>
                <a:spcPts val="0"/>
              </a:spcAft>
              <a:buNone/>
            </a:pPr>
            <a:r>
              <a:t/>
            </a:r>
            <a:endParaRPr/>
          </a:p>
        </p:txBody>
      </p:sp>
      <p:sp>
        <p:nvSpPr>
          <p:cNvPr id="177" name="Google Shape;17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3" name="Google Shape;18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Clinical:  rising serum creatinine over a few days, folllowed by signs of renal failure. Fever and graft tenderness +/-.</a:t>
            </a:r>
            <a:endParaRPr/>
          </a:p>
          <a:p>
            <a:pPr indent="0" lvl="0" marL="0" rtl="0" algn="l">
              <a:spcBef>
                <a:spcPts val="0"/>
              </a:spcBef>
              <a:spcAft>
                <a:spcPts val="0"/>
              </a:spcAft>
              <a:buNone/>
            </a:pPr>
            <a:r>
              <a:rPr lang="en-US"/>
              <a:t>Gross: variable</a:t>
            </a:r>
            <a:endParaRPr/>
          </a:p>
          <a:p>
            <a:pPr indent="0" lvl="0" marL="0" rtl="0" algn="l">
              <a:spcBef>
                <a:spcPts val="0"/>
              </a:spcBef>
              <a:spcAft>
                <a:spcPts val="0"/>
              </a:spcAft>
              <a:buNone/>
            </a:pPr>
            <a:r>
              <a:rPr lang="en-US"/>
              <a:t>LM: T-lymphocytes are the principal agents of acute cellular rejection. They travel to and recognize the allograft. In the allograft (new transplanted kidney) they infiltrate and damage the tubules (called as tubulitis) and the interstitium. The damage can be mild, moderate or severe depending on the extent of  tubulitis and T-cell infiltration in the interstitium. This extent has been classified by Banff classification into grade I (A and B), grade II (A and B) and grade III.</a:t>
            </a:r>
            <a:endParaRPr u="sng"/>
          </a:p>
          <a:p>
            <a:pPr indent="0" lvl="0" marL="0" rtl="0" algn="l">
              <a:spcBef>
                <a:spcPts val="0"/>
              </a:spcBef>
              <a:spcAft>
                <a:spcPts val="0"/>
              </a:spcAft>
              <a:buNone/>
            </a:pPr>
            <a:r>
              <a:t/>
            </a:r>
            <a:endParaRPr/>
          </a:p>
        </p:txBody>
      </p:sp>
      <p:sp>
        <p:nvSpPr>
          <p:cNvPr id="184" name="Google Shape;18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94" name="Google Shape;19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0" name="Google Shape;210;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1" name="Google Shape;11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8" name="Google Shape;11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119" name="Google Shape;11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 name="Google Shape;12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 name="Shape 16"/>
        <p:cNvGrpSpPr/>
        <p:nvPr/>
      </p:nvGrpSpPr>
      <p:grpSpPr>
        <a:xfrm>
          <a:off x="0" y="0"/>
          <a:ext cx="0" cy="0"/>
          <a:chOff x="0" y="0"/>
          <a:chExt cx="0" cy="0"/>
        </a:xfrm>
      </p:grpSpPr>
      <p:sp>
        <p:nvSpPr>
          <p:cNvPr id="17" name="Google Shape;17;p34"/>
          <p:cNvSpPr/>
          <p:nvPr/>
        </p:nvSpPr>
        <p:spPr>
          <a:xfrm>
            <a:off x="0" y="-1"/>
            <a:ext cx="12192000" cy="4572001"/>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4"/>
          <p:cNvSpPr txBox="1"/>
          <p:nvPr>
            <p:ph type="ctr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191919"/>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4"/>
          <p:cNvSpPr txBox="1"/>
          <p:nvPr>
            <p:ph idx="1" type="subTitle"/>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SzPts val="1800"/>
              <a:buNone/>
              <a:defRPr sz="1800">
                <a:solidFill>
                  <a:srgbClr val="191919"/>
                </a:solidFill>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800"/>
              <a:buNone/>
              <a:defRPr sz="1800"/>
            </a:lvl4pPr>
            <a:lvl5pPr lvl="4" algn="ctr">
              <a:lnSpc>
                <a:spcPct val="90000"/>
              </a:lnSpc>
              <a:spcBef>
                <a:spcPts val="400"/>
              </a:spcBef>
              <a:spcAft>
                <a:spcPts val="0"/>
              </a:spcAft>
              <a:buSzPts val="1800"/>
              <a:buNone/>
              <a:defRPr sz="1800"/>
            </a:lvl5pPr>
            <a:lvl6pPr lvl="5" algn="ctr">
              <a:lnSpc>
                <a:spcPct val="90000"/>
              </a:lnSpc>
              <a:spcBef>
                <a:spcPts val="400"/>
              </a:spcBef>
              <a:spcAft>
                <a:spcPts val="0"/>
              </a:spcAft>
              <a:buSzPts val="1800"/>
              <a:buNone/>
              <a:defRPr sz="1800"/>
            </a:lvl6pPr>
            <a:lvl7pPr lvl="6" algn="ctr">
              <a:lnSpc>
                <a:spcPct val="90000"/>
              </a:lnSpc>
              <a:spcBef>
                <a:spcPts val="400"/>
              </a:spcBef>
              <a:spcAft>
                <a:spcPts val="0"/>
              </a:spcAft>
              <a:buSzPts val="1800"/>
              <a:buNone/>
              <a:defRPr sz="1800"/>
            </a:lvl7pPr>
            <a:lvl8pPr lvl="7" algn="ctr">
              <a:lnSpc>
                <a:spcPct val="90000"/>
              </a:lnSpc>
              <a:spcBef>
                <a:spcPts val="400"/>
              </a:spcBef>
              <a:spcAft>
                <a:spcPts val="0"/>
              </a:spcAft>
              <a:buSzPts val="1800"/>
              <a:buNone/>
              <a:defRPr sz="1800"/>
            </a:lvl8pPr>
            <a:lvl9pPr lvl="8" algn="ctr">
              <a:lnSpc>
                <a:spcPct val="90000"/>
              </a:lnSpc>
              <a:spcBef>
                <a:spcPts val="400"/>
              </a:spcBef>
              <a:spcAft>
                <a:spcPts val="400"/>
              </a:spcAft>
              <a:buSzPts val="1800"/>
              <a:buNone/>
              <a:defRPr sz="1800"/>
            </a:lvl9pPr>
          </a:lstStyle>
          <a:p/>
        </p:txBody>
      </p:sp>
      <p:sp>
        <p:nvSpPr>
          <p:cNvPr id="20" name="Google Shape;20;p34"/>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4"/>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4"/>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23" name="Google Shape;23;p34"/>
          <p:cNvCxnSpPr/>
          <p:nvPr/>
        </p:nvCxnSpPr>
        <p:spPr>
          <a:xfrm rot="10800000">
            <a:off x="8386842" y="5264106"/>
            <a:ext cx="0" cy="9144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4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19191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3"/>
          <p:cNvSpPr txBox="1"/>
          <p:nvPr>
            <p:ph idx="1" type="body"/>
          </p:nvPr>
        </p:nvSpPr>
        <p:spPr>
          <a:xfrm rot="5400000">
            <a:off x="3872484" y="-562355"/>
            <a:ext cx="4023360" cy="9720071"/>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1" name="Google Shape;81;p43"/>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3"/>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3"/>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84" name="Shape 84"/>
        <p:cNvGrpSpPr/>
        <p:nvPr/>
      </p:nvGrpSpPr>
      <p:grpSpPr>
        <a:xfrm>
          <a:off x="0" y="0"/>
          <a:ext cx="0" cy="0"/>
          <a:chOff x="0" y="0"/>
          <a:chExt cx="0" cy="0"/>
        </a:xfrm>
      </p:grpSpPr>
      <p:sp>
        <p:nvSpPr>
          <p:cNvPr id="85" name="Google Shape;85;p44"/>
          <p:cNvSpPr txBox="1"/>
          <p:nvPr>
            <p:ph type="title"/>
          </p:nvPr>
        </p:nvSpPr>
        <p:spPr>
          <a:xfrm rot="5400000">
            <a:off x="7334250" y="2152650"/>
            <a:ext cx="5410200" cy="2628900"/>
          </a:xfrm>
          <a:prstGeom prst="rect">
            <a:avLst/>
          </a:prstGeom>
          <a:noFill/>
          <a:ln>
            <a:noFill/>
          </a:ln>
        </p:spPr>
        <p:txBody>
          <a:bodyPr anchorCtr="0" anchor="ctr" bIns="91425" lIns="45700" spcFirstLastPara="1" rIns="45700" wrap="square" tIns="91425">
            <a:normAutofit/>
          </a:bodyPr>
          <a:lstStyle>
            <a:lvl1pPr lvl="0" algn="l">
              <a:lnSpc>
                <a:spcPct val="80000"/>
              </a:lnSpc>
              <a:spcBef>
                <a:spcPts val="0"/>
              </a:spcBef>
              <a:spcAft>
                <a:spcPts val="0"/>
              </a:spcAft>
              <a:buClr>
                <a:srgbClr val="19191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44"/>
          <p:cNvSpPr txBox="1"/>
          <p:nvPr>
            <p:ph idx="1" type="body"/>
          </p:nvPr>
        </p:nvSpPr>
        <p:spPr>
          <a:xfrm rot="5400000">
            <a:off x="2076450" y="-323850"/>
            <a:ext cx="5410200" cy="758190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44"/>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4"/>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44"/>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90" name="Google Shape;90;p44"/>
          <p:cNvCxnSpPr/>
          <p:nvPr/>
        </p:nvCxnSpPr>
        <p:spPr>
          <a:xfrm rot="10800000">
            <a:off x="10058400" y="59263"/>
            <a:ext cx="0" cy="9144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3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19191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5"/>
          <p:cNvSpPr txBox="1"/>
          <p:nvPr>
            <p:ph idx="1" type="body"/>
          </p:nvPr>
        </p:nvSpPr>
        <p:spPr>
          <a:xfrm>
            <a:off x="1024128" y="2286000"/>
            <a:ext cx="9720071"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7" name="Google Shape;27;p35"/>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5"/>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5"/>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3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19191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6"/>
          <p:cNvSpPr txBox="1"/>
          <p:nvPr>
            <p:ph idx="1" type="body"/>
          </p:nvPr>
        </p:nvSpPr>
        <p:spPr>
          <a:xfrm>
            <a:off x="1024128"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36"/>
          <p:cNvSpPr txBox="1"/>
          <p:nvPr>
            <p:ph idx="2" type="body"/>
          </p:nvPr>
        </p:nvSpPr>
        <p:spPr>
          <a:xfrm>
            <a:off x="5989320" y="2286000"/>
            <a:ext cx="4754880" cy="4023360"/>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36"/>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6"/>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6"/>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7" name="Shape 37"/>
        <p:cNvGrpSpPr/>
        <p:nvPr/>
      </p:nvGrpSpPr>
      <p:grpSpPr>
        <a:xfrm>
          <a:off x="0" y="0"/>
          <a:ext cx="0" cy="0"/>
          <a:chOff x="0" y="0"/>
          <a:chExt cx="0" cy="0"/>
        </a:xfrm>
      </p:grpSpPr>
      <p:sp>
        <p:nvSpPr>
          <p:cNvPr id="38" name="Google Shape;38;p37"/>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7"/>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7"/>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1" name="Shape 41"/>
        <p:cNvGrpSpPr/>
        <p:nvPr/>
      </p:nvGrpSpPr>
      <p:grpSpPr>
        <a:xfrm>
          <a:off x="0" y="0"/>
          <a:ext cx="0" cy="0"/>
          <a:chOff x="0" y="0"/>
          <a:chExt cx="0" cy="0"/>
        </a:xfrm>
      </p:grpSpPr>
      <p:sp>
        <p:nvSpPr>
          <p:cNvPr id="42" name="Google Shape;42;p38"/>
          <p:cNvSpPr/>
          <p:nvPr/>
        </p:nvSpPr>
        <p:spPr>
          <a:xfrm>
            <a:off x="0" y="-1"/>
            <a:ext cx="12192000" cy="45720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38"/>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191919"/>
              </a:buClr>
              <a:buSzPts val="5000"/>
              <a:buFont typeface="Twentieth Century"/>
              <a:buNone/>
              <a:defRPr b="0"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38"/>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191919"/>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45" name="Google Shape;45;p38"/>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38"/>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38"/>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48" name="Google Shape;48;p38"/>
          <p:cNvCxnSpPr/>
          <p:nvPr/>
        </p:nvCxnSpPr>
        <p:spPr>
          <a:xfrm rot="10800000">
            <a:off x="8386842" y="5264106"/>
            <a:ext cx="0" cy="914400"/>
          </a:xfrm>
          <a:prstGeom prst="straightConnector1">
            <a:avLst/>
          </a:prstGeom>
          <a:noFill/>
          <a:ln cap="flat" cmpd="sng" w="19050">
            <a:solidFill>
              <a:schemeClr val="accent3"/>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39"/>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19191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39"/>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9"/>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9"/>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4" name="Shape 54"/>
        <p:cNvGrpSpPr/>
        <p:nvPr/>
      </p:nvGrpSpPr>
      <p:grpSpPr>
        <a:xfrm>
          <a:off x="0" y="0"/>
          <a:ext cx="0" cy="0"/>
          <a:chOff x="0" y="0"/>
          <a:chExt cx="0" cy="0"/>
        </a:xfrm>
      </p:grpSpPr>
      <p:sp>
        <p:nvSpPr>
          <p:cNvPr id="55" name="Google Shape;55;p40"/>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rgbClr val="191919"/>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0"/>
          <p:cNvSpPr txBox="1"/>
          <p:nvPr>
            <p:ph idx="1" type="body"/>
          </p:nvPr>
        </p:nvSpPr>
        <p:spPr>
          <a:xfrm>
            <a:off x="1024128"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rgbClr val="4A7B29"/>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7" name="Google Shape;57;p40"/>
          <p:cNvSpPr txBox="1"/>
          <p:nvPr>
            <p:ph idx="2" type="body"/>
          </p:nvPr>
        </p:nvSpPr>
        <p:spPr>
          <a:xfrm>
            <a:off x="1024128"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8" name="Google Shape;58;p40"/>
          <p:cNvSpPr txBox="1"/>
          <p:nvPr>
            <p:ph idx="3" type="body"/>
          </p:nvPr>
        </p:nvSpPr>
        <p:spPr>
          <a:xfrm>
            <a:off x="5989320" y="2179636"/>
            <a:ext cx="4754880" cy="822960"/>
          </a:xfrm>
          <a:prstGeom prst="rect">
            <a:avLst/>
          </a:prstGeom>
          <a:noFill/>
          <a:ln>
            <a:noFill/>
          </a:ln>
        </p:spPr>
        <p:txBody>
          <a:bodyPr anchorCtr="0" anchor="ctr" bIns="45700" lIns="137150" spcFirstLastPara="1" rIns="137150" wrap="square" tIns="45700">
            <a:normAutofit/>
          </a:bodyPr>
          <a:lstStyle>
            <a:lvl1pPr indent="-228600" lvl="0" marL="457200" algn="l">
              <a:lnSpc>
                <a:spcPct val="90000"/>
              </a:lnSpc>
              <a:spcBef>
                <a:spcPts val="0"/>
              </a:spcBef>
              <a:spcAft>
                <a:spcPts val="0"/>
              </a:spcAft>
              <a:buSzPts val="2300"/>
              <a:buNone/>
              <a:defRPr b="0" sz="2300" cap="none">
                <a:solidFill>
                  <a:srgbClr val="4A7B29"/>
                </a:solidFill>
                <a:latin typeface="Twentieth Century"/>
                <a:ea typeface="Twentieth Century"/>
                <a:cs typeface="Twentieth Century"/>
                <a:sym typeface="Twentieth Century"/>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59" name="Google Shape;59;p40"/>
          <p:cNvSpPr txBox="1"/>
          <p:nvPr>
            <p:ph idx="4" type="body"/>
          </p:nvPr>
        </p:nvSpPr>
        <p:spPr>
          <a:xfrm>
            <a:off x="5989320" y="2967788"/>
            <a:ext cx="4754880" cy="3341572"/>
          </a:xfrm>
          <a:prstGeom prst="rect">
            <a:avLst/>
          </a:prstGeom>
          <a:noFill/>
          <a:ln>
            <a:noFill/>
          </a:ln>
        </p:spPr>
        <p:txBody>
          <a:bodyPr anchorCtr="0" anchor="t" bIns="45700" lIns="45700" spcFirstLastPara="1" rIns="4570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0" name="Google Shape;60;p40"/>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0"/>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40"/>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41"/>
          <p:cNvSpPr txBox="1"/>
          <p:nvPr>
            <p:ph type="title"/>
          </p:nvPr>
        </p:nvSpPr>
        <p:spPr>
          <a:xfrm>
            <a:off x="1024128" y="471509"/>
            <a:ext cx="4389120" cy="1737360"/>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Clr>
                <a:srgbClr val="191919"/>
              </a:buClr>
              <a:buSzPts val="4000"/>
              <a:buFont typeface="Twentieth Century"/>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41"/>
          <p:cNvSpPr txBox="1"/>
          <p:nvPr>
            <p:ph idx="1" type="body"/>
          </p:nvPr>
        </p:nvSpPr>
        <p:spPr>
          <a:xfrm>
            <a:off x="5715000" y="822960"/>
            <a:ext cx="5678424" cy="5184648"/>
          </a:xfrm>
          <a:prstGeom prst="rect">
            <a:avLst/>
          </a:prstGeom>
          <a:noFill/>
          <a:ln>
            <a:noFill/>
          </a:ln>
        </p:spPr>
        <p:txBody>
          <a:bodyPr anchorCtr="0" anchor="t" bIns="45700" lIns="45700" spcFirstLastPara="1" rIns="45700" wrap="square" tIns="45700">
            <a:normAutofit/>
          </a:bodyPr>
          <a:lstStyle>
            <a:lvl1pPr indent="-381000" lvl="0" marL="457200" algn="l">
              <a:lnSpc>
                <a:spcPct val="90000"/>
              </a:lnSpc>
              <a:spcBef>
                <a:spcPts val="1200"/>
              </a:spcBef>
              <a:spcAft>
                <a:spcPts val="0"/>
              </a:spcAft>
              <a:buSzPts val="2400"/>
              <a:buChar char=" "/>
              <a:defRPr sz="2400"/>
            </a:lvl1pPr>
            <a:lvl2pPr indent="-355600" lvl="1" marL="914400" algn="l">
              <a:lnSpc>
                <a:spcPct val="90000"/>
              </a:lnSpc>
              <a:spcBef>
                <a:spcPts val="200"/>
              </a:spcBef>
              <a:spcAft>
                <a:spcPts val="0"/>
              </a:spcAft>
              <a:buSzPts val="2000"/>
              <a:buChar char="🢝"/>
              <a:defRPr sz="2000"/>
            </a:lvl2pPr>
            <a:lvl3pPr indent="-330200" lvl="2" marL="1371600" algn="l">
              <a:lnSpc>
                <a:spcPct val="90000"/>
              </a:lnSpc>
              <a:spcBef>
                <a:spcPts val="400"/>
              </a:spcBef>
              <a:spcAft>
                <a:spcPts val="0"/>
              </a:spcAft>
              <a:buSzPts val="1600"/>
              <a:buChar char="🢝"/>
              <a:defRPr sz="1600"/>
            </a:lvl3pPr>
            <a:lvl4pPr indent="-330200" lvl="3" marL="1828800" algn="l">
              <a:lnSpc>
                <a:spcPct val="90000"/>
              </a:lnSpc>
              <a:spcBef>
                <a:spcPts val="400"/>
              </a:spcBef>
              <a:spcAft>
                <a:spcPts val="0"/>
              </a:spcAft>
              <a:buSzPts val="1600"/>
              <a:buChar char="🢝"/>
              <a:defRPr sz="1600"/>
            </a:lvl4pPr>
            <a:lvl5pPr indent="-330200" lvl="4" marL="2286000" algn="l">
              <a:lnSpc>
                <a:spcPct val="90000"/>
              </a:lnSpc>
              <a:spcBef>
                <a:spcPts val="400"/>
              </a:spcBef>
              <a:spcAft>
                <a:spcPts val="0"/>
              </a:spcAft>
              <a:buSzPts val="1600"/>
              <a:buChar char="🢝"/>
              <a:defRPr sz="1600"/>
            </a:lvl5pPr>
            <a:lvl6pPr indent="-330200" lvl="5" marL="2743200" algn="l">
              <a:lnSpc>
                <a:spcPct val="90000"/>
              </a:lnSpc>
              <a:spcBef>
                <a:spcPts val="400"/>
              </a:spcBef>
              <a:spcAft>
                <a:spcPts val="0"/>
              </a:spcAft>
              <a:buSzPts val="1600"/>
              <a:buChar char="🢝"/>
              <a:defRPr sz="1600"/>
            </a:lvl6pPr>
            <a:lvl7pPr indent="-330200" lvl="6" marL="3200400" algn="l">
              <a:lnSpc>
                <a:spcPct val="90000"/>
              </a:lnSpc>
              <a:spcBef>
                <a:spcPts val="400"/>
              </a:spcBef>
              <a:spcAft>
                <a:spcPts val="0"/>
              </a:spcAft>
              <a:buSzPts val="1600"/>
              <a:buChar char="🢝"/>
              <a:defRPr sz="1600"/>
            </a:lvl7pPr>
            <a:lvl8pPr indent="-330200" lvl="7" marL="3657600" algn="l">
              <a:lnSpc>
                <a:spcPct val="90000"/>
              </a:lnSpc>
              <a:spcBef>
                <a:spcPts val="400"/>
              </a:spcBef>
              <a:spcAft>
                <a:spcPts val="0"/>
              </a:spcAft>
              <a:buSzPts val="1600"/>
              <a:buChar char="🢝"/>
              <a:defRPr sz="1600"/>
            </a:lvl8pPr>
            <a:lvl9pPr indent="-330200" lvl="8" marL="4114800" algn="l">
              <a:lnSpc>
                <a:spcPct val="90000"/>
              </a:lnSpc>
              <a:spcBef>
                <a:spcPts val="400"/>
              </a:spcBef>
              <a:spcAft>
                <a:spcPts val="400"/>
              </a:spcAft>
              <a:buSzPts val="1600"/>
              <a:buChar char="🢝"/>
              <a:defRPr sz="1600"/>
            </a:lvl9pPr>
          </a:lstStyle>
          <a:p/>
        </p:txBody>
      </p:sp>
      <p:sp>
        <p:nvSpPr>
          <p:cNvPr id="66" name="Google Shape;66;p41"/>
          <p:cNvSpPr txBox="1"/>
          <p:nvPr>
            <p:ph idx="2" type="body"/>
          </p:nvPr>
        </p:nvSpPr>
        <p:spPr>
          <a:xfrm>
            <a:off x="1024128" y="2257506"/>
            <a:ext cx="4389120" cy="3762294"/>
          </a:xfrm>
          <a:prstGeom prst="rect">
            <a:avLst/>
          </a:prstGeom>
          <a:noFill/>
          <a:ln>
            <a:noFill/>
          </a:ln>
        </p:spPr>
        <p:txBody>
          <a:bodyPr anchorCtr="0" anchor="t" bIns="45700" lIns="91425" spcFirstLastPara="1" rIns="91425" wrap="square" tIns="45700">
            <a:normAutofit/>
          </a:bodyPr>
          <a:lstStyle>
            <a:lvl1pPr indent="-228600" lvl="0" marL="457200" algn="l">
              <a:lnSpc>
                <a:spcPct val="108000"/>
              </a:lnSpc>
              <a:spcBef>
                <a:spcPts val="600"/>
              </a:spcBef>
              <a:spcAft>
                <a:spcPts val="0"/>
              </a:spcAft>
              <a:buSzPts val="1600"/>
              <a:buNone/>
              <a:defRPr sz="1600"/>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67" name="Google Shape;67;p41"/>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1"/>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1"/>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0" name="Shape 70"/>
        <p:cNvGrpSpPr/>
        <p:nvPr/>
      </p:nvGrpSpPr>
      <p:grpSpPr>
        <a:xfrm>
          <a:off x="0" y="0"/>
          <a:ext cx="0" cy="0"/>
          <a:chOff x="0" y="0"/>
          <a:chExt cx="0" cy="0"/>
        </a:xfrm>
      </p:grpSpPr>
      <p:sp>
        <p:nvSpPr>
          <p:cNvPr id="71" name="Google Shape;71;p42"/>
          <p:cNvSpPr txBox="1"/>
          <p:nvPr>
            <p:ph type="title"/>
          </p:nvPr>
        </p:nvSpPr>
        <p:spPr>
          <a:xfrm>
            <a:off x="457200" y="4960138"/>
            <a:ext cx="7772400" cy="1463040"/>
          </a:xfrm>
          <a:prstGeom prst="rect">
            <a:avLst/>
          </a:prstGeom>
          <a:noFill/>
          <a:ln>
            <a:noFill/>
          </a:ln>
        </p:spPr>
        <p:txBody>
          <a:bodyPr anchorCtr="0" anchor="ctr" bIns="45700" lIns="91425" spcFirstLastPara="1" rIns="91425" wrap="square" tIns="45700">
            <a:normAutofit/>
          </a:bodyPr>
          <a:lstStyle>
            <a:lvl1pPr lvl="0" algn="r">
              <a:lnSpc>
                <a:spcPct val="80000"/>
              </a:lnSpc>
              <a:spcBef>
                <a:spcPts val="0"/>
              </a:spcBef>
              <a:spcAft>
                <a:spcPts val="0"/>
              </a:spcAft>
              <a:buClr>
                <a:srgbClr val="191919"/>
              </a:buClr>
              <a:buSzPts val="5000"/>
              <a:buFont typeface="Twentieth Century"/>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42"/>
          <p:cNvSpPr/>
          <p:nvPr>
            <p:ph idx="2" type="pic"/>
          </p:nvPr>
        </p:nvSpPr>
        <p:spPr>
          <a:xfrm>
            <a:off x="0" y="-1"/>
            <a:ext cx="12188952" cy="4572000"/>
          </a:xfrm>
          <a:prstGeom prst="rect">
            <a:avLst/>
          </a:prstGeom>
          <a:solidFill>
            <a:srgbClr val="9ED47A"/>
          </a:solidFill>
          <a:ln>
            <a:noFill/>
          </a:ln>
        </p:spPr>
      </p:sp>
      <p:sp>
        <p:nvSpPr>
          <p:cNvPr id="73" name="Google Shape;73;p42"/>
          <p:cNvSpPr txBox="1"/>
          <p:nvPr>
            <p:ph idx="1" type="body"/>
          </p:nvPr>
        </p:nvSpPr>
        <p:spPr>
          <a:xfrm>
            <a:off x="8610600" y="4960138"/>
            <a:ext cx="3200400" cy="1463040"/>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rgbClr val="191919"/>
                </a:solidFill>
              </a:defRPr>
            </a:lvl1pPr>
            <a:lvl2pPr indent="-228600" lvl="1" marL="914400" algn="l">
              <a:lnSpc>
                <a:spcPct val="90000"/>
              </a:lnSpc>
              <a:spcBef>
                <a:spcPts val="200"/>
              </a:spcBef>
              <a:spcAft>
                <a:spcPts val="0"/>
              </a:spcAft>
              <a:buSzPts val="1400"/>
              <a:buNone/>
              <a:defRPr sz="1400"/>
            </a:lvl2pPr>
            <a:lvl3pPr indent="-228600" lvl="2" marL="1371600" algn="l">
              <a:lnSpc>
                <a:spcPct val="90000"/>
              </a:lnSpc>
              <a:spcBef>
                <a:spcPts val="400"/>
              </a:spcBef>
              <a:spcAft>
                <a:spcPts val="0"/>
              </a:spcAft>
              <a:buSzPts val="1200"/>
              <a:buNone/>
              <a:defRPr sz="1200"/>
            </a:lvl3pPr>
            <a:lvl4pPr indent="-228600" lvl="3" marL="1828800" algn="l">
              <a:lnSpc>
                <a:spcPct val="90000"/>
              </a:lnSpc>
              <a:spcBef>
                <a:spcPts val="400"/>
              </a:spcBef>
              <a:spcAft>
                <a:spcPts val="0"/>
              </a:spcAft>
              <a:buSzPts val="1000"/>
              <a:buNone/>
              <a:defRPr sz="1000"/>
            </a:lvl4pPr>
            <a:lvl5pPr indent="-228600" lvl="4" marL="2286000" algn="l">
              <a:lnSpc>
                <a:spcPct val="90000"/>
              </a:lnSpc>
              <a:spcBef>
                <a:spcPts val="400"/>
              </a:spcBef>
              <a:spcAft>
                <a:spcPts val="0"/>
              </a:spcAft>
              <a:buSzPts val="1000"/>
              <a:buNone/>
              <a:defRPr sz="1000"/>
            </a:lvl5pPr>
            <a:lvl6pPr indent="-228600" lvl="5" marL="2743200" algn="l">
              <a:lnSpc>
                <a:spcPct val="90000"/>
              </a:lnSpc>
              <a:spcBef>
                <a:spcPts val="400"/>
              </a:spcBef>
              <a:spcAft>
                <a:spcPts val="0"/>
              </a:spcAft>
              <a:buSzPts val="1000"/>
              <a:buNone/>
              <a:defRPr sz="1000"/>
            </a:lvl6pPr>
            <a:lvl7pPr indent="-228600" lvl="6" marL="3200400" algn="l">
              <a:lnSpc>
                <a:spcPct val="90000"/>
              </a:lnSpc>
              <a:spcBef>
                <a:spcPts val="400"/>
              </a:spcBef>
              <a:spcAft>
                <a:spcPts val="0"/>
              </a:spcAft>
              <a:buSzPts val="1000"/>
              <a:buNone/>
              <a:defRPr sz="1000"/>
            </a:lvl7pPr>
            <a:lvl8pPr indent="-228600" lvl="7" marL="3657600" algn="l">
              <a:lnSpc>
                <a:spcPct val="90000"/>
              </a:lnSpc>
              <a:spcBef>
                <a:spcPts val="400"/>
              </a:spcBef>
              <a:spcAft>
                <a:spcPts val="0"/>
              </a:spcAft>
              <a:buSzPts val="1000"/>
              <a:buNone/>
              <a:defRPr sz="1000"/>
            </a:lvl8pPr>
            <a:lvl9pPr indent="-228600" lvl="8" marL="4114800" algn="l">
              <a:lnSpc>
                <a:spcPct val="90000"/>
              </a:lnSpc>
              <a:spcBef>
                <a:spcPts val="400"/>
              </a:spcBef>
              <a:spcAft>
                <a:spcPts val="400"/>
              </a:spcAft>
              <a:buSzPts val="1000"/>
              <a:buNone/>
              <a:defRPr sz="1000"/>
            </a:lvl9pPr>
          </a:lstStyle>
          <a:p/>
        </p:txBody>
      </p:sp>
      <p:sp>
        <p:nvSpPr>
          <p:cNvPr id="74" name="Google Shape;74;p42"/>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2"/>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42"/>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77" name="Google Shape;77;p42"/>
          <p:cNvCxnSpPr/>
          <p:nvPr/>
        </p:nvCxnSpPr>
        <p:spPr>
          <a:xfrm rot="10800000">
            <a:off x="8386842" y="5264106"/>
            <a:ext cx="0" cy="914400"/>
          </a:xfrm>
          <a:prstGeom prst="straightConnector1">
            <a:avLst/>
          </a:prstGeom>
          <a:noFill/>
          <a:ln cap="flat" cmpd="sng" w="19050">
            <a:solidFill>
              <a:schemeClr val="accent2"/>
            </a:solidFill>
            <a:prstDash val="solid"/>
            <a:round/>
            <a:headEnd len="sm" w="sm" type="none"/>
            <a:tailEnd len="sm" w="sm" type="none"/>
          </a:ln>
        </p:spPr>
      </p:cxn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lvl1pPr lvl="0" marR="0" rtl="0" algn="l">
              <a:lnSpc>
                <a:spcPct val="80000"/>
              </a:lnSpc>
              <a:spcBef>
                <a:spcPts val="0"/>
              </a:spcBef>
              <a:spcAft>
                <a:spcPts val="0"/>
              </a:spcAft>
              <a:buClr>
                <a:srgbClr val="191919"/>
              </a:buClr>
              <a:buSzPts val="5000"/>
              <a:buFont typeface="Twentieth Century"/>
              <a:buNone/>
              <a:defRPr b="0" i="0" sz="5000" u="none" cap="none" strike="noStrike">
                <a:solidFill>
                  <a:srgbClr val="191919"/>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3"/>
          <p:cNvSpPr txBox="1"/>
          <p:nvPr>
            <p:ph idx="1" type="body"/>
          </p:nvPr>
        </p:nvSpPr>
        <p:spPr>
          <a:xfrm>
            <a:off x="1024128" y="2286000"/>
            <a:ext cx="9720071" cy="4023360"/>
          </a:xfrm>
          <a:prstGeom prst="rect">
            <a:avLst/>
          </a:prstGeom>
          <a:noFill/>
          <a:ln>
            <a:noFill/>
          </a:ln>
        </p:spPr>
        <p:txBody>
          <a:bodyPr anchorCtr="0" anchor="t" bIns="45700" lIns="45700" spcFirstLastPara="1" rIns="45700" wrap="square" tIns="45700">
            <a:normAutofit/>
          </a:bodyPr>
          <a:lstStyle>
            <a:lvl1pPr indent="-368300" lvl="0" marL="457200" marR="0" rtl="0" algn="l">
              <a:lnSpc>
                <a:spcPct val="90000"/>
              </a:lnSpc>
              <a:spcBef>
                <a:spcPts val="1200"/>
              </a:spcBef>
              <a:spcAft>
                <a:spcPts val="0"/>
              </a:spcAft>
              <a:buClr>
                <a:schemeClr val="accent2"/>
              </a:buClr>
              <a:buSzPts val="2200"/>
              <a:buFont typeface="Twentieth Century"/>
              <a:buChar char=" "/>
              <a:defRPr b="0" i="0" sz="2200" u="none" cap="none" strike="noStrike">
                <a:solidFill>
                  <a:schemeClr val="dk1"/>
                </a:solidFill>
                <a:latin typeface="Twentieth Century"/>
                <a:ea typeface="Twentieth Century"/>
                <a:cs typeface="Twentieth Century"/>
                <a:sym typeface="Twentieth Century"/>
              </a:defRPr>
            </a:lvl1pPr>
            <a:lvl2pPr indent="-342900" lvl="1" marL="914400" marR="0" rtl="0" algn="l">
              <a:lnSpc>
                <a:spcPct val="90000"/>
              </a:lnSpc>
              <a:spcBef>
                <a:spcPts val="200"/>
              </a:spcBef>
              <a:spcAft>
                <a:spcPts val="0"/>
              </a:spcAft>
              <a:buClr>
                <a:schemeClr val="accent2"/>
              </a:buClr>
              <a:buSzPts val="1800"/>
              <a:buFont typeface="Noto Sans Symbols"/>
              <a:buChar char="🢝"/>
              <a:defRPr b="0" i="0" sz="1800" u="none" cap="none" strike="noStrike">
                <a:solidFill>
                  <a:schemeClr val="dk1"/>
                </a:solidFill>
                <a:latin typeface="Twentieth Century"/>
                <a:ea typeface="Twentieth Century"/>
                <a:cs typeface="Twentieth Century"/>
                <a:sym typeface="Twentieth Century"/>
              </a:defRPr>
            </a:lvl2pPr>
            <a:lvl3pPr indent="-317500" lvl="2" marL="13716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3pPr>
            <a:lvl4pPr indent="-317500" lvl="3" marL="18288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4pPr>
            <a:lvl5pPr indent="-317500" lvl="4" marL="22860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5pPr>
            <a:lvl6pPr indent="-317500" lvl="5" marL="27432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6pPr>
            <a:lvl7pPr indent="-317500" lvl="6" marL="32004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7pPr>
            <a:lvl8pPr indent="-317500" lvl="7" marL="3657600" marR="0" rtl="0" algn="l">
              <a:lnSpc>
                <a:spcPct val="90000"/>
              </a:lnSpc>
              <a:spcBef>
                <a:spcPts val="400"/>
              </a:spcBef>
              <a:spcAft>
                <a:spcPts val="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8pPr>
            <a:lvl9pPr indent="-317500" lvl="8" marL="4114800" marR="0" rtl="0" algn="l">
              <a:lnSpc>
                <a:spcPct val="90000"/>
              </a:lnSpc>
              <a:spcBef>
                <a:spcPts val="400"/>
              </a:spcBef>
              <a:spcAft>
                <a:spcPts val="400"/>
              </a:spcAft>
              <a:buClr>
                <a:schemeClr val="accent2"/>
              </a:buClr>
              <a:buSzPts val="1400"/>
              <a:buFont typeface="Noto Sans Symbols"/>
              <a:buChar char="🢝"/>
              <a:defRPr b="0" i="0" sz="1400" u="none" cap="none" strike="noStrike">
                <a:solidFill>
                  <a:schemeClr val="dk1"/>
                </a:solidFill>
                <a:latin typeface="Twentieth Century"/>
                <a:ea typeface="Twentieth Century"/>
                <a:cs typeface="Twentieth Century"/>
                <a:sym typeface="Twentieth Century"/>
              </a:defRPr>
            </a:lvl9pPr>
          </a:lstStyle>
          <a:p/>
        </p:txBody>
      </p:sp>
      <p:sp>
        <p:nvSpPr>
          <p:cNvPr id="12" name="Google Shape;12;p33"/>
          <p:cNvSpPr txBox="1"/>
          <p:nvPr>
            <p:ph idx="10" type="dt"/>
          </p:nvPr>
        </p:nvSpPr>
        <p:spPr>
          <a:xfrm>
            <a:off x="1024128" y="6470704"/>
            <a:ext cx="2154142" cy="27432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00" u="none" cap="none" strike="noStrike">
                <a:solidFill>
                  <a:srgbClr val="191919"/>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3" name="Google Shape;13;p33"/>
          <p:cNvSpPr txBox="1"/>
          <p:nvPr>
            <p:ph idx="11" type="ftr"/>
          </p:nvPr>
        </p:nvSpPr>
        <p:spPr>
          <a:xfrm>
            <a:off x="4842932" y="6470704"/>
            <a:ext cx="5901458" cy="27432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191919"/>
                </a:solidFill>
                <a:latin typeface="Twentieth Century"/>
                <a:ea typeface="Twentieth Century"/>
                <a:cs typeface="Twentieth Century"/>
                <a:sym typeface="Twentieth Century"/>
              </a:defRPr>
            </a:lvl1pPr>
            <a:lvl2pPr lvl="1"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2pPr>
            <a:lvl3pPr lvl="2"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3pPr>
            <a:lvl4pPr lvl="3"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4pPr>
            <a:lvl5pPr lvl="4"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5pPr>
            <a:lvl6pPr lvl="5"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6pPr>
            <a:lvl7pPr lvl="6"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7pPr>
            <a:lvl8pPr lvl="7"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8pPr>
            <a:lvl9pPr lvl="8" marR="0" rtl="0" algn="l">
              <a:spcBef>
                <a:spcPts val="0"/>
              </a:spcBef>
              <a:spcAft>
                <a:spcPts val="0"/>
              </a:spcAft>
              <a:buSzPts val="1400"/>
              <a:buNone/>
              <a:defRPr b="0" i="0" sz="1800" u="none" cap="none" strike="noStrike">
                <a:solidFill>
                  <a:schemeClr val="dk1"/>
                </a:solidFill>
                <a:latin typeface="Twentieth Century"/>
                <a:ea typeface="Twentieth Century"/>
                <a:cs typeface="Twentieth Century"/>
                <a:sym typeface="Twentieth Century"/>
              </a:defRPr>
            </a:lvl9pPr>
          </a:lstStyle>
          <a:p/>
        </p:txBody>
      </p:sp>
      <p:sp>
        <p:nvSpPr>
          <p:cNvPr id="14" name="Google Shape;14;p33"/>
          <p:cNvSpPr txBox="1"/>
          <p:nvPr>
            <p:ph idx="12" type="sldNum"/>
          </p:nvPr>
        </p:nvSpPr>
        <p:spPr>
          <a:xfrm>
            <a:off x="10837334" y="6470704"/>
            <a:ext cx="973666" cy="27432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1pPr>
            <a:lvl2pPr indent="0" lvl="1"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2pPr>
            <a:lvl3pPr indent="0" lvl="2"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3pPr>
            <a:lvl4pPr indent="0" lvl="3"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4pPr>
            <a:lvl5pPr indent="0" lvl="4"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5pPr>
            <a:lvl6pPr indent="0" lvl="5"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6pPr>
            <a:lvl7pPr indent="0" lvl="6"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7pPr>
            <a:lvl8pPr indent="0" lvl="7"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8pPr>
            <a:lvl9pPr indent="0" lvl="8" marL="0" marR="0" rtl="0" algn="l">
              <a:spcBef>
                <a:spcPts val="0"/>
              </a:spcBef>
              <a:buNone/>
              <a:defRPr b="0" i="0" sz="1000" u="none" cap="none" strike="noStrike">
                <a:solidFill>
                  <a:srgbClr val="191919"/>
                </a:solidFill>
                <a:latin typeface="Twentieth Century"/>
                <a:ea typeface="Twentieth Century"/>
                <a:cs typeface="Twentieth Century"/>
                <a:sym typeface="Twentieth Century"/>
              </a:defRPr>
            </a:lvl9pPr>
          </a:lstStyle>
          <a:p>
            <a:pPr indent="0" lvl="0" marL="0" rtl="0" algn="l">
              <a:spcBef>
                <a:spcPts val="0"/>
              </a:spcBef>
              <a:spcAft>
                <a:spcPts val="0"/>
              </a:spcAft>
              <a:buNone/>
            </a:pPr>
            <a:fld id="{00000000-1234-1234-1234-123412341234}" type="slidenum">
              <a:rPr lang="en-US"/>
              <a:t>‹#›</a:t>
            </a:fld>
            <a:endParaRPr/>
          </a:p>
        </p:txBody>
      </p:sp>
      <p:cxnSp>
        <p:nvCxnSpPr>
          <p:cNvPr id="15" name="Google Shape;15;p33"/>
          <p:cNvCxnSpPr/>
          <p:nvPr/>
        </p:nvCxnSpPr>
        <p:spPr>
          <a:xfrm rot="10800000">
            <a:off x="762000" y="826324"/>
            <a:ext cx="0" cy="914400"/>
          </a:xfrm>
          <a:prstGeom prst="straightConnector1">
            <a:avLst/>
          </a:prstGeom>
          <a:noFill/>
          <a:ln cap="flat" cmpd="sng" w="19050">
            <a:solidFill>
              <a:schemeClr val="accent2"/>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hyperlink" Target="https://pathology.uic.edu/assets/1/6/c4d_web.png" TargetMode="External"/><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
          <p:cNvSpPr txBox="1"/>
          <p:nvPr>
            <p:ph type="ctrTitle"/>
          </p:nvPr>
        </p:nvSpPr>
        <p:spPr>
          <a:xfrm>
            <a:off x="2209800" y="1435059"/>
            <a:ext cx="7772400" cy="1463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80000"/>
              </a:lnSpc>
              <a:spcBef>
                <a:spcPts val="0"/>
              </a:spcBef>
              <a:spcAft>
                <a:spcPts val="0"/>
              </a:spcAft>
              <a:buClr>
                <a:srgbClr val="191919"/>
              </a:buClr>
              <a:buSzPct val="100000"/>
              <a:buFont typeface="Twentieth Century"/>
              <a:buNone/>
            </a:pPr>
            <a:br>
              <a:rPr b="1" lang="en-US"/>
            </a:br>
            <a:r>
              <a:rPr b="1" lang="en-US" sz="4400"/>
              <a:t>INTRODUCTION TO RENAL ALLOGRAFT PATHOLOGY</a:t>
            </a:r>
            <a:endParaRPr/>
          </a:p>
        </p:txBody>
      </p:sp>
      <p:sp>
        <p:nvSpPr>
          <p:cNvPr id="96" name="Google Shape;96;p1"/>
          <p:cNvSpPr txBox="1"/>
          <p:nvPr>
            <p:ph idx="1" type="subTitle"/>
          </p:nvPr>
        </p:nvSpPr>
        <p:spPr>
          <a:xfrm>
            <a:off x="4754217" y="5079406"/>
            <a:ext cx="3200400" cy="146304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ctr">
              <a:lnSpc>
                <a:spcPct val="100000"/>
              </a:lnSpc>
              <a:spcBef>
                <a:spcPts val="0"/>
              </a:spcBef>
              <a:spcAft>
                <a:spcPts val="0"/>
              </a:spcAft>
              <a:buClr>
                <a:srgbClr val="739A28"/>
              </a:buClr>
              <a:buSzPct val="100000"/>
              <a:buNone/>
            </a:pPr>
            <a:r>
              <a:rPr b="1" lang="en-US">
                <a:solidFill>
                  <a:schemeClr val="dk1"/>
                </a:solidFill>
              </a:rPr>
              <a:t>May 2022</a:t>
            </a:r>
            <a:endParaRPr/>
          </a:p>
          <a:p>
            <a:pPr indent="0" lvl="0" marL="0" rtl="0" algn="ctr">
              <a:lnSpc>
                <a:spcPct val="100000"/>
              </a:lnSpc>
              <a:spcBef>
                <a:spcPts val="0"/>
              </a:spcBef>
              <a:spcAft>
                <a:spcPts val="0"/>
              </a:spcAft>
              <a:buClr>
                <a:srgbClr val="739A28"/>
              </a:buClr>
              <a:buSzPct val="100000"/>
              <a:buNone/>
            </a:pPr>
            <a:r>
              <a:rPr b="1" lang="en-US">
                <a:solidFill>
                  <a:schemeClr val="dk1"/>
                </a:solidFill>
              </a:rPr>
              <a:t>Reference: Robbins &amp; Cotran Pathology and Rubin’s Pathology</a:t>
            </a:r>
            <a:endParaRPr/>
          </a:p>
          <a:p>
            <a:pPr indent="0" lvl="0" marL="0" rtl="0" algn="ctr">
              <a:lnSpc>
                <a:spcPct val="100000"/>
              </a:lnSpc>
              <a:spcBef>
                <a:spcPts val="0"/>
              </a:spcBef>
              <a:spcAft>
                <a:spcPts val="0"/>
              </a:spcAft>
              <a:buClr>
                <a:srgbClr val="739A28"/>
              </a:buClr>
              <a:buSzPct val="100000"/>
              <a:buNone/>
            </a:pPr>
            <a:r>
              <a:rPr lang="en-US">
                <a:solidFill>
                  <a:schemeClr val="dk1"/>
                </a:solidFill>
              </a:rPr>
              <a:t>Sufia Husain</a:t>
            </a:r>
            <a:endParaRPr/>
          </a:p>
          <a:p>
            <a:pPr indent="0" lvl="0" marL="0" rtl="0" algn="ctr">
              <a:lnSpc>
                <a:spcPct val="100000"/>
              </a:lnSpc>
              <a:spcBef>
                <a:spcPts val="0"/>
              </a:spcBef>
              <a:spcAft>
                <a:spcPts val="0"/>
              </a:spcAft>
              <a:buClr>
                <a:srgbClr val="739A28"/>
              </a:buClr>
              <a:buSzPct val="100000"/>
              <a:buNone/>
            </a:pPr>
            <a:r>
              <a:rPr lang="en-US">
                <a:solidFill>
                  <a:schemeClr val="dk1"/>
                </a:solidFill>
              </a:rPr>
              <a:t>Associate Professor</a:t>
            </a:r>
            <a:endParaRPr/>
          </a:p>
          <a:p>
            <a:pPr indent="0" lvl="0" marL="0" rtl="0" algn="ctr">
              <a:lnSpc>
                <a:spcPct val="100000"/>
              </a:lnSpc>
              <a:spcBef>
                <a:spcPts val="0"/>
              </a:spcBef>
              <a:spcAft>
                <a:spcPts val="0"/>
              </a:spcAft>
              <a:buClr>
                <a:srgbClr val="739A28"/>
              </a:buClr>
              <a:buSzPct val="100000"/>
              <a:buNone/>
            </a:pPr>
            <a:r>
              <a:rPr lang="en-US">
                <a:solidFill>
                  <a:schemeClr val="dk1"/>
                </a:solidFill>
              </a:rPr>
              <a:t>Pathology Department</a:t>
            </a:r>
            <a:endParaRPr/>
          </a:p>
          <a:p>
            <a:pPr indent="0" lvl="0" marL="0" rtl="0" algn="ctr">
              <a:lnSpc>
                <a:spcPct val="100000"/>
              </a:lnSpc>
              <a:spcBef>
                <a:spcPts val="0"/>
              </a:spcBef>
              <a:spcAft>
                <a:spcPts val="0"/>
              </a:spcAft>
              <a:buClr>
                <a:srgbClr val="739A28"/>
              </a:buClr>
              <a:buSzPct val="100000"/>
              <a:buNone/>
            </a:pPr>
            <a:r>
              <a:rPr lang="en-US">
                <a:solidFill>
                  <a:schemeClr val="dk1"/>
                </a:solidFill>
              </a:rPr>
              <a:t>College of Medicine</a:t>
            </a:r>
            <a:endParaRPr/>
          </a:p>
          <a:p>
            <a:pPr indent="0" lvl="0" marL="0" rtl="0" algn="ctr">
              <a:lnSpc>
                <a:spcPct val="100000"/>
              </a:lnSpc>
              <a:spcBef>
                <a:spcPts val="0"/>
              </a:spcBef>
              <a:spcAft>
                <a:spcPts val="0"/>
              </a:spcAft>
              <a:buClr>
                <a:srgbClr val="739A28"/>
              </a:buClr>
              <a:buSzPct val="100000"/>
              <a:buNone/>
            </a:pPr>
            <a:r>
              <a:rPr lang="en-US">
                <a:solidFill>
                  <a:schemeClr val="dk1"/>
                </a:solidFill>
              </a:rPr>
              <a:t>KSU, Riyadh</a:t>
            </a:r>
            <a:endParaRPr/>
          </a:p>
          <a:p>
            <a:pPr indent="0" lvl="0" marL="0" rtl="0" algn="l">
              <a:lnSpc>
                <a:spcPct val="100000"/>
              </a:lnSpc>
              <a:spcBef>
                <a:spcPts val="0"/>
              </a:spcBef>
              <a:spcAft>
                <a:spcPts val="0"/>
              </a:spcAft>
              <a:buSzPct val="100000"/>
              <a:buNone/>
            </a:pPr>
            <a:r>
              <a:t/>
            </a:r>
            <a:endParaRPr b="1" sz="40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0"/>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191919"/>
              </a:buClr>
              <a:buSzPts val="5000"/>
              <a:buFont typeface="Twentieth Century"/>
              <a:buNone/>
            </a:pPr>
            <a:r>
              <a:rPr b="1" lang="en-US"/>
              <a:t>REJECTION</a:t>
            </a:r>
            <a:endParaRPr/>
          </a:p>
        </p:txBody>
      </p:sp>
      <p:sp>
        <p:nvSpPr>
          <p:cNvPr id="151" name="Google Shape;151;p10"/>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1"/>
          <p:cNvSpPr txBox="1"/>
          <p:nvPr>
            <p:ph type="title"/>
          </p:nvPr>
        </p:nvSpPr>
        <p:spPr>
          <a:xfrm>
            <a:off x="1116150" y="975243"/>
            <a:ext cx="9509125" cy="638175"/>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4A7B29"/>
              </a:buClr>
              <a:buSzPts val="3200"/>
              <a:buFont typeface="Twentieth Century"/>
              <a:buNone/>
            </a:pPr>
            <a:r>
              <a:rPr b="1" lang="en-US" sz="3200">
                <a:solidFill>
                  <a:srgbClr val="4A7B29"/>
                </a:solidFill>
              </a:rPr>
              <a:t>REJECTION</a:t>
            </a:r>
            <a:endParaRPr b="1">
              <a:solidFill>
                <a:srgbClr val="4A7B29"/>
              </a:solidFill>
            </a:endParaRPr>
          </a:p>
        </p:txBody>
      </p:sp>
      <p:sp>
        <p:nvSpPr>
          <p:cNvPr id="157" name="Google Shape;157;p11"/>
          <p:cNvSpPr txBox="1"/>
          <p:nvPr>
            <p:ph idx="1" type="body"/>
          </p:nvPr>
        </p:nvSpPr>
        <p:spPr>
          <a:xfrm>
            <a:off x="1364973" y="2199861"/>
            <a:ext cx="10096085" cy="4002155"/>
          </a:xfrm>
          <a:prstGeom prst="rect">
            <a:avLst/>
          </a:prstGeom>
          <a:noFill/>
          <a:ln>
            <a:noFill/>
          </a:ln>
        </p:spPr>
        <p:txBody>
          <a:bodyPr anchorCtr="0" anchor="t" bIns="45700" lIns="45700" spcFirstLastPara="1" rIns="45700" wrap="square" tIns="45700">
            <a:noAutofit/>
          </a:bodyPr>
          <a:lstStyle/>
          <a:p>
            <a:pPr indent="-306000" lvl="0" marL="306000" rtl="0" algn="l">
              <a:lnSpc>
                <a:spcPct val="90000"/>
              </a:lnSpc>
              <a:spcBef>
                <a:spcPts val="0"/>
              </a:spcBef>
              <a:spcAft>
                <a:spcPts val="0"/>
              </a:spcAft>
              <a:buClr>
                <a:schemeClr val="accent1"/>
              </a:buClr>
              <a:buSzPts val="1800"/>
              <a:buFont typeface="Noto Sans Symbols"/>
              <a:buChar char="▪"/>
            </a:pPr>
            <a:r>
              <a:rPr lang="en-US" sz="1800"/>
              <a:t>Rejection is a major complication seen post-transplantation. </a:t>
            </a:r>
            <a:endParaRPr/>
          </a:p>
          <a:p>
            <a:pPr indent="-306000" lvl="0" marL="306000" rtl="0" algn="l">
              <a:lnSpc>
                <a:spcPct val="90000"/>
              </a:lnSpc>
              <a:spcBef>
                <a:spcPts val="1200"/>
              </a:spcBef>
              <a:spcAft>
                <a:spcPts val="0"/>
              </a:spcAft>
              <a:buClr>
                <a:schemeClr val="accent1"/>
              </a:buClr>
              <a:buSzPts val="1800"/>
              <a:buFont typeface="Noto Sans Symbols"/>
              <a:buChar char="▪"/>
            </a:pPr>
            <a:r>
              <a:rPr b="1" lang="en-US" sz="1800"/>
              <a:t>Transplant rejection occurs when transplanted tissue is rejected by the recipient's immune system and the recipient's immune system destroys the transplanted tissue</a:t>
            </a:r>
            <a:r>
              <a:rPr lang="en-US" sz="1800"/>
              <a:t>.  </a:t>
            </a:r>
            <a:endParaRPr/>
          </a:p>
          <a:p>
            <a:pPr indent="0" lvl="0" marL="0" rtl="0" algn="l">
              <a:lnSpc>
                <a:spcPct val="90000"/>
              </a:lnSpc>
              <a:spcBef>
                <a:spcPts val="1200"/>
              </a:spcBef>
              <a:spcAft>
                <a:spcPts val="0"/>
              </a:spcAft>
              <a:buSzPts val="1800"/>
              <a:buFont typeface="Noto Sans Symbols"/>
              <a:buNone/>
            </a:pPr>
            <a:r>
              <a:rPr lang="en-US" sz="1800"/>
              <a:t>There are different types of rejection:  </a:t>
            </a:r>
            <a:endParaRPr/>
          </a:p>
          <a:p>
            <a:pPr indent="-514350" lvl="1" marL="838200" rtl="0" algn="l">
              <a:lnSpc>
                <a:spcPct val="90000"/>
              </a:lnSpc>
              <a:spcBef>
                <a:spcPts val="200"/>
              </a:spcBef>
              <a:spcAft>
                <a:spcPts val="0"/>
              </a:spcAft>
              <a:buClr>
                <a:schemeClr val="accent1"/>
              </a:buClr>
              <a:buSzPts val="1800"/>
              <a:buFont typeface="Twentieth Century"/>
              <a:buAutoNum type="alphaLcParenR"/>
            </a:pPr>
            <a:r>
              <a:rPr b="1" lang="en-US"/>
              <a:t>Hyper-acute rejection</a:t>
            </a:r>
            <a:endParaRPr/>
          </a:p>
          <a:p>
            <a:pPr indent="-514350" lvl="1" marL="838200" rtl="0" algn="l">
              <a:lnSpc>
                <a:spcPct val="90000"/>
              </a:lnSpc>
              <a:spcBef>
                <a:spcPts val="200"/>
              </a:spcBef>
              <a:spcAft>
                <a:spcPts val="0"/>
              </a:spcAft>
              <a:buClr>
                <a:schemeClr val="accent1"/>
              </a:buClr>
              <a:buSzPts val="1800"/>
              <a:buFont typeface="Twentieth Century"/>
              <a:buAutoNum type="alphaLcParenR"/>
            </a:pPr>
            <a:r>
              <a:rPr b="1" lang="en-US"/>
              <a:t>Acute rejection</a:t>
            </a:r>
            <a:endParaRPr/>
          </a:p>
          <a:p>
            <a:pPr indent="-306000" lvl="3" marL="1242775" rtl="0" algn="l">
              <a:lnSpc>
                <a:spcPct val="90000"/>
              </a:lnSpc>
              <a:spcBef>
                <a:spcPts val="200"/>
              </a:spcBef>
              <a:spcAft>
                <a:spcPts val="0"/>
              </a:spcAft>
              <a:buClr>
                <a:schemeClr val="accent1"/>
              </a:buClr>
              <a:buSzPts val="1800"/>
              <a:buFont typeface="Noto Sans Symbols"/>
              <a:buChar char="⮚"/>
            </a:pPr>
            <a:r>
              <a:rPr lang="en-US" sz="1800"/>
              <a:t>acute T-cell mediated rejection </a:t>
            </a:r>
            <a:endParaRPr/>
          </a:p>
          <a:p>
            <a:pPr indent="-306000" lvl="3" marL="1242775" rtl="0" algn="l">
              <a:lnSpc>
                <a:spcPct val="90000"/>
              </a:lnSpc>
              <a:spcBef>
                <a:spcPts val="200"/>
              </a:spcBef>
              <a:spcAft>
                <a:spcPts val="0"/>
              </a:spcAft>
              <a:buClr>
                <a:schemeClr val="accent1"/>
              </a:buClr>
              <a:buSzPts val="1800"/>
              <a:buFont typeface="Noto Sans Symbols"/>
              <a:buChar char="⮚"/>
            </a:pPr>
            <a:r>
              <a:rPr lang="en-US" sz="1800"/>
              <a:t>and acute antibody-mediated rejection.</a:t>
            </a:r>
            <a:endParaRPr/>
          </a:p>
          <a:p>
            <a:pPr indent="-514350" lvl="1" marL="838200" rtl="0" algn="l">
              <a:lnSpc>
                <a:spcPct val="90000"/>
              </a:lnSpc>
              <a:spcBef>
                <a:spcPts val="200"/>
              </a:spcBef>
              <a:spcAft>
                <a:spcPts val="0"/>
              </a:spcAft>
              <a:buClr>
                <a:schemeClr val="accent1"/>
              </a:buClr>
              <a:buSzPts val="1800"/>
              <a:buFont typeface="Twentieth Century"/>
              <a:buAutoNum type="alphaLcParenR"/>
            </a:pPr>
            <a:r>
              <a:rPr b="1" lang="en-US"/>
              <a:t>Chronic rejection </a:t>
            </a:r>
            <a:endParaRPr/>
          </a:p>
          <a:p>
            <a:pPr indent="-306000" lvl="3" marL="1242775" rtl="0" algn="l">
              <a:lnSpc>
                <a:spcPct val="90000"/>
              </a:lnSpc>
              <a:spcBef>
                <a:spcPts val="200"/>
              </a:spcBef>
              <a:spcAft>
                <a:spcPts val="0"/>
              </a:spcAft>
              <a:buClr>
                <a:schemeClr val="accent1"/>
              </a:buClr>
              <a:buSzPts val="1800"/>
              <a:buFont typeface="Noto Sans Symbols"/>
              <a:buChar char="⮚"/>
            </a:pPr>
            <a:r>
              <a:rPr lang="en-US" sz="1800"/>
              <a:t>chronic T-cell mediated rejection </a:t>
            </a:r>
            <a:endParaRPr/>
          </a:p>
          <a:p>
            <a:pPr indent="-306000" lvl="3" marL="1242775" rtl="0" algn="l">
              <a:lnSpc>
                <a:spcPct val="90000"/>
              </a:lnSpc>
              <a:spcBef>
                <a:spcPts val="200"/>
              </a:spcBef>
              <a:spcAft>
                <a:spcPts val="0"/>
              </a:spcAft>
              <a:buClr>
                <a:schemeClr val="accent1"/>
              </a:buClr>
              <a:buSzPts val="1800"/>
              <a:buFont typeface="Noto Sans Symbols"/>
              <a:buChar char="⮚"/>
            </a:pPr>
            <a:r>
              <a:rPr lang="en-US" sz="1800"/>
              <a:t>and chronic antibody-mediated rejection.</a:t>
            </a:r>
            <a:endParaRPr/>
          </a:p>
          <a:p>
            <a:pPr indent="0" lvl="0" marL="0" rtl="0" algn="l">
              <a:lnSpc>
                <a:spcPct val="90000"/>
              </a:lnSpc>
              <a:spcBef>
                <a:spcPts val="1200"/>
              </a:spcBef>
              <a:spcAft>
                <a:spcPts val="0"/>
              </a:spcAft>
              <a:buSzPts val="1800"/>
              <a:buFont typeface="Noto Sans Symbols"/>
              <a:buNone/>
            </a:pPr>
            <a:r>
              <a:rPr lang="en-US" sz="1800"/>
              <a:t>Rejection has been classified by a system called as the </a:t>
            </a:r>
            <a:r>
              <a:rPr b="1" lang="en-US" sz="1800"/>
              <a:t>Banff Classification</a:t>
            </a:r>
            <a:endParaRPr b="1" sz="18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2"/>
          <p:cNvSpPr txBox="1"/>
          <p:nvPr>
            <p:ph type="title"/>
          </p:nvPr>
        </p:nvSpPr>
        <p:spPr>
          <a:xfrm>
            <a:off x="783605" y="1020003"/>
            <a:ext cx="6557962" cy="53498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80000"/>
              </a:lnSpc>
              <a:spcBef>
                <a:spcPts val="0"/>
              </a:spcBef>
              <a:spcAft>
                <a:spcPts val="0"/>
              </a:spcAft>
              <a:buClr>
                <a:srgbClr val="4A7B29"/>
              </a:buClr>
              <a:buSzPct val="100000"/>
              <a:buFont typeface="Twentieth Century"/>
              <a:buNone/>
            </a:pPr>
            <a:r>
              <a:rPr b="1" lang="en-US">
                <a:solidFill>
                  <a:srgbClr val="4A7B29"/>
                </a:solidFill>
              </a:rPr>
              <a:t>A) HYPERACUTE REJECTION</a:t>
            </a:r>
            <a:endParaRPr/>
          </a:p>
        </p:txBody>
      </p:sp>
      <p:sp>
        <p:nvSpPr>
          <p:cNvPr id="164" name="Google Shape;164;p12"/>
          <p:cNvSpPr txBox="1"/>
          <p:nvPr>
            <p:ph idx="1" type="body"/>
          </p:nvPr>
        </p:nvSpPr>
        <p:spPr>
          <a:xfrm>
            <a:off x="571501" y="1961322"/>
            <a:ext cx="6557962" cy="4490278"/>
          </a:xfrm>
          <a:prstGeom prst="rect">
            <a:avLst/>
          </a:prstGeom>
          <a:noFill/>
          <a:ln>
            <a:noFill/>
          </a:ln>
        </p:spPr>
        <p:txBody>
          <a:bodyPr anchorCtr="0" anchor="t" bIns="45700" lIns="45700" spcFirstLastPara="1" rIns="45700" wrap="square" tIns="45700">
            <a:normAutofit fontScale="62500" lnSpcReduction="20000"/>
          </a:bodyPr>
          <a:lstStyle/>
          <a:p>
            <a:pPr indent="-210750" lvl="0" marL="306000" rtl="0" algn="l">
              <a:lnSpc>
                <a:spcPct val="90000"/>
              </a:lnSpc>
              <a:spcBef>
                <a:spcPts val="0"/>
              </a:spcBef>
              <a:spcAft>
                <a:spcPts val="0"/>
              </a:spcAft>
              <a:buSzPct val="100000"/>
              <a:buNone/>
            </a:pPr>
            <a:r>
              <a:t/>
            </a:r>
            <a:endParaRPr sz="2400"/>
          </a:p>
          <a:p>
            <a:pPr indent="0" lvl="0" marL="0" rtl="0" algn="l">
              <a:lnSpc>
                <a:spcPct val="90000"/>
              </a:lnSpc>
              <a:spcBef>
                <a:spcPts val="1200"/>
              </a:spcBef>
              <a:spcAft>
                <a:spcPts val="0"/>
              </a:spcAft>
              <a:buClr>
                <a:schemeClr val="accent1"/>
              </a:buClr>
              <a:buSzPct val="100000"/>
              <a:buNone/>
            </a:pPr>
            <a:r>
              <a:rPr b="1" lang="en-US" sz="2900"/>
              <a:t>Rare</a:t>
            </a:r>
            <a:endParaRPr/>
          </a:p>
          <a:p>
            <a:pPr indent="0" lvl="0" marL="0" rtl="0" algn="l">
              <a:lnSpc>
                <a:spcPct val="90000"/>
              </a:lnSpc>
              <a:spcBef>
                <a:spcPts val="1200"/>
              </a:spcBef>
              <a:spcAft>
                <a:spcPts val="0"/>
              </a:spcAft>
              <a:buClr>
                <a:schemeClr val="accent1"/>
              </a:buClr>
              <a:buSzPct val="100000"/>
              <a:buNone/>
            </a:pPr>
            <a:r>
              <a:rPr lang="en-US" sz="2900"/>
              <a:t>It is rejection of the allograft occurring </a:t>
            </a:r>
            <a:r>
              <a:rPr b="1" lang="en-US" sz="2900">
                <a:highlight>
                  <a:srgbClr val="FFFF00"/>
                </a:highlight>
              </a:rPr>
              <a:t>immediately after</a:t>
            </a:r>
            <a:r>
              <a:rPr b="1" lang="en-US" sz="2900"/>
              <a:t> implantation and perfusion of graft.</a:t>
            </a:r>
            <a:endParaRPr/>
          </a:p>
          <a:p>
            <a:pPr indent="0" lvl="0" marL="0" rtl="0" algn="l">
              <a:lnSpc>
                <a:spcPct val="90000"/>
              </a:lnSpc>
              <a:spcBef>
                <a:spcPts val="1200"/>
              </a:spcBef>
              <a:spcAft>
                <a:spcPts val="0"/>
              </a:spcAft>
              <a:buClr>
                <a:schemeClr val="accent1"/>
              </a:buClr>
              <a:buSzPct val="100000"/>
              <a:buNone/>
            </a:pPr>
            <a:r>
              <a:rPr lang="en-US" sz="2900"/>
              <a:t>Occurs within minutes to hours after transplantation. </a:t>
            </a:r>
            <a:endParaRPr/>
          </a:p>
          <a:p>
            <a:pPr indent="0" lvl="0" marL="0" rtl="0" algn="l">
              <a:lnSpc>
                <a:spcPct val="90000"/>
              </a:lnSpc>
              <a:spcBef>
                <a:spcPts val="1200"/>
              </a:spcBef>
              <a:spcAft>
                <a:spcPts val="0"/>
              </a:spcAft>
              <a:buSzPct val="100000"/>
              <a:buFont typeface="Noto Sans Symbols"/>
              <a:buNone/>
            </a:pPr>
            <a:r>
              <a:rPr b="1" lang="en-US" sz="2900"/>
              <a:t>Gross</a:t>
            </a:r>
            <a:endParaRPr/>
          </a:p>
          <a:p>
            <a:pPr indent="-306031" lvl="0" marL="306000" rtl="0" algn="l">
              <a:lnSpc>
                <a:spcPct val="90000"/>
              </a:lnSpc>
              <a:spcBef>
                <a:spcPts val="1200"/>
              </a:spcBef>
              <a:spcAft>
                <a:spcPts val="0"/>
              </a:spcAft>
              <a:buClr>
                <a:schemeClr val="accent1"/>
              </a:buClr>
              <a:buSzPct val="100000"/>
              <a:buChar char=" "/>
            </a:pPr>
            <a:r>
              <a:rPr lang="en-US" sz="2900">
                <a:highlight>
                  <a:srgbClr val="FFFF00"/>
                </a:highlight>
              </a:rPr>
              <a:t>Cyanosis</a:t>
            </a:r>
            <a:r>
              <a:rPr lang="en-US" sz="2900"/>
              <a:t> of graft minutes to hours after perfusion</a:t>
            </a:r>
            <a:endParaRPr b="1" sz="2900"/>
          </a:p>
          <a:p>
            <a:pPr indent="-306031" lvl="0" marL="306000" rtl="0" algn="l">
              <a:lnSpc>
                <a:spcPct val="90000"/>
              </a:lnSpc>
              <a:spcBef>
                <a:spcPts val="1200"/>
              </a:spcBef>
              <a:spcAft>
                <a:spcPts val="0"/>
              </a:spcAft>
              <a:buClr>
                <a:schemeClr val="accent1"/>
              </a:buClr>
              <a:buSzPct val="100000"/>
              <a:buChar char=" "/>
            </a:pPr>
            <a:r>
              <a:rPr lang="en-US" sz="2900"/>
              <a:t>Graft becomes </a:t>
            </a:r>
            <a:r>
              <a:rPr lang="en-US" sz="2900">
                <a:highlight>
                  <a:srgbClr val="FFFF00"/>
                </a:highlight>
              </a:rPr>
              <a:t>swollen, hemorrhagic, and necrotic</a:t>
            </a:r>
            <a:endParaRPr>
              <a:highlight>
                <a:srgbClr val="FFFF00"/>
              </a:highlight>
            </a:endParaRPr>
          </a:p>
          <a:p>
            <a:pPr indent="0" lvl="0" marL="0" rtl="0" algn="l">
              <a:lnSpc>
                <a:spcPct val="90000"/>
              </a:lnSpc>
              <a:spcBef>
                <a:spcPts val="1200"/>
              </a:spcBef>
              <a:spcAft>
                <a:spcPts val="0"/>
              </a:spcAft>
              <a:buSzPct val="100000"/>
              <a:buFont typeface="Noto Sans Symbols"/>
              <a:buNone/>
            </a:pPr>
            <a:r>
              <a:rPr b="1" lang="en-US" sz="2900"/>
              <a:t>Microscopic</a:t>
            </a:r>
            <a:endParaRPr/>
          </a:p>
          <a:p>
            <a:pPr indent="-306031" lvl="0" marL="306000" rtl="0" algn="l">
              <a:lnSpc>
                <a:spcPct val="90000"/>
              </a:lnSpc>
              <a:spcBef>
                <a:spcPts val="1200"/>
              </a:spcBef>
              <a:spcAft>
                <a:spcPts val="0"/>
              </a:spcAft>
              <a:buClr>
                <a:schemeClr val="accent1"/>
              </a:buClr>
              <a:buSzPct val="100000"/>
              <a:buChar char=" "/>
            </a:pPr>
            <a:r>
              <a:rPr lang="en-US" sz="2900">
                <a:highlight>
                  <a:srgbClr val="FFFF00"/>
                </a:highlight>
              </a:rPr>
              <a:t>Vasculitis, thrombosis, fibrinoid necrosis</a:t>
            </a:r>
            <a:r>
              <a:rPr lang="en-US" sz="2900"/>
              <a:t> of blood vessels </a:t>
            </a:r>
            <a:endParaRPr/>
          </a:p>
          <a:p>
            <a:pPr indent="-306031" lvl="0" marL="306000" rtl="0" algn="l">
              <a:lnSpc>
                <a:spcPct val="90000"/>
              </a:lnSpc>
              <a:spcBef>
                <a:spcPts val="1200"/>
              </a:spcBef>
              <a:spcAft>
                <a:spcPts val="0"/>
              </a:spcAft>
              <a:buClr>
                <a:schemeClr val="accent1"/>
              </a:buClr>
              <a:buSzPct val="100000"/>
              <a:buChar char=" "/>
            </a:pPr>
            <a:r>
              <a:rPr lang="en-US" sz="2900"/>
              <a:t>Thrombi in glomeruli</a:t>
            </a:r>
            <a:endParaRPr sz="2900"/>
          </a:p>
          <a:p>
            <a:pPr indent="-306031" lvl="0" marL="306000" rtl="0" algn="l">
              <a:lnSpc>
                <a:spcPct val="90000"/>
              </a:lnSpc>
              <a:spcBef>
                <a:spcPts val="1200"/>
              </a:spcBef>
              <a:spcAft>
                <a:spcPts val="0"/>
              </a:spcAft>
              <a:buClr>
                <a:schemeClr val="accent1"/>
              </a:buClr>
              <a:buSzPct val="100000"/>
              <a:buChar char=" "/>
            </a:pPr>
            <a:r>
              <a:rPr lang="en-US" sz="2900">
                <a:highlight>
                  <a:srgbClr val="FFFF00"/>
                </a:highlight>
              </a:rPr>
              <a:t>Interstitial edema</a:t>
            </a:r>
            <a:r>
              <a:rPr lang="en-US" sz="2900"/>
              <a:t> and hemorrhage</a:t>
            </a:r>
            <a:endParaRPr/>
          </a:p>
          <a:p>
            <a:pPr indent="-306031" lvl="0" marL="306000" rtl="0" algn="l">
              <a:lnSpc>
                <a:spcPct val="90000"/>
              </a:lnSpc>
              <a:spcBef>
                <a:spcPts val="1200"/>
              </a:spcBef>
              <a:spcAft>
                <a:spcPts val="0"/>
              </a:spcAft>
              <a:buClr>
                <a:schemeClr val="accent1"/>
              </a:buClr>
              <a:buSzPct val="100000"/>
              <a:buChar char=" "/>
            </a:pPr>
            <a:r>
              <a:rPr lang="en-US" sz="2900"/>
              <a:t>Infarct of the kidney (</a:t>
            </a:r>
            <a:r>
              <a:rPr lang="en-US" sz="2900">
                <a:highlight>
                  <a:srgbClr val="FFFF00"/>
                </a:highlight>
              </a:rPr>
              <a:t>coagulative necrosis</a:t>
            </a:r>
            <a:r>
              <a:rPr lang="en-US" sz="2900"/>
              <a:t>) and loss of graft.</a:t>
            </a:r>
            <a:endParaRPr/>
          </a:p>
        </p:txBody>
      </p:sp>
      <p:pic>
        <p:nvPicPr>
          <p:cNvPr id="165" name="Google Shape;165;p12"/>
          <p:cNvPicPr preferRelativeResize="0"/>
          <p:nvPr>
            <p:ph idx="2" type="body"/>
          </p:nvPr>
        </p:nvPicPr>
        <p:blipFill rotWithShape="1">
          <a:blip r:embed="rId3">
            <a:alphaModFix/>
          </a:blip>
          <a:srcRect b="0" l="0" r="0" t="0"/>
          <a:stretch/>
        </p:blipFill>
        <p:spPr>
          <a:xfrm>
            <a:off x="7421563" y="0"/>
            <a:ext cx="4608512" cy="3498850"/>
          </a:xfrm>
          <a:prstGeom prst="rect">
            <a:avLst/>
          </a:prstGeom>
          <a:noFill/>
          <a:ln>
            <a:noFill/>
          </a:ln>
        </p:spPr>
      </p:pic>
      <p:sp>
        <p:nvSpPr>
          <p:cNvPr id="166" name="Google Shape;166;p12"/>
          <p:cNvSpPr/>
          <p:nvPr/>
        </p:nvSpPr>
        <p:spPr>
          <a:xfrm>
            <a:off x="7815263" y="3457575"/>
            <a:ext cx="3432175" cy="2619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u="none" cap="none" strike="noStrike">
                <a:solidFill>
                  <a:schemeClr val="dk1"/>
                </a:solidFill>
                <a:latin typeface="Century Gothic"/>
                <a:ea typeface="Century Gothic"/>
                <a:cs typeface="Century Gothic"/>
                <a:sym typeface="Century Gothic"/>
              </a:rPr>
              <a:t>https://tpis.upmc.com/tpis/images/H00021k.jpg</a:t>
            </a:r>
            <a:endParaRPr/>
          </a:p>
        </p:txBody>
      </p:sp>
      <p:pic>
        <p:nvPicPr>
          <p:cNvPr id="167" name="Google Shape;167;p12"/>
          <p:cNvPicPr preferRelativeResize="0"/>
          <p:nvPr/>
        </p:nvPicPr>
        <p:blipFill rotWithShape="1">
          <a:blip r:embed="rId4">
            <a:alphaModFix/>
          </a:blip>
          <a:srcRect b="0" l="0" r="0" t="0"/>
          <a:stretch/>
        </p:blipFill>
        <p:spPr>
          <a:xfrm>
            <a:off x="7421563" y="3757613"/>
            <a:ext cx="4618037" cy="310038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3"/>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4A7B29"/>
              </a:buClr>
              <a:buSzPts val="5000"/>
              <a:buFont typeface="Twentieth Century"/>
              <a:buNone/>
            </a:pPr>
            <a:r>
              <a:rPr b="1" lang="en-US">
                <a:solidFill>
                  <a:srgbClr val="4A7B29"/>
                </a:solidFill>
              </a:rPr>
              <a:t>B) ACUTE REJECTION </a:t>
            </a:r>
            <a:endParaRPr/>
          </a:p>
        </p:txBody>
      </p:sp>
      <p:sp>
        <p:nvSpPr>
          <p:cNvPr id="173" name="Google Shape;173;p13"/>
          <p:cNvSpPr txBox="1"/>
          <p:nvPr>
            <p:ph idx="1" type="body"/>
          </p:nvPr>
        </p:nvSpPr>
        <p:spPr>
          <a:xfrm>
            <a:off x="1683224" y="2162747"/>
            <a:ext cx="8825552" cy="4110037"/>
          </a:xfrm>
          <a:prstGeom prst="rect">
            <a:avLst/>
          </a:prstGeom>
          <a:noFill/>
          <a:ln>
            <a:noFill/>
          </a:ln>
        </p:spPr>
        <p:txBody>
          <a:bodyPr anchorCtr="0" anchor="t" bIns="45700" lIns="45700" spcFirstLastPara="1" rIns="45700" wrap="square" tIns="45700">
            <a:normAutofit/>
          </a:bodyPr>
          <a:lstStyle/>
          <a:p>
            <a:pPr indent="-152400" lvl="0" marL="91440" rtl="0" algn="l">
              <a:lnSpc>
                <a:spcPct val="90000"/>
              </a:lnSpc>
              <a:spcBef>
                <a:spcPts val="0"/>
              </a:spcBef>
              <a:spcAft>
                <a:spcPts val="0"/>
              </a:spcAft>
              <a:buClr>
                <a:schemeClr val="accent1"/>
              </a:buClr>
              <a:buSzPts val="2400"/>
              <a:buChar char=" "/>
            </a:pPr>
            <a:r>
              <a:rPr lang="en-US" sz="2400"/>
              <a:t>Acute Rejection is the most common type of rejection in the newly transplanted kidney patient. It can occur </a:t>
            </a:r>
            <a:r>
              <a:rPr lang="en-US" sz="2400">
                <a:highlight>
                  <a:srgbClr val="FFFF00"/>
                </a:highlight>
              </a:rPr>
              <a:t>within days or the first few months</a:t>
            </a:r>
            <a:r>
              <a:rPr lang="en-US" sz="2400"/>
              <a:t> after surgery. Sometimes it can occur after years. </a:t>
            </a:r>
            <a:endParaRPr/>
          </a:p>
          <a:p>
            <a:pPr indent="-152400" lvl="0" marL="91440" rtl="0" algn="l">
              <a:lnSpc>
                <a:spcPct val="90000"/>
              </a:lnSpc>
              <a:spcBef>
                <a:spcPts val="1400"/>
              </a:spcBef>
              <a:spcAft>
                <a:spcPts val="0"/>
              </a:spcAft>
              <a:buClr>
                <a:schemeClr val="accent1"/>
              </a:buClr>
              <a:buSzPts val="2400"/>
              <a:buChar char=" "/>
            </a:pPr>
            <a:r>
              <a:rPr lang="en-US" sz="2400"/>
              <a:t>2 types</a:t>
            </a:r>
            <a:endParaRPr/>
          </a:p>
          <a:p>
            <a:pPr indent="-514350" lvl="1" marL="955675" rtl="0" algn="l">
              <a:lnSpc>
                <a:spcPct val="90000"/>
              </a:lnSpc>
              <a:spcBef>
                <a:spcPts val="400"/>
              </a:spcBef>
              <a:spcAft>
                <a:spcPts val="0"/>
              </a:spcAft>
              <a:buClr>
                <a:schemeClr val="accent1"/>
              </a:buClr>
              <a:buSzPts val="2400"/>
              <a:buChar char="🢝"/>
            </a:pPr>
            <a:r>
              <a:rPr b="1" lang="en-US" sz="2400"/>
              <a:t>Acute T-cell mediated rejection/ acute cellular rejection.</a:t>
            </a:r>
            <a:endParaRPr/>
          </a:p>
          <a:p>
            <a:pPr indent="-514350" lvl="1" marL="955675" rtl="0" algn="l">
              <a:lnSpc>
                <a:spcPct val="90000"/>
              </a:lnSpc>
              <a:spcBef>
                <a:spcPts val="600"/>
              </a:spcBef>
              <a:spcAft>
                <a:spcPts val="0"/>
              </a:spcAft>
              <a:buClr>
                <a:schemeClr val="accent1"/>
              </a:buClr>
              <a:buSzPts val="2400"/>
              <a:buChar char="🢝"/>
            </a:pPr>
            <a:r>
              <a:rPr b="1" lang="en-US" sz="2400"/>
              <a:t>Acute antibody-mediated rejection</a:t>
            </a:r>
            <a:r>
              <a:rPr lang="en-US" sz="2400"/>
              <a:t>.</a:t>
            </a:r>
            <a:endParaRPr/>
          </a:p>
          <a:p>
            <a:pPr indent="0" lvl="0" marL="91440" rtl="0" algn="l">
              <a:lnSpc>
                <a:spcPct val="90000"/>
              </a:lnSpc>
              <a:spcBef>
                <a:spcPts val="1600"/>
              </a:spcBef>
              <a:spcAft>
                <a:spcPts val="0"/>
              </a:spcAft>
              <a:buSzPts val="2200"/>
              <a:buNone/>
            </a:pPr>
            <a:r>
              <a:t/>
            </a:r>
            <a:endParaRPr/>
          </a:p>
          <a:p>
            <a:pPr indent="0" lvl="0" marL="91440" rtl="0" algn="l">
              <a:lnSpc>
                <a:spcPct val="90000"/>
              </a:lnSpc>
              <a:spcBef>
                <a:spcPts val="1400"/>
              </a:spcBef>
              <a:spcAft>
                <a:spcPts val="0"/>
              </a:spcAft>
              <a:buSzPts val="22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4"/>
          <p:cNvSpPr txBox="1"/>
          <p:nvPr>
            <p:ph type="title"/>
          </p:nvPr>
        </p:nvSpPr>
        <p:spPr>
          <a:xfrm>
            <a:off x="1341200" y="804519"/>
            <a:ext cx="9291215" cy="104923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80000"/>
              </a:lnSpc>
              <a:spcBef>
                <a:spcPts val="0"/>
              </a:spcBef>
              <a:spcAft>
                <a:spcPts val="0"/>
              </a:spcAft>
              <a:buClr>
                <a:srgbClr val="4A7B29"/>
              </a:buClr>
              <a:buSzPct val="100000"/>
              <a:buFont typeface="Twentieth Century"/>
              <a:buNone/>
            </a:pPr>
            <a:r>
              <a:rPr b="1" lang="en-US" sz="3600">
                <a:solidFill>
                  <a:srgbClr val="4A7B29"/>
                </a:solidFill>
              </a:rPr>
              <a:t>B) ACUTE REJECTION </a:t>
            </a:r>
            <a:br>
              <a:rPr b="1" lang="en-US" sz="3600"/>
            </a:br>
            <a:r>
              <a:rPr b="1" lang="en-US" sz="3600">
                <a:solidFill>
                  <a:srgbClr val="4A7B29"/>
                </a:solidFill>
              </a:rPr>
              <a:t>ACUTE T-CELL MEDIATED REJECTION (</a:t>
            </a:r>
            <a:r>
              <a:rPr b="1" lang="en-US" sz="3600">
                <a:solidFill>
                  <a:srgbClr val="4A7B29"/>
                </a:solidFill>
                <a:highlight>
                  <a:srgbClr val="FFFF00"/>
                </a:highlight>
              </a:rPr>
              <a:t>ACUTE TCMR)</a:t>
            </a:r>
            <a:endParaRPr>
              <a:solidFill>
                <a:srgbClr val="4A7B29"/>
              </a:solidFill>
              <a:highlight>
                <a:srgbClr val="FFFF00"/>
              </a:highlight>
            </a:endParaRPr>
          </a:p>
        </p:txBody>
      </p:sp>
      <p:sp>
        <p:nvSpPr>
          <p:cNvPr id="180" name="Google Shape;180;p14"/>
          <p:cNvSpPr txBox="1"/>
          <p:nvPr>
            <p:ph idx="1" type="body"/>
          </p:nvPr>
        </p:nvSpPr>
        <p:spPr>
          <a:xfrm>
            <a:off x="861392" y="2060920"/>
            <a:ext cx="11063286" cy="4691062"/>
          </a:xfrm>
          <a:prstGeom prst="rect">
            <a:avLst/>
          </a:prstGeom>
          <a:noFill/>
          <a:ln>
            <a:noFill/>
          </a:ln>
        </p:spPr>
        <p:txBody>
          <a:bodyPr anchorCtr="0" anchor="t" bIns="45700" lIns="45700" spcFirstLastPara="1" rIns="45700" wrap="square" tIns="45700">
            <a:normAutofit/>
          </a:bodyPr>
          <a:lstStyle/>
          <a:p>
            <a:pPr indent="-152400" lvl="0" marL="91440" rtl="0" algn="l">
              <a:lnSpc>
                <a:spcPct val="90000"/>
              </a:lnSpc>
              <a:spcBef>
                <a:spcPts val="0"/>
              </a:spcBef>
              <a:spcAft>
                <a:spcPts val="0"/>
              </a:spcAft>
              <a:buClr>
                <a:schemeClr val="accent1"/>
              </a:buClr>
              <a:buSzPts val="2400"/>
              <a:buFont typeface="Noto Sans Symbols"/>
              <a:buChar char="▪"/>
            </a:pPr>
            <a:r>
              <a:rPr lang="en-US" sz="2400"/>
              <a:t> It is a common form of rejection. It is an </a:t>
            </a:r>
            <a:r>
              <a:rPr b="1" lang="en-US" sz="2400"/>
              <a:t>acute immune reaction by the recipient against the antigens present in the allograft (called </a:t>
            </a:r>
            <a:r>
              <a:rPr b="1" lang="en-US" sz="2400">
                <a:highlight>
                  <a:srgbClr val="FFFF00"/>
                </a:highlight>
              </a:rPr>
              <a:t>alloantigens</a:t>
            </a:r>
            <a:r>
              <a:rPr lang="en-US" sz="2400"/>
              <a:t>). It is mediated by </a:t>
            </a:r>
            <a:r>
              <a:rPr b="1" lang="en-US" sz="2400">
                <a:highlight>
                  <a:srgbClr val="FFFF00"/>
                </a:highlight>
              </a:rPr>
              <a:t>T cells</a:t>
            </a:r>
            <a:r>
              <a:rPr b="1" lang="en-US" sz="2400"/>
              <a:t>. </a:t>
            </a:r>
            <a:endParaRPr/>
          </a:p>
          <a:p>
            <a:pPr indent="-152400" lvl="0" marL="91440" rtl="0" algn="l">
              <a:lnSpc>
                <a:spcPct val="90000"/>
              </a:lnSpc>
              <a:spcBef>
                <a:spcPts val="1400"/>
              </a:spcBef>
              <a:spcAft>
                <a:spcPts val="0"/>
              </a:spcAft>
              <a:buClr>
                <a:schemeClr val="accent1"/>
              </a:buClr>
              <a:buSzPts val="2400"/>
              <a:buFont typeface="Noto Sans Symbols"/>
              <a:buChar char="▪"/>
            </a:pPr>
            <a:r>
              <a:rPr lang="en-US" sz="2400"/>
              <a:t> Classically it develops in </a:t>
            </a:r>
            <a:r>
              <a:rPr b="1" lang="en-US" sz="2400"/>
              <a:t>the </a:t>
            </a:r>
            <a:r>
              <a:rPr b="1" lang="en-US" sz="2400">
                <a:highlight>
                  <a:srgbClr val="FFFF00"/>
                </a:highlight>
              </a:rPr>
              <a:t>first 3 months after</a:t>
            </a:r>
            <a:r>
              <a:rPr b="1" lang="en-US" sz="2400"/>
              <a:t> transplantation</a:t>
            </a:r>
            <a:r>
              <a:rPr lang="en-US" sz="2400"/>
              <a:t>, but may erupt at any time, even after many years. </a:t>
            </a:r>
            <a:endParaRPr/>
          </a:p>
          <a:p>
            <a:pPr indent="-152400" lvl="0" marL="91440" rtl="0" algn="l">
              <a:lnSpc>
                <a:spcPct val="90000"/>
              </a:lnSpc>
              <a:spcBef>
                <a:spcPts val="1400"/>
              </a:spcBef>
              <a:spcAft>
                <a:spcPts val="0"/>
              </a:spcAft>
              <a:buClr>
                <a:schemeClr val="accent1"/>
              </a:buClr>
              <a:buSzPts val="2400"/>
              <a:buFont typeface="Noto Sans Symbols"/>
              <a:buChar char="▪"/>
            </a:pPr>
            <a:r>
              <a:rPr lang="en-US" sz="2400"/>
              <a:t> Clinically 🡪 there is </a:t>
            </a:r>
            <a:r>
              <a:rPr lang="en-US" sz="2400">
                <a:highlight>
                  <a:srgbClr val="FFFF00"/>
                </a:highlight>
              </a:rPr>
              <a:t>loss of graft function</a:t>
            </a:r>
            <a:r>
              <a:rPr lang="en-US" sz="2400"/>
              <a:t> and it presents as </a:t>
            </a:r>
            <a:r>
              <a:rPr b="1" lang="en-US" sz="2400">
                <a:highlight>
                  <a:srgbClr val="FFFF00"/>
                </a:highlight>
              </a:rPr>
              <a:t>rising creatinine</a:t>
            </a:r>
            <a:r>
              <a:rPr lang="en-US" sz="2400"/>
              <a:t>. </a:t>
            </a:r>
            <a:endParaRPr/>
          </a:p>
          <a:p>
            <a:pPr indent="-152400" lvl="0" marL="91440" rtl="0" algn="l">
              <a:lnSpc>
                <a:spcPct val="90000"/>
              </a:lnSpc>
              <a:spcBef>
                <a:spcPts val="1400"/>
              </a:spcBef>
              <a:spcAft>
                <a:spcPts val="0"/>
              </a:spcAft>
              <a:buClr>
                <a:schemeClr val="accent1"/>
              </a:buClr>
              <a:buSzPts val="2400"/>
              <a:buFont typeface="Noto Sans Symbols"/>
              <a:buChar char="▪"/>
            </a:pPr>
            <a:r>
              <a:rPr lang="en-US" sz="2400"/>
              <a:t> In acute TCMR there is </a:t>
            </a:r>
            <a:r>
              <a:rPr lang="en-US" sz="2400">
                <a:highlight>
                  <a:srgbClr val="FFFF00"/>
                </a:highlight>
              </a:rPr>
              <a:t>infiltration of allograft by lymphocytes</a:t>
            </a:r>
            <a:r>
              <a:rPr lang="en-US" sz="2400"/>
              <a:t> (mainly T-cells) and other inflammatory cells. The inflammation is primarily in the tubules (tubulitis) and the interstitium (together called </a:t>
            </a:r>
            <a:r>
              <a:rPr lang="en-US" sz="2400">
                <a:highlight>
                  <a:srgbClr val="FFFF00"/>
                </a:highlight>
              </a:rPr>
              <a:t>tubulointerstitial inflammation</a:t>
            </a:r>
            <a:r>
              <a:rPr lang="en-US" sz="2400"/>
              <a:t>) and may also involve the arteries called </a:t>
            </a:r>
            <a:r>
              <a:rPr lang="en-US" sz="2400">
                <a:highlight>
                  <a:srgbClr val="FFFF00"/>
                </a:highlight>
              </a:rPr>
              <a:t>vasculitis/arteritis (+/- fibrinoid necrosis of arteries).</a:t>
            </a:r>
            <a:endParaRPr>
              <a:highlight>
                <a:srgbClr val="FFFF00"/>
              </a:highlight>
            </a:endParaRPr>
          </a:p>
          <a:p>
            <a:pPr indent="-152400" lvl="0" marL="91440" rtl="0" algn="l">
              <a:lnSpc>
                <a:spcPct val="90000"/>
              </a:lnSpc>
              <a:spcBef>
                <a:spcPts val="1400"/>
              </a:spcBef>
              <a:spcAft>
                <a:spcPts val="0"/>
              </a:spcAft>
              <a:buClr>
                <a:schemeClr val="accent1"/>
              </a:buClr>
              <a:buSzPts val="2400"/>
              <a:buFont typeface="Noto Sans Symbols"/>
              <a:buChar char="▪"/>
            </a:pPr>
            <a:r>
              <a:rPr lang="en-US" sz="2400"/>
              <a:t> Acute TCMR responds well to </a:t>
            </a:r>
            <a:r>
              <a:rPr lang="en-US" sz="2400">
                <a:highlight>
                  <a:srgbClr val="FFFF00"/>
                </a:highlight>
              </a:rPr>
              <a:t>immunosuppressive drug therapy</a:t>
            </a:r>
            <a:r>
              <a:rPr lang="en-US" sz="2400"/>
              <a:t>.</a:t>
            </a:r>
            <a:endParaRPr/>
          </a:p>
          <a:p>
            <a:pPr indent="-165100" lvl="0" marL="304800" rtl="0" algn="l">
              <a:lnSpc>
                <a:spcPct val="90000"/>
              </a:lnSpc>
              <a:spcBef>
                <a:spcPts val="1400"/>
              </a:spcBef>
              <a:spcAft>
                <a:spcPts val="0"/>
              </a:spcAft>
              <a:buSzPts val="22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5"/>
          <p:cNvSpPr txBox="1"/>
          <p:nvPr>
            <p:ph type="title"/>
          </p:nvPr>
        </p:nvSpPr>
        <p:spPr>
          <a:xfrm>
            <a:off x="781670" y="718448"/>
            <a:ext cx="6656387" cy="1233487"/>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4A7B29"/>
              </a:buClr>
              <a:buSzPts val="3600"/>
              <a:buFont typeface="Twentieth Century"/>
              <a:buNone/>
            </a:pPr>
            <a:r>
              <a:rPr b="1" lang="en-US" sz="3600">
                <a:solidFill>
                  <a:srgbClr val="4A7B29"/>
                </a:solidFill>
              </a:rPr>
              <a:t>B) ACUTE REJECTION </a:t>
            </a:r>
            <a:br>
              <a:rPr b="1" lang="en-US" sz="3600"/>
            </a:br>
            <a:r>
              <a:rPr b="1" lang="en-US" sz="3200">
                <a:solidFill>
                  <a:srgbClr val="4A7B29"/>
                </a:solidFill>
              </a:rPr>
              <a:t>ACUTE T-CELL MEDIATED REJECTION</a:t>
            </a:r>
            <a:r>
              <a:rPr lang="en-US">
                <a:solidFill>
                  <a:srgbClr val="4A7B29"/>
                </a:solidFill>
              </a:rPr>
              <a:t>.</a:t>
            </a:r>
            <a:endParaRPr/>
          </a:p>
        </p:txBody>
      </p:sp>
      <p:sp>
        <p:nvSpPr>
          <p:cNvPr id="187" name="Google Shape;187;p15"/>
          <p:cNvSpPr txBox="1"/>
          <p:nvPr>
            <p:ph idx="1" type="body"/>
          </p:nvPr>
        </p:nvSpPr>
        <p:spPr>
          <a:xfrm>
            <a:off x="690562" y="2871788"/>
            <a:ext cx="6619875" cy="3657600"/>
          </a:xfrm>
          <a:prstGeom prst="rect">
            <a:avLst/>
          </a:prstGeom>
          <a:noFill/>
          <a:ln cap="flat" cmpd="sng" w="38100">
            <a:solidFill>
              <a:srgbClr val="6D0D62"/>
            </a:solidFill>
            <a:prstDash val="solid"/>
            <a:round/>
            <a:headEnd len="sm" w="sm" type="none"/>
            <a:tailEnd len="sm" w="sm" type="none"/>
          </a:ln>
        </p:spPr>
        <p:txBody>
          <a:bodyPr anchorCtr="0" anchor="t" bIns="45700" lIns="45700" spcFirstLastPara="1" rIns="45700" wrap="square" tIns="45700">
            <a:noAutofit/>
          </a:bodyPr>
          <a:lstStyle/>
          <a:p>
            <a:pPr indent="0" lvl="0" marL="0" rtl="0" algn="l">
              <a:lnSpc>
                <a:spcPct val="90000"/>
              </a:lnSpc>
              <a:spcBef>
                <a:spcPts val="0"/>
              </a:spcBef>
              <a:spcAft>
                <a:spcPts val="0"/>
              </a:spcAft>
              <a:buSzPts val="2400"/>
              <a:buFont typeface="Noto Sans Symbols"/>
              <a:buNone/>
            </a:pPr>
            <a:r>
              <a:rPr b="1" lang="en-US" sz="2400"/>
              <a:t>MICROSCOPY</a:t>
            </a:r>
            <a:endParaRPr/>
          </a:p>
          <a:p>
            <a:pPr indent="0" lvl="0" marL="0" rtl="0" algn="l">
              <a:lnSpc>
                <a:spcPct val="90000"/>
              </a:lnSpc>
              <a:spcBef>
                <a:spcPts val="0"/>
              </a:spcBef>
              <a:spcAft>
                <a:spcPts val="0"/>
              </a:spcAft>
              <a:buSzPts val="2400"/>
              <a:buFont typeface="Noto Sans Symbols"/>
              <a:buNone/>
            </a:pPr>
            <a:r>
              <a:t/>
            </a:r>
            <a:endParaRPr b="1" sz="2400"/>
          </a:p>
          <a:p>
            <a:pPr indent="-139700" lvl="0" marL="91440" rtl="0" algn="l">
              <a:lnSpc>
                <a:spcPct val="90000"/>
              </a:lnSpc>
              <a:spcBef>
                <a:spcPts val="0"/>
              </a:spcBef>
              <a:spcAft>
                <a:spcPts val="0"/>
              </a:spcAft>
              <a:buClr>
                <a:schemeClr val="accent1"/>
              </a:buClr>
              <a:buSzPts val="2200"/>
              <a:buFont typeface="Noto Sans Symbols"/>
              <a:buChar char="⮚"/>
            </a:pPr>
            <a:r>
              <a:rPr b="1" lang="en-US"/>
              <a:t>Tubulointerstitial inflammation </a:t>
            </a:r>
            <a:r>
              <a:rPr lang="en-US"/>
              <a:t>with or without </a:t>
            </a:r>
            <a:r>
              <a:rPr b="1" lang="en-US"/>
              <a:t>arteritis</a:t>
            </a:r>
            <a:endParaRPr/>
          </a:p>
          <a:p>
            <a:pPr indent="0" lvl="0" marL="91440" rtl="0" algn="l">
              <a:lnSpc>
                <a:spcPct val="90000"/>
              </a:lnSpc>
              <a:spcBef>
                <a:spcPts val="0"/>
              </a:spcBef>
              <a:spcAft>
                <a:spcPts val="0"/>
              </a:spcAft>
              <a:buClr>
                <a:schemeClr val="accent1"/>
              </a:buClr>
              <a:buSzPts val="2200"/>
              <a:buFont typeface="Noto Sans Symbols"/>
              <a:buNone/>
            </a:pPr>
            <a:r>
              <a:t/>
            </a:r>
            <a:endParaRPr b="1"/>
          </a:p>
          <a:p>
            <a:pPr indent="-139700" lvl="0" marL="91440" rtl="0" algn="l">
              <a:lnSpc>
                <a:spcPct val="90000"/>
              </a:lnSpc>
              <a:spcBef>
                <a:spcPts val="0"/>
              </a:spcBef>
              <a:spcAft>
                <a:spcPts val="0"/>
              </a:spcAft>
              <a:buClr>
                <a:schemeClr val="accent1"/>
              </a:buClr>
              <a:buSzPts val="2200"/>
              <a:buFont typeface="Noto Sans Symbols"/>
              <a:buChar char="⮚"/>
            </a:pPr>
            <a:r>
              <a:rPr b="1" lang="en-US">
                <a:highlight>
                  <a:srgbClr val="FFFF00"/>
                </a:highlight>
              </a:rPr>
              <a:t>Interstitial edema</a:t>
            </a:r>
            <a:r>
              <a:rPr b="1" lang="en-US"/>
              <a:t> and sometimes hemorrhage</a:t>
            </a:r>
            <a:endParaRPr/>
          </a:p>
          <a:p>
            <a:pPr indent="0" lvl="0" marL="0" rtl="0" algn="l">
              <a:lnSpc>
                <a:spcPct val="90000"/>
              </a:lnSpc>
              <a:spcBef>
                <a:spcPts val="0"/>
              </a:spcBef>
              <a:spcAft>
                <a:spcPts val="0"/>
              </a:spcAft>
              <a:buSzPts val="2200"/>
              <a:buFont typeface="Noto Sans Symbols"/>
              <a:buNone/>
            </a:pPr>
            <a:r>
              <a:t/>
            </a:r>
            <a:endParaRPr/>
          </a:p>
          <a:p>
            <a:pPr indent="0" lvl="0" marL="0" rtl="0" algn="l">
              <a:lnSpc>
                <a:spcPct val="90000"/>
              </a:lnSpc>
              <a:spcBef>
                <a:spcPts val="0"/>
              </a:spcBef>
              <a:spcAft>
                <a:spcPts val="0"/>
              </a:spcAft>
              <a:buSzPts val="2200"/>
              <a:buFont typeface="Noto Sans Symbols"/>
              <a:buNone/>
            </a:pPr>
            <a:r>
              <a:rPr lang="en-US"/>
              <a:t> Note: </a:t>
            </a:r>
            <a:r>
              <a:rPr lang="en-US">
                <a:highlight>
                  <a:srgbClr val="FFFF00"/>
                </a:highlight>
              </a:rPr>
              <a:t>glomerular usually not involved</a:t>
            </a:r>
            <a:r>
              <a:rPr lang="en-US"/>
              <a:t> </a:t>
            </a:r>
            <a:endParaRPr/>
          </a:p>
        </p:txBody>
      </p:sp>
      <p:pic>
        <p:nvPicPr>
          <p:cNvPr id="188" name="Google Shape;188;p15"/>
          <p:cNvPicPr preferRelativeResize="0"/>
          <p:nvPr>
            <p:ph idx="2" type="body"/>
          </p:nvPr>
        </p:nvPicPr>
        <p:blipFill rotWithShape="1">
          <a:blip r:embed="rId3">
            <a:alphaModFix/>
          </a:blip>
          <a:srcRect b="0" l="0" r="0" t="0"/>
          <a:stretch/>
        </p:blipFill>
        <p:spPr>
          <a:xfrm>
            <a:off x="7932738" y="0"/>
            <a:ext cx="4048125" cy="3190875"/>
          </a:xfrm>
          <a:prstGeom prst="rect">
            <a:avLst/>
          </a:prstGeom>
          <a:noFill/>
          <a:ln>
            <a:noFill/>
          </a:ln>
        </p:spPr>
      </p:pic>
      <p:sp>
        <p:nvSpPr>
          <p:cNvPr id="189" name="Google Shape;189;p15"/>
          <p:cNvSpPr/>
          <p:nvPr/>
        </p:nvSpPr>
        <p:spPr>
          <a:xfrm>
            <a:off x="7950200" y="2871788"/>
            <a:ext cx="3390900" cy="2460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Arial"/>
              <a:buNone/>
            </a:pPr>
            <a:r>
              <a:rPr b="1" i="1" lang="en-US" sz="1000" u="sng" cap="none" strike="noStrike">
                <a:solidFill>
                  <a:schemeClr val="dk1"/>
                </a:solidFill>
                <a:latin typeface="Century Gothic"/>
                <a:ea typeface="Century Gothic"/>
                <a:cs typeface="Century Gothic"/>
                <a:sym typeface="Century Gothic"/>
                <a:hlinkClick r:id="rId4">
                  <a:extLst>
                    <a:ext uri="{A12FA001-AC4F-418D-AE19-62706E023703}">
                      <ahyp:hlinkClr val="tx"/>
                    </a:ext>
                  </a:extLst>
                </a:hlinkClick>
              </a:rPr>
              <a:t>https://pathology.uic.edu/assets/1/6/c4d_web.png</a:t>
            </a:r>
            <a:endParaRPr b="1" i="1" sz="1000" u="none" cap="none" strike="noStrike">
              <a:solidFill>
                <a:schemeClr val="dk1"/>
              </a:solidFill>
              <a:latin typeface="Century Gothic"/>
              <a:ea typeface="Century Gothic"/>
              <a:cs typeface="Century Gothic"/>
              <a:sym typeface="Century Gothic"/>
            </a:endParaRPr>
          </a:p>
        </p:txBody>
      </p:sp>
      <p:pic>
        <p:nvPicPr>
          <p:cNvPr id="190" name="Google Shape;190;p15"/>
          <p:cNvPicPr preferRelativeResize="0"/>
          <p:nvPr/>
        </p:nvPicPr>
        <p:blipFill rotWithShape="1">
          <a:blip r:embed="rId5">
            <a:alphaModFix/>
          </a:blip>
          <a:srcRect b="0" l="0" r="0" t="0"/>
          <a:stretch/>
        </p:blipFill>
        <p:spPr>
          <a:xfrm>
            <a:off x="7823200" y="3257550"/>
            <a:ext cx="4267200" cy="3200400"/>
          </a:xfrm>
          <a:prstGeom prst="rect">
            <a:avLst/>
          </a:prstGeom>
          <a:noFill/>
          <a:ln cap="flat" cmpd="sng" w="34925">
            <a:solidFill>
              <a:schemeClr val="dk1"/>
            </a:solidFill>
            <a:prstDash val="solid"/>
            <a:miter lim="800000"/>
            <a:headEnd len="sm" w="sm" type="none"/>
            <a:tailEnd len="sm" w="sm" type="none"/>
          </a:ln>
        </p:spPr>
      </p:pic>
      <p:sp>
        <p:nvSpPr>
          <p:cNvPr id="191" name="Google Shape;191;p15"/>
          <p:cNvSpPr/>
          <p:nvPr/>
        </p:nvSpPr>
        <p:spPr>
          <a:xfrm>
            <a:off x="7823200" y="6138863"/>
            <a:ext cx="4267200" cy="369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900" u="none" cap="none" strike="noStrike">
                <a:solidFill>
                  <a:schemeClr val="dk1"/>
                </a:solidFill>
                <a:latin typeface="Calibri"/>
                <a:ea typeface="Calibri"/>
                <a:cs typeface="Calibri"/>
                <a:sym typeface="Calibri"/>
              </a:rPr>
              <a:t>Pathology of Renal Transplantation by Javed I. Kazi and Muhammed Mubarak from Topics in Renal Biopsy and Pathology. April 2012. DOI: 10.5772/39182. Source: InTech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6"/>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t/>
            </a:r>
            <a:endParaRPr/>
          </a:p>
        </p:txBody>
      </p:sp>
      <p:pic>
        <p:nvPicPr>
          <p:cNvPr id="198" name="Google Shape;198;p16"/>
          <p:cNvPicPr preferRelativeResize="0"/>
          <p:nvPr>
            <p:ph idx="1" type="body"/>
          </p:nvPr>
        </p:nvPicPr>
        <p:blipFill rotWithShape="1">
          <a:blip r:embed="rId3">
            <a:alphaModFix/>
          </a:blip>
          <a:srcRect b="0" l="0" r="0" t="0"/>
          <a:stretch/>
        </p:blipFill>
        <p:spPr>
          <a:xfrm>
            <a:off x="0" y="354013"/>
            <a:ext cx="6188075" cy="5113337"/>
          </a:xfrm>
          <a:prstGeom prst="rect">
            <a:avLst/>
          </a:prstGeom>
          <a:noFill/>
          <a:ln>
            <a:noFill/>
          </a:ln>
        </p:spPr>
      </p:pic>
      <p:pic>
        <p:nvPicPr>
          <p:cNvPr id="199" name="Google Shape;199;p16"/>
          <p:cNvPicPr preferRelativeResize="0"/>
          <p:nvPr>
            <p:ph idx="2" type="body"/>
          </p:nvPr>
        </p:nvPicPr>
        <p:blipFill rotWithShape="1">
          <a:blip r:embed="rId4">
            <a:alphaModFix/>
          </a:blip>
          <a:srcRect b="0" l="0" r="0" t="0"/>
          <a:stretch/>
        </p:blipFill>
        <p:spPr>
          <a:xfrm>
            <a:off x="6296025" y="354013"/>
            <a:ext cx="6208713" cy="4881562"/>
          </a:xfrm>
          <a:prstGeom prst="rect">
            <a:avLst/>
          </a:prstGeom>
          <a:noFill/>
          <a:ln>
            <a:noFill/>
          </a:ln>
        </p:spPr>
      </p:pic>
      <p:sp>
        <p:nvSpPr>
          <p:cNvPr id="200" name="Google Shape;200;p16"/>
          <p:cNvSpPr/>
          <p:nvPr/>
        </p:nvSpPr>
        <p:spPr>
          <a:xfrm>
            <a:off x="2647950" y="6572250"/>
            <a:ext cx="7296150" cy="2460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u="none" cap="none" strike="noStrike">
                <a:solidFill>
                  <a:schemeClr val="dk1"/>
                </a:solidFill>
                <a:latin typeface="Century Gothic"/>
                <a:ea typeface="Century Gothic"/>
                <a:cs typeface="Century Gothic"/>
                <a:sym typeface="Century Gothic"/>
              </a:rPr>
              <a:t>http://www.pathologyoutlines.com/imgau/kidneyacutechroniccellularrejectionsaglam9032_2 and 8973.jpg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7"/>
          <p:cNvSpPr txBox="1"/>
          <p:nvPr>
            <p:ph type="title"/>
          </p:nvPr>
        </p:nvSpPr>
        <p:spPr>
          <a:xfrm>
            <a:off x="1251610" y="896119"/>
            <a:ext cx="9291215" cy="825297"/>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lang="en-US"/>
              <a:t>ARTERITIS (VASCULITIS)</a:t>
            </a:r>
            <a:endParaRPr/>
          </a:p>
        </p:txBody>
      </p:sp>
      <p:pic>
        <p:nvPicPr>
          <p:cNvPr id="206" name="Google Shape;206;p17"/>
          <p:cNvPicPr preferRelativeResize="0"/>
          <p:nvPr/>
        </p:nvPicPr>
        <p:blipFill rotWithShape="1">
          <a:blip r:embed="rId3">
            <a:alphaModFix/>
          </a:blip>
          <a:srcRect b="0" l="0" r="0" t="0"/>
          <a:stretch/>
        </p:blipFill>
        <p:spPr>
          <a:xfrm>
            <a:off x="3142456" y="1858967"/>
            <a:ext cx="5907088" cy="4419600"/>
          </a:xfrm>
          <a:prstGeom prst="rect">
            <a:avLst/>
          </a:prstGeom>
          <a:noFill/>
          <a:ln>
            <a:noFill/>
          </a:ln>
        </p:spPr>
      </p:pic>
      <p:sp>
        <p:nvSpPr>
          <p:cNvPr id="207" name="Google Shape;207;p17"/>
          <p:cNvSpPr/>
          <p:nvPr/>
        </p:nvSpPr>
        <p:spPr>
          <a:xfrm>
            <a:off x="5594143" y="6416118"/>
            <a:ext cx="5676900" cy="2460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000" u="none" cap="none" strike="noStrike">
                <a:solidFill>
                  <a:schemeClr val="dk1"/>
                </a:solidFill>
                <a:latin typeface="Calibri"/>
                <a:ea typeface="Calibri"/>
                <a:cs typeface="Calibri"/>
                <a:sym typeface="Calibri"/>
              </a:rPr>
              <a:t>https://www.kidneypathology.com/Imagenes/Rechazo/V2.w.jpg</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8"/>
          <p:cNvSpPr txBox="1"/>
          <p:nvPr>
            <p:ph type="title"/>
          </p:nvPr>
        </p:nvSpPr>
        <p:spPr>
          <a:xfrm>
            <a:off x="1155907" y="768834"/>
            <a:ext cx="9509125" cy="96996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80000"/>
              </a:lnSpc>
              <a:spcBef>
                <a:spcPts val="0"/>
              </a:spcBef>
              <a:spcAft>
                <a:spcPts val="0"/>
              </a:spcAft>
              <a:buClr>
                <a:srgbClr val="4A7B29"/>
              </a:buClr>
              <a:buSzPct val="100000"/>
              <a:buFont typeface="Twentieth Century"/>
              <a:buNone/>
            </a:pPr>
            <a:r>
              <a:rPr b="1" lang="en-US" sz="3200">
                <a:solidFill>
                  <a:srgbClr val="4A7B29"/>
                </a:solidFill>
              </a:rPr>
              <a:t>A) ACUTE REJECTION </a:t>
            </a:r>
            <a:br>
              <a:rPr b="1" lang="en-US" sz="3200">
                <a:solidFill>
                  <a:srgbClr val="4A7B29"/>
                </a:solidFill>
              </a:rPr>
            </a:br>
            <a:r>
              <a:rPr b="1" lang="en-US" sz="3200">
                <a:solidFill>
                  <a:srgbClr val="4A7B29"/>
                </a:solidFill>
              </a:rPr>
              <a:t>ACUTE ANTIBODY-MEDIATED REJECTION (</a:t>
            </a:r>
            <a:r>
              <a:rPr b="1" lang="en-US" sz="3200">
                <a:solidFill>
                  <a:srgbClr val="4A7B29"/>
                </a:solidFill>
                <a:highlight>
                  <a:srgbClr val="FFFF00"/>
                </a:highlight>
              </a:rPr>
              <a:t>ACUTE ABMR</a:t>
            </a:r>
            <a:r>
              <a:rPr b="1" lang="en-US" sz="3200">
                <a:solidFill>
                  <a:srgbClr val="4A7B29"/>
                </a:solidFill>
              </a:rPr>
              <a:t>)</a:t>
            </a:r>
            <a:endParaRPr/>
          </a:p>
        </p:txBody>
      </p:sp>
      <p:sp>
        <p:nvSpPr>
          <p:cNvPr id="214" name="Google Shape;214;p18"/>
          <p:cNvSpPr txBox="1"/>
          <p:nvPr>
            <p:ph idx="1" type="body"/>
          </p:nvPr>
        </p:nvSpPr>
        <p:spPr>
          <a:xfrm>
            <a:off x="1060174" y="1909556"/>
            <a:ext cx="10395572" cy="4855679"/>
          </a:xfrm>
          <a:prstGeom prst="rect">
            <a:avLst/>
          </a:prstGeom>
          <a:noFill/>
          <a:ln>
            <a:noFill/>
          </a:ln>
        </p:spPr>
        <p:txBody>
          <a:bodyPr anchorCtr="0" anchor="t" bIns="45700" lIns="45700" spcFirstLastPara="1" rIns="45700" wrap="square" tIns="45700">
            <a:normAutofit fontScale="92500" lnSpcReduction="20000"/>
          </a:bodyPr>
          <a:lstStyle/>
          <a:p>
            <a:pPr indent="-306000" lvl="0" marL="306000" rtl="0" algn="l">
              <a:lnSpc>
                <a:spcPct val="90000"/>
              </a:lnSpc>
              <a:spcBef>
                <a:spcPts val="0"/>
              </a:spcBef>
              <a:spcAft>
                <a:spcPts val="0"/>
              </a:spcAft>
              <a:buClr>
                <a:schemeClr val="accent1"/>
              </a:buClr>
              <a:buSzPct val="100000"/>
              <a:buChar char=" "/>
            </a:pPr>
            <a:r>
              <a:rPr lang="en-US" sz="2800"/>
              <a:t>Also called as </a:t>
            </a:r>
            <a:r>
              <a:rPr b="1" lang="en-US" sz="2800"/>
              <a:t>acute </a:t>
            </a:r>
            <a:r>
              <a:rPr b="1" lang="en-US" sz="2800">
                <a:highlight>
                  <a:srgbClr val="FFFF00"/>
                </a:highlight>
              </a:rPr>
              <a:t>humoral</a:t>
            </a:r>
            <a:r>
              <a:rPr b="1" lang="en-US" sz="2800"/>
              <a:t> rejection.</a:t>
            </a:r>
            <a:endParaRPr/>
          </a:p>
          <a:p>
            <a:pPr indent="-306000" lvl="0" marL="306000" rtl="0" algn="l">
              <a:lnSpc>
                <a:spcPct val="90000"/>
              </a:lnSpc>
              <a:spcBef>
                <a:spcPts val="1200"/>
              </a:spcBef>
              <a:spcAft>
                <a:spcPts val="0"/>
              </a:spcAft>
              <a:buClr>
                <a:schemeClr val="accent1"/>
              </a:buClr>
              <a:buSzPct val="100000"/>
              <a:buChar char=" "/>
            </a:pPr>
            <a:r>
              <a:rPr lang="en-US" sz="2800"/>
              <a:t>It is an acute antibody mediated immune reaction.</a:t>
            </a:r>
            <a:endParaRPr/>
          </a:p>
          <a:p>
            <a:pPr indent="-306000" lvl="0" marL="306000" rtl="0" algn="l">
              <a:lnSpc>
                <a:spcPct val="90000"/>
              </a:lnSpc>
              <a:spcBef>
                <a:spcPts val="1200"/>
              </a:spcBef>
              <a:spcAft>
                <a:spcPts val="0"/>
              </a:spcAft>
              <a:buClr>
                <a:schemeClr val="accent1"/>
              </a:buClr>
              <a:buSzPct val="100000"/>
              <a:buChar char=" "/>
            </a:pPr>
            <a:r>
              <a:rPr lang="en-US" sz="2800"/>
              <a:t>It is </a:t>
            </a:r>
            <a:r>
              <a:rPr b="1" lang="en-US" sz="2800"/>
              <a:t>mediated by the anti-allograft antibodies (alloantibodies) called </a:t>
            </a:r>
            <a:r>
              <a:rPr b="1" lang="en-US" sz="2800">
                <a:highlight>
                  <a:srgbClr val="FFFF00"/>
                </a:highlight>
              </a:rPr>
              <a:t>donor specific antibodies (DSA).</a:t>
            </a:r>
            <a:r>
              <a:rPr b="1" lang="en-US" sz="2800"/>
              <a:t> </a:t>
            </a:r>
            <a:endParaRPr/>
          </a:p>
          <a:p>
            <a:pPr indent="-306000" lvl="0" marL="306000" rtl="0" algn="l">
              <a:lnSpc>
                <a:spcPct val="90000"/>
              </a:lnSpc>
              <a:spcBef>
                <a:spcPts val="1200"/>
              </a:spcBef>
              <a:spcAft>
                <a:spcPts val="0"/>
              </a:spcAft>
              <a:buClr>
                <a:schemeClr val="accent1"/>
              </a:buClr>
              <a:buSzPct val="100000"/>
              <a:buChar char=" "/>
            </a:pPr>
            <a:r>
              <a:rPr lang="en-US" sz="2800"/>
              <a:t>In it the recipient already has preformed (i.e. </a:t>
            </a:r>
            <a:r>
              <a:rPr lang="en-US" sz="2800">
                <a:highlight>
                  <a:srgbClr val="FFFF00"/>
                </a:highlight>
              </a:rPr>
              <a:t>present before transplantation) circulating anti-donor specific antibodies (DSA).</a:t>
            </a:r>
            <a:r>
              <a:rPr lang="en-US" sz="2800"/>
              <a:t> These antibodies are directed against the endothelial cells in the allograft kidney 🡪 they </a:t>
            </a:r>
            <a:r>
              <a:rPr lang="en-US" sz="2800">
                <a:highlight>
                  <a:srgbClr val="FFFF00"/>
                </a:highlight>
              </a:rPr>
              <a:t>attack the allograft</a:t>
            </a:r>
            <a:r>
              <a:rPr lang="en-US" sz="2800"/>
              <a:t> endothelial cells in the blood vessels (esp. the endothelial cells of the glomeruli and peritubular capillaries) 🡪 resulting in rejection.  </a:t>
            </a:r>
            <a:endParaRPr/>
          </a:p>
          <a:p>
            <a:pPr indent="-306000" lvl="0" marL="306000" rtl="0" algn="l">
              <a:lnSpc>
                <a:spcPct val="90000"/>
              </a:lnSpc>
              <a:spcBef>
                <a:spcPts val="1200"/>
              </a:spcBef>
              <a:spcAft>
                <a:spcPts val="0"/>
              </a:spcAft>
              <a:buClr>
                <a:schemeClr val="accent1"/>
              </a:buClr>
              <a:buSzPct val="100000"/>
              <a:buChar char=" "/>
            </a:pPr>
            <a:r>
              <a:rPr lang="en-US" sz="2800"/>
              <a:t>The </a:t>
            </a:r>
            <a:r>
              <a:rPr b="1" lang="en-US" sz="2800">
                <a:highlight>
                  <a:srgbClr val="FFFF00"/>
                </a:highlight>
              </a:rPr>
              <a:t>microvasculature of the kidney (i.e. glomeruli and peritubular capillaries) is the main target</a:t>
            </a:r>
            <a:r>
              <a:rPr lang="en-US" sz="2800">
                <a:highlight>
                  <a:srgbClr val="FFFF00"/>
                </a:highlight>
              </a:rPr>
              <a:t>.</a:t>
            </a:r>
            <a:endParaRPr>
              <a:highlight>
                <a:srgbClr val="FFFF00"/>
              </a:highlight>
            </a:endParaRPr>
          </a:p>
          <a:p>
            <a:pPr indent="-306000" lvl="0" marL="306000" rtl="0" algn="l">
              <a:lnSpc>
                <a:spcPct val="90000"/>
              </a:lnSpc>
              <a:spcBef>
                <a:spcPts val="1200"/>
              </a:spcBef>
              <a:spcAft>
                <a:spcPts val="0"/>
              </a:spcAft>
              <a:buClr>
                <a:schemeClr val="accent1"/>
              </a:buClr>
              <a:buSzPct val="100000"/>
              <a:buChar char=" "/>
            </a:pPr>
            <a:r>
              <a:rPr lang="en-US" sz="2800"/>
              <a:t>Clinically there is loss of graft function presenting as rising creatinine.</a:t>
            </a:r>
            <a:endParaRPr/>
          </a:p>
          <a:p>
            <a:pPr indent="0" lvl="0" marL="0" rtl="0" algn="l">
              <a:lnSpc>
                <a:spcPct val="90000"/>
              </a:lnSpc>
              <a:spcBef>
                <a:spcPts val="1200"/>
              </a:spcBef>
              <a:spcAft>
                <a:spcPts val="0"/>
              </a:spcAft>
              <a:buSzPct val="100000"/>
              <a:buFont typeface="Noto Sans Symbols"/>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9"/>
          <p:cNvSpPr txBox="1"/>
          <p:nvPr>
            <p:ph type="title"/>
          </p:nvPr>
        </p:nvSpPr>
        <p:spPr>
          <a:xfrm>
            <a:off x="1341437" y="724455"/>
            <a:ext cx="9509125" cy="969962"/>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4A7B29"/>
              </a:buClr>
              <a:buSzPts val="3200"/>
              <a:buFont typeface="Twentieth Century"/>
              <a:buNone/>
            </a:pPr>
            <a:r>
              <a:rPr b="1" lang="en-US" sz="3200">
                <a:solidFill>
                  <a:srgbClr val="4A7B29"/>
                </a:solidFill>
              </a:rPr>
              <a:t>ACUTE REJECTION </a:t>
            </a:r>
            <a:br>
              <a:rPr b="1" lang="en-US" sz="3200">
                <a:solidFill>
                  <a:srgbClr val="4A7B29"/>
                </a:solidFill>
              </a:rPr>
            </a:br>
            <a:r>
              <a:rPr b="1" lang="en-US" sz="3200">
                <a:solidFill>
                  <a:srgbClr val="4A7B29"/>
                </a:solidFill>
              </a:rPr>
              <a:t>ACUTE ANTIBODY-MEDIATED REJECTION (ACUTE ABMR)</a:t>
            </a:r>
            <a:endParaRPr sz="3200">
              <a:solidFill>
                <a:srgbClr val="4A7B29"/>
              </a:solidFill>
            </a:endParaRPr>
          </a:p>
        </p:txBody>
      </p:sp>
      <p:sp>
        <p:nvSpPr>
          <p:cNvPr id="220" name="Google Shape;220;p19"/>
          <p:cNvSpPr txBox="1"/>
          <p:nvPr>
            <p:ph idx="1" type="body"/>
          </p:nvPr>
        </p:nvSpPr>
        <p:spPr>
          <a:xfrm>
            <a:off x="488950" y="2213321"/>
            <a:ext cx="5607050" cy="4127500"/>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200"/>
              <a:buNone/>
            </a:pPr>
            <a:r>
              <a:rPr lang="en-US"/>
              <a:t>Microscopy: </a:t>
            </a:r>
            <a:endParaRPr/>
          </a:p>
          <a:p>
            <a:pPr indent="-342900" lvl="1" marL="868363" rtl="0" algn="l">
              <a:lnSpc>
                <a:spcPct val="90000"/>
              </a:lnSpc>
              <a:spcBef>
                <a:spcPts val="400"/>
              </a:spcBef>
              <a:spcAft>
                <a:spcPts val="0"/>
              </a:spcAft>
              <a:buClr>
                <a:schemeClr val="accent1"/>
              </a:buClr>
              <a:buSzPts val="2000"/>
              <a:buFont typeface="Noto Sans Symbols"/>
              <a:buChar char="⮚"/>
            </a:pPr>
            <a:r>
              <a:rPr lang="en-US" sz="2000">
                <a:highlight>
                  <a:srgbClr val="FFFF00"/>
                </a:highlight>
              </a:rPr>
              <a:t>Glomerulitis, capillaritis of the peritubular capillaries (peritubular capillaritis).</a:t>
            </a:r>
            <a:endParaRPr>
              <a:highlight>
                <a:srgbClr val="FFFF00"/>
              </a:highlight>
            </a:endParaRPr>
          </a:p>
          <a:p>
            <a:pPr indent="-342900" lvl="1" marL="868363" rtl="0" algn="l">
              <a:lnSpc>
                <a:spcPct val="90000"/>
              </a:lnSpc>
              <a:spcBef>
                <a:spcPts val="600"/>
              </a:spcBef>
              <a:spcAft>
                <a:spcPts val="0"/>
              </a:spcAft>
              <a:buClr>
                <a:schemeClr val="accent1"/>
              </a:buClr>
              <a:buSzPts val="2000"/>
              <a:buFont typeface="Noto Sans Symbols"/>
              <a:buChar char="⮚"/>
            </a:pPr>
            <a:r>
              <a:rPr lang="en-US" sz="2000"/>
              <a:t>Positive </a:t>
            </a:r>
            <a:r>
              <a:rPr lang="en-US" sz="2000">
                <a:highlight>
                  <a:srgbClr val="FFFF00"/>
                </a:highlight>
              </a:rPr>
              <a:t>C4d immunostain</a:t>
            </a:r>
            <a:r>
              <a:rPr lang="en-US" sz="2000"/>
              <a:t> in the peritubular capillaries.</a:t>
            </a:r>
            <a:endParaRPr/>
          </a:p>
          <a:p>
            <a:pPr indent="-342900" lvl="1" marL="868363" rtl="0" algn="l">
              <a:lnSpc>
                <a:spcPct val="90000"/>
              </a:lnSpc>
              <a:spcBef>
                <a:spcPts val="600"/>
              </a:spcBef>
              <a:spcAft>
                <a:spcPts val="0"/>
              </a:spcAft>
              <a:buClr>
                <a:schemeClr val="accent1"/>
              </a:buClr>
              <a:buSzPts val="2000"/>
              <a:buFont typeface="Noto Sans Symbols"/>
              <a:buChar char="⮚"/>
            </a:pPr>
            <a:r>
              <a:rPr lang="en-US" sz="2000"/>
              <a:t>Acute tubular injury/ necrosis.</a:t>
            </a:r>
            <a:endParaRPr/>
          </a:p>
          <a:p>
            <a:pPr indent="-342900" lvl="1" marL="868363" rtl="0" algn="l">
              <a:lnSpc>
                <a:spcPct val="90000"/>
              </a:lnSpc>
              <a:spcBef>
                <a:spcPts val="600"/>
              </a:spcBef>
              <a:spcAft>
                <a:spcPts val="0"/>
              </a:spcAft>
              <a:buClr>
                <a:schemeClr val="accent1"/>
              </a:buClr>
              <a:buSzPts val="2000"/>
              <a:buFont typeface="Noto Sans Symbols"/>
              <a:buChar char="⮚"/>
            </a:pPr>
            <a:r>
              <a:rPr lang="en-US" sz="2000"/>
              <a:t>Arteritis +/- fibrinoid necrosis.</a:t>
            </a:r>
            <a:endParaRPr/>
          </a:p>
          <a:p>
            <a:pPr indent="-342900" lvl="1" marL="868363" rtl="0" algn="l">
              <a:lnSpc>
                <a:spcPct val="90000"/>
              </a:lnSpc>
              <a:spcBef>
                <a:spcPts val="600"/>
              </a:spcBef>
              <a:spcAft>
                <a:spcPts val="0"/>
              </a:spcAft>
              <a:buClr>
                <a:schemeClr val="accent1"/>
              </a:buClr>
              <a:buSzPts val="2000"/>
              <a:buFont typeface="Noto Sans Symbols"/>
              <a:buChar char="⮚"/>
            </a:pPr>
            <a:r>
              <a:rPr lang="en-US" sz="2000"/>
              <a:t>Acute thrombotic </a:t>
            </a:r>
            <a:r>
              <a:rPr lang="en-US" sz="2000">
                <a:highlight>
                  <a:srgbClr val="FFFF00"/>
                </a:highlight>
              </a:rPr>
              <a:t>microangiopathy</a:t>
            </a:r>
            <a:r>
              <a:rPr lang="en-US" sz="2000"/>
              <a:t> like picture</a:t>
            </a:r>
            <a:endParaRPr sz="2000"/>
          </a:p>
          <a:p>
            <a:pPr indent="0" lvl="0" marL="44450" rtl="0" algn="l">
              <a:lnSpc>
                <a:spcPct val="90000"/>
              </a:lnSpc>
              <a:spcBef>
                <a:spcPts val="1600"/>
              </a:spcBef>
              <a:spcAft>
                <a:spcPts val="0"/>
              </a:spcAft>
              <a:buSzPts val="2200"/>
              <a:buFont typeface="Arial"/>
              <a:buNone/>
            </a:pPr>
            <a:r>
              <a:rPr lang="en-US">
                <a:solidFill>
                  <a:srgbClr val="FF0000"/>
                </a:solidFill>
              </a:rPr>
              <a:t>NOTE: </a:t>
            </a:r>
            <a:r>
              <a:rPr lang="en-US">
                <a:highlight>
                  <a:srgbClr val="FFFF00"/>
                </a:highlight>
              </a:rPr>
              <a:t>arteritis/ vasculitis can be seen in both acute TCMR and acute ABMR</a:t>
            </a:r>
            <a:r>
              <a:rPr lang="en-US"/>
              <a:t>.</a:t>
            </a:r>
            <a:endParaRPr/>
          </a:p>
        </p:txBody>
      </p:sp>
      <p:pic>
        <p:nvPicPr>
          <p:cNvPr id="221" name="Google Shape;221;p19"/>
          <p:cNvPicPr preferRelativeResize="0"/>
          <p:nvPr/>
        </p:nvPicPr>
        <p:blipFill rotWithShape="1">
          <a:blip r:embed="rId3">
            <a:alphaModFix/>
          </a:blip>
          <a:srcRect b="0" l="0" r="0" t="0"/>
          <a:stretch/>
        </p:blipFill>
        <p:spPr>
          <a:xfrm>
            <a:off x="6374985" y="2213321"/>
            <a:ext cx="5607050" cy="4237038"/>
          </a:xfrm>
          <a:prstGeom prst="rect">
            <a:avLst/>
          </a:prstGeom>
          <a:noFill/>
          <a:ln>
            <a:noFill/>
          </a:ln>
        </p:spPr>
      </p:pic>
      <p:sp>
        <p:nvSpPr>
          <p:cNvPr id="222" name="Google Shape;222;p19"/>
          <p:cNvSpPr/>
          <p:nvPr/>
        </p:nvSpPr>
        <p:spPr>
          <a:xfrm>
            <a:off x="7508875" y="6518206"/>
            <a:ext cx="3786188" cy="368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Glomerulitis &amp; peritubular capillaritis</a:t>
            </a:r>
            <a:endParaRPr b="0" i="0" sz="1800" u="none" cap="none" strike="noStrike">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5000"/>
              <a:buFont typeface="Twentieth Century"/>
              <a:buNone/>
            </a:pPr>
            <a:r>
              <a:rPr b="1" lang="en-US" u="sng"/>
              <a:t>OBJECTIVES:</a:t>
            </a:r>
            <a:br>
              <a:rPr lang="en-US"/>
            </a:br>
            <a:endParaRPr/>
          </a:p>
        </p:txBody>
      </p:sp>
      <p:sp>
        <p:nvSpPr>
          <p:cNvPr id="102" name="Google Shape;102;p2"/>
          <p:cNvSpPr txBox="1"/>
          <p:nvPr>
            <p:ph idx="1" type="body"/>
          </p:nvPr>
        </p:nvSpPr>
        <p:spPr>
          <a:xfrm>
            <a:off x="738188" y="1411288"/>
            <a:ext cx="10515600" cy="4979987"/>
          </a:xfrm>
          <a:prstGeom prst="rect">
            <a:avLst/>
          </a:prstGeom>
          <a:noFill/>
          <a:ln>
            <a:noFill/>
          </a:ln>
        </p:spPr>
        <p:txBody>
          <a:bodyPr anchorCtr="0" anchor="t" bIns="45700" lIns="45700" spcFirstLastPara="1" rIns="45700" wrap="square" tIns="45700">
            <a:normAutofit fontScale="92500" lnSpcReduction="10000"/>
          </a:bodyPr>
          <a:lstStyle/>
          <a:p>
            <a:pPr indent="-306000" lvl="0" marL="306000" rtl="0" algn="l">
              <a:lnSpc>
                <a:spcPct val="90000"/>
              </a:lnSpc>
              <a:spcBef>
                <a:spcPts val="0"/>
              </a:spcBef>
              <a:spcAft>
                <a:spcPts val="0"/>
              </a:spcAft>
              <a:buClr>
                <a:schemeClr val="accent1"/>
              </a:buClr>
              <a:buSzPct val="100000"/>
              <a:buChar char=" "/>
            </a:pPr>
            <a:r>
              <a:rPr lang="en-US"/>
              <a:t>At the end of the lecture the students will be able to:</a:t>
            </a:r>
            <a:endParaRPr/>
          </a:p>
          <a:p>
            <a:pPr indent="-306000" lvl="0" marL="306000" rtl="0" algn="l">
              <a:lnSpc>
                <a:spcPct val="90000"/>
              </a:lnSpc>
              <a:spcBef>
                <a:spcPts val="1200"/>
              </a:spcBef>
              <a:spcAft>
                <a:spcPts val="0"/>
              </a:spcAft>
              <a:buClr>
                <a:schemeClr val="accent1"/>
              </a:buClr>
              <a:buSzPct val="100000"/>
              <a:buChar char=" "/>
            </a:pPr>
            <a:r>
              <a:rPr lang="en-US"/>
              <a:t>Recognize the concept of renal allograft.</a:t>
            </a:r>
            <a:endParaRPr/>
          </a:p>
          <a:p>
            <a:pPr indent="-306000" lvl="0" marL="306000" rtl="0" algn="l">
              <a:lnSpc>
                <a:spcPct val="90000"/>
              </a:lnSpc>
              <a:spcBef>
                <a:spcPts val="1200"/>
              </a:spcBef>
              <a:spcAft>
                <a:spcPts val="0"/>
              </a:spcAft>
              <a:buClr>
                <a:schemeClr val="accent1"/>
              </a:buClr>
              <a:buSzPct val="100000"/>
              <a:buChar char=" "/>
            </a:pPr>
            <a:r>
              <a:rPr lang="en-US"/>
              <a:t>Describe the pathology of rejection and differentiate acute cell-mediated and antibody-mediated rejection.</a:t>
            </a:r>
            <a:endParaRPr/>
          </a:p>
          <a:p>
            <a:pPr indent="-306000" lvl="0" marL="306000" rtl="0" algn="l">
              <a:lnSpc>
                <a:spcPct val="90000"/>
              </a:lnSpc>
              <a:spcBef>
                <a:spcPts val="1200"/>
              </a:spcBef>
              <a:spcAft>
                <a:spcPts val="0"/>
              </a:spcAft>
              <a:buClr>
                <a:schemeClr val="accent1"/>
              </a:buClr>
              <a:buSzPct val="100000"/>
              <a:buChar char=" "/>
            </a:pPr>
            <a:r>
              <a:rPr lang="en-US"/>
              <a:t>Differentiate between acute and chronic rejection.</a:t>
            </a:r>
            <a:endParaRPr/>
          </a:p>
          <a:p>
            <a:pPr indent="-306000" lvl="0" marL="306000" rtl="0" algn="l">
              <a:lnSpc>
                <a:spcPct val="90000"/>
              </a:lnSpc>
              <a:spcBef>
                <a:spcPts val="1200"/>
              </a:spcBef>
              <a:spcAft>
                <a:spcPts val="0"/>
              </a:spcAft>
              <a:buClr>
                <a:schemeClr val="accent1"/>
              </a:buClr>
              <a:buSzPct val="100000"/>
              <a:buChar char=" "/>
            </a:pPr>
            <a:r>
              <a:rPr lang="en-US"/>
              <a:t>Recognize the pathology of the principal infections inherent to renal transplantation.</a:t>
            </a:r>
            <a:endParaRPr/>
          </a:p>
          <a:p>
            <a:pPr indent="-306000" lvl="0" marL="306000" rtl="0" algn="l">
              <a:lnSpc>
                <a:spcPct val="90000"/>
              </a:lnSpc>
              <a:spcBef>
                <a:spcPts val="1200"/>
              </a:spcBef>
              <a:spcAft>
                <a:spcPts val="0"/>
              </a:spcAft>
              <a:buClr>
                <a:schemeClr val="accent1"/>
              </a:buClr>
              <a:buSzPct val="100000"/>
              <a:buChar char=" "/>
            </a:pPr>
            <a:r>
              <a:rPr lang="en-US"/>
              <a:t>Recognize the pathology of acute and chronic drug toxicity.</a:t>
            </a:r>
            <a:endParaRPr/>
          </a:p>
          <a:p>
            <a:pPr indent="0" lvl="0" marL="0" rtl="0" algn="l">
              <a:lnSpc>
                <a:spcPct val="90000"/>
              </a:lnSpc>
              <a:spcBef>
                <a:spcPts val="1200"/>
              </a:spcBef>
              <a:spcAft>
                <a:spcPts val="0"/>
              </a:spcAft>
              <a:buSzPct val="100000"/>
              <a:buFont typeface="Noto Sans Symbols"/>
              <a:buNone/>
            </a:pPr>
            <a:r>
              <a:rPr b="1" lang="en-US" u="sng"/>
              <a:t>Key Outlines:</a:t>
            </a:r>
            <a:endParaRPr/>
          </a:p>
          <a:p>
            <a:pPr indent="-306000" lvl="0" marL="306000" rtl="0" algn="l">
              <a:lnSpc>
                <a:spcPct val="90000"/>
              </a:lnSpc>
              <a:spcBef>
                <a:spcPts val="1200"/>
              </a:spcBef>
              <a:spcAft>
                <a:spcPts val="0"/>
              </a:spcAft>
              <a:buClr>
                <a:schemeClr val="accent1"/>
              </a:buClr>
              <a:buSzPct val="100000"/>
              <a:buChar char=" "/>
            </a:pPr>
            <a:r>
              <a:rPr lang="en-US"/>
              <a:t>Acute T-cell mediated rejection.</a:t>
            </a:r>
            <a:endParaRPr/>
          </a:p>
          <a:p>
            <a:pPr indent="-306000" lvl="0" marL="306000" rtl="0" algn="l">
              <a:lnSpc>
                <a:spcPct val="90000"/>
              </a:lnSpc>
              <a:spcBef>
                <a:spcPts val="1200"/>
              </a:spcBef>
              <a:spcAft>
                <a:spcPts val="0"/>
              </a:spcAft>
              <a:buClr>
                <a:schemeClr val="accent1"/>
              </a:buClr>
              <a:buSzPct val="100000"/>
              <a:buChar char=" "/>
            </a:pPr>
            <a:r>
              <a:rPr lang="en-US"/>
              <a:t>Acute antibody-mediated rejection.</a:t>
            </a:r>
            <a:endParaRPr/>
          </a:p>
          <a:p>
            <a:pPr indent="-306000" lvl="0" marL="306000" rtl="0" algn="l">
              <a:lnSpc>
                <a:spcPct val="90000"/>
              </a:lnSpc>
              <a:spcBef>
                <a:spcPts val="1200"/>
              </a:spcBef>
              <a:spcAft>
                <a:spcPts val="0"/>
              </a:spcAft>
              <a:buClr>
                <a:schemeClr val="accent1"/>
              </a:buClr>
              <a:buSzPct val="100000"/>
              <a:buChar char=" "/>
            </a:pPr>
            <a:r>
              <a:rPr lang="en-US"/>
              <a:t>Pathology of chronic rejection.</a:t>
            </a:r>
            <a:endParaRPr/>
          </a:p>
          <a:p>
            <a:pPr indent="-306000" lvl="0" marL="306000" rtl="0" algn="l">
              <a:lnSpc>
                <a:spcPct val="90000"/>
              </a:lnSpc>
              <a:spcBef>
                <a:spcPts val="1200"/>
              </a:spcBef>
              <a:spcAft>
                <a:spcPts val="0"/>
              </a:spcAft>
              <a:buClr>
                <a:schemeClr val="accent1"/>
              </a:buClr>
              <a:buSzPct val="100000"/>
              <a:buChar char=" "/>
            </a:pPr>
            <a:r>
              <a:rPr lang="en-US"/>
              <a:t>Pathology of the principal infections of the renal allograft.</a:t>
            </a:r>
            <a:endParaRPr/>
          </a:p>
          <a:p>
            <a:pPr indent="-306000" lvl="0" marL="306000" rtl="0" algn="l">
              <a:lnSpc>
                <a:spcPct val="90000"/>
              </a:lnSpc>
              <a:spcBef>
                <a:spcPts val="1200"/>
              </a:spcBef>
              <a:spcAft>
                <a:spcPts val="0"/>
              </a:spcAft>
              <a:buClr>
                <a:schemeClr val="accent1"/>
              </a:buClr>
              <a:buSzPct val="100000"/>
              <a:buChar char=" "/>
            </a:pPr>
            <a:r>
              <a:rPr lang="en-US"/>
              <a:t>Pathology of acute and chronic drug toxicity.</a:t>
            </a:r>
            <a:endParaRPr/>
          </a:p>
          <a:p>
            <a:pPr indent="-176777" lvl="0" marL="306000" rtl="0" algn="l">
              <a:lnSpc>
                <a:spcPct val="90000"/>
              </a:lnSpc>
              <a:spcBef>
                <a:spcPts val="1200"/>
              </a:spcBef>
              <a:spcAft>
                <a:spcPts val="0"/>
              </a:spcAft>
              <a:buSzPct val="1000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0"/>
          <p:cNvSpPr txBox="1"/>
          <p:nvPr>
            <p:ph type="title"/>
          </p:nvPr>
        </p:nvSpPr>
        <p:spPr>
          <a:xfrm>
            <a:off x="1212782" y="953812"/>
            <a:ext cx="9509125" cy="71755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80000"/>
              </a:lnSpc>
              <a:spcBef>
                <a:spcPts val="0"/>
              </a:spcBef>
              <a:spcAft>
                <a:spcPts val="0"/>
              </a:spcAft>
              <a:buClr>
                <a:srgbClr val="4A7B29"/>
              </a:buClr>
              <a:buSzPct val="100000"/>
              <a:buFont typeface="Twentieth Century"/>
              <a:buNone/>
            </a:pPr>
            <a:r>
              <a:rPr b="1" lang="en-US">
                <a:solidFill>
                  <a:srgbClr val="4A7B29"/>
                </a:solidFill>
              </a:rPr>
              <a:t>C) CHRONIC REJECTION</a:t>
            </a:r>
            <a:endParaRPr/>
          </a:p>
        </p:txBody>
      </p:sp>
      <p:sp>
        <p:nvSpPr>
          <p:cNvPr id="228" name="Google Shape;228;p20"/>
          <p:cNvSpPr txBox="1"/>
          <p:nvPr>
            <p:ph idx="1" type="body"/>
          </p:nvPr>
        </p:nvSpPr>
        <p:spPr>
          <a:xfrm>
            <a:off x="931035" y="2050014"/>
            <a:ext cx="10797139" cy="4609548"/>
          </a:xfrm>
          <a:prstGeom prst="rect">
            <a:avLst/>
          </a:prstGeom>
          <a:noFill/>
          <a:ln>
            <a:noFill/>
          </a:ln>
        </p:spPr>
        <p:txBody>
          <a:bodyPr anchorCtr="0" anchor="t" bIns="45700" lIns="45700" spcFirstLastPara="1" rIns="45700" wrap="square" tIns="45700">
            <a:normAutofit fontScale="47500" lnSpcReduction="20000"/>
          </a:bodyPr>
          <a:lstStyle/>
          <a:p>
            <a:pPr indent="-222180" lvl="0" marL="306000" rtl="0" algn="l">
              <a:lnSpc>
                <a:spcPct val="90000"/>
              </a:lnSpc>
              <a:spcBef>
                <a:spcPts val="0"/>
              </a:spcBef>
              <a:spcAft>
                <a:spcPts val="0"/>
              </a:spcAft>
              <a:buSzPct val="100000"/>
              <a:buNone/>
            </a:pPr>
            <a:r>
              <a:t/>
            </a:r>
            <a:endParaRPr sz="2400"/>
          </a:p>
          <a:p>
            <a:pPr indent="-108585" lvl="0" marL="91440" rtl="0" algn="l">
              <a:lnSpc>
                <a:spcPct val="90000"/>
              </a:lnSpc>
              <a:spcBef>
                <a:spcPts val="1200"/>
              </a:spcBef>
              <a:spcAft>
                <a:spcPts val="0"/>
              </a:spcAft>
              <a:buClr>
                <a:schemeClr val="accent1"/>
              </a:buClr>
              <a:buSzPct val="100000"/>
              <a:buFont typeface="Noto Sans Symbols"/>
              <a:buChar char="⮚"/>
            </a:pPr>
            <a:r>
              <a:rPr lang="en-US" sz="3600"/>
              <a:t> Chronic rejection is the type of rejection that happens over an extended period of time and can eventually lead to loss of the graft. </a:t>
            </a:r>
            <a:endParaRPr/>
          </a:p>
          <a:p>
            <a:pPr indent="-108585" lvl="0" marL="91440" rtl="0" algn="l">
              <a:lnSpc>
                <a:spcPct val="90000"/>
              </a:lnSpc>
              <a:spcBef>
                <a:spcPts val="1200"/>
              </a:spcBef>
              <a:spcAft>
                <a:spcPts val="0"/>
              </a:spcAft>
              <a:buClr>
                <a:schemeClr val="accent1"/>
              </a:buClr>
              <a:buSzPct val="100000"/>
              <a:buFont typeface="Noto Sans Symbols"/>
              <a:buChar char="⮚"/>
            </a:pPr>
            <a:r>
              <a:rPr lang="en-US" sz="3600"/>
              <a:t> Usually occurs after the first year of transplantation.</a:t>
            </a:r>
            <a:endParaRPr/>
          </a:p>
          <a:p>
            <a:pPr indent="-108585" lvl="0" marL="91440" rtl="0" algn="l">
              <a:lnSpc>
                <a:spcPct val="90000"/>
              </a:lnSpc>
              <a:spcBef>
                <a:spcPts val="1200"/>
              </a:spcBef>
              <a:spcAft>
                <a:spcPts val="0"/>
              </a:spcAft>
              <a:buClr>
                <a:schemeClr val="accent1"/>
              </a:buClr>
              <a:buSzPct val="100000"/>
              <a:buFont typeface="Noto Sans Symbols"/>
              <a:buChar char="⮚"/>
            </a:pPr>
            <a:r>
              <a:rPr lang="en-US" sz="3600"/>
              <a:t> Persistent or recurrent episodes of TCMR or ABMR 🡪 lead to chronic changes in allograft 🡪 chronic rejection (chronic TCMR and chronic ABMR) 🡪 end stage allograft kidney (graft loss). </a:t>
            </a:r>
            <a:endParaRPr/>
          </a:p>
          <a:p>
            <a:pPr indent="-108585" lvl="0" marL="91440" rtl="0" algn="l">
              <a:lnSpc>
                <a:spcPct val="90000"/>
              </a:lnSpc>
              <a:spcBef>
                <a:spcPts val="1200"/>
              </a:spcBef>
              <a:spcAft>
                <a:spcPts val="0"/>
              </a:spcAft>
              <a:buClr>
                <a:schemeClr val="accent1"/>
              </a:buClr>
              <a:buSzPct val="100000"/>
              <a:buFont typeface="Noto Sans Symbols"/>
              <a:buChar char="⮚"/>
            </a:pPr>
            <a:r>
              <a:rPr lang="en-US" sz="3600"/>
              <a:t> Clinically: </a:t>
            </a:r>
            <a:r>
              <a:rPr lang="en-US" sz="3600">
                <a:highlight>
                  <a:srgbClr val="FFFF00"/>
                </a:highlight>
              </a:rPr>
              <a:t>gradual rise in serum creatinine</a:t>
            </a:r>
            <a:r>
              <a:rPr lang="en-US" sz="3600"/>
              <a:t>. Patients presents with chronic </a:t>
            </a:r>
            <a:r>
              <a:rPr lang="en-US" sz="3600">
                <a:highlight>
                  <a:srgbClr val="FFFF00"/>
                </a:highlight>
              </a:rPr>
              <a:t>graft dysfunction</a:t>
            </a:r>
            <a:r>
              <a:rPr lang="en-US" sz="3600"/>
              <a:t>/ chronic renal failure, </a:t>
            </a:r>
            <a:r>
              <a:rPr lang="en-US" sz="3600">
                <a:highlight>
                  <a:srgbClr val="FFFF00"/>
                </a:highlight>
              </a:rPr>
              <a:t>proteinuria and hypertension</a:t>
            </a:r>
            <a:r>
              <a:rPr lang="en-US" sz="3600"/>
              <a:t>.</a:t>
            </a:r>
            <a:endParaRPr/>
          </a:p>
          <a:p>
            <a:pPr indent="-108585" lvl="0" marL="91440" rtl="0" algn="l">
              <a:lnSpc>
                <a:spcPct val="90000"/>
              </a:lnSpc>
              <a:spcBef>
                <a:spcPts val="1200"/>
              </a:spcBef>
              <a:spcAft>
                <a:spcPts val="0"/>
              </a:spcAft>
              <a:buClr>
                <a:schemeClr val="accent1"/>
              </a:buClr>
              <a:buSzPct val="100000"/>
              <a:buFont typeface="Noto Sans Symbols"/>
              <a:buChar char="⮚"/>
            </a:pPr>
            <a:r>
              <a:rPr lang="en-US" sz="3600"/>
              <a:t> It </a:t>
            </a:r>
            <a:r>
              <a:rPr lang="en-US" sz="3600">
                <a:highlight>
                  <a:srgbClr val="FFFF00"/>
                </a:highlight>
              </a:rPr>
              <a:t>does not respond to immunosuppressive therapy</a:t>
            </a:r>
            <a:r>
              <a:rPr lang="en-US" sz="3600"/>
              <a:t>.</a:t>
            </a:r>
            <a:endParaRPr sz="3600"/>
          </a:p>
          <a:p>
            <a:pPr indent="0" lvl="0" marL="0" rtl="0" algn="l">
              <a:lnSpc>
                <a:spcPct val="90000"/>
              </a:lnSpc>
              <a:spcBef>
                <a:spcPts val="1200"/>
              </a:spcBef>
              <a:spcAft>
                <a:spcPts val="0"/>
              </a:spcAft>
              <a:buSzPct val="100000"/>
              <a:buNone/>
            </a:pPr>
            <a:r>
              <a:rPr lang="en-US" sz="3600">
                <a:solidFill>
                  <a:srgbClr val="0070C0"/>
                </a:solidFill>
              </a:rPr>
              <a:t>Additional information 🡪 Microscopy can show any or all of the following </a:t>
            </a:r>
            <a:endParaRPr/>
          </a:p>
          <a:p>
            <a:pPr indent="-440054" lvl="1" marL="982663" rtl="0" algn="l">
              <a:lnSpc>
                <a:spcPct val="90000"/>
              </a:lnSpc>
              <a:spcBef>
                <a:spcPts val="200"/>
              </a:spcBef>
              <a:spcAft>
                <a:spcPts val="0"/>
              </a:spcAft>
              <a:buClr>
                <a:schemeClr val="accent1"/>
              </a:buClr>
              <a:buSzPct val="100000"/>
              <a:buFont typeface="Arial"/>
              <a:buChar char="•"/>
            </a:pPr>
            <a:r>
              <a:rPr lang="en-US" sz="3600">
                <a:solidFill>
                  <a:srgbClr val="0070C0"/>
                </a:solidFill>
              </a:rPr>
              <a:t>Tubulitis and tubular atrophy.  </a:t>
            </a:r>
            <a:endParaRPr/>
          </a:p>
          <a:p>
            <a:pPr indent="-440054" lvl="1" marL="982663" rtl="0" algn="l">
              <a:lnSpc>
                <a:spcPct val="90000"/>
              </a:lnSpc>
              <a:spcBef>
                <a:spcPts val="200"/>
              </a:spcBef>
              <a:spcAft>
                <a:spcPts val="0"/>
              </a:spcAft>
              <a:buClr>
                <a:schemeClr val="accent1"/>
              </a:buClr>
              <a:buSzPct val="100000"/>
              <a:buFont typeface="Arial"/>
              <a:buChar char="•"/>
            </a:pPr>
            <a:r>
              <a:rPr lang="en-US" sz="3600">
                <a:solidFill>
                  <a:srgbClr val="0070C0"/>
                </a:solidFill>
              </a:rPr>
              <a:t>Interstitial inflammation and fibrosis.</a:t>
            </a:r>
            <a:endParaRPr/>
          </a:p>
          <a:p>
            <a:pPr indent="-440054" lvl="1" marL="982663" rtl="0" algn="l">
              <a:lnSpc>
                <a:spcPct val="90000"/>
              </a:lnSpc>
              <a:spcBef>
                <a:spcPts val="200"/>
              </a:spcBef>
              <a:spcAft>
                <a:spcPts val="0"/>
              </a:spcAft>
              <a:buClr>
                <a:schemeClr val="accent1"/>
              </a:buClr>
              <a:buSzPct val="100000"/>
              <a:buFont typeface="Arial"/>
              <a:buChar char="•"/>
            </a:pPr>
            <a:r>
              <a:rPr lang="en-US" sz="3600">
                <a:solidFill>
                  <a:srgbClr val="0070C0"/>
                </a:solidFill>
              </a:rPr>
              <a:t>Arteries show intimal fibrosis with chronic inflammation called chronic transplant arteriopathy.</a:t>
            </a:r>
            <a:endParaRPr/>
          </a:p>
          <a:p>
            <a:pPr indent="-440054" lvl="1" marL="982663" rtl="0" algn="l">
              <a:lnSpc>
                <a:spcPct val="90000"/>
              </a:lnSpc>
              <a:spcBef>
                <a:spcPts val="200"/>
              </a:spcBef>
              <a:spcAft>
                <a:spcPts val="0"/>
              </a:spcAft>
              <a:buClr>
                <a:schemeClr val="accent1"/>
              </a:buClr>
              <a:buSzPct val="100000"/>
              <a:buFont typeface="Arial"/>
              <a:buChar char="•"/>
            </a:pPr>
            <a:r>
              <a:rPr lang="en-US" sz="3600">
                <a:solidFill>
                  <a:srgbClr val="0070C0"/>
                </a:solidFill>
              </a:rPr>
              <a:t>Glomeruli:</a:t>
            </a:r>
            <a:r>
              <a:rPr b="1" lang="en-US" sz="3600">
                <a:solidFill>
                  <a:srgbClr val="0070C0"/>
                </a:solidFill>
              </a:rPr>
              <a:t> </a:t>
            </a:r>
            <a:r>
              <a:rPr lang="en-US" sz="3600">
                <a:solidFill>
                  <a:srgbClr val="0070C0"/>
                </a:solidFill>
              </a:rPr>
              <a:t>global or focal segmental glomerulosclerosis</a:t>
            </a:r>
            <a:endParaRPr b="1" sz="3600">
              <a:solidFill>
                <a:srgbClr val="0070C0"/>
              </a:solidFill>
            </a:endParaRPr>
          </a:p>
          <a:p>
            <a:pPr indent="-440054" lvl="1" marL="982663" rtl="0" algn="l">
              <a:lnSpc>
                <a:spcPct val="90000"/>
              </a:lnSpc>
              <a:spcBef>
                <a:spcPts val="200"/>
              </a:spcBef>
              <a:spcAft>
                <a:spcPts val="0"/>
              </a:spcAft>
              <a:buClr>
                <a:schemeClr val="accent1"/>
              </a:buClr>
              <a:buSzPct val="100000"/>
              <a:buFont typeface="Arial"/>
              <a:buChar char="•"/>
            </a:pPr>
            <a:r>
              <a:rPr lang="en-US" sz="3600">
                <a:solidFill>
                  <a:srgbClr val="0070C0"/>
                </a:solidFill>
              </a:rPr>
              <a:t>Chronic ABMR also shows a unique type of glomerular injury called </a:t>
            </a:r>
            <a:r>
              <a:rPr b="1" lang="en-US" sz="3600">
                <a:solidFill>
                  <a:srgbClr val="0070C0"/>
                </a:solidFill>
              </a:rPr>
              <a:t>transplant glomerulopathy. </a:t>
            </a:r>
            <a:endParaRPr/>
          </a:p>
          <a:p>
            <a:pPr indent="-229164" lvl="0" marL="306000" rtl="0" algn="l">
              <a:lnSpc>
                <a:spcPct val="90000"/>
              </a:lnSpc>
              <a:spcBef>
                <a:spcPts val="1200"/>
              </a:spcBef>
              <a:spcAft>
                <a:spcPts val="0"/>
              </a:spcAft>
              <a:buSzPct val="100000"/>
              <a:buNone/>
            </a:pPr>
            <a:r>
              <a:t/>
            </a:r>
            <a:endParaRPr>
              <a:solidFill>
                <a:srgbClr val="0070C0"/>
              </a:solidFill>
            </a:endParaRPr>
          </a:p>
          <a:p>
            <a:pPr indent="0" lvl="0" marL="0" rtl="0" algn="l">
              <a:lnSpc>
                <a:spcPct val="90000"/>
              </a:lnSpc>
              <a:spcBef>
                <a:spcPts val="1200"/>
              </a:spcBef>
              <a:spcAft>
                <a:spcPts val="0"/>
              </a:spcAft>
              <a:buSzPct val="100000"/>
              <a:buFont typeface="Noto Sans Symbols"/>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1"/>
          <p:cNvSpPr txBox="1"/>
          <p:nvPr>
            <p:ph idx="4294967295" type="body"/>
          </p:nvPr>
        </p:nvSpPr>
        <p:spPr>
          <a:xfrm>
            <a:off x="1612900" y="1142862"/>
            <a:ext cx="8966200" cy="4784725"/>
          </a:xfrm>
          <a:prstGeom prst="rect">
            <a:avLst/>
          </a:prstGeom>
          <a:noFill/>
          <a:ln cap="flat" cmpd="sng" w="76200">
            <a:solidFill>
              <a:srgbClr val="FF0000"/>
            </a:solidFill>
            <a:prstDash val="solid"/>
            <a:round/>
            <a:headEnd len="sm" w="sm" type="none"/>
            <a:tailEnd len="sm" w="sm" type="none"/>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400"/>
              <a:buFont typeface="Noto Sans Symbols"/>
              <a:buNone/>
            </a:pPr>
            <a:r>
              <a:t/>
            </a:r>
            <a:endParaRPr b="1" sz="2400"/>
          </a:p>
          <a:p>
            <a:pPr indent="0" lvl="0" marL="0" rtl="0" algn="l">
              <a:lnSpc>
                <a:spcPct val="90000"/>
              </a:lnSpc>
              <a:spcBef>
                <a:spcPts val="1200"/>
              </a:spcBef>
              <a:spcAft>
                <a:spcPts val="0"/>
              </a:spcAft>
              <a:buSzPts val="2800"/>
              <a:buFont typeface="Noto Sans Symbols"/>
              <a:buNone/>
            </a:pPr>
            <a:r>
              <a:rPr b="1" lang="en-US" sz="2800"/>
              <a:t>  Pathology of injury in kidney transplant </a:t>
            </a:r>
            <a:endParaRPr/>
          </a:p>
          <a:p>
            <a:pPr indent="-306000" lvl="2" marL="812880" rtl="0" algn="l">
              <a:lnSpc>
                <a:spcPct val="90000"/>
              </a:lnSpc>
              <a:spcBef>
                <a:spcPts val="200"/>
              </a:spcBef>
              <a:spcAft>
                <a:spcPts val="0"/>
              </a:spcAft>
              <a:buClr>
                <a:schemeClr val="accent1"/>
              </a:buClr>
              <a:buSzPts val="2800"/>
              <a:buChar char="🢝"/>
            </a:pPr>
            <a:r>
              <a:rPr lang="en-US" sz="2800">
                <a:solidFill>
                  <a:srgbClr val="0C0C0C"/>
                </a:solidFill>
              </a:rPr>
              <a:t>Harvest injury</a:t>
            </a:r>
            <a:endParaRPr/>
          </a:p>
          <a:p>
            <a:pPr indent="-306000" lvl="2" marL="812880" rtl="0" algn="l">
              <a:lnSpc>
                <a:spcPct val="90000"/>
              </a:lnSpc>
              <a:spcBef>
                <a:spcPts val="200"/>
              </a:spcBef>
              <a:spcAft>
                <a:spcPts val="0"/>
              </a:spcAft>
              <a:buClr>
                <a:schemeClr val="accent1"/>
              </a:buClr>
              <a:buSzPts val="2800"/>
              <a:buChar char="🢝"/>
            </a:pPr>
            <a:r>
              <a:rPr lang="en-US" sz="2800"/>
              <a:t>Rejection: hyper-acute rejection, acute rejection (T-cell mediated and antibody mediated) and chronic rejection </a:t>
            </a:r>
            <a:endParaRPr/>
          </a:p>
          <a:p>
            <a:pPr indent="-306000" lvl="2" marL="812880" rtl="0" algn="l">
              <a:lnSpc>
                <a:spcPct val="90000"/>
              </a:lnSpc>
              <a:spcBef>
                <a:spcPts val="200"/>
              </a:spcBef>
              <a:spcAft>
                <a:spcPts val="0"/>
              </a:spcAft>
              <a:buClr>
                <a:schemeClr val="accent1"/>
              </a:buClr>
              <a:buSzPts val="2800"/>
              <a:buChar char="🢝"/>
            </a:pPr>
            <a:r>
              <a:rPr b="1" lang="en-US" sz="2800">
                <a:solidFill>
                  <a:srgbClr val="FF0000"/>
                </a:solidFill>
              </a:rPr>
              <a:t>Infections in the renal allograft.</a:t>
            </a:r>
            <a:endParaRPr/>
          </a:p>
          <a:p>
            <a:pPr indent="-306000" lvl="2" marL="812880" rtl="0" algn="l">
              <a:lnSpc>
                <a:spcPct val="90000"/>
              </a:lnSpc>
              <a:spcBef>
                <a:spcPts val="200"/>
              </a:spcBef>
              <a:spcAft>
                <a:spcPts val="0"/>
              </a:spcAft>
              <a:buClr>
                <a:schemeClr val="accent1"/>
              </a:buClr>
              <a:buSzPts val="2800"/>
              <a:buChar char="🢝"/>
            </a:pPr>
            <a:r>
              <a:rPr lang="en-US" sz="2800"/>
              <a:t>Drug toxicity, acute and chronic.</a:t>
            </a:r>
            <a:endParaRPr/>
          </a:p>
          <a:p>
            <a:pPr indent="-306000" lvl="2" marL="812880" rtl="0" algn="l">
              <a:lnSpc>
                <a:spcPct val="90000"/>
              </a:lnSpc>
              <a:spcBef>
                <a:spcPts val="200"/>
              </a:spcBef>
              <a:spcAft>
                <a:spcPts val="0"/>
              </a:spcAft>
              <a:buClr>
                <a:schemeClr val="accent1"/>
              </a:buClr>
              <a:buSzPts val="2800"/>
              <a:buChar char="🢝"/>
            </a:pPr>
            <a:r>
              <a:rPr lang="en-US" sz="2800"/>
              <a:t>Recurrence of primary disease</a:t>
            </a:r>
            <a:endParaRPr/>
          </a:p>
          <a:p>
            <a:pPr indent="-306000" lvl="2" marL="812880" rtl="0" algn="l">
              <a:lnSpc>
                <a:spcPct val="90000"/>
              </a:lnSpc>
              <a:spcBef>
                <a:spcPts val="200"/>
              </a:spcBef>
              <a:spcAft>
                <a:spcPts val="0"/>
              </a:spcAft>
              <a:buClr>
                <a:schemeClr val="accent1"/>
              </a:buClr>
              <a:buSzPts val="2800"/>
              <a:buChar char="🢝"/>
            </a:pPr>
            <a:r>
              <a:rPr lang="en-US" sz="2800"/>
              <a:t>De-novo (new) disease</a:t>
            </a:r>
            <a:endParaRPr/>
          </a:p>
          <a:p>
            <a:pPr indent="-166300" lvl="0" marL="306000" rtl="0" algn="l">
              <a:lnSpc>
                <a:spcPct val="90000"/>
              </a:lnSpc>
              <a:spcBef>
                <a:spcPts val="1200"/>
              </a:spcBef>
              <a:spcAft>
                <a:spcPts val="0"/>
              </a:spcAft>
              <a:buSzPts val="22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2"/>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191919"/>
              </a:buClr>
              <a:buSzPts val="5000"/>
              <a:buFont typeface="Twentieth Century"/>
              <a:buNone/>
            </a:pPr>
            <a:r>
              <a:rPr b="1" lang="en-US"/>
              <a:t>INFECTIONS OF THE RENAL ALLOGRAFT</a:t>
            </a:r>
            <a:endParaRPr/>
          </a:p>
        </p:txBody>
      </p:sp>
      <p:sp>
        <p:nvSpPr>
          <p:cNvPr id="239" name="Google Shape;239;p22"/>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3"/>
          <p:cNvSpPr txBox="1"/>
          <p:nvPr>
            <p:ph type="title"/>
          </p:nvPr>
        </p:nvSpPr>
        <p:spPr>
          <a:xfrm>
            <a:off x="1341437" y="890795"/>
            <a:ext cx="9509125" cy="779463"/>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chemeClr val="dk2"/>
              </a:buClr>
              <a:buSzPts val="3200"/>
              <a:buFont typeface="Twentieth Century"/>
              <a:buNone/>
            </a:pPr>
            <a:r>
              <a:rPr b="1" lang="en-US" sz="3200">
                <a:solidFill>
                  <a:schemeClr val="dk2"/>
                </a:solidFill>
              </a:rPr>
              <a:t>INFECTIONS OF THE RENAL ALLOGRAFT</a:t>
            </a:r>
            <a:endParaRPr/>
          </a:p>
        </p:txBody>
      </p:sp>
      <p:sp>
        <p:nvSpPr>
          <p:cNvPr id="245" name="Google Shape;245;p23"/>
          <p:cNvSpPr txBox="1"/>
          <p:nvPr>
            <p:ph idx="1" type="body"/>
          </p:nvPr>
        </p:nvSpPr>
        <p:spPr>
          <a:xfrm>
            <a:off x="980661" y="1964428"/>
            <a:ext cx="10694504" cy="4681537"/>
          </a:xfrm>
          <a:prstGeom prst="rect">
            <a:avLst/>
          </a:prstGeom>
          <a:noFill/>
          <a:ln>
            <a:noFill/>
          </a:ln>
        </p:spPr>
        <p:txBody>
          <a:bodyPr anchorCtr="0" anchor="t" bIns="45700" lIns="45700" spcFirstLastPara="1" rIns="45700" wrap="square" tIns="45700">
            <a:normAutofit lnSpcReduction="10000"/>
          </a:bodyPr>
          <a:lstStyle/>
          <a:p>
            <a:pPr indent="-304800" lvl="0" marL="304800" rtl="0" algn="l">
              <a:lnSpc>
                <a:spcPct val="90000"/>
              </a:lnSpc>
              <a:spcBef>
                <a:spcPts val="0"/>
              </a:spcBef>
              <a:spcAft>
                <a:spcPts val="0"/>
              </a:spcAft>
              <a:buClr>
                <a:schemeClr val="accent1"/>
              </a:buClr>
              <a:buSzPts val="2400"/>
              <a:buChar char=" "/>
            </a:pPr>
            <a:r>
              <a:rPr lang="en-US" sz="2400"/>
              <a:t>The patients who are recipients of allograft kidney are </a:t>
            </a:r>
            <a:r>
              <a:rPr lang="en-US" sz="2400">
                <a:highlight>
                  <a:srgbClr val="FFFF00"/>
                </a:highlight>
              </a:rPr>
              <a:t>given various immunosuppressive drugs</a:t>
            </a:r>
            <a:r>
              <a:rPr lang="en-US" sz="2400"/>
              <a:t> and are therefore immunosuppressed (immunocompromised). This makes such patients predisposed to various renal infections like </a:t>
            </a:r>
            <a:r>
              <a:rPr b="1" lang="en-US" sz="2400">
                <a:highlight>
                  <a:srgbClr val="FFFF00"/>
                </a:highlight>
              </a:rPr>
              <a:t>Polyomavirus (SV40 virus), Adenovirus, Cytomegalovirus</a:t>
            </a:r>
            <a:r>
              <a:rPr b="1" lang="en-US" sz="2400"/>
              <a:t> and Epstein–Barr virus (</a:t>
            </a:r>
            <a:r>
              <a:rPr b="1" lang="en-US" sz="2400">
                <a:highlight>
                  <a:srgbClr val="FFFF00"/>
                </a:highlight>
              </a:rPr>
              <a:t>EBV</a:t>
            </a:r>
            <a:r>
              <a:rPr b="1" lang="en-US" sz="2400"/>
              <a:t>)</a:t>
            </a:r>
            <a:r>
              <a:rPr lang="en-US" sz="2400"/>
              <a:t>.</a:t>
            </a:r>
            <a:endParaRPr/>
          </a:p>
          <a:p>
            <a:pPr indent="-304800" lvl="0" marL="304800" rtl="0" algn="l">
              <a:lnSpc>
                <a:spcPct val="90000"/>
              </a:lnSpc>
              <a:spcBef>
                <a:spcPts val="1400"/>
              </a:spcBef>
              <a:spcAft>
                <a:spcPts val="0"/>
              </a:spcAft>
              <a:buClr>
                <a:schemeClr val="accent1"/>
              </a:buClr>
              <a:buSzPts val="2400"/>
              <a:buChar char=" "/>
            </a:pPr>
            <a:r>
              <a:rPr b="1" lang="en-US" sz="2400"/>
              <a:t>The viruses </a:t>
            </a:r>
            <a:r>
              <a:rPr b="1" lang="en-US" sz="2400">
                <a:highlight>
                  <a:srgbClr val="FFFF00"/>
                </a:highlight>
              </a:rPr>
              <a:t>primarily infect the tubules</a:t>
            </a:r>
            <a:r>
              <a:rPr b="1" lang="en-US" sz="2400"/>
              <a:t> </a:t>
            </a:r>
            <a:r>
              <a:rPr lang="en-US" sz="2400"/>
              <a:t>and cause </a:t>
            </a:r>
            <a:r>
              <a:rPr lang="en-US" sz="2400">
                <a:highlight>
                  <a:srgbClr val="FFFF00"/>
                </a:highlight>
              </a:rPr>
              <a:t>tubulointerstitial inflammation</a:t>
            </a:r>
            <a:r>
              <a:rPr lang="en-US" sz="2400"/>
              <a:t> and acute tubular injury. The infected tubular epithelial cells show </a:t>
            </a:r>
            <a:r>
              <a:rPr lang="en-US" sz="2400">
                <a:highlight>
                  <a:srgbClr val="FFFF00"/>
                </a:highlight>
              </a:rPr>
              <a:t>viral changes in their nuclei.</a:t>
            </a:r>
            <a:endParaRPr>
              <a:highlight>
                <a:srgbClr val="FFFF00"/>
              </a:highlight>
            </a:endParaRPr>
          </a:p>
          <a:p>
            <a:pPr indent="-304800" lvl="0" marL="304800" rtl="0" algn="l">
              <a:lnSpc>
                <a:spcPct val="90000"/>
              </a:lnSpc>
              <a:spcBef>
                <a:spcPts val="1400"/>
              </a:spcBef>
              <a:spcAft>
                <a:spcPts val="0"/>
              </a:spcAft>
              <a:buClr>
                <a:schemeClr val="accent1"/>
              </a:buClr>
              <a:buSzPts val="2400"/>
              <a:buChar char=" "/>
            </a:pPr>
            <a:r>
              <a:rPr lang="en-US" sz="2400"/>
              <a:t>Theses infections can lead </a:t>
            </a:r>
            <a:r>
              <a:rPr b="1" lang="en-US" sz="2400"/>
              <a:t>to graft loss.</a:t>
            </a:r>
            <a:endParaRPr/>
          </a:p>
          <a:p>
            <a:pPr indent="-304800" lvl="0" marL="304800" rtl="0" algn="l">
              <a:lnSpc>
                <a:spcPct val="90000"/>
              </a:lnSpc>
              <a:spcBef>
                <a:spcPts val="1400"/>
              </a:spcBef>
              <a:spcAft>
                <a:spcPts val="0"/>
              </a:spcAft>
              <a:buClr>
                <a:schemeClr val="accent1"/>
              </a:buClr>
              <a:buSzPts val="2400"/>
              <a:buChar char=" "/>
            </a:pPr>
            <a:r>
              <a:rPr lang="en-US" sz="2400"/>
              <a:t>Infection with </a:t>
            </a:r>
            <a:r>
              <a:rPr b="1" lang="en-US" sz="2400"/>
              <a:t>EBV can also lead to </a:t>
            </a:r>
            <a:r>
              <a:rPr b="1" lang="en-US" sz="2400">
                <a:highlight>
                  <a:srgbClr val="FFFF00"/>
                </a:highlight>
              </a:rPr>
              <a:t>post transplant lymphoproliferative disorder (PTLD).</a:t>
            </a:r>
            <a:endParaRPr>
              <a:highlight>
                <a:srgbClr val="FFFF00"/>
              </a:highlight>
            </a:endParaRPr>
          </a:p>
          <a:p>
            <a:pPr indent="-165100" lvl="0" marL="304800" rtl="0" algn="l">
              <a:lnSpc>
                <a:spcPct val="90000"/>
              </a:lnSpc>
              <a:spcBef>
                <a:spcPts val="1400"/>
              </a:spcBef>
              <a:spcAft>
                <a:spcPts val="0"/>
              </a:spcAft>
              <a:buSzPts val="22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4"/>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l">
              <a:lnSpc>
                <a:spcPct val="80000"/>
              </a:lnSpc>
              <a:spcBef>
                <a:spcPts val="0"/>
              </a:spcBef>
              <a:spcAft>
                <a:spcPts val="0"/>
              </a:spcAft>
              <a:buClr>
                <a:srgbClr val="191919"/>
              </a:buClr>
              <a:buSzPts val="2400"/>
              <a:buFont typeface="Twentieth Century"/>
              <a:buNone/>
            </a:pPr>
            <a:r>
              <a:rPr b="1" lang="en-US" sz="2400"/>
              <a:t>RENAL TUBULES SHOWING POLYOMAVIRUS INFECTION IN ALLOGRAFT KIDNEY (ARROWS)</a:t>
            </a:r>
            <a:endParaRPr/>
          </a:p>
        </p:txBody>
      </p:sp>
      <p:pic>
        <p:nvPicPr>
          <p:cNvPr id="251" name="Google Shape;251;p24"/>
          <p:cNvPicPr preferRelativeResize="0"/>
          <p:nvPr>
            <p:ph idx="1" type="body"/>
          </p:nvPr>
        </p:nvPicPr>
        <p:blipFill rotWithShape="1">
          <a:blip r:embed="rId3">
            <a:alphaModFix/>
          </a:blip>
          <a:srcRect b="0" l="0" r="0" t="0"/>
          <a:stretch/>
        </p:blipFill>
        <p:spPr>
          <a:xfrm>
            <a:off x="1189038" y="2112963"/>
            <a:ext cx="6192837" cy="4127500"/>
          </a:xfrm>
          <a:prstGeom prst="rect">
            <a:avLst/>
          </a:prstGeom>
          <a:noFill/>
          <a:ln>
            <a:noFill/>
          </a:ln>
        </p:spPr>
      </p:pic>
      <p:sp>
        <p:nvSpPr>
          <p:cNvPr id="252" name="Google Shape;252;p24"/>
          <p:cNvSpPr/>
          <p:nvPr/>
        </p:nvSpPr>
        <p:spPr>
          <a:xfrm>
            <a:off x="1658938" y="5899150"/>
            <a:ext cx="9191625" cy="2460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000" u="none" cap="none" strike="noStrike">
                <a:solidFill>
                  <a:schemeClr val="dk1"/>
                </a:solidFill>
                <a:latin typeface="Calibri"/>
                <a:ea typeface="Calibri"/>
                <a:cs typeface="Calibri"/>
                <a:sym typeface="Calibri"/>
              </a:rPr>
              <a:t>By Nephron - Own work, CC BY-SA 3.0, https://commons.wikimedia.org/w/index.php?curid=17821564</a:t>
            </a:r>
            <a:endParaRPr/>
          </a:p>
        </p:txBody>
      </p:sp>
      <p:pic>
        <p:nvPicPr>
          <p:cNvPr id="253" name="Google Shape;253;p24"/>
          <p:cNvPicPr preferRelativeResize="0"/>
          <p:nvPr/>
        </p:nvPicPr>
        <p:blipFill rotWithShape="1">
          <a:blip r:embed="rId4">
            <a:alphaModFix/>
          </a:blip>
          <a:srcRect b="0" l="0" r="0" t="0"/>
          <a:stretch/>
        </p:blipFill>
        <p:spPr>
          <a:xfrm>
            <a:off x="8027988" y="1706563"/>
            <a:ext cx="3292475" cy="4938712"/>
          </a:xfrm>
          <a:prstGeom prst="rect">
            <a:avLst/>
          </a:prstGeom>
          <a:noFill/>
          <a:ln>
            <a:noFill/>
          </a:ln>
        </p:spPr>
      </p:pic>
      <p:cxnSp>
        <p:nvCxnSpPr>
          <p:cNvPr id="254" name="Google Shape;254;p24"/>
          <p:cNvCxnSpPr/>
          <p:nvPr/>
        </p:nvCxnSpPr>
        <p:spPr>
          <a:xfrm rot="10800000">
            <a:off x="9104313" y="3919538"/>
            <a:ext cx="1316037" cy="0"/>
          </a:xfrm>
          <a:prstGeom prst="straightConnector1">
            <a:avLst/>
          </a:prstGeom>
          <a:noFill/>
          <a:ln cap="flat" cmpd="sng" w="57150">
            <a:solidFill>
              <a:schemeClr val="dk1"/>
            </a:solidFill>
            <a:prstDash val="solid"/>
            <a:round/>
            <a:headEnd len="sm" w="sm" type="none"/>
            <a:tailEnd len="med" w="med" type="triangle"/>
          </a:ln>
        </p:spPr>
      </p:cxnSp>
      <p:cxnSp>
        <p:nvCxnSpPr>
          <p:cNvPr id="255" name="Google Shape;255;p24"/>
          <p:cNvCxnSpPr/>
          <p:nvPr/>
        </p:nvCxnSpPr>
        <p:spPr>
          <a:xfrm>
            <a:off x="4446588" y="3090863"/>
            <a:ext cx="914400" cy="914400"/>
          </a:xfrm>
          <a:prstGeom prst="straightConnector1">
            <a:avLst/>
          </a:prstGeom>
          <a:noFill/>
          <a:ln cap="flat" cmpd="sng" w="57150">
            <a:solidFill>
              <a:schemeClr val="dk1"/>
            </a:solidFill>
            <a:prstDash val="solid"/>
            <a:round/>
            <a:headEnd len="sm" w="sm" type="none"/>
            <a:tailEnd len="med" w="med" type="triangle"/>
          </a:ln>
        </p:spPr>
      </p:cxnSp>
      <p:cxnSp>
        <p:nvCxnSpPr>
          <p:cNvPr id="256" name="Google Shape;256;p24"/>
          <p:cNvCxnSpPr/>
          <p:nvPr/>
        </p:nvCxnSpPr>
        <p:spPr>
          <a:xfrm>
            <a:off x="4554538" y="2316163"/>
            <a:ext cx="914400" cy="914400"/>
          </a:xfrm>
          <a:prstGeom prst="straightConnector1">
            <a:avLst/>
          </a:prstGeom>
          <a:noFill/>
          <a:ln cap="flat" cmpd="sng" w="57150">
            <a:solidFill>
              <a:schemeClr val="dk1"/>
            </a:solidFill>
            <a:prstDash val="solid"/>
            <a:round/>
            <a:headEnd len="sm" w="sm" type="none"/>
            <a:tailEnd len="med" w="med" type="triangle"/>
          </a:ln>
        </p:spPr>
      </p:cxnSp>
      <p:cxnSp>
        <p:nvCxnSpPr>
          <p:cNvPr id="257" name="Google Shape;257;p24"/>
          <p:cNvCxnSpPr/>
          <p:nvPr/>
        </p:nvCxnSpPr>
        <p:spPr>
          <a:xfrm rot="10800000">
            <a:off x="8913813" y="2403475"/>
            <a:ext cx="1317625" cy="0"/>
          </a:xfrm>
          <a:prstGeom prst="straightConnector1">
            <a:avLst/>
          </a:prstGeom>
          <a:noFill/>
          <a:ln cap="flat" cmpd="sng" w="57150">
            <a:solidFill>
              <a:schemeClr val="dk1"/>
            </a:solidFill>
            <a:prstDash val="solid"/>
            <a:round/>
            <a:headEnd len="sm" w="sm" type="none"/>
            <a:tailEnd len="med" w="med" type="triangl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5"/>
          <p:cNvSpPr txBox="1"/>
          <p:nvPr>
            <p:ph idx="4294967295" type="body"/>
          </p:nvPr>
        </p:nvSpPr>
        <p:spPr>
          <a:xfrm>
            <a:off x="1612900" y="1142862"/>
            <a:ext cx="8966200" cy="4784725"/>
          </a:xfrm>
          <a:prstGeom prst="rect">
            <a:avLst/>
          </a:prstGeom>
          <a:noFill/>
          <a:ln cap="flat" cmpd="sng" w="76200">
            <a:solidFill>
              <a:srgbClr val="FF0000"/>
            </a:solidFill>
            <a:prstDash val="solid"/>
            <a:round/>
            <a:headEnd len="sm" w="sm" type="none"/>
            <a:tailEnd len="sm" w="sm" type="none"/>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400"/>
              <a:buFont typeface="Noto Sans Symbols"/>
              <a:buNone/>
            </a:pPr>
            <a:r>
              <a:t/>
            </a:r>
            <a:endParaRPr b="1" sz="2400"/>
          </a:p>
          <a:p>
            <a:pPr indent="0" lvl="0" marL="0" rtl="0" algn="l">
              <a:lnSpc>
                <a:spcPct val="90000"/>
              </a:lnSpc>
              <a:spcBef>
                <a:spcPts val="1200"/>
              </a:spcBef>
              <a:spcAft>
                <a:spcPts val="0"/>
              </a:spcAft>
              <a:buSzPts val="2800"/>
              <a:buFont typeface="Noto Sans Symbols"/>
              <a:buNone/>
            </a:pPr>
            <a:r>
              <a:rPr b="1" lang="en-US" sz="2800"/>
              <a:t>  Pathology of injury in kidney transplant </a:t>
            </a:r>
            <a:endParaRPr/>
          </a:p>
          <a:p>
            <a:pPr indent="-306000" lvl="2" marL="812880" rtl="0" algn="l">
              <a:lnSpc>
                <a:spcPct val="90000"/>
              </a:lnSpc>
              <a:spcBef>
                <a:spcPts val="200"/>
              </a:spcBef>
              <a:spcAft>
                <a:spcPts val="0"/>
              </a:spcAft>
              <a:buClr>
                <a:schemeClr val="accent1"/>
              </a:buClr>
              <a:buSzPts val="2800"/>
              <a:buChar char="🢝"/>
            </a:pPr>
            <a:r>
              <a:rPr lang="en-US" sz="2800">
                <a:solidFill>
                  <a:srgbClr val="0C0C0C"/>
                </a:solidFill>
              </a:rPr>
              <a:t>Harvest injury</a:t>
            </a:r>
            <a:endParaRPr/>
          </a:p>
          <a:p>
            <a:pPr indent="-306000" lvl="2" marL="812880" rtl="0" algn="l">
              <a:lnSpc>
                <a:spcPct val="90000"/>
              </a:lnSpc>
              <a:spcBef>
                <a:spcPts val="200"/>
              </a:spcBef>
              <a:spcAft>
                <a:spcPts val="0"/>
              </a:spcAft>
              <a:buClr>
                <a:schemeClr val="accent1"/>
              </a:buClr>
              <a:buSzPts val="2800"/>
              <a:buChar char="🢝"/>
            </a:pPr>
            <a:r>
              <a:rPr lang="en-US" sz="2800"/>
              <a:t>Rejection: hyper-acute rejection, acute rejection (T-cell mediated and antibody mediated) and chronic rejection </a:t>
            </a:r>
            <a:endParaRPr/>
          </a:p>
          <a:p>
            <a:pPr indent="-306000" lvl="2" marL="812880" rtl="0" algn="l">
              <a:lnSpc>
                <a:spcPct val="90000"/>
              </a:lnSpc>
              <a:spcBef>
                <a:spcPts val="200"/>
              </a:spcBef>
              <a:spcAft>
                <a:spcPts val="0"/>
              </a:spcAft>
              <a:buClr>
                <a:schemeClr val="accent1"/>
              </a:buClr>
              <a:buSzPts val="2800"/>
              <a:buChar char="🢝"/>
            </a:pPr>
            <a:r>
              <a:rPr lang="en-US" sz="2800"/>
              <a:t>Infections in the renal allograft.</a:t>
            </a:r>
            <a:endParaRPr/>
          </a:p>
          <a:p>
            <a:pPr indent="-306000" lvl="2" marL="812880" rtl="0" algn="l">
              <a:lnSpc>
                <a:spcPct val="90000"/>
              </a:lnSpc>
              <a:spcBef>
                <a:spcPts val="200"/>
              </a:spcBef>
              <a:spcAft>
                <a:spcPts val="0"/>
              </a:spcAft>
              <a:buClr>
                <a:schemeClr val="accent1"/>
              </a:buClr>
              <a:buSzPts val="2800"/>
              <a:buChar char="🢝"/>
            </a:pPr>
            <a:r>
              <a:rPr b="1" lang="en-US" sz="2800">
                <a:solidFill>
                  <a:srgbClr val="FF0000"/>
                </a:solidFill>
              </a:rPr>
              <a:t>Drug toxicity, acute and chronic.</a:t>
            </a:r>
            <a:endParaRPr/>
          </a:p>
          <a:p>
            <a:pPr indent="-306000" lvl="2" marL="812880" rtl="0" algn="l">
              <a:lnSpc>
                <a:spcPct val="90000"/>
              </a:lnSpc>
              <a:spcBef>
                <a:spcPts val="200"/>
              </a:spcBef>
              <a:spcAft>
                <a:spcPts val="0"/>
              </a:spcAft>
              <a:buClr>
                <a:schemeClr val="accent1"/>
              </a:buClr>
              <a:buSzPts val="2800"/>
              <a:buChar char="🢝"/>
            </a:pPr>
            <a:r>
              <a:rPr lang="en-US" sz="2800"/>
              <a:t>Recurrence of primary disease</a:t>
            </a:r>
            <a:endParaRPr/>
          </a:p>
          <a:p>
            <a:pPr indent="-306000" lvl="2" marL="812880" rtl="0" algn="l">
              <a:lnSpc>
                <a:spcPct val="90000"/>
              </a:lnSpc>
              <a:spcBef>
                <a:spcPts val="200"/>
              </a:spcBef>
              <a:spcAft>
                <a:spcPts val="0"/>
              </a:spcAft>
              <a:buClr>
                <a:schemeClr val="accent1"/>
              </a:buClr>
              <a:buSzPts val="2800"/>
              <a:buChar char="🢝"/>
            </a:pPr>
            <a:r>
              <a:rPr lang="en-US" sz="2800"/>
              <a:t>De-novo (new) disease</a:t>
            </a:r>
            <a:endParaRPr/>
          </a:p>
          <a:p>
            <a:pPr indent="-166300" lvl="0" marL="306000" rtl="0" algn="l">
              <a:lnSpc>
                <a:spcPct val="90000"/>
              </a:lnSpc>
              <a:spcBef>
                <a:spcPts val="1200"/>
              </a:spcBef>
              <a:spcAft>
                <a:spcPts val="0"/>
              </a:spcAft>
              <a:buSzPts val="22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6"/>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191919"/>
              </a:buClr>
              <a:buSzPts val="5000"/>
              <a:buFont typeface="Twentieth Century"/>
              <a:buNone/>
            </a:pPr>
            <a:r>
              <a:rPr b="1" lang="en-US"/>
              <a:t> DRUG TOXICITY</a:t>
            </a:r>
            <a:endParaRPr/>
          </a:p>
        </p:txBody>
      </p:sp>
      <p:sp>
        <p:nvSpPr>
          <p:cNvPr id="268" name="Google Shape;268;p26"/>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7"/>
          <p:cNvSpPr txBox="1"/>
          <p:nvPr>
            <p:ph type="title"/>
          </p:nvPr>
        </p:nvSpPr>
        <p:spPr>
          <a:xfrm>
            <a:off x="1235420" y="930551"/>
            <a:ext cx="9509125" cy="70961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80000"/>
              </a:lnSpc>
              <a:spcBef>
                <a:spcPts val="0"/>
              </a:spcBef>
              <a:spcAft>
                <a:spcPts val="0"/>
              </a:spcAft>
              <a:buClr>
                <a:schemeClr val="dk2"/>
              </a:buClr>
              <a:buSzPct val="100000"/>
              <a:buFont typeface="Twentieth Century"/>
              <a:buNone/>
            </a:pPr>
            <a:r>
              <a:rPr b="1" lang="en-US">
                <a:solidFill>
                  <a:schemeClr val="dk2"/>
                </a:solidFill>
              </a:rPr>
              <a:t> DRUG TOXICITY</a:t>
            </a:r>
            <a:endParaRPr/>
          </a:p>
        </p:txBody>
      </p:sp>
      <p:sp>
        <p:nvSpPr>
          <p:cNvPr id="274" name="Google Shape;274;p27"/>
          <p:cNvSpPr txBox="1"/>
          <p:nvPr>
            <p:ph idx="1" type="body"/>
          </p:nvPr>
        </p:nvSpPr>
        <p:spPr>
          <a:xfrm>
            <a:off x="1444486" y="2267709"/>
            <a:ext cx="9822345" cy="4322762"/>
          </a:xfrm>
          <a:prstGeom prst="rect">
            <a:avLst/>
          </a:prstGeom>
          <a:noFill/>
          <a:ln>
            <a:noFill/>
          </a:ln>
        </p:spPr>
        <p:txBody>
          <a:bodyPr anchorCtr="0" anchor="t" bIns="45700" lIns="45700" spcFirstLastPara="1" rIns="45700" wrap="square" tIns="45700">
            <a:normAutofit lnSpcReduction="10000"/>
          </a:bodyPr>
          <a:lstStyle/>
          <a:p>
            <a:pPr indent="-139700" lvl="0" marL="91440" rtl="0" algn="l">
              <a:lnSpc>
                <a:spcPct val="90000"/>
              </a:lnSpc>
              <a:spcBef>
                <a:spcPts val="0"/>
              </a:spcBef>
              <a:spcAft>
                <a:spcPts val="0"/>
              </a:spcAft>
              <a:buClr>
                <a:schemeClr val="accent1"/>
              </a:buClr>
              <a:buSzPts val="2200"/>
              <a:buFont typeface="Noto Sans Symbols"/>
              <a:buChar char="⮚"/>
            </a:pPr>
            <a:r>
              <a:rPr b="1" lang="en-US">
                <a:highlight>
                  <a:srgbClr val="FFFF00"/>
                </a:highlight>
              </a:rPr>
              <a:t>Calcineurin inhibitors (CNIs)</a:t>
            </a:r>
            <a:r>
              <a:rPr b="1" lang="en-US"/>
              <a:t> </a:t>
            </a:r>
            <a:r>
              <a:rPr lang="en-US"/>
              <a:t>are immunosuppressive drugs given to the recipients in order to decrease the recipients immune system's response to the transplanted kidney and therefore help suppress acute rejection.</a:t>
            </a:r>
            <a:endParaRPr/>
          </a:p>
          <a:p>
            <a:pPr indent="-139700" lvl="0" marL="91440" rtl="0" algn="l">
              <a:lnSpc>
                <a:spcPct val="90000"/>
              </a:lnSpc>
              <a:spcBef>
                <a:spcPts val="1200"/>
              </a:spcBef>
              <a:spcAft>
                <a:spcPts val="0"/>
              </a:spcAft>
              <a:buClr>
                <a:schemeClr val="accent1"/>
              </a:buClr>
              <a:buSzPts val="2200"/>
              <a:buFont typeface="Noto Sans Symbols"/>
              <a:buChar char="⮚"/>
            </a:pPr>
            <a:r>
              <a:rPr lang="en-US"/>
              <a:t>Examples of </a:t>
            </a:r>
            <a:r>
              <a:rPr b="1" lang="en-US"/>
              <a:t>CNI drugs: </a:t>
            </a:r>
            <a:r>
              <a:rPr b="1" lang="en-US">
                <a:highlight>
                  <a:srgbClr val="FFFF00"/>
                </a:highlight>
              </a:rPr>
              <a:t>cyclosporine</a:t>
            </a:r>
            <a:r>
              <a:rPr b="1" lang="en-US"/>
              <a:t> and </a:t>
            </a:r>
            <a:r>
              <a:rPr b="1" lang="en-US">
                <a:highlight>
                  <a:srgbClr val="FFFF00"/>
                </a:highlight>
              </a:rPr>
              <a:t>tacrolimus</a:t>
            </a:r>
            <a:endParaRPr>
              <a:highlight>
                <a:srgbClr val="FFFF00"/>
              </a:highlight>
            </a:endParaRPr>
          </a:p>
          <a:p>
            <a:pPr indent="-139700" lvl="0" marL="91440" rtl="0" algn="l">
              <a:lnSpc>
                <a:spcPct val="90000"/>
              </a:lnSpc>
              <a:spcBef>
                <a:spcPts val="1200"/>
              </a:spcBef>
              <a:spcAft>
                <a:spcPts val="0"/>
              </a:spcAft>
              <a:buClr>
                <a:schemeClr val="accent1"/>
              </a:buClr>
              <a:buSzPts val="2200"/>
              <a:buFont typeface="Noto Sans Symbols"/>
              <a:buChar char="⮚"/>
            </a:pPr>
            <a:r>
              <a:rPr lang="en-US"/>
              <a:t>The problem is that CNIs are also</a:t>
            </a:r>
            <a:r>
              <a:rPr b="1" lang="en-US"/>
              <a:t> </a:t>
            </a:r>
            <a:r>
              <a:rPr b="1" lang="en-US">
                <a:highlight>
                  <a:srgbClr val="FFFF00"/>
                </a:highlight>
              </a:rPr>
              <a:t>nephrotoxic</a:t>
            </a:r>
            <a:r>
              <a:rPr b="1" lang="en-US"/>
              <a:t> </a:t>
            </a:r>
            <a:r>
              <a:rPr lang="en-US"/>
              <a:t>and can cause acute or chronic damage to the graft. They can cause </a:t>
            </a:r>
            <a:r>
              <a:rPr b="1" lang="en-US"/>
              <a:t>acute CNI toxicity and chronic CNI toxicity </a:t>
            </a:r>
            <a:r>
              <a:rPr lang="en-US"/>
              <a:t>in the kidney </a:t>
            </a:r>
            <a:endParaRPr/>
          </a:p>
          <a:p>
            <a:pPr indent="-139700" lvl="0" marL="91440" rtl="0" algn="l">
              <a:lnSpc>
                <a:spcPct val="90000"/>
              </a:lnSpc>
              <a:spcBef>
                <a:spcPts val="1200"/>
              </a:spcBef>
              <a:spcAft>
                <a:spcPts val="0"/>
              </a:spcAft>
              <a:buClr>
                <a:schemeClr val="accent1"/>
              </a:buClr>
              <a:buSzPts val="2200"/>
              <a:buFont typeface="Noto Sans Symbols"/>
              <a:buChar char="⮚"/>
            </a:pPr>
            <a:r>
              <a:rPr lang="en-US"/>
              <a:t>Blood tests show:</a:t>
            </a:r>
            <a:endParaRPr/>
          </a:p>
          <a:p>
            <a:pPr indent="-457200" lvl="2" marL="1114425" rtl="0" algn="l">
              <a:lnSpc>
                <a:spcPct val="90000"/>
              </a:lnSpc>
              <a:spcBef>
                <a:spcPts val="200"/>
              </a:spcBef>
              <a:spcAft>
                <a:spcPts val="0"/>
              </a:spcAft>
              <a:buClr>
                <a:schemeClr val="accent1"/>
              </a:buClr>
              <a:buSzPts val="2000"/>
              <a:buFont typeface="Noto Sans Symbols"/>
              <a:buChar char="⮚"/>
            </a:pPr>
            <a:r>
              <a:rPr b="1" lang="en-US" sz="2000">
                <a:highlight>
                  <a:srgbClr val="FFFF00"/>
                </a:highlight>
              </a:rPr>
              <a:t>Rising serum creatinine, </a:t>
            </a:r>
            <a:endParaRPr>
              <a:highlight>
                <a:srgbClr val="FFFF00"/>
              </a:highlight>
            </a:endParaRPr>
          </a:p>
          <a:p>
            <a:pPr indent="-457200" lvl="2" marL="1114425" rtl="0" algn="l">
              <a:lnSpc>
                <a:spcPct val="90000"/>
              </a:lnSpc>
              <a:spcBef>
                <a:spcPts val="200"/>
              </a:spcBef>
              <a:spcAft>
                <a:spcPts val="0"/>
              </a:spcAft>
              <a:buClr>
                <a:schemeClr val="accent1"/>
              </a:buClr>
              <a:buSzPts val="2000"/>
              <a:buFont typeface="Noto Sans Symbols"/>
              <a:buChar char="⮚"/>
            </a:pPr>
            <a:r>
              <a:rPr b="1" lang="en-US" sz="2000">
                <a:highlight>
                  <a:srgbClr val="FFFF00"/>
                </a:highlight>
              </a:rPr>
              <a:t>Elevated levels of CNI in blood</a:t>
            </a:r>
            <a:endParaRPr>
              <a:highlight>
                <a:srgbClr val="FFFF00"/>
              </a:highlight>
            </a:endParaRPr>
          </a:p>
          <a:p>
            <a:pPr indent="0" lvl="0" marL="0" rtl="0" algn="l">
              <a:lnSpc>
                <a:spcPct val="90000"/>
              </a:lnSpc>
              <a:spcBef>
                <a:spcPts val="1200"/>
              </a:spcBef>
              <a:spcAft>
                <a:spcPts val="0"/>
              </a:spcAft>
              <a:buSzPts val="3600"/>
              <a:buFont typeface="Arial"/>
              <a:buNone/>
            </a:pPr>
            <a:r>
              <a:t/>
            </a:r>
            <a:endParaRPr sz="3600"/>
          </a:p>
          <a:p>
            <a:pPr indent="-166299" lvl="0" marL="306150" rtl="0" algn="l">
              <a:lnSpc>
                <a:spcPct val="90000"/>
              </a:lnSpc>
              <a:spcBef>
                <a:spcPts val="1200"/>
              </a:spcBef>
              <a:spcAft>
                <a:spcPts val="0"/>
              </a:spcAft>
              <a:buSzPts val="2200"/>
              <a:buFont typeface="Noto Sans Symbols"/>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8"/>
          <p:cNvSpPr txBox="1"/>
          <p:nvPr>
            <p:ph type="title"/>
          </p:nvPr>
        </p:nvSpPr>
        <p:spPr>
          <a:xfrm>
            <a:off x="1341438" y="466725"/>
            <a:ext cx="9509125" cy="949325"/>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191919"/>
              </a:buClr>
              <a:buSzPts val="5000"/>
              <a:buFont typeface="Twentieth Century"/>
              <a:buNone/>
            </a:pPr>
            <a:r>
              <a:rPr lang="en-US"/>
              <a:t>ADDITIONAL INFORMATION</a:t>
            </a:r>
            <a:endParaRPr/>
          </a:p>
        </p:txBody>
      </p:sp>
      <p:sp>
        <p:nvSpPr>
          <p:cNvPr id="280" name="Google Shape;280;p28"/>
          <p:cNvSpPr txBox="1"/>
          <p:nvPr>
            <p:ph idx="1" type="body"/>
          </p:nvPr>
        </p:nvSpPr>
        <p:spPr>
          <a:xfrm>
            <a:off x="1482174" y="1921497"/>
            <a:ext cx="8987044" cy="4676775"/>
          </a:xfrm>
          <a:prstGeom prst="rect">
            <a:avLst/>
          </a:prstGeom>
          <a:noFill/>
          <a:ln>
            <a:noFill/>
          </a:ln>
        </p:spPr>
        <p:txBody>
          <a:bodyPr anchorCtr="0" anchor="t" bIns="45700" lIns="45700" spcFirstLastPara="1" rIns="45700" wrap="square" tIns="45700">
            <a:normAutofit/>
          </a:bodyPr>
          <a:lstStyle/>
          <a:p>
            <a:pPr indent="-571500" lvl="0" marL="571650" rtl="0" algn="l">
              <a:lnSpc>
                <a:spcPct val="90000"/>
              </a:lnSpc>
              <a:spcBef>
                <a:spcPts val="0"/>
              </a:spcBef>
              <a:spcAft>
                <a:spcPts val="0"/>
              </a:spcAft>
              <a:buClr>
                <a:schemeClr val="accent1"/>
              </a:buClr>
              <a:buSzPts val="2600"/>
              <a:buFont typeface="Noto Sans Symbols"/>
              <a:buChar char="⮚"/>
            </a:pPr>
            <a:r>
              <a:rPr b="1" lang="en-US" sz="2600">
                <a:solidFill>
                  <a:srgbClr val="0070C0"/>
                </a:solidFill>
              </a:rPr>
              <a:t>Acute CNI toxicity shows:</a:t>
            </a:r>
            <a:endParaRPr/>
          </a:p>
          <a:p>
            <a:pPr indent="-571500" lvl="2" marL="1213000" rtl="0" algn="l">
              <a:lnSpc>
                <a:spcPct val="90000"/>
              </a:lnSpc>
              <a:spcBef>
                <a:spcPts val="200"/>
              </a:spcBef>
              <a:spcAft>
                <a:spcPts val="0"/>
              </a:spcAft>
              <a:buClr>
                <a:schemeClr val="accent1"/>
              </a:buClr>
              <a:buSzPts val="2600"/>
              <a:buFont typeface="Arial"/>
              <a:buChar char="•"/>
            </a:pPr>
            <a:r>
              <a:rPr lang="en-US" sz="2600">
                <a:solidFill>
                  <a:srgbClr val="0070C0"/>
                </a:solidFill>
                <a:highlight>
                  <a:srgbClr val="FFFF00"/>
                </a:highlight>
              </a:rPr>
              <a:t>acute tubular injury</a:t>
            </a:r>
            <a:r>
              <a:rPr lang="en-US" sz="2600">
                <a:solidFill>
                  <a:srgbClr val="0070C0"/>
                </a:solidFill>
              </a:rPr>
              <a:t> </a:t>
            </a:r>
            <a:endParaRPr/>
          </a:p>
          <a:p>
            <a:pPr indent="-571500" lvl="2" marL="1213000" rtl="0" algn="l">
              <a:lnSpc>
                <a:spcPct val="90000"/>
              </a:lnSpc>
              <a:spcBef>
                <a:spcPts val="200"/>
              </a:spcBef>
              <a:spcAft>
                <a:spcPts val="0"/>
              </a:spcAft>
              <a:buClr>
                <a:schemeClr val="accent1"/>
              </a:buClr>
              <a:buSzPts val="2600"/>
              <a:buFont typeface="Arial"/>
              <a:buChar char="•"/>
            </a:pPr>
            <a:r>
              <a:rPr lang="en-US" sz="2600">
                <a:solidFill>
                  <a:srgbClr val="0070C0"/>
                </a:solidFill>
              </a:rPr>
              <a:t>isometric </a:t>
            </a:r>
            <a:r>
              <a:rPr lang="en-US" sz="2600">
                <a:solidFill>
                  <a:srgbClr val="0070C0"/>
                </a:solidFill>
                <a:highlight>
                  <a:srgbClr val="FFFF00"/>
                </a:highlight>
              </a:rPr>
              <a:t>vacuolization</a:t>
            </a:r>
            <a:r>
              <a:rPr lang="en-US" sz="2600">
                <a:solidFill>
                  <a:srgbClr val="0070C0"/>
                </a:solidFill>
              </a:rPr>
              <a:t> of proximal tubules</a:t>
            </a:r>
            <a:endParaRPr/>
          </a:p>
          <a:p>
            <a:pPr indent="-571500" lvl="2" marL="1213000" rtl="0" algn="l">
              <a:lnSpc>
                <a:spcPct val="90000"/>
              </a:lnSpc>
              <a:spcBef>
                <a:spcPts val="200"/>
              </a:spcBef>
              <a:spcAft>
                <a:spcPts val="0"/>
              </a:spcAft>
              <a:buClr>
                <a:schemeClr val="accent1"/>
              </a:buClr>
              <a:buSzPts val="2600"/>
              <a:buFont typeface="Arial"/>
              <a:buChar char="•"/>
            </a:pPr>
            <a:r>
              <a:rPr lang="en-US" sz="2600">
                <a:solidFill>
                  <a:srgbClr val="0070C0"/>
                </a:solidFill>
              </a:rPr>
              <a:t>acute thrombotic </a:t>
            </a:r>
            <a:r>
              <a:rPr lang="en-US" sz="2600">
                <a:solidFill>
                  <a:srgbClr val="0070C0"/>
                </a:solidFill>
                <a:highlight>
                  <a:srgbClr val="FFFF00"/>
                </a:highlight>
              </a:rPr>
              <a:t>microangiopathy</a:t>
            </a:r>
            <a:r>
              <a:rPr lang="en-US" sz="2600">
                <a:solidFill>
                  <a:srgbClr val="0070C0"/>
                </a:solidFill>
              </a:rPr>
              <a:t> like picture.</a:t>
            </a:r>
            <a:endParaRPr/>
          </a:p>
          <a:p>
            <a:pPr indent="-457200" lvl="0" marL="457350" rtl="0" algn="l">
              <a:lnSpc>
                <a:spcPct val="90000"/>
              </a:lnSpc>
              <a:spcBef>
                <a:spcPts val="1200"/>
              </a:spcBef>
              <a:spcAft>
                <a:spcPts val="0"/>
              </a:spcAft>
              <a:buClr>
                <a:schemeClr val="accent1"/>
              </a:buClr>
              <a:buSzPts val="2600"/>
              <a:buFont typeface="Noto Sans Symbols"/>
              <a:buChar char="⮚"/>
            </a:pPr>
            <a:r>
              <a:rPr b="1" lang="en-US" sz="2600">
                <a:solidFill>
                  <a:srgbClr val="0070C0"/>
                </a:solidFill>
              </a:rPr>
              <a:t>Chronic CNI toxicity shows:</a:t>
            </a:r>
            <a:endParaRPr/>
          </a:p>
          <a:p>
            <a:pPr indent="-571500" lvl="2" marL="1213000" rtl="0" algn="l">
              <a:lnSpc>
                <a:spcPct val="90000"/>
              </a:lnSpc>
              <a:spcBef>
                <a:spcPts val="200"/>
              </a:spcBef>
              <a:spcAft>
                <a:spcPts val="0"/>
              </a:spcAft>
              <a:buClr>
                <a:schemeClr val="accent1"/>
              </a:buClr>
              <a:buSzPts val="2600"/>
              <a:buFont typeface="Arial"/>
              <a:buChar char="•"/>
            </a:pPr>
            <a:r>
              <a:rPr lang="en-US" sz="2600">
                <a:solidFill>
                  <a:srgbClr val="0070C0"/>
                </a:solidFill>
                <a:highlight>
                  <a:srgbClr val="FFFF00"/>
                </a:highlight>
              </a:rPr>
              <a:t>striped interstitial fibrosis</a:t>
            </a:r>
            <a:r>
              <a:rPr lang="en-US" sz="2600">
                <a:solidFill>
                  <a:srgbClr val="0070C0"/>
                </a:solidFill>
              </a:rPr>
              <a:t> </a:t>
            </a:r>
            <a:endParaRPr/>
          </a:p>
          <a:p>
            <a:pPr indent="-571500" lvl="2" marL="1213000" rtl="0" algn="l">
              <a:lnSpc>
                <a:spcPct val="90000"/>
              </a:lnSpc>
              <a:spcBef>
                <a:spcPts val="200"/>
              </a:spcBef>
              <a:spcAft>
                <a:spcPts val="0"/>
              </a:spcAft>
              <a:buClr>
                <a:schemeClr val="accent1"/>
              </a:buClr>
              <a:buSzPts val="2600"/>
              <a:buFont typeface="Arial"/>
              <a:buChar char="•"/>
            </a:pPr>
            <a:r>
              <a:rPr lang="en-US" sz="2600">
                <a:solidFill>
                  <a:srgbClr val="0070C0"/>
                </a:solidFill>
                <a:highlight>
                  <a:srgbClr val="FFFF00"/>
                </a:highlight>
              </a:rPr>
              <a:t>tubular atrophy</a:t>
            </a:r>
            <a:endParaRPr>
              <a:highlight>
                <a:srgbClr val="FFFF00"/>
              </a:highlight>
            </a:endParaRPr>
          </a:p>
          <a:p>
            <a:pPr indent="-571500" lvl="2" marL="1213000" rtl="0" algn="l">
              <a:lnSpc>
                <a:spcPct val="90000"/>
              </a:lnSpc>
              <a:spcBef>
                <a:spcPts val="200"/>
              </a:spcBef>
              <a:spcAft>
                <a:spcPts val="0"/>
              </a:spcAft>
              <a:buClr>
                <a:schemeClr val="accent1"/>
              </a:buClr>
              <a:buSzPts val="2600"/>
              <a:buFont typeface="Arial"/>
              <a:buChar char="•"/>
            </a:pPr>
            <a:r>
              <a:rPr lang="en-US" sz="2600">
                <a:solidFill>
                  <a:srgbClr val="0070C0"/>
                </a:solidFill>
                <a:highlight>
                  <a:srgbClr val="FFFF00"/>
                </a:highlight>
              </a:rPr>
              <a:t>Microcalcifications</a:t>
            </a:r>
            <a:endParaRPr>
              <a:highlight>
                <a:srgbClr val="FFFF00"/>
              </a:highlight>
            </a:endParaRPr>
          </a:p>
          <a:p>
            <a:pPr indent="-571500" lvl="2" marL="1213000" rtl="0" algn="l">
              <a:lnSpc>
                <a:spcPct val="90000"/>
              </a:lnSpc>
              <a:spcBef>
                <a:spcPts val="200"/>
              </a:spcBef>
              <a:spcAft>
                <a:spcPts val="0"/>
              </a:spcAft>
              <a:buClr>
                <a:schemeClr val="accent1"/>
              </a:buClr>
              <a:buSzPts val="2600"/>
              <a:buFont typeface="Arial"/>
              <a:buChar char="•"/>
            </a:pPr>
            <a:r>
              <a:rPr lang="en-US" sz="2600">
                <a:solidFill>
                  <a:srgbClr val="0070C0"/>
                </a:solidFill>
              </a:rPr>
              <a:t>nodular </a:t>
            </a:r>
            <a:r>
              <a:rPr lang="en-US" sz="2600">
                <a:solidFill>
                  <a:srgbClr val="0070C0"/>
                </a:solidFill>
                <a:highlight>
                  <a:srgbClr val="FFFF00"/>
                </a:highlight>
              </a:rPr>
              <a:t>arteriolar hyalinosis</a:t>
            </a:r>
            <a:r>
              <a:rPr lang="en-US" sz="2600">
                <a:solidFill>
                  <a:srgbClr val="0070C0"/>
                </a:solidFill>
              </a:rPr>
              <a:t> </a:t>
            </a:r>
            <a:endParaRPr/>
          </a:p>
          <a:p>
            <a:pPr indent="-571500" lvl="2" marL="1213000" rtl="0" algn="l">
              <a:lnSpc>
                <a:spcPct val="90000"/>
              </a:lnSpc>
              <a:spcBef>
                <a:spcPts val="200"/>
              </a:spcBef>
              <a:spcAft>
                <a:spcPts val="0"/>
              </a:spcAft>
              <a:buClr>
                <a:schemeClr val="accent1"/>
              </a:buClr>
              <a:buSzPts val="2600"/>
              <a:buFont typeface="Arial"/>
              <a:buChar char="•"/>
            </a:pPr>
            <a:r>
              <a:rPr lang="en-US" sz="2600">
                <a:solidFill>
                  <a:srgbClr val="0070C0"/>
                </a:solidFill>
              </a:rPr>
              <a:t>chronic thrombotic microangiopathy like picture. </a:t>
            </a:r>
            <a:endParaRPr sz="2600">
              <a:solidFill>
                <a:srgbClr val="0070C0"/>
              </a:solidFill>
            </a:endParaRPr>
          </a:p>
          <a:p>
            <a:pPr indent="-166300" lvl="0" marL="306000" rtl="0" algn="l">
              <a:lnSpc>
                <a:spcPct val="90000"/>
              </a:lnSpc>
              <a:spcBef>
                <a:spcPts val="1200"/>
              </a:spcBef>
              <a:spcAft>
                <a:spcPts val="0"/>
              </a:spcAft>
              <a:buSzPts val="2200"/>
              <a:buFont typeface="Noto Sans Symbols"/>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9"/>
          <p:cNvSpPr txBox="1"/>
          <p:nvPr>
            <p:ph idx="4294967295" type="body"/>
          </p:nvPr>
        </p:nvSpPr>
        <p:spPr>
          <a:xfrm>
            <a:off x="1612900" y="1142862"/>
            <a:ext cx="8966200" cy="4784725"/>
          </a:xfrm>
          <a:prstGeom prst="rect">
            <a:avLst/>
          </a:prstGeom>
          <a:noFill/>
          <a:ln cap="flat" cmpd="sng" w="76200">
            <a:solidFill>
              <a:srgbClr val="FF0000"/>
            </a:solidFill>
            <a:prstDash val="solid"/>
            <a:round/>
            <a:headEnd len="sm" w="sm" type="none"/>
            <a:tailEnd len="sm" w="sm" type="none"/>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400"/>
              <a:buFont typeface="Noto Sans Symbols"/>
              <a:buNone/>
            </a:pPr>
            <a:r>
              <a:t/>
            </a:r>
            <a:endParaRPr b="1" sz="2400"/>
          </a:p>
          <a:p>
            <a:pPr indent="0" lvl="0" marL="0" rtl="0" algn="l">
              <a:lnSpc>
                <a:spcPct val="90000"/>
              </a:lnSpc>
              <a:spcBef>
                <a:spcPts val="1200"/>
              </a:spcBef>
              <a:spcAft>
                <a:spcPts val="0"/>
              </a:spcAft>
              <a:buSzPts val="2800"/>
              <a:buFont typeface="Noto Sans Symbols"/>
              <a:buNone/>
            </a:pPr>
            <a:r>
              <a:rPr b="1" lang="en-US" sz="2800"/>
              <a:t>  Pathology of injury in kidney transplant </a:t>
            </a:r>
            <a:endParaRPr/>
          </a:p>
          <a:p>
            <a:pPr indent="-306000" lvl="2" marL="812880" rtl="0" algn="l">
              <a:lnSpc>
                <a:spcPct val="90000"/>
              </a:lnSpc>
              <a:spcBef>
                <a:spcPts val="200"/>
              </a:spcBef>
              <a:spcAft>
                <a:spcPts val="0"/>
              </a:spcAft>
              <a:buClr>
                <a:schemeClr val="accent1"/>
              </a:buClr>
              <a:buSzPts val="2800"/>
              <a:buChar char="🢝"/>
            </a:pPr>
            <a:r>
              <a:rPr lang="en-US" sz="2800">
                <a:solidFill>
                  <a:srgbClr val="0C0C0C"/>
                </a:solidFill>
              </a:rPr>
              <a:t>Harvest injury</a:t>
            </a:r>
            <a:endParaRPr/>
          </a:p>
          <a:p>
            <a:pPr indent="-306000" lvl="2" marL="812880" rtl="0" algn="l">
              <a:lnSpc>
                <a:spcPct val="90000"/>
              </a:lnSpc>
              <a:spcBef>
                <a:spcPts val="200"/>
              </a:spcBef>
              <a:spcAft>
                <a:spcPts val="0"/>
              </a:spcAft>
              <a:buClr>
                <a:schemeClr val="accent1"/>
              </a:buClr>
              <a:buSzPts val="2800"/>
              <a:buChar char="🢝"/>
            </a:pPr>
            <a:r>
              <a:rPr lang="en-US" sz="2800"/>
              <a:t>Rejection: hyper-acute rejection, acute rejection (T-cell mediated and antibody mediated) and chronic rejection </a:t>
            </a:r>
            <a:endParaRPr/>
          </a:p>
          <a:p>
            <a:pPr indent="-306000" lvl="2" marL="812880" rtl="0" algn="l">
              <a:lnSpc>
                <a:spcPct val="90000"/>
              </a:lnSpc>
              <a:spcBef>
                <a:spcPts val="200"/>
              </a:spcBef>
              <a:spcAft>
                <a:spcPts val="0"/>
              </a:spcAft>
              <a:buClr>
                <a:schemeClr val="accent1"/>
              </a:buClr>
              <a:buSzPts val="2800"/>
              <a:buChar char="🢝"/>
            </a:pPr>
            <a:r>
              <a:rPr lang="en-US" sz="2800"/>
              <a:t>Infections in the renal allograft.</a:t>
            </a:r>
            <a:endParaRPr/>
          </a:p>
          <a:p>
            <a:pPr indent="-306000" lvl="2" marL="812880" rtl="0" algn="l">
              <a:lnSpc>
                <a:spcPct val="90000"/>
              </a:lnSpc>
              <a:spcBef>
                <a:spcPts val="200"/>
              </a:spcBef>
              <a:spcAft>
                <a:spcPts val="0"/>
              </a:spcAft>
              <a:buClr>
                <a:schemeClr val="accent1"/>
              </a:buClr>
              <a:buSzPts val="2800"/>
              <a:buChar char="🢝"/>
            </a:pPr>
            <a:r>
              <a:rPr lang="en-US" sz="2800"/>
              <a:t>Drug toxicity, acute and chronic.</a:t>
            </a:r>
            <a:endParaRPr/>
          </a:p>
          <a:p>
            <a:pPr indent="-306000" lvl="2" marL="812880" rtl="0" algn="l">
              <a:lnSpc>
                <a:spcPct val="90000"/>
              </a:lnSpc>
              <a:spcBef>
                <a:spcPts val="200"/>
              </a:spcBef>
              <a:spcAft>
                <a:spcPts val="0"/>
              </a:spcAft>
              <a:buClr>
                <a:schemeClr val="accent1"/>
              </a:buClr>
              <a:buSzPts val="2800"/>
              <a:buChar char="🢝"/>
            </a:pPr>
            <a:r>
              <a:rPr b="1" lang="en-US" sz="2800">
                <a:solidFill>
                  <a:srgbClr val="FF0000"/>
                </a:solidFill>
              </a:rPr>
              <a:t>Recurrence of primary disease</a:t>
            </a:r>
            <a:endParaRPr/>
          </a:p>
          <a:p>
            <a:pPr indent="-306000" lvl="2" marL="812880" rtl="0" algn="l">
              <a:lnSpc>
                <a:spcPct val="90000"/>
              </a:lnSpc>
              <a:spcBef>
                <a:spcPts val="200"/>
              </a:spcBef>
              <a:spcAft>
                <a:spcPts val="0"/>
              </a:spcAft>
              <a:buClr>
                <a:schemeClr val="accent1"/>
              </a:buClr>
              <a:buSzPts val="2800"/>
              <a:buChar char="🢝"/>
            </a:pPr>
            <a:r>
              <a:rPr b="1" lang="en-US" sz="2800">
                <a:solidFill>
                  <a:srgbClr val="FF0000"/>
                </a:solidFill>
              </a:rPr>
              <a:t>De-novo (new) disease</a:t>
            </a:r>
            <a:endParaRPr/>
          </a:p>
          <a:p>
            <a:pPr indent="-166300" lvl="0" marL="306000" rtl="0" algn="l">
              <a:lnSpc>
                <a:spcPct val="90000"/>
              </a:lnSpc>
              <a:spcBef>
                <a:spcPts val="1200"/>
              </a:spcBef>
              <a:spcAft>
                <a:spcPts val="0"/>
              </a:spcAft>
              <a:buSzPts val="22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3"/>
          <p:cNvSpPr txBox="1"/>
          <p:nvPr>
            <p:ph type="title"/>
          </p:nvPr>
        </p:nvSpPr>
        <p:spPr>
          <a:xfrm>
            <a:off x="1010876" y="330220"/>
            <a:ext cx="9720072" cy="1499616"/>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191919"/>
              </a:buClr>
              <a:buSzPts val="5000"/>
              <a:buFont typeface="Twentieth Century"/>
              <a:buNone/>
            </a:pPr>
            <a:r>
              <a:rPr lang="en-US"/>
              <a:t>LECTURE OUTLINE</a:t>
            </a:r>
            <a:endParaRPr/>
          </a:p>
        </p:txBody>
      </p:sp>
      <p:sp>
        <p:nvSpPr>
          <p:cNvPr id="108" name="Google Shape;108;p3"/>
          <p:cNvSpPr txBox="1"/>
          <p:nvPr>
            <p:ph idx="1" type="body"/>
          </p:nvPr>
        </p:nvSpPr>
        <p:spPr>
          <a:xfrm>
            <a:off x="2332383" y="2478156"/>
            <a:ext cx="7407965" cy="4137991"/>
          </a:xfrm>
          <a:prstGeom prst="rect">
            <a:avLst/>
          </a:prstGeom>
          <a:noFill/>
          <a:ln>
            <a:noFill/>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400"/>
              <a:buFont typeface="Noto Sans Symbols"/>
              <a:buNone/>
            </a:pPr>
            <a:r>
              <a:rPr b="1" lang="en-US" sz="2400"/>
              <a:t>Pathology of injury in kidney transplant </a:t>
            </a:r>
            <a:endParaRPr/>
          </a:p>
          <a:p>
            <a:pPr indent="-306000" lvl="1" marL="630000" rtl="0" algn="l">
              <a:lnSpc>
                <a:spcPct val="90000"/>
              </a:lnSpc>
              <a:spcBef>
                <a:spcPts val="200"/>
              </a:spcBef>
              <a:spcAft>
                <a:spcPts val="0"/>
              </a:spcAft>
              <a:buClr>
                <a:schemeClr val="accent1"/>
              </a:buClr>
              <a:buSzPts val="2400"/>
              <a:buChar char="🢝"/>
            </a:pPr>
            <a:r>
              <a:rPr lang="en-US" sz="2400"/>
              <a:t>Harvest injury</a:t>
            </a:r>
            <a:endParaRPr/>
          </a:p>
          <a:p>
            <a:pPr indent="-306000" lvl="1" marL="630000" rtl="0" algn="l">
              <a:lnSpc>
                <a:spcPct val="90000"/>
              </a:lnSpc>
              <a:spcBef>
                <a:spcPts val="200"/>
              </a:spcBef>
              <a:spcAft>
                <a:spcPts val="0"/>
              </a:spcAft>
              <a:buClr>
                <a:schemeClr val="accent1"/>
              </a:buClr>
              <a:buSzPts val="2400"/>
              <a:buChar char="🢝"/>
            </a:pPr>
            <a:r>
              <a:rPr lang="en-US" sz="2400"/>
              <a:t>Rejection: hyper-acute rejection, acute rejection (T-cell mediated and antibody mediated) and chronic rejection </a:t>
            </a:r>
            <a:endParaRPr/>
          </a:p>
          <a:p>
            <a:pPr indent="-306000" lvl="1" marL="630000" rtl="0" algn="l">
              <a:lnSpc>
                <a:spcPct val="90000"/>
              </a:lnSpc>
              <a:spcBef>
                <a:spcPts val="200"/>
              </a:spcBef>
              <a:spcAft>
                <a:spcPts val="0"/>
              </a:spcAft>
              <a:buClr>
                <a:schemeClr val="accent1"/>
              </a:buClr>
              <a:buSzPts val="2400"/>
              <a:buChar char="🢝"/>
            </a:pPr>
            <a:r>
              <a:rPr lang="en-US" sz="2400"/>
              <a:t>Infections in the renal allograft.</a:t>
            </a:r>
            <a:endParaRPr/>
          </a:p>
          <a:p>
            <a:pPr indent="-306000" lvl="1" marL="630000" rtl="0" algn="l">
              <a:lnSpc>
                <a:spcPct val="90000"/>
              </a:lnSpc>
              <a:spcBef>
                <a:spcPts val="200"/>
              </a:spcBef>
              <a:spcAft>
                <a:spcPts val="0"/>
              </a:spcAft>
              <a:buClr>
                <a:schemeClr val="accent1"/>
              </a:buClr>
              <a:buSzPts val="2400"/>
              <a:buChar char="🢝"/>
            </a:pPr>
            <a:r>
              <a:rPr lang="en-US" sz="2400"/>
              <a:t>Drug toxicity, acute and chronic.</a:t>
            </a:r>
            <a:endParaRPr/>
          </a:p>
          <a:p>
            <a:pPr indent="-306000" lvl="1" marL="630000" rtl="0" algn="l">
              <a:lnSpc>
                <a:spcPct val="90000"/>
              </a:lnSpc>
              <a:spcBef>
                <a:spcPts val="200"/>
              </a:spcBef>
              <a:spcAft>
                <a:spcPts val="0"/>
              </a:spcAft>
              <a:buClr>
                <a:schemeClr val="accent1"/>
              </a:buClr>
              <a:buSzPts val="2400"/>
              <a:buChar char="🢝"/>
            </a:pPr>
            <a:r>
              <a:rPr lang="en-US" sz="2400"/>
              <a:t>Recurrence of primary disease</a:t>
            </a:r>
            <a:endParaRPr/>
          </a:p>
          <a:p>
            <a:pPr indent="-306000" lvl="1" marL="630000" rtl="0" algn="l">
              <a:lnSpc>
                <a:spcPct val="90000"/>
              </a:lnSpc>
              <a:spcBef>
                <a:spcPts val="200"/>
              </a:spcBef>
              <a:spcAft>
                <a:spcPts val="0"/>
              </a:spcAft>
              <a:buClr>
                <a:schemeClr val="accent1"/>
              </a:buClr>
              <a:buSzPts val="2400"/>
              <a:buChar char="🢝"/>
            </a:pPr>
            <a:r>
              <a:rPr lang="en-US" sz="2400"/>
              <a:t>De-novo (new) disease</a:t>
            </a:r>
            <a:endParaRPr/>
          </a:p>
          <a:p>
            <a:pPr indent="-166300" lvl="0" marL="306000" rtl="0" algn="l">
              <a:lnSpc>
                <a:spcPct val="90000"/>
              </a:lnSpc>
              <a:spcBef>
                <a:spcPts val="1200"/>
              </a:spcBef>
              <a:spcAft>
                <a:spcPts val="0"/>
              </a:spcAft>
              <a:buSzPts val="22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30"/>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fontScale="90000"/>
          </a:bodyPr>
          <a:lstStyle/>
          <a:p>
            <a:pPr indent="-342900" lvl="0" marL="342900" rtl="0" algn="r">
              <a:lnSpc>
                <a:spcPct val="80000"/>
              </a:lnSpc>
              <a:spcBef>
                <a:spcPts val="0"/>
              </a:spcBef>
              <a:spcAft>
                <a:spcPts val="0"/>
              </a:spcAft>
              <a:buClr>
                <a:srgbClr val="BFBFBF"/>
              </a:buClr>
              <a:buSzPct val="100000"/>
              <a:buFont typeface="Twentieth Century"/>
              <a:buNone/>
            </a:pPr>
            <a:r>
              <a:rPr b="1" lang="en-US" sz="4000">
                <a:solidFill>
                  <a:srgbClr val="BFBFBF"/>
                </a:solidFill>
              </a:rPr>
              <a:t>RECURRENCE OF PRIMARY DISEASE</a:t>
            </a:r>
            <a:br>
              <a:rPr b="1" lang="en-US" sz="4000">
                <a:solidFill>
                  <a:srgbClr val="BFBFBF"/>
                </a:solidFill>
              </a:rPr>
            </a:br>
            <a:r>
              <a:rPr b="1" lang="en-US" sz="4000">
                <a:solidFill>
                  <a:srgbClr val="BFBFBF"/>
                </a:solidFill>
              </a:rPr>
              <a:t>AND</a:t>
            </a:r>
            <a:br>
              <a:rPr b="1" lang="en-US" sz="4000">
                <a:solidFill>
                  <a:srgbClr val="BFBFBF"/>
                </a:solidFill>
              </a:rPr>
            </a:br>
            <a:r>
              <a:rPr b="1" lang="en-US" sz="4000">
                <a:solidFill>
                  <a:srgbClr val="BFBFBF"/>
                </a:solidFill>
              </a:rPr>
              <a:t>DE-NOVO (NEW) DISEASE</a:t>
            </a:r>
            <a:endParaRPr/>
          </a:p>
        </p:txBody>
      </p:sp>
      <p:sp>
        <p:nvSpPr>
          <p:cNvPr id="291" name="Google Shape;291;p30"/>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1"/>
          <p:cNvSpPr txBox="1"/>
          <p:nvPr>
            <p:ph type="title"/>
          </p:nvPr>
        </p:nvSpPr>
        <p:spPr>
          <a:xfrm>
            <a:off x="1341437" y="857250"/>
            <a:ext cx="9509125" cy="919163"/>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chemeClr val="dk2"/>
              </a:buClr>
              <a:buSzPts val="3600"/>
              <a:buFont typeface="Twentieth Century"/>
              <a:buNone/>
            </a:pPr>
            <a:r>
              <a:rPr b="1" lang="en-US" sz="3600">
                <a:solidFill>
                  <a:schemeClr val="dk2"/>
                </a:solidFill>
              </a:rPr>
              <a:t>RECURRENT &amp; DE-NOVO DISEASE</a:t>
            </a:r>
            <a:endParaRPr/>
          </a:p>
        </p:txBody>
      </p:sp>
      <p:sp>
        <p:nvSpPr>
          <p:cNvPr id="297" name="Google Shape;297;p31"/>
          <p:cNvSpPr txBox="1"/>
          <p:nvPr>
            <p:ph idx="1" type="body"/>
          </p:nvPr>
        </p:nvSpPr>
        <p:spPr>
          <a:xfrm>
            <a:off x="377825" y="2399195"/>
            <a:ext cx="5230813" cy="766763"/>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400"/>
              <a:buNone/>
            </a:pPr>
            <a:r>
              <a:rPr b="1" lang="en-US" sz="2400">
                <a:solidFill>
                  <a:schemeClr val="dk2"/>
                </a:solidFill>
              </a:rPr>
              <a:t>5) Recurrence of primary disease</a:t>
            </a:r>
            <a:endParaRPr b="1">
              <a:solidFill>
                <a:schemeClr val="dk2"/>
              </a:solidFill>
            </a:endParaRPr>
          </a:p>
        </p:txBody>
      </p:sp>
      <p:sp>
        <p:nvSpPr>
          <p:cNvPr id="298" name="Google Shape;298;p31"/>
          <p:cNvSpPr txBox="1"/>
          <p:nvPr>
            <p:ph idx="2" type="body"/>
          </p:nvPr>
        </p:nvSpPr>
        <p:spPr>
          <a:xfrm>
            <a:off x="377825" y="3425825"/>
            <a:ext cx="4572000" cy="3289300"/>
          </a:xfrm>
          <a:prstGeom prst="rect">
            <a:avLst/>
          </a:prstGeom>
          <a:noFill/>
          <a:ln>
            <a:noFill/>
          </a:ln>
        </p:spPr>
        <p:txBody>
          <a:bodyPr anchorCtr="0" anchor="t" bIns="45700" lIns="45700" spcFirstLastPara="1" rIns="45700" wrap="square" tIns="45700">
            <a:normAutofit/>
          </a:bodyPr>
          <a:lstStyle/>
          <a:p>
            <a:pPr indent="-177800" lvl="0" marL="91440" rtl="0" algn="l">
              <a:lnSpc>
                <a:spcPct val="90000"/>
              </a:lnSpc>
              <a:spcBef>
                <a:spcPts val="0"/>
              </a:spcBef>
              <a:spcAft>
                <a:spcPts val="0"/>
              </a:spcAft>
              <a:buClr>
                <a:schemeClr val="accent1"/>
              </a:buClr>
              <a:buSzPts val="2800"/>
              <a:buChar char=" "/>
            </a:pPr>
            <a:r>
              <a:rPr lang="en-US" sz="2800"/>
              <a:t>The primary disease which lead to end stage kidney and eventual transplant can recur as early as 6 months post-transplant.</a:t>
            </a:r>
            <a:endParaRPr/>
          </a:p>
        </p:txBody>
      </p:sp>
      <p:sp>
        <p:nvSpPr>
          <p:cNvPr id="299" name="Google Shape;299;p31"/>
          <p:cNvSpPr txBox="1"/>
          <p:nvPr>
            <p:ph idx="3" type="body"/>
          </p:nvPr>
        </p:nvSpPr>
        <p:spPr>
          <a:xfrm>
            <a:off x="6967676" y="2399195"/>
            <a:ext cx="5087937" cy="846137"/>
          </a:xfrm>
          <a:prstGeom prst="rect">
            <a:avLst/>
          </a:prstGeom>
          <a:noFill/>
          <a:ln>
            <a:noFill/>
          </a:ln>
        </p:spPr>
        <p:txBody>
          <a:bodyPr anchorCtr="0" anchor="ctr" bIns="45700" lIns="137150" spcFirstLastPara="1" rIns="137150" wrap="square" tIns="45700">
            <a:normAutofit/>
          </a:bodyPr>
          <a:lstStyle/>
          <a:p>
            <a:pPr indent="0" lvl="0" marL="0" rtl="0" algn="l">
              <a:lnSpc>
                <a:spcPct val="90000"/>
              </a:lnSpc>
              <a:spcBef>
                <a:spcPts val="0"/>
              </a:spcBef>
              <a:spcAft>
                <a:spcPts val="0"/>
              </a:spcAft>
              <a:buSzPts val="2400"/>
              <a:buNone/>
            </a:pPr>
            <a:r>
              <a:rPr b="1" lang="en-US" sz="2400">
                <a:solidFill>
                  <a:schemeClr val="dk2"/>
                </a:solidFill>
              </a:rPr>
              <a:t>6) De-novo (new) disease/ glomerulonephritis</a:t>
            </a:r>
            <a:endParaRPr/>
          </a:p>
        </p:txBody>
      </p:sp>
      <p:sp>
        <p:nvSpPr>
          <p:cNvPr id="300" name="Google Shape;300;p31"/>
          <p:cNvSpPr txBox="1"/>
          <p:nvPr>
            <p:ph idx="4" type="body"/>
          </p:nvPr>
        </p:nvSpPr>
        <p:spPr>
          <a:xfrm>
            <a:off x="6797260" y="3425825"/>
            <a:ext cx="5087938" cy="3289300"/>
          </a:xfrm>
          <a:prstGeom prst="rect">
            <a:avLst/>
          </a:prstGeom>
          <a:noFill/>
          <a:ln>
            <a:noFill/>
          </a:ln>
        </p:spPr>
        <p:txBody>
          <a:bodyPr anchorCtr="0" anchor="t" bIns="45700" lIns="45700" spcFirstLastPara="1" rIns="45700" wrap="square" tIns="45700">
            <a:normAutofit/>
          </a:bodyPr>
          <a:lstStyle/>
          <a:p>
            <a:pPr indent="-306000" lvl="0" marL="306000" rtl="0" algn="l">
              <a:lnSpc>
                <a:spcPct val="90000"/>
              </a:lnSpc>
              <a:spcBef>
                <a:spcPts val="0"/>
              </a:spcBef>
              <a:spcAft>
                <a:spcPts val="0"/>
              </a:spcAft>
              <a:buClr>
                <a:schemeClr val="accent1"/>
              </a:buClr>
              <a:buSzPts val="2800"/>
              <a:buChar char=" "/>
            </a:pPr>
            <a:r>
              <a:rPr lang="en-US" sz="2800"/>
              <a:t>It is the development of another kidney disease in the renal allograft, different from the disease the patient originally suffered from.</a:t>
            </a:r>
            <a:endParaRPr/>
          </a:p>
          <a:p>
            <a:pPr indent="-306000" lvl="0" marL="306000" rtl="0" algn="l">
              <a:lnSpc>
                <a:spcPct val="90000"/>
              </a:lnSpc>
              <a:spcBef>
                <a:spcPts val="1200"/>
              </a:spcBef>
              <a:spcAft>
                <a:spcPts val="0"/>
              </a:spcAft>
              <a:buClr>
                <a:schemeClr val="accent1"/>
              </a:buClr>
              <a:buSzPts val="2800"/>
              <a:buChar char=" "/>
            </a:pPr>
            <a:r>
              <a:rPr lang="en-US" sz="2800"/>
              <a:t>It is rare.</a:t>
            </a:r>
            <a:endParaRPr/>
          </a:p>
          <a:p>
            <a:pPr indent="0" lvl="0" marL="0" rtl="0" algn="l">
              <a:lnSpc>
                <a:spcPct val="90000"/>
              </a:lnSpc>
              <a:spcBef>
                <a:spcPts val="1200"/>
              </a:spcBef>
              <a:spcAft>
                <a:spcPts val="0"/>
              </a:spcAft>
              <a:buSzPts val="2200"/>
              <a:buFont typeface="Noto Sans Symbols"/>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2"/>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191919"/>
              </a:buClr>
              <a:buSzPts val="5000"/>
              <a:buFont typeface="Twentieth Century"/>
              <a:buNone/>
            </a:pPr>
            <a:r>
              <a:rPr lang="en-US"/>
              <a:t>END</a:t>
            </a:r>
            <a:endParaRPr/>
          </a:p>
        </p:txBody>
      </p:sp>
      <p:sp>
        <p:nvSpPr>
          <p:cNvPr id="306" name="Google Shape;306;p32"/>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4"/>
          <p:cNvSpPr txBox="1"/>
          <p:nvPr>
            <p:ph type="title"/>
          </p:nvPr>
        </p:nvSpPr>
        <p:spPr>
          <a:xfrm>
            <a:off x="1018416" y="924063"/>
            <a:ext cx="9509125" cy="7493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191919"/>
              </a:buClr>
              <a:buSzPts val="5000"/>
              <a:buFont typeface="Twentieth Century"/>
              <a:buNone/>
            </a:pPr>
            <a:r>
              <a:rPr lang="en-US"/>
              <a:t>KIDNEY TRANSPLANT</a:t>
            </a:r>
            <a:endParaRPr/>
          </a:p>
        </p:txBody>
      </p:sp>
      <p:sp>
        <p:nvSpPr>
          <p:cNvPr id="115" name="Google Shape;115;p4"/>
          <p:cNvSpPr txBox="1"/>
          <p:nvPr>
            <p:ph idx="1" type="body"/>
          </p:nvPr>
        </p:nvSpPr>
        <p:spPr>
          <a:xfrm>
            <a:off x="779808" y="1965325"/>
            <a:ext cx="11029950" cy="4892675"/>
          </a:xfrm>
          <a:prstGeom prst="rect">
            <a:avLst/>
          </a:prstGeom>
          <a:noFill/>
          <a:ln>
            <a:noFill/>
          </a:ln>
        </p:spPr>
        <p:txBody>
          <a:bodyPr anchorCtr="0" anchor="t" bIns="45700" lIns="45700" spcFirstLastPara="1" rIns="45700" wrap="square" tIns="45700">
            <a:normAutofit lnSpcReduction="10000"/>
          </a:bodyPr>
          <a:lstStyle/>
          <a:p>
            <a:pPr indent="-139700" lvl="0" marL="91440" rtl="0" algn="l">
              <a:lnSpc>
                <a:spcPct val="90000"/>
              </a:lnSpc>
              <a:spcBef>
                <a:spcPts val="0"/>
              </a:spcBef>
              <a:spcAft>
                <a:spcPts val="0"/>
              </a:spcAft>
              <a:buClr>
                <a:schemeClr val="accent1"/>
              </a:buClr>
              <a:buSzPts val="2200"/>
              <a:buChar char=" "/>
            </a:pPr>
            <a:r>
              <a:rPr lang="en-US"/>
              <a:t>End-stage renal disease (resulting from any cause) is treated by renal replacement therapy (e.g. hemofiltration, hemodialysis, peritoneal dialysis) or renal transplant.</a:t>
            </a:r>
            <a:endParaRPr/>
          </a:p>
          <a:p>
            <a:pPr indent="-139700" lvl="0" marL="91440" rtl="0" algn="l">
              <a:lnSpc>
                <a:spcPct val="90000"/>
              </a:lnSpc>
              <a:spcBef>
                <a:spcPts val="1400"/>
              </a:spcBef>
              <a:spcAft>
                <a:spcPts val="0"/>
              </a:spcAft>
              <a:buClr>
                <a:schemeClr val="accent1"/>
              </a:buClr>
              <a:buSzPts val="2200"/>
              <a:buChar char=" "/>
            </a:pPr>
            <a:r>
              <a:rPr lang="en-US"/>
              <a:t>Kidney transplantation is now a routine procedure in most large hospitals in the world. </a:t>
            </a:r>
            <a:endParaRPr/>
          </a:p>
          <a:p>
            <a:pPr indent="-139700" lvl="0" marL="91440" rtl="0" algn="l">
              <a:lnSpc>
                <a:spcPct val="90000"/>
              </a:lnSpc>
              <a:spcBef>
                <a:spcPts val="1400"/>
              </a:spcBef>
              <a:spcAft>
                <a:spcPts val="0"/>
              </a:spcAft>
              <a:buClr>
                <a:schemeClr val="accent1"/>
              </a:buClr>
              <a:buSzPts val="2200"/>
              <a:buChar char=" "/>
            </a:pPr>
            <a:r>
              <a:rPr lang="en-US"/>
              <a:t>The first kidney transplant between humans was conducted in 1933 by a Russian surgeon in Ukraine. The kidney was implanted in the groin under local anesthesia and the host survived four days.</a:t>
            </a:r>
            <a:endParaRPr/>
          </a:p>
          <a:p>
            <a:pPr indent="-139700" lvl="0" marL="91440" rtl="0" algn="l">
              <a:lnSpc>
                <a:spcPct val="90000"/>
              </a:lnSpc>
              <a:spcBef>
                <a:spcPts val="1400"/>
              </a:spcBef>
              <a:spcAft>
                <a:spcPts val="0"/>
              </a:spcAft>
              <a:buClr>
                <a:schemeClr val="accent1"/>
              </a:buClr>
              <a:buSzPts val="2200"/>
              <a:buChar char=" "/>
            </a:pPr>
            <a:r>
              <a:rPr lang="en-US"/>
              <a:t>The patient who donates the kidney is called as the </a:t>
            </a:r>
            <a:r>
              <a:rPr b="1" lang="en-US"/>
              <a:t>“donor”.</a:t>
            </a:r>
            <a:endParaRPr/>
          </a:p>
          <a:p>
            <a:pPr indent="-139700" lvl="0" marL="91440" rtl="0" algn="l">
              <a:lnSpc>
                <a:spcPct val="90000"/>
              </a:lnSpc>
              <a:spcBef>
                <a:spcPts val="1400"/>
              </a:spcBef>
              <a:spcAft>
                <a:spcPts val="0"/>
              </a:spcAft>
              <a:buClr>
                <a:schemeClr val="accent1"/>
              </a:buClr>
              <a:buSzPts val="2200"/>
              <a:buChar char=" "/>
            </a:pPr>
            <a:r>
              <a:rPr lang="en-US"/>
              <a:t>The patient who receives the “new” transplant kidney is called as the </a:t>
            </a:r>
            <a:r>
              <a:rPr b="1" lang="en-US"/>
              <a:t>“recipient”.</a:t>
            </a:r>
            <a:endParaRPr/>
          </a:p>
          <a:p>
            <a:pPr indent="-139700" lvl="0" marL="91440" rtl="0" algn="l">
              <a:lnSpc>
                <a:spcPct val="90000"/>
              </a:lnSpc>
              <a:spcBef>
                <a:spcPts val="1400"/>
              </a:spcBef>
              <a:spcAft>
                <a:spcPts val="0"/>
              </a:spcAft>
              <a:buClr>
                <a:schemeClr val="accent1"/>
              </a:buClr>
              <a:buSzPts val="2200"/>
              <a:buChar char=" "/>
            </a:pPr>
            <a:r>
              <a:rPr lang="en-US"/>
              <a:t>The transplanted (“new”) kidney is called </a:t>
            </a:r>
            <a:r>
              <a:rPr b="1" lang="en-US"/>
              <a:t>“donor kidney”,</a:t>
            </a:r>
            <a:r>
              <a:rPr lang="en-US"/>
              <a:t> </a:t>
            </a:r>
            <a:r>
              <a:rPr b="1" lang="en-US"/>
              <a:t>“allograft” or “graft”.</a:t>
            </a:r>
            <a:endParaRPr/>
          </a:p>
          <a:p>
            <a:pPr indent="-139700" lvl="0" marL="91440" rtl="0" algn="l">
              <a:lnSpc>
                <a:spcPct val="90000"/>
              </a:lnSpc>
              <a:spcBef>
                <a:spcPts val="1400"/>
              </a:spcBef>
              <a:spcAft>
                <a:spcPts val="0"/>
              </a:spcAft>
              <a:buClr>
                <a:schemeClr val="accent1"/>
              </a:buClr>
              <a:buSzPts val="2200"/>
              <a:buChar char=" "/>
            </a:pPr>
            <a:r>
              <a:rPr lang="en-US"/>
              <a:t>The antigens present in the allograft kidney are called </a:t>
            </a:r>
            <a:r>
              <a:rPr b="1" lang="en-US"/>
              <a:t>“alloantigens”.</a:t>
            </a:r>
            <a:endParaRPr/>
          </a:p>
          <a:p>
            <a:pPr indent="-139700" lvl="0" marL="91440" rtl="0" algn="l">
              <a:lnSpc>
                <a:spcPct val="90000"/>
              </a:lnSpc>
              <a:spcBef>
                <a:spcPts val="1400"/>
              </a:spcBef>
              <a:spcAft>
                <a:spcPts val="0"/>
              </a:spcAft>
              <a:buClr>
                <a:schemeClr val="accent1"/>
              </a:buClr>
              <a:buSzPts val="2200"/>
              <a:buChar char=" "/>
            </a:pPr>
            <a:r>
              <a:rPr lang="en-US"/>
              <a:t>The antibodies that are against alloantigens (that target the alloantigens) are anti-allograft antibodies and they are called </a:t>
            </a:r>
            <a:r>
              <a:rPr b="1" lang="en-US"/>
              <a:t>“alloantibodies”.</a:t>
            </a:r>
            <a:endParaRPr/>
          </a:p>
          <a:p>
            <a:pPr indent="0" lvl="0" marL="44450" rtl="0" algn="l">
              <a:lnSpc>
                <a:spcPct val="90000"/>
              </a:lnSpc>
              <a:spcBef>
                <a:spcPts val="1400"/>
              </a:spcBef>
              <a:spcAft>
                <a:spcPts val="0"/>
              </a:spcAft>
              <a:buSzPts val="2400"/>
              <a:buFont typeface="Arial"/>
              <a:buNone/>
            </a:pPr>
            <a:r>
              <a:t/>
            </a:r>
            <a:endParaRPr b="1" sz="2400"/>
          </a:p>
          <a:p>
            <a:pPr indent="0" lvl="0" marL="91440" rtl="0" algn="l">
              <a:lnSpc>
                <a:spcPct val="90000"/>
              </a:lnSpc>
              <a:spcBef>
                <a:spcPts val="1400"/>
              </a:spcBef>
              <a:spcAft>
                <a:spcPts val="0"/>
              </a:spcAft>
              <a:buSzPts val="2400"/>
              <a:buNone/>
            </a:pPr>
            <a:r>
              <a:t/>
            </a:r>
            <a:endParaRPr sz="24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5"/>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191919"/>
              </a:buClr>
              <a:buSzPts val="5000"/>
              <a:buFont typeface="Twentieth Century"/>
              <a:buNone/>
            </a:pPr>
            <a:r>
              <a:rPr lang="en-US"/>
              <a:t>KIDNEY TRANSPLANT</a:t>
            </a:r>
            <a:endParaRPr/>
          </a:p>
        </p:txBody>
      </p:sp>
      <p:sp>
        <p:nvSpPr>
          <p:cNvPr id="122" name="Google Shape;122;p5"/>
          <p:cNvSpPr txBox="1"/>
          <p:nvPr>
            <p:ph idx="1" type="body"/>
          </p:nvPr>
        </p:nvSpPr>
        <p:spPr>
          <a:xfrm>
            <a:off x="588963" y="2622550"/>
            <a:ext cx="6224587" cy="3127375"/>
          </a:xfrm>
          <a:prstGeom prst="rect">
            <a:avLst/>
          </a:prstGeom>
          <a:noFill/>
          <a:ln>
            <a:noFill/>
          </a:ln>
        </p:spPr>
        <p:txBody>
          <a:bodyPr anchorCtr="0" anchor="t" bIns="45700" lIns="45700" spcFirstLastPara="1" rIns="45700" wrap="square" tIns="45700">
            <a:normAutofit/>
          </a:bodyPr>
          <a:lstStyle/>
          <a:p>
            <a:pPr indent="-152400" lvl="0" marL="91440" rtl="0" algn="l">
              <a:lnSpc>
                <a:spcPct val="90000"/>
              </a:lnSpc>
              <a:spcBef>
                <a:spcPts val="0"/>
              </a:spcBef>
              <a:spcAft>
                <a:spcPts val="0"/>
              </a:spcAft>
              <a:buClr>
                <a:schemeClr val="accent1"/>
              </a:buClr>
              <a:buSzPts val="2400"/>
              <a:buFont typeface="Noto Sans Symbols"/>
              <a:buChar char="►"/>
            </a:pPr>
            <a:r>
              <a:rPr lang="en-US" sz="2400"/>
              <a:t>The donor kidney is placed in the recipients iliac fossa or groin region. The donor ureter is inserted into the bladder.  The blood vessels are anastomosed.</a:t>
            </a:r>
            <a:endParaRPr/>
          </a:p>
          <a:p>
            <a:pPr indent="-152400" lvl="0" marL="91440" rtl="0" algn="l">
              <a:lnSpc>
                <a:spcPct val="90000"/>
              </a:lnSpc>
              <a:spcBef>
                <a:spcPts val="1400"/>
              </a:spcBef>
              <a:spcAft>
                <a:spcPts val="0"/>
              </a:spcAft>
              <a:buClr>
                <a:schemeClr val="accent1"/>
              </a:buClr>
              <a:buSzPts val="2400"/>
              <a:buFont typeface="Noto Sans Symbols"/>
              <a:buChar char="►"/>
            </a:pPr>
            <a:r>
              <a:rPr lang="en-US" sz="2400"/>
              <a:t>The donor of the kidney can be from a living or a deceased person.</a:t>
            </a:r>
            <a:endParaRPr/>
          </a:p>
        </p:txBody>
      </p:sp>
      <p:pic>
        <p:nvPicPr>
          <p:cNvPr id="123" name="Google Shape;123;p5"/>
          <p:cNvPicPr preferRelativeResize="0"/>
          <p:nvPr>
            <p:ph idx="2" type="body"/>
          </p:nvPr>
        </p:nvPicPr>
        <p:blipFill rotWithShape="1">
          <a:blip r:embed="rId3">
            <a:alphaModFix/>
          </a:blip>
          <a:srcRect b="0" l="0" r="0" t="0"/>
          <a:stretch/>
        </p:blipFill>
        <p:spPr>
          <a:xfrm>
            <a:off x="7123953" y="2250059"/>
            <a:ext cx="4479084" cy="40227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6"/>
          <p:cNvSpPr txBox="1"/>
          <p:nvPr>
            <p:ph idx="4294967295" type="body"/>
          </p:nvPr>
        </p:nvSpPr>
        <p:spPr>
          <a:xfrm>
            <a:off x="1612900" y="1142862"/>
            <a:ext cx="8966200" cy="4784725"/>
          </a:xfrm>
          <a:prstGeom prst="rect">
            <a:avLst/>
          </a:prstGeom>
          <a:noFill/>
          <a:ln cap="flat" cmpd="sng" w="76200">
            <a:solidFill>
              <a:srgbClr val="FF0000"/>
            </a:solidFill>
            <a:prstDash val="solid"/>
            <a:round/>
            <a:headEnd len="sm" w="sm" type="none"/>
            <a:tailEnd len="sm" w="sm" type="none"/>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400"/>
              <a:buFont typeface="Noto Sans Symbols"/>
              <a:buNone/>
            </a:pPr>
            <a:r>
              <a:t/>
            </a:r>
            <a:endParaRPr b="1" sz="2400"/>
          </a:p>
          <a:p>
            <a:pPr indent="0" lvl="0" marL="0" rtl="0" algn="l">
              <a:lnSpc>
                <a:spcPct val="90000"/>
              </a:lnSpc>
              <a:spcBef>
                <a:spcPts val="1200"/>
              </a:spcBef>
              <a:spcAft>
                <a:spcPts val="0"/>
              </a:spcAft>
              <a:buSzPts val="2800"/>
              <a:buFont typeface="Noto Sans Symbols"/>
              <a:buNone/>
            </a:pPr>
            <a:r>
              <a:rPr b="1" lang="en-US" sz="2800"/>
              <a:t>  Pathology of injury in kidney transplant </a:t>
            </a:r>
            <a:endParaRPr/>
          </a:p>
          <a:p>
            <a:pPr indent="-306000" lvl="2" marL="812880" rtl="0" algn="l">
              <a:lnSpc>
                <a:spcPct val="90000"/>
              </a:lnSpc>
              <a:spcBef>
                <a:spcPts val="200"/>
              </a:spcBef>
              <a:spcAft>
                <a:spcPts val="0"/>
              </a:spcAft>
              <a:buClr>
                <a:schemeClr val="accent1"/>
              </a:buClr>
              <a:buSzPts val="2800"/>
              <a:buChar char="🢝"/>
            </a:pPr>
            <a:r>
              <a:rPr b="1" lang="en-US" sz="2800">
                <a:solidFill>
                  <a:srgbClr val="FF0000"/>
                </a:solidFill>
              </a:rPr>
              <a:t>Harvest injury</a:t>
            </a:r>
            <a:endParaRPr/>
          </a:p>
          <a:p>
            <a:pPr indent="-306000" lvl="2" marL="812880" rtl="0" algn="l">
              <a:lnSpc>
                <a:spcPct val="90000"/>
              </a:lnSpc>
              <a:spcBef>
                <a:spcPts val="200"/>
              </a:spcBef>
              <a:spcAft>
                <a:spcPts val="0"/>
              </a:spcAft>
              <a:buClr>
                <a:schemeClr val="accent1"/>
              </a:buClr>
              <a:buSzPts val="2800"/>
              <a:buChar char="🢝"/>
            </a:pPr>
            <a:r>
              <a:rPr lang="en-US" sz="2800"/>
              <a:t>Rejection: hyper-acute rejection, acute rejection (T-cell mediated and antibody mediated) and chronic rejection </a:t>
            </a:r>
            <a:endParaRPr/>
          </a:p>
          <a:p>
            <a:pPr indent="-306000" lvl="2" marL="812880" rtl="0" algn="l">
              <a:lnSpc>
                <a:spcPct val="90000"/>
              </a:lnSpc>
              <a:spcBef>
                <a:spcPts val="200"/>
              </a:spcBef>
              <a:spcAft>
                <a:spcPts val="0"/>
              </a:spcAft>
              <a:buClr>
                <a:schemeClr val="accent1"/>
              </a:buClr>
              <a:buSzPts val="2800"/>
              <a:buChar char="🢝"/>
            </a:pPr>
            <a:r>
              <a:rPr lang="en-US" sz="2800"/>
              <a:t>Infections in the renal allograft.</a:t>
            </a:r>
            <a:endParaRPr/>
          </a:p>
          <a:p>
            <a:pPr indent="-306000" lvl="2" marL="812880" rtl="0" algn="l">
              <a:lnSpc>
                <a:spcPct val="90000"/>
              </a:lnSpc>
              <a:spcBef>
                <a:spcPts val="200"/>
              </a:spcBef>
              <a:spcAft>
                <a:spcPts val="0"/>
              </a:spcAft>
              <a:buClr>
                <a:schemeClr val="accent1"/>
              </a:buClr>
              <a:buSzPts val="2800"/>
              <a:buChar char="🢝"/>
            </a:pPr>
            <a:r>
              <a:rPr lang="en-US" sz="2800"/>
              <a:t>Drug toxicity, acute and chronic.</a:t>
            </a:r>
            <a:endParaRPr/>
          </a:p>
          <a:p>
            <a:pPr indent="-306000" lvl="2" marL="812880" rtl="0" algn="l">
              <a:lnSpc>
                <a:spcPct val="90000"/>
              </a:lnSpc>
              <a:spcBef>
                <a:spcPts val="200"/>
              </a:spcBef>
              <a:spcAft>
                <a:spcPts val="0"/>
              </a:spcAft>
              <a:buClr>
                <a:schemeClr val="accent1"/>
              </a:buClr>
              <a:buSzPts val="2800"/>
              <a:buChar char="🢝"/>
            </a:pPr>
            <a:r>
              <a:rPr lang="en-US" sz="2800"/>
              <a:t>Recurrence of primary disease</a:t>
            </a:r>
            <a:endParaRPr/>
          </a:p>
          <a:p>
            <a:pPr indent="-306000" lvl="2" marL="812880" rtl="0" algn="l">
              <a:lnSpc>
                <a:spcPct val="90000"/>
              </a:lnSpc>
              <a:spcBef>
                <a:spcPts val="200"/>
              </a:spcBef>
              <a:spcAft>
                <a:spcPts val="0"/>
              </a:spcAft>
              <a:buClr>
                <a:schemeClr val="accent1"/>
              </a:buClr>
              <a:buSzPts val="2800"/>
              <a:buChar char="🢝"/>
            </a:pPr>
            <a:r>
              <a:rPr lang="en-US" sz="2800"/>
              <a:t>De-novo (new) disease</a:t>
            </a:r>
            <a:endParaRPr/>
          </a:p>
          <a:p>
            <a:pPr indent="-166300" lvl="0" marL="306000" rtl="0" algn="l">
              <a:lnSpc>
                <a:spcPct val="90000"/>
              </a:lnSpc>
              <a:spcBef>
                <a:spcPts val="1200"/>
              </a:spcBef>
              <a:spcAft>
                <a:spcPts val="0"/>
              </a:spcAft>
              <a:buSzPts val="22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7"/>
          <p:cNvSpPr txBox="1"/>
          <p:nvPr>
            <p:ph type="title"/>
          </p:nvPr>
        </p:nvSpPr>
        <p:spPr>
          <a:xfrm>
            <a:off x="457200" y="4960137"/>
            <a:ext cx="7772400" cy="1463040"/>
          </a:xfrm>
          <a:prstGeom prst="rect">
            <a:avLst/>
          </a:prstGeom>
          <a:noFill/>
          <a:ln>
            <a:noFill/>
          </a:ln>
        </p:spPr>
        <p:txBody>
          <a:bodyPr anchorCtr="0" anchor="ctr" bIns="45700" lIns="91425" spcFirstLastPara="1" rIns="91425" wrap="square" tIns="45700">
            <a:normAutofit/>
          </a:bodyPr>
          <a:lstStyle/>
          <a:p>
            <a:pPr indent="0" lvl="0" marL="0" rtl="0" algn="r">
              <a:lnSpc>
                <a:spcPct val="80000"/>
              </a:lnSpc>
              <a:spcBef>
                <a:spcPts val="0"/>
              </a:spcBef>
              <a:spcAft>
                <a:spcPts val="0"/>
              </a:spcAft>
              <a:buClr>
                <a:srgbClr val="191919"/>
              </a:buClr>
              <a:buSzPts val="5000"/>
              <a:buFont typeface="Twentieth Century"/>
              <a:buNone/>
            </a:pPr>
            <a:r>
              <a:rPr b="1" lang="en-US"/>
              <a:t>HARVEST INJURY</a:t>
            </a:r>
            <a:endParaRPr/>
          </a:p>
        </p:txBody>
      </p:sp>
      <p:sp>
        <p:nvSpPr>
          <p:cNvPr id="134" name="Google Shape;134;p7"/>
          <p:cNvSpPr txBox="1"/>
          <p:nvPr>
            <p:ph idx="1" type="body"/>
          </p:nvPr>
        </p:nvSpPr>
        <p:spPr>
          <a:xfrm>
            <a:off x="8610600" y="4960137"/>
            <a:ext cx="3200400" cy="146304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8"/>
          <p:cNvSpPr txBox="1"/>
          <p:nvPr>
            <p:ph type="title"/>
          </p:nvPr>
        </p:nvSpPr>
        <p:spPr>
          <a:xfrm>
            <a:off x="1024128" y="585216"/>
            <a:ext cx="9720072" cy="1499616"/>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191919"/>
              </a:buClr>
              <a:buSzPts val="5000"/>
              <a:buFont typeface="Twentieth Century"/>
              <a:buNone/>
            </a:pPr>
            <a:r>
              <a:rPr b="1" lang="en-US"/>
              <a:t>HARVEST INJURY</a:t>
            </a:r>
            <a:endParaRPr/>
          </a:p>
        </p:txBody>
      </p:sp>
      <p:sp>
        <p:nvSpPr>
          <p:cNvPr id="140" name="Google Shape;140;p8"/>
          <p:cNvSpPr txBox="1"/>
          <p:nvPr>
            <p:ph idx="1" type="body"/>
          </p:nvPr>
        </p:nvSpPr>
        <p:spPr>
          <a:xfrm>
            <a:off x="357188" y="1801813"/>
            <a:ext cx="11477625" cy="4127500"/>
          </a:xfrm>
          <a:prstGeom prst="rect">
            <a:avLst/>
          </a:prstGeom>
          <a:noFill/>
          <a:ln>
            <a:noFill/>
          </a:ln>
        </p:spPr>
        <p:txBody>
          <a:bodyPr anchorCtr="0" anchor="t" bIns="45700" lIns="45700" spcFirstLastPara="1" rIns="45700" wrap="square" tIns="45700">
            <a:normAutofit/>
          </a:bodyPr>
          <a:lstStyle/>
          <a:p>
            <a:pPr indent="-177800" lvl="0" marL="91440" rtl="0" algn="l">
              <a:lnSpc>
                <a:spcPct val="90000"/>
              </a:lnSpc>
              <a:spcBef>
                <a:spcPts val="0"/>
              </a:spcBef>
              <a:spcAft>
                <a:spcPts val="0"/>
              </a:spcAft>
              <a:buClr>
                <a:schemeClr val="accent1"/>
              </a:buClr>
              <a:buSzPts val="2800"/>
              <a:buChar char=" "/>
            </a:pPr>
            <a:r>
              <a:rPr lang="en-US" sz="2800"/>
              <a:t>At the time of transplant there can be tubular injury to the transplanted allograft kidney. </a:t>
            </a:r>
            <a:endParaRPr/>
          </a:p>
          <a:p>
            <a:pPr indent="-177800" lvl="0" marL="91440" rtl="0" algn="l">
              <a:lnSpc>
                <a:spcPct val="90000"/>
              </a:lnSpc>
              <a:spcBef>
                <a:spcPts val="1400"/>
              </a:spcBef>
              <a:spcAft>
                <a:spcPts val="0"/>
              </a:spcAft>
              <a:buClr>
                <a:schemeClr val="accent1"/>
              </a:buClr>
              <a:buSzPts val="2800"/>
              <a:buChar char=" "/>
            </a:pPr>
            <a:r>
              <a:rPr lang="en-US" sz="2800"/>
              <a:t>It is generally due to </a:t>
            </a:r>
            <a:r>
              <a:rPr b="1" lang="en-US" sz="2800"/>
              <a:t>cold ischemia time or the mode of death </a:t>
            </a:r>
            <a:r>
              <a:rPr lang="en-US" sz="2800"/>
              <a:t>of the donor. </a:t>
            </a:r>
            <a:endParaRPr/>
          </a:p>
          <a:p>
            <a:pPr indent="-177800" lvl="0" marL="91440" rtl="0" algn="l">
              <a:lnSpc>
                <a:spcPct val="90000"/>
              </a:lnSpc>
              <a:spcBef>
                <a:spcPts val="1400"/>
              </a:spcBef>
              <a:spcAft>
                <a:spcPts val="0"/>
              </a:spcAft>
              <a:buClr>
                <a:schemeClr val="accent1"/>
              </a:buClr>
              <a:buSzPts val="2800"/>
              <a:buChar char=" "/>
            </a:pPr>
            <a:r>
              <a:rPr lang="en-US" sz="2800"/>
              <a:t>It can lead to non-functioning kidney immediately after transplant (the patient develops anuria). </a:t>
            </a:r>
            <a:endParaRPr/>
          </a:p>
          <a:p>
            <a:pPr indent="-177800" lvl="0" marL="91440" rtl="0" algn="l">
              <a:lnSpc>
                <a:spcPct val="90000"/>
              </a:lnSpc>
              <a:spcBef>
                <a:spcPts val="1400"/>
              </a:spcBef>
              <a:spcAft>
                <a:spcPts val="0"/>
              </a:spcAft>
              <a:buClr>
                <a:schemeClr val="accent1"/>
              </a:buClr>
              <a:buSzPts val="2800"/>
              <a:buChar char=" "/>
            </a:pPr>
            <a:r>
              <a:rPr lang="en-US" sz="2800"/>
              <a:t>The good thing is that harvest kidney usually recover with appropriate management.</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9"/>
          <p:cNvSpPr txBox="1"/>
          <p:nvPr>
            <p:ph idx="4294967295" type="body"/>
          </p:nvPr>
        </p:nvSpPr>
        <p:spPr>
          <a:xfrm>
            <a:off x="1612900" y="1142862"/>
            <a:ext cx="8966200" cy="4784725"/>
          </a:xfrm>
          <a:prstGeom prst="rect">
            <a:avLst/>
          </a:prstGeom>
          <a:noFill/>
          <a:ln cap="flat" cmpd="sng" w="76200">
            <a:solidFill>
              <a:srgbClr val="FF0000"/>
            </a:solidFill>
            <a:prstDash val="solid"/>
            <a:round/>
            <a:headEnd len="sm" w="sm" type="none"/>
            <a:tailEnd len="sm" w="sm" type="none"/>
          </a:ln>
        </p:spPr>
        <p:txBody>
          <a:bodyPr anchorCtr="0" anchor="t" bIns="45700" lIns="45700" spcFirstLastPara="1" rIns="45700" wrap="square" tIns="45700">
            <a:normAutofit/>
          </a:bodyPr>
          <a:lstStyle/>
          <a:p>
            <a:pPr indent="0" lvl="0" marL="0" rtl="0" algn="l">
              <a:lnSpc>
                <a:spcPct val="90000"/>
              </a:lnSpc>
              <a:spcBef>
                <a:spcPts val="0"/>
              </a:spcBef>
              <a:spcAft>
                <a:spcPts val="0"/>
              </a:spcAft>
              <a:buSzPts val="2400"/>
              <a:buFont typeface="Noto Sans Symbols"/>
              <a:buNone/>
            </a:pPr>
            <a:r>
              <a:t/>
            </a:r>
            <a:endParaRPr b="1" sz="2400"/>
          </a:p>
          <a:p>
            <a:pPr indent="0" lvl="0" marL="0" rtl="0" algn="l">
              <a:lnSpc>
                <a:spcPct val="90000"/>
              </a:lnSpc>
              <a:spcBef>
                <a:spcPts val="1200"/>
              </a:spcBef>
              <a:spcAft>
                <a:spcPts val="0"/>
              </a:spcAft>
              <a:buSzPts val="2800"/>
              <a:buFont typeface="Noto Sans Symbols"/>
              <a:buNone/>
            </a:pPr>
            <a:r>
              <a:rPr b="1" lang="en-US" sz="2800"/>
              <a:t>  Pathology of injury in kidney transplant </a:t>
            </a:r>
            <a:endParaRPr/>
          </a:p>
          <a:p>
            <a:pPr indent="-306000" lvl="2" marL="812880" rtl="0" algn="l">
              <a:lnSpc>
                <a:spcPct val="90000"/>
              </a:lnSpc>
              <a:spcBef>
                <a:spcPts val="200"/>
              </a:spcBef>
              <a:spcAft>
                <a:spcPts val="0"/>
              </a:spcAft>
              <a:buClr>
                <a:schemeClr val="accent1"/>
              </a:buClr>
              <a:buSzPts val="2800"/>
              <a:buChar char="🢝"/>
            </a:pPr>
            <a:r>
              <a:rPr lang="en-US" sz="2800">
                <a:solidFill>
                  <a:srgbClr val="0C0C0C"/>
                </a:solidFill>
              </a:rPr>
              <a:t>Harvest injury</a:t>
            </a:r>
            <a:endParaRPr/>
          </a:p>
          <a:p>
            <a:pPr indent="-306000" lvl="2" marL="812880" rtl="0" algn="l">
              <a:lnSpc>
                <a:spcPct val="90000"/>
              </a:lnSpc>
              <a:spcBef>
                <a:spcPts val="200"/>
              </a:spcBef>
              <a:spcAft>
                <a:spcPts val="0"/>
              </a:spcAft>
              <a:buClr>
                <a:schemeClr val="accent1"/>
              </a:buClr>
              <a:buSzPts val="2800"/>
              <a:buChar char="🢝"/>
            </a:pPr>
            <a:r>
              <a:rPr b="1" lang="en-US" sz="2800">
                <a:solidFill>
                  <a:srgbClr val="FF0000"/>
                </a:solidFill>
              </a:rPr>
              <a:t>Rejection: hyper-acute rejection, acute rejection (T-cell mediated and antibody mediated) and chronic rejection </a:t>
            </a:r>
            <a:endParaRPr/>
          </a:p>
          <a:p>
            <a:pPr indent="-306000" lvl="2" marL="812880" rtl="0" algn="l">
              <a:lnSpc>
                <a:spcPct val="90000"/>
              </a:lnSpc>
              <a:spcBef>
                <a:spcPts val="200"/>
              </a:spcBef>
              <a:spcAft>
                <a:spcPts val="0"/>
              </a:spcAft>
              <a:buClr>
                <a:schemeClr val="accent1"/>
              </a:buClr>
              <a:buSzPts val="2800"/>
              <a:buChar char="🢝"/>
            </a:pPr>
            <a:r>
              <a:rPr lang="en-US" sz="2800"/>
              <a:t>Infections in the renal allograft.</a:t>
            </a:r>
            <a:endParaRPr/>
          </a:p>
          <a:p>
            <a:pPr indent="-306000" lvl="2" marL="812880" rtl="0" algn="l">
              <a:lnSpc>
                <a:spcPct val="90000"/>
              </a:lnSpc>
              <a:spcBef>
                <a:spcPts val="200"/>
              </a:spcBef>
              <a:spcAft>
                <a:spcPts val="0"/>
              </a:spcAft>
              <a:buClr>
                <a:schemeClr val="accent1"/>
              </a:buClr>
              <a:buSzPts val="2800"/>
              <a:buChar char="🢝"/>
            </a:pPr>
            <a:r>
              <a:rPr lang="en-US" sz="2800"/>
              <a:t>Drug toxicity, acute and chronic.</a:t>
            </a:r>
            <a:endParaRPr/>
          </a:p>
          <a:p>
            <a:pPr indent="-306000" lvl="2" marL="812880" rtl="0" algn="l">
              <a:lnSpc>
                <a:spcPct val="90000"/>
              </a:lnSpc>
              <a:spcBef>
                <a:spcPts val="200"/>
              </a:spcBef>
              <a:spcAft>
                <a:spcPts val="0"/>
              </a:spcAft>
              <a:buClr>
                <a:schemeClr val="accent1"/>
              </a:buClr>
              <a:buSzPts val="2800"/>
              <a:buChar char="🢝"/>
            </a:pPr>
            <a:r>
              <a:rPr lang="en-US" sz="2800"/>
              <a:t>Recurrence of primary disease</a:t>
            </a:r>
            <a:endParaRPr/>
          </a:p>
          <a:p>
            <a:pPr indent="-306000" lvl="2" marL="812880" rtl="0" algn="l">
              <a:lnSpc>
                <a:spcPct val="90000"/>
              </a:lnSpc>
              <a:spcBef>
                <a:spcPts val="200"/>
              </a:spcBef>
              <a:spcAft>
                <a:spcPts val="0"/>
              </a:spcAft>
              <a:buClr>
                <a:schemeClr val="accent1"/>
              </a:buClr>
              <a:buSzPts val="2800"/>
              <a:buChar char="🢝"/>
            </a:pPr>
            <a:r>
              <a:rPr lang="en-US" sz="2800"/>
              <a:t>De-novo (new) disease</a:t>
            </a:r>
            <a:endParaRPr/>
          </a:p>
          <a:p>
            <a:pPr indent="-166300" lvl="0" marL="306000" rtl="0" algn="l">
              <a:lnSpc>
                <a:spcPct val="90000"/>
              </a:lnSpc>
              <a:spcBef>
                <a:spcPts val="1200"/>
              </a:spcBef>
              <a:spcAft>
                <a:spcPts val="0"/>
              </a:spcAft>
              <a:buSzPts val="2200"/>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Integral">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2020-04-15T07:19:05Z</dcterms:created>
  <dc:creator>sufia husain</dc:creator>
</cp:coreProperties>
</file>