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9" r:id="rId2"/>
    <p:sldId id="265" r:id="rId3"/>
    <p:sldId id="256" r:id="rId4"/>
    <p:sldId id="264" r:id="rId5"/>
    <p:sldId id="262" r:id="rId6"/>
    <p:sldId id="261" r:id="rId7"/>
    <p:sldId id="257" r:id="rId8"/>
    <p:sldId id="259" r:id="rId9"/>
    <p:sldId id="266" r:id="rId10"/>
    <p:sldId id="268" r:id="rId11"/>
    <p:sldId id="270" r:id="rId12"/>
    <p:sldId id="272" r:id="rId13"/>
    <p:sldId id="274" r:id="rId14"/>
    <p:sldId id="276" r:id="rId15"/>
    <p:sldId id="283" r:id="rId16"/>
    <p:sldId id="284" r:id="rId17"/>
    <p:sldId id="285" r:id="rId18"/>
    <p:sldId id="286" r:id="rId19"/>
    <p:sldId id="287" r:id="rId20"/>
    <p:sldId id="281" r:id="rId21"/>
    <p:sldId id="279" r:id="rId22"/>
    <p:sldId id="280" r:id="rId23"/>
    <p:sldId id="299" r:id="rId24"/>
    <p:sldId id="282" r:id="rId25"/>
    <p:sldId id="290" r:id="rId26"/>
    <p:sldId id="291" r:id="rId27"/>
    <p:sldId id="292" r:id="rId28"/>
    <p:sldId id="296" r:id="rId29"/>
    <p:sldId id="297" r:id="rId30"/>
    <p:sldId id="300" r:id="rId31"/>
    <p:sldId id="301" r:id="rId3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83019" autoAdjust="0"/>
  </p:normalViewPr>
  <p:slideViewPr>
    <p:cSldViewPr>
      <p:cViewPr varScale="1">
        <p:scale>
          <a:sx n="95" d="100"/>
          <a:sy n="95" d="100"/>
        </p:scale>
        <p:origin x="20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handoutMaster" Target="handoutMasters/handout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notesMaster" Target="notesMasters/notesMaster1.xml" /><Relationship Id="rId38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C9A00E-EE32-4CB0-93AD-FC0CCFFB85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084F1-F4EC-48A5-800C-7E15364268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05EA24-20D9-4941-AB35-8BAAE8F1FE5C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4531E-36F9-4BA9-9A41-BCCA3B5E45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B749E-9661-4FA5-AB35-FE4C82C6A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37107C3-CE34-4482-BFA8-F4EE3FA93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0BD0C7-2C42-4405-871A-99A86D80BA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A3472-C730-4E21-A2BA-FE8ABA15E9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6ED6AD-6E7E-4072-9414-173BAF785854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32D7C6-097B-478A-9A85-B6A5F4C5B6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49" rIns="92298" bIns="4614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539114-E4FD-4ECF-99BD-AB76CD197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</p:spPr>
        <p:txBody>
          <a:bodyPr vert="horz" lIns="92298" tIns="46149" rIns="92298" bIns="461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499B-D63E-4274-82C4-8EC3C265F1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579A3-AF1E-49FD-8B3D-09FDDB22D2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64A777E-64C4-499B-941B-5890094185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lucose-6-phosphate_dehydrogenase_deficiency" TargetMode="External" /><Relationship Id="rId13" Type="http://schemas.openxmlformats.org/officeDocument/2006/relationships/hyperlink" Target="http://www.webmd.com/hw-popup/jaundice-in-newborns" TargetMode="External" /><Relationship Id="rId3" Type="http://schemas.openxmlformats.org/officeDocument/2006/relationships/hyperlink" Target="https://en.wikipedia.org/wiki/Hereditary_spherocytosis" TargetMode="External" /><Relationship Id="rId7" Type="http://schemas.openxmlformats.org/officeDocument/2006/relationships/hyperlink" Target="https://en.wikipedia.org/wiki/Congenital_dyserythropoietic_anemia" TargetMode="External" /><Relationship Id="rId12" Type="http://schemas.openxmlformats.org/officeDocument/2006/relationships/hyperlink" Target="http://www.webmd.com/parenting/baby/default.htm" TargetMode="External" /><Relationship Id="rId17" Type="http://schemas.openxmlformats.org/officeDocument/2006/relationships/hyperlink" Target="http://www.webmd.com/brain/ss/slideshow-concussions-brain-injuries" TargetMode="External" /><Relationship Id="rId2" Type="http://schemas.openxmlformats.org/officeDocument/2006/relationships/slide" Target="../slides/slide13.xml" /><Relationship Id="rId16" Type="http://schemas.openxmlformats.org/officeDocument/2006/relationships/hyperlink" Target="http://www.webmd.com/brain/picture-of-the-brain" TargetMode="External" /><Relationship Id="rId1" Type="http://schemas.openxmlformats.org/officeDocument/2006/relationships/notesMaster" Target="../notesMasters/notesMaster1.xml" /><Relationship Id="rId6" Type="http://schemas.openxmlformats.org/officeDocument/2006/relationships/hyperlink" Target="https://en.wikipedia.org/wiki/Sickle-cell_disease" TargetMode="External" /><Relationship Id="rId11" Type="http://schemas.openxmlformats.org/officeDocument/2006/relationships/hyperlink" Target="http://www.webmd.com/brain/brain-damage-symptoms-causes-treatments" TargetMode="External" /><Relationship Id="rId5" Type="http://schemas.openxmlformats.org/officeDocument/2006/relationships/hyperlink" Target="https://en.wikipedia.org/wiki/Thalassemia" TargetMode="External" /><Relationship Id="rId15" Type="http://schemas.openxmlformats.org/officeDocument/2006/relationships/hyperlink" Target="http://www.webmd.com/hw-popup/bilirubin" TargetMode="External" /><Relationship Id="rId10" Type="http://schemas.openxmlformats.org/officeDocument/2006/relationships/hyperlink" Target="http://www.webmd.com/digestive-disorders/tc/kernicterus-topic-overview" TargetMode="External" /><Relationship Id="rId4" Type="http://schemas.openxmlformats.org/officeDocument/2006/relationships/hyperlink" Target="https://en.wikipedia.org/wiki/Hereditary_elliptocytosis" TargetMode="External" /><Relationship Id="rId9" Type="http://schemas.openxmlformats.org/officeDocument/2006/relationships/hyperlink" Target="https://en.wikipedia.org/wiki/Pyruvate_kinase_deficiency" TargetMode="External" /><Relationship Id="rId14" Type="http://schemas.openxmlformats.org/officeDocument/2006/relationships/hyperlink" Target="http://www.webmd.com/heart/anatomy-picture-of-blood" TargetMode="Externa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emolytic_anemia" TargetMode="External" /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yelonephritis" TargetMode="External" /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Relationship Id="rId4" Type="http://schemas.openxmlformats.org/officeDocument/2006/relationships/hyperlink" Target="https://en.wikipedia.org/wiki/Prostatitis" TargetMode="External" 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urinary-incontinence-oab/picture-of-the-bladder" TargetMode="External" /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digestive-disorders/picture-of-the-anus" TargetMode="External" /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inenet.com/prostatitis_inflammation_of_the_prostate_gland/article.htm" TargetMode="External" /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Relationship Id="rId4" Type="http://schemas.openxmlformats.org/officeDocument/2006/relationships/hyperlink" Target="http://www.medicinenet.com/enlarged_prostate_bph_pictures_slideshow/article.htm" TargetMode="Externa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352C5635-2609-2728-D4C8-D26A7D3B74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23228D0-7136-27A9-8658-C1A287FA3A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C5A120E-D754-DA1C-0304-90C8FC92F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15593F-A775-4CAF-91E7-E18D90CDBC90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0FCF140-3857-4CC3-0C4C-D14E59355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37B000-1CA5-4BA5-BA85-E8D97FEB4528}" type="slidenum">
              <a:rPr lang="ar-SA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1C9C115-1926-F1EF-0F59-B1471A87E2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7C56A5-CDCB-D467-9018-19594C30A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This pathway is important for FA synthesis w is imp for </a:t>
            </a:r>
            <a:r>
              <a:rPr lang="en-US" altLang="en-US" b="1"/>
              <a:t>nucleic acid synthesis </a:t>
            </a:r>
            <a:r>
              <a:rPr lang="en-US" altLang="en-US"/>
              <a:t>of the susceptible organisms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Sulfonamide-susceptible organisms, unlike mammals, cannot use exogenous folate but must synthesize it from PABA.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As a structural analog of PABA, Sulfa, it inhibit DiHydro.. And Folate synthesis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Sulfonamides Ex: Sulfacytine, sulfamethizole, (</a:t>
            </a:r>
            <a:r>
              <a:rPr lang="en-US" altLang="en-US" u="sng"/>
              <a:t>Short</a:t>
            </a:r>
            <a:r>
              <a:rPr lang="en-US" altLang="en-US"/>
              <a:t> acting), SMX, sulfapyridine, (</a:t>
            </a:r>
            <a:r>
              <a:rPr lang="en-US" altLang="en-US" u="sng"/>
              <a:t>intermediate</a:t>
            </a:r>
            <a:r>
              <a:rPr lang="en-US" altLang="en-US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Trimethoprim </a:t>
            </a:r>
            <a:r>
              <a:rPr lang="en-US" altLang="en-US" b="1"/>
              <a:t>selectively</a:t>
            </a:r>
            <a:r>
              <a:rPr lang="en-US" altLang="en-US"/>
              <a:t> inhibit bacterial DHFR &amp; thus inhibit Folate synthesis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These 2 drugs </a:t>
            </a:r>
            <a:r>
              <a:rPr lang="en-US" altLang="en-US" b="1"/>
              <a:t>selectively</a:t>
            </a:r>
            <a:r>
              <a:rPr lang="en-US" altLang="en-US"/>
              <a:t> inh </a:t>
            </a:r>
            <a:r>
              <a:rPr lang="en-US" altLang="en-US" u="sng"/>
              <a:t>bacterial</a:t>
            </a:r>
            <a:r>
              <a:rPr lang="en-US" altLang="en-US"/>
              <a:t> FA synthesis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This combination provides </a:t>
            </a:r>
            <a:r>
              <a:rPr lang="en-US" altLang="en-US" b="1"/>
              <a:t>synergistic</a:t>
            </a:r>
            <a:r>
              <a:rPr lang="en-US" altLang="en-US"/>
              <a:t> activity for the inhibition of </a:t>
            </a:r>
            <a:r>
              <a:rPr lang="en-US" altLang="en-US" b="1"/>
              <a:t>FA synthesis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4097FD0-2985-5AAB-F4E2-368D5F8813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013FFF-6ED1-4BA8-8C77-D459FE786D8F}" type="slidenum">
              <a:rPr lang="ar-SA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8E98CCF-67E6-CB19-7CBA-1A7266643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5C26FB9-13A0-D9B9-5DF2-9B9134E2A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N-Acetylation is a </a:t>
            </a:r>
            <a:r>
              <a:rPr lang="en-US" altLang="en-US" b="1"/>
              <a:t>phase II </a:t>
            </a:r>
            <a:r>
              <a:rPr lang="en-US" altLang="en-US"/>
              <a:t>conjugation reaction mediated in humans by the polymorphic N-acetyltransferase 2 (NAT2) and N-acetyltransferase 1 (NAT1).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04151B6-4ED1-16A2-D915-BEA7907BE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6EBD6F-FCFE-488F-9205-AEBF161C37D9}" type="slidenum">
              <a:rPr lang="ar-SA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D0CEEBB-0650-1BDB-C427-3E79043A64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5A8E1DD-441C-F6C0-5F7F-283C72542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TMP</a:t>
            </a:r>
            <a:r>
              <a:rPr lang="en-US" altLang="en-US"/>
              <a:t> is &gt; lipid soluble than SMX, it has larger volume of distribution </a:t>
            </a:r>
          </a:p>
          <a:p>
            <a:r>
              <a:rPr lang="en-US" altLang="en-US"/>
              <a:t>TF, it has &gt; antibacterial activity in </a:t>
            </a:r>
            <a:r>
              <a:rPr lang="en-US" altLang="en-US" b="1"/>
              <a:t>prostatic &amp; vaginal </a:t>
            </a:r>
            <a:r>
              <a:rPr lang="en-US" altLang="en-US"/>
              <a:t>fluids than many other antimicrobial drugs.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7B3DF0D-DE88-AD4A-3493-3FC08E2ED4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99857F-44CD-40E6-B8E5-7D3151A8EC8C}" type="slidenum">
              <a:rPr lang="ar-SA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BE33C83-0BD2-E963-2AD7-CEFC6AE80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6B766E9-746E-4A2D-A2DB-5F87E51BA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Acute hemolytic anemia </a:t>
            </a:r>
            <a:r>
              <a:rPr lang="en-US" altLang="en-US" b="1" dirty="0"/>
              <a:t>due to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A n b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G6PD: glucose 6 phosphate dehydrogenase deficiency</a:t>
            </a:r>
          </a:p>
          <a:p>
            <a:pPr>
              <a:defRPr/>
            </a:pPr>
            <a:r>
              <a:rPr lang="en-US" b="1" dirty="0"/>
              <a:t>Intrinsic causes</a:t>
            </a:r>
          </a:p>
          <a:p>
            <a:pPr>
              <a:defRPr/>
            </a:pPr>
            <a:r>
              <a:rPr lang="en-US" dirty="0"/>
              <a:t>Hereditary (inherited) hemolytic anemia can be due to :</a:t>
            </a:r>
          </a:p>
          <a:p>
            <a:pPr>
              <a:defRPr/>
            </a:pPr>
            <a:r>
              <a:rPr lang="en-US" dirty="0"/>
              <a:t>Defects of RBCs</a:t>
            </a:r>
            <a:r>
              <a:rPr lang="en-US" u="sng" dirty="0"/>
              <a:t> membrane production </a:t>
            </a:r>
            <a:r>
              <a:rPr lang="en-US" dirty="0"/>
              <a:t>(as in </a:t>
            </a:r>
            <a:r>
              <a:rPr lang="en-US" dirty="0">
                <a:hlinkClick r:id="rId3" tooltip="Hereditary spherocytosis"/>
              </a:rPr>
              <a:t>hereditary spherocytosis</a:t>
            </a:r>
            <a:r>
              <a:rPr lang="en-US" dirty="0"/>
              <a:t> and </a:t>
            </a:r>
            <a:r>
              <a:rPr lang="en-US" dirty="0">
                <a:hlinkClick r:id="rId4" tooltip="Hereditary elliptocytosis"/>
              </a:rPr>
              <a:t>hereditary </a:t>
            </a:r>
            <a:r>
              <a:rPr lang="en-US" dirty="0" err="1">
                <a:hlinkClick r:id="rId4" tooltip="Hereditary elliptocytosis"/>
              </a:rPr>
              <a:t>elliptocytosis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Defects in </a:t>
            </a:r>
            <a:r>
              <a:rPr lang="en-US" u="sng" dirty="0"/>
              <a:t>hemoglobin production </a:t>
            </a:r>
            <a:r>
              <a:rPr lang="en-US" dirty="0"/>
              <a:t>(as in </a:t>
            </a:r>
            <a:r>
              <a:rPr lang="en-US" dirty="0">
                <a:hlinkClick r:id="rId5" tooltip="Thalassemia"/>
              </a:rPr>
              <a:t>thalassemia</a:t>
            </a:r>
            <a:r>
              <a:rPr lang="en-US" dirty="0"/>
              <a:t>, </a:t>
            </a:r>
            <a:r>
              <a:rPr lang="en-US" dirty="0">
                <a:hlinkClick r:id="rId6" tooltip="Sickle-cell disease"/>
              </a:rPr>
              <a:t>sickle-cell disease</a:t>
            </a:r>
            <a:r>
              <a:rPr lang="en-US" dirty="0"/>
              <a:t> and </a:t>
            </a:r>
            <a:r>
              <a:rPr lang="en-US" dirty="0">
                <a:hlinkClick r:id="rId7" tooltip="Congenital dyserythropoietic anemia"/>
              </a:rPr>
              <a:t>congenital </a:t>
            </a:r>
            <a:r>
              <a:rPr lang="en-US" dirty="0" err="1">
                <a:hlinkClick r:id="rId7" tooltip="Congenital dyserythropoietic anemia"/>
              </a:rPr>
              <a:t>dyserythropoietic</a:t>
            </a:r>
            <a:r>
              <a:rPr lang="en-US" dirty="0">
                <a:hlinkClick r:id="rId7" tooltip="Congenital dyserythropoietic anemia"/>
              </a:rPr>
              <a:t> anemia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Defective </a:t>
            </a:r>
            <a:r>
              <a:rPr lang="en-US" u="sng" dirty="0"/>
              <a:t>red cell metabolism </a:t>
            </a:r>
            <a:r>
              <a:rPr lang="en-US" dirty="0"/>
              <a:t>(as in </a:t>
            </a:r>
            <a:r>
              <a:rPr lang="en-US" dirty="0">
                <a:hlinkClick r:id="rId8" tooltip="Glucose-6-phosphate dehydrogenase deficiency"/>
              </a:rPr>
              <a:t>glucose-6-phosphate dehydrogenase deficiency</a:t>
            </a:r>
            <a:r>
              <a:rPr lang="en-US" dirty="0"/>
              <a:t> and </a:t>
            </a:r>
            <a:r>
              <a:rPr lang="en-US" dirty="0">
                <a:hlinkClick r:id="rId9" tooltip="Pyruvate kinase deficiency"/>
              </a:rPr>
              <a:t>pyruvate kinase deficiency</a:t>
            </a:r>
            <a:r>
              <a:rPr lang="en-US" dirty="0"/>
              <a:t>)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Extrinsic like autoimmune.</a:t>
            </a:r>
          </a:p>
          <a:p>
            <a:pPr>
              <a:defRPr/>
            </a:pPr>
            <a:r>
              <a:rPr lang="en-US" dirty="0"/>
              <a:t>TMP produces the predictable adverse effects of an </a:t>
            </a:r>
            <a:r>
              <a:rPr lang="en-US" dirty="0" err="1"/>
              <a:t>antifolate</a:t>
            </a:r>
            <a:r>
              <a:rPr lang="en-US" dirty="0"/>
              <a:t> drug, especially </a:t>
            </a:r>
            <a:r>
              <a:rPr lang="en-US" dirty="0" err="1"/>
              <a:t>megaloblastic</a:t>
            </a:r>
            <a:r>
              <a:rPr lang="en-US" dirty="0"/>
              <a:t> anemia, leukopenia, &amp; </a:t>
            </a:r>
            <a:r>
              <a:rPr lang="en-US" dirty="0" err="1"/>
              <a:t>granulocytopenia</a:t>
            </a:r>
            <a:r>
              <a:rPr lang="en-US" dirty="0"/>
              <a:t>.</a:t>
            </a: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TMP inhibits folate </a:t>
            </a:r>
            <a:r>
              <a:rPr lang="en-US" altLang="en-US" dirty="0" err="1"/>
              <a:t>reductase</a:t>
            </a:r>
            <a:r>
              <a:rPr lang="en-US" altLang="en-US" dirty="0"/>
              <a:t> &amp; thus FA synthesis &gt;&gt; folate deficiency &amp; </a:t>
            </a:r>
            <a:r>
              <a:rPr lang="en-US" altLang="en-US" dirty="0" err="1"/>
              <a:t>megaloblastic</a:t>
            </a:r>
            <a:r>
              <a:rPr lang="en-US" altLang="en-US" dirty="0"/>
              <a:t> anemia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err="1"/>
              <a:t>Megaloblastic</a:t>
            </a:r>
            <a:r>
              <a:rPr lang="en-US" dirty="0"/>
              <a:t> anemia occurs when your body produces RBCs that are larger than normal &amp; you have a low RBC count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b="1" u="sng" dirty="0"/>
              <a:t>DI for this Drug combination: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i="1" dirty="0"/>
              <a:t>Bilirubin</a:t>
            </a:r>
            <a:r>
              <a:rPr lang="en-US" dirty="0"/>
              <a:t> is a brownish yellow substance found in bile</a:t>
            </a:r>
            <a:endParaRPr lang="en-US" dirty="0">
              <a:hlinkClick r:id="rId1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>
                <a:hlinkClick r:id="rId10"/>
              </a:rPr>
              <a:t>Kernicterus</a:t>
            </a:r>
            <a:r>
              <a:rPr lang="en-US" dirty="0"/>
              <a:t> is a very rare type of </a:t>
            </a:r>
            <a:r>
              <a:rPr lang="en-US" dirty="0">
                <a:hlinkClick r:id="rId11"/>
              </a:rPr>
              <a:t>brain damage</a:t>
            </a:r>
            <a:r>
              <a:rPr lang="en-US" dirty="0"/>
              <a:t> that occurs in a </a:t>
            </a:r>
            <a:r>
              <a:rPr lang="en-US" dirty="0">
                <a:hlinkClick r:id="rId12"/>
              </a:rPr>
              <a:t>newborn</a:t>
            </a:r>
            <a:r>
              <a:rPr lang="en-US" dirty="0"/>
              <a:t> with severe </a:t>
            </a:r>
            <a:r>
              <a:rPr lang="en-US" dirty="0">
                <a:hlinkClick r:id="rId13"/>
              </a:rPr>
              <a:t>jaundice</a:t>
            </a:r>
            <a:r>
              <a:rPr lang="en-US" dirty="0"/>
              <a:t>. It happens when a substance in the </a:t>
            </a:r>
            <a:r>
              <a:rPr lang="en-US" dirty="0">
                <a:hlinkClick r:id="rId14"/>
              </a:rPr>
              <a:t>blood</a:t>
            </a:r>
            <a:r>
              <a:rPr lang="en-US" dirty="0"/>
              <a:t>, called </a:t>
            </a:r>
            <a:r>
              <a:rPr lang="en-US" dirty="0">
                <a:hlinkClick r:id="rId15"/>
              </a:rPr>
              <a:t>bilirubin</a:t>
            </a:r>
            <a:r>
              <a:rPr lang="en-US" dirty="0"/>
              <a:t>, builds up to very high levels &amp; spreads into the </a:t>
            </a:r>
            <a:r>
              <a:rPr lang="en-US" dirty="0">
                <a:hlinkClick r:id="rId16"/>
              </a:rPr>
              <a:t>brain</a:t>
            </a:r>
            <a:r>
              <a:rPr lang="en-US" dirty="0"/>
              <a:t> tissues. This causes permanent </a:t>
            </a:r>
            <a:r>
              <a:rPr lang="en-US" dirty="0">
                <a:hlinkClick r:id="rId17"/>
              </a:rPr>
              <a:t>brain damage</a:t>
            </a: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Inhibit the </a:t>
            </a:r>
            <a:r>
              <a:rPr lang="en-US" altLang="en-US" b="1" dirty="0"/>
              <a:t>metabolism</a:t>
            </a:r>
            <a:r>
              <a:rPr lang="en-US" altLang="en-US" dirty="0"/>
              <a:t> of warfarin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0EF19B-8493-B4C2-530E-E13B5DD9DC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7E6C2F-DD57-4E59-A9CD-812A86A1CCA9}" type="slidenum">
              <a:rPr lang="ar-SA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7188722-5B82-4E66-874C-2E9ACD2C15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BC32E9F-6D42-F473-7DF0-E0786C361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5 like anemia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B591F49E-9F7A-ADB7-EB5E-189C4C74E4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7D0F49B4-D410-6ED8-2E3E-93F01A35C7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Staphylococcus saprophyticus (gm+ve)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0AFE49F-2BB5-95FD-89AF-91E802153C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15118B-7725-4E51-B781-D7D436CB4FA6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EAFC98FC-0F72-D17F-5BFE-01F07A0BCA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260766D-E162-4892-7EAC-8E6C5F8A69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1ACA360A-9B32-8AB8-6A61-6FF0CA4A98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390054-2889-4701-ADB5-07C658D865C2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BDDBC61B-5E4C-A4C4-9D08-7BAE78E3F8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FC7EC302-ABE2-68AD-635A-ACD34F30F7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Urinary antiseptics </a:t>
            </a:r>
            <a:r>
              <a:rPr lang="en-US" altLang="en-US"/>
              <a:t>are oral agents that exert antibacterial activity in the urine but have little /no systemic antibacterial effect. Their usefulness is limited to lower UTIs.</a:t>
            </a:r>
          </a:p>
          <a:p>
            <a:r>
              <a:rPr lang="en-US" altLang="en-US"/>
              <a:t>levels within 30 minutes of oral administration</a:t>
            </a:r>
          </a:p>
          <a:p>
            <a:r>
              <a:rPr lang="en-US" altLang="en-US"/>
              <a:t>It is desirable to keep urinary pH below 5.5, which greatly enhances drug activity by avoiding </a:t>
            </a:r>
            <a:r>
              <a:rPr lang="en-US" altLang="en-US" b="1"/>
              <a:t>milk and antacids</a:t>
            </a:r>
            <a:r>
              <a:rPr lang="en-US" altLang="en-US"/>
              <a:t>.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94A55FF-358B-C852-1D27-C8CFF30265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B79997-7B6B-4304-9007-15B65E434DDC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549F4E58-473F-CE2A-FE07-968B7602EB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8476F78F-4FFF-5519-2A91-4A7BE60C4C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Its main SE is on GIT</a:t>
            </a:r>
          </a:p>
          <a:p>
            <a:r>
              <a:rPr lang="en-US" altLang="en-US"/>
              <a:t>Nystagmus: Involuntary rapid  eye movement</a:t>
            </a:r>
          </a:p>
          <a:p>
            <a:r>
              <a:rPr lang="en-US" altLang="en-US"/>
              <a:t>Patients with G6PD deficiency + Nitro &gt;&gt;&gt;Anemia</a:t>
            </a:r>
          </a:p>
          <a:p>
            <a:r>
              <a:rPr lang="en-US" altLang="en-US"/>
              <a:t>Category B (no risk) but not used close to delivery due to the potential risk of </a:t>
            </a:r>
            <a:r>
              <a:rPr lang="en-US" altLang="en-US">
                <a:hlinkClick r:id="rId3" tooltip="Hemolytic anemia"/>
              </a:rPr>
              <a:t>hemolytic anemia</a:t>
            </a:r>
            <a:r>
              <a:rPr lang="en-US" altLang="en-US"/>
              <a:t> in the newborn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080F6EC-A25F-FB46-4508-5B13586508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46FFB5-5326-4B24-A72F-8120F25C485E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35B709AF-246E-7C72-8B0F-98402A8650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2F2094D9-4387-1978-0672-8E3713145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Nitrofurantoin is not recommended for the treatment of </a:t>
            </a:r>
            <a:r>
              <a:rPr lang="en-US" altLang="en-US">
                <a:hlinkClick r:id="rId3" tooltip="Pyelonephritis"/>
              </a:rPr>
              <a:t>pyelonephritis</a:t>
            </a:r>
            <a:r>
              <a:rPr lang="en-US" altLang="en-US"/>
              <a:t>, </a:t>
            </a:r>
            <a:r>
              <a:rPr lang="en-US" altLang="en-US">
                <a:hlinkClick r:id="rId4" tooltip="Prostatitis"/>
              </a:rPr>
              <a:t>prostatitis</a:t>
            </a:r>
            <a:r>
              <a:rPr lang="en-US" altLang="en-US"/>
              <a:t> because of extremely poor tissue penetration &amp; low blood levels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DD587860-73AF-3FFA-D35D-08A3CED2BF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A741D6-5A01-4BE9-828B-5070D8C185DE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2450C6D-37FE-9E81-17B1-DAB0C98B6F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38AB08D-C620-98E8-C720-FEAC9F807C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The kidneys filter the blood to remove the waste and produce the urine that is collected by ...store it ...</a:t>
            </a:r>
          </a:p>
          <a:p>
            <a:r>
              <a:rPr lang="en-GB" altLang="en-US"/>
              <a:t>urethra -- the tube that transports urine from the </a:t>
            </a:r>
            <a:r>
              <a:rPr lang="en-GB" altLang="en-US">
                <a:hlinkClick r:id="rId3"/>
              </a:rPr>
              <a:t>bladder</a:t>
            </a:r>
            <a:r>
              <a:rPr lang="en-GB" altLang="en-US"/>
              <a:t> to the outside of the body 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75A8E2A-6FA6-38EA-A5E1-C8CDEDA119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944D4F-A44D-41FB-A254-32F3727B6687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9922C730-126C-D351-5C9B-06E0E57BCB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96F819A-4FC7-CC8F-483F-F8139501CC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EX. ChlorTCN, OxyTCN, Minocycline, Doxycycline,,,,,, differ from each others in </a:t>
            </a:r>
            <a:r>
              <a:rPr lang="en-US" altLang="en-US" b="1"/>
              <a:t>PK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7B84C00A-2AE2-773A-E632-CFD92B7AF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08460E-05DE-44F5-8F57-F31A72E6BA9C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23B49A-77B6-40D2-D016-FEC6F3A97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7F6CC0-E665-4A73-BB8B-CAD583F6C2D6}" type="slidenum">
              <a:rPr lang="ar-SA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96E1DEF-7249-F5FA-55CC-52C811018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F087F4F-1DA6-4A9E-EA68-86D0F10BF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C4D8F91-BCDA-C649-ADFA-5DF7A114C5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46F633-1847-49FD-9E65-0B812218B318}" type="slidenum">
              <a:rPr lang="ar-SA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F2C6192-CBAA-ED6B-371B-1039ADAFF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436109A-325E-BA91-3A6B-293C5D3EB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GIT: due to direct local irritation of the intestinal tract.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Can easily bind to Ca in the bone/teeth forming complex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superinfection with yeasts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A7F5C8A4-BEB9-14E8-7624-CCB50F3342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8FD4D398-77C5-0EB7-48A5-030C8CC3DA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F4524BB4-C4FF-BD4C-E6A3-BB7A34B9A2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547319-9B4C-4F57-9E50-60B90D24FC68}" type="slidenum">
              <a:rPr lang="en-US" altLang="en-US">
                <a:latin typeface="Calibri" panose="020F0502020204030204" pitchFamily="34" charset="0"/>
              </a:rPr>
              <a:pPr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DB4253D1-E3C5-EC4D-3961-67F74B352A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9D0D279C-BD17-FC60-1749-6CB1FE1011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Againist many gm-ve &amp; +ve bacteria including Mycoplasma &amp; chlamydia : </a:t>
            </a:r>
            <a:r>
              <a:rPr lang="en-US" altLang="en-US" b="1"/>
              <a:t>gm+ve anaerobic ST </a:t>
            </a:r>
            <a:r>
              <a:rPr lang="en-US" altLang="en-US"/>
              <a:t>bacteria 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76374E13-537C-F9C5-099F-3E795597F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AD7609-380D-41C1-AF69-5D155C852DC7}" type="slidenum">
              <a:rPr lang="en-US" altLang="en-US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CE88DD6D-8AD2-8ACF-9D3A-324EFD1C42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06F42760-37A7-D4B3-3982-E073A8F1D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Are the most useful gp vs gm-ve bacteria</a:t>
            </a:r>
          </a:p>
          <a:p>
            <a:r>
              <a:rPr lang="en-US" altLang="en-US"/>
              <a:t>Ex: Streptomycin, neomycin, gentamycin, tobramycin, </a:t>
            </a:r>
          </a:p>
          <a:p>
            <a:r>
              <a:rPr lang="en-US" altLang="en-US"/>
              <a:t>30S subunit of the bacterial ribosome, interrupting protein synthesis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2398EBD5-C82C-19D4-5E2C-53056B71FF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5BDEB1-F7B8-4222-B29D-35CB6BB387E6}" type="slidenum">
              <a:rPr lang="en-US" altLang="en-US">
                <a:latin typeface="Calibri" panose="020F0502020204030204" pitchFamily="34" charset="0"/>
              </a:rPr>
              <a:pPr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E861C643-D3A3-E9DB-0D8B-92406ED01E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6595D129-2380-7A69-4ACE-1C9D74651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Nerve damage like vestibular nerve damage</a:t>
            </a:r>
          </a:p>
          <a:p>
            <a:r>
              <a:rPr lang="en-US" altLang="en-US" u="sng"/>
              <a:t>Antibiotic activity</a:t>
            </a:r>
            <a:r>
              <a:rPr lang="en-US" altLang="en-US"/>
              <a:t> of aminoglycosides is heavily dependent on pH</a:t>
            </a:r>
          </a:p>
          <a:p>
            <a:r>
              <a:rPr lang="en-US" altLang="en-US"/>
              <a:t>All Ags if the therapy continued </a:t>
            </a:r>
            <a:r>
              <a:rPr lang="en-US" altLang="en-US" b="1"/>
              <a:t>&gt; 5 days at higher doses, in elderly</a:t>
            </a:r>
            <a:r>
              <a:rPr lang="en-US" altLang="en-US"/>
              <a:t> and impaired </a:t>
            </a:r>
            <a:r>
              <a:rPr lang="en-US" altLang="en-US" b="1"/>
              <a:t>renal</a:t>
            </a:r>
            <a:r>
              <a:rPr lang="en-US" altLang="en-US"/>
              <a:t> function</a:t>
            </a:r>
          </a:p>
          <a:p>
            <a:r>
              <a:rPr lang="en-US" altLang="en-US"/>
              <a:t>Dose 1 mcg/ml</a:t>
            </a:r>
          </a:p>
          <a:p>
            <a:r>
              <a:rPr lang="en-US" altLang="en-US"/>
              <a:t>Neuromuscular blocking : </a:t>
            </a:r>
            <a:r>
              <a:rPr lang="en-US" altLang="en-US" b="1"/>
              <a:t>paralysis</a:t>
            </a:r>
            <a:r>
              <a:rPr lang="en-US" altLang="en-US"/>
              <a:t> of skeletal muscle that can cause respiratory paralysis. Affecting presynaptic Ach release at the </a:t>
            </a:r>
            <a:r>
              <a:rPr lang="en-US" altLang="en-US" b="1"/>
              <a:t>motor nerve end-plate</a:t>
            </a:r>
            <a:r>
              <a:rPr lang="en-US" altLang="en-US"/>
              <a:t>.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0D1A70AC-B7DC-BC04-B7D5-3B2BA6145B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C4CEBD-BB5D-4456-9928-DF77E89D483D}" type="slidenum">
              <a:rPr lang="en-US" altLang="en-US">
                <a:latin typeface="Calibri" panose="020F0502020204030204" pitchFamily="34" charset="0"/>
              </a:rPr>
              <a:pPr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45F8668C-99E1-5260-431B-0129AE1673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446C6A0D-050A-3F4F-82B8-4CCD654A1A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Pseudomonas aeruginosa (jinosa) gm-ve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142A5E6B-774C-0D37-A3DC-E233CCD5BB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2A64A4-B584-4476-A850-7A7FE70ACF6B}" type="slidenum">
              <a:rPr lang="en-US" altLang="en-US">
                <a:latin typeface="Calibri" panose="020F0502020204030204" pitchFamily="34" charset="0"/>
              </a:rPr>
              <a:pPr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76B88AE1-CF95-1FEE-67DF-3D4FFCC0DD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B92F707C-8F3F-D6E7-4E76-389CBAFF28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02B4C58E-1318-E421-B171-B9321E92F7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9C7D27-8818-4E0B-BF0B-DD9EFBE96AEB}" type="slidenum">
              <a:rPr lang="en-US" altLang="en-US">
                <a:latin typeface="Calibri" panose="020F0502020204030204" pitchFamily="34" charset="0"/>
              </a:rPr>
              <a:pPr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92CE15A0-DF84-D2C0-2651-42D109EC7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1507BECD-C7B8-E381-33A9-625C4C6304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Include: levofloxacin, ciprofloxacin, moxifloxacin, norfloxacin , ofloxacin , &amp; gemifloxacin</a:t>
            </a:r>
          </a:p>
          <a:p>
            <a:r>
              <a:rPr lang="en-GB" altLang="en-US"/>
              <a:t> </a:t>
            </a:r>
            <a:r>
              <a:rPr lang="en-US" altLang="en-US"/>
              <a:t>DNA gyrase</a:t>
            </a:r>
            <a:r>
              <a:rPr lang="ar-SA" altLang="en-US"/>
              <a:t> </a:t>
            </a:r>
            <a:r>
              <a:rPr lang="en-US" altLang="en-US"/>
              <a:t>is important bacterial enz for genes transcription &amp; DNA </a:t>
            </a:r>
            <a:r>
              <a:rPr lang="en-US" altLang="en-US" b="1"/>
              <a:t>replication</a:t>
            </a:r>
            <a:r>
              <a:rPr lang="en-US" altLang="en-US"/>
              <a:t>.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1CD2571-DF01-6CCE-FCFF-04DDB27153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F5BE2D-1416-41E1-A21E-5489703AD642}" type="slidenum">
              <a:rPr lang="en-US" altLang="en-US">
                <a:latin typeface="Calibri" panose="020F0502020204030204" pitchFamily="34" charset="0"/>
              </a:rPr>
              <a:pPr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5DC952E-5507-7D9C-D70B-7E0C5E14CC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8E527C77-295C-312E-14B3-E353046B45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Bacterial infection of the urinary system involves:</a:t>
            </a:r>
          </a:p>
          <a:p>
            <a:r>
              <a:rPr lang="en-US" altLang="en-US"/>
              <a:t>Renal pelvis</a:t>
            </a:r>
          </a:p>
          <a:p>
            <a:r>
              <a:rPr lang="en-US" altLang="en-US"/>
              <a:t>So the main danger is that the spreading of the </a:t>
            </a:r>
            <a:r>
              <a:rPr lang="en-US" altLang="en-US" b="1"/>
              <a:t>untreated</a:t>
            </a:r>
            <a:r>
              <a:rPr lang="en-US" altLang="en-US"/>
              <a:t> bacteria infection from the bladder or the lower part to one or both kidneys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F439EED-1C90-6BC7-1EB2-0BBF7D2D53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3E6312-B205-4E28-B544-87A0FB79929B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47CDE452-3374-5E23-85B0-DFDEEF467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17BD5F-D730-47B9-8CCB-42A83FD13B6E}" type="slidenum">
              <a:rPr lang="ar-SA" altLang="en-US"/>
              <a:pPr/>
              <a:t>30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DA2B0797-338C-F097-5571-472634AB9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BC483C5-41F6-0976-9E7C-34C4B4CC9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 </a:t>
            </a:r>
            <a:r>
              <a:rPr lang="en-US" altLang="en-US" b="1"/>
              <a:t>arthropathy</a:t>
            </a:r>
            <a:r>
              <a:rPr lang="en-US" altLang="en-US"/>
              <a:t> is a disease of a joint. Arthritis is a form of </a:t>
            </a:r>
            <a:r>
              <a:rPr lang="en-US" altLang="en-US" b="1"/>
              <a:t>arthropathy</a:t>
            </a:r>
            <a:r>
              <a:rPr lang="en-US" altLang="en-US"/>
              <a:t> </a:t>
            </a:r>
            <a:endParaRPr lang="ar-S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A4B4A149-30D1-FA5C-C39C-0CC7FC482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1F4B721-DD60-33F9-E9B7-351D5133F1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That's because </a:t>
            </a:r>
          </a:p>
          <a:p>
            <a:r>
              <a:rPr lang="en-GB" altLang="en-US"/>
              <a:t>1- the urethra is located close to the </a:t>
            </a:r>
            <a:r>
              <a:rPr lang="en-GB" altLang="en-US">
                <a:hlinkClick r:id="rId3"/>
              </a:rPr>
              <a:t>anus</a:t>
            </a:r>
            <a:r>
              <a:rPr lang="en-GB" altLang="en-US"/>
              <a:t> (the short distance between the urethra &amp; anus). So bacteria like E coli in the large intestine and anus can easily escape the anus and invade the urethra</a:t>
            </a:r>
          </a:p>
          <a:p>
            <a:r>
              <a:rPr lang="en-GB" altLang="en-US"/>
              <a:t>2- Or Sexually transmitted infection as the urethra is close to the vagina</a:t>
            </a:r>
          </a:p>
          <a:p>
            <a:r>
              <a:rPr lang="en-GB" altLang="en-US"/>
              <a:t>3- Women also have shorter urethras that allow quick access of bacteria to the bladder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66504E2-2A24-0E42-99A9-6C20ED671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585D7C-866B-44F7-BD78-C8B282927D61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D5A7931-59A7-90B7-0F66-34A94FF1E9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3E67DA2D-C582-E982-1950-062F2BC9C8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Symptoms:</a:t>
            </a:r>
          </a:p>
          <a:p>
            <a:r>
              <a:rPr lang="en-GB" altLang="en-US"/>
              <a:t>Pain or burning during urination</a:t>
            </a:r>
          </a:p>
          <a:p>
            <a:r>
              <a:rPr lang="en-GB" altLang="en-US"/>
              <a:t>The urge to urinate often</a:t>
            </a:r>
          </a:p>
          <a:p>
            <a:r>
              <a:rPr lang="en-GB" altLang="en-US"/>
              <a:t>Pain in the lower abdomen</a:t>
            </a:r>
          </a:p>
          <a:p>
            <a:r>
              <a:rPr lang="en-GB" altLang="en-US"/>
              <a:t>Urine that is cloudy or foul-smelling</a:t>
            </a:r>
          </a:p>
          <a:p>
            <a:r>
              <a:rPr lang="en-GB" altLang="en-US"/>
              <a:t>Some people may have no symptoms</a:t>
            </a:r>
          </a:p>
          <a:p>
            <a:r>
              <a:rPr lang="en-US" altLang="en-US">
                <a:hlinkClick r:id="rId3"/>
              </a:rPr>
              <a:t>Prostatitis</a:t>
            </a:r>
            <a:r>
              <a:rPr lang="en-US" altLang="en-US"/>
              <a:t> or obstruction of the urethra by an </a:t>
            </a:r>
            <a:r>
              <a:rPr lang="en-US" altLang="en-US">
                <a:hlinkClick r:id="rId4"/>
              </a:rPr>
              <a:t>enlarged prostate</a:t>
            </a:r>
            <a:endParaRPr lang="en-US" altLang="en-US"/>
          </a:p>
          <a:p>
            <a:r>
              <a:rPr lang="en-GB" altLang="en-US"/>
              <a:t>Water to flush out the bacteria from bladder</a:t>
            </a:r>
          </a:p>
          <a:p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2E179D4-A10C-E5FA-066B-4FBDCABD1B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7CA784-1397-433B-860C-501F98DECCE7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EF8455A4-E47E-D82D-4B52-0D172C6B26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99B86E5-13CA-3FC2-563B-2A9FFB31A4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Char char="•"/>
            </a:pPr>
            <a:r>
              <a:rPr lang="en-US" altLang="en-US" b="1"/>
              <a:t>The most common bacteria is E Coli, a common bacteria found in the GIT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Char char="•"/>
            </a:pPr>
            <a:r>
              <a:rPr lang="en-US" altLang="en-US" sz="1600" b="1" u="sng"/>
              <a:t>Enterobacteria</a:t>
            </a:r>
            <a:r>
              <a:rPr lang="en-US" altLang="en-US"/>
              <a:t>:  </a:t>
            </a:r>
            <a:r>
              <a:rPr lang="en-US" altLang="en-US" b="1"/>
              <a:t>Proteus mirabilis, Klebsiella, Pseudomonas aeruginosa</a:t>
            </a:r>
          </a:p>
          <a:p>
            <a:r>
              <a:rPr lang="en-US" altLang="en-US"/>
              <a:t>They usually take urine sample &amp; they make urine culture to test w bacteria causing the infection &amp; according to that they give the AB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9B845CA-964E-7192-FB8A-A812AC9D1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28F9BB-E83C-4822-A6B8-7B6F96072F64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35914F1E-B62A-4BCF-B3D2-684DC6B89A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002C626-9E35-6510-F05D-ADECAB06F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The main danger associated with untreated UTIs is that the infection may spread from the bladder to the kidneys &amp; to other body organs</a:t>
            </a:r>
          </a:p>
          <a:p>
            <a:r>
              <a:rPr lang="en-GB" altLang="en-US"/>
              <a:t>Especially patients with already kidney problems this can cause kidney failure.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017E38D8-432D-E5E1-CC2D-8190FAA6B2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9D1C73-D8A7-4AA9-A060-0EE5DE2BA3EC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A2BCFBC-F6FF-1F01-073C-CF2EEB4884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C861C4A8-7A5F-889D-22C8-937C13AC75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All forms of </a:t>
            </a:r>
            <a:r>
              <a:rPr lang="en-US" altLang="en-US" b="1"/>
              <a:t>symptomatic bacterial </a:t>
            </a:r>
            <a:r>
              <a:rPr lang="en-US" altLang="en-US"/>
              <a:t>UTI require antibiotics.</a:t>
            </a:r>
          </a:p>
          <a:p>
            <a:r>
              <a:rPr lang="en-US" altLang="en-US"/>
              <a:t>5 &amp; 6 previously discussed in RTIs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9B0AA2E-C2AB-9CF6-B372-E049B3E80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B8299A-D8C3-41E1-9C59-12529BB5847F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A6BF492-ECA7-2F45-A756-C461ACFB6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EE1BD3-CBF4-4750-A432-202CBB3A2819}" type="slidenum">
              <a:rPr lang="ar-SA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71EA4BA-EAED-C52F-BE5A-65F518D94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FA80EC2-453C-E901-A53D-98DC00F69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/>
              <a:t>the total effect is greater than the sum of the individual effects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optimal ratio : the peak plasma conc is 1:20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Each part of TMP is given with 5</a:t>
            </a:r>
          </a:p>
          <a:p>
            <a:r>
              <a:rPr lang="en-US" altLang="en-US"/>
              <a:t>A combination of TMP-SMX is effective tr for a wide variety of infections including </a:t>
            </a:r>
            <a:r>
              <a:rPr lang="en-US" altLang="en-US" i="1"/>
              <a:t>P jiroveci </a:t>
            </a:r>
            <a:r>
              <a:rPr lang="en-US" altLang="en-US"/>
              <a:t>pneumonia, shigellosis, systemic salmonella infections, UTIs, prostatitis, &amp; some nontuberculous mycobacterial infections. It is active against most </a:t>
            </a:r>
            <a:r>
              <a:rPr lang="en-US" altLang="en-US" i="1"/>
              <a:t>Staphylococcus aureus </a:t>
            </a:r>
            <a:r>
              <a:rPr lang="en-US" altLang="en-US"/>
              <a:t>strains, both methicillin-susceptible &amp; methicillin-resistant, &amp; against RT pathogens such as pneumococcus, </a:t>
            </a:r>
            <a:r>
              <a:rPr lang="en-US" altLang="en-US" i="1"/>
              <a:t>Haemophilus </a:t>
            </a:r>
            <a:r>
              <a:rPr lang="en-US" altLang="en-US"/>
              <a:t>sp, </a:t>
            </a:r>
            <a:r>
              <a:rPr lang="en-US" altLang="en-US" i="1"/>
              <a:t>Moraxella catarrhalis</a:t>
            </a:r>
            <a:r>
              <a:rPr lang="en-US" altLang="en-US"/>
              <a:t>, &amp; </a:t>
            </a:r>
            <a:r>
              <a:rPr lang="en-US" altLang="en-US" i="1"/>
              <a:t>K pneumoniae </a:t>
            </a:r>
            <a:r>
              <a:rPr lang="en-US" altLang="en-US"/>
              <a:t>(but not </a:t>
            </a:r>
            <a:r>
              <a:rPr lang="en-US" altLang="en-US" i="1"/>
              <a:t>Mycoplasma pneumoniae</a:t>
            </a:r>
            <a:r>
              <a:rPr lang="en-US" altLang="en-US"/>
              <a:t>).</a:t>
            </a:r>
          </a:p>
          <a:p>
            <a:r>
              <a:rPr lang="en-US" altLang="en-US"/>
              <a:t>HE, the increasing prevalence of strains of </a:t>
            </a:r>
            <a:r>
              <a:rPr lang="en-US" altLang="en-US" i="1"/>
              <a:t>E coli </a:t>
            </a:r>
            <a:r>
              <a:rPr lang="en-US" altLang="en-US"/>
              <a:t>(up to 30% or &gt;) &amp; pneumococci that are resistant to TMP-SMX must be considered before using this combination for empiric therapy of upper UTIs or pneumonia.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31AE7-6761-C6A3-FDB0-E351FFAF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160B-4E2D-40FA-A83A-AABB71F4E912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41F4B-78F6-48DD-028B-027D76A1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E64FA-6162-468F-E47E-94553674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1C32-564A-41DA-98B8-5842D70A2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0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4C650-CF1F-86D5-58A3-7D989821F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54E8-C710-49EC-8142-B174B6E5B3DB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02C92-AA2E-FFE4-E520-696551CA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16B2-1A4D-4D77-34F7-20507A7F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332FA-AE42-453E-B1A2-21DB7CB56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09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1D24D-11BE-7F88-2257-54B9B4D4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0B839-D6DB-47FD-A403-BD1A5EDF391D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7AFB-F77E-D2C2-30FA-35D1C1B2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E0B5F-8DE0-9516-85E3-1238AA99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B6DB1-764F-46F8-8AF0-1D9EF3717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58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C3DF8-C4D4-735D-D0EA-E505DFD3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86027-17CA-4A5C-9FDF-7847BCD5D1F4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44422-399A-A56E-6948-3CFADC85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2AFEF-52CD-D7E8-DB55-0F795A68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9A27-A42C-4CF1-8ACE-0538E05F5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74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B4949-9A84-0E06-4044-5C42BC628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2B490-4983-42A6-B742-D12C99320082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E142B-09BE-F8E9-CBF6-DF72E246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C4C57-A871-D238-44CF-C424CE24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FF1E0-557B-4841-A5AE-89F16221F6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85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BDD6BE-7FEF-252B-1480-D63A3705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471D4-9D4B-4BF6-9E64-329114C06667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4875B8-5CD4-5843-AC10-018FD252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714A84-6CAC-2432-C3E7-D786F76D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A3201-D9FB-4CE7-BD82-3778EF002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54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A10E47-24FE-6B19-6A4C-3E4892F0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1C994-5734-440F-A102-D0A9CD8ED1D0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1B99E3-29AE-D6B9-1E14-4049D391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1C459F-3205-14D9-5455-63368C2D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0CD9-0063-4C07-B63A-6BA23209F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09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B4014C-7772-2002-6B33-A0984702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B402-B19D-41D4-AA43-9454D1317A7E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24E64C2-B7B2-B6CD-7A09-765A5A4D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CAA795-355C-B89B-1D2D-0BC8E30E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E064B-946D-4E0A-B98B-3D97C5BE2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15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92F6F6-77F9-128B-6737-0BD5FA8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5D0B-984C-45BB-B80D-29EBE3258FE8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6835C05-1D19-2186-8796-27E27CC0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83B097-0E0E-4834-F028-0FBC423A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186AB-B5D2-4CB4-ABFA-2DF074314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50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3E2C0B-1B7F-D56E-2157-A4CCEF5E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1185-0D82-465E-AE33-BF0395B397F4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0260C7-EC88-087E-A67F-B1499960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8E6FA6-CAA3-2213-031E-B5A5D3AF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2447-3171-4D23-978D-0416C1827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3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120032-3167-F990-C959-72D565B0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2D60-C3CA-46B1-985B-A68C57AAB486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23062D-12E8-4E6B-EC96-95314095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1073CB-F3B4-144B-53C5-15524879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78A7-4EDE-45F1-B9CC-2150C4B0E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69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529FF1-94EC-7E1D-582C-9C21C94174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1FDCC64-44CC-077E-977E-E0CA5722CB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007EC-1195-4C1B-BDB2-65ACB0696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B6F0DF-E380-4FC7-9DFE-0B05B46861BD}" type="datetime1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C6DFA-4E6F-428A-B8DF-BCAB7DA4E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8CBA-2ED4-4ABC-8034-28E1D338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06CA1F0-1AB0-4BDF-8E0A-1E52E18179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7" Type="http://schemas.openxmlformats.org/officeDocument/2006/relationships/image" Target="../media/image7.emf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emf" /><Relationship Id="rId5" Type="http://schemas.openxmlformats.org/officeDocument/2006/relationships/image" Target="../media/image5.emf" /><Relationship Id="rId4" Type="http://schemas.openxmlformats.org/officeDocument/2006/relationships/image" Target="../media/image4.emf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9EC0C1A7-4B25-96F3-33CC-B25233A57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01675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4DB58872-F50E-7AF7-91C2-BB197C6AB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4114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Dr. Aliah  Alshanwani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Dep. of Pharmacology</a:t>
            </a: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74BB981F-DB20-9584-A0D0-67F4D4185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00"/>
            <a:ext cx="5181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lgerian" panose="04020705040A02060702" pitchFamily="82" charset="0"/>
              </a:rPr>
              <a:t>Urinary tract infection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Algerian" panose="04020705040A02060702" pitchFamily="8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Algerian" panose="04020705040A02060702" pitchFamily="8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Algerian" panose="04020705040A02060702" pitchFamily="8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lgerian" panose="04020705040A02060702" pitchFamily="82" charset="0"/>
              </a:rPr>
              <a:t>1</a:t>
            </a:r>
            <a:r>
              <a:rPr lang="en-US" altLang="en-US" sz="1800" baseline="30000">
                <a:latin typeface="Algerian" panose="04020705040A02060702" pitchFamily="82" charset="0"/>
              </a:rPr>
              <a:t>st</a:t>
            </a:r>
            <a:r>
              <a:rPr lang="en-US" altLang="en-US" sz="1800">
                <a:latin typeface="Algerian" panose="04020705040A02060702" pitchFamily="82" charset="0"/>
              </a:rPr>
              <a:t> yr medicine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lgerian" panose="04020705040A02060702" pitchFamily="82" charset="0"/>
              </a:rPr>
              <a:t>KSU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01" name="Slide Number Placeholder 1">
            <a:extLst>
              <a:ext uri="{FF2B5EF4-FFF2-40B4-BE49-F238E27FC236}">
                <a16:creationId xmlns:a16="http://schemas.microsoft.com/office/drawing/2014/main" id="{C04A5411-6D60-FC48-7694-CD4F334E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0BF082-83BB-4959-832C-F98E65FFA0A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0">
            <a:extLst>
              <a:ext uri="{FF2B5EF4-FFF2-40B4-BE49-F238E27FC236}">
                <a16:creationId xmlns:a16="http://schemas.microsoft.com/office/drawing/2014/main" id="{2060B4C1-E8E3-4836-9A72-BFC3F8628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2667000"/>
            <a:ext cx="1223963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13FFDD6-E160-341B-885A-22DA2E46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7563"/>
          </a:xfrm>
        </p:spPr>
        <p:txBody>
          <a:bodyPr/>
          <a:lstStyle/>
          <a:p>
            <a:pPr eaLnBrk="1" hangingPunct="1"/>
            <a:r>
              <a:rPr lang="en-US" altLang="en-US" b="1"/>
              <a:t>MECHANISM OF ACTION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07D78E-146B-128F-72A0-ECB2DCE8CE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  P-Aminobenzoic Acid (PABA)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Dihydropteroate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synthetase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          Dihydrofolate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Dihydrofolate</a:t>
            </a:r>
            <a:endParaRPr lang="en-US" altLang="en-US" sz="2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reductase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         Tetrahydrofolate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          Purines &amp; DNA synthesis  </a:t>
            </a:r>
          </a:p>
        </p:txBody>
      </p:sp>
      <p:sp>
        <p:nvSpPr>
          <p:cNvPr id="22533" name="Line 4">
            <a:extLst>
              <a:ext uri="{FF2B5EF4-FFF2-40B4-BE49-F238E27FC236}">
                <a16:creationId xmlns:a16="http://schemas.microsoft.com/office/drawing/2014/main" id="{B67E3BE8-7F30-31EA-C96A-2B74BB830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20605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5">
            <a:extLst>
              <a:ext uri="{FF2B5EF4-FFF2-40B4-BE49-F238E27FC236}">
                <a16:creationId xmlns:a16="http://schemas.microsoft.com/office/drawing/2014/main" id="{58CC6317-3521-834B-1623-0C2238573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638" y="38623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FC7BC231-ED16-4B1C-9246-1B8B6C30E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5489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AutoShape 7">
            <a:extLst>
              <a:ext uri="{FF2B5EF4-FFF2-40B4-BE49-F238E27FC236}">
                <a16:creationId xmlns:a16="http://schemas.microsoft.com/office/drawing/2014/main" id="{C114553B-6A6E-9225-2244-49AF91195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8" y="2328863"/>
            <a:ext cx="2808287" cy="941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7" name="AutoShape 8">
            <a:extLst>
              <a:ext uri="{FF2B5EF4-FFF2-40B4-BE49-F238E27FC236}">
                <a16:creationId xmlns:a16="http://schemas.microsoft.com/office/drawing/2014/main" id="{ED368F04-D113-47D2-0FA3-4B92E273B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3743325"/>
            <a:ext cx="2447925" cy="828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AC4CDFC3-1145-4739-9E48-5641C49073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294188"/>
            <a:ext cx="1223963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48240683-BAE4-4C80-889C-6523A28AC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4035425"/>
            <a:ext cx="2495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Trimethoprim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*</a:t>
            </a:r>
          </a:p>
        </p:txBody>
      </p:sp>
      <p:pic>
        <p:nvPicPr>
          <p:cNvPr id="22540" name="Ink 13">
            <a:extLst>
              <a:ext uri="{FF2B5EF4-FFF2-40B4-BE49-F238E27FC236}">
                <a16:creationId xmlns:a16="http://schemas.microsoft.com/office/drawing/2014/main" id="{DF952803-8DD2-E796-5C78-C796E235A9D4}"/>
              </a:ext>
            </a:extLst>
          </p:cNvPr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4840288"/>
            <a:ext cx="7048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Ink 14">
            <a:extLst>
              <a:ext uri="{FF2B5EF4-FFF2-40B4-BE49-F238E27FC236}">
                <a16:creationId xmlns:a16="http://schemas.microsoft.com/office/drawing/2014/main" id="{8623A385-F456-45B1-A5B2-4DEA751A9327}"/>
              </a:ext>
            </a:extLst>
          </p:cNvPr>
          <p:cNvPicPr>
            <a:picLocks noRot="1" noChangeAspect="1" noEditPoints="1"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38" y="4759325"/>
            <a:ext cx="55245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Ink 15">
            <a:extLst>
              <a:ext uri="{FF2B5EF4-FFF2-40B4-BE49-F238E27FC236}">
                <a16:creationId xmlns:a16="http://schemas.microsoft.com/office/drawing/2014/main" id="{14DC1844-1041-1409-1530-084EF8670444}"/>
              </a:ext>
            </a:extLst>
          </p:cNvPr>
          <p:cNvPicPr>
            <a:picLocks noRot="1" noChangeAspect="1" noEditPoints="1"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5635625"/>
            <a:ext cx="13303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Ink 16">
            <a:extLst>
              <a:ext uri="{FF2B5EF4-FFF2-40B4-BE49-F238E27FC236}">
                <a16:creationId xmlns:a16="http://schemas.microsoft.com/office/drawing/2014/main" id="{EAE47FFE-3D2A-0C5F-B70E-B471A8787642}"/>
              </a:ext>
            </a:extLst>
          </p:cNvPr>
          <p:cNvPicPr>
            <a:picLocks noRot="1" noChangeAspect="1" noEditPoints="1"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88" y="6162675"/>
            <a:ext cx="8572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Ink 17">
            <a:extLst>
              <a:ext uri="{FF2B5EF4-FFF2-40B4-BE49-F238E27FC236}">
                <a16:creationId xmlns:a16="http://schemas.microsoft.com/office/drawing/2014/main" id="{0051FB88-5356-F95D-B372-578FD45F0EAD}"/>
              </a:ext>
            </a:extLst>
          </p:cNvPr>
          <p:cNvPicPr>
            <a:picLocks noRot="1" noChangeAspect="1" noEditPoints="1"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6259513"/>
            <a:ext cx="8651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inus 1">
            <a:extLst>
              <a:ext uri="{FF2B5EF4-FFF2-40B4-BE49-F238E27FC236}">
                <a16:creationId xmlns:a16="http://schemas.microsoft.com/office/drawing/2014/main" id="{5419F0E0-DEE4-42C4-A0B6-88A5ED403CD5}"/>
              </a:ext>
            </a:extLst>
          </p:cNvPr>
          <p:cNvSpPr/>
          <p:nvPr/>
        </p:nvSpPr>
        <p:spPr>
          <a:xfrm>
            <a:off x="3609975" y="3946525"/>
            <a:ext cx="44450" cy="69532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Minus 17">
            <a:extLst>
              <a:ext uri="{FF2B5EF4-FFF2-40B4-BE49-F238E27FC236}">
                <a16:creationId xmlns:a16="http://schemas.microsoft.com/office/drawing/2014/main" id="{1FD073BA-B6E8-4293-BA3E-742C17E13F8C}"/>
              </a:ext>
            </a:extLst>
          </p:cNvPr>
          <p:cNvSpPr/>
          <p:nvPr/>
        </p:nvSpPr>
        <p:spPr>
          <a:xfrm>
            <a:off x="3609975" y="2328863"/>
            <a:ext cx="44450" cy="69532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7" name="TextBox 2">
            <a:extLst>
              <a:ext uri="{FF2B5EF4-FFF2-40B4-BE49-F238E27FC236}">
                <a16:creationId xmlns:a16="http://schemas.microsoft.com/office/drawing/2014/main" id="{4DA15EA7-BBD6-54B9-7E53-C01D928B8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6499225"/>
            <a:ext cx="403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* Inhibit gm-ve &amp; gm+ve bacteria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6B3CB-7CD5-0112-54AC-B8121739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244792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Sulfonamides*</a:t>
            </a:r>
          </a:p>
        </p:txBody>
      </p:sp>
      <p:sp>
        <p:nvSpPr>
          <p:cNvPr id="22549" name="Slide Number Placeholder 3">
            <a:extLst>
              <a:ext uri="{FF2B5EF4-FFF2-40B4-BE49-F238E27FC236}">
                <a16:creationId xmlns:a16="http://schemas.microsoft.com/office/drawing/2014/main" id="{BCD8B3A7-0D6F-229A-B657-B0997772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19B236-076F-40D4-95EE-A8F717ED59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B96BE2-1E7C-E05D-131F-7196CBC64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02588" cy="990600"/>
          </a:xfrm>
        </p:spPr>
        <p:txBody>
          <a:bodyPr/>
          <a:lstStyle/>
          <a:p>
            <a:pPr algn="l" eaLnBrk="1" hangingPunct="1"/>
            <a:r>
              <a:rPr lang="en-US" altLang="en-US" sz="4000" b="1"/>
              <a:t>Absorption, metabolism &amp; Excretion (PK):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084DF25-A2B7-4841-8DD2-A13CF08253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" y="1295400"/>
            <a:ext cx="8991600" cy="55626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Sulfonamides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- Mainly given </a:t>
            </a:r>
            <a:r>
              <a:rPr lang="en-US" sz="2600" dirty="0" err="1">
                <a:solidFill>
                  <a:schemeClr val="tx1"/>
                </a:solidFill>
              </a:rPr>
              <a:t>po</a:t>
            </a:r>
            <a:r>
              <a:rPr lang="en-US" sz="2600" dirty="0">
                <a:solidFill>
                  <a:schemeClr val="tx1"/>
                </a:solidFill>
              </a:rPr>
              <a:t>/ (or IV)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- Rapidly absorbed from stomach &amp; small intestine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- Widely distributed to tissues &amp; body fluids (including CNS, CSF), placenta &amp; fetus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- Absorbed sulfonamides bind to serum protein (approx. 70% )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- Metabolized in the liver by the process of acetylation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- Eliminated in the urine, partly as such &amp; partly as acetylated derivative.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24580" name="Slide Number Placeholder 1">
            <a:extLst>
              <a:ext uri="{FF2B5EF4-FFF2-40B4-BE49-F238E27FC236}">
                <a16:creationId xmlns:a16="http://schemas.microsoft.com/office/drawing/2014/main" id="{E7058490-FB5F-0BE8-CB70-E807964F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06DB02-7EA8-4271-956E-D596FB3FE0E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DDF7039-9511-3294-878B-C51A54A4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25" y="1984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b="1"/>
              <a:t>PK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A21B50-EC39-4FEB-826A-74205F209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067800" cy="5943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TMP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Usually given orally/ IV, alone or in combination with SMX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Well absorbed from the gut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Widely distributed in body fluids &amp; tissues (including CSF)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More lipid soluble than SMX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Protein bound (approx. 40 %)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60% of TMP or its metabolite is excreted in the urine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2600" dirty="0"/>
              <a:t>It’s a weak base, concentrates in the prostatic &amp; vaginal fluids  (&gt; acidic than plasma).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</p:txBody>
      </p:sp>
      <p:sp>
        <p:nvSpPr>
          <p:cNvPr id="26628" name="Slide Number Placeholder 1">
            <a:extLst>
              <a:ext uri="{FF2B5EF4-FFF2-40B4-BE49-F238E27FC236}">
                <a16:creationId xmlns:a16="http://schemas.microsoft.com/office/drawing/2014/main" id="{6653CBF8-552C-2B89-09E1-44AF5F6F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EBEB81-0615-4417-A210-8E38F41D9E2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EC4D2-22E6-4B56-86A9-B4CE121EA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60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ADVERSE EFFECTS (TMP+SMX)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AB18FD3-C0F6-4251-C40C-20D3EC9CC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8991600" cy="5943600"/>
          </a:xfrm>
        </p:spPr>
        <p:txBody>
          <a:bodyPr/>
          <a:lstStyle/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1. GIT- Nausea, vomiting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2. Allergy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3. Hematologic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      a) Acute hemolytic anemia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                a. hypersensitivity       b. G6PD deficiency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      b) Megaloblastic anemia due to TMP.                                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Drug interactions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      Displace bilirubin- if severe – kernicterus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/>
              <a:t>      Potentiate warfarin, oral sulfonylurea hypoglycemics.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endParaRPr lang="en-US" altLang="en-US" sz="2000"/>
          </a:p>
          <a:p>
            <a:pPr marL="457200" indent="-609600"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endParaRPr lang="en-US" altLang="en-US" sz="2000"/>
          </a:p>
        </p:txBody>
      </p:sp>
      <p:sp>
        <p:nvSpPr>
          <p:cNvPr id="28676" name="Slide Number Placeholder 1">
            <a:extLst>
              <a:ext uri="{FF2B5EF4-FFF2-40B4-BE49-F238E27FC236}">
                <a16:creationId xmlns:a16="http://schemas.microsoft.com/office/drawing/2014/main" id="{98AE432B-1909-04A9-1B0B-4A6F041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830CF8-B01B-4C5B-8A91-04588D1F465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D6BE4D4-A1D5-44D8-9364-523EE25B0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92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CONTRAINDICATIONS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(TMP+SMX)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114442-3A32-4392-84B3-7D37855C9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686800" cy="4572000"/>
          </a:xfrm>
        </p:spPr>
        <p:txBody>
          <a:bodyPr/>
          <a:lstStyle/>
          <a:p>
            <a:pPr marL="609600" indent="-609600"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1. Pregnancy</a:t>
            </a:r>
          </a:p>
          <a:p>
            <a:pPr marL="609600" indent="-609600"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2. Nursing mother</a:t>
            </a:r>
          </a:p>
          <a:p>
            <a:pPr marL="609600" indent="-609600"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3. Infants under 6 weeks </a:t>
            </a:r>
          </a:p>
          <a:p>
            <a:pPr marL="457200" indent="-609600"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dirty="0"/>
              <a:t>4. Renal or hepatic failure</a:t>
            </a:r>
          </a:p>
          <a:p>
            <a:pPr marL="609600" indent="-609600"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5. Blood disorders.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n-US" altLang="en-US" dirty="0"/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0A7163EC-BA5C-4002-031A-6BFE736A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3BC50D-4FC5-43AD-BF63-772D141EC03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7010803F-2639-41F3-56C2-0DFB462CC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Nitrofurantoin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BD458-F76E-417C-890A-4703ED25D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686800" cy="38100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/>
                </a:solidFill>
              </a:rPr>
              <a:t>Antibacterial Spectrum</a:t>
            </a:r>
            <a:r>
              <a:rPr lang="en-US" b="1" dirty="0"/>
              <a:t>: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- Bactericidal for </a:t>
            </a:r>
            <a:r>
              <a:rPr lang="en-US" dirty="0" err="1">
                <a:solidFill>
                  <a:schemeClr val="tx1"/>
                </a:solidFill>
              </a:rPr>
              <a:t>gm-ve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gm+ve</a:t>
            </a:r>
            <a:r>
              <a:rPr lang="en-US" dirty="0">
                <a:solidFill>
                  <a:schemeClr val="tx1"/>
                </a:solidFill>
              </a:rPr>
              <a:t> bacteria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- Effective against E. coli &amp; Staph. </a:t>
            </a:r>
            <a:r>
              <a:rPr lang="en-US" dirty="0" err="1">
                <a:solidFill>
                  <a:schemeClr val="tx1"/>
                </a:solidFill>
              </a:rPr>
              <a:t>saprophyticus</a:t>
            </a:r>
            <a:r>
              <a:rPr lang="en-US" dirty="0">
                <a:solidFill>
                  <a:schemeClr val="tx1"/>
                </a:solidFill>
              </a:rPr>
              <a:t>, but other common UT </a:t>
            </a:r>
            <a:r>
              <a:rPr lang="en-US" dirty="0" err="1">
                <a:solidFill>
                  <a:schemeClr val="tx1"/>
                </a:solidFill>
              </a:rPr>
              <a:t>gm-ve</a:t>
            </a:r>
            <a:r>
              <a:rPr lang="en-US" dirty="0">
                <a:solidFill>
                  <a:schemeClr val="tx1"/>
                </a:solidFill>
              </a:rPr>
              <a:t> bacteria may be resistant. </a:t>
            </a:r>
          </a:p>
        </p:txBody>
      </p:sp>
      <p:sp>
        <p:nvSpPr>
          <p:cNvPr id="32772" name="Slide Number Placeholder 1">
            <a:extLst>
              <a:ext uri="{FF2B5EF4-FFF2-40B4-BE49-F238E27FC236}">
                <a16:creationId xmlns:a16="http://schemas.microsoft.com/office/drawing/2014/main" id="{D8E62C4E-137A-41A6-EBFC-56CAFEF4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180B16-E1CD-4951-BCDE-493D2CF78F9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4305-44C6-47E6-9BD2-D317F227C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Mechanism of action of </a:t>
            </a:r>
            <a:r>
              <a:rPr lang="en-US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nitrofurantoin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819" name="Subtitle 2">
            <a:extLst>
              <a:ext uri="{FF2B5EF4-FFF2-40B4-BE49-F238E27FC236}">
                <a16:creationId xmlns:a16="http://schemas.microsoft.com/office/drawing/2014/main" id="{ED74B2EB-D3EC-3FC0-3FB7-A5D651864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862138"/>
            <a:ext cx="84582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Sensitive bacteria reduce the drug to an active agent (by bacterial reductase) that inhibits various enzymes &amp; damages DNA.</a:t>
            </a:r>
          </a:p>
        </p:txBody>
      </p:sp>
      <p:sp>
        <p:nvSpPr>
          <p:cNvPr id="34820" name="Slide Number Placeholder 2">
            <a:extLst>
              <a:ext uri="{FF2B5EF4-FFF2-40B4-BE49-F238E27FC236}">
                <a16:creationId xmlns:a16="http://schemas.microsoft.com/office/drawing/2014/main" id="{7E81AF43-9DB1-9136-109E-695666DA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12DB33-05E9-4CA6-8AC3-C5B4AA248FF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8478-7F35-40E9-9C1B-50F14C298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4"/>
                </a:solidFill>
              </a:rPr>
              <a:t>PK of </a:t>
            </a:r>
            <a:r>
              <a:rPr lang="en-US" sz="4000" b="1" dirty="0" err="1">
                <a:solidFill>
                  <a:schemeClr val="accent4"/>
                </a:solidFill>
              </a:rPr>
              <a:t>nitrofurantoin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AD507-F729-410D-8ADB-6F3B4808F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1143000"/>
            <a:ext cx="8915400" cy="56388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Absorption is complete after oral use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Metabolized (75%) &amp; excreted </a:t>
            </a:r>
            <a:r>
              <a:rPr lang="en-US" u="sng" dirty="0">
                <a:solidFill>
                  <a:schemeClr val="tx1"/>
                </a:solidFill>
              </a:rPr>
              <a:t>so rapidly</a:t>
            </a:r>
            <a:r>
              <a:rPr lang="en-US" dirty="0">
                <a:solidFill>
                  <a:schemeClr val="tx1"/>
                </a:solidFill>
              </a:rPr>
              <a:t> that no            systemic antibacterial action is achieved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Concentrated in the urine (25% of the dose       excreted unchanged)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Urinary pH is kept &lt; 5.5 (acidic) to enhance drug activity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It turns urine to a dark orange-brown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(harmless).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ED61831-80B4-B31A-B018-04141A16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0C98B-9662-4E73-B3F3-CC3B5A898F7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BA52E370-E13A-0C14-C5D9-A7BBB82B9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Adverse effects of nitrofurantoin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915DC-917F-40B3-BCB2-3EE58C9ED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1219200"/>
            <a:ext cx="8915400" cy="5638800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GI disturbances</a:t>
            </a:r>
            <a:r>
              <a:rPr lang="en-US" dirty="0">
                <a:solidFill>
                  <a:schemeClr val="tx1"/>
                </a:solidFill>
              </a:rPr>
              <a:t>: bleeding of the stomach, nausea, vomiting &amp; diarrhea (must be taken with food)</a:t>
            </a:r>
          </a:p>
          <a:p>
            <a:pPr marL="457200" indent="-4572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Headache and </a:t>
            </a:r>
            <a:r>
              <a:rPr lang="en-US" dirty="0" err="1">
                <a:solidFill>
                  <a:schemeClr val="tx1"/>
                </a:solidFill>
              </a:rPr>
              <a:t>nystagmus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Hemolysis in patients with G6PD deficiency</a:t>
            </a:r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dirty="0">
                <a:solidFill>
                  <a:srgbClr val="FF0000"/>
                </a:solidFill>
              </a:rPr>
              <a:t>Contraindications:</a:t>
            </a:r>
          </a:p>
          <a:p>
            <a:pPr marL="457200" indent="-4572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Patients with G6PD deficiency &gt;&gt;&gt; anemia</a:t>
            </a:r>
          </a:p>
          <a:p>
            <a:pPr marL="457200" indent="-4572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Neonates</a:t>
            </a:r>
          </a:p>
          <a:p>
            <a:pPr marL="457200" indent="-4572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Pregnant women (after 38 wks of pregnancy).</a:t>
            </a:r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916" name="Slide Number Placeholder 1">
            <a:extLst>
              <a:ext uri="{FF2B5EF4-FFF2-40B4-BE49-F238E27FC236}">
                <a16:creationId xmlns:a16="http://schemas.microsoft.com/office/drawing/2014/main" id="{39381BB6-4B08-9A2D-2BFA-A38B8AD2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FE78E3-A276-4C76-A899-A67637C3678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991DA04A-D715-CC2F-6E09-090AADD0D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229600" cy="1066800"/>
          </a:xfrm>
        </p:spPr>
        <p:txBody>
          <a:bodyPr/>
          <a:lstStyle/>
          <a:p>
            <a:pPr algn="l" eaLnBrk="1" hangingPunct="1"/>
            <a:r>
              <a:rPr lang="en-US" altLang="en-US" sz="4000" b="1">
                <a:solidFill>
                  <a:srgbClr val="002060"/>
                </a:solidFill>
              </a:rPr>
              <a:t>Therapeutic Uses of nitrofurantoin</a:t>
            </a:r>
          </a:p>
        </p:txBody>
      </p:sp>
      <p:sp>
        <p:nvSpPr>
          <p:cNvPr id="40963" name="Subtitle 2">
            <a:extLst>
              <a:ext uri="{FF2B5EF4-FFF2-40B4-BE49-F238E27FC236}">
                <a16:creationId xmlns:a16="http://schemas.microsoft.com/office/drawing/2014/main" id="{A8285827-B770-085B-1146-64190865D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15400" cy="5334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It is used as urinary antiseptic.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Its usefulness is limited to lower uncomplicated UTI’s &amp; cannot be used for upper UT or systemic infections.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Dose: 50-100 mg, po q 6h/7 days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Long acting: 100 mg twice daily.</a:t>
            </a:r>
          </a:p>
        </p:txBody>
      </p:sp>
      <p:sp>
        <p:nvSpPr>
          <p:cNvPr id="40964" name="Slide Number Placeholder 1">
            <a:extLst>
              <a:ext uri="{FF2B5EF4-FFF2-40B4-BE49-F238E27FC236}">
                <a16:creationId xmlns:a16="http://schemas.microsoft.com/office/drawing/2014/main" id="{E4F3428C-3D00-BBD8-02D0-0D8702FF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333F6D-D335-451A-8CB3-3EF66FEBF0E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5B2E5571-1D99-8B51-89C0-8996DFEF4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239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1">
            <a:extLst>
              <a:ext uri="{FF2B5EF4-FFF2-40B4-BE49-F238E27FC236}">
                <a16:creationId xmlns:a16="http://schemas.microsoft.com/office/drawing/2014/main" id="{25C354BB-2C92-5869-7FF9-545CDAC7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42777B-707C-40CF-AA9F-72EE940C4F7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0E5E-1709-47DB-AF60-22F76C60F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rgbClr val="FF0000"/>
                </a:solidFill>
              </a:rPr>
              <a:t>Tetracyclines</a:t>
            </a:r>
            <a:br>
              <a:rPr lang="en-US" dirty="0"/>
            </a:br>
            <a:r>
              <a:rPr lang="en-US" b="1" dirty="0"/>
              <a:t>(e.g. </a:t>
            </a:r>
            <a:r>
              <a:rPr lang="en-US" b="1" dirty="0" err="1"/>
              <a:t>Doxycycline</a:t>
            </a:r>
            <a:r>
              <a:rPr lang="en-US" b="1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C1326-D511-4407-9BBB-A3B1599D6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763000" cy="4724400"/>
          </a:xfrm>
        </p:spPr>
        <p:txBody>
          <a:bodyPr rtlCol="0">
            <a:normAutofit/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It is a long-acting tetracycline</a:t>
            </a:r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Mechanism of action</a:t>
            </a:r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Bacteriostatic, Inhibits protein synthesis by binding reversibly to bacterial 30S ribosomal subunits.</a:t>
            </a:r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Against </a:t>
            </a:r>
            <a:r>
              <a:rPr lang="en-US" dirty="0" err="1">
                <a:solidFill>
                  <a:schemeClr val="tx1"/>
                </a:solidFill>
              </a:rPr>
              <a:t>gm+ve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gm-ve</a:t>
            </a:r>
            <a:r>
              <a:rPr lang="en-US" dirty="0">
                <a:solidFill>
                  <a:schemeClr val="tx1"/>
                </a:solidFill>
              </a:rPr>
              <a:t> bacteria.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B2B38B8-4E5C-818F-265A-7E197E04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7D8ED3-0CED-444C-A87C-580CA80EC10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7117646-8DCE-6792-2559-496629AB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Doxycycline (Cont.’)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B60E8A-6210-4829-80E3-B00EF7537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15400" cy="5638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PK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Usually given </a:t>
            </a:r>
            <a:r>
              <a:rPr lang="en-US" sz="2400" dirty="0" err="1"/>
              <a:t>po</a:t>
            </a:r>
            <a:endParaRPr lang="en-US" sz="2400" dirty="0"/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Absorption is  90-100%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Absorbed in the upper s. intestine &amp; best in absence of food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Food &amp; di &amp; tri-</a:t>
            </a:r>
            <a:r>
              <a:rPr lang="en-US" sz="2400" dirty="0" err="1"/>
              <a:t>valent</a:t>
            </a:r>
            <a:r>
              <a:rPr lang="en-US" sz="2400" dirty="0"/>
              <a:t> </a:t>
            </a:r>
            <a:r>
              <a:rPr lang="en-US" sz="2400" dirty="0" err="1"/>
              <a:t>cations</a:t>
            </a:r>
            <a:r>
              <a:rPr lang="en-US" sz="2400" dirty="0"/>
              <a:t> (Ca</a:t>
            </a:r>
            <a:r>
              <a:rPr lang="en-US" sz="2400" baseline="30000" dirty="0"/>
              <a:t>2+</a:t>
            </a:r>
            <a:r>
              <a:rPr lang="en-US" sz="2400" dirty="0"/>
              <a:t>, Mg</a:t>
            </a:r>
            <a:r>
              <a:rPr lang="en-US" sz="2400" baseline="30000" dirty="0"/>
              <a:t>2+</a:t>
            </a:r>
            <a:r>
              <a:rPr lang="en-US" sz="2400" dirty="0"/>
              <a:t>, Fe</a:t>
            </a:r>
            <a:r>
              <a:rPr lang="en-US" sz="2400" baseline="30000" dirty="0"/>
              <a:t>2+</a:t>
            </a:r>
            <a:r>
              <a:rPr lang="en-US" sz="2400" dirty="0"/>
              <a:t>, AL</a:t>
            </a:r>
            <a:r>
              <a:rPr lang="en-US" sz="2400" baseline="30000" dirty="0"/>
              <a:t>3+</a:t>
            </a:r>
            <a:r>
              <a:rPr lang="en-US" sz="2400" dirty="0"/>
              <a:t>) impair drug absorption &amp; reduce its effectiveness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Protein binding 40-80 %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Distributed well, including  CSF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Cross placenta &amp; excreted in milk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/>
              <a:t>Largely metabolized in the liver.</a:t>
            </a:r>
          </a:p>
        </p:txBody>
      </p:sp>
      <p:sp>
        <p:nvSpPr>
          <p:cNvPr id="45060" name="Slide Number Placeholder 1">
            <a:extLst>
              <a:ext uri="{FF2B5EF4-FFF2-40B4-BE49-F238E27FC236}">
                <a16:creationId xmlns:a16="http://schemas.microsoft.com/office/drawing/2014/main" id="{3D9DA419-0734-07FC-144B-673E38A5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989B53-0E8B-4F97-9A59-F77D743AD9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DE9D44-703C-12B0-8B46-B2AE4EFA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Doxycycline (Cont’.)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237BE9-C96B-E90F-5F53-03D9CD796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1143000"/>
            <a:ext cx="8915400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folHlink"/>
                </a:solidFill>
              </a:rPr>
              <a:t>Side effects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1. GIT: nausea, vomiting , diarrhea &amp; epigastric pain (give with food)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2. Thrombophlebitis – i.v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3. Hepatic toxicity (prolonged therapy with high dose)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4. Brown discolouration of </a:t>
            </a:r>
            <a:r>
              <a:rPr lang="en-US" altLang="en-US" sz="2400" b="1"/>
              <a:t>teeth</a:t>
            </a:r>
            <a:r>
              <a:rPr lang="en-US" altLang="en-US" sz="2400"/>
              <a:t> – children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5. Deformity or growth inhibition of </a:t>
            </a:r>
            <a:r>
              <a:rPr lang="en-US" altLang="en-US" sz="2400" b="1"/>
              <a:t>bones</a:t>
            </a:r>
            <a:r>
              <a:rPr lang="en-US" altLang="en-US" sz="2400"/>
              <a:t> – children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6. Phototoxicity (sensitivity to sunlight)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7. Vertigo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8. Superinfections (alter the intestinal flora due to broad spectrum activity). </a:t>
            </a:r>
          </a:p>
        </p:txBody>
      </p:sp>
      <p:sp>
        <p:nvSpPr>
          <p:cNvPr id="47108" name="Slide Number Placeholder 1">
            <a:extLst>
              <a:ext uri="{FF2B5EF4-FFF2-40B4-BE49-F238E27FC236}">
                <a16:creationId xmlns:a16="http://schemas.microsoft.com/office/drawing/2014/main" id="{1AF48B5C-D68E-1BFB-F9D3-96C651B4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61E2E1-12D2-445D-B6A1-2206BFB08F8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DB677986-B7B6-BEBF-4905-3A1285F6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>
                <a:solidFill>
                  <a:srgbClr val="FF0000"/>
                </a:solidFill>
              </a:rPr>
              <a:t>Contraindications of doxycycline</a:t>
            </a:r>
            <a:endParaRPr lang="ar-EG" altLang="en-US" b="1">
              <a:solidFill>
                <a:srgbClr val="FF0000"/>
              </a:solidFill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66F548D9-2EEB-3892-830C-40819257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/>
              <a:t>Pregnancy</a:t>
            </a:r>
          </a:p>
          <a:p>
            <a:pPr>
              <a:spcBef>
                <a:spcPts val="600"/>
              </a:spcBef>
            </a:pPr>
            <a:endParaRPr lang="en-US" altLang="en-US"/>
          </a:p>
          <a:p>
            <a:pPr>
              <a:spcBef>
                <a:spcPts val="600"/>
              </a:spcBef>
            </a:pPr>
            <a:r>
              <a:rPr lang="en-US" altLang="en-US"/>
              <a:t>Breast feeding</a:t>
            </a:r>
          </a:p>
          <a:p>
            <a:pPr>
              <a:spcBef>
                <a:spcPts val="600"/>
              </a:spcBef>
            </a:pPr>
            <a:endParaRPr lang="en-US" altLang="en-US"/>
          </a:p>
          <a:p>
            <a:pPr>
              <a:spcBef>
                <a:spcPts val="600"/>
              </a:spcBef>
            </a:pPr>
            <a:r>
              <a:rPr lang="en-US" altLang="en-US"/>
              <a:t>Children (below 10 yrs).</a:t>
            </a:r>
            <a:endParaRPr lang="ar-EG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1BD36C9F-EDB4-E070-D923-643791A3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7F30C2-6966-40A6-83E5-877E4A66E35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A1E6FBA6-6C70-1468-F722-C5BF5364A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altLang="en-US" b="1">
                <a:solidFill>
                  <a:schemeClr val="accent1"/>
                </a:solidFill>
              </a:rPr>
              <a:t>Therapeutic Uses of Doxycycline</a:t>
            </a:r>
          </a:p>
        </p:txBody>
      </p:sp>
      <p:sp>
        <p:nvSpPr>
          <p:cNvPr id="51203" name="Subtitle 2">
            <a:extLst>
              <a:ext uri="{FF2B5EF4-FFF2-40B4-BE49-F238E27FC236}">
                <a16:creationId xmlns:a16="http://schemas.microsoft.com/office/drawing/2014/main" id="{6A9C5C72-8233-D178-B7F8-F98D4B563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86800" cy="46482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 Treatment of UTI’s due to many gm-ve &amp; gm+ve bacteria including </a:t>
            </a:r>
            <a:r>
              <a:rPr lang="en-US" altLang="en-US" b="1">
                <a:solidFill>
                  <a:schemeClr val="tx1"/>
                </a:solidFill>
              </a:rPr>
              <a:t>Mycoplasma</a:t>
            </a:r>
            <a:r>
              <a:rPr lang="en-US" altLang="en-US">
                <a:solidFill>
                  <a:schemeClr val="tx1"/>
                </a:solidFill>
              </a:rPr>
              <a:t> &amp; </a:t>
            </a:r>
            <a:r>
              <a:rPr lang="en-US" altLang="en-US" b="1">
                <a:solidFill>
                  <a:schemeClr val="tx1"/>
                </a:solidFill>
              </a:rPr>
              <a:t>Chlamydia</a:t>
            </a:r>
            <a:r>
              <a:rPr lang="en-US" altLang="en-US">
                <a:solidFill>
                  <a:schemeClr val="tx1"/>
                </a:solidFill>
              </a:rPr>
              <a:t>, 100 mg p.o bid for 7 days</a:t>
            </a:r>
          </a:p>
          <a:p>
            <a:pPr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 Prostatitis.</a:t>
            </a:r>
          </a:p>
          <a:p>
            <a:pPr algn="l" eaLnBrk="1" hangingPunct="1">
              <a:lnSpc>
                <a:spcPct val="150000"/>
              </a:lnSpc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1204" name="Slide Number Placeholder 1">
            <a:extLst>
              <a:ext uri="{FF2B5EF4-FFF2-40B4-BE49-F238E27FC236}">
                <a16:creationId xmlns:a16="http://schemas.microsoft.com/office/drawing/2014/main" id="{570ECC39-6E0D-816B-05D1-CE827A1D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D5C302-A833-4206-8BE0-B251B92543D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28B2E7D-5603-46DA-84FB-8E3202BA6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FFC000"/>
                </a:solidFill>
              </a:rPr>
              <a:t>Aminoglycosides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86F09AC-3437-4A3F-B995-F9755A1F1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15400" cy="556260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e.g. GENTAMICIN, </a:t>
            </a:r>
            <a:r>
              <a:rPr lang="en-US" b="1" dirty="0" err="1">
                <a:solidFill>
                  <a:srgbClr val="FF0000"/>
                </a:solidFill>
              </a:rPr>
              <a:t>i.m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i.v</a:t>
            </a:r>
            <a:r>
              <a:rPr lang="en-US" dirty="0"/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Bactericidal antibiotics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Inhibits protein synthesis by binding to 30S  bacterial ribosomal subunits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Active against </a:t>
            </a:r>
            <a:r>
              <a:rPr lang="en-US" b="1" dirty="0"/>
              <a:t>gm-</a:t>
            </a:r>
            <a:r>
              <a:rPr lang="en-US" b="1" dirty="0" err="1"/>
              <a:t>ve</a:t>
            </a:r>
            <a:r>
              <a:rPr lang="en-US" b="1" dirty="0"/>
              <a:t> aerobic</a:t>
            </a:r>
            <a:r>
              <a:rPr lang="en-US" dirty="0"/>
              <a:t> organisms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Poorly absorbed orally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 Cross placenta.</a:t>
            </a:r>
          </a:p>
        </p:txBody>
      </p:sp>
      <p:sp>
        <p:nvSpPr>
          <p:cNvPr id="53252" name="Slide Number Placeholder 1">
            <a:extLst>
              <a:ext uri="{FF2B5EF4-FFF2-40B4-BE49-F238E27FC236}">
                <a16:creationId xmlns:a16="http://schemas.microsoft.com/office/drawing/2014/main" id="{DF30C8A7-4D51-5558-3912-B9CC08D4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773F29-6274-4C95-A7A3-7BA8F0490E2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7549DC7-FA2C-4EEF-8256-EFB2288BD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FFC000"/>
                </a:solidFill>
              </a:rPr>
              <a:t>Gentamicin</a:t>
            </a:r>
            <a:r>
              <a:rPr lang="en-US" b="1" dirty="0">
                <a:solidFill>
                  <a:srgbClr val="FFC000"/>
                </a:solidFill>
              </a:rPr>
              <a:t> (CONT’)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82DFB90-C94F-4279-A72D-C9D90D63A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17638"/>
            <a:ext cx="8686800" cy="480060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Excreted unchanged in urine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More active in alkaline medium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3600" b="1" dirty="0">
                <a:solidFill>
                  <a:srgbClr val="FF0000"/>
                </a:solidFill>
              </a:rPr>
              <a:t>Adverse effects </a:t>
            </a:r>
            <a:r>
              <a:rPr lang="en-US" sz="3600" dirty="0"/>
              <a:t>: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Ototoxicity 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Nerve damage (</a:t>
            </a:r>
            <a:r>
              <a:rPr lang="en-US" altLang="en-US" dirty="0"/>
              <a:t>e.g. vestibular nerve)</a:t>
            </a:r>
            <a:endParaRPr lang="en-US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 err="1"/>
              <a:t>Nephrotoxicity</a:t>
            </a:r>
            <a:endParaRPr lang="en-US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Neuromuscular blocking effect.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5300" name="Slide Number Placeholder 1">
            <a:extLst>
              <a:ext uri="{FF2B5EF4-FFF2-40B4-BE49-F238E27FC236}">
                <a16:creationId xmlns:a16="http://schemas.microsoft.com/office/drawing/2014/main" id="{8A83449F-5AD3-DB6D-7858-5F3CAF84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2E3A5B-869C-4901-98EC-F987EAFC606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>
            <a:extLst>
              <a:ext uri="{FF2B5EF4-FFF2-40B4-BE49-F238E27FC236}">
                <a16:creationId xmlns:a16="http://schemas.microsoft.com/office/drawing/2014/main" id="{636DCC22-F1B3-4A0E-8F35-55F2C4EA5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FFC000"/>
                </a:solidFill>
              </a:rPr>
              <a:t>Gentamicin</a:t>
            </a:r>
            <a:r>
              <a:rPr lang="en-US" b="1" dirty="0">
                <a:solidFill>
                  <a:srgbClr val="FFC000"/>
                </a:solidFill>
              </a:rPr>
              <a:t> (CONT’)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3795" name="Rectangle 1027">
            <a:extLst>
              <a:ext uri="{FF2B5EF4-FFF2-40B4-BE49-F238E27FC236}">
                <a16:creationId xmlns:a16="http://schemas.microsoft.com/office/drawing/2014/main" id="{FED76030-8CD7-4AFA-9256-627B214BA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Therapeutic uses in UTI’s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US" dirty="0"/>
              <a:t>Severe infections caused by </a:t>
            </a:r>
            <a:r>
              <a:rPr lang="en-US" dirty="0" err="1"/>
              <a:t>gm-ve</a:t>
            </a:r>
            <a:r>
              <a:rPr lang="en-US" dirty="0"/>
              <a:t> organisms (pseudomonas or </a:t>
            </a:r>
            <a:r>
              <a:rPr lang="en-US" dirty="0" err="1"/>
              <a:t>enterobacter</a:t>
            </a:r>
            <a:r>
              <a:rPr lang="en-US" dirty="0"/>
              <a:t>) infection.</a:t>
            </a:r>
          </a:p>
        </p:txBody>
      </p:sp>
      <p:sp>
        <p:nvSpPr>
          <p:cNvPr id="57348" name="Slide Number Placeholder 1">
            <a:extLst>
              <a:ext uri="{FF2B5EF4-FFF2-40B4-BE49-F238E27FC236}">
                <a16:creationId xmlns:a16="http://schemas.microsoft.com/office/drawing/2014/main" id="{129AB6EE-2AFC-5996-DB49-94DC0F2C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C194DF-6FCE-4EFF-B09F-B3B5FFEB2AF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891C-0CFC-48AB-8797-CA7DAFF3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Cephalosporins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altLang="en-US" sz="2700" b="1" dirty="0">
                <a:solidFill>
                  <a:srgbClr val="00B050"/>
                </a:solidFill>
              </a:rPr>
              <a:t>(Detail was explained in respiratory </a:t>
            </a:r>
            <a:r>
              <a:rPr lang="en-US" altLang="en-US" sz="2700" b="1" dirty="0" err="1">
                <a:solidFill>
                  <a:srgbClr val="00B050"/>
                </a:solidFill>
              </a:rPr>
              <a:t>lec</a:t>
            </a:r>
            <a:r>
              <a:rPr lang="en-US" altLang="en-US" sz="2700" b="1" dirty="0">
                <a:solidFill>
                  <a:srgbClr val="00B050"/>
                </a:solidFill>
              </a:rPr>
              <a:t>.)</a:t>
            </a:r>
            <a:b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40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generation </a:t>
            </a:r>
            <a:r>
              <a:rPr lang="en-US" sz="4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cephalosporins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E482CDF8-8B8D-C74A-76E5-692FED00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57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</a:rPr>
              <a:t>Ceftriaxone  &amp; Ceftazidime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/>
              <a:t>Mainly effective against gm-ve bacteria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/>
              <a:t>Acts by inhibition of cell wall synthesis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/>
              <a:t>Bactericidal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/>
              <a:t>They are given parenterally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/>
              <a:t>Given in severe / complicated UTIs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/>
              <a:t>&amp; acute prostatitis.</a:t>
            </a:r>
          </a:p>
        </p:txBody>
      </p:sp>
      <p:sp>
        <p:nvSpPr>
          <p:cNvPr id="59396" name="Slide Number Placeholder 2">
            <a:extLst>
              <a:ext uri="{FF2B5EF4-FFF2-40B4-BE49-F238E27FC236}">
                <a16:creationId xmlns:a16="http://schemas.microsoft.com/office/drawing/2014/main" id="{9A8565D6-4158-A51A-D790-7B9F0DA9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B7E6BA-5153-45AD-927E-E9683A71082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38D88FA-62FD-4415-B362-873D33171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FFC000"/>
                </a:solidFill>
              </a:rPr>
              <a:t>Fluoroquinolones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altLang="en-US" sz="2800" b="1" dirty="0">
                <a:solidFill>
                  <a:srgbClr val="00B050"/>
                </a:solidFill>
              </a:rPr>
              <a:t>(Detail was explained in respiratory </a:t>
            </a:r>
            <a:r>
              <a:rPr lang="en-US" altLang="en-US" sz="2800" b="1" dirty="0" err="1">
                <a:solidFill>
                  <a:srgbClr val="00B050"/>
                </a:solidFill>
              </a:rPr>
              <a:t>lec</a:t>
            </a:r>
            <a:r>
              <a:rPr lang="en-US" altLang="en-US" sz="2800" b="1" dirty="0">
                <a:solidFill>
                  <a:srgbClr val="00B050"/>
                </a:solidFill>
              </a:rPr>
              <a:t>.)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61443" name="TextBox 2">
            <a:extLst>
              <a:ext uri="{FF2B5EF4-FFF2-40B4-BE49-F238E27FC236}">
                <a16:creationId xmlns:a16="http://schemas.microsoft.com/office/drawing/2014/main" id="{9AF9975F-8920-ED66-33EB-251C3C2D1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676400"/>
            <a:ext cx="89154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e.g.</a:t>
            </a:r>
            <a:r>
              <a:rPr lang="en-US" altLang="en-US" sz="2400" b="1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latin typeface="Arial" panose="020B0604020202020204" pitchFamily="34" charset="0"/>
              </a:rPr>
              <a:t>Ciprofloxacin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</a:rPr>
              <a:t>Active against gm-ve aerobic organisms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C00000"/>
                </a:solidFill>
                <a:latin typeface="Arial" panose="020B0604020202020204" pitchFamily="34" charset="0"/>
              </a:rPr>
              <a:t>Mechanism of action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Inhibits bacterial DNA gyrase enzyme &amp; cell division resulting in bacterial cell death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Clinical use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>
                <a:latin typeface="Arial" panose="020B0604020202020204" pitchFamily="34" charset="0"/>
              </a:rPr>
              <a:t> UTI</a:t>
            </a:r>
            <a:r>
              <a:rPr lang="en-US" altLang="en-US" sz="2400" baseline="300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caused by multidrug resistance organisms as pseudomonas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>
                <a:latin typeface="Arial" panose="020B0604020202020204" pitchFamily="34" charset="0"/>
              </a:rPr>
              <a:t> Prostatitis (acute/ chronic).  </a:t>
            </a:r>
          </a:p>
        </p:txBody>
      </p:sp>
      <p:sp>
        <p:nvSpPr>
          <p:cNvPr id="61444" name="Slide Number Placeholder 1">
            <a:extLst>
              <a:ext uri="{FF2B5EF4-FFF2-40B4-BE49-F238E27FC236}">
                <a16:creationId xmlns:a16="http://schemas.microsoft.com/office/drawing/2014/main" id="{953298DA-BF3D-2A74-B434-062BB0240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2B34A1-8B65-4057-AA9B-83CEDA1BE4D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CE85804-3F01-7D5D-4CCE-F66938BCC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Urinary tract infections (UTIs)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E0CF6-49BD-4DE6-8B87-5389993B1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5410200"/>
          </a:xfrm>
        </p:spPr>
        <p:txBody>
          <a:bodyPr rtlCol="0"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defRPr/>
            </a:pPr>
            <a:r>
              <a:rPr lang="en-US" sz="2400" dirty="0"/>
              <a:t>       </a:t>
            </a:r>
            <a:endParaRPr lang="en-US" sz="3600" dirty="0"/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2400" b="1" dirty="0"/>
          </a:p>
          <a:p>
            <a:pPr marL="457200" indent="-457200" algn="just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Upper urinary tract (kidney &amp; ureters) infections: pyelonephritis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2.  Lower urinary tract (bladder, urethra &amp; prostate): cystitis, urethritis &amp; prostatitis (more common).</a:t>
            </a:r>
          </a:p>
          <a:p>
            <a:pPr marL="457200" indent="-457200" algn="just" eaLnBrk="1" fontAlgn="auto" hangingPunct="1">
              <a:spcAft>
                <a:spcPts val="0"/>
              </a:spcAft>
              <a:defRPr/>
            </a:pPr>
            <a:r>
              <a:rPr lang="en-US" sz="2800" dirty="0"/>
              <a:t> </a:t>
            </a:r>
          </a:p>
          <a:p>
            <a:pPr marL="457200" indent="-457200" algn="just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F0"/>
                </a:solidFill>
              </a:rPr>
              <a:t>** Upper urinary tract infections are more serious.</a:t>
            </a:r>
          </a:p>
        </p:txBody>
      </p:sp>
      <p:sp>
        <p:nvSpPr>
          <p:cNvPr id="8196" name="Slide Number Placeholder 1">
            <a:extLst>
              <a:ext uri="{FF2B5EF4-FFF2-40B4-BE49-F238E27FC236}">
                <a16:creationId xmlns:a16="http://schemas.microsoft.com/office/drawing/2014/main" id="{AF02B2B7-008F-4A97-0C08-521D6610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2C083F-E7BC-4B89-945A-5BCB6B3E218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922F89-FA35-B016-3D6C-F3C3F709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Ciprofloxacin ….</a:t>
            </a:r>
            <a:r>
              <a:rPr lang="en-US" altLang="en-US" b="1">
                <a:solidFill>
                  <a:srgbClr val="C00000"/>
                </a:solidFill>
              </a:rPr>
              <a:t>Adverse effects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F6351E-769C-40B9-A871-FBDDFDD405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839200" cy="51816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2400" dirty="0"/>
              <a:t> </a:t>
            </a:r>
            <a:r>
              <a:rPr lang="en-US" altLang="en-US" sz="2800" dirty="0"/>
              <a:t>GIT</a:t>
            </a:r>
            <a:r>
              <a:rPr lang="en-US" altLang="en-US" sz="2400" dirty="0"/>
              <a:t>: </a:t>
            </a:r>
            <a:r>
              <a:rPr lang="en-US" altLang="en-US" sz="2800" dirty="0"/>
              <a:t>Nausea, vomiting, diarrhea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altLang="en-US" sz="28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2800" dirty="0"/>
              <a:t> CNS effects: confusion, insomnia, headache, anxiety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altLang="en-US" sz="28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2800" dirty="0"/>
              <a:t> Damage of growing cartilage </a:t>
            </a:r>
            <a:r>
              <a:rPr lang="en-US" altLang="en-US" sz="2800" dirty="0">
                <a:solidFill>
                  <a:srgbClr val="C00000"/>
                </a:solidFill>
              </a:rPr>
              <a:t>(reversible </a:t>
            </a:r>
            <a:r>
              <a:rPr lang="en-US" altLang="en-US" sz="2800" dirty="0" err="1">
                <a:solidFill>
                  <a:srgbClr val="C00000"/>
                </a:solidFill>
              </a:rPr>
              <a:t>arthropathy</a:t>
            </a:r>
            <a:r>
              <a:rPr lang="en-US" altLang="en-US" sz="2800" dirty="0">
                <a:solidFill>
                  <a:srgbClr val="C00000"/>
                </a:solidFill>
              </a:rPr>
              <a:t>)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altLang="en-US" sz="2800" dirty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2800" dirty="0"/>
              <a:t> Photosensitivity (avoid excessive sunlight).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</p:txBody>
      </p:sp>
      <p:sp>
        <p:nvSpPr>
          <p:cNvPr id="63492" name="Slide Number Placeholder 1">
            <a:extLst>
              <a:ext uri="{FF2B5EF4-FFF2-40B4-BE49-F238E27FC236}">
                <a16:creationId xmlns:a16="http://schemas.microsoft.com/office/drawing/2014/main" id="{6E6D25C7-173A-B33F-74F2-8E6724D6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0364C6-BE0D-49E3-B12A-9F3A55E4188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>
            <a:extLst>
              <a:ext uri="{FF2B5EF4-FFF2-40B4-BE49-F238E27FC236}">
                <a16:creationId xmlns:a16="http://schemas.microsoft.com/office/drawing/2014/main" id="{E9284290-4F30-0544-2115-A004034FD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53C318FA-B125-7E6D-E0E2-7E17E6654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2895600"/>
            <a:ext cx="3200400" cy="838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400" b="1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65540" name="Slide Number Placeholder 1">
            <a:extLst>
              <a:ext uri="{FF2B5EF4-FFF2-40B4-BE49-F238E27FC236}">
                <a16:creationId xmlns:a16="http://schemas.microsoft.com/office/drawing/2014/main" id="{84F67E06-B839-C7C5-356C-88250D15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BBA77D-2090-423F-AA92-65301C07EF3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0BCFA3F-D5B7-B68B-4253-59F12BA7E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>
                <a:solidFill>
                  <a:srgbClr val="FF0000"/>
                </a:solidFill>
              </a:rPr>
              <a:t>UTI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B49E7FE-50E4-9548-B22F-C92EB5CB3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791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/>
              <a:t>It is the 2</a:t>
            </a:r>
            <a:r>
              <a:rPr lang="en-US" altLang="en-US" baseline="30000"/>
              <a:t>nd</a:t>
            </a:r>
            <a:r>
              <a:rPr lang="en-US" altLang="en-US"/>
              <a:t> most common infection (after RTIs)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It is often associated with some obstruction of the flow of urine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It is more common in </a:t>
            </a:r>
            <a:r>
              <a:rPr lang="en-US" altLang="en-US" u="sng"/>
              <a:t>women</a:t>
            </a:r>
            <a:r>
              <a:rPr lang="en-US" altLang="en-US"/>
              <a:t> more than men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/>
              <a:t>    30:1 (Why ?)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Incidence of UTI increases in old age (10% of men &amp; 20% of women).</a:t>
            </a:r>
          </a:p>
          <a:p>
            <a:pPr eaLnBrk="1" hangingPunct="1">
              <a:lnSpc>
                <a:spcPct val="150000"/>
              </a:lnSpc>
            </a:pPr>
            <a:endParaRPr lang="en-US" altLang="en-US"/>
          </a:p>
        </p:txBody>
      </p:sp>
      <p:sp>
        <p:nvSpPr>
          <p:cNvPr id="10244" name="Slide Number Placeholder 1">
            <a:extLst>
              <a:ext uri="{FF2B5EF4-FFF2-40B4-BE49-F238E27FC236}">
                <a16:creationId xmlns:a16="http://schemas.microsoft.com/office/drawing/2014/main" id="{8FEADE09-388A-53AA-9559-A8D6D6E2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420FD0-2F9F-43B4-94CF-A3194A65DF7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352B353-CE8B-53FE-3C20-C965B1E82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14400"/>
            <a:ext cx="8458200" cy="2895600"/>
          </a:xfrm>
        </p:spPr>
        <p:txBody>
          <a:bodyPr/>
          <a:lstStyle/>
          <a:p>
            <a:pPr algn="l" eaLnBrk="1" hangingPunct="1"/>
            <a:r>
              <a:rPr lang="en-US" altLang="en-US" b="1">
                <a:solidFill>
                  <a:srgbClr val="92D050"/>
                </a:solidFill>
              </a:rPr>
              <a:t>What are the causes of UTI</a:t>
            </a:r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id="{CA4E2AAF-3FFB-C7DD-EC0B-86FE6662F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pPr algn="just" eaLnBrk="1" hangingPunct="1"/>
            <a:r>
              <a:rPr lang="en-US" altLang="en-US" sz="2800" b="1">
                <a:solidFill>
                  <a:srgbClr val="00B0F0"/>
                </a:solidFill>
              </a:rPr>
              <a:t>Normally urine is sterile. Bacteria comes from digestive tract to opening of the urethra.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chemeClr val="tx1"/>
                </a:solidFill>
              </a:rPr>
              <a:t>Obstruction of the flow of urine (e.g. kidney stone)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Enlargement of prostate gland in men (common cause)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Catheters placed in urethra &amp; bladder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Not drinking enough fluids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Waiting too long to urinate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Large uterus in pregnant women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Poor toilet habits (wiping back to front for women)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 Disorders that suppress the immune system (diabetes &amp; </a:t>
            </a:r>
          </a:p>
          <a:p>
            <a:pPr algn="just" eaLnBrk="1" hangingPunct="1"/>
            <a:r>
              <a:rPr lang="en-US" altLang="en-US" sz="2800">
                <a:solidFill>
                  <a:schemeClr val="tx1"/>
                </a:solidFill>
              </a:rPr>
              <a:t>  cancer chemotherapy).</a:t>
            </a:r>
          </a:p>
        </p:txBody>
      </p:sp>
      <p:sp>
        <p:nvSpPr>
          <p:cNvPr id="12292" name="Slide Number Placeholder 1">
            <a:extLst>
              <a:ext uri="{FF2B5EF4-FFF2-40B4-BE49-F238E27FC236}">
                <a16:creationId xmlns:a16="http://schemas.microsoft.com/office/drawing/2014/main" id="{DCBD6325-7020-7FAB-D4AC-37CF1091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E7394B-78D5-4494-A47A-C0351787FE7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1109DCE-7500-B392-BB51-36FC96A5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76200"/>
            <a:ext cx="8077200" cy="838200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00B050"/>
                </a:solidFill>
              </a:rPr>
              <a:t>Bacteria responsible of UTIs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0448E-97E8-4623-955A-068B4F768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914400"/>
            <a:ext cx="8991600" cy="5562600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Gm-</a:t>
            </a:r>
            <a:r>
              <a:rPr lang="en-US" sz="2400" b="1" dirty="0" err="1">
                <a:solidFill>
                  <a:srgbClr val="FF0000"/>
                </a:solidFill>
              </a:rPr>
              <a:t>ve</a:t>
            </a:r>
            <a:r>
              <a:rPr lang="en-US" sz="2400" b="1" dirty="0">
                <a:solidFill>
                  <a:srgbClr val="FF0000"/>
                </a:solidFill>
              </a:rPr>
              <a:t> bacteria (most common):</a:t>
            </a: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E. coli (approx. 80% of cases)</a:t>
            </a: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 Proteus mirabilis</a:t>
            </a: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Klebsiella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 Pseudomonas </a:t>
            </a:r>
            <a:r>
              <a:rPr lang="en-US" sz="2400" dirty="0" err="1">
                <a:solidFill>
                  <a:schemeClr val="tx1"/>
                </a:solidFill>
              </a:rPr>
              <a:t>aeruginosa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</a:rPr>
              <a:t>Gm+ve</a:t>
            </a:r>
            <a:r>
              <a:rPr lang="en-US" sz="2400" b="1" dirty="0">
                <a:solidFill>
                  <a:srgbClr val="C00000"/>
                </a:solidFill>
              </a:rPr>
              <a:t> bacteria (less common):</a:t>
            </a: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Staphylococcus </a:t>
            </a:r>
            <a:r>
              <a:rPr lang="en-US" sz="2400" dirty="0" err="1">
                <a:solidFill>
                  <a:schemeClr val="tx1"/>
                </a:solidFill>
              </a:rPr>
              <a:t>saprophyticus</a:t>
            </a:r>
            <a:r>
              <a:rPr lang="en-US" sz="2400" dirty="0">
                <a:solidFill>
                  <a:schemeClr val="tx1"/>
                </a:solidFill>
              </a:rPr>
              <a:t> (Approx. 20%) </a:t>
            </a:r>
          </a:p>
          <a:p>
            <a:pPr algn="just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 Mycoplasma, Chlamydia trachomatis &amp; Neisseria gonorrhea (</a:t>
            </a:r>
            <a:r>
              <a:rPr lang="en-US" sz="2400" b="1" dirty="0">
                <a:solidFill>
                  <a:srgbClr val="FF0000"/>
                </a:solidFill>
              </a:rPr>
              <a:t>limited to urethra, unlike E. coli may be sexually transmitted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endParaRPr lang="en-US" sz="2000" dirty="0"/>
          </a:p>
        </p:txBody>
      </p:sp>
      <p:sp>
        <p:nvSpPr>
          <p:cNvPr id="14340" name="Slide Number Placeholder 1">
            <a:extLst>
              <a:ext uri="{FF2B5EF4-FFF2-40B4-BE49-F238E27FC236}">
                <a16:creationId xmlns:a16="http://schemas.microsoft.com/office/drawing/2014/main" id="{70858CE9-04A0-F136-C5F2-1D53895F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073D6-10D7-4020-9C80-0C714D06FA5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8615914-750A-ADD7-4AB6-93B296B1E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altLang="en-US" sz="4000" b="1">
                <a:solidFill>
                  <a:schemeClr val="accent2"/>
                </a:solidFill>
              </a:rPr>
              <a:t>UTI can be: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284B1-246A-4AC8-B2C7-142AA9850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1143000"/>
            <a:ext cx="8915400" cy="54102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solidFill>
                  <a:srgbClr val="00B050"/>
                </a:solidFill>
              </a:rPr>
              <a:t> Simple</a:t>
            </a:r>
            <a:r>
              <a:rPr lang="en-US" b="1" dirty="0">
                <a:solidFill>
                  <a:srgbClr val="00B050"/>
                </a:solidFill>
              </a:rPr>
              <a:t>:</a:t>
            </a:r>
            <a:endParaRPr lang="en-US" sz="2800" b="1" dirty="0">
              <a:solidFill>
                <a:srgbClr val="0070C0"/>
              </a:solidFill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Infections </a:t>
            </a:r>
            <a:r>
              <a:rPr lang="en-US" sz="2800" u="sng" dirty="0">
                <a:solidFill>
                  <a:schemeClr val="tx1"/>
                </a:solidFill>
              </a:rPr>
              <a:t>do not spread </a:t>
            </a:r>
            <a:r>
              <a:rPr lang="en-US" sz="2800" dirty="0">
                <a:solidFill>
                  <a:schemeClr val="tx1"/>
                </a:solidFill>
              </a:rPr>
              <a:t>to other parts of the body &amp; go away readily with treatment</a:t>
            </a:r>
            <a:r>
              <a:rPr lang="en-US" sz="2800" dirty="0"/>
              <a:t> </a:t>
            </a:r>
            <a:r>
              <a:rPr lang="en-US" sz="2800" b="1" dirty="0"/>
              <a:t>(</a:t>
            </a:r>
            <a:r>
              <a:rPr lang="en-US" sz="2800" b="1" dirty="0">
                <a:solidFill>
                  <a:srgbClr val="7030A0"/>
                </a:solidFill>
              </a:rPr>
              <a:t>Due to E. coli in most cases</a:t>
            </a:r>
            <a:r>
              <a:rPr lang="en-US" sz="2800" b="1" dirty="0"/>
              <a:t>).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</a:rPr>
              <a:t> Complicated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Infections </a:t>
            </a:r>
            <a:r>
              <a:rPr lang="en-US" sz="2800" u="sng" dirty="0">
                <a:solidFill>
                  <a:schemeClr val="tx1"/>
                </a:solidFill>
              </a:rPr>
              <a:t>spread</a:t>
            </a:r>
            <a:r>
              <a:rPr lang="en-US" sz="2800" dirty="0">
                <a:solidFill>
                  <a:schemeClr val="tx1"/>
                </a:solidFill>
              </a:rPr>
              <a:t> to other parts of the body &amp; resistant to many antibiotics, thus more difficult to cure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>
                <a:solidFill>
                  <a:srgbClr val="7030A0"/>
                </a:solidFill>
              </a:rPr>
              <a:t>{Due to hospital- acquired bacteria (E. coli, </a:t>
            </a:r>
            <a:r>
              <a:rPr lang="en-US" sz="2800" b="1" dirty="0" err="1">
                <a:solidFill>
                  <a:srgbClr val="7030A0"/>
                </a:solidFill>
              </a:rPr>
              <a:t>Klebsiella</a:t>
            </a:r>
            <a:r>
              <a:rPr lang="en-US" sz="2800" b="1" dirty="0">
                <a:solidFill>
                  <a:srgbClr val="7030A0"/>
                </a:solidFill>
              </a:rPr>
              <a:t>, Proteus, Pseudomonas, enterococci, staphylococci)}.  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Slide Number Placeholder 1">
            <a:extLst>
              <a:ext uri="{FF2B5EF4-FFF2-40B4-BE49-F238E27FC236}">
                <a16:creationId xmlns:a16="http://schemas.microsoft.com/office/drawing/2014/main" id="{D8D3DA29-89D2-48F0-835C-FA728259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FDA245-7FEC-44C3-8FC4-F45635FAF3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DEDA1BF-0AC7-D5D6-EFBA-26BE9834C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6200"/>
            <a:ext cx="8077200" cy="1066800"/>
          </a:xfrm>
        </p:spPr>
        <p:txBody>
          <a:bodyPr/>
          <a:lstStyle/>
          <a:p>
            <a:pPr algn="l" eaLnBrk="1" hangingPunct="1"/>
            <a:r>
              <a:rPr lang="en-US" altLang="en-US" b="1">
                <a:solidFill>
                  <a:srgbClr val="FF0000"/>
                </a:solidFill>
              </a:rPr>
              <a:t>Treatment of UTI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4E0D7-8767-41A9-A384-15C119FDC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1219200"/>
            <a:ext cx="8915400" cy="5486400"/>
          </a:xfrm>
        </p:spPr>
        <p:txBody>
          <a:bodyPr rtlCol="0">
            <a:normAutofit/>
          </a:bodyPr>
          <a:lstStyle/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dirty="0">
                <a:solidFill>
                  <a:srgbClr val="00B050"/>
                </a:solidFill>
              </a:rPr>
              <a:t>Antibiotics:</a:t>
            </a:r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1- Co-</a:t>
            </a:r>
            <a:r>
              <a:rPr lang="en-US" sz="3000" dirty="0" err="1">
                <a:solidFill>
                  <a:schemeClr val="tx1"/>
                </a:solidFill>
              </a:rPr>
              <a:t>trimoxazole</a:t>
            </a:r>
            <a:r>
              <a:rPr lang="en-US" sz="3000" dirty="0">
                <a:solidFill>
                  <a:schemeClr val="tx1"/>
                </a:solidFill>
              </a:rPr>
              <a:t> (SMX + TMP), </a:t>
            </a:r>
            <a:r>
              <a:rPr lang="en-US" sz="3000" dirty="0" err="1">
                <a:solidFill>
                  <a:schemeClr val="tx1"/>
                </a:solidFill>
              </a:rPr>
              <a:t>p.o</a:t>
            </a:r>
            <a:r>
              <a:rPr lang="en-US" sz="3000" dirty="0">
                <a:solidFill>
                  <a:schemeClr val="tx1"/>
                </a:solidFill>
              </a:rPr>
              <a:t>.</a:t>
            </a:r>
          </a:p>
          <a:p>
            <a:pPr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2- </a:t>
            </a:r>
            <a:r>
              <a:rPr lang="en-US" sz="3000" dirty="0" err="1">
                <a:solidFill>
                  <a:schemeClr val="tx1"/>
                </a:solidFill>
              </a:rPr>
              <a:t>Nitrofurantoin</a:t>
            </a:r>
            <a:r>
              <a:rPr lang="en-US" sz="3000" dirty="0">
                <a:solidFill>
                  <a:schemeClr val="tx1"/>
                </a:solidFill>
              </a:rPr>
              <a:t>, </a:t>
            </a:r>
            <a:r>
              <a:rPr lang="en-US" sz="3000" dirty="0" err="1">
                <a:solidFill>
                  <a:schemeClr val="tx1"/>
                </a:solidFill>
              </a:rPr>
              <a:t>p.o</a:t>
            </a:r>
            <a:r>
              <a:rPr lang="en-US" sz="3000" dirty="0">
                <a:solidFill>
                  <a:schemeClr val="tx1"/>
                </a:solidFill>
              </a:rPr>
              <a:t>.</a:t>
            </a:r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000" dirty="0">
                <a:solidFill>
                  <a:schemeClr val="tx1"/>
                </a:solidFill>
              </a:rPr>
              <a:t>3- </a:t>
            </a:r>
            <a:r>
              <a:rPr lang="en-US" sz="3000" dirty="0" err="1">
                <a:solidFill>
                  <a:schemeClr val="tx1"/>
                </a:solidFill>
              </a:rPr>
              <a:t>Tetracyclines</a:t>
            </a:r>
            <a:r>
              <a:rPr lang="en-US" sz="3000" dirty="0">
                <a:solidFill>
                  <a:schemeClr val="tx1"/>
                </a:solidFill>
              </a:rPr>
              <a:t>, e.g. </a:t>
            </a:r>
            <a:r>
              <a:rPr lang="en-US" sz="3000" dirty="0" err="1">
                <a:solidFill>
                  <a:schemeClr val="tx1"/>
                </a:solidFill>
              </a:rPr>
              <a:t>Doxycycline</a:t>
            </a:r>
            <a:r>
              <a:rPr lang="en-US" sz="3000" dirty="0">
                <a:solidFill>
                  <a:schemeClr val="tx1"/>
                </a:solidFill>
              </a:rPr>
              <a:t>, </a:t>
            </a:r>
            <a:r>
              <a:rPr lang="en-US" sz="3000" dirty="0" err="1">
                <a:solidFill>
                  <a:schemeClr val="tx1"/>
                </a:solidFill>
              </a:rPr>
              <a:t>p.o</a:t>
            </a:r>
            <a:r>
              <a:rPr lang="en-US" sz="3000" dirty="0">
                <a:solidFill>
                  <a:schemeClr val="tx1"/>
                </a:solidFill>
              </a:rPr>
              <a:t>.</a:t>
            </a:r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4- </a:t>
            </a:r>
            <a:r>
              <a:rPr lang="en-US" sz="3000" dirty="0" err="1">
                <a:solidFill>
                  <a:schemeClr val="tx1"/>
                </a:solidFill>
              </a:rPr>
              <a:t>Aminoglycosides</a:t>
            </a:r>
            <a:r>
              <a:rPr lang="en-US" sz="3000" dirty="0">
                <a:solidFill>
                  <a:schemeClr val="tx1"/>
                </a:solidFill>
              </a:rPr>
              <a:t>, e.g. </a:t>
            </a:r>
            <a:r>
              <a:rPr lang="en-US" sz="3000" dirty="0" err="1">
                <a:solidFill>
                  <a:schemeClr val="tx1"/>
                </a:solidFill>
              </a:rPr>
              <a:t>Gentamicin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000" dirty="0">
                <a:solidFill>
                  <a:schemeClr val="tx1"/>
                </a:solidFill>
              </a:rPr>
              <a:t>5- </a:t>
            </a:r>
            <a:r>
              <a:rPr lang="en-US" sz="3000" dirty="0" err="1">
                <a:solidFill>
                  <a:schemeClr val="tx1"/>
                </a:solidFill>
              </a:rPr>
              <a:t>Cephalosporins</a:t>
            </a:r>
            <a:r>
              <a:rPr lang="en-US" sz="3000" dirty="0">
                <a:solidFill>
                  <a:schemeClr val="tx1"/>
                </a:solidFill>
              </a:rPr>
              <a:t> (e.g. </a:t>
            </a:r>
            <a:r>
              <a:rPr lang="en-US" sz="3000" dirty="0" err="1">
                <a:solidFill>
                  <a:schemeClr val="tx1"/>
                </a:solidFill>
              </a:rPr>
              <a:t>Ceftriaxone</a:t>
            </a:r>
            <a:r>
              <a:rPr lang="en-US" sz="3000" dirty="0">
                <a:solidFill>
                  <a:schemeClr val="tx1"/>
                </a:solidFill>
              </a:rPr>
              <a:t> &amp; </a:t>
            </a:r>
            <a:r>
              <a:rPr lang="en-US" sz="3000" dirty="0" err="1">
                <a:solidFill>
                  <a:schemeClr val="tx1"/>
                </a:solidFill>
              </a:rPr>
              <a:t>Ceftazidime</a:t>
            </a:r>
            <a:r>
              <a:rPr lang="en-US" sz="3000" dirty="0">
                <a:solidFill>
                  <a:schemeClr val="tx1"/>
                </a:solidFill>
              </a:rPr>
              <a:t>)</a:t>
            </a:r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6- Quinolones, e.g. Ciprofloxacin, </a:t>
            </a:r>
            <a:r>
              <a:rPr lang="en-US" sz="3000" dirty="0" err="1">
                <a:solidFill>
                  <a:schemeClr val="tx1"/>
                </a:solidFill>
              </a:rPr>
              <a:t>p.o.</a:t>
            </a:r>
            <a:endParaRPr lang="en-US" dirty="0"/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l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Slide Number Placeholder 1">
            <a:extLst>
              <a:ext uri="{FF2B5EF4-FFF2-40B4-BE49-F238E27FC236}">
                <a16:creationId xmlns:a16="http://schemas.microsoft.com/office/drawing/2014/main" id="{833ACA68-F86D-603B-951A-184A4BB2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8040DF-DADE-4DD4-BF6E-7720E059E60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>
            <a:extLst>
              <a:ext uri="{FF2B5EF4-FFF2-40B4-BE49-F238E27FC236}">
                <a16:creationId xmlns:a16="http://schemas.microsoft.com/office/drawing/2014/main" id="{43855206-F782-B3E2-523A-FF2530BBF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0" t="11111" r="12915" b="8888"/>
          <a:stretch>
            <a:fillRect/>
          </a:stretch>
        </p:blipFill>
        <p:spPr bwMode="auto">
          <a:xfrm>
            <a:off x="6400800" y="1112838"/>
            <a:ext cx="27432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63AB03F6-35B9-E0E5-218A-5BAA82EA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935163"/>
          </a:xfrm>
        </p:spPr>
        <p:txBody>
          <a:bodyPr/>
          <a:lstStyle/>
          <a:p>
            <a:pPr algn="l" eaLnBrk="1" hangingPunct="1"/>
            <a:r>
              <a:rPr lang="en-US" altLang="en-US" sz="4000" b="1">
                <a:solidFill>
                  <a:srgbClr val="FF66FF"/>
                </a:solidFill>
              </a:rPr>
              <a:t>Co-trimoxazole (Bactrim, Septra)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00CC00"/>
                </a:solidFill>
              </a:rPr>
              <a:t>Sulfamethoxazole-Trimethoprim</a:t>
            </a:r>
            <a:br>
              <a:rPr lang="en-US" altLang="en-US" sz="4000" b="1">
                <a:solidFill>
                  <a:srgbClr val="00CC00"/>
                </a:solidFill>
              </a:rPr>
            </a:br>
            <a:r>
              <a:rPr lang="en-US" altLang="en-US" sz="4000" b="1">
                <a:solidFill>
                  <a:srgbClr val="00CC00"/>
                </a:solidFill>
              </a:rPr>
              <a:t>        (SMX)                   (TMP)</a:t>
            </a:r>
            <a:r>
              <a:rPr lang="en-US" altLang="en-US" sz="4000" b="1"/>
              <a:t>  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1DF6F5-2CD2-D0D8-1CC1-D4C369607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2514600"/>
            <a:ext cx="8991600" cy="4267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/>
              <a:t>Alone, each agent is bacteriostatic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/>
              <a:t>Together they are bactericidals (synergism)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/>
              <a:t>The optimal ratio of TMP to SMX in vivo is 1:20.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/>
              <a:t>(</a:t>
            </a:r>
            <a:r>
              <a:rPr lang="en-US" altLang="en-US" sz="2800"/>
              <a:t>formulated 1(TMP): 5(SMX); 160 mg TMP + 800 mg SMX;  80 mg TMP + 400 mg SMX; 8 mg TMP + 40 mg SMX).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B61CDA7C-04E5-1F22-7B2E-3278B2E8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B771D8-EA2D-43AA-A9E4-FEE2858C52C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11690</TotalTime>
  <Words>2604</Words>
  <Application>Microsoft Office PowerPoint</Application>
  <PresentationFormat>On-screen Show (4:3)</PresentationFormat>
  <Paragraphs>384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Urinary tract infections (UTIs)</vt:lpstr>
      <vt:lpstr>UTI</vt:lpstr>
      <vt:lpstr>What are the causes of UTI</vt:lpstr>
      <vt:lpstr>Bacteria responsible of UTIs  </vt:lpstr>
      <vt:lpstr>UTI can be:</vt:lpstr>
      <vt:lpstr>Treatment of UTI </vt:lpstr>
      <vt:lpstr>Co-trimoxazole (Bactrim, Septra) Sulfamethoxazole-Trimethoprim         (SMX)                   (TMP)   </vt:lpstr>
      <vt:lpstr>MECHANISM OF ACTION</vt:lpstr>
      <vt:lpstr>Absorption, metabolism &amp; Excretion (PK):</vt:lpstr>
      <vt:lpstr>PK</vt:lpstr>
      <vt:lpstr>ADVERSE EFFECTS (TMP+SMX)</vt:lpstr>
      <vt:lpstr>CONTRAINDICATIONS (TMP+SMX)</vt:lpstr>
      <vt:lpstr>Nitrofurantoin</vt:lpstr>
      <vt:lpstr>Mechanism of action of nitrofurantoin</vt:lpstr>
      <vt:lpstr>PK of nitrofurantoin</vt:lpstr>
      <vt:lpstr>Adverse effects of nitrofurantoin</vt:lpstr>
      <vt:lpstr>Therapeutic Uses of nitrofurantoin</vt:lpstr>
      <vt:lpstr>Tetracyclines (e.g. Doxycycline)</vt:lpstr>
      <vt:lpstr>Doxycycline (Cont.’)</vt:lpstr>
      <vt:lpstr>Doxycycline (Cont’.)</vt:lpstr>
      <vt:lpstr>Contraindications of doxycycline</vt:lpstr>
      <vt:lpstr>Therapeutic Uses of Doxycycline</vt:lpstr>
      <vt:lpstr>Aminoglycosides</vt:lpstr>
      <vt:lpstr>Gentamicin (CONT’)</vt:lpstr>
      <vt:lpstr>Gentamicin (CONT’)</vt:lpstr>
      <vt:lpstr>Cephalosporins, (Detail was explained in respiratory lec.) 3rd generation cephalosporins  </vt:lpstr>
      <vt:lpstr>Fluoroquinolones (Detail was explained in respiratory lec.)</vt:lpstr>
      <vt:lpstr>Ciprofloxacin ….Adverse effects </vt:lpstr>
      <vt:lpstr>PowerPoint Presentation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infections</dc:title>
  <dc:creator>Alhumayyd</dc:creator>
  <cp:lastModifiedBy>RAHAF Ali</cp:lastModifiedBy>
  <cp:revision>585</cp:revision>
  <cp:lastPrinted>2018-04-08T07:00:54Z</cp:lastPrinted>
  <dcterms:created xsi:type="dcterms:W3CDTF">2010-04-04T06:55:00Z</dcterms:created>
  <dcterms:modified xsi:type="dcterms:W3CDTF">2022-05-16T07:16:39Z</dcterms:modified>
</cp:coreProperties>
</file>