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313" r:id="rId2"/>
    <p:sldId id="341" r:id="rId3"/>
    <p:sldId id="314" r:id="rId4"/>
    <p:sldId id="343" r:id="rId5"/>
    <p:sldId id="342" r:id="rId6"/>
    <p:sldId id="344" r:id="rId7"/>
    <p:sldId id="345" r:id="rId8"/>
    <p:sldId id="308" r:id="rId9"/>
    <p:sldId id="309" r:id="rId10"/>
    <p:sldId id="346" r:id="rId11"/>
    <p:sldId id="28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188A"/>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5" autoAdjust="0"/>
    <p:restoredTop sz="94660"/>
  </p:normalViewPr>
  <p:slideViewPr>
    <p:cSldViewPr>
      <p:cViewPr varScale="1">
        <p:scale>
          <a:sx n="62" d="100"/>
          <a:sy n="62" d="100"/>
        </p:scale>
        <p:origin x="1412" y="44"/>
      </p:cViewPr>
      <p:guideLst>
        <p:guide orient="horz" pos="2160"/>
        <p:guide pos="2880"/>
      </p:guideLst>
    </p:cSldViewPr>
  </p:slideViewPr>
  <p:notesTextViewPr>
    <p:cViewPr>
      <p:scale>
        <a:sx n="1" d="1"/>
        <a:sy n="1" d="1"/>
      </p:scale>
      <p:origin x="0" y="0"/>
    </p:cViewPr>
  </p:notesTextViewPr>
  <p:sorterViewPr>
    <p:cViewPr>
      <p:scale>
        <a:sx n="100" d="100"/>
        <a:sy n="100" d="100"/>
      </p:scale>
      <p:origin x="0" y="-27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8121D2-AD54-4EC4-9522-7DE133D2C501}" type="doc">
      <dgm:prSet loTypeId="urn:microsoft.com/office/officeart/2005/8/layout/orgChart1" loCatId="hierarchy" qsTypeId="urn:microsoft.com/office/officeart/2005/8/quickstyle/simple3" qsCatId="simple" csTypeId="urn:microsoft.com/office/officeart/2005/8/colors/colorful1" csCatId="colorful" phldr="1"/>
      <dgm:spPr/>
      <dgm:t>
        <a:bodyPr/>
        <a:lstStyle/>
        <a:p>
          <a:endParaRPr lang="en-US"/>
        </a:p>
      </dgm:t>
    </dgm:pt>
    <dgm:pt modelId="{160A7B6D-EE11-4528-8FB2-E52CAA0BC581}">
      <dgm:prSet phldrT="[Text]" custT="1"/>
      <dgm:spPr/>
      <dgm:t>
        <a:bodyPr/>
        <a:lstStyle/>
        <a:p>
          <a:r>
            <a:rPr lang="en-US" sz="2000" dirty="0"/>
            <a:t>Metabolic acidosis</a:t>
          </a:r>
        </a:p>
      </dgm:t>
    </dgm:pt>
    <dgm:pt modelId="{4E355269-C175-4116-B563-90313E8168AF}" type="parTrans" cxnId="{4532DF6F-46E3-495C-B25D-2DC048DCD04F}">
      <dgm:prSet/>
      <dgm:spPr/>
      <dgm:t>
        <a:bodyPr/>
        <a:lstStyle/>
        <a:p>
          <a:endParaRPr lang="en-US" sz="1600"/>
        </a:p>
      </dgm:t>
    </dgm:pt>
    <dgm:pt modelId="{44F3F65B-790F-486A-BA6D-256335A9B54D}" type="sibTrans" cxnId="{4532DF6F-46E3-495C-B25D-2DC048DCD04F}">
      <dgm:prSet/>
      <dgm:spPr/>
      <dgm:t>
        <a:bodyPr/>
        <a:lstStyle/>
        <a:p>
          <a:endParaRPr lang="en-US" sz="1600"/>
        </a:p>
      </dgm:t>
    </dgm:pt>
    <dgm:pt modelId="{6BCC7B67-E2C1-474D-8611-F32E348219C9}">
      <dgm:prSet phldrT="[Text]" custT="1"/>
      <dgm:spPr/>
      <dgm:t>
        <a:bodyPr/>
        <a:lstStyle/>
        <a:p>
          <a:r>
            <a:rPr lang="en-US" sz="2000" dirty="0"/>
            <a:t>Increased anion gap</a:t>
          </a:r>
        </a:p>
      </dgm:t>
    </dgm:pt>
    <dgm:pt modelId="{D58F1E04-A611-4364-951C-937FA1B0B33D}" type="parTrans" cxnId="{C57FC731-58EA-4B92-8003-670C68EBEC2B}">
      <dgm:prSet/>
      <dgm:spPr/>
      <dgm:t>
        <a:bodyPr/>
        <a:lstStyle/>
        <a:p>
          <a:endParaRPr lang="en-US" sz="1600"/>
        </a:p>
      </dgm:t>
    </dgm:pt>
    <dgm:pt modelId="{E9B2741A-B7C8-4C70-BD7E-42511CE2DFF9}" type="sibTrans" cxnId="{C57FC731-58EA-4B92-8003-670C68EBEC2B}">
      <dgm:prSet/>
      <dgm:spPr/>
      <dgm:t>
        <a:bodyPr/>
        <a:lstStyle/>
        <a:p>
          <a:endParaRPr lang="en-US" sz="1600"/>
        </a:p>
      </dgm:t>
    </dgm:pt>
    <dgm:pt modelId="{703D818C-55FD-4AF5-AA9F-869858746D0A}">
      <dgm:prSet phldrT="[Text]" custT="1"/>
      <dgm:spPr/>
      <dgm:t>
        <a:bodyPr/>
        <a:lstStyle/>
        <a:p>
          <a:r>
            <a:rPr lang="en-US" sz="2000" dirty="0"/>
            <a:t>Normal anion gap</a:t>
          </a:r>
        </a:p>
        <a:p>
          <a:r>
            <a:rPr lang="en-US" sz="2000" dirty="0"/>
            <a:t>(hyperchloremic)</a:t>
          </a:r>
        </a:p>
      </dgm:t>
    </dgm:pt>
    <dgm:pt modelId="{B06CBA58-5267-4DF6-ADEE-70726E375494}" type="parTrans" cxnId="{36D8BE87-6373-47AD-8FB3-9ACBC9B1228B}">
      <dgm:prSet/>
      <dgm:spPr/>
      <dgm:t>
        <a:bodyPr/>
        <a:lstStyle/>
        <a:p>
          <a:endParaRPr lang="en-US" sz="1600"/>
        </a:p>
      </dgm:t>
    </dgm:pt>
    <dgm:pt modelId="{99873C38-1888-49E3-B48E-1077D06DCA44}" type="sibTrans" cxnId="{36D8BE87-6373-47AD-8FB3-9ACBC9B1228B}">
      <dgm:prSet/>
      <dgm:spPr/>
      <dgm:t>
        <a:bodyPr/>
        <a:lstStyle/>
        <a:p>
          <a:endParaRPr lang="en-US" sz="1600"/>
        </a:p>
      </dgm:t>
    </dgm:pt>
    <dgm:pt modelId="{C50526B0-AAF1-4BF7-B0F0-1BF8CDA81F7E}" type="pres">
      <dgm:prSet presAssocID="{008121D2-AD54-4EC4-9522-7DE133D2C501}" presName="hierChild1" presStyleCnt="0">
        <dgm:presLayoutVars>
          <dgm:orgChart val="1"/>
          <dgm:chPref val="1"/>
          <dgm:dir/>
          <dgm:animOne val="branch"/>
          <dgm:animLvl val="lvl"/>
          <dgm:resizeHandles/>
        </dgm:presLayoutVars>
      </dgm:prSet>
      <dgm:spPr/>
    </dgm:pt>
    <dgm:pt modelId="{0DCC203F-C506-4E81-9AD7-FDAB14C32007}" type="pres">
      <dgm:prSet presAssocID="{160A7B6D-EE11-4528-8FB2-E52CAA0BC581}" presName="hierRoot1" presStyleCnt="0">
        <dgm:presLayoutVars>
          <dgm:hierBranch val="init"/>
        </dgm:presLayoutVars>
      </dgm:prSet>
      <dgm:spPr/>
    </dgm:pt>
    <dgm:pt modelId="{CBEFA716-CFB0-49F7-936F-A6B2435D6B27}" type="pres">
      <dgm:prSet presAssocID="{160A7B6D-EE11-4528-8FB2-E52CAA0BC581}" presName="rootComposite1" presStyleCnt="0"/>
      <dgm:spPr/>
    </dgm:pt>
    <dgm:pt modelId="{277D09F8-748F-4097-8D21-47E5BBA20A7A}" type="pres">
      <dgm:prSet presAssocID="{160A7B6D-EE11-4528-8FB2-E52CAA0BC581}" presName="rootText1" presStyleLbl="node0" presStyleIdx="0" presStyleCnt="1" custScaleX="116992" custScaleY="70752" custLinFactNeighborX="-1828" custLinFactNeighborY="3117">
        <dgm:presLayoutVars>
          <dgm:chPref val="3"/>
        </dgm:presLayoutVars>
      </dgm:prSet>
      <dgm:spPr/>
    </dgm:pt>
    <dgm:pt modelId="{F7B18AE2-6C9B-4BC0-B8B0-4DB70B5ED91E}" type="pres">
      <dgm:prSet presAssocID="{160A7B6D-EE11-4528-8FB2-E52CAA0BC581}" presName="rootConnector1" presStyleLbl="node1" presStyleIdx="0" presStyleCnt="0"/>
      <dgm:spPr/>
    </dgm:pt>
    <dgm:pt modelId="{062F9C56-17A1-4D2B-8984-74C3BC69CB7C}" type="pres">
      <dgm:prSet presAssocID="{160A7B6D-EE11-4528-8FB2-E52CAA0BC581}" presName="hierChild2" presStyleCnt="0"/>
      <dgm:spPr/>
    </dgm:pt>
    <dgm:pt modelId="{4382DC49-81ED-47C8-8E0E-491D4635BB56}" type="pres">
      <dgm:prSet presAssocID="{D58F1E04-A611-4364-951C-937FA1B0B33D}" presName="Name37" presStyleLbl="parChTrans1D2" presStyleIdx="0" presStyleCnt="2"/>
      <dgm:spPr/>
    </dgm:pt>
    <dgm:pt modelId="{58312D56-EF87-4C24-9E8A-DC7DD2A537C0}" type="pres">
      <dgm:prSet presAssocID="{6BCC7B67-E2C1-474D-8611-F32E348219C9}" presName="hierRoot2" presStyleCnt="0">
        <dgm:presLayoutVars>
          <dgm:hierBranch val="init"/>
        </dgm:presLayoutVars>
      </dgm:prSet>
      <dgm:spPr/>
    </dgm:pt>
    <dgm:pt modelId="{EC2625C9-CBA5-4198-9702-CB644EAA4617}" type="pres">
      <dgm:prSet presAssocID="{6BCC7B67-E2C1-474D-8611-F32E348219C9}" presName="rootComposite" presStyleCnt="0"/>
      <dgm:spPr/>
    </dgm:pt>
    <dgm:pt modelId="{B26F9825-32DD-4C87-86F0-7C70F50544ED}" type="pres">
      <dgm:prSet presAssocID="{6BCC7B67-E2C1-474D-8611-F32E348219C9}" presName="rootText" presStyleLbl="node2" presStyleIdx="0" presStyleCnt="2">
        <dgm:presLayoutVars>
          <dgm:chPref val="3"/>
        </dgm:presLayoutVars>
      </dgm:prSet>
      <dgm:spPr/>
    </dgm:pt>
    <dgm:pt modelId="{85BDC5EA-0071-48AA-9562-41579F77803F}" type="pres">
      <dgm:prSet presAssocID="{6BCC7B67-E2C1-474D-8611-F32E348219C9}" presName="rootConnector" presStyleLbl="node2" presStyleIdx="0" presStyleCnt="2"/>
      <dgm:spPr/>
    </dgm:pt>
    <dgm:pt modelId="{440DF558-A13C-416B-9311-B286862FB940}" type="pres">
      <dgm:prSet presAssocID="{6BCC7B67-E2C1-474D-8611-F32E348219C9}" presName="hierChild4" presStyleCnt="0"/>
      <dgm:spPr/>
    </dgm:pt>
    <dgm:pt modelId="{C7FFE2B2-115F-48DC-9D2C-224118A76BD5}" type="pres">
      <dgm:prSet presAssocID="{6BCC7B67-E2C1-474D-8611-F32E348219C9}" presName="hierChild5" presStyleCnt="0"/>
      <dgm:spPr/>
    </dgm:pt>
    <dgm:pt modelId="{82CDCFEC-293A-4B9C-B9F0-B1BF24A726C8}" type="pres">
      <dgm:prSet presAssocID="{B06CBA58-5267-4DF6-ADEE-70726E375494}" presName="Name37" presStyleLbl="parChTrans1D2" presStyleIdx="1" presStyleCnt="2"/>
      <dgm:spPr/>
    </dgm:pt>
    <dgm:pt modelId="{8E726C48-5485-4468-8948-42B884B0DA33}" type="pres">
      <dgm:prSet presAssocID="{703D818C-55FD-4AF5-AA9F-869858746D0A}" presName="hierRoot2" presStyleCnt="0">
        <dgm:presLayoutVars>
          <dgm:hierBranch val="init"/>
        </dgm:presLayoutVars>
      </dgm:prSet>
      <dgm:spPr/>
    </dgm:pt>
    <dgm:pt modelId="{B3A8656D-D02A-4380-A422-8763CC81F623}" type="pres">
      <dgm:prSet presAssocID="{703D818C-55FD-4AF5-AA9F-869858746D0A}" presName="rootComposite" presStyleCnt="0"/>
      <dgm:spPr/>
    </dgm:pt>
    <dgm:pt modelId="{5FD5F03A-30F9-464D-93AA-132DA4885C70}" type="pres">
      <dgm:prSet presAssocID="{703D818C-55FD-4AF5-AA9F-869858746D0A}" presName="rootText" presStyleLbl="node2" presStyleIdx="1" presStyleCnt="2">
        <dgm:presLayoutVars>
          <dgm:chPref val="3"/>
        </dgm:presLayoutVars>
      </dgm:prSet>
      <dgm:spPr/>
    </dgm:pt>
    <dgm:pt modelId="{5D3E4440-E3F4-4B3B-AF54-84156CC6CB3F}" type="pres">
      <dgm:prSet presAssocID="{703D818C-55FD-4AF5-AA9F-869858746D0A}" presName="rootConnector" presStyleLbl="node2" presStyleIdx="1" presStyleCnt="2"/>
      <dgm:spPr/>
    </dgm:pt>
    <dgm:pt modelId="{5792A474-BAF7-4F17-961D-BA951EBC6772}" type="pres">
      <dgm:prSet presAssocID="{703D818C-55FD-4AF5-AA9F-869858746D0A}" presName="hierChild4" presStyleCnt="0"/>
      <dgm:spPr/>
    </dgm:pt>
    <dgm:pt modelId="{1E66E50A-0B1C-413E-B47B-2CCC54184DF5}" type="pres">
      <dgm:prSet presAssocID="{703D818C-55FD-4AF5-AA9F-869858746D0A}" presName="hierChild5" presStyleCnt="0"/>
      <dgm:spPr/>
    </dgm:pt>
    <dgm:pt modelId="{1765625D-2F9F-426D-86A1-DAF9D5735500}" type="pres">
      <dgm:prSet presAssocID="{160A7B6D-EE11-4528-8FB2-E52CAA0BC581}" presName="hierChild3" presStyleCnt="0"/>
      <dgm:spPr/>
    </dgm:pt>
  </dgm:ptLst>
  <dgm:cxnLst>
    <dgm:cxn modelId="{C57FC731-58EA-4B92-8003-670C68EBEC2B}" srcId="{160A7B6D-EE11-4528-8FB2-E52CAA0BC581}" destId="{6BCC7B67-E2C1-474D-8611-F32E348219C9}" srcOrd="0" destOrd="0" parTransId="{D58F1E04-A611-4364-951C-937FA1B0B33D}" sibTransId="{E9B2741A-B7C8-4C70-BD7E-42511CE2DFF9}"/>
    <dgm:cxn modelId="{F27F843D-FF5D-4239-9473-53875C0079F6}" type="presOf" srcId="{008121D2-AD54-4EC4-9522-7DE133D2C501}" destId="{C50526B0-AAF1-4BF7-B0F0-1BF8CDA81F7E}" srcOrd="0" destOrd="0" presId="urn:microsoft.com/office/officeart/2005/8/layout/orgChart1"/>
    <dgm:cxn modelId="{4532DF6F-46E3-495C-B25D-2DC048DCD04F}" srcId="{008121D2-AD54-4EC4-9522-7DE133D2C501}" destId="{160A7B6D-EE11-4528-8FB2-E52CAA0BC581}" srcOrd="0" destOrd="0" parTransId="{4E355269-C175-4116-B563-90313E8168AF}" sibTransId="{44F3F65B-790F-486A-BA6D-256335A9B54D}"/>
    <dgm:cxn modelId="{A598ED57-5605-4B1D-9669-F864E4C0513C}" type="presOf" srcId="{703D818C-55FD-4AF5-AA9F-869858746D0A}" destId="{5D3E4440-E3F4-4B3B-AF54-84156CC6CB3F}" srcOrd="1" destOrd="0" presId="urn:microsoft.com/office/officeart/2005/8/layout/orgChart1"/>
    <dgm:cxn modelId="{36D8BE87-6373-47AD-8FB3-9ACBC9B1228B}" srcId="{160A7B6D-EE11-4528-8FB2-E52CAA0BC581}" destId="{703D818C-55FD-4AF5-AA9F-869858746D0A}" srcOrd="1" destOrd="0" parTransId="{B06CBA58-5267-4DF6-ADEE-70726E375494}" sibTransId="{99873C38-1888-49E3-B48E-1077D06DCA44}"/>
    <dgm:cxn modelId="{1DAE9790-F28A-4CED-926C-BBB9ACF3EEBC}" type="presOf" srcId="{6BCC7B67-E2C1-474D-8611-F32E348219C9}" destId="{85BDC5EA-0071-48AA-9562-41579F77803F}" srcOrd="1" destOrd="0" presId="urn:microsoft.com/office/officeart/2005/8/layout/orgChart1"/>
    <dgm:cxn modelId="{A56C9EB3-EE5E-40F2-8647-3A88D931F2A7}" type="presOf" srcId="{703D818C-55FD-4AF5-AA9F-869858746D0A}" destId="{5FD5F03A-30F9-464D-93AA-132DA4885C70}" srcOrd="0" destOrd="0" presId="urn:microsoft.com/office/officeart/2005/8/layout/orgChart1"/>
    <dgm:cxn modelId="{F35B3CCB-BDFC-4640-AD95-6C0FA2347FFE}" type="presOf" srcId="{6BCC7B67-E2C1-474D-8611-F32E348219C9}" destId="{B26F9825-32DD-4C87-86F0-7C70F50544ED}" srcOrd="0" destOrd="0" presId="urn:microsoft.com/office/officeart/2005/8/layout/orgChart1"/>
    <dgm:cxn modelId="{67B677DC-80DC-4A2B-BC1A-F0B9CF1EFAA6}" type="presOf" srcId="{B06CBA58-5267-4DF6-ADEE-70726E375494}" destId="{82CDCFEC-293A-4B9C-B9F0-B1BF24A726C8}" srcOrd="0" destOrd="0" presId="urn:microsoft.com/office/officeart/2005/8/layout/orgChart1"/>
    <dgm:cxn modelId="{554771E2-5E84-48B2-A11B-97C86FEB886F}" type="presOf" srcId="{160A7B6D-EE11-4528-8FB2-E52CAA0BC581}" destId="{277D09F8-748F-4097-8D21-47E5BBA20A7A}" srcOrd="0" destOrd="0" presId="urn:microsoft.com/office/officeart/2005/8/layout/orgChart1"/>
    <dgm:cxn modelId="{2DDED0EA-F22D-4A9C-A743-5424B57AE5CF}" type="presOf" srcId="{D58F1E04-A611-4364-951C-937FA1B0B33D}" destId="{4382DC49-81ED-47C8-8E0E-491D4635BB56}" srcOrd="0" destOrd="0" presId="urn:microsoft.com/office/officeart/2005/8/layout/orgChart1"/>
    <dgm:cxn modelId="{C04D31F8-D772-4058-963C-DF1C3DFB5EAD}" type="presOf" srcId="{160A7B6D-EE11-4528-8FB2-E52CAA0BC581}" destId="{F7B18AE2-6C9B-4BC0-B8B0-4DB70B5ED91E}" srcOrd="1" destOrd="0" presId="urn:microsoft.com/office/officeart/2005/8/layout/orgChart1"/>
    <dgm:cxn modelId="{C8A00E1C-F89C-4F51-B19C-06CE44D67903}" type="presParOf" srcId="{C50526B0-AAF1-4BF7-B0F0-1BF8CDA81F7E}" destId="{0DCC203F-C506-4E81-9AD7-FDAB14C32007}" srcOrd="0" destOrd="0" presId="urn:microsoft.com/office/officeart/2005/8/layout/orgChart1"/>
    <dgm:cxn modelId="{79832630-E5CF-42D5-8AC1-751F025BC75A}" type="presParOf" srcId="{0DCC203F-C506-4E81-9AD7-FDAB14C32007}" destId="{CBEFA716-CFB0-49F7-936F-A6B2435D6B27}" srcOrd="0" destOrd="0" presId="urn:microsoft.com/office/officeart/2005/8/layout/orgChart1"/>
    <dgm:cxn modelId="{0B8BBBDC-96B9-4D1A-95C1-A8BE01128A42}" type="presParOf" srcId="{CBEFA716-CFB0-49F7-936F-A6B2435D6B27}" destId="{277D09F8-748F-4097-8D21-47E5BBA20A7A}" srcOrd="0" destOrd="0" presId="urn:microsoft.com/office/officeart/2005/8/layout/orgChart1"/>
    <dgm:cxn modelId="{FA88C2D6-CE66-4E94-8402-2F9720D156B8}" type="presParOf" srcId="{CBEFA716-CFB0-49F7-936F-A6B2435D6B27}" destId="{F7B18AE2-6C9B-4BC0-B8B0-4DB70B5ED91E}" srcOrd="1" destOrd="0" presId="urn:microsoft.com/office/officeart/2005/8/layout/orgChart1"/>
    <dgm:cxn modelId="{FECB7D5B-60A3-4EE5-BAB6-F1AB9FD19987}" type="presParOf" srcId="{0DCC203F-C506-4E81-9AD7-FDAB14C32007}" destId="{062F9C56-17A1-4D2B-8984-74C3BC69CB7C}" srcOrd="1" destOrd="0" presId="urn:microsoft.com/office/officeart/2005/8/layout/orgChart1"/>
    <dgm:cxn modelId="{8F094289-4CFD-40A8-8DDF-553B9C0CC537}" type="presParOf" srcId="{062F9C56-17A1-4D2B-8984-74C3BC69CB7C}" destId="{4382DC49-81ED-47C8-8E0E-491D4635BB56}" srcOrd="0" destOrd="0" presId="urn:microsoft.com/office/officeart/2005/8/layout/orgChart1"/>
    <dgm:cxn modelId="{9082AF71-23AF-44B1-9737-CF89327DF0E0}" type="presParOf" srcId="{062F9C56-17A1-4D2B-8984-74C3BC69CB7C}" destId="{58312D56-EF87-4C24-9E8A-DC7DD2A537C0}" srcOrd="1" destOrd="0" presId="urn:microsoft.com/office/officeart/2005/8/layout/orgChart1"/>
    <dgm:cxn modelId="{E293CEDC-82F6-4430-91BE-36A6124B5EF6}" type="presParOf" srcId="{58312D56-EF87-4C24-9E8A-DC7DD2A537C0}" destId="{EC2625C9-CBA5-4198-9702-CB644EAA4617}" srcOrd="0" destOrd="0" presId="urn:microsoft.com/office/officeart/2005/8/layout/orgChart1"/>
    <dgm:cxn modelId="{50818DFE-AE07-4488-8871-9CD4F582730F}" type="presParOf" srcId="{EC2625C9-CBA5-4198-9702-CB644EAA4617}" destId="{B26F9825-32DD-4C87-86F0-7C70F50544ED}" srcOrd="0" destOrd="0" presId="urn:microsoft.com/office/officeart/2005/8/layout/orgChart1"/>
    <dgm:cxn modelId="{0A57E737-DDBC-4438-8658-6F108B846B04}" type="presParOf" srcId="{EC2625C9-CBA5-4198-9702-CB644EAA4617}" destId="{85BDC5EA-0071-48AA-9562-41579F77803F}" srcOrd="1" destOrd="0" presId="urn:microsoft.com/office/officeart/2005/8/layout/orgChart1"/>
    <dgm:cxn modelId="{15B89274-97C2-48DB-9D99-481842E7443D}" type="presParOf" srcId="{58312D56-EF87-4C24-9E8A-DC7DD2A537C0}" destId="{440DF558-A13C-416B-9311-B286862FB940}" srcOrd="1" destOrd="0" presId="urn:microsoft.com/office/officeart/2005/8/layout/orgChart1"/>
    <dgm:cxn modelId="{347CE1EC-9ED3-4375-B99E-AC09719EAE8A}" type="presParOf" srcId="{58312D56-EF87-4C24-9E8A-DC7DD2A537C0}" destId="{C7FFE2B2-115F-48DC-9D2C-224118A76BD5}" srcOrd="2" destOrd="0" presId="urn:microsoft.com/office/officeart/2005/8/layout/orgChart1"/>
    <dgm:cxn modelId="{6DA49715-8788-4D25-8B6D-A2DA11138884}" type="presParOf" srcId="{062F9C56-17A1-4D2B-8984-74C3BC69CB7C}" destId="{82CDCFEC-293A-4B9C-B9F0-B1BF24A726C8}" srcOrd="2" destOrd="0" presId="urn:microsoft.com/office/officeart/2005/8/layout/orgChart1"/>
    <dgm:cxn modelId="{331E6027-C7F5-4DB5-B35A-0E490334201B}" type="presParOf" srcId="{062F9C56-17A1-4D2B-8984-74C3BC69CB7C}" destId="{8E726C48-5485-4468-8948-42B884B0DA33}" srcOrd="3" destOrd="0" presId="urn:microsoft.com/office/officeart/2005/8/layout/orgChart1"/>
    <dgm:cxn modelId="{A2D8A134-CBCC-4410-97BA-C59B41D336B7}" type="presParOf" srcId="{8E726C48-5485-4468-8948-42B884B0DA33}" destId="{B3A8656D-D02A-4380-A422-8763CC81F623}" srcOrd="0" destOrd="0" presId="urn:microsoft.com/office/officeart/2005/8/layout/orgChart1"/>
    <dgm:cxn modelId="{1B77349E-938C-42E1-9808-7018E651D34C}" type="presParOf" srcId="{B3A8656D-D02A-4380-A422-8763CC81F623}" destId="{5FD5F03A-30F9-464D-93AA-132DA4885C70}" srcOrd="0" destOrd="0" presId="urn:microsoft.com/office/officeart/2005/8/layout/orgChart1"/>
    <dgm:cxn modelId="{65333BC2-A226-4568-A211-B23B7F892ABA}" type="presParOf" srcId="{B3A8656D-D02A-4380-A422-8763CC81F623}" destId="{5D3E4440-E3F4-4B3B-AF54-84156CC6CB3F}" srcOrd="1" destOrd="0" presId="urn:microsoft.com/office/officeart/2005/8/layout/orgChart1"/>
    <dgm:cxn modelId="{01A96C31-1679-4E23-A7F2-B698AD3BA67D}" type="presParOf" srcId="{8E726C48-5485-4468-8948-42B884B0DA33}" destId="{5792A474-BAF7-4F17-961D-BA951EBC6772}" srcOrd="1" destOrd="0" presId="urn:microsoft.com/office/officeart/2005/8/layout/orgChart1"/>
    <dgm:cxn modelId="{22929694-5B84-4281-B10A-C398B9569C30}" type="presParOf" srcId="{8E726C48-5485-4468-8948-42B884B0DA33}" destId="{1E66E50A-0B1C-413E-B47B-2CCC54184DF5}" srcOrd="2" destOrd="0" presId="urn:microsoft.com/office/officeart/2005/8/layout/orgChart1"/>
    <dgm:cxn modelId="{CBB2B88D-BCAF-4164-A7FC-D6A8CE0DE681}" type="presParOf" srcId="{0DCC203F-C506-4E81-9AD7-FDAB14C32007}" destId="{1765625D-2F9F-426D-86A1-DAF9D573550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CDCFEC-293A-4B9C-B9F0-B1BF24A726C8}">
      <dsp:nvSpPr>
        <dsp:cNvPr id="0" name=""/>
        <dsp:cNvSpPr/>
      </dsp:nvSpPr>
      <dsp:spPr>
        <a:xfrm>
          <a:off x="3652404" y="876480"/>
          <a:ext cx="1476213" cy="460464"/>
        </a:xfrm>
        <a:custGeom>
          <a:avLst/>
          <a:gdLst/>
          <a:ahLst/>
          <a:cxnLst/>
          <a:rect l="0" t="0" r="0" b="0"/>
          <a:pathLst>
            <a:path>
              <a:moveTo>
                <a:pt x="0" y="0"/>
              </a:moveTo>
              <a:lnTo>
                <a:pt x="0" y="211775"/>
              </a:lnTo>
              <a:lnTo>
                <a:pt x="1476213" y="211775"/>
              </a:lnTo>
              <a:lnTo>
                <a:pt x="1476213" y="460464"/>
              </a:lnTo>
            </a:path>
          </a:pathLst>
        </a:custGeom>
        <a:noFill/>
        <a:ln w="2642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82DC49-81ED-47C8-8E0E-491D4635BB56}">
      <dsp:nvSpPr>
        <dsp:cNvPr id="0" name=""/>
        <dsp:cNvSpPr/>
      </dsp:nvSpPr>
      <dsp:spPr>
        <a:xfrm>
          <a:off x="2262781" y="876480"/>
          <a:ext cx="1389622" cy="460464"/>
        </a:xfrm>
        <a:custGeom>
          <a:avLst/>
          <a:gdLst/>
          <a:ahLst/>
          <a:cxnLst/>
          <a:rect l="0" t="0" r="0" b="0"/>
          <a:pathLst>
            <a:path>
              <a:moveTo>
                <a:pt x="1389622" y="0"/>
              </a:moveTo>
              <a:lnTo>
                <a:pt x="1389622" y="211775"/>
              </a:lnTo>
              <a:lnTo>
                <a:pt x="0" y="211775"/>
              </a:lnTo>
              <a:lnTo>
                <a:pt x="0" y="460464"/>
              </a:lnTo>
            </a:path>
          </a:pathLst>
        </a:custGeom>
        <a:noFill/>
        <a:ln w="2642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7D09F8-748F-4097-8D21-47E5BBA20A7A}">
      <dsp:nvSpPr>
        <dsp:cNvPr id="0" name=""/>
        <dsp:cNvSpPr/>
      </dsp:nvSpPr>
      <dsp:spPr>
        <a:xfrm>
          <a:off x="2266950" y="38613"/>
          <a:ext cx="2770908" cy="837866"/>
        </a:xfrm>
        <a:prstGeom prst="rect">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Metabolic acidosis</a:t>
          </a:r>
        </a:p>
      </dsp:txBody>
      <dsp:txXfrm>
        <a:off x="2266950" y="38613"/>
        <a:ext cx="2770908" cy="837866"/>
      </dsp:txXfrm>
    </dsp:sp>
    <dsp:sp modelId="{B26F9825-32DD-4C87-86F0-7C70F50544ED}">
      <dsp:nvSpPr>
        <dsp:cNvPr id="0" name=""/>
        <dsp:cNvSpPr/>
      </dsp:nvSpPr>
      <dsp:spPr>
        <a:xfrm>
          <a:off x="1078551" y="1336944"/>
          <a:ext cx="2368460" cy="1184230"/>
        </a:xfrm>
        <a:prstGeom prst="rect">
          <a:avLst/>
        </a:prstGeom>
        <a:gradFill rotWithShape="0">
          <a:gsLst>
            <a:gs pos="0">
              <a:schemeClr val="accent2">
                <a:hueOff val="0"/>
                <a:satOff val="0"/>
                <a:lumOff val="0"/>
                <a:alphaOff val="0"/>
                <a:tint val="50000"/>
                <a:shade val="86000"/>
                <a:satMod val="140000"/>
              </a:schemeClr>
            </a:gs>
            <a:gs pos="45000">
              <a:schemeClr val="accent2">
                <a:hueOff val="0"/>
                <a:satOff val="0"/>
                <a:lumOff val="0"/>
                <a:alphaOff val="0"/>
                <a:tint val="48000"/>
                <a:satMod val="150000"/>
              </a:schemeClr>
            </a:gs>
            <a:gs pos="100000">
              <a:schemeClr val="accent2">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Increased anion gap</a:t>
          </a:r>
        </a:p>
      </dsp:txBody>
      <dsp:txXfrm>
        <a:off x="1078551" y="1336944"/>
        <a:ext cx="2368460" cy="1184230"/>
      </dsp:txXfrm>
    </dsp:sp>
    <dsp:sp modelId="{5FD5F03A-30F9-464D-93AA-132DA4885C70}">
      <dsp:nvSpPr>
        <dsp:cNvPr id="0" name=""/>
        <dsp:cNvSpPr/>
      </dsp:nvSpPr>
      <dsp:spPr>
        <a:xfrm>
          <a:off x="3944388" y="1336944"/>
          <a:ext cx="2368460" cy="1184230"/>
        </a:xfrm>
        <a:prstGeom prst="rect">
          <a:avLst/>
        </a:prstGeom>
        <a:gradFill rotWithShape="0">
          <a:gsLst>
            <a:gs pos="0">
              <a:schemeClr val="accent2">
                <a:hueOff val="0"/>
                <a:satOff val="0"/>
                <a:lumOff val="0"/>
                <a:alphaOff val="0"/>
                <a:tint val="50000"/>
                <a:shade val="86000"/>
                <a:satMod val="140000"/>
              </a:schemeClr>
            </a:gs>
            <a:gs pos="45000">
              <a:schemeClr val="accent2">
                <a:hueOff val="0"/>
                <a:satOff val="0"/>
                <a:lumOff val="0"/>
                <a:alphaOff val="0"/>
                <a:tint val="48000"/>
                <a:satMod val="150000"/>
              </a:schemeClr>
            </a:gs>
            <a:gs pos="100000">
              <a:schemeClr val="accent2">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Normal anion gap</a:t>
          </a:r>
        </a:p>
        <a:p>
          <a:pPr marL="0" lvl="0" indent="0" algn="ctr" defTabSz="889000">
            <a:lnSpc>
              <a:spcPct val="90000"/>
            </a:lnSpc>
            <a:spcBef>
              <a:spcPct val="0"/>
            </a:spcBef>
            <a:spcAft>
              <a:spcPct val="35000"/>
            </a:spcAft>
            <a:buNone/>
          </a:pPr>
          <a:r>
            <a:rPr lang="en-US" sz="2000" kern="1200" dirty="0"/>
            <a:t>(hyperchloremic)</a:t>
          </a:r>
        </a:p>
      </dsp:txBody>
      <dsp:txXfrm>
        <a:off x="3944388" y="1336944"/>
        <a:ext cx="2368460" cy="118423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AF6072-8187-4B9F-96E3-96B3568F1365}" type="datetimeFigureOut">
              <a:rPr lang="en-US" smtClean="0"/>
              <a:t>5/24/2022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65DF99-27FB-4B83-921D-FD25010C82BD}" type="slidenum">
              <a:rPr lang="en-US" smtClean="0"/>
              <a:t>‹#›</a:t>
            </a:fld>
            <a:endParaRPr lang="en-US"/>
          </a:p>
        </p:txBody>
      </p:sp>
    </p:spTree>
    <p:extLst>
      <p:ext uri="{BB962C8B-B14F-4D97-AF65-F5344CB8AC3E}">
        <p14:creationId xmlns:p14="http://schemas.microsoft.com/office/powerpoint/2010/main" val="311058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7E60A5-E47B-4B71-8D1A-D3F51E12B1C7}" type="slidenum">
              <a:rPr lang="en-US" smtClean="0"/>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7E60A5-E47B-4B71-8D1A-D3F51E12B1C7}" type="slidenum">
              <a:rPr lang="en-US" smtClean="0"/>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7E60A5-E47B-4B71-8D1A-D3F51E12B1C7}" type="slidenum">
              <a:rPr lang="en-US" smtClean="0"/>
              <a:t>10</a:t>
            </a:fld>
            <a:endParaRPr lang="en-US"/>
          </a:p>
        </p:txBody>
      </p:sp>
    </p:spTree>
    <p:extLst>
      <p:ext uri="{BB962C8B-B14F-4D97-AF65-F5344CB8AC3E}">
        <p14:creationId xmlns:p14="http://schemas.microsoft.com/office/powerpoint/2010/main" val="680862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EA71A7-8011-438C-8914-E610ECC3D4F6}" type="datetimeFigureOut">
              <a:rPr lang="en-US" smtClean="0"/>
              <a:pPr/>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DD34-8ED4-4F61-96D6-1765F7B0B046}"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164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EA71A7-8011-438C-8914-E610ECC3D4F6}" type="datetimeFigureOut">
              <a:rPr lang="en-US" smtClean="0"/>
              <a:pPr/>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DD34-8ED4-4F61-96D6-1765F7B0B046}" type="slidenum">
              <a:rPr lang="en-US" smtClean="0"/>
              <a:pPr/>
              <a:t>‹#›</a:t>
            </a:fld>
            <a:endParaRPr lang="en-US"/>
          </a:p>
        </p:txBody>
      </p:sp>
    </p:spTree>
    <p:extLst>
      <p:ext uri="{BB962C8B-B14F-4D97-AF65-F5344CB8AC3E}">
        <p14:creationId xmlns:p14="http://schemas.microsoft.com/office/powerpoint/2010/main" val="3079901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A71A7-8011-438C-8914-E610ECC3D4F6}" type="datetimeFigureOut">
              <a:rPr lang="en-US" smtClean="0"/>
              <a:pPr/>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DD34-8ED4-4F61-96D6-1765F7B0B046}" type="slidenum">
              <a:rPr lang="en-US" smtClean="0"/>
              <a:pPr/>
              <a:t>‹#›</a:t>
            </a:fld>
            <a:endParaRPr lang="en-US"/>
          </a:p>
        </p:txBody>
      </p:sp>
    </p:spTree>
    <p:extLst>
      <p:ext uri="{BB962C8B-B14F-4D97-AF65-F5344CB8AC3E}">
        <p14:creationId xmlns:p14="http://schemas.microsoft.com/office/powerpoint/2010/main" val="335365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EA71A7-8011-438C-8914-E610ECC3D4F6}" type="datetimeFigureOut">
              <a:rPr lang="en-US" smtClean="0"/>
              <a:pPr/>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DD34-8ED4-4F61-96D6-1765F7B0B046}" type="slidenum">
              <a:rPr lang="en-US" smtClean="0"/>
              <a:pPr/>
              <a:t>‹#›</a:t>
            </a:fld>
            <a:endParaRPr lang="en-US"/>
          </a:p>
        </p:txBody>
      </p:sp>
    </p:spTree>
    <p:extLst>
      <p:ext uri="{BB962C8B-B14F-4D97-AF65-F5344CB8AC3E}">
        <p14:creationId xmlns:p14="http://schemas.microsoft.com/office/powerpoint/2010/main" val="4239647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EA71A7-8011-438C-8914-E610ECC3D4F6}" type="datetimeFigureOut">
              <a:rPr lang="en-US" smtClean="0"/>
              <a:pPr/>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CDD34-8ED4-4F61-96D6-1765F7B0B046}"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147486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EA71A7-8011-438C-8914-E610ECC3D4F6}" type="datetimeFigureOut">
              <a:rPr lang="en-US" smtClean="0"/>
              <a:pPr/>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CDD34-8ED4-4F61-96D6-1765F7B0B046}" type="slidenum">
              <a:rPr lang="en-US" smtClean="0"/>
              <a:pPr/>
              <a:t>‹#›</a:t>
            </a:fld>
            <a:endParaRPr lang="en-US"/>
          </a:p>
        </p:txBody>
      </p:sp>
    </p:spTree>
    <p:extLst>
      <p:ext uri="{BB962C8B-B14F-4D97-AF65-F5344CB8AC3E}">
        <p14:creationId xmlns:p14="http://schemas.microsoft.com/office/powerpoint/2010/main" val="570957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EA71A7-8011-438C-8914-E610ECC3D4F6}" type="datetimeFigureOut">
              <a:rPr lang="en-US" smtClean="0"/>
              <a:pPr/>
              <a:t>5/24/2022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8CDD34-8ED4-4F61-96D6-1765F7B0B046}"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8444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EA71A7-8011-438C-8914-E610ECC3D4F6}" type="datetimeFigureOut">
              <a:rPr lang="en-US" smtClean="0"/>
              <a:pPr/>
              <a:t>5/24/2022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8CDD34-8ED4-4F61-96D6-1765F7B0B046}" type="slidenum">
              <a:rPr lang="en-US" smtClean="0"/>
              <a:pPr/>
              <a:t>‹#›</a:t>
            </a:fld>
            <a:endParaRPr lang="en-US"/>
          </a:p>
        </p:txBody>
      </p:sp>
    </p:spTree>
    <p:extLst>
      <p:ext uri="{BB962C8B-B14F-4D97-AF65-F5344CB8AC3E}">
        <p14:creationId xmlns:p14="http://schemas.microsoft.com/office/powerpoint/2010/main" val="2495337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EA71A7-8011-438C-8914-E610ECC3D4F6}" type="datetimeFigureOut">
              <a:rPr lang="en-US" smtClean="0"/>
              <a:pPr/>
              <a:t>5/24/2022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8CDD34-8ED4-4F61-96D6-1765F7B0B046}" type="slidenum">
              <a:rPr lang="en-US" smtClean="0"/>
              <a:pPr/>
              <a:t>‹#›</a:t>
            </a:fld>
            <a:endParaRPr lang="en-US"/>
          </a:p>
        </p:txBody>
      </p:sp>
    </p:spTree>
    <p:extLst>
      <p:ext uri="{BB962C8B-B14F-4D97-AF65-F5344CB8AC3E}">
        <p14:creationId xmlns:p14="http://schemas.microsoft.com/office/powerpoint/2010/main" val="4064665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EA71A7-8011-438C-8914-E610ECC3D4F6}" type="datetimeFigureOut">
              <a:rPr lang="en-US" smtClean="0"/>
              <a:pPr/>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CDD34-8ED4-4F61-96D6-1765F7B0B046}"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085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EA71A7-8011-438C-8914-E610ECC3D4F6}" type="datetimeFigureOut">
              <a:rPr lang="en-US" smtClean="0"/>
              <a:pPr/>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CDD34-8ED4-4F61-96D6-1765F7B0B046}" type="slidenum">
              <a:rPr lang="en-US" smtClean="0"/>
              <a:pPr/>
              <a:t>‹#›</a:t>
            </a:fld>
            <a:endParaRPr lang="en-US"/>
          </a:p>
        </p:txBody>
      </p:sp>
    </p:spTree>
    <p:extLst>
      <p:ext uri="{BB962C8B-B14F-4D97-AF65-F5344CB8AC3E}">
        <p14:creationId xmlns:p14="http://schemas.microsoft.com/office/powerpoint/2010/main" val="1591500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CEA71A7-8011-438C-8914-E610ECC3D4F6}" type="datetimeFigureOut">
              <a:rPr lang="en-US" smtClean="0"/>
              <a:pPr/>
              <a:t>5/24/2022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78CDD34-8ED4-4F61-96D6-1765F7B0B046}" type="slidenum">
              <a:rPr lang="en-US" smtClean="0"/>
              <a:pPr/>
              <a:t>‹#›</a:t>
            </a:fld>
            <a:endParaRPr lang="en-US"/>
          </a:p>
        </p:txBody>
      </p:sp>
    </p:spTree>
    <p:extLst>
      <p:ext uri="{BB962C8B-B14F-4D97-AF65-F5344CB8AC3E}">
        <p14:creationId xmlns:p14="http://schemas.microsoft.com/office/powerpoint/2010/main" val="2667428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accent1">
                    <a:lumMod val="75000"/>
                  </a:schemeClr>
                </a:solidFill>
              </a:rPr>
              <a:t>acid-base Tutorial</a:t>
            </a:r>
          </a:p>
        </p:txBody>
      </p:sp>
    </p:spTree>
    <p:extLst>
      <p:ext uri="{BB962C8B-B14F-4D97-AF65-F5344CB8AC3E}">
        <p14:creationId xmlns:p14="http://schemas.microsoft.com/office/powerpoint/2010/main" val="4160630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 5-year-old boy presented to ER with altered level of consciousness. His mother says that he’s been having severe diarrhea for 5 days now. His ABGs showed;</a:t>
            </a:r>
          </a:p>
          <a:p>
            <a:pPr lvl="1"/>
            <a:r>
              <a:rPr lang="en-US" dirty="0"/>
              <a:t>pH = 7.1</a:t>
            </a:r>
          </a:p>
          <a:p>
            <a:pPr lvl="1"/>
            <a:r>
              <a:rPr lang="en-US" dirty="0"/>
              <a:t>PO</a:t>
            </a:r>
            <a:r>
              <a:rPr lang="en-US" sz="1400" dirty="0"/>
              <a:t>2</a:t>
            </a:r>
            <a:r>
              <a:rPr lang="en-US" dirty="0"/>
              <a:t> = 90 mmHg.</a:t>
            </a:r>
          </a:p>
          <a:p>
            <a:pPr lvl="1"/>
            <a:r>
              <a:rPr lang="en-US" dirty="0"/>
              <a:t>PCO</a:t>
            </a:r>
            <a:r>
              <a:rPr lang="en-US" sz="1200" dirty="0"/>
              <a:t>2</a:t>
            </a:r>
            <a:r>
              <a:rPr lang="en-US" dirty="0"/>
              <a:t> = 32 mmHg.</a:t>
            </a:r>
          </a:p>
          <a:p>
            <a:pPr lvl="1"/>
            <a:r>
              <a:rPr lang="en-US" dirty="0">
                <a:solidFill>
                  <a:prstClr val="black"/>
                </a:solidFill>
              </a:rPr>
              <a:t>[HCO</a:t>
            </a:r>
            <a:r>
              <a:rPr lang="en-US" baseline="-25000" dirty="0">
                <a:solidFill>
                  <a:prstClr val="black"/>
                </a:solidFill>
              </a:rPr>
              <a:t>3</a:t>
            </a:r>
            <a:r>
              <a:rPr lang="en-US" baseline="30000" dirty="0">
                <a:solidFill>
                  <a:prstClr val="black"/>
                </a:solidFill>
              </a:rPr>
              <a:t>-</a:t>
            </a:r>
            <a:r>
              <a:rPr lang="en-US" dirty="0">
                <a:latin typeface="Arial" pitchFamily="34" charset="0"/>
                <a:cs typeface="Arial" pitchFamily="34" charset="0"/>
              </a:rPr>
              <a:t>] </a:t>
            </a:r>
            <a:r>
              <a:rPr lang="en-US" dirty="0"/>
              <a:t>= 17 mmol/L.</a:t>
            </a:r>
          </a:p>
          <a:p>
            <a:pPr lvl="1"/>
            <a:r>
              <a:rPr lang="en-US" dirty="0"/>
              <a:t>O</a:t>
            </a:r>
            <a:r>
              <a:rPr lang="en-US" sz="1400" dirty="0"/>
              <a:t>2</a:t>
            </a:r>
            <a:r>
              <a:rPr lang="en-US" dirty="0"/>
              <a:t> saturation = 95%</a:t>
            </a:r>
          </a:p>
          <a:p>
            <a:pPr lvl="1"/>
            <a:r>
              <a:rPr lang="en-US" sz="2000" dirty="0">
                <a:effectLst/>
                <a:ea typeface="Calibri" panose="020F0502020204030204" pitchFamily="34" charset="0"/>
                <a:cs typeface="Arial" panose="020B0604020202020204" pitchFamily="34" charset="0"/>
              </a:rPr>
              <a:t>[Na</a:t>
            </a:r>
            <a:r>
              <a:rPr lang="en-US" sz="2000" baseline="30000" dirty="0">
                <a:effectLst/>
                <a:ea typeface="Calibri" panose="020F0502020204030204" pitchFamily="34" charset="0"/>
                <a:cs typeface="Arial" panose="020B0604020202020204" pitchFamily="34" charset="0"/>
              </a:rPr>
              <a:t>+</a:t>
            </a:r>
            <a:r>
              <a:rPr lang="en-US" sz="2000" dirty="0">
                <a:effectLst/>
                <a:ea typeface="Calibri" panose="020F0502020204030204" pitchFamily="34" charset="0"/>
                <a:cs typeface="Arial" panose="020B0604020202020204" pitchFamily="34" charset="0"/>
              </a:rPr>
              <a:t>] = 145 mmol/L</a:t>
            </a:r>
          </a:p>
          <a:p>
            <a:pPr lvl="1"/>
            <a:r>
              <a:rPr lang="en-US" sz="2000" dirty="0">
                <a:effectLst/>
                <a:ea typeface="Calibri" panose="020F0502020204030204" pitchFamily="34" charset="0"/>
                <a:cs typeface="Arial" panose="020B0604020202020204" pitchFamily="34" charset="0"/>
              </a:rPr>
              <a:t>[Cl</a:t>
            </a:r>
            <a:r>
              <a:rPr lang="en-US" sz="2000" baseline="30000" dirty="0">
                <a:effectLst/>
                <a:ea typeface="Calibri" panose="020F0502020204030204" pitchFamily="34" charset="0"/>
                <a:cs typeface="Arial" panose="020B0604020202020204" pitchFamily="34" charset="0"/>
              </a:rPr>
              <a:t>-</a:t>
            </a:r>
            <a:r>
              <a:rPr lang="en-US" sz="2000" dirty="0">
                <a:effectLst/>
                <a:ea typeface="Calibri" panose="020F0502020204030204" pitchFamily="34" charset="0"/>
                <a:cs typeface="Arial" panose="020B0604020202020204" pitchFamily="34" charset="0"/>
              </a:rPr>
              <a:t>] = 115 mmol/L</a:t>
            </a:r>
          </a:p>
          <a:p>
            <a:pPr lvl="1"/>
            <a:endParaRPr lang="en-US" dirty="0"/>
          </a:p>
          <a:p>
            <a:pPr lvl="1"/>
            <a:endParaRPr lang="en-US" dirty="0"/>
          </a:p>
          <a:p>
            <a:pPr marL="0" indent="0">
              <a:buNone/>
            </a:pPr>
            <a:endParaRPr lang="en-US" dirty="0"/>
          </a:p>
          <a:p>
            <a:pPr lvl="1"/>
            <a:endParaRPr lang="en-US" dirty="0"/>
          </a:p>
          <a:p>
            <a:pPr lvl="1"/>
            <a:endParaRPr lang="en-US" dirty="0"/>
          </a:p>
          <a:p>
            <a:pPr lvl="1"/>
            <a:endParaRPr lang="en-US" dirty="0"/>
          </a:p>
        </p:txBody>
      </p:sp>
      <p:sp>
        <p:nvSpPr>
          <p:cNvPr id="5" name="Title 1"/>
          <p:cNvSpPr txBox="1">
            <a:spLocks/>
          </p:cNvSpPr>
          <p:nvPr/>
        </p:nvSpPr>
        <p:spPr>
          <a:xfrm>
            <a:off x="609600" y="457200"/>
            <a:ext cx="8229600" cy="9906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600" b="1" dirty="0">
                <a:solidFill>
                  <a:srgbClr val="AD0101">
                    <a:lumMod val="75000"/>
                  </a:srgbClr>
                </a:solidFill>
              </a:rPr>
              <a:t>Case study 3</a:t>
            </a:r>
          </a:p>
        </p:txBody>
      </p:sp>
      <p:cxnSp>
        <p:nvCxnSpPr>
          <p:cNvPr id="6" name="Straight Connector 5"/>
          <p:cNvCxnSpPr/>
          <p:nvPr/>
        </p:nvCxnSpPr>
        <p:spPr>
          <a:xfrm>
            <a:off x="457200" y="1371600"/>
            <a:ext cx="8382000" cy="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2047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accent1">
                    <a:lumMod val="75000"/>
                  </a:schemeClr>
                </a:solidFill>
              </a:rPr>
              <a:t>Thank you</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05244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The principle of electrical neutrality in physiology.</a:t>
            </a:r>
          </a:p>
          <a:p>
            <a:pPr lvl="0"/>
            <a:endParaRPr lang="en-US" dirty="0"/>
          </a:p>
          <a:p>
            <a:pPr lvl="0"/>
            <a:r>
              <a:rPr lang="en-US" dirty="0"/>
              <a:t>Define anion gap and its significance in interpreting acid-base disorders.</a:t>
            </a:r>
          </a:p>
          <a:p>
            <a:pPr marL="0" lvl="0" indent="0">
              <a:buNone/>
            </a:pPr>
            <a:endParaRPr lang="en-US" dirty="0"/>
          </a:p>
          <a:p>
            <a:pPr lvl="0"/>
            <a:r>
              <a:rPr lang="en-US" dirty="0"/>
              <a:t>Acid-base problems.</a:t>
            </a:r>
          </a:p>
          <a:p>
            <a:pPr lvl="0"/>
            <a:endParaRPr lang="en-US" dirty="0"/>
          </a:p>
          <a:p>
            <a:pPr marL="0" indent="0">
              <a:buNone/>
            </a:pPr>
            <a:endParaRPr lang="en-US" dirty="0"/>
          </a:p>
        </p:txBody>
      </p:sp>
      <p:sp>
        <p:nvSpPr>
          <p:cNvPr id="4" name="Title 1"/>
          <p:cNvSpPr txBox="1">
            <a:spLocks/>
          </p:cNvSpPr>
          <p:nvPr/>
        </p:nvSpPr>
        <p:spPr>
          <a:xfrm>
            <a:off x="609600" y="457200"/>
            <a:ext cx="8229600" cy="9906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sz="3600" b="1" dirty="0">
                <a:solidFill>
                  <a:srgbClr val="AD0101">
                    <a:lumMod val="75000"/>
                  </a:srgbClr>
                </a:solidFill>
              </a:rPr>
              <a:t>Objectives</a:t>
            </a:r>
          </a:p>
        </p:txBody>
      </p:sp>
      <p:cxnSp>
        <p:nvCxnSpPr>
          <p:cNvPr id="5" name="Straight Connector 4"/>
          <p:cNvCxnSpPr/>
          <p:nvPr/>
        </p:nvCxnSpPr>
        <p:spPr>
          <a:xfrm>
            <a:off x="457200" y="1143000"/>
            <a:ext cx="8382000" cy="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4177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Concentration of anions &amp; cations in plasma must be equal to maintain electrical neutrality.</a:t>
            </a:r>
          </a:p>
          <a:p>
            <a:endParaRPr lang="en-US" dirty="0"/>
          </a:p>
          <a:p>
            <a:r>
              <a:rPr lang="en-US" dirty="0"/>
              <a:t>Example of plasma cations; sodium, potassium, magnesium, etc. The major cation = Na+</a:t>
            </a:r>
          </a:p>
          <a:p>
            <a:endParaRPr lang="en-US" dirty="0"/>
          </a:p>
          <a:p>
            <a:r>
              <a:rPr lang="en-US" dirty="0"/>
              <a:t>Examples of plasma anions; chloride, bicarbonate, lactate, albumin, etc. The major anions = Cl- &amp; HCO3-</a:t>
            </a:r>
          </a:p>
        </p:txBody>
      </p:sp>
      <p:sp>
        <p:nvSpPr>
          <p:cNvPr id="4" name="Title 1"/>
          <p:cNvSpPr txBox="1">
            <a:spLocks/>
          </p:cNvSpPr>
          <p:nvPr/>
        </p:nvSpPr>
        <p:spPr>
          <a:xfrm>
            <a:off x="609600" y="457200"/>
            <a:ext cx="8229600" cy="9906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sz="3600" b="1" dirty="0">
                <a:solidFill>
                  <a:srgbClr val="AD0101">
                    <a:lumMod val="75000"/>
                  </a:srgbClr>
                </a:solidFill>
              </a:rPr>
              <a:t>The Principle of Electrical Neutrality</a:t>
            </a:r>
          </a:p>
        </p:txBody>
      </p:sp>
      <p:cxnSp>
        <p:nvCxnSpPr>
          <p:cNvPr id="5" name="Straight Connector 4"/>
          <p:cNvCxnSpPr/>
          <p:nvPr/>
        </p:nvCxnSpPr>
        <p:spPr>
          <a:xfrm>
            <a:off x="457200" y="1143000"/>
            <a:ext cx="8382000" cy="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0337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lectrolyte Fluid Balance">
            <a:extLst>
              <a:ext uri="{FF2B5EF4-FFF2-40B4-BE49-F238E27FC236}">
                <a16:creationId xmlns:a16="http://schemas.microsoft.com/office/drawing/2014/main" id="{8531881F-0F90-1D0D-E1A1-E43FFAF062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7639050" cy="507682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2C89F301-94EB-E868-2906-82FE549023EB}"/>
              </a:ext>
            </a:extLst>
          </p:cNvPr>
          <p:cNvCxnSpPr/>
          <p:nvPr/>
        </p:nvCxnSpPr>
        <p:spPr>
          <a:xfrm>
            <a:off x="1143000" y="6172200"/>
            <a:ext cx="51816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EC60975-7830-57B1-D7FC-697F5F4E0E1A}"/>
              </a:ext>
            </a:extLst>
          </p:cNvPr>
          <p:cNvCxnSpPr/>
          <p:nvPr/>
        </p:nvCxnSpPr>
        <p:spPr>
          <a:xfrm>
            <a:off x="1143000" y="2971800"/>
            <a:ext cx="51816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EB10ED6-47D1-DEA7-FFD3-504E83602753}"/>
              </a:ext>
            </a:extLst>
          </p:cNvPr>
          <p:cNvSpPr txBox="1"/>
          <p:nvPr/>
        </p:nvSpPr>
        <p:spPr>
          <a:xfrm>
            <a:off x="420831" y="501134"/>
            <a:ext cx="8265969" cy="923330"/>
          </a:xfrm>
          <a:prstGeom prst="rect">
            <a:avLst/>
          </a:prstGeom>
          <a:noFill/>
        </p:spPr>
        <p:txBody>
          <a:bodyPr wrap="square" rtlCol="0">
            <a:spAutoFit/>
          </a:bodyPr>
          <a:lstStyle/>
          <a:p>
            <a:r>
              <a:rPr lang="en-US" dirty="0"/>
              <a:t>However, not all plasma anions and cations are measured. Only the major ones </a:t>
            </a:r>
            <a:r>
              <a:rPr lang="en-US" sz="1800" dirty="0">
                <a:effectLst/>
                <a:ea typeface="Calibri" panose="020F0502020204030204" pitchFamily="34" charset="0"/>
                <a:cs typeface="Arial" panose="020B0604020202020204" pitchFamily="34" charset="0"/>
              </a:rPr>
              <a:t>Na</a:t>
            </a:r>
            <a:r>
              <a:rPr lang="en-US" sz="1800" baseline="30000" dirty="0">
                <a:effectLst/>
                <a:ea typeface="Calibri" panose="020F0502020204030204" pitchFamily="34" charset="0"/>
                <a:cs typeface="Arial" panose="020B0604020202020204" pitchFamily="34" charset="0"/>
              </a:rPr>
              <a:t>+</a:t>
            </a:r>
            <a:r>
              <a:rPr lang="en-US" sz="1800" dirty="0">
                <a:effectLst/>
                <a:ea typeface="Calibri" panose="020F0502020204030204" pitchFamily="34" charset="0"/>
                <a:cs typeface="Arial" panose="020B0604020202020204" pitchFamily="34" charset="0"/>
              </a:rPr>
              <a:t>, Cl</a:t>
            </a:r>
            <a:r>
              <a:rPr lang="en-US" sz="1800" baseline="30000" dirty="0">
                <a:effectLst/>
                <a:ea typeface="Calibri" panose="020F0502020204030204" pitchFamily="34" charset="0"/>
                <a:cs typeface="Arial" panose="020B0604020202020204" pitchFamily="34" charset="0"/>
              </a:rPr>
              <a:t>-</a:t>
            </a:r>
            <a:r>
              <a:rPr lang="en-US" sz="1800" dirty="0">
                <a:effectLst/>
                <a:ea typeface="Calibri" panose="020F0502020204030204" pitchFamily="34" charset="0"/>
                <a:cs typeface="Arial" panose="020B0604020202020204" pitchFamily="34" charset="0"/>
              </a:rPr>
              <a:t> and HCO</a:t>
            </a:r>
            <a:r>
              <a:rPr lang="en-US" sz="1800" baseline="-25000" dirty="0">
                <a:effectLst/>
                <a:ea typeface="Calibri" panose="020F0502020204030204" pitchFamily="34" charset="0"/>
                <a:cs typeface="Arial" panose="020B0604020202020204" pitchFamily="34" charset="0"/>
              </a:rPr>
              <a:t>3</a:t>
            </a:r>
            <a:r>
              <a:rPr lang="en-US" sz="1800" baseline="30000" dirty="0">
                <a:effectLst/>
                <a:ea typeface="Calibri" panose="020F0502020204030204" pitchFamily="34" charset="0"/>
                <a:cs typeface="Arial" panose="020B0604020202020204" pitchFamily="34" charset="0"/>
              </a:rPr>
              <a:t>-</a:t>
            </a:r>
            <a:r>
              <a:rPr lang="en-US" sz="1800" dirty="0">
                <a:effectLst/>
                <a:ea typeface="Calibri" panose="020F0502020204030204" pitchFamily="34" charset="0"/>
                <a:cs typeface="Arial" panose="020B0604020202020204" pitchFamily="34" charset="0"/>
              </a:rPr>
              <a:t> are measured </a:t>
            </a:r>
            <a:r>
              <a:rPr lang="en-US" sz="1800" dirty="0">
                <a:effectLst/>
                <a:ea typeface="Calibri" panose="020F0502020204030204" pitchFamily="34" charset="0"/>
                <a:cs typeface="Arial" panose="020B0604020202020204" pitchFamily="34" charset="0"/>
                <a:sym typeface="Wingdings" panose="05000000000000000000" pitchFamily="2" charset="2"/>
              </a:rPr>
              <a:t> the amount of unmeasured anions &gt; unmeasured cations  this is where the concept of anion gap came from.</a:t>
            </a:r>
            <a:endParaRPr lang="en-US" sz="1800" dirty="0">
              <a:effectLst/>
              <a:ea typeface="Calibri" panose="020F050202020403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0E658388-0AB5-1096-4B5D-56F78B0342C2}"/>
              </a:ext>
            </a:extLst>
          </p:cNvPr>
          <p:cNvSpPr/>
          <p:nvPr/>
        </p:nvSpPr>
        <p:spPr>
          <a:xfrm>
            <a:off x="5334000" y="5181600"/>
            <a:ext cx="609600" cy="99059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35E9400-C707-B3E0-0BAD-2CD8CE0235E6}"/>
              </a:ext>
            </a:extLst>
          </p:cNvPr>
          <p:cNvSpPr/>
          <p:nvPr/>
        </p:nvSpPr>
        <p:spPr>
          <a:xfrm>
            <a:off x="1371600" y="5778786"/>
            <a:ext cx="609600" cy="39341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1432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775" y="1295399"/>
            <a:ext cx="8229600" cy="5105399"/>
          </a:xfrm>
        </p:spPr>
        <p:txBody>
          <a:bodyPr>
            <a:normAutofit fontScale="92500"/>
          </a:bodyPr>
          <a:lstStyle/>
          <a:p>
            <a:r>
              <a:rPr lang="en-US" dirty="0"/>
              <a:t>Is a diagnostic concept.</a:t>
            </a:r>
          </a:p>
          <a:p>
            <a:endParaRPr lang="en-US" dirty="0"/>
          </a:p>
          <a:p>
            <a:r>
              <a:rPr lang="en-US" dirty="0"/>
              <a:t>There is no real anion gap in plasma.</a:t>
            </a:r>
          </a:p>
          <a:p>
            <a:endParaRPr lang="en-US" dirty="0"/>
          </a:p>
          <a:p>
            <a:r>
              <a:rPr lang="en-US" dirty="0"/>
              <a:t>But because only the major anions and major cations get routinely measured. And because the amount of unmeasured anions exceed unmeasured cations </a:t>
            </a:r>
            <a:r>
              <a:rPr lang="en-US" dirty="0">
                <a:sym typeface="Wingdings" panose="05000000000000000000" pitchFamily="2" charset="2"/>
              </a:rPr>
              <a:t> Anion gap. </a:t>
            </a: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r>
              <a:rPr lang="en-US" b="1" i="1" dirty="0">
                <a:solidFill>
                  <a:schemeClr val="accent6">
                    <a:lumMod val="60000"/>
                    <a:lumOff val="40000"/>
                  </a:schemeClr>
                </a:solidFill>
                <a:sym typeface="Wingdings" panose="05000000000000000000" pitchFamily="2" charset="2"/>
              </a:rPr>
              <a:t>Anion gap </a:t>
            </a:r>
            <a:r>
              <a:rPr lang="en-US" dirty="0">
                <a:sym typeface="Wingdings" panose="05000000000000000000" pitchFamily="2" charset="2"/>
              </a:rPr>
              <a:t>= </a:t>
            </a:r>
            <a:r>
              <a:rPr lang="en-US" dirty="0"/>
              <a:t>It is the difference between unmeasured anions and unmeasured cations in plasma. </a:t>
            </a:r>
            <a:r>
              <a:rPr lang="en-US" b="1" i="1" dirty="0">
                <a:solidFill>
                  <a:srgbClr val="B8188A"/>
                </a:solidFill>
              </a:rPr>
              <a:t>Normally 8-16 </a:t>
            </a:r>
            <a:r>
              <a:rPr lang="en-US" b="1" i="1" dirty="0" err="1">
                <a:solidFill>
                  <a:srgbClr val="B8188A"/>
                </a:solidFill>
              </a:rPr>
              <a:t>mEq</a:t>
            </a:r>
            <a:r>
              <a:rPr lang="en-US" b="1" i="1" dirty="0">
                <a:solidFill>
                  <a:srgbClr val="B8188A"/>
                </a:solidFill>
              </a:rPr>
              <a:t>/L</a:t>
            </a:r>
            <a:r>
              <a:rPr lang="en-US" dirty="0"/>
              <a:t>.</a:t>
            </a:r>
          </a:p>
        </p:txBody>
      </p:sp>
      <p:sp>
        <p:nvSpPr>
          <p:cNvPr id="4" name="Title 1"/>
          <p:cNvSpPr txBox="1">
            <a:spLocks/>
          </p:cNvSpPr>
          <p:nvPr/>
        </p:nvSpPr>
        <p:spPr>
          <a:xfrm>
            <a:off x="609600" y="457200"/>
            <a:ext cx="8229600" cy="9906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sz="3600" b="1" dirty="0">
                <a:solidFill>
                  <a:srgbClr val="AD0101">
                    <a:lumMod val="75000"/>
                  </a:srgbClr>
                </a:solidFill>
              </a:rPr>
              <a:t>Anion Gap</a:t>
            </a:r>
          </a:p>
        </p:txBody>
      </p:sp>
      <p:cxnSp>
        <p:nvCxnSpPr>
          <p:cNvPr id="5" name="Straight Connector 4"/>
          <p:cNvCxnSpPr/>
          <p:nvPr/>
        </p:nvCxnSpPr>
        <p:spPr>
          <a:xfrm>
            <a:off x="457200" y="1143000"/>
            <a:ext cx="8382000" cy="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75758B0-D431-9303-9D7D-065EF157AC65}"/>
              </a:ext>
            </a:extLst>
          </p:cNvPr>
          <p:cNvSpPr txBox="1"/>
          <p:nvPr/>
        </p:nvSpPr>
        <p:spPr>
          <a:xfrm>
            <a:off x="1896485" y="4343400"/>
            <a:ext cx="5503430" cy="707886"/>
          </a:xfrm>
          <a:prstGeom prst="rect">
            <a:avLst/>
          </a:prstGeom>
          <a:noFill/>
        </p:spPr>
        <p:txBody>
          <a:bodyPr wrap="none" rtlCol="0">
            <a:spAutoFit/>
          </a:bodyPr>
          <a:lstStyle/>
          <a:p>
            <a:r>
              <a:rPr lang="en-US" sz="2000" b="1" dirty="0">
                <a:solidFill>
                  <a:srgbClr val="0070C0"/>
                </a:solidFill>
                <a:effectLst/>
                <a:ea typeface="Calibri" panose="020F0502020204030204" pitchFamily="34" charset="0"/>
                <a:cs typeface="Arial" panose="020B0604020202020204" pitchFamily="34" charset="0"/>
              </a:rPr>
              <a:t>Plasma anion gap = [Na</a:t>
            </a:r>
            <a:r>
              <a:rPr lang="en-US" sz="2000" b="1" baseline="30000" dirty="0">
                <a:solidFill>
                  <a:srgbClr val="0070C0"/>
                </a:solidFill>
                <a:effectLst/>
                <a:ea typeface="Calibri" panose="020F0502020204030204" pitchFamily="34" charset="0"/>
                <a:cs typeface="Arial" panose="020B0604020202020204" pitchFamily="34" charset="0"/>
              </a:rPr>
              <a:t>+</a:t>
            </a:r>
            <a:r>
              <a:rPr lang="en-US" sz="2000" b="1" dirty="0">
                <a:solidFill>
                  <a:srgbClr val="0070C0"/>
                </a:solidFill>
                <a:effectLst/>
                <a:ea typeface="Calibri" panose="020F0502020204030204" pitchFamily="34" charset="0"/>
                <a:cs typeface="Arial" panose="020B0604020202020204" pitchFamily="34" charset="0"/>
              </a:rPr>
              <a:t>] – [HCO</a:t>
            </a:r>
            <a:r>
              <a:rPr lang="en-US" sz="2000" b="1" baseline="-25000" dirty="0">
                <a:solidFill>
                  <a:srgbClr val="0070C0"/>
                </a:solidFill>
                <a:effectLst/>
                <a:ea typeface="Calibri" panose="020F0502020204030204" pitchFamily="34" charset="0"/>
                <a:cs typeface="Arial" panose="020B0604020202020204" pitchFamily="34" charset="0"/>
              </a:rPr>
              <a:t>3</a:t>
            </a:r>
            <a:r>
              <a:rPr lang="en-US" sz="2000" b="1" baseline="30000" dirty="0">
                <a:solidFill>
                  <a:srgbClr val="0070C0"/>
                </a:solidFill>
                <a:effectLst/>
                <a:ea typeface="Calibri" panose="020F0502020204030204" pitchFamily="34" charset="0"/>
                <a:cs typeface="Arial" panose="020B0604020202020204" pitchFamily="34" charset="0"/>
              </a:rPr>
              <a:t>-</a:t>
            </a:r>
            <a:r>
              <a:rPr lang="en-US" sz="2000" b="1" dirty="0">
                <a:solidFill>
                  <a:srgbClr val="0070C0"/>
                </a:solidFill>
                <a:effectLst/>
                <a:ea typeface="Calibri" panose="020F0502020204030204" pitchFamily="34" charset="0"/>
                <a:cs typeface="Arial" panose="020B0604020202020204" pitchFamily="34" charset="0"/>
              </a:rPr>
              <a:t>] – [Cl</a:t>
            </a:r>
            <a:r>
              <a:rPr lang="en-US" sz="2000" b="1" baseline="30000" dirty="0">
                <a:solidFill>
                  <a:srgbClr val="0070C0"/>
                </a:solidFill>
                <a:effectLst/>
                <a:ea typeface="Calibri" panose="020F0502020204030204" pitchFamily="34" charset="0"/>
                <a:cs typeface="Arial" panose="020B0604020202020204" pitchFamily="34" charset="0"/>
              </a:rPr>
              <a:t>-</a:t>
            </a:r>
            <a:r>
              <a:rPr lang="en-US" sz="2000" b="1" dirty="0">
                <a:solidFill>
                  <a:srgbClr val="0070C0"/>
                </a:solidFill>
                <a:effectLst/>
                <a:ea typeface="Calibri" panose="020F0502020204030204" pitchFamily="34" charset="0"/>
                <a:cs typeface="Arial" panose="020B0604020202020204" pitchFamily="34" charset="0"/>
              </a:rPr>
              <a:t>]</a:t>
            </a:r>
          </a:p>
          <a:p>
            <a:r>
              <a:rPr lang="en-US" sz="2000" b="1" dirty="0">
                <a:solidFill>
                  <a:srgbClr val="0070C0"/>
                </a:solidFill>
              </a:rPr>
              <a:t>                          = 144 – 24 – 108 = 12 mmol/L</a:t>
            </a:r>
          </a:p>
        </p:txBody>
      </p:sp>
    </p:spTree>
    <p:extLst>
      <p:ext uri="{BB962C8B-B14F-4D97-AF65-F5344CB8AC3E}">
        <p14:creationId xmlns:p14="http://schemas.microsoft.com/office/powerpoint/2010/main" val="683700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775" y="2819400"/>
            <a:ext cx="8229600" cy="3581398"/>
          </a:xfrm>
        </p:spPr>
        <p:txBody>
          <a:bodyPr>
            <a:normAutofit/>
          </a:bodyPr>
          <a:lstStyle/>
          <a:p>
            <a:r>
              <a:rPr lang="en-US" dirty="0"/>
              <a:t>Anion gap will increase (&gt; 16 mmol/L) if;</a:t>
            </a:r>
          </a:p>
          <a:p>
            <a:pPr lvl="1"/>
            <a:r>
              <a:rPr lang="en-US" dirty="0"/>
              <a:t>Unmeasured anions increase.</a:t>
            </a:r>
          </a:p>
          <a:p>
            <a:pPr lvl="1"/>
            <a:r>
              <a:rPr lang="en-US" dirty="0"/>
              <a:t>Unmeasured cations decrease.</a:t>
            </a:r>
          </a:p>
          <a:p>
            <a:endParaRPr lang="en-US" dirty="0"/>
          </a:p>
          <a:p>
            <a:r>
              <a:rPr lang="en-US" dirty="0"/>
              <a:t>It can help in the differentiation between causes of metabolic acidosis.</a:t>
            </a:r>
          </a:p>
          <a:p>
            <a:endParaRPr lang="en-US" dirty="0">
              <a:sym typeface="Wingdings" panose="05000000000000000000" pitchFamily="2" charset="2"/>
            </a:endParaRPr>
          </a:p>
          <a:p>
            <a:endParaRPr lang="en-US" dirty="0">
              <a:sym typeface="Wingdings" panose="05000000000000000000" pitchFamily="2" charset="2"/>
            </a:endParaRPr>
          </a:p>
        </p:txBody>
      </p:sp>
      <p:sp>
        <p:nvSpPr>
          <p:cNvPr id="4" name="Title 1"/>
          <p:cNvSpPr txBox="1">
            <a:spLocks/>
          </p:cNvSpPr>
          <p:nvPr/>
        </p:nvSpPr>
        <p:spPr>
          <a:xfrm>
            <a:off x="609600" y="457200"/>
            <a:ext cx="8229600" cy="9906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sz="3600" b="1" dirty="0">
                <a:solidFill>
                  <a:srgbClr val="AD0101">
                    <a:lumMod val="75000"/>
                  </a:srgbClr>
                </a:solidFill>
              </a:rPr>
              <a:t>Changes in Anion Gap</a:t>
            </a:r>
          </a:p>
        </p:txBody>
      </p:sp>
      <p:cxnSp>
        <p:nvCxnSpPr>
          <p:cNvPr id="5" name="Straight Connector 4"/>
          <p:cNvCxnSpPr/>
          <p:nvPr/>
        </p:nvCxnSpPr>
        <p:spPr>
          <a:xfrm>
            <a:off x="457200" y="1143000"/>
            <a:ext cx="8382000" cy="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75758B0-D431-9303-9D7D-065EF157AC65}"/>
              </a:ext>
            </a:extLst>
          </p:cNvPr>
          <p:cNvSpPr txBox="1"/>
          <p:nvPr/>
        </p:nvSpPr>
        <p:spPr>
          <a:xfrm>
            <a:off x="1676400" y="1447800"/>
            <a:ext cx="5503430" cy="707886"/>
          </a:xfrm>
          <a:prstGeom prst="rect">
            <a:avLst/>
          </a:prstGeom>
          <a:noFill/>
        </p:spPr>
        <p:txBody>
          <a:bodyPr wrap="none" rtlCol="0">
            <a:spAutoFit/>
          </a:bodyPr>
          <a:lstStyle/>
          <a:p>
            <a:r>
              <a:rPr lang="en-US" sz="2000" b="1" dirty="0">
                <a:solidFill>
                  <a:srgbClr val="0070C0"/>
                </a:solidFill>
                <a:effectLst/>
                <a:ea typeface="Calibri" panose="020F0502020204030204" pitchFamily="34" charset="0"/>
                <a:cs typeface="Arial" panose="020B0604020202020204" pitchFamily="34" charset="0"/>
              </a:rPr>
              <a:t>Plasma anion gap = [Na</a:t>
            </a:r>
            <a:r>
              <a:rPr lang="en-US" sz="2000" b="1" baseline="30000" dirty="0">
                <a:solidFill>
                  <a:srgbClr val="0070C0"/>
                </a:solidFill>
                <a:effectLst/>
                <a:ea typeface="Calibri" panose="020F0502020204030204" pitchFamily="34" charset="0"/>
                <a:cs typeface="Arial" panose="020B0604020202020204" pitchFamily="34" charset="0"/>
              </a:rPr>
              <a:t>+</a:t>
            </a:r>
            <a:r>
              <a:rPr lang="en-US" sz="2000" b="1" dirty="0">
                <a:solidFill>
                  <a:srgbClr val="0070C0"/>
                </a:solidFill>
                <a:effectLst/>
                <a:ea typeface="Calibri" panose="020F0502020204030204" pitchFamily="34" charset="0"/>
                <a:cs typeface="Arial" panose="020B0604020202020204" pitchFamily="34" charset="0"/>
              </a:rPr>
              <a:t>] – [HCO</a:t>
            </a:r>
            <a:r>
              <a:rPr lang="en-US" sz="2000" b="1" baseline="-25000" dirty="0">
                <a:solidFill>
                  <a:srgbClr val="0070C0"/>
                </a:solidFill>
                <a:effectLst/>
                <a:ea typeface="Calibri" panose="020F0502020204030204" pitchFamily="34" charset="0"/>
                <a:cs typeface="Arial" panose="020B0604020202020204" pitchFamily="34" charset="0"/>
              </a:rPr>
              <a:t>3</a:t>
            </a:r>
            <a:r>
              <a:rPr lang="en-US" sz="2000" b="1" baseline="30000" dirty="0">
                <a:solidFill>
                  <a:srgbClr val="0070C0"/>
                </a:solidFill>
                <a:effectLst/>
                <a:ea typeface="Calibri" panose="020F0502020204030204" pitchFamily="34" charset="0"/>
                <a:cs typeface="Arial" panose="020B0604020202020204" pitchFamily="34" charset="0"/>
              </a:rPr>
              <a:t>-</a:t>
            </a:r>
            <a:r>
              <a:rPr lang="en-US" sz="2000" b="1" dirty="0">
                <a:solidFill>
                  <a:srgbClr val="0070C0"/>
                </a:solidFill>
                <a:effectLst/>
                <a:ea typeface="Calibri" panose="020F0502020204030204" pitchFamily="34" charset="0"/>
                <a:cs typeface="Arial" panose="020B0604020202020204" pitchFamily="34" charset="0"/>
              </a:rPr>
              <a:t>] – [Cl</a:t>
            </a:r>
            <a:r>
              <a:rPr lang="en-US" sz="2000" b="1" baseline="30000" dirty="0">
                <a:solidFill>
                  <a:srgbClr val="0070C0"/>
                </a:solidFill>
                <a:effectLst/>
                <a:ea typeface="Calibri" panose="020F0502020204030204" pitchFamily="34" charset="0"/>
                <a:cs typeface="Arial" panose="020B0604020202020204" pitchFamily="34" charset="0"/>
              </a:rPr>
              <a:t>-</a:t>
            </a:r>
            <a:r>
              <a:rPr lang="en-US" sz="2000" b="1" dirty="0">
                <a:solidFill>
                  <a:srgbClr val="0070C0"/>
                </a:solidFill>
                <a:effectLst/>
                <a:ea typeface="Calibri" panose="020F0502020204030204" pitchFamily="34" charset="0"/>
                <a:cs typeface="Arial" panose="020B0604020202020204" pitchFamily="34" charset="0"/>
              </a:rPr>
              <a:t>]</a:t>
            </a:r>
          </a:p>
          <a:p>
            <a:r>
              <a:rPr lang="en-US" sz="2000" b="1" dirty="0">
                <a:solidFill>
                  <a:srgbClr val="0070C0"/>
                </a:solidFill>
              </a:rPr>
              <a:t>                          = 144 – 24 – 108 = 12 mmol/L</a:t>
            </a:r>
          </a:p>
        </p:txBody>
      </p:sp>
    </p:spTree>
    <p:extLst>
      <p:ext uri="{BB962C8B-B14F-4D97-AF65-F5344CB8AC3E}">
        <p14:creationId xmlns:p14="http://schemas.microsoft.com/office/powerpoint/2010/main" val="1769196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457200"/>
            <a:ext cx="8229600" cy="9906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sz="3600" b="1" dirty="0">
                <a:solidFill>
                  <a:srgbClr val="AD0101">
                    <a:lumMod val="75000"/>
                  </a:srgbClr>
                </a:solidFill>
              </a:rPr>
              <a:t>Anion Gap in Metabolic Acidosis</a:t>
            </a:r>
          </a:p>
        </p:txBody>
      </p:sp>
      <p:cxnSp>
        <p:nvCxnSpPr>
          <p:cNvPr id="5" name="Straight Connector 4"/>
          <p:cNvCxnSpPr/>
          <p:nvPr/>
        </p:nvCxnSpPr>
        <p:spPr>
          <a:xfrm>
            <a:off x="457200" y="1143000"/>
            <a:ext cx="8382000" cy="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75758B0-D431-9303-9D7D-065EF157AC65}"/>
              </a:ext>
            </a:extLst>
          </p:cNvPr>
          <p:cNvSpPr txBox="1"/>
          <p:nvPr/>
        </p:nvSpPr>
        <p:spPr>
          <a:xfrm>
            <a:off x="1676400" y="1447800"/>
            <a:ext cx="5503430" cy="707886"/>
          </a:xfrm>
          <a:prstGeom prst="rect">
            <a:avLst/>
          </a:prstGeom>
          <a:noFill/>
        </p:spPr>
        <p:txBody>
          <a:bodyPr wrap="none" rtlCol="0">
            <a:spAutoFit/>
          </a:bodyPr>
          <a:lstStyle/>
          <a:p>
            <a:r>
              <a:rPr lang="en-US" sz="2000" b="1" dirty="0">
                <a:solidFill>
                  <a:srgbClr val="0070C0"/>
                </a:solidFill>
                <a:effectLst/>
                <a:ea typeface="Calibri" panose="020F0502020204030204" pitchFamily="34" charset="0"/>
                <a:cs typeface="Arial" panose="020B0604020202020204" pitchFamily="34" charset="0"/>
              </a:rPr>
              <a:t>Plasma anion gap = [Na</a:t>
            </a:r>
            <a:r>
              <a:rPr lang="en-US" sz="2000" b="1" baseline="30000" dirty="0">
                <a:solidFill>
                  <a:srgbClr val="0070C0"/>
                </a:solidFill>
                <a:effectLst/>
                <a:ea typeface="Calibri" panose="020F0502020204030204" pitchFamily="34" charset="0"/>
                <a:cs typeface="Arial" panose="020B0604020202020204" pitchFamily="34" charset="0"/>
              </a:rPr>
              <a:t>+</a:t>
            </a:r>
            <a:r>
              <a:rPr lang="en-US" sz="2000" b="1" dirty="0">
                <a:solidFill>
                  <a:srgbClr val="0070C0"/>
                </a:solidFill>
                <a:effectLst/>
                <a:ea typeface="Calibri" panose="020F0502020204030204" pitchFamily="34" charset="0"/>
                <a:cs typeface="Arial" panose="020B0604020202020204" pitchFamily="34" charset="0"/>
              </a:rPr>
              <a:t>] – [HCO</a:t>
            </a:r>
            <a:r>
              <a:rPr lang="en-US" sz="2000" b="1" baseline="-25000" dirty="0">
                <a:solidFill>
                  <a:srgbClr val="0070C0"/>
                </a:solidFill>
                <a:effectLst/>
                <a:ea typeface="Calibri" panose="020F0502020204030204" pitchFamily="34" charset="0"/>
                <a:cs typeface="Arial" panose="020B0604020202020204" pitchFamily="34" charset="0"/>
              </a:rPr>
              <a:t>3</a:t>
            </a:r>
            <a:r>
              <a:rPr lang="en-US" sz="2000" b="1" baseline="30000" dirty="0">
                <a:solidFill>
                  <a:srgbClr val="0070C0"/>
                </a:solidFill>
                <a:effectLst/>
                <a:ea typeface="Calibri" panose="020F0502020204030204" pitchFamily="34" charset="0"/>
                <a:cs typeface="Arial" panose="020B0604020202020204" pitchFamily="34" charset="0"/>
              </a:rPr>
              <a:t>-</a:t>
            </a:r>
            <a:r>
              <a:rPr lang="en-US" sz="2000" b="1" dirty="0">
                <a:solidFill>
                  <a:srgbClr val="0070C0"/>
                </a:solidFill>
                <a:effectLst/>
                <a:ea typeface="Calibri" panose="020F0502020204030204" pitchFamily="34" charset="0"/>
                <a:cs typeface="Arial" panose="020B0604020202020204" pitchFamily="34" charset="0"/>
              </a:rPr>
              <a:t>] – [Cl</a:t>
            </a:r>
            <a:r>
              <a:rPr lang="en-US" sz="2000" b="1" baseline="30000" dirty="0">
                <a:solidFill>
                  <a:srgbClr val="0070C0"/>
                </a:solidFill>
                <a:effectLst/>
                <a:ea typeface="Calibri" panose="020F0502020204030204" pitchFamily="34" charset="0"/>
                <a:cs typeface="Arial" panose="020B0604020202020204" pitchFamily="34" charset="0"/>
              </a:rPr>
              <a:t>-</a:t>
            </a:r>
            <a:r>
              <a:rPr lang="en-US" sz="2000" b="1" dirty="0">
                <a:solidFill>
                  <a:srgbClr val="0070C0"/>
                </a:solidFill>
                <a:effectLst/>
                <a:ea typeface="Calibri" panose="020F0502020204030204" pitchFamily="34" charset="0"/>
                <a:cs typeface="Arial" panose="020B0604020202020204" pitchFamily="34" charset="0"/>
              </a:rPr>
              <a:t>]</a:t>
            </a:r>
          </a:p>
          <a:p>
            <a:r>
              <a:rPr lang="en-US" sz="2000" b="1" dirty="0">
                <a:solidFill>
                  <a:srgbClr val="0070C0"/>
                </a:solidFill>
              </a:rPr>
              <a:t>                          = 144 – 24 – 108 = 12 mmol/L</a:t>
            </a:r>
          </a:p>
        </p:txBody>
      </p:sp>
      <p:graphicFrame>
        <p:nvGraphicFramePr>
          <p:cNvPr id="8" name="Diagram 7">
            <a:extLst>
              <a:ext uri="{FF2B5EF4-FFF2-40B4-BE49-F238E27FC236}">
                <a16:creationId xmlns:a16="http://schemas.microsoft.com/office/drawing/2014/main" id="{8C115EB2-CD47-8463-309C-5DC32D3FAB76}"/>
              </a:ext>
            </a:extLst>
          </p:cNvPr>
          <p:cNvGraphicFramePr/>
          <p:nvPr>
            <p:extLst>
              <p:ext uri="{D42A27DB-BD31-4B8C-83A1-F6EECF244321}">
                <p14:modId xmlns:p14="http://schemas.microsoft.com/office/powerpoint/2010/main" val="329848912"/>
              </p:ext>
            </p:extLst>
          </p:nvPr>
        </p:nvGraphicFramePr>
        <p:xfrm>
          <a:off x="914400" y="2353924"/>
          <a:ext cx="7391400" cy="2522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98DCF20A-B81F-CC14-CF25-440F8B69D543}"/>
              </a:ext>
            </a:extLst>
          </p:cNvPr>
          <p:cNvSpPr txBox="1"/>
          <p:nvPr/>
        </p:nvSpPr>
        <p:spPr>
          <a:xfrm flipH="1">
            <a:off x="1981200" y="4965918"/>
            <a:ext cx="2362200" cy="1815882"/>
          </a:xfrm>
          <a:prstGeom prst="rect">
            <a:avLst/>
          </a:prstGeom>
          <a:noFill/>
          <a:ln>
            <a:solidFill>
              <a:schemeClr val="accent3">
                <a:lumMod val="50000"/>
              </a:schemeClr>
            </a:solidFill>
          </a:ln>
        </p:spPr>
        <p:txBody>
          <a:bodyPr wrap="square" rtlCol="0">
            <a:spAutoFit/>
          </a:bodyPr>
          <a:lstStyle/>
          <a:p>
            <a:r>
              <a:rPr lang="en-US" sz="1600" dirty="0"/>
              <a:t>Diabetes</a:t>
            </a:r>
          </a:p>
          <a:p>
            <a:r>
              <a:rPr lang="en-US" sz="1600" dirty="0"/>
              <a:t>Lactic acidosis</a:t>
            </a:r>
          </a:p>
          <a:p>
            <a:r>
              <a:rPr lang="en-US" sz="1600" dirty="0"/>
              <a:t>CRF</a:t>
            </a:r>
          </a:p>
          <a:p>
            <a:r>
              <a:rPr lang="en-US" sz="1600" dirty="0"/>
              <a:t>Aspirin poisoning</a:t>
            </a:r>
          </a:p>
          <a:p>
            <a:r>
              <a:rPr lang="en-US" sz="1600" dirty="0"/>
              <a:t>Methanol poisoning</a:t>
            </a:r>
          </a:p>
          <a:p>
            <a:r>
              <a:rPr lang="en-US" sz="1600" dirty="0"/>
              <a:t>Ethanol poisoning</a:t>
            </a:r>
          </a:p>
          <a:p>
            <a:r>
              <a:rPr lang="en-US" sz="1600" dirty="0"/>
              <a:t>Starvation</a:t>
            </a:r>
          </a:p>
        </p:txBody>
      </p:sp>
      <p:sp>
        <p:nvSpPr>
          <p:cNvPr id="10" name="TextBox 9">
            <a:extLst>
              <a:ext uri="{FF2B5EF4-FFF2-40B4-BE49-F238E27FC236}">
                <a16:creationId xmlns:a16="http://schemas.microsoft.com/office/drawing/2014/main" id="{1ED94575-F3DB-EC83-798F-2A4AA4A19135}"/>
              </a:ext>
            </a:extLst>
          </p:cNvPr>
          <p:cNvSpPr txBox="1"/>
          <p:nvPr/>
        </p:nvSpPr>
        <p:spPr>
          <a:xfrm flipH="1">
            <a:off x="4876800" y="4965918"/>
            <a:ext cx="2362200" cy="1077218"/>
          </a:xfrm>
          <a:prstGeom prst="rect">
            <a:avLst/>
          </a:prstGeom>
          <a:noFill/>
          <a:ln>
            <a:solidFill>
              <a:schemeClr val="accent3">
                <a:lumMod val="50000"/>
              </a:schemeClr>
            </a:solidFill>
          </a:ln>
        </p:spPr>
        <p:txBody>
          <a:bodyPr wrap="square" rtlCol="0">
            <a:spAutoFit/>
          </a:bodyPr>
          <a:lstStyle/>
          <a:p>
            <a:r>
              <a:rPr lang="en-US" sz="1600" dirty="0"/>
              <a:t>Diarrhea</a:t>
            </a:r>
          </a:p>
          <a:p>
            <a:r>
              <a:rPr lang="en-US" sz="1600" dirty="0"/>
              <a:t>RTA</a:t>
            </a:r>
          </a:p>
          <a:p>
            <a:r>
              <a:rPr lang="en-US" sz="1600" dirty="0"/>
              <a:t>CAI</a:t>
            </a:r>
          </a:p>
          <a:p>
            <a:r>
              <a:rPr lang="en-US" sz="1600" dirty="0"/>
              <a:t>Addison’s disease</a:t>
            </a:r>
          </a:p>
        </p:txBody>
      </p:sp>
    </p:spTree>
    <p:extLst>
      <p:ext uri="{BB962C8B-B14F-4D97-AF65-F5344CB8AC3E}">
        <p14:creationId xmlns:p14="http://schemas.microsoft.com/office/powerpoint/2010/main" val="3935300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 teenage girl was brought by her mother to the ER drowsy. The girl looked emaciated and very thin. Her mother reported that she has not been eating for several days now. Her ABGs showed;</a:t>
            </a:r>
          </a:p>
          <a:p>
            <a:pPr lvl="1"/>
            <a:r>
              <a:rPr lang="en-US" dirty="0"/>
              <a:t>pH = 7</a:t>
            </a:r>
          </a:p>
          <a:p>
            <a:pPr lvl="1"/>
            <a:r>
              <a:rPr lang="en-US" dirty="0"/>
              <a:t>PO</a:t>
            </a:r>
            <a:r>
              <a:rPr lang="en-US" sz="1400" dirty="0"/>
              <a:t>2</a:t>
            </a:r>
            <a:r>
              <a:rPr lang="en-US" dirty="0"/>
              <a:t> = 90 mmHg.</a:t>
            </a:r>
          </a:p>
          <a:p>
            <a:pPr lvl="1"/>
            <a:r>
              <a:rPr lang="en-US" dirty="0"/>
              <a:t>PCO</a:t>
            </a:r>
            <a:r>
              <a:rPr lang="en-US" sz="1200" dirty="0"/>
              <a:t>2</a:t>
            </a:r>
            <a:r>
              <a:rPr lang="en-US" dirty="0"/>
              <a:t> = 42 mmHg.</a:t>
            </a:r>
          </a:p>
          <a:p>
            <a:pPr lvl="1"/>
            <a:r>
              <a:rPr lang="en-US" dirty="0">
                <a:solidFill>
                  <a:prstClr val="black"/>
                </a:solidFill>
              </a:rPr>
              <a:t>[HCO</a:t>
            </a:r>
            <a:r>
              <a:rPr lang="en-US" baseline="-25000" dirty="0">
                <a:solidFill>
                  <a:prstClr val="black"/>
                </a:solidFill>
              </a:rPr>
              <a:t>3</a:t>
            </a:r>
            <a:r>
              <a:rPr lang="en-US" baseline="30000" dirty="0">
                <a:solidFill>
                  <a:prstClr val="black"/>
                </a:solidFill>
              </a:rPr>
              <a:t>-</a:t>
            </a:r>
            <a:r>
              <a:rPr lang="en-US" dirty="0">
                <a:latin typeface="Arial" pitchFamily="34" charset="0"/>
                <a:cs typeface="Arial" pitchFamily="34" charset="0"/>
              </a:rPr>
              <a:t>] </a:t>
            </a:r>
            <a:r>
              <a:rPr lang="en-US" dirty="0"/>
              <a:t>= 17 mmol/L.</a:t>
            </a:r>
          </a:p>
          <a:p>
            <a:pPr lvl="1"/>
            <a:r>
              <a:rPr lang="en-US" dirty="0"/>
              <a:t>O</a:t>
            </a:r>
            <a:r>
              <a:rPr lang="en-US" sz="1400" dirty="0"/>
              <a:t>2</a:t>
            </a:r>
            <a:r>
              <a:rPr lang="en-US" dirty="0"/>
              <a:t> saturation = 95%</a:t>
            </a:r>
          </a:p>
          <a:p>
            <a:pPr lvl="1"/>
            <a:r>
              <a:rPr lang="en-US" sz="2000" dirty="0">
                <a:effectLst/>
                <a:ea typeface="Calibri" panose="020F0502020204030204" pitchFamily="34" charset="0"/>
                <a:cs typeface="Arial" panose="020B0604020202020204" pitchFamily="34" charset="0"/>
              </a:rPr>
              <a:t>[Na</a:t>
            </a:r>
            <a:r>
              <a:rPr lang="en-US" sz="2000" baseline="30000" dirty="0">
                <a:effectLst/>
                <a:ea typeface="Calibri" panose="020F0502020204030204" pitchFamily="34" charset="0"/>
                <a:cs typeface="Arial" panose="020B0604020202020204" pitchFamily="34" charset="0"/>
              </a:rPr>
              <a:t>+</a:t>
            </a:r>
            <a:r>
              <a:rPr lang="en-US" sz="2000" dirty="0">
                <a:effectLst/>
                <a:ea typeface="Calibri" panose="020F0502020204030204" pitchFamily="34" charset="0"/>
                <a:cs typeface="Arial" panose="020B0604020202020204" pitchFamily="34" charset="0"/>
              </a:rPr>
              <a:t>] = 145 mmol/L</a:t>
            </a:r>
          </a:p>
          <a:p>
            <a:pPr lvl="1"/>
            <a:r>
              <a:rPr lang="en-US" sz="2000" dirty="0">
                <a:effectLst/>
                <a:ea typeface="Calibri" panose="020F0502020204030204" pitchFamily="34" charset="0"/>
                <a:cs typeface="Arial" panose="020B0604020202020204" pitchFamily="34" charset="0"/>
              </a:rPr>
              <a:t>[Cl</a:t>
            </a:r>
            <a:r>
              <a:rPr lang="en-US" sz="2000" baseline="30000" dirty="0">
                <a:effectLst/>
                <a:ea typeface="Calibri" panose="020F0502020204030204" pitchFamily="34" charset="0"/>
                <a:cs typeface="Arial" panose="020B0604020202020204" pitchFamily="34" charset="0"/>
              </a:rPr>
              <a:t>-</a:t>
            </a:r>
            <a:r>
              <a:rPr lang="en-US" sz="2000" dirty="0">
                <a:effectLst/>
                <a:ea typeface="Calibri" panose="020F0502020204030204" pitchFamily="34" charset="0"/>
                <a:cs typeface="Arial" panose="020B0604020202020204" pitchFamily="34" charset="0"/>
              </a:rPr>
              <a:t>] = 108 mmol/L</a:t>
            </a:r>
          </a:p>
          <a:p>
            <a:pPr lvl="1"/>
            <a:endParaRPr lang="en-US" dirty="0"/>
          </a:p>
          <a:p>
            <a:pPr lvl="1"/>
            <a:endParaRPr lang="en-US" dirty="0"/>
          </a:p>
          <a:p>
            <a:pPr marL="0" indent="0">
              <a:buNone/>
            </a:pPr>
            <a:endParaRPr lang="en-US" dirty="0"/>
          </a:p>
          <a:p>
            <a:pPr lvl="1"/>
            <a:endParaRPr lang="en-US" dirty="0"/>
          </a:p>
          <a:p>
            <a:pPr lvl="1"/>
            <a:endParaRPr lang="en-US" dirty="0"/>
          </a:p>
          <a:p>
            <a:pPr lvl="1"/>
            <a:endParaRPr lang="en-US" dirty="0"/>
          </a:p>
        </p:txBody>
      </p:sp>
      <p:sp>
        <p:nvSpPr>
          <p:cNvPr id="5" name="Title 1"/>
          <p:cNvSpPr txBox="1">
            <a:spLocks/>
          </p:cNvSpPr>
          <p:nvPr/>
        </p:nvSpPr>
        <p:spPr>
          <a:xfrm>
            <a:off x="609600" y="457200"/>
            <a:ext cx="8229600" cy="9906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600" b="1" dirty="0">
                <a:solidFill>
                  <a:srgbClr val="AD0101">
                    <a:lumMod val="75000"/>
                  </a:srgbClr>
                </a:solidFill>
              </a:rPr>
              <a:t>Case study 1</a:t>
            </a:r>
          </a:p>
        </p:txBody>
      </p:sp>
      <p:cxnSp>
        <p:nvCxnSpPr>
          <p:cNvPr id="6" name="Straight Connector 5"/>
          <p:cNvCxnSpPr/>
          <p:nvPr/>
        </p:nvCxnSpPr>
        <p:spPr>
          <a:xfrm>
            <a:off x="457200" y="1371600"/>
            <a:ext cx="8382000" cy="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2371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sz="2000" dirty="0">
                <a:effectLst/>
                <a:ea typeface="Calibri" panose="020F0502020204030204" pitchFamily="34" charset="0"/>
                <a:cs typeface="Arial" panose="020B0604020202020204" pitchFamily="34" charset="0"/>
              </a:rPr>
              <a:t>After being left unsupervised, a two-year-old boy is found by his parents in the family garage near an open bottle of antifreeze. He is minimally responsive and has the following laboratory values: a blood pH of 6.83, </a:t>
            </a:r>
            <a:r>
              <a:rPr lang="en-US" sz="2000" i="1" dirty="0">
                <a:effectLst/>
                <a:ea typeface="Calibri" panose="020F0502020204030204" pitchFamily="34" charset="0"/>
                <a:cs typeface="Arial" panose="020B0604020202020204" pitchFamily="34" charset="0"/>
              </a:rPr>
              <a:t>p</a:t>
            </a:r>
            <a:r>
              <a:rPr lang="en-US" sz="2000" dirty="0">
                <a:effectLst/>
                <a:ea typeface="Calibri" panose="020F0502020204030204" pitchFamily="34" charset="0"/>
                <a:cs typeface="Arial" panose="020B0604020202020204" pitchFamily="34" charset="0"/>
              </a:rPr>
              <a:t>CO2 of 40 mmHg; a sodium level of 142 </a:t>
            </a:r>
            <a:r>
              <a:rPr lang="en-US" sz="2000" dirty="0" err="1">
                <a:effectLst/>
                <a:ea typeface="Calibri" panose="020F0502020204030204" pitchFamily="34" charset="0"/>
                <a:cs typeface="Arial" panose="020B0604020202020204" pitchFamily="34" charset="0"/>
              </a:rPr>
              <a:t>mEq</a:t>
            </a:r>
            <a:r>
              <a:rPr lang="en-US" sz="2000" dirty="0">
                <a:effectLst/>
                <a:ea typeface="Calibri" panose="020F0502020204030204" pitchFamily="34" charset="0"/>
                <a:cs typeface="Arial" panose="020B0604020202020204" pitchFamily="34" charset="0"/>
              </a:rPr>
              <a:t>/L, chloride level of 106 </a:t>
            </a:r>
            <a:r>
              <a:rPr lang="en-US" sz="2000" dirty="0" err="1">
                <a:effectLst/>
                <a:ea typeface="Calibri" panose="020F0502020204030204" pitchFamily="34" charset="0"/>
                <a:cs typeface="Arial" panose="020B0604020202020204" pitchFamily="34" charset="0"/>
              </a:rPr>
              <a:t>mEq</a:t>
            </a:r>
            <a:r>
              <a:rPr lang="en-US" sz="2000" dirty="0">
                <a:effectLst/>
                <a:ea typeface="Calibri" panose="020F0502020204030204" pitchFamily="34" charset="0"/>
                <a:cs typeface="Arial" panose="020B0604020202020204" pitchFamily="34" charset="0"/>
              </a:rPr>
              <a:t>/L and a bicarbonate level of 6 </a:t>
            </a:r>
            <a:r>
              <a:rPr lang="en-US" sz="2000" dirty="0" err="1">
                <a:effectLst/>
                <a:ea typeface="Calibri" panose="020F0502020204030204" pitchFamily="34" charset="0"/>
                <a:cs typeface="Arial" panose="020B0604020202020204" pitchFamily="34" charset="0"/>
              </a:rPr>
              <a:t>mEq</a:t>
            </a:r>
            <a:r>
              <a:rPr lang="en-US" sz="2000" dirty="0">
                <a:effectLst/>
                <a:ea typeface="Calibri" panose="020F0502020204030204" pitchFamily="34" charset="0"/>
                <a:cs typeface="Arial" panose="020B0604020202020204" pitchFamily="34" charset="0"/>
              </a:rPr>
              <a:t>/L. Which of the following defines the acid-base disorder in this patient?</a:t>
            </a:r>
          </a:p>
          <a:p>
            <a:pPr marL="0" indent="0">
              <a:buNone/>
            </a:pPr>
            <a:endParaRPr lang="en-US" dirty="0"/>
          </a:p>
        </p:txBody>
      </p:sp>
      <p:sp>
        <p:nvSpPr>
          <p:cNvPr id="5" name="Title 1"/>
          <p:cNvSpPr txBox="1">
            <a:spLocks/>
          </p:cNvSpPr>
          <p:nvPr/>
        </p:nvSpPr>
        <p:spPr>
          <a:xfrm>
            <a:off x="609600" y="457200"/>
            <a:ext cx="8229600" cy="9906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600" b="1" dirty="0">
                <a:solidFill>
                  <a:srgbClr val="AD0101">
                    <a:lumMod val="75000"/>
                  </a:srgbClr>
                </a:solidFill>
              </a:rPr>
              <a:t>Case study 2</a:t>
            </a:r>
          </a:p>
        </p:txBody>
      </p:sp>
      <p:cxnSp>
        <p:nvCxnSpPr>
          <p:cNvPr id="6" name="Straight Connector 5"/>
          <p:cNvCxnSpPr/>
          <p:nvPr/>
        </p:nvCxnSpPr>
        <p:spPr>
          <a:xfrm>
            <a:off x="457200" y="1371600"/>
            <a:ext cx="8382000" cy="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6027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2249</TotalTime>
  <Words>596</Words>
  <Application>Microsoft Office PowerPoint</Application>
  <PresentationFormat>On-screen Show (4:3)</PresentationFormat>
  <Paragraphs>84</Paragraphs>
  <Slides>11</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Clarity</vt:lpstr>
      <vt:lpstr>acid-base Tutorial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Acid-base balance Lecture-III</dc:title>
  <dc:creator>Reviewer</dc:creator>
  <cp:lastModifiedBy>Maha Saja</cp:lastModifiedBy>
  <cp:revision>352</cp:revision>
  <dcterms:created xsi:type="dcterms:W3CDTF">2016-01-17T05:41:48Z</dcterms:created>
  <dcterms:modified xsi:type="dcterms:W3CDTF">2022-05-24T04:57:50Z</dcterms:modified>
</cp:coreProperties>
</file>