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5" r:id="rId6"/>
    <p:sldMasterId id="2147483657" r:id="rId7"/>
    <p:sldMasterId id="2147483659" r:id="rId8"/>
    <p:sldMasterId id="2147483661" r:id="rId9"/>
    <p:sldMasterId id="2147483663" r:id="rId10"/>
    <p:sldMasterId id="2147483665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</p:sldIdLst>
  <p:sldSz cy="6858000" cx="9144000"/>
  <p:notesSz cx="6858000" cy="9144000"/>
  <p:embeddedFontLst>
    <p:embeddedFont>
      <p:font typeface="Teko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6" roundtripDataSignature="AMtx7miIfZ96OzhzS8LSAJk5SVIzAryT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8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7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20.xml"/><Relationship Id="rId13" Type="http://schemas.openxmlformats.org/officeDocument/2006/relationships/slide" Target="slides/slide1.xml"/><Relationship Id="rId35" Type="http://schemas.openxmlformats.org/officeDocument/2006/relationships/font" Target="fonts/Teko-bold.fntdata"/><Relationship Id="rId12" Type="http://schemas.openxmlformats.org/officeDocument/2006/relationships/notesMaster" Target="notesMasters/notesMaster1.xml"/><Relationship Id="rId34" Type="http://schemas.openxmlformats.org/officeDocument/2006/relationships/font" Target="fonts/Teko-regular.fntdata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36" Type="http://customschemas.google.com/relationships/presentationmetadata" Target="metadata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56" name="Google Shape;15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57" name="Google Shape;15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 txBox="1"/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" type="subTitle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0" type="dt"/>
          </p:nvPr>
        </p:nvSpPr>
        <p:spPr>
          <a:xfrm>
            <a:off x="76200" y="6069012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1" type="ftr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2" type="sldNum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8"/>
          <p:cNvSpPr txBox="1"/>
          <p:nvPr>
            <p:ph idx="1" type="body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28" name="Google Shape;128;p38"/>
          <p:cNvSpPr txBox="1"/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0" sz="2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8"/>
          <p:cNvSpPr/>
          <p:nvPr>
            <p:ph idx="2" type="pic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</p:sp>
      <p:sp>
        <p:nvSpPr>
          <p:cNvPr id="130" name="Google Shape;130;p38"/>
          <p:cNvSpPr txBox="1"/>
          <p:nvPr>
            <p:ph idx="10" type="dt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8"/>
          <p:cNvSpPr txBox="1"/>
          <p:nvPr>
            <p:ph idx="12" type="sldNum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38"/>
          <p:cNvSpPr txBox="1"/>
          <p:nvPr>
            <p:ph idx="11" type="ftr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0"/>
          <p:cNvSpPr txBox="1"/>
          <p:nvPr>
            <p:ph type="title"/>
          </p:nvPr>
        </p:nvSpPr>
        <p:spPr>
          <a:xfrm rot="5400000">
            <a:off x="4823619" y="2339182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0"/>
          <p:cNvSpPr txBox="1"/>
          <p:nvPr>
            <p:ph idx="1" type="body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45" name="Google Shape;145;p40"/>
          <p:cNvSpPr txBox="1"/>
          <p:nvPr>
            <p:ph idx="10" type="dt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0"/>
          <p:cNvSpPr txBox="1"/>
          <p:nvPr>
            <p:ph idx="11" type="ftr"/>
          </p:nvPr>
        </p:nvSpPr>
        <p:spPr>
          <a:xfrm>
            <a:off x="457200" y="6248400"/>
            <a:ext cx="5573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0"/>
          <p:cNvSpPr txBox="1"/>
          <p:nvPr>
            <p:ph idx="12" type="sldNum"/>
          </p:nvPr>
        </p:nvSpPr>
        <p:spPr>
          <a:xfrm rot="5400000">
            <a:off x="5989637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0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" type="body"/>
          </p:nvPr>
        </p:nvSpPr>
        <p:spPr>
          <a:xfrm rot="5400000">
            <a:off x="2426494" y="-213519"/>
            <a:ext cx="4525962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/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b="0"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" type="body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cap="sq" cmpd="dbl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137150" spcFirstLastPara="1" rIns="137150" wrap="square" tIns="182875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2" type="body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4" name="Google Shape;54;p32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2" type="body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 txBox="1"/>
          <p:nvPr>
            <p:ph idx="1" type="body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b="0" sz="4400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4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4"/>
          <p:cNvSpPr txBox="1"/>
          <p:nvPr>
            <p:ph idx="12" type="sldNum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34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6"/>
          <p:cNvSpPr txBox="1"/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6"/>
          <p:cNvSpPr txBox="1"/>
          <p:nvPr>
            <p:ph idx="1" type="body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10" name="Google Shape;110;p36"/>
          <p:cNvSpPr txBox="1"/>
          <p:nvPr>
            <p:ph idx="2" type="body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11" name="Google Shape;111;p36"/>
          <p:cNvSpPr txBox="1"/>
          <p:nvPr>
            <p:ph idx="3" type="body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b="1" sz="2000">
                <a:solidFill>
                  <a:srgbClr val="FFFFFF"/>
                </a:solidFill>
              </a:defRPr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12" name="Google Shape;112;p36"/>
          <p:cNvSpPr txBox="1"/>
          <p:nvPr>
            <p:ph idx="4" type="body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b="1" sz="2000">
                <a:solidFill>
                  <a:srgbClr val="FFFFFF"/>
                </a:solidFill>
              </a:defRPr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13" name="Google Shape;113;p36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6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36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9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6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5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7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/>
        </p:nvSpPr>
        <p:spPr>
          <a:xfrm>
            <a:off x="0" y="5970587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2"/>
          <p:cNvSpPr txBox="1"/>
          <p:nvPr/>
        </p:nvSpPr>
        <p:spPr>
          <a:xfrm>
            <a:off x="-9525" y="6053137"/>
            <a:ext cx="2249487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2"/>
          <p:cNvSpPr txBox="1"/>
          <p:nvPr/>
        </p:nvSpPr>
        <p:spPr>
          <a:xfrm>
            <a:off x="2359025" y="6043612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5" name="Google Shape;15;p22"/>
          <p:cNvSpPr txBox="1"/>
          <p:nvPr>
            <p:ph idx="10" type="dt"/>
          </p:nvPr>
        </p:nvSpPr>
        <p:spPr>
          <a:xfrm>
            <a:off x="76200" y="6069012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2"/>
          <p:cNvSpPr txBox="1"/>
          <p:nvPr>
            <p:ph idx="11" type="ftr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2"/>
          <p:cNvSpPr txBox="1"/>
          <p:nvPr>
            <p:ph idx="12" type="sldNum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6" name="Google Shape;26;p24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7" name="Google Shape;27;p24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24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24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4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4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6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6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6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62" name="Google Shape;62;p26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63" name="Google Shape;63;p26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6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5" name="Google Shape;75;p28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6" name="Google Shape;76;p28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8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8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 txBox="1"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3"/>
          <p:cNvSpPr txBox="1"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3"/>
          <p:cNvSpPr txBox="1"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3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8" name="Google Shape;88;p33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9" name="Google Shape;89;p33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33"/>
          <p:cNvSpPr txBox="1"/>
          <p:nvPr>
            <p:ph idx="12" type="sldNum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3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5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5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5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5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3" name="Google Shape;103;p35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4" name="Google Shape;104;p35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35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5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7"/>
          <p:cNvSpPr txBox="1"/>
          <p:nvPr/>
        </p:nvSpPr>
        <p:spPr>
          <a:xfrm>
            <a:off x="-9525" y="4572000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7"/>
          <p:cNvSpPr txBox="1"/>
          <p:nvPr/>
        </p:nvSpPr>
        <p:spPr>
          <a:xfrm>
            <a:off x="-9525" y="4664075"/>
            <a:ext cx="1463675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7"/>
          <p:cNvSpPr txBox="1"/>
          <p:nvPr/>
        </p:nvSpPr>
        <p:spPr>
          <a:xfrm>
            <a:off x="1544637" y="4654550"/>
            <a:ext cx="7599362" cy="712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7"/>
          <p:cNvSpPr txBox="1"/>
          <p:nvPr/>
        </p:nvSpPr>
        <p:spPr>
          <a:xfrm>
            <a:off x="1447800" y="0"/>
            <a:ext cx="100012" cy="686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7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2" name="Google Shape;122;p37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3" name="Google Shape;123;p37"/>
          <p:cNvSpPr txBox="1"/>
          <p:nvPr>
            <p:ph idx="10" type="dt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37"/>
          <p:cNvSpPr txBox="1"/>
          <p:nvPr>
            <p:ph idx="12" type="sldNum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7"/>
          <p:cNvSpPr txBox="1"/>
          <p:nvPr>
            <p:ph idx="11" type="ftr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9"/>
          <p:cNvSpPr txBox="1"/>
          <p:nvPr/>
        </p:nvSpPr>
        <p:spPr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9"/>
          <p:cNvSpPr txBox="1"/>
          <p:nvPr/>
        </p:nvSpPr>
        <p:spPr>
          <a:xfrm>
            <a:off x="6142037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9"/>
          <p:cNvSpPr txBox="1"/>
          <p:nvPr/>
        </p:nvSpPr>
        <p:spPr>
          <a:xfrm>
            <a:off x="6142037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9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8" name="Google Shape;138;p39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9" name="Google Shape;139;p39"/>
          <p:cNvSpPr txBox="1"/>
          <p:nvPr>
            <p:ph idx="10" type="dt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39"/>
          <p:cNvSpPr txBox="1"/>
          <p:nvPr>
            <p:ph idx="11" type="ftr"/>
          </p:nvPr>
        </p:nvSpPr>
        <p:spPr>
          <a:xfrm>
            <a:off x="457200" y="6248400"/>
            <a:ext cx="5573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39"/>
          <p:cNvSpPr txBox="1"/>
          <p:nvPr>
            <p:ph idx="12" type="sldNum"/>
          </p:nvPr>
        </p:nvSpPr>
        <p:spPr>
          <a:xfrm rot="5400000">
            <a:off x="5989637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/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REGULATION OF GFR</a:t>
            </a:r>
            <a:endParaRPr/>
          </a:p>
        </p:txBody>
      </p:sp>
      <p:sp>
        <p:nvSpPr>
          <p:cNvPr id="153" name="Google Shape;153;p1"/>
          <p:cNvSpPr txBox="1"/>
          <p:nvPr>
            <p:ph idx="1" type="subTitle"/>
          </p:nvPr>
        </p:nvSpPr>
        <p:spPr>
          <a:xfrm>
            <a:off x="2362200" y="6049962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" name="Google Shape;218;p10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8598" lvl="0" marL="319088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sz="29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Image result for thinking" id="219" name="Google Shape;21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450"/>
            <a:ext cx="9144000" cy="681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0"/>
          <p:cNvSpPr txBox="1"/>
          <p:nvPr/>
        </p:nvSpPr>
        <p:spPr>
          <a:xfrm>
            <a:off x="476250" y="549275"/>
            <a:ext cx="81915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How autoregulation takes place?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/>
          <p:nvPr/>
        </p:nvSpPr>
        <p:spPr>
          <a:xfrm>
            <a:off x="381000" y="4572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BB8"/>
              </a:buClr>
              <a:buSzPts val="3600"/>
              <a:buFont typeface="Twentieth Century"/>
              <a:buNone/>
            </a:pPr>
            <a:r>
              <a:rPr b="1" i="0" lang="en-US" sz="3600" u="none">
                <a:solidFill>
                  <a:srgbClr val="558BB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Auto-regulation of GFR</a:t>
            </a:r>
            <a:endParaRPr/>
          </a:p>
        </p:txBody>
      </p:sp>
      <p:cxnSp>
        <p:nvCxnSpPr>
          <p:cNvPr id="226" name="Google Shape;226;p11"/>
          <p:cNvCxnSpPr/>
          <p:nvPr/>
        </p:nvCxnSpPr>
        <p:spPr>
          <a:xfrm>
            <a:off x="304800" y="1219200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355D7E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27" name="Google Shape;227;p11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Refer to feedback mechanisms intrinsic to the kidney that keep the renal blood flow and GFR relatively constant despite fluctuations in ABP.</a:t>
            </a:r>
            <a:endParaRPr/>
          </a:p>
          <a:p>
            <a:pPr indent="-20859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These mechanisms operate over an ABP ranging between 75-160 mmHg.</a:t>
            </a:r>
            <a:endParaRPr/>
          </a:p>
          <a:p>
            <a:pPr indent="-20859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1" i="1" lang="en-US" sz="2900" u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Achieved by 2 major mechanisms</a:t>
            </a: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endParaRPr/>
          </a:p>
          <a:p>
            <a:pPr indent="-457200" lvl="1" marL="7302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Myogenic auto-regulation.</a:t>
            </a:r>
            <a:endParaRPr/>
          </a:p>
          <a:p>
            <a:pPr indent="-457200" lvl="1" marL="7302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Tubulo-glomerular feedback mechanism.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rgbClr val="0000C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Renal Autoregulation of GFR</a:t>
            </a:r>
            <a:endParaRPr/>
          </a:p>
        </p:txBody>
      </p:sp>
      <p:pic>
        <p:nvPicPr>
          <p:cNvPr descr="H:\$$SaladinPowerPoints\Images\CH_23\0809L.JPG" id="233" name="Google Shape;233;p12"/>
          <p:cNvPicPr preferRelativeResize="0"/>
          <p:nvPr/>
        </p:nvPicPr>
        <p:blipFill rotWithShape="1">
          <a:blip r:embed="rId3">
            <a:alphaModFix/>
          </a:blip>
          <a:srcRect b="8747" l="28451" r="26557" t="16271"/>
          <a:stretch/>
        </p:blipFill>
        <p:spPr>
          <a:xfrm>
            <a:off x="0" y="1524000"/>
            <a:ext cx="36576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2"/>
          <p:cNvSpPr txBox="1"/>
          <p:nvPr>
            <p:ph idx="1" type="body"/>
          </p:nvPr>
        </p:nvSpPr>
        <p:spPr>
          <a:xfrm>
            <a:off x="3581400" y="1773237"/>
            <a:ext cx="5562600" cy="5084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↑ BP → constrict afferent arteriole, &amp; dilate efferent </a:t>
            </a:r>
            <a:endParaRPr/>
          </a:p>
          <a:p>
            <a:pPr indent="-319087" lvl="0" marL="319087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↓ BP → dilate afferent arteriole, &amp; constrict efferent</a:t>
            </a:r>
            <a:endParaRPr/>
          </a:p>
          <a:p>
            <a:pPr indent="-319087" lvl="0" marL="319087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Stable for BP range of 75 to 160 mmHg (systolic)</a:t>
            </a:r>
            <a:endParaRPr/>
          </a:p>
          <a:p>
            <a:pPr indent="-319087" lvl="0" marL="319087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Cannot compensate for extreme BP changes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/>
          <p:nvPr>
            <p:ph type="title"/>
          </p:nvPr>
        </p:nvSpPr>
        <p:spPr>
          <a:xfrm>
            <a:off x="457200" y="0"/>
            <a:ext cx="8229600" cy="1417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rgbClr val="0000C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Juxtaglomerular Apparatus</a:t>
            </a:r>
            <a:endParaRPr/>
          </a:p>
        </p:txBody>
      </p:sp>
      <p:pic>
        <p:nvPicPr>
          <p:cNvPr descr="0809L" id="240" name="Google Shape;240;p13"/>
          <p:cNvPicPr preferRelativeResize="0"/>
          <p:nvPr/>
        </p:nvPicPr>
        <p:blipFill rotWithShape="1">
          <a:blip r:embed="rId3">
            <a:alphaModFix/>
          </a:blip>
          <a:srcRect b="0" l="0" r="0" t="12522"/>
          <a:stretch/>
        </p:blipFill>
        <p:spPr>
          <a:xfrm>
            <a:off x="457200" y="990600"/>
            <a:ext cx="8129587" cy="533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13"/>
          <p:cNvGrpSpPr/>
          <p:nvPr/>
        </p:nvGrpSpPr>
        <p:grpSpPr>
          <a:xfrm>
            <a:off x="6629400" y="4129087"/>
            <a:ext cx="1905000" cy="2505075"/>
            <a:chOff x="4176" y="2601"/>
            <a:chExt cx="1200" cy="1578"/>
          </a:xfrm>
        </p:grpSpPr>
        <p:sp>
          <p:nvSpPr>
            <p:cNvPr id="242" name="Google Shape;242;p13"/>
            <p:cNvSpPr txBox="1"/>
            <p:nvPr/>
          </p:nvSpPr>
          <p:spPr>
            <a:xfrm>
              <a:off x="4176" y="2601"/>
              <a:ext cx="1193" cy="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wentieth Century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-</a:t>
              </a:r>
              <a:r>
                <a:rPr b="0" i="0" lang="en-US" sz="2400" u="none">
                  <a:solidFill>
                    <a:srgbClr val="0000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secrete Renin</a:t>
              </a:r>
              <a:endParaRPr/>
            </a:p>
          </p:txBody>
        </p:sp>
        <p:sp>
          <p:nvSpPr>
            <p:cNvPr id="243" name="Google Shape;243;p13"/>
            <p:cNvSpPr txBox="1"/>
            <p:nvPr/>
          </p:nvSpPr>
          <p:spPr>
            <a:xfrm>
              <a:off x="4176" y="3849"/>
              <a:ext cx="1200" cy="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wentieth Century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- </a:t>
              </a:r>
              <a:r>
                <a:rPr b="1" i="0" lang="en-US" sz="1800" u="none">
                  <a:solidFill>
                    <a:srgbClr val="0000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monitor salinity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"/>
          <p:cNvSpPr txBox="1"/>
          <p:nvPr/>
        </p:nvSpPr>
        <p:spPr>
          <a:xfrm>
            <a:off x="381000" y="4572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BB8"/>
              </a:buClr>
              <a:buSzPts val="3600"/>
              <a:buFont typeface="Twentieth Century"/>
              <a:buNone/>
            </a:pPr>
            <a:r>
              <a:rPr b="1" i="0" lang="en-US" sz="3600" u="none">
                <a:solidFill>
                  <a:srgbClr val="558BB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Tubulo-glomerular Feedback</a:t>
            </a:r>
            <a:endParaRPr/>
          </a:p>
        </p:txBody>
      </p:sp>
      <p:cxnSp>
        <p:nvCxnSpPr>
          <p:cNvPr id="249" name="Google Shape;249;p14"/>
          <p:cNvCxnSpPr/>
          <p:nvPr/>
        </p:nvCxnSpPr>
        <p:spPr>
          <a:xfrm>
            <a:off x="304800" y="1219200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355D7E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250" name="Google Shape;2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5" y="1279525"/>
            <a:ext cx="1400175" cy="214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1308100"/>
            <a:ext cx="6248400" cy="54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4"/>
          <p:cNvSpPr txBox="1"/>
          <p:nvPr/>
        </p:nvSpPr>
        <p:spPr>
          <a:xfrm>
            <a:off x="4700587" y="4953000"/>
            <a:ext cx="1624012" cy="276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Juxtaglomerular cells</a:t>
            </a:r>
            <a:endParaRPr/>
          </a:p>
        </p:txBody>
      </p:sp>
      <p:sp>
        <p:nvSpPr>
          <p:cNvPr id="253" name="Google Shape;253;p14"/>
          <p:cNvSpPr txBox="1"/>
          <p:nvPr/>
        </p:nvSpPr>
        <p:spPr>
          <a:xfrm>
            <a:off x="2133600" y="4724400"/>
            <a:ext cx="9144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↓↓ NaCl</a:t>
            </a:r>
            <a:endParaRPr/>
          </a:p>
        </p:txBody>
      </p:sp>
      <p:cxnSp>
        <p:nvCxnSpPr>
          <p:cNvPr id="254" name="Google Shape;254;p14"/>
          <p:cNvCxnSpPr/>
          <p:nvPr/>
        </p:nvCxnSpPr>
        <p:spPr>
          <a:xfrm flipH="1" rot="10800000">
            <a:off x="2819400" y="4502150"/>
            <a:ext cx="304800" cy="2222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sp>
        <p:nvSpPr>
          <p:cNvPr id="255" name="Google Shape;255;p14"/>
          <p:cNvSpPr/>
          <p:nvPr/>
        </p:nvSpPr>
        <p:spPr>
          <a:xfrm>
            <a:off x="2774950" y="4387850"/>
            <a:ext cx="203200" cy="228600"/>
          </a:xfrm>
          <a:custGeom>
            <a:rect b="b" l="l" r="r" t="t"/>
            <a:pathLst>
              <a:path extrusionOk="0" h="228600" w="203200">
                <a:moveTo>
                  <a:pt x="26934" y="99825"/>
                </a:moveTo>
                <a:lnTo>
                  <a:pt x="87125" y="99825"/>
                </a:lnTo>
                <a:lnTo>
                  <a:pt x="87125" y="30301"/>
                </a:lnTo>
                <a:lnTo>
                  <a:pt x="116075" y="30301"/>
                </a:lnTo>
                <a:lnTo>
                  <a:pt x="116075" y="99825"/>
                </a:lnTo>
                <a:lnTo>
                  <a:pt x="176266" y="99825"/>
                </a:lnTo>
                <a:lnTo>
                  <a:pt x="176266" y="128775"/>
                </a:lnTo>
                <a:lnTo>
                  <a:pt x="116075" y="128775"/>
                </a:lnTo>
                <a:lnTo>
                  <a:pt x="116075" y="198299"/>
                </a:lnTo>
                <a:lnTo>
                  <a:pt x="87125" y="198299"/>
                </a:lnTo>
                <a:lnTo>
                  <a:pt x="87125" y="128775"/>
                </a:lnTo>
                <a:lnTo>
                  <a:pt x="26934" y="128775"/>
                </a:lnTo>
                <a:lnTo>
                  <a:pt x="26934" y="99825"/>
                </a:lnTo>
                <a:close/>
              </a:path>
            </a:pathLst>
          </a:custGeom>
          <a:solidFill>
            <a:srgbClr val="FF0000"/>
          </a:solidFill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4"/>
          <p:cNvSpPr/>
          <p:nvPr/>
        </p:nvSpPr>
        <p:spPr>
          <a:xfrm flipH="1" rot="10800000">
            <a:off x="3276600" y="5229225"/>
            <a:ext cx="349250" cy="561975"/>
          </a:xfrm>
          <a:custGeom>
            <a:rect b="b" l="l" r="r" t="t"/>
            <a:pathLst>
              <a:path extrusionOk="0" h="561975" w="349250">
                <a:moveTo>
                  <a:pt x="0" y="561975"/>
                </a:moveTo>
                <a:lnTo>
                  <a:pt x="0" y="196453"/>
                </a:lnTo>
                <a:cubicBezTo>
                  <a:pt x="0" y="112066"/>
                  <a:pt x="68410" y="43656"/>
                  <a:pt x="152797" y="43656"/>
                </a:cubicBezTo>
                <a:lnTo>
                  <a:pt x="261938" y="43656"/>
                </a:lnTo>
                <a:lnTo>
                  <a:pt x="261938" y="0"/>
                </a:lnTo>
                <a:lnTo>
                  <a:pt x="349250" y="87313"/>
                </a:lnTo>
                <a:lnTo>
                  <a:pt x="261938" y="174625"/>
                </a:lnTo>
                <a:lnTo>
                  <a:pt x="261938" y="130969"/>
                </a:lnTo>
                <a:lnTo>
                  <a:pt x="152797" y="130969"/>
                </a:lnTo>
                <a:cubicBezTo>
                  <a:pt x="116631" y="130969"/>
                  <a:pt x="87313" y="160287"/>
                  <a:pt x="87313" y="196453"/>
                </a:cubicBezTo>
                <a:lnTo>
                  <a:pt x="87313" y="561975"/>
                </a:lnTo>
                <a:lnTo>
                  <a:pt x="0" y="561975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6B85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3976687" y="4516437"/>
            <a:ext cx="55562" cy="1081087"/>
          </a:xfrm>
          <a:custGeom>
            <a:rect b="b" l="l" r="r" t="t"/>
            <a:pathLst>
              <a:path extrusionOk="0" h="1080654" w="55585">
                <a:moveTo>
                  <a:pt x="55585" y="1080654"/>
                </a:moveTo>
                <a:cubicBezTo>
                  <a:pt x="29030" y="852054"/>
                  <a:pt x="2476" y="623454"/>
                  <a:pt x="167" y="443345"/>
                </a:cubicBezTo>
                <a:cubicBezTo>
                  <a:pt x="-2142" y="263236"/>
                  <a:pt x="19794" y="131618"/>
                  <a:pt x="41730" y="0"/>
                </a:cubicBezTo>
              </a:path>
            </a:pathLst>
          </a:custGeom>
          <a:noFill/>
          <a:ln cap="flat" cmpd="sng" w="317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2382837" y="2244725"/>
            <a:ext cx="346075" cy="706437"/>
          </a:xfrm>
          <a:custGeom>
            <a:rect b="b" l="l" r="r" t="t"/>
            <a:pathLst>
              <a:path extrusionOk="0" h="706582" w="346363">
                <a:moveTo>
                  <a:pt x="346363" y="706582"/>
                </a:moveTo>
                <a:cubicBezTo>
                  <a:pt x="285172" y="585355"/>
                  <a:pt x="223981" y="464128"/>
                  <a:pt x="166254" y="346364"/>
                </a:cubicBezTo>
                <a:cubicBezTo>
                  <a:pt x="108527" y="228600"/>
                  <a:pt x="54263" y="114300"/>
                  <a:pt x="0" y="0"/>
                </a:cubicBezTo>
              </a:path>
            </a:pathLst>
          </a:custGeom>
          <a:noFill/>
          <a:ln cap="flat" cmpd="sng" w="317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4"/>
          <p:cNvSpPr txBox="1"/>
          <p:nvPr/>
        </p:nvSpPr>
        <p:spPr>
          <a:xfrm>
            <a:off x="1685925" y="6197600"/>
            <a:ext cx="1971675" cy="584200"/>
          </a:xfrm>
          <a:prstGeom prst="rect">
            <a:avLst/>
          </a:prstGeom>
          <a:solidFill>
            <a:srgbClr val="D3DEEA"/>
          </a:solidFill>
          <a:ln cap="flat" cmpd="sng" w="100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00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wentieth Century"/>
              <a:buNone/>
            </a:pPr>
            <a:r>
              <a:rPr b="1" i="0" lang="en-US" sz="16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Vasodilation of afferent arteriole</a:t>
            </a:r>
            <a:endParaRPr/>
          </a:p>
        </p:txBody>
      </p:sp>
      <p:sp>
        <p:nvSpPr>
          <p:cNvPr id="260" name="Google Shape;260;p14"/>
          <p:cNvSpPr/>
          <p:nvPr/>
        </p:nvSpPr>
        <p:spPr>
          <a:xfrm rot="6840000">
            <a:off x="3124200" y="3919537"/>
            <a:ext cx="533400" cy="577850"/>
          </a:xfrm>
          <a:custGeom>
            <a:rect b="b" l="l" r="r" t="t"/>
            <a:pathLst>
              <a:path extrusionOk="0" h="577850" w="533400">
                <a:moveTo>
                  <a:pt x="0" y="444500"/>
                </a:moveTo>
                <a:lnTo>
                  <a:pt x="133350" y="311150"/>
                </a:lnTo>
                <a:lnTo>
                  <a:pt x="133350" y="377825"/>
                </a:lnTo>
                <a:lnTo>
                  <a:pt x="333375" y="377825"/>
                </a:lnTo>
                <a:lnTo>
                  <a:pt x="333375" y="133350"/>
                </a:lnTo>
                <a:lnTo>
                  <a:pt x="266700" y="133350"/>
                </a:lnTo>
                <a:lnTo>
                  <a:pt x="400050" y="0"/>
                </a:lnTo>
                <a:lnTo>
                  <a:pt x="533400" y="133350"/>
                </a:lnTo>
                <a:lnTo>
                  <a:pt x="466725" y="133350"/>
                </a:lnTo>
                <a:lnTo>
                  <a:pt x="466725" y="511175"/>
                </a:lnTo>
                <a:lnTo>
                  <a:pt x="133350" y="511175"/>
                </a:lnTo>
                <a:lnTo>
                  <a:pt x="133350" y="577850"/>
                </a:lnTo>
                <a:lnTo>
                  <a:pt x="0" y="444500"/>
                </a:lnTo>
                <a:close/>
              </a:path>
            </a:pathLst>
          </a:custGeom>
          <a:solidFill>
            <a:srgbClr val="FFC000"/>
          </a:solidFill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>
            <a:off x="3454400" y="3979862"/>
            <a:ext cx="203200" cy="228600"/>
          </a:xfrm>
          <a:custGeom>
            <a:rect b="b" l="l" r="r" t="t"/>
            <a:pathLst>
              <a:path extrusionOk="0" h="228600" w="203200">
                <a:moveTo>
                  <a:pt x="26934" y="99825"/>
                </a:moveTo>
                <a:lnTo>
                  <a:pt x="87125" y="99825"/>
                </a:lnTo>
                <a:lnTo>
                  <a:pt x="87125" y="30301"/>
                </a:lnTo>
                <a:lnTo>
                  <a:pt x="116075" y="30301"/>
                </a:lnTo>
                <a:lnTo>
                  <a:pt x="116075" y="99825"/>
                </a:lnTo>
                <a:lnTo>
                  <a:pt x="176266" y="99825"/>
                </a:lnTo>
                <a:lnTo>
                  <a:pt x="176266" y="128775"/>
                </a:lnTo>
                <a:lnTo>
                  <a:pt x="116075" y="128775"/>
                </a:lnTo>
                <a:lnTo>
                  <a:pt x="116075" y="198299"/>
                </a:lnTo>
                <a:lnTo>
                  <a:pt x="87125" y="198299"/>
                </a:lnTo>
                <a:lnTo>
                  <a:pt x="87125" y="128775"/>
                </a:lnTo>
                <a:lnTo>
                  <a:pt x="26934" y="128775"/>
                </a:lnTo>
                <a:lnTo>
                  <a:pt x="26934" y="99825"/>
                </a:lnTo>
                <a:close/>
              </a:path>
            </a:pathLst>
          </a:custGeom>
          <a:solidFill>
            <a:srgbClr val="FF0000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" name="Google Shape;262;p14"/>
          <p:cNvCxnSpPr/>
          <p:nvPr/>
        </p:nvCxnSpPr>
        <p:spPr>
          <a:xfrm>
            <a:off x="3733800" y="4267200"/>
            <a:ext cx="3352800" cy="0"/>
          </a:xfrm>
          <a:prstGeom prst="straightConnector1">
            <a:avLst/>
          </a:prstGeom>
          <a:noFill/>
          <a:ln cap="flat" cmpd="sng" w="31750">
            <a:solidFill>
              <a:srgbClr val="00B0F0"/>
            </a:solidFill>
            <a:prstDash val="solid"/>
            <a:miter lim="800000"/>
            <a:headEnd len="med" w="med" type="none"/>
            <a:tailEnd len="lg" w="lg" type="stealth"/>
          </a:ln>
        </p:spPr>
      </p:cxnSp>
      <p:sp>
        <p:nvSpPr>
          <p:cNvPr id="263" name="Google Shape;263;p14"/>
          <p:cNvSpPr txBox="1"/>
          <p:nvPr/>
        </p:nvSpPr>
        <p:spPr>
          <a:xfrm>
            <a:off x="7162800" y="4038600"/>
            <a:ext cx="1698625" cy="369887"/>
          </a:xfrm>
          <a:prstGeom prst="rect">
            <a:avLst/>
          </a:prstGeom>
          <a:noFill/>
          <a:ln cap="flat" cmpd="sng" w="952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Release Renin</a:t>
            </a:r>
            <a:endParaRPr/>
          </a:p>
        </p:txBody>
      </p:sp>
      <p:sp>
        <p:nvSpPr>
          <p:cNvPr id="264" name="Google Shape;264;p14"/>
          <p:cNvSpPr/>
          <p:nvPr/>
        </p:nvSpPr>
        <p:spPr>
          <a:xfrm>
            <a:off x="7848600" y="4495800"/>
            <a:ext cx="304800" cy="436562"/>
          </a:xfrm>
          <a:prstGeom prst="downArrow">
            <a:avLst>
              <a:gd fmla="val 14060" name="adj1"/>
              <a:gd fmla="val 50000" name="adj2"/>
            </a:avLst>
          </a:prstGeom>
          <a:solidFill>
            <a:srgbClr val="00B0F0"/>
          </a:solidFill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4"/>
          <p:cNvSpPr txBox="1"/>
          <p:nvPr/>
        </p:nvSpPr>
        <p:spPr>
          <a:xfrm>
            <a:off x="6934200" y="5040312"/>
            <a:ext cx="2095500" cy="369887"/>
          </a:xfrm>
          <a:prstGeom prst="rect">
            <a:avLst/>
          </a:prstGeom>
          <a:noFill/>
          <a:ln cap="flat" cmpd="sng" w="952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Angiotensinogen II</a:t>
            </a: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7924800" y="5507037"/>
            <a:ext cx="304800" cy="436562"/>
          </a:xfrm>
          <a:prstGeom prst="downArrow">
            <a:avLst>
              <a:gd fmla="val 14060" name="adj1"/>
              <a:gd fmla="val 50000" name="adj2"/>
            </a:avLst>
          </a:prstGeom>
          <a:solidFill>
            <a:srgbClr val="00B0F0"/>
          </a:solidFill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4"/>
          <p:cNvSpPr txBox="1"/>
          <p:nvPr/>
        </p:nvSpPr>
        <p:spPr>
          <a:xfrm>
            <a:off x="6629400" y="6083300"/>
            <a:ext cx="2438400" cy="646112"/>
          </a:xfrm>
          <a:prstGeom prst="rect">
            <a:avLst/>
          </a:prstGeom>
          <a:noFill/>
          <a:ln cap="flat" cmpd="sng" w="952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1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Vasoconstriction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Efferent arteriole</a:t>
            </a:r>
            <a:endParaRPr/>
          </a:p>
        </p:txBody>
      </p:sp>
      <p:sp>
        <p:nvSpPr>
          <p:cNvPr id="268" name="Google Shape;268;p14"/>
          <p:cNvSpPr/>
          <p:nvPr/>
        </p:nvSpPr>
        <p:spPr>
          <a:xfrm>
            <a:off x="3733800" y="6400800"/>
            <a:ext cx="966787" cy="246062"/>
          </a:xfrm>
          <a:prstGeom prst="rightArrow">
            <a:avLst>
              <a:gd fmla="val 18851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6B85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4"/>
          <p:cNvSpPr/>
          <p:nvPr/>
        </p:nvSpPr>
        <p:spPr>
          <a:xfrm flipH="1">
            <a:off x="5867400" y="6337300"/>
            <a:ext cx="660400" cy="304800"/>
          </a:xfrm>
          <a:prstGeom prst="rightArrow">
            <a:avLst>
              <a:gd fmla="val 16615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6B85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4"/>
          <p:cNvSpPr txBox="1"/>
          <p:nvPr/>
        </p:nvSpPr>
        <p:spPr>
          <a:xfrm>
            <a:off x="4824412" y="6335712"/>
            <a:ext cx="966787" cy="36988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wentieth Century"/>
              <a:buNone/>
            </a:pPr>
            <a:r>
              <a:rPr b="1" i="0" lang="en-US" sz="18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↑↑ GFR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Mechanism of autoregulation</a:t>
            </a:r>
            <a:endParaRPr/>
          </a:p>
        </p:txBody>
      </p:sp>
      <p:sp>
        <p:nvSpPr>
          <p:cNvPr id="276" name="Google Shape;276;p15"/>
          <p:cNvSpPr txBox="1"/>
          <p:nvPr>
            <p:ph idx="1" type="body"/>
          </p:nvPr>
        </p:nvSpPr>
        <p:spPr>
          <a:xfrm>
            <a:off x="612775" y="1600200"/>
            <a:ext cx="8153400" cy="499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1" i="0" lang="en-US" sz="2900" u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Tubuloglomerular feedback mechanism: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1" i="0" lang="en-US" sz="2900" u="none">
                <a:solidFill>
                  <a:srgbClr val="0000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ABP          delivery of NaCl to the macula densa cells, which are capable of sensing this change , this will cause two effects: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1" i="0" lang="en-US" sz="2900" u="none">
                <a:solidFill>
                  <a:srgbClr val="0000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1- decrease in resistance of the </a:t>
            </a:r>
            <a:r>
              <a:rPr b="1" i="0" lang="en-US" sz="2900" u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afferent </a:t>
            </a:r>
            <a:r>
              <a:rPr b="1" i="0" lang="en-US" sz="2900" u="none">
                <a:solidFill>
                  <a:srgbClr val="0000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arterioles (i.e. </a:t>
            </a:r>
            <a:r>
              <a:rPr b="1" i="0" lang="en-US" sz="2900" u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vasodilatation</a:t>
            </a:r>
            <a:r>
              <a:rPr b="1" i="0" lang="en-US" sz="2900" u="none">
                <a:solidFill>
                  <a:srgbClr val="0000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)           glomerular hydrostatic pressure to normal levels.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1" i="0" lang="en-US" sz="2900" u="none">
                <a:solidFill>
                  <a:srgbClr val="0000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2-  increase in renin release from JG cells    Ang II        </a:t>
            </a:r>
            <a:r>
              <a:rPr b="1" i="0" lang="en-US" sz="2900" u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constrict</a:t>
            </a:r>
            <a:r>
              <a:rPr b="1" i="0" lang="en-US" sz="2900" u="none">
                <a:solidFill>
                  <a:srgbClr val="0000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en-US" sz="2900" u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efferent </a:t>
            </a:r>
            <a:r>
              <a:rPr b="1" i="0" lang="en-US" sz="2900" u="none">
                <a:solidFill>
                  <a:srgbClr val="0000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arteriole       glomerular hydrostatic pressure &amp; GFR to normal. </a:t>
            </a:r>
            <a:endParaRPr/>
          </a:p>
          <a:p>
            <a: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1" i="0" sz="2900" u="none">
              <a:solidFill>
                <a:srgbClr val="0000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77" name="Google Shape;277;p15"/>
          <p:cNvCxnSpPr/>
          <p:nvPr/>
        </p:nvCxnSpPr>
        <p:spPr>
          <a:xfrm>
            <a:off x="1258887" y="2133600"/>
            <a:ext cx="0" cy="35877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30000">
              <a:srgbClr val="000000">
                <a:alpha val="44705"/>
              </a:srgbClr>
            </a:outerShdw>
          </a:effectLst>
        </p:spPr>
      </p:cxnSp>
      <p:cxnSp>
        <p:nvCxnSpPr>
          <p:cNvPr id="278" name="Google Shape;278;p15"/>
          <p:cNvCxnSpPr/>
          <p:nvPr/>
        </p:nvCxnSpPr>
        <p:spPr>
          <a:xfrm>
            <a:off x="2195512" y="2420937"/>
            <a:ext cx="50482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30000">
              <a:srgbClr val="000000">
                <a:alpha val="44705"/>
              </a:srgbClr>
            </a:outerShdw>
          </a:effectLst>
        </p:spPr>
      </p:cxnSp>
      <p:cxnSp>
        <p:nvCxnSpPr>
          <p:cNvPr id="279" name="Google Shape;279;p15"/>
          <p:cNvCxnSpPr/>
          <p:nvPr/>
        </p:nvCxnSpPr>
        <p:spPr>
          <a:xfrm>
            <a:off x="2916237" y="2205037"/>
            <a:ext cx="0" cy="28733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30000">
              <a:srgbClr val="000000">
                <a:alpha val="44705"/>
              </a:srgbClr>
            </a:outerShdw>
          </a:effectLst>
        </p:spPr>
      </p:cxnSp>
      <p:cxnSp>
        <p:nvCxnSpPr>
          <p:cNvPr id="280" name="Google Shape;280;p15"/>
          <p:cNvCxnSpPr/>
          <p:nvPr/>
        </p:nvCxnSpPr>
        <p:spPr>
          <a:xfrm>
            <a:off x="4284662" y="4292600"/>
            <a:ext cx="649287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30000">
              <a:srgbClr val="000000">
                <a:alpha val="44705"/>
              </a:srgbClr>
            </a:outerShdw>
          </a:effectLst>
        </p:spPr>
      </p:cxnSp>
      <p:cxnSp>
        <p:nvCxnSpPr>
          <p:cNvPr id="281" name="Google Shape;281;p15"/>
          <p:cNvCxnSpPr/>
          <p:nvPr/>
        </p:nvCxnSpPr>
        <p:spPr>
          <a:xfrm rot="10800000">
            <a:off x="5003800" y="4149725"/>
            <a:ext cx="0" cy="28733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30000">
              <a:srgbClr val="000000">
                <a:alpha val="44705"/>
              </a:srgbClr>
            </a:outerShdw>
          </a:effectLst>
        </p:spPr>
      </p:cxnSp>
      <p:cxnSp>
        <p:nvCxnSpPr>
          <p:cNvPr id="282" name="Google Shape;282;p15"/>
          <p:cNvCxnSpPr/>
          <p:nvPr/>
        </p:nvCxnSpPr>
        <p:spPr>
          <a:xfrm>
            <a:off x="7453312" y="5300662"/>
            <a:ext cx="287337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30000">
              <a:srgbClr val="000000">
                <a:alpha val="44705"/>
              </a:srgbClr>
            </a:outerShdw>
          </a:effectLst>
        </p:spPr>
      </p:cxnSp>
      <p:cxnSp>
        <p:nvCxnSpPr>
          <p:cNvPr id="283" name="Google Shape;283;p15"/>
          <p:cNvCxnSpPr/>
          <p:nvPr/>
        </p:nvCxnSpPr>
        <p:spPr>
          <a:xfrm>
            <a:off x="1403350" y="5732462"/>
            <a:ext cx="50482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30000">
              <a:srgbClr val="000000">
                <a:alpha val="44705"/>
              </a:srgbClr>
            </a:outerShdw>
          </a:effectLst>
        </p:spPr>
      </p:cxnSp>
      <p:cxnSp>
        <p:nvCxnSpPr>
          <p:cNvPr id="284" name="Google Shape;284;p15"/>
          <p:cNvCxnSpPr/>
          <p:nvPr/>
        </p:nvCxnSpPr>
        <p:spPr>
          <a:xfrm>
            <a:off x="6084887" y="5732462"/>
            <a:ext cx="287337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30000">
              <a:srgbClr val="000000">
                <a:alpha val="44705"/>
              </a:srgbClr>
            </a:outerShdw>
          </a:effectLst>
        </p:spPr>
      </p:cxnSp>
      <p:cxnSp>
        <p:nvCxnSpPr>
          <p:cNvPr id="285" name="Google Shape;285;p15"/>
          <p:cNvCxnSpPr/>
          <p:nvPr/>
        </p:nvCxnSpPr>
        <p:spPr>
          <a:xfrm rot="10800000">
            <a:off x="6516687" y="5589587"/>
            <a:ext cx="0" cy="215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30000">
              <a:srgbClr val="000000">
                <a:alpha val="44705"/>
              </a:srgbClr>
            </a:outerShdw>
          </a:effec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wentieth Century"/>
              <a:buNone/>
            </a:pPr>
            <a:r>
              <a:rPr b="0" i="0" lang="en-US" sz="28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Mechanism of autoregulation, cont…….</a:t>
            </a:r>
            <a:endParaRPr/>
          </a:p>
        </p:txBody>
      </p:sp>
      <p:sp>
        <p:nvSpPr>
          <p:cNvPr id="291" name="Google Shape;291;p16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b="1" i="0" lang="en-US" sz="2900" u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Myogenic mechanism: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rgbClr val="0000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It is the intrinsic capability of blood vessels to constrict when blood pressure is increased. The constriction prevents excess increase in renal blood flow and GFR when blood pressure rises. 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rgbClr val="0000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When blood pressure decreases the myogenic mechanism reduces vascular resistance and the vessel dilates.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rgbClr val="0000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Example of autoregulation</a:t>
            </a:r>
            <a:endParaRPr/>
          </a:p>
        </p:txBody>
      </p:sp>
      <p:grpSp>
        <p:nvGrpSpPr>
          <p:cNvPr id="297" name="Google Shape;297;p17"/>
          <p:cNvGrpSpPr/>
          <p:nvPr/>
        </p:nvGrpSpPr>
        <p:grpSpPr>
          <a:xfrm>
            <a:off x="533400" y="1219200"/>
            <a:ext cx="8129587" cy="5562600"/>
            <a:chOff x="336" y="768"/>
            <a:chExt cx="5121" cy="3504"/>
          </a:xfrm>
        </p:grpSpPr>
        <p:pic>
          <p:nvPicPr>
            <p:cNvPr descr="H:\$$SaladinPowerPoints\Images\Ch-23labeled\0810L.JPG" id="298" name="Google Shape;298;p17"/>
            <p:cNvPicPr preferRelativeResize="0"/>
            <p:nvPr/>
          </p:nvPicPr>
          <p:blipFill rotWithShape="1">
            <a:blip r:embed="rId3">
              <a:alphaModFix/>
            </a:blip>
            <a:srcRect b="0" l="0" r="0" t="10023"/>
            <a:stretch/>
          </p:blipFill>
          <p:spPr>
            <a:xfrm>
              <a:off x="336" y="816"/>
              <a:ext cx="5121" cy="3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17"/>
            <p:cNvSpPr txBox="1"/>
            <p:nvPr/>
          </p:nvSpPr>
          <p:spPr>
            <a:xfrm>
              <a:off x="816" y="768"/>
              <a:ext cx="240" cy="1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rgbClr val="0000C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Hormonal Control of GFR</a:t>
            </a:r>
            <a:endParaRPr/>
          </a:p>
        </p:txBody>
      </p:sp>
      <p:grpSp>
        <p:nvGrpSpPr>
          <p:cNvPr id="305" name="Google Shape;305;p18"/>
          <p:cNvGrpSpPr/>
          <p:nvPr/>
        </p:nvGrpSpPr>
        <p:grpSpPr>
          <a:xfrm>
            <a:off x="506412" y="1371600"/>
            <a:ext cx="8129587" cy="5410200"/>
            <a:chOff x="319" y="864"/>
            <a:chExt cx="5121" cy="3408"/>
          </a:xfrm>
        </p:grpSpPr>
        <p:pic>
          <p:nvPicPr>
            <p:cNvPr descr="H:\$$SaladinPowerPoints\Images\Ch-23labeled\0811L.JPG" id="306" name="Google Shape;306;p18"/>
            <p:cNvPicPr preferRelativeResize="0"/>
            <p:nvPr/>
          </p:nvPicPr>
          <p:blipFill rotWithShape="1">
            <a:blip r:embed="rId3">
              <a:alphaModFix/>
            </a:blip>
            <a:srcRect b="0" l="0" r="0" t="11273"/>
            <a:stretch/>
          </p:blipFill>
          <p:spPr>
            <a:xfrm>
              <a:off x="319" y="864"/>
              <a:ext cx="5121" cy="34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18"/>
            <p:cNvSpPr txBox="1"/>
            <p:nvPr/>
          </p:nvSpPr>
          <p:spPr>
            <a:xfrm>
              <a:off x="2736" y="3705"/>
              <a:ext cx="126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-efferent arterioles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rgbClr val="0000C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Effects of Angiotensin II </a:t>
            </a:r>
            <a:endParaRPr/>
          </a:p>
        </p:txBody>
      </p:sp>
      <p:pic>
        <p:nvPicPr>
          <p:cNvPr descr="H:\$$SaladinPowerPoints\Images\Ch-23labeled\0812L.JPG" id="313" name="Google Shape;313;p19"/>
          <p:cNvPicPr preferRelativeResize="0"/>
          <p:nvPr/>
        </p:nvPicPr>
        <p:blipFill rotWithShape="1">
          <a:blip r:embed="rId3">
            <a:alphaModFix/>
          </a:blip>
          <a:srcRect b="0" l="25308" r="0" t="13771"/>
          <a:stretch/>
        </p:blipFill>
        <p:spPr>
          <a:xfrm>
            <a:off x="1828800" y="1295400"/>
            <a:ext cx="6072187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/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Glomerular Filtration Rate (GFR)</a:t>
            </a:r>
            <a:endParaRPr/>
          </a:p>
        </p:txBody>
      </p:sp>
      <p:sp>
        <p:nvSpPr>
          <p:cNvPr id="160" name="Google Shape;160;p2"/>
          <p:cNvSpPr txBox="1"/>
          <p:nvPr>
            <p:ph idx="1" type="body"/>
          </p:nvPr>
        </p:nvSpPr>
        <p:spPr>
          <a:xfrm>
            <a:off x="0" y="1524000"/>
            <a:ext cx="9144000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Defined as: The volume of filtrate produced by both kidneys per min</a:t>
            </a:r>
            <a:endParaRPr/>
          </a:p>
          <a:p>
            <a:pPr indent="-273049" lvl="1" marL="639762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Averages 125 ml/min</a:t>
            </a:r>
            <a:endParaRPr/>
          </a:p>
          <a:p>
            <a:pPr indent="-273049" lvl="1" marL="639762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</a:pPr>
            <a:r>
              <a:rPr b="0" i="0" lang="en-US" sz="2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Totals about 180L/day (45 gallons)</a:t>
            </a:r>
            <a:endParaRPr/>
          </a:p>
          <a:p>
            <a:pPr indent="-22860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b="0" i="0" lang="en-US" sz="23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 most filtered water must be reabsorbed or death would ensue from water lost through urination</a:t>
            </a:r>
            <a:endParaRPr/>
          </a:p>
          <a:p>
            <a:pPr indent="-319087" lvl="0" marL="31908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0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GFR is directly proportional to the NFP</a:t>
            </a:r>
            <a:endParaRPr/>
          </a:p>
          <a:p>
            <a:pPr indent="-273049" lvl="1" marL="63976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50"/>
              <a:buFont typeface="Noto Sans Symbols"/>
              <a:buChar char="🞑"/>
            </a:pPr>
            <a:r>
              <a:rPr b="0" i="0" lang="en-US" sz="25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  increase in NFP          GFR</a:t>
            </a:r>
            <a:endParaRPr/>
          </a:p>
          <a:p>
            <a:pPr indent="-273049" lvl="1" marL="63976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50"/>
              <a:buFont typeface="Noto Sans Symbols"/>
              <a:buChar char="🞑"/>
            </a:pPr>
            <a:r>
              <a:rPr b="0" i="0" lang="en-US" sz="25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decrease in NFP           GFR</a:t>
            </a:r>
            <a:endParaRPr b="0" i="0" sz="3000" u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◻"/>
            </a:pPr>
            <a:r>
              <a:rPr b="0" i="0" lang="en-US" sz="30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Changes in GFR normally result from changes in  </a:t>
            </a:r>
            <a:endParaRPr/>
          </a:p>
          <a:p>
            <a:pPr indent="-319087" lvl="0" marL="31908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en-US" sz="30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glomerular blood pressure.</a:t>
            </a:r>
            <a:endParaRPr/>
          </a:p>
        </p:txBody>
      </p:sp>
      <p:sp>
        <p:nvSpPr>
          <p:cNvPr id="161" name="Google Shape;161;p2"/>
          <p:cNvSpPr txBox="1"/>
          <p:nvPr/>
        </p:nvSpPr>
        <p:spPr>
          <a:xfrm>
            <a:off x="136525" y="4191000"/>
            <a:ext cx="8778875" cy="176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62" name="Google Shape;162;p2"/>
          <p:cNvCxnSpPr/>
          <p:nvPr/>
        </p:nvCxnSpPr>
        <p:spPr>
          <a:xfrm>
            <a:off x="3276600" y="4508500"/>
            <a:ext cx="647700" cy="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163" name="Google Shape;163;p2"/>
          <p:cNvCxnSpPr/>
          <p:nvPr/>
        </p:nvCxnSpPr>
        <p:spPr>
          <a:xfrm>
            <a:off x="3132137" y="4868862"/>
            <a:ext cx="792162" cy="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164" name="Google Shape;164;p2"/>
          <p:cNvCxnSpPr/>
          <p:nvPr/>
        </p:nvCxnSpPr>
        <p:spPr>
          <a:xfrm rot="10800000">
            <a:off x="3995737" y="4365625"/>
            <a:ext cx="0" cy="2159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165" name="Google Shape;165;p2"/>
          <p:cNvCxnSpPr/>
          <p:nvPr/>
        </p:nvCxnSpPr>
        <p:spPr>
          <a:xfrm>
            <a:off x="3995737" y="4724400"/>
            <a:ext cx="0" cy="217487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sp>
        <p:nvSpPr>
          <p:cNvPr id="166" name="Google Shape;166;p2"/>
          <p:cNvSpPr txBox="1"/>
          <p:nvPr/>
        </p:nvSpPr>
        <p:spPr>
          <a:xfrm>
            <a:off x="684212" y="6132512"/>
            <a:ext cx="59753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NFP = net filtration pressure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"/>
          <p:cNvSpPr txBox="1"/>
          <p:nvPr>
            <p:ph type="title"/>
          </p:nvPr>
        </p:nvSpPr>
        <p:spPr>
          <a:xfrm>
            <a:off x="684212" y="404812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wentieth Century"/>
              <a:buNone/>
            </a:pPr>
            <a:r>
              <a:rPr b="0" i="0" lang="en-US" sz="3600" u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Sympathetic Control of GFR (Extrinsic)</a:t>
            </a:r>
            <a:endParaRPr/>
          </a:p>
        </p:txBody>
      </p:sp>
      <p:sp>
        <p:nvSpPr>
          <p:cNvPr id="319" name="Google Shape;319;p20"/>
          <p:cNvSpPr txBox="1"/>
          <p:nvPr>
            <p:ph idx="1" type="body"/>
          </p:nvPr>
        </p:nvSpPr>
        <p:spPr>
          <a:xfrm>
            <a:off x="685800" y="1557337"/>
            <a:ext cx="7772400" cy="4691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When the sympathetic nervous system is at rest:</a:t>
            </a:r>
            <a:endParaRPr/>
          </a:p>
          <a:p>
            <a:pPr indent="-273049" lvl="1" marL="639762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</a:pP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Renal blood vessels are maximally dilated</a:t>
            </a:r>
            <a:endParaRPr/>
          </a:p>
          <a:p>
            <a:pPr indent="-273049" lvl="1" marL="639762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</a:pP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Autoregulation mechanisms prevail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Under stress:</a:t>
            </a:r>
            <a:endParaRPr/>
          </a:p>
          <a:p>
            <a:pPr indent="-273049" lvl="1" marL="639762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</a:pP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Norepinephrine is released by the sympathetic nervous system</a:t>
            </a:r>
            <a:endParaRPr/>
          </a:p>
          <a:p>
            <a:pPr indent="-273049" lvl="1" marL="639762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</a:pP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Epinephrine is released by the adrenal medulla </a:t>
            </a:r>
            <a:endParaRPr/>
          </a:p>
          <a:p>
            <a:pPr indent="-273049" lvl="1" marL="639762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</a:pPr>
            <a:r>
              <a:rPr b="0" i="0" lang="en-US" sz="2400" u="none">
                <a:solidFill>
                  <a:srgbClr val="0000C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Afferent arterioles </a:t>
            </a:r>
            <a:r>
              <a:rPr b="0" i="0" lang="en-US" sz="2400" u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constrict </a:t>
            </a: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and filtration is inhibited</a:t>
            </a:r>
            <a:endParaRPr/>
          </a:p>
          <a:p>
            <a:pPr indent="-273049" lvl="1" marL="639762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</a:pP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Note: during fight or flight blood is shunted </a:t>
            </a:r>
            <a:r>
              <a:rPr b="0" i="1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away </a:t>
            </a: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from kidneys  </a:t>
            </a:r>
            <a:endParaRPr/>
          </a:p>
          <a:p>
            <a:pPr indent="-319087" lvl="0" marL="319087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sympathetic nervous system also stimulates the r</a:t>
            </a:r>
            <a:r>
              <a:rPr b="0" i="0" lang="en-US" sz="2400" u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enin-angiotensin </a:t>
            </a: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mechanism. This induces vasoconstriction of </a:t>
            </a:r>
            <a:r>
              <a:rPr b="0" i="0" lang="en-US" sz="2400" u="none">
                <a:solidFill>
                  <a:srgbClr val="0000C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efferent arteriole.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5" name="Google Shape;325;p21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620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Noto Sans Symbols"/>
              <a:buNone/>
            </a:pPr>
            <a:r>
              <a:t/>
            </a:r>
            <a:endParaRPr b="0" i="0" sz="48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Noto Sans Symbols"/>
              <a:buChar char="◻"/>
            </a:pPr>
            <a:r>
              <a:rPr b="0" i="0" lang="en-US" sz="60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إنما يخشى الله من عباده العلماء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72" name="Google Shape;172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512" y="1600200"/>
            <a:ext cx="6769100" cy="506888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"/>
          <p:cNvSpPr txBox="1"/>
          <p:nvPr/>
        </p:nvSpPr>
        <p:spPr>
          <a:xfrm>
            <a:off x="-36512" y="1557337"/>
            <a:ext cx="3816350" cy="2646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GFR = 125 ml/min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180 L /day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1% excreted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 txBox="1"/>
          <p:nvPr>
            <p:ph idx="1" type="body"/>
          </p:nvPr>
        </p:nvSpPr>
        <p:spPr>
          <a:xfrm>
            <a:off x="228600" y="1295400"/>
            <a:ext cx="8447087" cy="5086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40"/>
              <a:buFont typeface="Noto Sans Symbols"/>
              <a:buNone/>
            </a:pPr>
            <a:r>
              <a:t/>
            </a:r>
            <a:endParaRPr b="0" i="0" sz="5400" u="none" cap="none" strike="noStrike">
              <a:solidFill>
                <a:srgbClr val="0000C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240"/>
              <a:buFont typeface="Noto Sans Symbols"/>
              <a:buNone/>
            </a:pPr>
            <a:r>
              <a:rPr b="0" i="0" lang="en-US" sz="5400" u="none" cap="none" strike="noStrike">
                <a:solidFill>
                  <a:srgbClr val="0000C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Why is it important to have the GFR regulated?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/>
          <p:nvPr>
            <p:ph type="title"/>
          </p:nvPr>
        </p:nvSpPr>
        <p:spPr>
          <a:xfrm>
            <a:off x="685800" y="228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wentieth Century"/>
              <a:buNone/>
            </a:pPr>
            <a:r>
              <a:rPr b="0" i="0" lang="en-US" sz="40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Regulation of GFR</a:t>
            </a:r>
            <a:br>
              <a:rPr b="0" i="0" lang="en-US" sz="40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0" i="0" lang="en-US" sz="32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Glomerular Filtration Rate</a:t>
            </a:r>
            <a:endParaRPr/>
          </a:p>
        </p:txBody>
      </p:sp>
      <p:sp>
        <p:nvSpPr>
          <p:cNvPr id="184" name="Google Shape;184;p5"/>
          <p:cNvSpPr txBox="1"/>
          <p:nvPr>
            <p:ph idx="1" type="body"/>
          </p:nvPr>
        </p:nvSpPr>
        <p:spPr>
          <a:xfrm>
            <a:off x="685800" y="1524000"/>
            <a:ext cx="7772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b="0" i="0" lang="en-US" sz="2800" u="none">
                <a:solidFill>
                  <a:srgbClr val="0000C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If the GFR is too high:</a:t>
            </a:r>
            <a:endParaRPr/>
          </a:p>
          <a:p>
            <a:pPr indent="-273049" lvl="1" marL="63976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</a:pP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Fluid flows through tubules too rapidly to be absorbed</a:t>
            </a:r>
            <a:endParaRPr/>
          </a:p>
          <a:p>
            <a:pPr indent="-273049" lvl="1" marL="63976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</a:pP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Urine output rises</a:t>
            </a:r>
            <a:endParaRPr/>
          </a:p>
          <a:p>
            <a:pPr indent="-228600" lvl="2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</a:pPr>
            <a:r>
              <a:rPr b="0" i="0" lang="en-US" sz="20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Creates threat of dehydration and electrolyte depletion</a:t>
            </a:r>
            <a:endParaRPr/>
          </a:p>
          <a:p>
            <a:pPr indent="-319087" lvl="0" marL="319087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b="0" i="0" lang="en-US" sz="2800" u="none">
                <a:solidFill>
                  <a:srgbClr val="0000C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If the GFR is too low:</a:t>
            </a:r>
            <a:endParaRPr/>
          </a:p>
          <a:p>
            <a:pPr indent="-273049" lvl="1" marL="63976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</a:pP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Fluid flows sluggishly through tubules</a:t>
            </a:r>
            <a:endParaRPr/>
          </a:p>
          <a:p>
            <a:pPr indent="-273049" lvl="1" marL="63976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</a:pP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Tubules reabsorb wastes that should be eliminated</a:t>
            </a:r>
            <a:endParaRPr/>
          </a:p>
          <a:p>
            <a:pPr indent="-273049" lvl="1" marL="63976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</a:pPr>
            <a:r>
              <a:rPr b="0" i="0" lang="en-US" sz="2400" u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Azotemia develops (high levels of nitrogen-containing substances in the blood).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rgbClr val="0000C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Regulation of GFR</a:t>
            </a:r>
            <a:endParaRPr/>
          </a:p>
        </p:txBody>
      </p:sp>
      <p:sp>
        <p:nvSpPr>
          <p:cNvPr id="190" name="Google Shape;190;p6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GFR controlled by adjusting glomerular blood pressure through the following mechanisms: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en-US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Autoregulation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- Sympathetic control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- Hormonal mechanism: renin and angiotensin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/>
          <p:nvPr>
            <p:ph idx="1" type="body"/>
          </p:nvPr>
        </p:nvSpPr>
        <p:spPr>
          <a:xfrm>
            <a:off x="609600" y="1589087"/>
            <a:ext cx="3886200" cy="4572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↑↑ ABP </a:t>
            </a:r>
            <a:r>
              <a:rPr b="0" i="0" lang="en-US" sz="29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→ ↑↑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GFR.</a:t>
            </a:r>
            <a:endParaRPr/>
          </a:p>
          <a:p>
            <a:pPr indent="-20859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the body maintains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constant GFR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over an </a:t>
            </a:r>
            <a:r>
              <a:rPr b="1" i="1" lang="en-US" sz="2900" u="none" cap="none" strike="noStrike">
                <a:solidFill>
                  <a:srgbClr val="A51B91"/>
                </a:solidFill>
                <a:latin typeface="Arial"/>
                <a:ea typeface="Arial"/>
                <a:cs typeface="Arial"/>
                <a:sym typeface="Arial"/>
              </a:rPr>
              <a:t>ABP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range of </a:t>
            </a:r>
            <a:r>
              <a:rPr b="1" i="1" lang="en-US" sz="2900" u="none" cap="none" strike="noStrike">
                <a:solidFill>
                  <a:srgbClr val="A51B91"/>
                </a:solidFill>
                <a:latin typeface="Arial"/>
                <a:ea typeface="Arial"/>
                <a:cs typeface="Arial"/>
                <a:sym typeface="Arial"/>
              </a:rPr>
              <a:t>75-160 mmHg.</a:t>
            </a:r>
            <a:endParaRPr/>
          </a:p>
          <a:p>
            <a:pPr indent="-20859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Why? And how?</a:t>
            </a:r>
            <a:endParaRPr/>
          </a:p>
        </p:txBody>
      </p:sp>
      <p:sp>
        <p:nvSpPr>
          <p:cNvPr id="196" name="Google Shape;196;p7"/>
          <p:cNvSpPr txBox="1"/>
          <p:nvPr/>
        </p:nvSpPr>
        <p:spPr>
          <a:xfrm>
            <a:off x="381000" y="4572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BB8"/>
              </a:buClr>
              <a:buSzPts val="3600"/>
              <a:buFont typeface="Twentieth Century"/>
              <a:buNone/>
            </a:pPr>
            <a:r>
              <a:rPr b="1" i="0" lang="en-US" sz="3600" u="none">
                <a:solidFill>
                  <a:srgbClr val="558BB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Effect of Arterial BP on GFR</a:t>
            </a:r>
            <a:endParaRPr/>
          </a:p>
        </p:txBody>
      </p:sp>
      <p:cxnSp>
        <p:nvCxnSpPr>
          <p:cNvPr id="197" name="Google Shape;197;p7"/>
          <p:cNvCxnSpPr/>
          <p:nvPr/>
        </p:nvCxnSpPr>
        <p:spPr>
          <a:xfrm>
            <a:off x="304800" y="1219200"/>
            <a:ext cx="8382000" cy="0"/>
          </a:xfrm>
          <a:prstGeom prst="straightConnector1">
            <a:avLst/>
          </a:prstGeom>
          <a:noFill/>
          <a:ln cap="flat" cmpd="sng" w="38100">
            <a:solidFill>
              <a:srgbClr val="355D7E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198" name="Google Shape;198;p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6775" y="2144712"/>
            <a:ext cx="4238625" cy="334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Autoregulation (intrinsic)</a:t>
            </a:r>
            <a:endParaRPr/>
          </a:p>
        </p:txBody>
      </p:sp>
      <p:sp>
        <p:nvSpPr>
          <p:cNvPr id="204" name="Google Shape;204;p8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9087" lvl="0" marL="319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It is the relative constancy of GFR and renal blood flow in response to changes in blood pressure range from 75 to 160 mmHg. </a:t>
            </a:r>
            <a:endParaRPr/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That means in a normal kidneys, a decrease in arterial blood pressure as low as 75 mmHg, or an increase as high as 160 mmHg causes a change in GFR by only a few percentage.</a:t>
            </a:r>
            <a:endParaRPr/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However, autoregulation is not perfect but it prevents potentially great changes in GFR , with changes in blood pressure, therefore, kidney continue to excrete waste.</a:t>
            </a:r>
            <a:endParaRPr/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1557337"/>
            <a:ext cx="8064500" cy="493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owimage" id="210" name="Google Shape;210;p9"/>
          <p:cNvPicPr preferRelativeResize="0"/>
          <p:nvPr/>
        </p:nvPicPr>
        <p:blipFill rotWithShape="1">
          <a:blip r:embed="rId3">
            <a:alphaModFix/>
          </a:blip>
          <a:srcRect b="5644" l="14332" r="15594" t="0"/>
          <a:stretch/>
        </p:blipFill>
        <p:spPr>
          <a:xfrm>
            <a:off x="3429000" y="685800"/>
            <a:ext cx="52070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9"/>
          <p:cNvSpPr txBox="1"/>
          <p:nvPr/>
        </p:nvSpPr>
        <p:spPr>
          <a:xfrm>
            <a:off x="609600" y="1981200"/>
            <a:ext cx="2743200" cy="2554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Teko"/>
              <a:buChar char="•"/>
            </a:pPr>
            <a:r>
              <a:rPr b="1" i="0" lang="en-US" sz="3200" u="none">
                <a:solidFill>
                  <a:srgbClr val="0070C0"/>
                </a:solidFill>
                <a:latin typeface="Teko"/>
                <a:ea typeface="Teko"/>
                <a:cs typeface="Teko"/>
                <a:sym typeface="Teko"/>
              </a:rPr>
              <a:t>GFR remains constant over a large range of values of BP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Teko"/>
              <a:buChar char="•"/>
            </a:pPr>
            <a:r>
              <a:rPr b="1" i="0" lang="en-US" sz="3200" u="none">
                <a:solidFill>
                  <a:srgbClr val="0070C0"/>
                </a:solidFill>
                <a:latin typeface="Teko"/>
                <a:ea typeface="Teko"/>
                <a:cs typeface="Teko"/>
                <a:sym typeface="Teko"/>
              </a:rPr>
              <a:t>75-160 mmHg</a:t>
            </a:r>
            <a:endParaRPr/>
          </a:p>
        </p:txBody>
      </p:sp>
      <p:sp>
        <p:nvSpPr>
          <p:cNvPr id="212" name="Google Shape;212;p9"/>
          <p:cNvSpPr txBox="1"/>
          <p:nvPr/>
        </p:nvSpPr>
        <p:spPr>
          <a:xfrm>
            <a:off x="533400" y="609600"/>
            <a:ext cx="3581400" cy="1143000"/>
          </a:xfrm>
          <a:prstGeom prst="rect">
            <a:avLst/>
          </a:prstGeom>
          <a:gradFill>
            <a:gsLst>
              <a:gs pos="0">
                <a:srgbClr val="00002A"/>
              </a:gs>
              <a:gs pos="50000">
                <a:srgbClr val="00005A"/>
              </a:gs>
              <a:gs pos="100000">
                <a:srgbClr val="00002A"/>
              </a:gs>
            </a:gsLst>
            <a:lin ang="5400000" scaled="0"/>
          </a:gra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AUTOREGULATION</a:t>
            </a:r>
            <a:r>
              <a:rPr b="0" i="0" lang="en-US" sz="2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b="1" i="0" lang="en-US" sz="2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GFR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7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6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5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2014-04-23T02:55:36Z</dcterms:created>
  <dc:creator>user</dc:creator>
</cp:coreProperties>
</file>