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5" r:id="rId6"/>
    <p:sldMasterId id="2147483657" r:id="rId7"/>
    <p:sldMasterId id="2147483659" r:id="rId8"/>
    <p:sldMasterId id="2147483661" r:id="rId9"/>
    <p:sldMasterId id="2147483663" r:id="rId10"/>
    <p:sldMasterId id="2147483665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</p:sldIdLst>
  <p:sldSz cy="6858000" cx="9144000"/>
  <p:notesSz cx="6858000" cy="9144000"/>
  <p:embeddedFontLst>
    <p:embeddedFont>
      <p:font typeface="Garamond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50" roundtripDataSignature="AMtx7mhmfDQP627V2gsW0FxzcGpiEf59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8.xml"/><Relationship Id="rId42" Type="http://schemas.openxmlformats.org/officeDocument/2006/relationships/slide" Target="slides/slide30.xml"/><Relationship Id="rId41" Type="http://schemas.openxmlformats.org/officeDocument/2006/relationships/slide" Target="slides/slide29.xml"/><Relationship Id="rId44" Type="http://schemas.openxmlformats.org/officeDocument/2006/relationships/slide" Target="slides/slide32.xml"/><Relationship Id="rId43" Type="http://schemas.openxmlformats.org/officeDocument/2006/relationships/slide" Target="slides/slide31.xml"/><Relationship Id="rId46" Type="http://schemas.openxmlformats.org/officeDocument/2006/relationships/font" Target="fonts/Garamond-regular.fntdata"/><Relationship Id="rId45" Type="http://schemas.openxmlformats.org/officeDocument/2006/relationships/slide" Target="slides/slide33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font" Target="fonts/Garamond-italic.fntdata"/><Relationship Id="rId47" Type="http://schemas.openxmlformats.org/officeDocument/2006/relationships/font" Target="fonts/Garamond-bold.fntdata"/><Relationship Id="rId49" Type="http://schemas.openxmlformats.org/officeDocument/2006/relationships/font" Target="fonts/Garamond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9" Type="http://schemas.openxmlformats.org/officeDocument/2006/relationships/slide" Target="slides/slide27.xml"/><Relationship Id="rId38" Type="http://schemas.openxmlformats.org/officeDocument/2006/relationships/slide" Target="slides/slide26.xml"/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9" Type="http://schemas.openxmlformats.org/officeDocument/2006/relationships/slide" Target="slides/slide17.xml"/><Relationship Id="rId50" Type="http://customschemas.google.com/relationships/presentationmetadata" Target="metadata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28" name="Google Shape;2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-US" sz="1100">
                <a:solidFill>
                  <a:srgbClr val="000000"/>
                </a:solidFill>
              </a:rPr>
              <a:t>Cl, clearance.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Some substances are handled by the kidneys in a very specific fashion and this can be useful in determining kidney function.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u="sng"/>
              <a:t>example:</a:t>
            </a:r>
            <a:r>
              <a:rPr lang="en-US" sz="1100"/>
              <a:t> if it were possible for the kidneys to </a:t>
            </a:r>
            <a:r>
              <a:rPr b="1" lang="en-US" sz="1100"/>
              <a:t>completely </a:t>
            </a:r>
            <a:r>
              <a:rPr lang="en-US" sz="1100"/>
              <a:t>remove a substance from plasma then the clearance of that substance is identical to RPF!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u="sng"/>
              <a:t>example:</a:t>
            </a:r>
            <a:r>
              <a:rPr lang="en-US" sz="1100"/>
              <a:t>  if a substance is freely filtered but is </a:t>
            </a:r>
            <a:r>
              <a:rPr b="1" lang="en-US" sz="1100"/>
              <a:t>not </a:t>
            </a:r>
            <a:r>
              <a:rPr lang="en-US" sz="1100"/>
              <a:t>transported by the tubules, then that which is filtered is also excreted.  Therefore, only the filtrate is "cleared" and the clearance of that substance is identical to the GFR!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29" name="Google Shape;229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6" name="Google Shape;28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87" name="Google Shape;287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84" name="Google Shape;38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Substances that are present in the filtrate at the same concentration as found in the plasma are said to be </a:t>
            </a:r>
            <a:r>
              <a:rPr b="1" lang="en-US" sz="1100" u="sng"/>
              <a:t>freely filtered</a:t>
            </a:r>
            <a:r>
              <a:rPr lang="en-US" sz="1100"/>
              <a:t>. (Note that freely filtered does not mean all filtered. The amount filtered is in exact proportion to the fraction of plasma volume that is filtered.) Many low-molecular-weight components of blood are freely filtered. Among the most common substances included in the freely filtered category are the ions sodium, potassium, chloride, and bicarbonate; the neutral organics glucose and urea; amino acids; and peptides like insulin and antidiuretic hormone (ADH).</a:t>
            </a:r>
            <a:endParaRPr/>
          </a:p>
        </p:txBody>
      </p:sp>
      <p:sp>
        <p:nvSpPr>
          <p:cNvPr id="385" name="Google Shape;385;p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Why we measure GFR? The </a:t>
            </a:r>
            <a:r>
              <a:rPr b="1" lang="en-US" sz="1000"/>
              <a:t>level of GFR </a:t>
            </a:r>
            <a:r>
              <a:rPr lang="en-US" sz="1000"/>
              <a:t>and its </a:t>
            </a:r>
            <a:r>
              <a:rPr b="1" lang="en-US" sz="1000"/>
              <a:t>magnitude of change</a:t>
            </a:r>
            <a:r>
              <a:rPr lang="en-US" sz="1000"/>
              <a:t> over time are vital to: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• the </a:t>
            </a:r>
            <a:r>
              <a:rPr b="1" lang="en-US" sz="1000" u="sng"/>
              <a:t>detection</a:t>
            </a:r>
            <a:r>
              <a:rPr lang="en-US" sz="1000"/>
              <a:t> of kidney disease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• understanding its </a:t>
            </a:r>
            <a:r>
              <a:rPr b="1" lang="en-US" sz="1000" u="sng"/>
              <a:t>severity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• making decisions about </a:t>
            </a:r>
            <a:r>
              <a:rPr b="1" lang="en-US" sz="1000" u="sng"/>
              <a:t>diagnosis</a:t>
            </a:r>
            <a:r>
              <a:rPr lang="en-US" sz="1000"/>
              <a:t>, </a:t>
            </a:r>
            <a:r>
              <a:rPr b="1" lang="en-US" sz="1000" u="sng"/>
              <a:t>prognosis</a:t>
            </a:r>
            <a:r>
              <a:rPr lang="en-US" sz="1000"/>
              <a:t>, and </a:t>
            </a:r>
            <a:r>
              <a:rPr b="1" lang="en-US" sz="1000" u="sng"/>
              <a:t>treatment</a:t>
            </a:r>
            <a:r>
              <a:rPr lang="en-US" sz="1000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rPr lang="en-US" sz="1000">
                <a:solidFill>
                  <a:srgbClr val="000000"/>
                </a:solidFill>
              </a:rPr>
              <a:t>Clearance of a solute is the volume of </a:t>
            </a:r>
            <a:r>
              <a:rPr lang="en-US" sz="1000" u="sng"/>
              <a:t>plasma</a:t>
            </a:r>
            <a:r>
              <a:rPr lang="en-US" sz="1000">
                <a:solidFill>
                  <a:srgbClr val="000000"/>
                </a:solidFill>
              </a:rPr>
              <a:t> (per unit time) needed to supply the </a:t>
            </a:r>
            <a:r>
              <a:rPr lang="en-US" sz="1000" u="sng">
                <a:solidFill>
                  <a:srgbClr val="000000"/>
                </a:solidFill>
              </a:rPr>
              <a:t>amount</a:t>
            </a:r>
            <a:r>
              <a:rPr lang="en-US" sz="1000">
                <a:solidFill>
                  <a:srgbClr val="000000"/>
                </a:solidFill>
              </a:rPr>
              <a:t> of solute that appears in the urine. This CLEARANCE method uses the amount balance of an I.V. injected test substance such as inulin.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en-US" sz="1000"/>
              <a:t>Summary of important points: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Clearance is a “quantitative concept” which is useful for evaluating several aspects of renal function.  If one liter of plasma contains one milligram of a substance, and we remove that entire mg, then the </a:t>
            </a:r>
            <a:r>
              <a:rPr i="1" lang="en-US" sz="1000"/>
              <a:t>clearance </a:t>
            </a:r>
            <a:r>
              <a:rPr lang="en-US" sz="1000"/>
              <a:t>is </a:t>
            </a:r>
            <a:r>
              <a:rPr b="1" lang="en-US" sz="1000"/>
              <a:t>one liter</a:t>
            </a:r>
            <a:r>
              <a:rPr lang="en-US" sz="1000"/>
              <a:t> (not one mg).  If we removed one tenth of a mg, then the clearance would be one tenth of a liter.  </a:t>
            </a:r>
            <a:r>
              <a:rPr i="1" lang="en-US" sz="1000"/>
              <a:t>Renal clearance</a:t>
            </a:r>
            <a:r>
              <a:rPr lang="en-US" sz="1000"/>
              <a:t> describes the removal of substances from “a volume of” plasma (excretion) per time period (usually per minute).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If a substance is </a:t>
            </a:r>
            <a:r>
              <a:rPr b="1" lang="en-US" sz="1000"/>
              <a:t>not</a:t>
            </a:r>
            <a:r>
              <a:rPr lang="en-US" sz="1000"/>
              <a:t> excreted then the renal clearance is zero.  If a substance could be </a:t>
            </a:r>
            <a:r>
              <a:rPr b="1" lang="en-US" sz="1000"/>
              <a:t>100% removed</a:t>
            </a:r>
            <a:r>
              <a:rPr lang="en-US" sz="1000"/>
              <a:t> from plasma, then the clearance would be the entire volume of plasma processed by the kidneys ( =   </a:t>
            </a:r>
            <a:r>
              <a:rPr b="1" lang="en-US" sz="1000"/>
              <a:t>renal plasma flow</a:t>
            </a:r>
            <a:r>
              <a:rPr lang="en-US" sz="1000"/>
              <a:t>, ml/min !!).  Para-amino-hipuric acid (PAH) is </a:t>
            </a:r>
            <a:r>
              <a:rPr b="1" lang="en-US" sz="1000"/>
              <a:t>almost</a:t>
            </a:r>
            <a:r>
              <a:rPr lang="en-US" sz="1000"/>
              <a:t> entirely removed from plasma by the kidneys (85-90%), so the clearance of PAH is </a:t>
            </a:r>
            <a:r>
              <a:rPr b="1" lang="en-US" sz="1000"/>
              <a:t>almost</a:t>
            </a:r>
            <a:r>
              <a:rPr lang="en-US" sz="1000"/>
              <a:t> equal to RPF (actually 85-90% of RPF).  Similarly, if a substance (like inulin) is freely filtered, but not reabsorbed or secreted, then the amount excreted (removed) = the amount filtered.  Thus the clearance of inulin is equal to the volume filtered, </a:t>
            </a:r>
            <a:r>
              <a:rPr b="1" lang="en-US" sz="1000"/>
              <a:t>the glomerular filtration rate</a:t>
            </a:r>
            <a:r>
              <a:rPr lang="en-US" sz="1000"/>
              <a:t> (GFR).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83" name="Google Shape;183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5"/>
          <p:cNvSpPr txBox="1"/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5"/>
          <p:cNvSpPr txBox="1"/>
          <p:nvPr>
            <p:ph idx="1" type="subTitle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1" name="Google Shape;21;p35"/>
          <p:cNvSpPr txBox="1"/>
          <p:nvPr>
            <p:ph idx="10" type="dt"/>
          </p:nvPr>
        </p:nvSpPr>
        <p:spPr>
          <a:xfrm>
            <a:off x="76200" y="6069012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5"/>
          <p:cNvSpPr txBox="1"/>
          <p:nvPr>
            <p:ph idx="11" type="ftr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2" type="sldNum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0"/>
          <p:cNvSpPr txBox="1"/>
          <p:nvPr>
            <p:ph idx="1" type="body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28" name="Google Shape;128;p50"/>
          <p:cNvSpPr txBox="1"/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0" sz="2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0"/>
          <p:cNvSpPr/>
          <p:nvPr>
            <p:ph idx="2" type="pic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</p:sp>
      <p:sp>
        <p:nvSpPr>
          <p:cNvPr id="130" name="Google Shape;130;p50"/>
          <p:cNvSpPr txBox="1"/>
          <p:nvPr>
            <p:ph idx="10" type="dt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0"/>
          <p:cNvSpPr txBox="1"/>
          <p:nvPr>
            <p:ph idx="12" type="sldNum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50"/>
          <p:cNvSpPr txBox="1"/>
          <p:nvPr>
            <p:ph idx="11" type="ftr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2"/>
          <p:cNvSpPr txBox="1"/>
          <p:nvPr>
            <p:ph type="title"/>
          </p:nvPr>
        </p:nvSpPr>
        <p:spPr>
          <a:xfrm rot="5400000">
            <a:off x="4823619" y="2339182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2"/>
          <p:cNvSpPr txBox="1"/>
          <p:nvPr>
            <p:ph idx="1" type="body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45" name="Google Shape;145;p52"/>
          <p:cNvSpPr txBox="1"/>
          <p:nvPr>
            <p:ph idx="10" type="dt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2"/>
          <p:cNvSpPr txBox="1"/>
          <p:nvPr>
            <p:ph idx="11" type="ftr"/>
          </p:nvPr>
        </p:nvSpPr>
        <p:spPr>
          <a:xfrm>
            <a:off x="457200" y="6248400"/>
            <a:ext cx="5573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2"/>
          <p:cNvSpPr txBox="1"/>
          <p:nvPr>
            <p:ph idx="12" type="sldNum"/>
          </p:nvPr>
        </p:nvSpPr>
        <p:spPr>
          <a:xfrm rot="5400000">
            <a:off x="5989637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6" name="Google Shape;36;p37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7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7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0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0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1"/>
          <p:cNvSpPr txBox="1"/>
          <p:nvPr>
            <p:ph idx="1" type="body"/>
          </p:nvPr>
        </p:nvSpPr>
        <p:spPr>
          <a:xfrm rot="5400000">
            <a:off x="2426494" y="-213519"/>
            <a:ext cx="4525962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7" name="Google Shape;47;p41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1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/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b="0"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2"/>
          <p:cNvSpPr txBox="1"/>
          <p:nvPr>
            <p:ph idx="1" type="body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cap="sq" cmpd="dbl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137150" spcFirstLastPara="1" rIns="137150" wrap="square" tIns="182875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3" name="Google Shape;53;p42"/>
          <p:cNvSpPr txBox="1"/>
          <p:nvPr>
            <p:ph idx="2" type="body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4" name="Google Shape;54;p42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2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9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9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9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4"/>
          <p:cNvSpPr txBox="1"/>
          <p:nvPr>
            <p:ph idx="1" type="body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b="0" sz="4400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4"/>
          <p:cNvSpPr txBox="1"/>
          <p:nvPr>
            <p:ph idx="12" type="sldNum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44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6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6"/>
          <p:cNvSpPr txBox="1"/>
          <p:nvPr>
            <p:ph idx="1" type="body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4" name="Google Shape;94;p46"/>
          <p:cNvSpPr txBox="1"/>
          <p:nvPr>
            <p:ph idx="2" type="body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5" name="Google Shape;95;p46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6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46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8"/>
          <p:cNvSpPr txBox="1"/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8"/>
          <p:cNvSpPr txBox="1"/>
          <p:nvPr>
            <p:ph idx="1" type="body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10" name="Google Shape;110;p48"/>
          <p:cNvSpPr txBox="1"/>
          <p:nvPr>
            <p:ph idx="2" type="body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11" name="Google Shape;111;p48"/>
          <p:cNvSpPr txBox="1"/>
          <p:nvPr>
            <p:ph idx="3" type="body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b="1" sz="2000">
                <a:solidFill>
                  <a:srgbClr val="FFFFFF"/>
                </a:solidFill>
              </a:defRPr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12" name="Google Shape;112;p48"/>
          <p:cNvSpPr txBox="1"/>
          <p:nvPr>
            <p:ph idx="4" type="body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b="1" sz="2000">
                <a:solidFill>
                  <a:srgbClr val="FFFFFF"/>
                </a:solidFill>
              </a:defRPr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13" name="Google Shape;113;p48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8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48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7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8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4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/>
        </p:nvSpPr>
        <p:spPr>
          <a:xfrm>
            <a:off x="0" y="5970587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4"/>
          <p:cNvSpPr txBox="1"/>
          <p:nvPr/>
        </p:nvSpPr>
        <p:spPr>
          <a:xfrm>
            <a:off x="-9525" y="6053137"/>
            <a:ext cx="2249487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4"/>
          <p:cNvSpPr txBox="1"/>
          <p:nvPr/>
        </p:nvSpPr>
        <p:spPr>
          <a:xfrm>
            <a:off x="2359025" y="6043612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4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5" name="Google Shape;15;p34"/>
          <p:cNvSpPr txBox="1"/>
          <p:nvPr>
            <p:ph idx="10" type="dt"/>
          </p:nvPr>
        </p:nvSpPr>
        <p:spPr>
          <a:xfrm>
            <a:off x="76200" y="6069012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4"/>
          <p:cNvSpPr txBox="1"/>
          <p:nvPr>
            <p:ph idx="11" type="ftr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4"/>
          <p:cNvSpPr txBox="1"/>
          <p:nvPr>
            <p:ph idx="12" type="sldNum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wentieth Century"/>
              <a:buNone/>
              <a:defRPr b="1" i="0" sz="14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6" name="Google Shape;26;p36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7" name="Google Shape;27;p36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6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6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6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6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6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8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9" name="Google Shape;59;p38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60" name="Google Shape;60;p38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38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38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wentieth Century"/>
              <a:buNone/>
              <a:defRPr b="1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3"/>
          <p:cNvSpPr txBox="1"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3"/>
          <p:cNvSpPr txBox="1"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3"/>
          <p:cNvSpPr txBox="1"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3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2" name="Google Shape;72;p43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3" name="Google Shape;73;p43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43"/>
          <p:cNvSpPr txBox="1"/>
          <p:nvPr>
            <p:ph idx="12" type="sldNum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defRPr b="1" i="0" sz="2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3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5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5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5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5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7" name="Google Shape;87;p45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8" name="Google Shape;88;p45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45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5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7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7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7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7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3" name="Google Shape;103;p47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4" name="Google Shape;104;p47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47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7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9"/>
          <p:cNvSpPr txBox="1"/>
          <p:nvPr/>
        </p:nvSpPr>
        <p:spPr>
          <a:xfrm>
            <a:off x="-9525" y="4572000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9"/>
          <p:cNvSpPr txBox="1"/>
          <p:nvPr/>
        </p:nvSpPr>
        <p:spPr>
          <a:xfrm>
            <a:off x="-9525" y="4664075"/>
            <a:ext cx="1463675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9"/>
          <p:cNvSpPr txBox="1"/>
          <p:nvPr/>
        </p:nvSpPr>
        <p:spPr>
          <a:xfrm>
            <a:off x="1544637" y="4654550"/>
            <a:ext cx="7599362" cy="712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9"/>
          <p:cNvSpPr txBox="1"/>
          <p:nvPr/>
        </p:nvSpPr>
        <p:spPr>
          <a:xfrm>
            <a:off x="1447800" y="0"/>
            <a:ext cx="100012" cy="686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9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2" name="Google Shape;122;p49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3" name="Google Shape;123;p49"/>
          <p:cNvSpPr txBox="1"/>
          <p:nvPr>
            <p:ph idx="10" type="dt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49"/>
          <p:cNvSpPr txBox="1"/>
          <p:nvPr>
            <p:ph idx="12" type="sldNum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1" i="0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9"/>
          <p:cNvSpPr txBox="1"/>
          <p:nvPr>
            <p:ph idx="11" type="ftr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1"/>
          <p:cNvSpPr txBox="1"/>
          <p:nvPr/>
        </p:nvSpPr>
        <p:spPr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1"/>
          <p:cNvSpPr txBox="1"/>
          <p:nvPr/>
        </p:nvSpPr>
        <p:spPr>
          <a:xfrm>
            <a:off x="6142037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1"/>
          <p:cNvSpPr txBox="1"/>
          <p:nvPr/>
        </p:nvSpPr>
        <p:spPr>
          <a:xfrm>
            <a:off x="6142037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1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8" name="Google Shape;138;p51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9" name="Google Shape;139;p51"/>
          <p:cNvSpPr txBox="1"/>
          <p:nvPr>
            <p:ph idx="10" type="dt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51"/>
          <p:cNvSpPr txBox="1"/>
          <p:nvPr>
            <p:ph idx="11" type="ftr"/>
          </p:nvPr>
        </p:nvSpPr>
        <p:spPr>
          <a:xfrm>
            <a:off x="457200" y="6248400"/>
            <a:ext cx="5573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51"/>
          <p:cNvSpPr txBox="1"/>
          <p:nvPr>
            <p:ph idx="12" type="sldNum"/>
          </p:nvPr>
        </p:nvSpPr>
        <p:spPr>
          <a:xfrm rot="5400000">
            <a:off x="5989637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1" i="0" sz="1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/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cap="none"/>
          </a:p>
        </p:txBody>
      </p:sp>
      <p:pic>
        <p:nvPicPr>
          <p:cNvPr descr="Image result for cleaning clip art" id="153" name="Google Shape;1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0"/>
            <a:ext cx="8323262" cy="60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"/>
          <p:cNvSpPr txBox="1"/>
          <p:nvPr/>
        </p:nvSpPr>
        <p:spPr>
          <a:xfrm>
            <a:off x="1187450" y="188912"/>
            <a:ext cx="457835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Renal Clearance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 txBox="1"/>
          <p:nvPr>
            <p:ph type="title"/>
          </p:nvPr>
        </p:nvSpPr>
        <p:spPr>
          <a:xfrm>
            <a:off x="685800" y="1524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Nephron Excretion &amp; Clearance</a:t>
            </a:r>
            <a:endParaRPr/>
          </a:p>
        </p:txBody>
      </p:sp>
      <p:sp>
        <p:nvSpPr>
          <p:cNvPr id="218" name="Google Shape;218;p10"/>
          <p:cNvSpPr txBox="1"/>
          <p:nvPr>
            <p:ph idx="1" type="body"/>
          </p:nvPr>
        </p:nvSpPr>
        <p:spPr>
          <a:xfrm>
            <a:off x="533400" y="914400"/>
            <a:ext cx="2743200" cy="546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Inulin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 plant product that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is filtered but not      reabsorbed or secreted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to determine </a:t>
            </a:r>
            <a:endParaRPr/>
          </a:p>
          <a:p>
            <a: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GFR </a:t>
            </a:r>
            <a:endParaRPr/>
          </a:p>
          <a:p>
            <a: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therefore nephron function</a:t>
            </a:r>
            <a:endParaRPr/>
          </a:p>
        </p:txBody>
      </p:sp>
      <p:pic>
        <p:nvPicPr>
          <p:cNvPr descr="figure_19_16_labeled" id="219" name="Google Shape;219;p10"/>
          <p:cNvPicPr preferRelativeResize="0"/>
          <p:nvPr/>
        </p:nvPicPr>
        <p:blipFill rotWithShape="1">
          <a:blip r:embed="rId3">
            <a:alphaModFix/>
          </a:blip>
          <a:srcRect b="4338" l="0" r="0" t="0"/>
          <a:stretch/>
        </p:blipFill>
        <p:spPr>
          <a:xfrm>
            <a:off x="3276600" y="685800"/>
            <a:ext cx="533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914400"/>
            <a:ext cx="8050212" cy="572611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/>
          <p:nvPr/>
        </p:nvSpPr>
        <p:spPr>
          <a:xfrm>
            <a:off x="304800" y="4703762"/>
            <a:ext cx="4327525" cy="68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2"/>
          <p:cNvSpPr txBox="1"/>
          <p:nvPr>
            <p:ph idx="1" type="body"/>
          </p:nvPr>
        </p:nvSpPr>
        <p:spPr>
          <a:xfrm>
            <a:off x="304800" y="922337"/>
            <a:ext cx="48006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r>
              <a:rPr b="1" i="0" lang="en-US" sz="26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Criteria of substance: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r>
              <a:rPr b="1" i="0" lang="en-US" sz="2600" u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1. </a:t>
            </a:r>
            <a:r>
              <a:rPr b="0" i="0" lang="en-US" sz="2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freely filtered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r>
              <a:rPr b="1" i="0" lang="en-US" sz="2600" u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 </a:t>
            </a:r>
            <a:r>
              <a:rPr b="1" i="0" lang="en-US" sz="26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</a:t>
            </a:r>
            <a:r>
              <a:rPr b="0" i="0" lang="en-US" sz="2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reabsorbed, </a:t>
            </a:r>
            <a:r>
              <a:rPr b="1" i="0" lang="en-US" sz="26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</a:t>
            </a:r>
            <a:r>
              <a:rPr b="0" i="0" lang="en-US" sz="26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secreted or metabolized in the nephron</a:t>
            </a:r>
            <a:endParaRPr/>
          </a:p>
        </p:txBody>
      </p:sp>
      <p:sp>
        <p:nvSpPr>
          <p:cNvPr id="233" name="Google Shape;233;p12"/>
          <p:cNvSpPr txBox="1"/>
          <p:nvPr/>
        </p:nvSpPr>
        <p:spPr>
          <a:xfrm>
            <a:off x="277812" y="4054475"/>
            <a:ext cx="19034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■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e.g., inulin</a:t>
            </a:r>
            <a:endParaRPr/>
          </a:p>
        </p:txBody>
      </p:sp>
      <p:sp>
        <p:nvSpPr>
          <p:cNvPr id="234" name="Google Shape;234;p12"/>
          <p:cNvSpPr txBox="1"/>
          <p:nvPr/>
        </p:nvSpPr>
        <p:spPr>
          <a:xfrm>
            <a:off x="8534400" y="64008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5" name="Google Shape;235;p12"/>
          <p:cNvSpPr txBox="1"/>
          <p:nvPr>
            <p:ph type="title"/>
          </p:nvPr>
        </p:nvSpPr>
        <p:spPr>
          <a:xfrm>
            <a:off x="612775" y="-17145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wentieth Century"/>
              <a:buNone/>
            </a:pPr>
            <a:r>
              <a:rPr b="0" i="0" lang="en-US" sz="36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Clearance = GFR</a:t>
            </a:r>
            <a:endParaRPr/>
          </a:p>
        </p:txBody>
      </p:sp>
      <p:cxnSp>
        <p:nvCxnSpPr>
          <p:cNvPr id="236" name="Google Shape;236;p12"/>
          <p:cNvCxnSpPr/>
          <p:nvPr/>
        </p:nvCxnSpPr>
        <p:spPr>
          <a:xfrm>
            <a:off x="338137" y="609600"/>
            <a:ext cx="8458200" cy="0"/>
          </a:xfrm>
          <a:prstGeom prst="straightConnector1">
            <a:avLst/>
          </a:prstGeom>
          <a:noFill/>
          <a:ln cap="flat" cmpd="sng" w="38100">
            <a:solidFill>
              <a:srgbClr val="BFD3E4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30000">
              <a:srgbClr val="000000">
                <a:alpha val="44705"/>
              </a:srgbClr>
            </a:outerShdw>
          </a:effectLst>
        </p:spPr>
      </p:cxnSp>
      <p:pic>
        <p:nvPicPr>
          <p:cNvPr id="237" name="Google Shape;23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8587" y="914400"/>
            <a:ext cx="3922712" cy="575786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 txBox="1"/>
          <p:nvPr/>
        </p:nvSpPr>
        <p:spPr>
          <a:xfrm>
            <a:off x="339725" y="3048000"/>
            <a:ext cx="4537075" cy="8921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amount </a:t>
            </a:r>
            <a:r>
              <a:rPr b="1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filtered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minute = amount </a:t>
            </a:r>
            <a:r>
              <a:rPr b="1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excreted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minute</a:t>
            </a:r>
            <a:endParaRPr/>
          </a:p>
        </p:txBody>
      </p:sp>
      <p:grpSp>
        <p:nvGrpSpPr>
          <p:cNvPr id="239" name="Google Shape;239;p12"/>
          <p:cNvGrpSpPr/>
          <p:nvPr/>
        </p:nvGrpSpPr>
        <p:grpSpPr>
          <a:xfrm>
            <a:off x="304800" y="5618162"/>
            <a:ext cx="4327525" cy="1087437"/>
            <a:chOff x="-572011" y="4877880"/>
            <a:chExt cx="3054660" cy="1087370"/>
          </a:xfrm>
        </p:grpSpPr>
        <p:sp>
          <p:nvSpPr>
            <p:cNvPr id="240" name="Google Shape;240;p12"/>
            <p:cNvSpPr txBox="1"/>
            <p:nvPr/>
          </p:nvSpPr>
          <p:spPr>
            <a:xfrm>
              <a:off x="1041405" y="4877880"/>
              <a:ext cx="14412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[U]</a:t>
              </a:r>
              <a:r>
                <a:rPr b="1" baseline="-25000" i="0" lang="en-US" sz="2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Inulin </a:t>
              </a:r>
              <a:r>
                <a:rPr b="1" i="0" lang="en-US" sz="2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 Ṽ</a:t>
              </a:r>
              <a:endParaRPr/>
            </a:p>
          </p:txBody>
        </p:sp>
        <p:sp>
          <p:nvSpPr>
            <p:cNvPr id="241" name="Google Shape;241;p12"/>
            <p:cNvSpPr txBox="1"/>
            <p:nvPr/>
          </p:nvSpPr>
          <p:spPr>
            <a:xfrm>
              <a:off x="1202746" y="5503585"/>
              <a:ext cx="8668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[P]</a:t>
              </a:r>
              <a:r>
                <a:rPr b="1" baseline="-25000" i="0" lang="en-US" sz="2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Inulin</a:t>
              </a:r>
              <a:r>
                <a:rPr b="1" i="0" lang="en-US" sz="2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cxnSp>
          <p:nvCxnSpPr>
            <p:cNvPr id="242" name="Google Shape;242;p12"/>
            <p:cNvCxnSpPr/>
            <p:nvPr/>
          </p:nvCxnSpPr>
          <p:spPr>
            <a:xfrm flipH="1" rot="10800000">
              <a:off x="1041602" y="5444582"/>
              <a:ext cx="1237104" cy="9524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43" name="Google Shape;243;p12"/>
            <p:cNvSpPr txBox="1"/>
            <p:nvPr/>
          </p:nvSpPr>
          <p:spPr>
            <a:xfrm>
              <a:off x="-572011" y="5167996"/>
              <a:ext cx="19431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</a:t>
              </a:r>
              <a:r>
                <a:rPr b="1" baseline="-25000" i="0" lang="en-US" sz="2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Inulin</a:t>
              </a:r>
              <a:r>
                <a:rPr b="1" i="0" lang="en-US" sz="2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= GFR = </a:t>
              </a:r>
              <a:endParaRPr/>
            </a:p>
          </p:txBody>
        </p:sp>
      </p:grpSp>
      <p:sp>
        <p:nvSpPr>
          <p:cNvPr id="244" name="Google Shape;244;p12"/>
          <p:cNvSpPr txBox="1"/>
          <p:nvPr/>
        </p:nvSpPr>
        <p:spPr>
          <a:xfrm>
            <a:off x="311150" y="4805362"/>
            <a:ext cx="23685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GFR . [P]</a:t>
            </a:r>
            <a:r>
              <a:rPr b="1" baseline="-2500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Inulin 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endParaRPr/>
          </a:p>
        </p:txBody>
      </p:sp>
      <p:sp>
        <p:nvSpPr>
          <p:cNvPr id="245" name="Google Shape;245;p12"/>
          <p:cNvSpPr txBox="1"/>
          <p:nvPr/>
        </p:nvSpPr>
        <p:spPr>
          <a:xfrm>
            <a:off x="2692400" y="4805362"/>
            <a:ext cx="20415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[U]</a:t>
            </a:r>
            <a:r>
              <a:rPr b="1" baseline="-2500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Inulin 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Ṽ</a:t>
            </a:r>
            <a:endParaRPr/>
          </a:p>
        </p:txBody>
      </p:sp>
      <p:sp>
        <p:nvSpPr>
          <p:cNvPr id="246" name="Google Shape;246;p12"/>
          <p:cNvSpPr/>
          <p:nvPr/>
        </p:nvSpPr>
        <p:spPr>
          <a:xfrm>
            <a:off x="6983412" y="2857500"/>
            <a:ext cx="371475" cy="3810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wentieth Century"/>
              <a:buNone/>
            </a:pPr>
            <a:r>
              <a:rPr b="0" i="0" lang="en-US" sz="28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Example  </a:t>
            </a:r>
            <a:endParaRPr/>
          </a:p>
        </p:txBody>
      </p:sp>
      <p:sp>
        <p:nvSpPr>
          <p:cNvPr id="252" name="Google Shape;252;p13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if Plasma conc. of inulin = 1mg/100ml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Urinary conc of Inulin = 120 mg /100ml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Urine flow (UV) = 1 ml /min then, the clearance of inulin will be?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 = 120 ml/min</a:t>
            </a:r>
            <a:endParaRPr/>
          </a:p>
          <a:p>
            <a: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>
              <a:solidFill>
                <a:srgbClr val="0070C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wentieth Century"/>
              <a:buNone/>
            </a:pPr>
            <a:r>
              <a:rPr b="0" i="0" lang="en-US" sz="3200" u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Criteria of a substance used for GFR measurement:</a:t>
            </a:r>
            <a:endParaRPr/>
          </a:p>
        </p:txBody>
      </p:sp>
      <p:sp>
        <p:nvSpPr>
          <p:cNvPr id="258" name="Google Shape;258;p14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a)freely filtered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1" i="0" lang="en-US" sz="2400" u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b)not secreted by the tubular cells,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1" i="0" lang="en-US" sz="2400" u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c)not reabsorbed by the tubular cells</a:t>
            </a:r>
            <a:r>
              <a:rPr b="1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d)should not be toxic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e)should not be metabolized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f)easily measurable.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examples of such a substance:</a:t>
            </a:r>
            <a:endParaRPr/>
          </a:p>
          <a:p>
            <a:pPr indent="-11049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1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Creatinine (endogenous):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1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by-product of skeletal muscle metabolism</a:t>
            </a:r>
            <a:endParaRPr/>
          </a:p>
          <a:p>
            <a: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1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wentieth Century"/>
              <a:buNone/>
            </a:pPr>
            <a:r>
              <a:rPr b="0" i="0" lang="en-US" sz="2000" u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Criteria of a substance used for GFR measurement, cont……</a:t>
            </a:r>
            <a:endParaRPr/>
          </a:p>
        </p:txBody>
      </p:sp>
      <p:sp>
        <p:nvSpPr>
          <p:cNvPr id="264" name="Google Shape;264;p15"/>
          <p:cNvSpPr txBox="1"/>
          <p:nvPr/>
        </p:nvSpPr>
        <p:spPr>
          <a:xfrm>
            <a:off x="900112" y="1773237"/>
            <a:ext cx="4572000" cy="147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Inulin (exogenous):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 polysaccharide with a molecular weight of about 5200 and it fits all the above requirements.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0" name="Google Shape;270;p16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8598" lvl="0" marL="319088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sz="29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Image result for cleaning clip art" id="271" name="Google Shape;27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115887"/>
            <a:ext cx="7416800" cy="640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593725"/>
            <a:ext cx="5867400" cy="567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7"/>
          <p:cNvSpPr/>
          <p:nvPr/>
        </p:nvSpPr>
        <p:spPr>
          <a:xfrm>
            <a:off x="4140200" y="3357562"/>
            <a:ext cx="2592387" cy="2663825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wentieth Century"/>
              <a:buNone/>
            </a:pPr>
            <a:r>
              <a:rPr b="0" i="0" lang="en-US" sz="3200" u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Measurement of renal blood flow</a:t>
            </a:r>
            <a:endParaRPr/>
          </a:p>
        </p:txBody>
      </p:sp>
      <p:sp>
        <p:nvSpPr>
          <p:cNvPr id="283" name="Google Shape;283;p18"/>
          <p:cNvSpPr txBox="1"/>
          <p:nvPr/>
        </p:nvSpPr>
        <p:spPr>
          <a:xfrm>
            <a:off x="1187450" y="1858962"/>
            <a:ext cx="6913562" cy="3694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7B9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707B9"/>
                </a:solidFill>
                <a:latin typeface="Arial"/>
                <a:ea typeface="Arial"/>
                <a:cs typeface="Arial"/>
                <a:sym typeface="Arial"/>
              </a:rPr>
              <a:t>Substances used for measurement of GFR are not suitable for the measurement of Renal Blood Flow. Why?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707B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7B9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707B9"/>
                </a:solidFill>
                <a:latin typeface="Arial"/>
                <a:ea typeface="Arial"/>
                <a:cs typeface="Arial"/>
                <a:sym typeface="Arial"/>
              </a:rPr>
              <a:t>Inulin clearance  only reflects the volume of plasma that is filtered and not that remains unfiltered and yet passes through the kidney.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707B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7B9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707B9"/>
                </a:solidFill>
                <a:latin typeface="Arial"/>
                <a:ea typeface="Arial"/>
                <a:cs typeface="Arial"/>
                <a:sym typeface="Arial"/>
              </a:rPr>
              <a:t>It is known that only 1/5 of the plasma that enters the kidneys gets filtered.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7B9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707B9"/>
                </a:solidFill>
                <a:latin typeface="Arial"/>
                <a:ea typeface="Arial"/>
                <a:cs typeface="Arial"/>
                <a:sym typeface="Arial"/>
              </a:rPr>
              <a:t>Therefore, other substances to be used with special criteria.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707B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7B9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707B9"/>
                </a:solidFill>
                <a:latin typeface="Arial"/>
                <a:ea typeface="Arial"/>
                <a:cs typeface="Arial"/>
                <a:sym typeface="Arial"/>
              </a:rPr>
              <a:t>To measure renal blood flow we will have to measure renal plasma flow first and then from the hematocrit we calculate the actual blood flow</a:t>
            </a:r>
            <a:endParaRPr/>
          </a:p>
        </p:txBody>
      </p:sp>
    </p:spTree>
  </p:cSld>
  <p:clrMapOvr>
    <a:masterClrMapping/>
  </p:clrMapOvr>
  <p:transition>
    <p:spli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"/>
          <p:cNvSpPr txBox="1"/>
          <p:nvPr/>
        </p:nvSpPr>
        <p:spPr>
          <a:xfrm>
            <a:off x="228600" y="304800"/>
            <a:ext cx="86868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600"/>
              <a:buFont typeface="Arial"/>
              <a:buNone/>
            </a:pPr>
            <a:r>
              <a:rPr b="0" i="0" lang="en-US" sz="260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Use of PAH Clearance to Estimate Renal Plasma Flow</a:t>
            </a:r>
            <a:endParaRPr/>
          </a:p>
        </p:txBody>
      </p:sp>
      <p:grpSp>
        <p:nvGrpSpPr>
          <p:cNvPr id="290" name="Google Shape;290;p19"/>
          <p:cNvGrpSpPr/>
          <p:nvPr/>
        </p:nvGrpSpPr>
        <p:grpSpPr>
          <a:xfrm>
            <a:off x="763587" y="1093787"/>
            <a:ext cx="8532812" cy="5515768"/>
            <a:chOff x="763587" y="1093788"/>
            <a:chExt cx="8532813" cy="5515768"/>
          </a:xfrm>
        </p:grpSpPr>
        <p:sp>
          <p:nvSpPr>
            <p:cNvPr id="291" name="Google Shape;291;p19"/>
            <p:cNvSpPr txBox="1"/>
            <p:nvPr/>
          </p:nvSpPr>
          <p:spPr>
            <a:xfrm>
              <a:off x="858837" y="1093788"/>
              <a:ext cx="8056563" cy="882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None/>
              </a:pPr>
              <a:r>
                <a:rPr b="0" i="0" lang="en-US" sz="2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Paraminohippuric acid (PAH) is freely filtered and secreted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None/>
              </a:pPr>
              <a:r>
                <a:rPr b="0" i="0" lang="en-US" sz="2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and is almost completely cleared from the renal plasma	</a:t>
              </a:r>
              <a:endParaRPr/>
            </a:p>
          </p:txBody>
        </p:sp>
        <p:sp>
          <p:nvSpPr>
            <p:cNvPr id="292" name="Google Shape;292;p19"/>
            <p:cNvSpPr txBox="1"/>
            <p:nvPr/>
          </p:nvSpPr>
          <p:spPr>
            <a:xfrm>
              <a:off x="890587" y="2362200"/>
              <a:ext cx="3494088" cy="882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None/>
              </a:pPr>
              <a:r>
                <a:rPr b="0" i="0" lang="en-US" sz="2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 amount enter kidney =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None/>
              </a:pPr>
              <a:r>
                <a:rPr b="0" i="0" lang="en-US" sz="2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RPF x  P</a:t>
              </a:r>
              <a:r>
                <a:rPr b="0" baseline="-25000" i="0" lang="en-US" sz="2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PAH</a:t>
              </a:r>
              <a:endParaRPr/>
            </a:p>
          </p:txBody>
        </p:sp>
        <p:sp>
          <p:nvSpPr>
            <p:cNvPr id="293" name="Google Shape;293;p19"/>
            <p:cNvSpPr txBox="1"/>
            <p:nvPr/>
          </p:nvSpPr>
          <p:spPr>
            <a:xfrm>
              <a:off x="839787" y="4114800"/>
              <a:ext cx="4129088" cy="485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None/>
              </a:pPr>
              <a:r>
                <a:rPr b="0" i="0" lang="en-US" sz="2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3. ERPF x  P</a:t>
              </a:r>
              <a:r>
                <a:rPr b="0" baseline="-25000" i="0" lang="en-US" sz="2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pah</a:t>
              </a:r>
              <a:r>
                <a:rPr b="0" i="0" lang="en-US" sz="2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= U</a:t>
              </a:r>
              <a:r>
                <a:rPr b="0" baseline="-25000" i="0" lang="en-US" sz="2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PAH</a:t>
              </a:r>
              <a:r>
                <a:rPr b="0" i="0" lang="en-US" sz="2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x V</a:t>
              </a:r>
              <a:endParaRPr/>
            </a:p>
          </p:txBody>
        </p:sp>
        <p:grpSp>
          <p:nvGrpSpPr>
            <p:cNvPr id="294" name="Google Shape;294;p19"/>
            <p:cNvGrpSpPr/>
            <p:nvPr/>
          </p:nvGrpSpPr>
          <p:grpSpPr>
            <a:xfrm>
              <a:off x="1195387" y="4654550"/>
              <a:ext cx="3589338" cy="1069975"/>
              <a:chOff x="321" y="2910"/>
              <a:chExt cx="2543" cy="674"/>
            </a:xfrm>
          </p:grpSpPr>
          <p:sp>
            <p:nvSpPr>
              <p:cNvPr id="295" name="Google Shape;295;p19"/>
              <p:cNvSpPr txBox="1"/>
              <p:nvPr/>
            </p:nvSpPr>
            <p:spPr>
              <a:xfrm>
                <a:off x="321" y="2974"/>
                <a:ext cx="946" cy="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4450" lIns="90475" spcFirstLastPara="1" rIns="90475" wrap="square" tIns="4445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Pts val="2600"/>
                  <a:buFont typeface="Arial"/>
                  <a:buNone/>
                </a:pPr>
                <a:r>
                  <a:rPr b="0" i="0" lang="en-US" sz="2600" u="none">
                    <a:solidFill>
                      <a:srgbClr val="800000"/>
                    </a:solidFill>
                    <a:latin typeface="Arial"/>
                    <a:ea typeface="Arial"/>
                    <a:cs typeface="Arial"/>
                    <a:sym typeface="Arial"/>
                  </a:rPr>
                  <a:t>ERPF = </a:t>
                </a:r>
                <a:endParaRPr/>
              </a:p>
            </p:txBody>
          </p:sp>
          <p:sp>
            <p:nvSpPr>
              <p:cNvPr id="296" name="Google Shape;296;p19"/>
              <p:cNvSpPr txBox="1"/>
              <p:nvPr/>
            </p:nvSpPr>
            <p:spPr>
              <a:xfrm>
                <a:off x="1635" y="2910"/>
                <a:ext cx="1005" cy="3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4450" lIns="90475" spcFirstLastPara="1" rIns="90475" wrap="square" tIns="4445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Pts val="2600"/>
                  <a:buFont typeface="Arial"/>
                  <a:buNone/>
                </a:pPr>
                <a:r>
                  <a:rPr b="0" i="0" lang="en-US" sz="2600" u="none">
                    <a:solidFill>
                      <a:srgbClr val="800000"/>
                    </a:solidFill>
                    <a:latin typeface="Arial"/>
                    <a:ea typeface="Arial"/>
                    <a:cs typeface="Arial"/>
                    <a:sym typeface="Arial"/>
                  </a:rPr>
                  <a:t>U</a:t>
                </a:r>
                <a:r>
                  <a:rPr b="0" baseline="-25000" i="0" lang="en-US" sz="2600" u="none">
                    <a:solidFill>
                      <a:srgbClr val="800000"/>
                    </a:solidFill>
                    <a:latin typeface="Arial"/>
                    <a:ea typeface="Arial"/>
                    <a:cs typeface="Arial"/>
                    <a:sym typeface="Arial"/>
                  </a:rPr>
                  <a:t>PAH</a:t>
                </a:r>
                <a:r>
                  <a:rPr b="0" i="0" lang="en-US" sz="2600" u="none">
                    <a:solidFill>
                      <a:srgbClr val="800000"/>
                    </a:solidFill>
                    <a:latin typeface="Arial"/>
                    <a:ea typeface="Arial"/>
                    <a:cs typeface="Arial"/>
                    <a:sym typeface="Arial"/>
                  </a:rPr>
                  <a:t> x V</a:t>
                </a:r>
                <a:endParaRPr/>
              </a:p>
            </p:txBody>
          </p:sp>
          <p:sp>
            <p:nvSpPr>
              <p:cNvPr id="297" name="Google Shape;297;p19"/>
              <p:cNvSpPr txBox="1"/>
              <p:nvPr/>
            </p:nvSpPr>
            <p:spPr>
              <a:xfrm>
                <a:off x="1923" y="3278"/>
                <a:ext cx="564" cy="3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4450" lIns="90475" spcFirstLastPara="1" rIns="90475" wrap="square" tIns="4445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0000"/>
                  </a:buClr>
                  <a:buSzPts val="2600"/>
                  <a:buFont typeface="Arial"/>
                  <a:buNone/>
                </a:pPr>
                <a:r>
                  <a:rPr b="0" i="0" lang="en-US" sz="2600" u="none">
                    <a:solidFill>
                      <a:srgbClr val="800000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r>
                  <a:rPr b="0" baseline="-25000" i="0" lang="en-US" sz="2600" u="none">
                    <a:solidFill>
                      <a:srgbClr val="800000"/>
                    </a:solidFill>
                    <a:latin typeface="Arial"/>
                    <a:ea typeface="Arial"/>
                    <a:cs typeface="Arial"/>
                    <a:sym typeface="Arial"/>
                  </a:rPr>
                  <a:t>PAH</a:t>
                </a:r>
                <a:endParaRPr/>
              </a:p>
            </p:txBody>
          </p:sp>
          <p:cxnSp>
            <p:nvCxnSpPr>
              <p:cNvPr id="298" name="Google Shape;298;p19"/>
              <p:cNvCxnSpPr/>
              <p:nvPr/>
            </p:nvCxnSpPr>
            <p:spPr>
              <a:xfrm>
                <a:off x="1618" y="3280"/>
                <a:ext cx="1246" cy="0"/>
              </a:xfrm>
              <a:prstGeom prst="straightConnector1">
                <a:avLst/>
              </a:prstGeom>
              <a:noFill/>
              <a:ln cap="flat" cmpd="sng" w="50800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299" name="Google Shape;299;p19"/>
            <p:cNvSpPr txBox="1"/>
            <p:nvPr/>
          </p:nvSpPr>
          <p:spPr>
            <a:xfrm>
              <a:off x="1220787" y="5873750"/>
              <a:ext cx="3384550" cy="485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ts val="2600"/>
                <a:buFont typeface="Arial"/>
                <a:buNone/>
              </a:pPr>
              <a:r>
                <a:rPr b="0" i="0" lang="en-US" sz="2600" u="none">
                  <a:solidFill>
                    <a:srgbClr val="800000"/>
                  </a:solidFill>
                  <a:latin typeface="Arial"/>
                  <a:ea typeface="Arial"/>
                  <a:cs typeface="Arial"/>
                  <a:sym typeface="Arial"/>
                </a:rPr>
                <a:t>ERPF = Clearance PAH</a:t>
              </a:r>
              <a:endParaRPr/>
            </a:p>
          </p:txBody>
        </p:sp>
        <p:grpSp>
          <p:nvGrpSpPr>
            <p:cNvPr id="300" name="Google Shape;300;p19"/>
            <p:cNvGrpSpPr/>
            <p:nvPr/>
          </p:nvGrpSpPr>
          <p:grpSpPr>
            <a:xfrm>
              <a:off x="763587" y="3409950"/>
              <a:ext cx="5180013" cy="581025"/>
              <a:chOff x="15" y="2126"/>
              <a:chExt cx="3670" cy="366"/>
            </a:xfrm>
          </p:grpSpPr>
          <p:sp>
            <p:nvSpPr>
              <p:cNvPr id="301" name="Google Shape;301;p19"/>
              <p:cNvSpPr txBox="1"/>
              <p:nvPr/>
            </p:nvSpPr>
            <p:spPr>
              <a:xfrm>
                <a:off x="15" y="2186"/>
                <a:ext cx="3670" cy="3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4450" lIns="90475" spcFirstLastPara="1" rIns="90475" wrap="square" tIns="4445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Arial"/>
                  <a:buNone/>
                </a:pPr>
                <a:r>
                  <a:rPr b="0" i="0" lang="en-US" sz="26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2. amount entered = amount excreted</a:t>
                </a:r>
                <a:endParaRPr/>
              </a:p>
            </p:txBody>
          </p:sp>
          <p:sp>
            <p:nvSpPr>
              <p:cNvPr id="302" name="Google Shape;302;p19"/>
              <p:cNvSpPr txBox="1"/>
              <p:nvPr/>
            </p:nvSpPr>
            <p:spPr>
              <a:xfrm>
                <a:off x="1863" y="2126"/>
                <a:ext cx="257" cy="3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Arial"/>
                  <a:buNone/>
                </a:pPr>
                <a:r>
                  <a:rPr b="0" i="0" lang="en-US" sz="26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~</a:t>
                </a:r>
                <a:endParaRPr/>
              </a:p>
            </p:txBody>
          </p:sp>
        </p:grpSp>
        <p:sp>
          <p:nvSpPr>
            <p:cNvPr id="303" name="Google Shape;303;p19"/>
            <p:cNvSpPr txBox="1"/>
            <p:nvPr/>
          </p:nvSpPr>
          <p:spPr>
            <a:xfrm>
              <a:off x="7337425" y="4405313"/>
              <a:ext cx="1958975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b="0" i="0" lang="en-US" sz="2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~ 10 %  PAH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b="0" i="0" lang="en-US" sz="2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remains</a:t>
              </a:r>
              <a:endParaRPr/>
            </a:p>
          </p:txBody>
        </p:sp>
        <p:grpSp>
          <p:nvGrpSpPr>
            <p:cNvPr id="304" name="Google Shape;304;p19"/>
            <p:cNvGrpSpPr/>
            <p:nvPr/>
          </p:nvGrpSpPr>
          <p:grpSpPr>
            <a:xfrm>
              <a:off x="4800600" y="2419350"/>
              <a:ext cx="4333875" cy="4190206"/>
              <a:chOff x="2819" y="1524"/>
              <a:chExt cx="2730" cy="2639"/>
            </a:xfrm>
          </p:grpSpPr>
          <p:grpSp>
            <p:nvGrpSpPr>
              <p:cNvPr id="305" name="Google Shape;305;p19"/>
              <p:cNvGrpSpPr/>
              <p:nvPr/>
            </p:nvGrpSpPr>
            <p:grpSpPr>
              <a:xfrm>
                <a:off x="2819" y="1524"/>
                <a:ext cx="2438" cy="2639"/>
                <a:chOff x="2407" y="1680"/>
                <a:chExt cx="2438" cy="2640"/>
              </a:xfrm>
            </p:grpSpPr>
            <p:sp>
              <p:nvSpPr>
                <p:cNvPr id="306" name="Google Shape;306;p19"/>
                <p:cNvSpPr/>
                <p:nvPr/>
              </p:nvSpPr>
              <p:spPr>
                <a:xfrm>
                  <a:off x="2959" y="1942"/>
                  <a:ext cx="851" cy="604"/>
                </a:xfrm>
                <a:prstGeom prst="ellipse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FFFF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" name="Google Shape;307;p19"/>
                <p:cNvSpPr txBox="1"/>
                <p:nvPr/>
              </p:nvSpPr>
              <p:spPr>
                <a:xfrm>
                  <a:off x="3111" y="2428"/>
                  <a:ext cx="540" cy="1432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2700">
                  <a:solidFill>
                    <a:srgbClr val="FFFF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" name="Google Shape;308;p19"/>
                <p:cNvSpPr/>
                <p:nvPr/>
              </p:nvSpPr>
              <p:spPr>
                <a:xfrm>
                  <a:off x="3081" y="1930"/>
                  <a:ext cx="619" cy="312"/>
                </a:xfrm>
                <a:prstGeom prst="ellipse">
                  <a:avLst/>
                </a:prstGeom>
                <a:solidFill>
                  <a:srgbClr val="BC0000"/>
                </a:solidFill>
                <a:ln cap="flat" cmpd="sng" w="12700">
                  <a:solidFill>
                    <a:srgbClr val="BC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19"/>
                <p:cNvSpPr/>
                <p:nvPr/>
              </p:nvSpPr>
              <p:spPr>
                <a:xfrm>
                  <a:off x="3692" y="1680"/>
                  <a:ext cx="1094" cy="2185"/>
                </a:xfrm>
                <a:custGeom>
                  <a:rect b="b" l="l" r="r" t="t"/>
                  <a:pathLst>
                    <a:path extrusionOk="0" h="2185" w="1231">
                      <a:moveTo>
                        <a:pt x="370" y="25"/>
                      </a:moveTo>
                      <a:lnTo>
                        <a:pt x="482" y="91"/>
                      </a:lnTo>
                      <a:lnTo>
                        <a:pt x="537" y="123"/>
                      </a:lnTo>
                      <a:lnTo>
                        <a:pt x="561" y="148"/>
                      </a:lnTo>
                      <a:lnTo>
                        <a:pt x="612" y="218"/>
                      </a:lnTo>
                      <a:lnTo>
                        <a:pt x="652" y="298"/>
                      </a:lnTo>
                      <a:lnTo>
                        <a:pt x="683" y="473"/>
                      </a:lnTo>
                      <a:lnTo>
                        <a:pt x="683" y="537"/>
                      </a:lnTo>
                      <a:lnTo>
                        <a:pt x="673" y="594"/>
                      </a:lnTo>
                      <a:lnTo>
                        <a:pt x="656" y="636"/>
                      </a:lnTo>
                      <a:lnTo>
                        <a:pt x="588" y="744"/>
                      </a:lnTo>
                      <a:lnTo>
                        <a:pt x="523" y="811"/>
                      </a:lnTo>
                      <a:lnTo>
                        <a:pt x="449" y="865"/>
                      </a:lnTo>
                      <a:lnTo>
                        <a:pt x="449" y="1725"/>
                      </a:lnTo>
                      <a:lnTo>
                        <a:pt x="496" y="1763"/>
                      </a:lnTo>
                      <a:lnTo>
                        <a:pt x="530" y="1789"/>
                      </a:lnTo>
                      <a:lnTo>
                        <a:pt x="659" y="1792"/>
                      </a:lnTo>
                      <a:lnTo>
                        <a:pt x="748" y="1795"/>
                      </a:lnTo>
                      <a:lnTo>
                        <a:pt x="877" y="1795"/>
                      </a:lnTo>
                      <a:lnTo>
                        <a:pt x="985" y="1795"/>
                      </a:lnTo>
                      <a:lnTo>
                        <a:pt x="1210" y="1783"/>
                      </a:lnTo>
                      <a:lnTo>
                        <a:pt x="1230" y="2184"/>
                      </a:lnTo>
                      <a:lnTo>
                        <a:pt x="306" y="2184"/>
                      </a:lnTo>
                      <a:lnTo>
                        <a:pt x="217" y="2136"/>
                      </a:lnTo>
                      <a:lnTo>
                        <a:pt x="177" y="2114"/>
                      </a:lnTo>
                      <a:lnTo>
                        <a:pt x="129" y="2057"/>
                      </a:lnTo>
                      <a:lnTo>
                        <a:pt x="95" y="2018"/>
                      </a:lnTo>
                      <a:lnTo>
                        <a:pt x="68" y="1967"/>
                      </a:lnTo>
                      <a:lnTo>
                        <a:pt x="34" y="1916"/>
                      </a:lnTo>
                      <a:lnTo>
                        <a:pt x="14" y="1853"/>
                      </a:lnTo>
                      <a:lnTo>
                        <a:pt x="0" y="1802"/>
                      </a:lnTo>
                      <a:lnTo>
                        <a:pt x="0" y="846"/>
                      </a:lnTo>
                      <a:lnTo>
                        <a:pt x="99" y="804"/>
                      </a:lnTo>
                      <a:lnTo>
                        <a:pt x="197" y="703"/>
                      </a:lnTo>
                      <a:lnTo>
                        <a:pt x="231" y="629"/>
                      </a:lnTo>
                      <a:lnTo>
                        <a:pt x="238" y="527"/>
                      </a:lnTo>
                      <a:lnTo>
                        <a:pt x="214" y="441"/>
                      </a:lnTo>
                      <a:lnTo>
                        <a:pt x="197" y="413"/>
                      </a:lnTo>
                      <a:lnTo>
                        <a:pt x="143" y="371"/>
                      </a:lnTo>
                      <a:lnTo>
                        <a:pt x="220" y="0"/>
                      </a:lnTo>
                      <a:lnTo>
                        <a:pt x="370" y="25"/>
                      </a:lnTo>
                    </a:path>
                  </a:pathLst>
                </a:custGeom>
                <a:solidFill>
                  <a:srgbClr val="BC0000"/>
                </a:solidFill>
                <a:ln cap="rnd" cmpd="sng" w="12700">
                  <a:solidFill>
                    <a:srgbClr val="B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19"/>
                <p:cNvSpPr/>
                <p:nvPr/>
              </p:nvSpPr>
              <p:spPr>
                <a:xfrm>
                  <a:off x="4713" y="3456"/>
                  <a:ext cx="132" cy="408"/>
                </a:xfrm>
                <a:prstGeom prst="ellipse">
                  <a:avLst/>
                </a:prstGeom>
                <a:solidFill>
                  <a:srgbClr val="BC00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descr="10%" id="311" name="Google Shape;311;p19"/>
                <p:cNvSpPr/>
                <p:nvPr/>
              </p:nvSpPr>
              <p:spPr>
                <a:xfrm flipH="1" rot="-5400000">
                  <a:off x="3069" y="3865"/>
                  <a:ext cx="592" cy="317"/>
                </a:xfrm>
                <a:prstGeom prst="rightArrow">
                  <a:avLst>
                    <a:gd fmla="val 10799" name="adj1"/>
                    <a:gd fmla="val 50000" name="adj2"/>
                  </a:avLst>
                </a:prstGeom>
                <a:blipFill rotWithShape="1">
                  <a:blip r:embed="rId3">
                    <a:alphaModFix/>
                  </a:blip>
                  <a:stretch>
                    <a:fillRect b="0" l="0" r="0" t="0"/>
                  </a:stretch>
                </a:blipFill>
                <a:ln cap="flat" cmpd="sng" w="12700">
                  <a:solidFill>
                    <a:srgbClr val="FF3F3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19"/>
                <p:cNvSpPr txBox="1"/>
                <p:nvPr/>
              </p:nvSpPr>
              <p:spPr>
                <a:xfrm>
                  <a:off x="2506" y="1684"/>
                  <a:ext cx="1418" cy="387"/>
                </a:xfrm>
                <a:prstGeom prst="rect">
                  <a:avLst/>
                </a:prstGeom>
                <a:solidFill>
                  <a:srgbClr val="BC0000"/>
                </a:solidFill>
                <a:ln cap="flat" cmpd="sng" w="12700">
                  <a:solidFill>
                    <a:srgbClr val="BC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descr="10%" id="313" name="Google Shape;313;p19"/>
                <p:cNvSpPr txBox="1"/>
                <p:nvPr/>
              </p:nvSpPr>
              <p:spPr>
                <a:xfrm>
                  <a:off x="2617" y="1774"/>
                  <a:ext cx="760" cy="192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 b="0" l="0" r="0" t="0"/>
                  </a:stretch>
                </a:blipFill>
                <a:ln cap="flat" cmpd="sng" w="12700">
                  <a:solidFill>
                    <a:srgbClr val="FF3F3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descr="10%" id="314" name="Google Shape;314;p19"/>
                <p:cNvSpPr txBox="1"/>
                <p:nvPr/>
              </p:nvSpPr>
              <p:spPr>
                <a:xfrm>
                  <a:off x="3381" y="1770"/>
                  <a:ext cx="568" cy="128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 b="0" l="0" r="0" t="0"/>
                  </a:stretch>
                </a:blipFill>
                <a:ln cap="flat" cmpd="sng" w="12700">
                  <a:solidFill>
                    <a:srgbClr val="FF3F3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descr="10%" id="315" name="Google Shape;315;p19"/>
                <p:cNvSpPr txBox="1"/>
                <p:nvPr/>
              </p:nvSpPr>
              <p:spPr>
                <a:xfrm>
                  <a:off x="3283" y="1851"/>
                  <a:ext cx="98" cy="1381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 b="0" l="0" r="0" t="0"/>
                  </a:stretch>
                </a:blipFill>
                <a:ln cap="flat" cmpd="sng" w="12700">
                  <a:solidFill>
                    <a:srgbClr val="FF3F3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descr="10%" id="316" name="Google Shape;316;p19"/>
                <p:cNvSpPr/>
                <p:nvPr/>
              </p:nvSpPr>
              <p:spPr>
                <a:xfrm>
                  <a:off x="2407" y="1684"/>
                  <a:ext cx="194" cy="402"/>
                </a:xfrm>
                <a:prstGeom prst="ellipse">
                  <a:avLst/>
                </a:prstGeom>
                <a:blipFill rotWithShape="1">
                  <a:blip r:embed="rId5">
                    <a:alphaModFix/>
                  </a:blip>
                  <a:stretch>
                    <a:fillRect b="0" l="0" r="0" t="0"/>
                  </a:stretch>
                </a:blipFill>
                <a:ln cap="flat" cmpd="sng" w="127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descr="10%" id="317" name="Google Shape;317;p19"/>
                <p:cNvSpPr/>
                <p:nvPr/>
              </p:nvSpPr>
              <p:spPr>
                <a:xfrm>
                  <a:off x="3277" y="1770"/>
                  <a:ext cx="929" cy="1561"/>
                </a:xfrm>
                <a:custGeom>
                  <a:rect b="b" l="l" r="r" t="t"/>
                  <a:pathLst>
                    <a:path extrusionOk="0" h="1561" w="1045">
                      <a:moveTo>
                        <a:pt x="754" y="136"/>
                      </a:moveTo>
                      <a:lnTo>
                        <a:pt x="804" y="168"/>
                      </a:lnTo>
                      <a:lnTo>
                        <a:pt x="865" y="243"/>
                      </a:lnTo>
                      <a:lnTo>
                        <a:pt x="888" y="317"/>
                      </a:lnTo>
                      <a:lnTo>
                        <a:pt x="894" y="371"/>
                      </a:lnTo>
                      <a:lnTo>
                        <a:pt x="894" y="435"/>
                      </a:lnTo>
                      <a:lnTo>
                        <a:pt x="878" y="493"/>
                      </a:lnTo>
                      <a:lnTo>
                        <a:pt x="850" y="557"/>
                      </a:lnTo>
                      <a:lnTo>
                        <a:pt x="814" y="595"/>
                      </a:lnTo>
                      <a:lnTo>
                        <a:pt x="774" y="648"/>
                      </a:lnTo>
                      <a:lnTo>
                        <a:pt x="739" y="691"/>
                      </a:lnTo>
                      <a:lnTo>
                        <a:pt x="665" y="760"/>
                      </a:lnTo>
                      <a:lnTo>
                        <a:pt x="599" y="816"/>
                      </a:lnTo>
                      <a:lnTo>
                        <a:pt x="537" y="848"/>
                      </a:lnTo>
                      <a:lnTo>
                        <a:pt x="537" y="1152"/>
                      </a:lnTo>
                      <a:lnTo>
                        <a:pt x="0" y="1424"/>
                      </a:lnTo>
                      <a:lnTo>
                        <a:pt x="10" y="1560"/>
                      </a:lnTo>
                      <a:lnTo>
                        <a:pt x="444" y="1357"/>
                      </a:lnTo>
                      <a:lnTo>
                        <a:pt x="727" y="1213"/>
                      </a:lnTo>
                      <a:lnTo>
                        <a:pt x="727" y="1181"/>
                      </a:lnTo>
                      <a:lnTo>
                        <a:pt x="727" y="973"/>
                      </a:lnTo>
                      <a:lnTo>
                        <a:pt x="725" y="893"/>
                      </a:lnTo>
                      <a:lnTo>
                        <a:pt x="768" y="851"/>
                      </a:lnTo>
                      <a:lnTo>
                        <a:pt x="816" y="813"/>
                      </a:lnTo>
                      <a:lnTo>
                        <a:pt x="908" y="712"/>
                      </a:lnTo>
                      <a:lnTo>
                        <a:pt x="930" y="685"/>
                      </a:lnTo>
                      <a:lnTo>
                        <a:pt x="991" y="592"/>
                      </a:lnTo>
                      <a:lnTo>
                        <a:pt x="1043" y="456"/>
                      </a:lnTo>
                      <a:lnTo>
                        <a:pt x="1044" y="328"/>
                      </a:lnTo>
                      <a:lnTo>
                        <a:pt x="1021" y="184"/>
                      </a:lnTo>
                      <a:lnTo>
                        <a:pt x="967" y="104"/>
                      </a:lnTo>
                      <a:lnTo>
                        <a:pt x="905" y="51"/>
                      </a:lnTo>
                      <a:lnTo>
                        <a:pt x="810" y="3"/>
                      </a:lnTo>
                      <a:lnTo>
                        <a:pt x="702" y="0"/>
                      </a:lnTo>
                      <a:lnTo>
                        <a:pt x="681" y="8"/>
                      </a:lnTo>
                      <a:lnTo>
                        <a:pt x="706" y="131"/>
                      </a:lnTo>
                      <a:lnTo>
                        <a:pt x="754" y="136"/>
                      </a:lnTo>
                    </a:path>
                  </a:pathLst>
                </a:custGeom>
                <a:blipFill rotWithShape="1">
                  <a:blip r:embed="rId4">
                    <a:alphaModFix/>
                  </a:blip>
                  <a:stretch>
                    <a:fillRect b="0" l="0" r="0" t="0"/>
                  </a:stretch>
                </a:blipFill>
                <a:ln cap="rnd" cmpd="sng" w="12700">
                  <a:solidFill>
                    <a:srgbClr val="FF3F3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descr="10%" id="318" name="Google Shape;318;p19"/>
                <p:cNvSpPr txBox="1"/>
                <p:nvPr/>
              </p:nvSpPr>
              <p:spPr>
                <a:xfrm>
                  <a:off x="3278" y="3232"/>
                  <a:ext cx="183" cy="624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 b="0" l="0" r="0" t="0"/>
                  </a:stretch>
                </a:blipFill>
                <a:ln cap="flat" cmpd="sng" w="12700">
                  <a:solidFill>
                    <a:srgbClr val="FF3F3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9" name="Google Shape;319;p19"/>
              <p:cNvGrpSpPr/>
              <p:nvPr/>
            </p:nvGrpSpPr>
            <p:grpSpPr>
              <a:xfrm>
                <a:off x="4324" y="2821"/>
                <a:ext cx="1225" cy="686"/>
                <a:chOff x="1088" y="3168"/>
                <a:chExt cx="1225" cy="686"/>
              </a:xfrm>
            </p:grpSpPr>
            <p:cxnSp>
              <p:nvCxnSpPr>
                <p:cNvPr descr="90%" id="320" name="Google Shape;320;p19"/>
                <p:cNvCxnSpPr/>
                <p:nvPr/>
              </p:nvCxnSpPr>
              <p:spPr>
                <a:xfrm>
                  <a:off x="1090" y="3168"/>
                  <a:ext cx="0" cy="456"/>
                </a:xfrm>
                <a:prstGeom prst="straightConnector1">
                  <a:avLst/>
                </a:prstGeom>
                <a:noFill/>
                <a:ln cap="flat" cmpd="sng" w="50800">
                  <a:solidFill>
                    <a:srgbClr val="FF3F3F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21" name="Google Shape;321;p19"/>
                <p:cNvCxnSpPr/>
                <p:nvPr/>
              </p:nvCxnSpPr>
              <p:spPr>
                <a:xfrm rot="10800000">
                  <a:off x="1329" y="3854"/>
                  <a:ext cx="984" cy="0"/>
                </a:xfrm>
                <a:prstGeom prst="straightConnector1">
                  <a:avLst/>
                </a:prstGeom>
                <a:noFill/>
                <a:ln cap="flat" cmpd="sng" w="50800">
                  <a:solidFill>
                    <a:srgbClr val="FF3F3F"/>
                  </a:solidFill>
                  <a:prstDash val="solid"/>
                  <a:miter lim="800000"/>
                  <a:headEnd len="med" w="med" type="triangle"/>
                  <a:tailEnd len="med" w="med" type="none"/>
                </a:ln>
              </p:spPr>
            </p:cxnSp>
            <p:sp>
              <p:nvSpPr>
                <p:cNvPr descr="90%" id="322" name="Google Shape;322;p19"/>
                <p:cNvSpPr/>
                <p:nvPr/>
              </p:nvSpPr>
              <p:spPr>
                <a:xfrm rot="-5400000">
                  <a:off x="1105" y="3579"/>
                  <a:ext cx="256" cy="290"/>
                </a:xfrm>
                <a:custGeom>
                  <a:rect b="b" l="l" r="r" t="t"/>
                  <a:pathLst>
                    <a:path extrusionOk="0" fill="none" h="21600" w="21600">
                      <a:moveTo>
                        <a:pt x="0" y="21600"/>
                      </a:moveTo>
                      <a:cubicBezTo>
                        <a:pt x="0" y="9703"/>
                        <a:pt x="9619" y="46"/>
                        <a:pt x="21516" y="0"/>
                      </a:cubicBezTo>
                    </a:path>
                    <a:path extrusionOk="0" h="21600" w="21600">
                      <a:moveTo>
                        <a:pt x="0" y="21600"/>
                      </a:moveTo>
                      <a:cubicBezTo>
                        <a:pt x="0" y="9703"/>
                        <a:pt x="9619" y="46"/>
                        <a:pt x="21516" y="0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cap="rnd" cmpd="sng" w="50800">
                  <a:solidFill>
                    <a:srgbClr val="FF3F3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wentieth Century"/>
              <a:buNone/>
            </a:pPr>
            <a:r>
              <a:rPr b="0" i="0" lang="en-US" sz="3600" u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Concept of clearance</a:t>
            </a:r>
            <a:endParaRPr/>
          </a:p>
        </p:txBody>
      </p:sp>
      <p:sp>
        <p:nvSpPr>
          <p:cNvPr id="160" name="Google Shape;160;p2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Clearance is the volume of plasma that is completely cleared of a substance each minute.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Example: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Renal clearance of Substance X is defined as the ratio of excretion rate of substance X to its concentration in the plasma: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        C</a:t>
            </a:r>
            <a:r>
              <a:rPr b="0" baseline="-25000" i="0" lang="en-US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</a:t>
            </a:r>
            <a:r>
              <a:rPr b="0" i="0" lang="en-US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= (U</a:t>
            </a:r>
            <a:r>
              <a:rPr b="0" baseline="-25000" i="0" lang="en-US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 </a:t>
            </a:r>
            <a:r>
              <a:rPr b="0" i="0" lang="en-US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 V)/ P</a:t>
            </a:r>
            <a:r>
              <a:rPr b="0" baseline="-25000" i="0" lang="en-US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</a:t>
            </a:r>
            <a:endParaRPr b="0" i="0" sz="29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wentieth Century"/>
              <a:buNone/>
            </a:pPr>
            <a:r>
              <a:rPr b="0" i="0" lang="en-US" sz="3600" u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Measurement of renal plasma flow:</a:t>
            </a:r>
            <a:endParaRPr/>
          </a:p>
        </p:txBody>
      </p:sp>
      <p:sp>
        <p:nvSpPr>
          <p:cNvPr id="328" name="Google Shape;328;p20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 the measurement of renal plasma flow, we will again need a substance that 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a)freely filtered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1" i="0" lang="en-US" sz="2400" u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b)rapidly and completely secreted by the renal tubular cells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c)not reabsorbed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d)not toxic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e)and easily measurable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Example of such substance: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Para-aminohippuric acid (PAH)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90% of plasma flowing  through the kidney is completely cleared of PAH.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wentieth Century"/>
              <a:buNone/>
            </a:pPr>
            <a:r>
              <a:rPr b="0" i="0" lang="en-US" sz="2800" u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PAH clearance: example</a:t>
            </a:r>
            <a:endParaRPr/>
          </a:p>
        </p:txBody>
      </p:sp>
      <p:sp>
        <p:nvSpPr>
          <p:cNvPr id="334" name="Google Shape;334;p21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If the concentration of PAH in the urine and plasma and the urine flow are as follows: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Conc. of PAH in urine=25.5 mg/ml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Urine flow=1.1 ml/min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Conc of PAH in arterial blood=0.05 mg/ml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Then CPAH or Renal Plasma Flow= 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	(25.5 x 1.1)/0.05 = 560 ML/ min</a:t>
            </a:r>
            <a:endParaRPr/>
          </a:p>
          <a:p>
            <a:pPr indent="-22764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How to measure renal bl flow? </a:t>
            </a:r>
            <a:endParaRPr/>
          </a:p>
        </p:txBody>
      </p:sp>
      <p:pic>
        <p:nvPicPr>
          <p:cNvPr descr="Image result for blood and plasma" id="340" name="Google Shape;34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25" y="1268412"/>
            <a:ext cx="951865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3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wentieth Century"/>
              <a:buNone/>
            </a:pPr>
            <a:r>
              <a:rPr b="0" i="0" lang="en-US" sz="2800" u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PAH clearance: example</a:t>
            </a:r>
            <a:endParaRPr/>
          </a:p>
        </p:txBody>
      </p:sp>
      <p:sp>
        <p:nvSpPr>
          <p:cNvPr id="346" name="Google Shape;346;p23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If the concentration of PAH in the urine and plasma and the urine flow are as follows: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Conc. of PAH in urine=25.5 mg/ml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Urine flow=1.1 ml/min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Conc of PAH in arterial blood=0.05 mg/ml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Then CPAH or Renal Plasma Flow= 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	(25.5 x 1.1)/0.05 = 560 ML/ min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b="0" i="0" lang="en-US" sz="2400" u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Lets say the hematocrit is 45%, then renal blood flow will be:</a:t>
            </a:r>
            <a:endParaRPr/>
          </a:p>
          <a:p>
            <a:pPr indent="-319087" lvl="0" marL="319087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t/>
            </a:r>
            <a:endParaRPr b="0" i="0" sz="24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(560 x 100)/(100-45)= 1018 ml/min</a:t>
            </a:r>
            <a:endParaRPr/>
          </a:p>
          <a:p>
            <a:pPr indent="-22764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t/>
            </a:r>
            <a:endParaRPr b="0" i="0" sz="2400" u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4"/>
          <p:cNvSpPr txBox="1"/>
          <p:nvPr>
            <p:ph idx="1" type="body"/>
          </p:nvPr>
        </p:nvSpPr>
        <p:spPr>
          <a:xfrm>
            <a:off x="1143000" y="2667000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49" lvl="1" marL="6397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b="0" i="0" lang="en-US" sz="36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Renal Clearance gives an indication of kidneys function.	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7" name="Google Shape;357;p25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Clearance can also be used to determine renal handling of a substance. 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Clearance values can also be used to determine how the nephron handles a substance filtered into it. In this method the clearance for inulin or creatinine is calculated and then compared with the clearance of the substance being investigated.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http://i.ytimg.com/vi/Gazuoyf-lm4/hqdefault.jpg" id="363" name="Google Shape;363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3475" y="1628775"/>
            <a:ext cx="4572000" cy="44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7"/>
          <p:cNvSpPr txBox="1"/>
          <p:nvPr>
            <p:ph type="title"/>
          </p:nvPr>
        </p:nvSpPr>
        <p:spPr>
          <a:xfrm>
            <a:off x="685800" y="304800"/>
            <a:ext cx="7696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Comparison of clearance of a substance with clearance of inulin</a:t>
            </a:r>
            <a:endParaRPr/>
          </a:p>
        </p:txBody>
      </p:sp>
      <p:sp>
        <p:nvSpPr>
          <p:cNvPr id="369" name="Google Shape;369;p27"/>
          <p:cNvSpPr txBox="1"/>
          <p:nvPr>
            <p:ph idx="1" type="body"/>
          </p:nvPr>
        </p:nvSpPr>
        <p:spPr>
          <a:xfrm>
            <a:off x="914400" y="1676400"/>
            <a:ext cx="7543800" cy="406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 </a:t>
            </a: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inulin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clearance; only filtered not </a:t>
            </a:r>
            <a: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reabsorbed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or </a:t>
            </a:r>
            <a: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secreted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 </a:t>
            </a: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&lt; inulin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clearance; </a:t>
            </a:r>
            <a: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reabsorbed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nephron  tubules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 </a:t>
            </a: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&gt; inulin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clearance; </a:t>
            </a:r>
            <a: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secreted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nephron tubules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wentieth Century"/>
              <a:buNone/>
            </a:pPr>
            <a:r>
              <a:rPr b="0" i="0" lang="en-US" sz="2400" u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Calculation of tubular reabsorption or secretion from renal clearance</a:t>
            </a:r>
            <a:endParaRPr/>
          </a:p>
        </p:txBody>
      </p:sp>
      <p:sp>
        <p:nvSpPr>
          <p:cNvPr id="375" name="Google Shape;375;p28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Substances that are completely reabsorbed from the tubules (amino acids, glucose), clearance = zero because the urinary secretion is zero.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Substances highly reabsorbed (Na), its clearance &lt; 1% of the GFR.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Reabsorption rate can be calculated=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Filtration rate- excretion rate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= (GFR X P*)-(U* X V)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* The substance needed to be assessed.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9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wentieth Century"/>
              <a:buNone/>
            </a:pPr>
            <a:r>
              <a:rPr b="0" i="0" lang="en-US" sz="1800" u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Calculation of tubular reabsorption or secretion from renal clearance, cont…….</a:t>
            </a:r>
            <a:endParaRPr/>
          </a:p>
        </p:txBody>
      </p:sp>
      <p:sp>
        <p:nvSpPr>
          <p:cNvPr id="381" name="Google Shape;381;p29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If excretion rate of a substance is greater than the filtered load, then the rate at which it appears in the urine represents the sum of the rate of glomerular filtration + tubular secretion: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Secretion* = (U* X V)- (GFR X P*).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* indicate the substance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wentieth Century"/>
              <a:buNone/>
            </a:pPr>
            <a:r>
              <a:rPr b="0" i="0" lang="en-US" sz="3600" u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Clearance Equation</a:t>
            </a:r>
            <a:endParaRPr/>
          </a:p>
        </p:txBody>
      </p:sp>
      <p:sp>
        <p:nvSpPr>
          <p:cNvPr id="166" name="Google Shape;166;p3"/>
          <p:cNvSpPr txBox="1"/>
          <p:nvPr>
            <p:ph idx="1" type="body"/>
          </p:nvPr>
        </p:nvSpPr>
        <p:spPr>
          <a:xfrm>
            <a:off x="612775" y="1600200"/>
            <a:ext cx="8153400" cy="3700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859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C</a:t>
            </a:r>
            <a:r>
              <a:rPr b="0" baseline="-2500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</a:t>
            </a: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= (U</a:t>
            </a:r>
            <a:r>
              <a:rPr b="0" baseline="-2500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 </a:t>
            </a: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 V)/ P</a:t>
            </a:r>
            <a:r>
              <a:rPr b="0" baseline="-2500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</a:t>
            </a:r>
            <a:r>
              <a:rPr b="0" baseline="-2500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 </a:t>
            </a: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= Renal clearance (ml/min)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</a:t>
            </a:r>
            <a:r>
              <a:rPr b="0" baseline="-2500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 </a:t>
            </a: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 V = excretion rate of substance X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</a:t>
            </a:r>
            <a:r>
              <a:rPr b="0" baseline="-2500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X  </a:t>
            </a: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= Concentration of X in urine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 = urine flow rate in ml/min</a:t>
            </a:r>
            <a:endParaRPr/>
          </a:p>
          <a:p>
            <a:pPr indent="-20859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859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755650" y="4797425"/>
            <a:ext cx="7704137" cy="92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Amount of substance excreted = (Amount filtered –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Amount reabsorbed+ Amount secreted)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="1" baseline="-2500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V = GFR x P</a:t>
            </a:r>
            <a:r>
              <a:rPr b="1" baseline="-2500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± T</a:t>
            </a:r>
            <a:r>
              <a:rPr b="1" baseline="-2500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0"/>
          <p:cNvSpPr txBox="1"/>
          <p:nvPr/>
        </p:nvSpPr>
        <p:spPr>
          <a:xfrm>
            <a:off x="228600" y="3949700"/>
            <a:ext cx="8686800" cy="28225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0"/>
          <p:cNvSpPr txBox="1"/>
          <p:nvPr/>
        </p:nvSpPr>
        <p:spPr>
          <a:xfrm>
            <a:off x="228600" y="76200"/>
            <a:ext cx="8686800" cy="37861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Q: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the following information for a freely filterable substance </a:t>
            </a:r>
            <a:endParaRPr/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GFR = 120 mL/min</a:t>
            </a:r>
            <a:endParaRPr/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Plasma concentration = 3 mg/mL</a:t>
            </a:r>
            <a:endParaRPr/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Urine flow rate = 2 mL/min</a:t>
            </a:r>
            <a:endParaRPr/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Urine concentration = 10 mg/mL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we can conclude that: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	 the kidney tubules reabsorbed 340 mg/min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	 the kidney tubules reabsorbed 200 mg/min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	 the kidney tubules secreted 200 mg/min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	 the kidney tubules secreted 340 mg/min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e)	 Net transport is 0 mg/min  </a:t>
            </a:r>
            <a:endParaRPr/>
          </a:p>
        </p:txBody>
      </p:sp>
      <p:sp>
        <p:nvSpPr>
          <p:cNvPr id="389" name="Google Shape;389;p30"/>
          <p:cNvSpPr txBox="1"/>
          <p:nvPr/>
        </p:nvSpPr>
        <p:spPr>
          <a:xfrm>
            <a:off x="344487" y="4827587"/>
            <a:ext cx="59626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Amount</a:t>
            </a:r>
            <a:r>
              <a:rPr b="1" i="0" lang="en-US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excreted </a:t>
            </a: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minute </a:t>
            </a:r>
            <a:r>
              <a:rPr b="1" i="0" lang="en-US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b="1" i="0" lang="en-US" sz="2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0" lang="en-US" sz="1800" u="non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[sub]</a:t>
            </a:r>
            <a:r>
              <a:rPr b="1" baseline="-25000" i="0" lang="en-US" sz="1800" u="non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urine</a:t>
            </a:r>
            <a:r>
              <a:rPr b="1" i="0" lang="en-US" sz="1800" u="non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 X Urine flow rate</a:t>
            </a:r>
            <a:r>
              <a:rPr b="1" i="0" lang="en-US" sz="2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1" i="0" lang="en-US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90" name="Google Shape;390;p30"/>
          <p:cNvSpPr txBox="1"/>
          <p:nvPr/>
        </p:nvSpPr>
        <p:spPr>
          <a:xfrm>
            <a:off x="381000" y="3949700"/>
            <a:ext cx="4845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Amount </a:t>
            </a:r>
            <a:r>
              <a:rPr b="1" i="0" lang="en-US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Filtered</a:t>
            </a: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minute </a:t>
            </a:r>
            <a:r>
              <a:rPr b="1" i="0" lang="en-US" sz="1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b="1" i="0" lang="en-US" sz="2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0" lang="en-US" sz="1800" u="non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GFR X [Sub]</a:t>
            </a:r>
            <a:r>
              <a:rPr b="1" baseline="-25000" i="0" lang="en-US" sz="1800" u="non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plasma</a:t>
            </a:r>
            <a:r>
              <a:rPr b="1" i="0" lang="en-US" sz="2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391" name="Google Shape;391;p30"/>
          <p:cNvSpPr txBox="1"/>
          <p:nvPr/>
        </p:nvSpPr>
        <p:spPr>
          <a:xfrm>
            <a:off x="3095625" y="4251325"/>
            <a:ext cx="5286375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 120 ml/min  X  3 mg/ml  = 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360 mg/min</a:t>
            </a:r>
            <a:endParaRPr/>
          </a:p>
        </p:txBody>
      </p:sp>
      <p:sp>
        <p:nvSpPr>
          <p:cNvPr id="392" name="Google Shape;392;p30"/>
          <p:cNvSpPr txBox="1"/>
          <p:nvPr/>
        </p:nvSpPr>
        <p:spPr>
          <a:xfrm>
            <a:off x="3211512" y="5245100"/>
            <a:ext cx="513397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 2 ml/min  X  10 mg/ml  =  </a:t>
            </a:r>
            <a:r>
              <a:rPr b="1" i="0" lang="en-US" sz="2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mg/min</a:t>
            </a:r>
            <a:endParaRPr/>
          </a:p>
        </p:txBody>
      </p:sp>
      <p:sp>
        <p:nvSpPr>
          <p:cNvPr id="393" name="Google Shape;393;p30"/>
          <p:cNvSpPr txBox="1"/>
          <p:nvPr/>
        </p:nvSpPr>
        <p:spPr>
          <a:xfrm>
            <a:off x="412750" y="6078537"/>
            <a:ext cx="65532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Amount transported per minute = Filtered – Excreted</a:t>
            </a:r>
            <a:endParaRPr/>
          </a:p>
        </p:txBody>
      </p:sp>
      <p:sp>
        <p:nvSpPr>
          <p:cNvPr id="394" name="Google Shape;394;p30"/>
          <p:cNvSpPr txBox="1"/>
          <p:nvPr/>
        </p:nvSpPr>
        <p:spPr>
          <a:xfrm>
            <a:off x="3517900" y="6434137"/>
            <a:ext cx="29718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 360 - 20   =   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340 mg/min</a:t>
            </a:r>
            <a:endParaRPr/>
          </a:p>
        </p:txBody>
      </p:sp>
      <p:sp>
        <p:nvSpPr>
          <p:cNvPr id="395" name="Google Shape;395;p30"/>
          <p:cNvSpPr txBox="1"/>
          <p:nvPr/>
        </p:nvSpPr>
        <p:spPr>
          <a:xfrm>
            <a:off x="8534400" y="64008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0"/>
          <p:cNvSpPr txBox="1"/>
          <p:nvPr/>
        </p:nvSpPr>
        <p:spPr>
          <a:xfrm>
            <a:off x="385762" y="5630862"/>
            <a:ext cx="58816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Amount Filtered per minute &gt; Amount excreted per minute </a:t>
            </a:r>
            <a:endParaRPr/>
          </a:p>
        </p:txBody>
      </p:sp>
    </p:spTree>
  </p:cSld>
  <p:clrMapOvr>
    <a:masterClrMapping/>
  </p:clrMapOvr>
  <p:transition spd="slow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1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wentieth Century"/>
              <a:buNone/>
            </a:pPr>
            <a:r>
              <a:rPr b="0" i="0" lang="en-US" sz="28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Filtration fraction</a:t>
            </a:r>
            <a:endParaRPr/>
          </a:p>
        </p:txBody>
      </p:sp>
      <p:sp>
        <p:nvSpPr>
          <p:cNvPr id="402" name="Google Shape;402;p31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It is the ratio of GFR to renal plasma flow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http://homecaprice.com/wp-content/uploads/2015/01/7-cleaning.jpg" id="408" name="Google Shape;408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1600200"/>
            <a:ext cx="7450137" cy="49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نتيجة بحث الصور عن ‪studying‬‏" id="413" name="Google Shape;413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2" y="1196975"/>
            <a:ext cx="6408737" cy="5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wentieth Century"/>
              <a:buNone/>
            </a:pPr>
            <a:r>
              <a:rPr b="0" i="0" lang="en-US" sz="3600" u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What is the importance of renal clearance?</a:t>
            </a:r>
            <a:endParaRPr/>
          </a:p>
        </p:txBody>
      </p:sp>
      <p:sp>
        <p:nvSpPr>
          <p:cNvPr id="173" name="Google Shape;173;p4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 quantify several aspects of renal functions: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📫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rate of glomerular filtration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📫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Rate of blood flow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📫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 severity of renal damage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📫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Tubular reabsorption.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📫"/>
            </a:pPr>
            <a:r>
              <a:rPr b="0" i="0" lang="en-US" sz="2900" u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Tubular secretion of different substances.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http://image.slidesharecdn.com/kidneyfunctiontest-120515054009-phpapp02/95/slide-5-728.jpg?cb=1337078466" id="179" name="Google Shape;17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2" y="1600200"/>
            <a:ext cx="6934200" cy="5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/>
        </p:nvSpPr>
        <p:spPr>
          <a:xfrm>
            <a:off x="609600" y="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ts val="3600"/>
              <a:buFont typeface="Twentieth Century"/>
              <a:buNone/>
            </a:pPr>
            <a:r>
              <a:rPr b="1" i="0" lang="en-US" sz="3600" u="none">
                <a:solidFill>
                  <a:srgbClr val="D2533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Clearance</a:t>
            </a:r>
            <a:endParaRPr/>
          </a:p>
        </p:txBody>
      </p:sp>
      <p:sp>
        <p:nvSpPr>
          <p:cNvPr id="186" name="Google Shape;186;p6"/>
          <p:cNvSpPr txBox="1"/>
          <p:nvPr/>
        </p:nvSpPr>
        <p:spPr>
          <a:xfrm>
            <a:off x="8534400" y="64008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87" name="Google Shape;1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1524000"/>
            <a:ext cx="3660775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 txBox="1"/>
          <p:nvPr/>
        </p:nvSpPr>
        <p:spPr>
          <a:xfrm>
            <a:off x="533400" y="762000"/>
            <a:ext cx="3532187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Clearance method</a:t>
            </a:r>
            <a:endParaRPr/>
          </a:p>
        </p:txBody>
      </p:sp>
      <p:cxnSp>
        <p:nvCxnSpPr>
          <p:cNvPr id="189" name="Google Shape;189;p6"/>
          <p:cNvCxnSpPr/>
          <p:nvPr/>
        </p:nvCxnSpPr>
        <p:spPr>
          <a:xfrm>
            <a:off x="338137" y="638175"/>
            <a:ext cx="8458200" cy="0"/>
          </a:xfrm>
          <a:prstGeom prst="straightConnector1">
            <a:avLst/>
          </a:prstGeom>
          <a:noFill/>
          <a:ln cap="flat" cmpd="sng" w="38100">
            <a:solidFill>
              <a:srgbClr val="BFD3E4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30000">
              <a:srgbClr val="000000">
                <a:alpha val="44705"/>
              </a:srgbClr>
            </a:outerShdw>
          </a:effectLst>
        </p:spPr>
      </p:cxnSp>
      <p:sp>
        <p:nvSpPr>
          <p:cNvPr id="190" name="Google Shape;190;p6"/>
          <p:cNvSpPr txBox="1"/>
          <p:nvPr/>
        </p:nvSpPr>
        <p:spPr>
          <a:xfrm>
            <a:off x="338137" y="1511300"/>
            <a:ext cx="4970462" cy="1384300"/>
          </a:xfrm>
          <a:prstGeom prst="rect">
            <a:avLst/>
          </a:prstGeom>
          <a:solidFill>
            <a:srgbClr val="EDEE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Volume of 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which is completely cleared of a substance per unit time.</a:t>
            </a:r>
            <a:endParaRPr/>
          </a:p>
        </p:txBody>
      </p:sp>
      <p:sp>
        <p:nvSpPr>
          <p:cNvPr id="191" name="Google Shape;191;p6"/>
          <p:cNvSpPr txBox="1"/>
          <p:nvPr/>
        </p:nvSpPr>
        <p:spPr>
          <a:xfrm>
            <a:off x="338137" y="4594225"/>
            <a:ext cx="4970462" cy="8921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amount </a:t>
            </a:r>
            <a:r>
              <a:rPr b="1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filtered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minute           = GFR . P</a:t>
            </a:r>
            <a:r>
              <a:rPr b="0" baseline="-2500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(filtered load)</a:t>
            </a:r>
            <a:endParaRPr/>
          </a:p>
        </p:txBody>
      </p:sp>
      <p:sp>
        <p:nvSpPr>
          <p:cNvPr id="192" name="Google Shape;192;p6"/>
          <p:cNvSpPr txBox="1"/>
          <p:nvPr/>
        </p:nvSpPr>
        <p:spPr>
          <a:xfrm>
            <a:off x="339725" y="5661025"/>
            <a:ext cx="4968875" cy="892175"/>
          </a:xfrm>
          <a:prstGeom prst="rect">
            <a:avLst/>
          </a:prstGeom>
          <a:solidFill>
            <a:srgbClr val="E9FFD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amount </a:t>
            </a:r>
            <a:r>
              <a:rPr b="1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excreted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minute         = Ṽ . U</a:t>
            </a:r>
            <a:r>
              <a:rPr b="0" baseline="-2500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(excretion rate)  </a:t>
            </a:r>
            <a:endParaRPr/>
          </a:p>
        </p:txBody>
      </p:sp>
      <p:sp>
        <p:nvSpPr>
          <p:cNvPr id="193" name="Google Shape;193;p6"/>
          <p:cNvSpPr txBox="1"/>
          <p:nvPr/>
        </p:nvSpPr>
        <p:spPr>
          <a:xfrm>
            <a:off x="338137" y="3108325"/>
            <a:ext cx="4970462" cy="1292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amount </a:t>
            </a:r>
            <a:r>
              <a:rPr b="1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excreted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amount </a:t>
            </a:r>
            <a:r>
              <a:rPr b="1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filtered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amount reabsorbed + amount secreted</a:t>
            </a:r>
            <a:endParaRPr/>
          </a:p>
        </p:txBody>
      </p:sp>
    </p:spTree>
  </p:cSld>
  <p:clrMapOvr>
    <a:masterClrMapping/>
  </p:clrMapOvr>
  <p:transition spd="slow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Image result for cleaning" id="199" name="Google Shape;199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537" y="1557337"/>
            <a:ext cx="4464050" cy="5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593725"/>
            <a:ext cx="5867400" cy="567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 txBox="1"/>
          <p:nvPr>
            <p:ph type="title"/>
          </p:nvPr>
        </p:nvSpPr>
        <p:spPr>
          <a:xfrm>
            <a:off x="685800" y="1524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Nephron Excretion &amp; Clearance</a:t>
            </a:r>
            <a:endParaRPr/>
          </a:p>
        </p:txBody>
      </p:sp>
      <p:pic>
        <p:nvPicPr>
          <p:cNvPr descr="figure_19_16_labeled" id="211" name="Google Shape;211;p9"/>
          <p:cNvPicPr preferRelativeResize="0"/>
          <p:nvPr/>
        </p:nvPicPr>
        <p:blipFill rotWithShape="1">
          <a:blip r:embed="rId3">
            <a:alphaModFix/>
          </a:blip>
          <a:srcRect b="4338" l="0" r="0" t="0"/>
          <a:stretch/>
        </p:blipFill>
        <p:spPr>
          <a:xfrm>
            <a:off x="971550" y="981075"/>
            <a:ext cx="742315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 txBox="1"/>
          <p:nvPr>
            <p:ph idx="1" type="body"/>
          </p:nvPr>
        </p:nvSpPr>
        <p:spPr>
          <a:xfrm>
            <a:off x="611187" y="1557337"/>
            <a:ext cx="8154987" cy="4538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8598" lvl="0" marL="319088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sz="29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6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5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7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4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2014-04-24T04:28:46Z</dcterms:created>
  <dc:creator>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