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1" r:id="rId5"/>
    <p:sldId id="261" r:id="rId6"/>
    <p:sldId id="314" r:id="rId7"/>
    <p:sldId id="313" r:id="rId8"/>
    <p:sldId id="259" r:id="rId9"/>
    <p:sldId id="260" r:id="rId10"/>
    <p:sldId id="269" r:id="rId11"/>
    <p:sldId id="263" r:id="rId12"/>
    <p:sldId id="262" r:id="rId13"/>
    <p:sldId id="265" r:id="rId14"/>
    <p:sldId id="264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12" r:id="rId26"/>
    <p:sldId id="278" r:id="rId27"/>
    <p:sldId id="279" r:id="rId28"/>
    <p:sldId id="280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>
      <p:cViewPr varScale="1">
        <p:scale>
          <a:sx n="71" d="100"/>
          <a:sy n="71" d="100"/>
        </p:scale>
        <p:origin x="1061" y="53"/>
      </p:cViewPr>
      <p:guideLst/>
    </p:cSldViewPr>
  </p:slideViewPr>
  <p:outlineViewPr>
    <p:cViewPr>
      <p:scale>
        <a:sx n="33" d="100"/>
        <a:sy n="33" d="100"/>
      </p:scale>
      <p:origin x="0" y="-119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FB94-A8C9-45F3-A76D-112AFA570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4706E-44FE-4F24-8D05-0B6319D45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7BE2-9F32-410A-99E5-992EBB16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9A97-0475-4BC4-AA9F-AC106063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5F7E-6A97-4470-BDBE-669D58B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0DB4-C8B7-4BA5-94B7-5E8A2D08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B7363-B5D0-47BE-B431-62AED00B4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6032-A87D-431C-AB55-23950316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6495-0F81-4E6D-94B5-99C7205E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417F4-08D0-4CD9-ACB4-0651E6A8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E9118-8D0B-4EA8-8B9E-48BEC8B66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897E-0121-42D2-88EC-1FB4D7B25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CB3C-0E8C-42E0-B5A8-90061656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8FEB-CA91-4E17-B24A-69E9F400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B872-C0D0-4558-AE38-09A76F13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1AFD-1ED7-4100-9313-6F07744F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EF2A-4A06-49DF-AAF4-0D68FDB4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1A4E-001A-4302-8FA1-FD8642B6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A6EF9-3B0C-4127-BFA3-BAD5A98F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E6DB-6697-4049-9688-682EC503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972B-EBBD-4834-BC80-79856DA4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42F17-6A75-4E7D-BC3B-99D3CF5D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B992-CA83-4D3E-AFDD-79EADAF8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0C67-E18F-4DD8-AC16-0AE46A29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876B-7398-4916-BB4D-F2EC17B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9672-1C78-4DCA-880A-4F6CD673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B785-ABE8-48B1-B075-6611E765E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7F742-2BE0-4688-ACCC-1A9D4CEEA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6814-7CEA-4709-B1C3-F9E6B6D2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1940D-A535-4E73-81C4-84ABD1E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737D2-5371-44C0-8C36-58D3223F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D9B0-603D-4CBB-8031-3F963BF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156B8-16F3-4DD2-8D47-10E10ED90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1A8C8-D145-492B-94DB-7F4FC4E5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31371-D12D-43A3-9709-32A0CF21B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57CC2-5372-4CFC-8B3B-3120930C9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00598-2FAF-417F-BE62-61E7DA2E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C1FB0-ED68-4523-B1E5-B41AE52E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DDBE4-6C1C-4F2F-A4A5-103B348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C3CE-D20C-485B-A86F-D94EBF9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C9E-2F65-4D24-8D7D-79DD3F5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CA4D1-E3AA-4639-ACC3-817873E7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E508F-E32C-42BF-B964-35410F21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ACD61-6227-48BB-8B9B-5EA4BC15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AEFE-5B14-48FC-88D5-B69C66E5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4C48C-AB95-499D-9D4B-871BBC9A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37C7-5852-4E5E-A4AD-AA54D90B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7486-6549-4440-8DCC-CC610B11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7F1EE-7EAB-4114-A4F3-D703DF729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813E0-D98B-498D-A7AB-9289FFC5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2A12A-57E8-448B-94FE-004D8964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76C3F-5BBE-4FDD-A6C6-F8AE5476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5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556E-6937-4B80-A8CF-DB4EAA5B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CE952-C887-450C-9017-B14119ACE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D52F8-3E22-4A8D-B2BC-A7835EAB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DA31E-BF15-48A1-B995-A6826B3C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06788-454D-4F0F-B16E-9D9EB7EA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D014A-61A9-481E-B944-9E01B1F3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750C-186E-4DD9-8FBC-DB60FA5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49DB7-590D-4B2C-B3DC-F5B85E8E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9986-3989-4E67-BB71-5681D25C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120-3AC7-4656-8E8D-4374D6A0DB85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DF97-FF82-4C75-9231-9F6F643EF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B2B6-08CF-4B75-A7B3-D64EE4B95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ldahmashi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05B7A-1079-49D7-921D-3312E42C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1434120"/>
            <a:ext cx="4023360" cy="23984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l"/>
            <a:r>
              <a:rPr lang="en-US" sz="4400" b="1" dirty="0"/>
              <a:t>Tubular Processing of Filtrate-1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940C8-3828-42F7-A4A4-D68B3DE23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68" y="4546920"/>
            <a:ext cx="5258102" cy="2044103"/>
          </a:xfrm>
        </p:spPr>
        <p:txBody>
          <a:bodyPr>
            <a:noAutofit/>
          </a:bodyPr>
          <a:lstStyle/>
          <a:p>
            <a:pPr algn="l"/>
            <a:r>
              <a:rPr lang="en-US" sz="3000" b="1" dirty="0"/>
              <a:t>Dr. Maha </a:t>
            </a:r>
            <a:r>
              <a:rPr lang="en-US" sz="3000" b="1" dirty="0" err="1"/>
              <a:t>Alenazy</a:t>
            </a:r>
            <a:endParaRPr lang="en-US" sz="3000" b="1" dirty="0"/>
          </a:p>
          <a:p>
            <a:pPr algn="l"/>
            <a:r>
              <a:rPr lang="en-US" sz="2000" b="1" dirty="0"/>
              <a:t>Physiology department </a:t>
            </a:r>
          </a:p>
          <a:p>
            <a:pPr algn="l"/>
            <a:r>
              <a:rPr lang="en-US" sz="2000" b="1" dirty="0">
                <a:hlinkClick r:id="rId2"/>
              </a:rPr>
              <a:t>maldahmashi@ksu.edu.sa</a:t>
            </a:r>
            <a:endParaRPr lang="en-US" sz="2000" b="1" dirty="0"/>
          </a:p>
          <a:p>
            <a:pPr algn="l"/>
            <a:r>
              <a:rPr lang="en-US" sz="2000" b="1" dirty="0"/>
              <a:t>mahaenazy@gmail.com 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5B2C9-1BA9-4DBB-A1E0-D6EB6E54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46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19FB6BF-FB92-4539-95D8-9ED451BEE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E1B66-D671-47DB-BDC9-36E0BB3626D0}"/>
              </a:ext>
            </a:extLst>
          </p:cNvPr>
          <p:cNvSpPr/>
          <p:nvPr/>
        </p:nvSpPr>
        <p:spPr>
          <a:xfrm>
            <a:off x="2275840" y="833120"/>
            <a:ext cx="7762240" cy="497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Filtrate processing in the different parts of the nephron </a:t>
            </a:r>
          </a:p>
        </p:txBody>
      </p:sp>
    </p:spTree>
    <p:extLst>
      <p:ext uri="{BB962C8B-B14F-4D97-AF65-F5344CB8AC3E}">
        <p14:creationId xmlns:p14="http://schemas.microsoft.com/office/powerpoint/2010/main" val="401455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16DD8-D391-4BD4-9CF6-D011D230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55" y="1100199"/>
            <a:ext cx="9231410" cy="354204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histological structure of each part of the nephron is designed to fit its function </a:t>
            </a:r>
          </a:p>
        </p:txBody>
      </p:sp>
    </p:spTree>
    <p:extLst>
      <p:ext uri="{BB962C8B-B14F-4D97-AF65-F5344CB8AC3E}">
        <p14:creationId xmlns:p14="http://schemas.microsoft.com/office/powerpoint/2010/main" val="194987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029793-8D28-4387-A869-A9FF0CC1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1" y="643467"/>
            <a:ext cx="787429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9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5F4D6-C08B-4D82-82E0-EABC30A6B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Tubular reabsorption and secretion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9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E874-467A-4747-A4E5-8019E5BC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nephron reabsorb substances?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8FE23F-3120-4D66-86BF-905CE7B1C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72" y="1558608"/>
            <a:ext cx="35232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E5605E-5A85-4686-A68A-4D4D7C91488F}"/>
              </a:ext>
            </a:extLst>
          </p:cNvPr>
          <p:cNvSpPr/>
          <p:nvPr/>
        </p:nvSpPr>
        <p:spPr>
          <a:xfrm>
            <a:off x="331346" y="1558608"/>
            <a:ext cx="4230494" cy="2058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Reabsorption is a 2 step process: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Transport substances from the tubular lumen to the interstitial fluid (IF) </a:t>
            </a:r>
          </a:p>
          <a:p>
            <a:pPr marL="342900" indent="-342900" algn="ctr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Transport substances from IF to the peritubular capillaries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69508-2208-49AE-809D-579AA8D3226E}"/>
              </a:ext>
            </a:extLst>
          </p:cNvPr>
          <p:cNvSpPr/>
          <p:nvPr/>
        </p:nvSpPr>
        <p:spPr>
          <a:xfrm>
            <a:off x="1844862" y="3832868"/>
            <a:ext cx="5195694" cy="1383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From tubular lumen to IF: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 Transport involves both active and passive processes.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2. This transport can be transcellular and/or paracellular routes.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AD7B7-740A-491B-9F4C-05C2D825E830}"/>
              </a:ext>
            </a:extLst>
          </p:cNvPr>
          <p:cNvSpPr/>
          <p:nvPr/>
        </p:nvSpPr>
        <p:spPr>
          <a:xfrm>
            <a:off x="1844862" y="5601978"/>
            <a:ext cx="4880734" cy="1102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From IF to peritubular capillary blood: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By ultrafiltration (Bulk Flow)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AE21CA92-86EB-E3F7-2528-7A19FC57B1A6}"/>
              </a:ext>
            </a:extLst>
          </p:cNvPr>
          <p:cNvSpPr/>
          <p:nvPr/>
        </p:nvSpPr>
        <p:spPr>
          <a:xfrm rot="5400000">
            <a:off x="864554" y="3934352"/>
            <a:ext cx="1066383" cy="685800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E60D7D2-AC95-A612-DFA1-FA9BE0BBBD95}"/>
              </a:ext>
            </a:extLst>
          </p:cNvPr>
          <p:cNvSpPr/>
          <p:nvPr/>
        </p:nvSpPr>
        <p:spPr>
          <a:xfrm rot="5400000">
            <a:off x="-338200" y="4680208"/>
            <a:ext cx="2758597" cy="866742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6FA8-1DE5-4119-90C2-B7DA8DD3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mechanism across the tubule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8FF0C-D62C-48EC-A9E1-C5255258A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transport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2CBF7-D3E2-4BD4-9EF4-FF923A5A0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80" y="2505075"/>
            <a:ext cx="5459095" cy="3509645"/>
          </a:xfrm>
        </p:spPr>
        <p:txBody>
          <a:bodyPr/>
          <a:lstStyle/>
          <a:p>
            <a:r>
              <a:rPr lang="en-US" dirty="0"/>
              <a:t>Requires energy.</a:t>
            </a:r>
          </a:p>
          <a:p>
            <a:r>
              <a:rPr lang="en-US" dirty="0"/>
              <a:t>Substances move substances against their electrochemical gradient.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F0D5A-EC0B-454E-98A8-C0B6653C8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Passive transport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82EEB-5460-4964-A063-7537B427A8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Doesn’t require energy</a:t>
            </a:r>
          </a:p>
          <a:p>
            <a:r>
              <a:rPr lang="en-US" dirty="0"/>
              <a:t>Substances move down their electrochemical gradient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59DD2-62F1-4A7A-9040-F3B9F63D988D}"/>
              </a:ext>
            </a:extLst>
          </p:cNvPr>
          <p:cNvSpPr/>
          <p:nvPr/>
        </p:nvSpPr>
        <p:spPr>
          <a:xfrm>
            <a:off x="2590800" y="4378960"/>
            <a:ext cx="1442720" cy="325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5A73F-9B7C-49A6-B136-386292A28523}"/>
              </a:ext>
            </a:extLst>
          </p:cNvPr>
          <p:cNvSpPr/>
          <p:nvPr/>
        </p:nvSpPr>
        <p:spPr>
          <a:xfrm>
            <a:off x="626744" y="4622800"/>
            <a:ext cx="1692910" cy="7518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Primary Active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409F3-B881-4B88-B869-44A6DE03117C}"/>
              </a:ext>
            </a:extLst>
          </p:cNvPr>
          <p:cNvSpPr/>
          <p:nvPr/>
        </p:nvSpPr>
        <p:spPr>
          <a:xfrm>
            <a:off x="4304666" y="4622800"/>
            <a:ext cx="1715135" cy="64008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Secondary  Active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9BAC96-B19C-4EA2-9566-3F760936A90E}"/>
              </a:ext>
            </a:extLst>
          </p:cNvPr>
          <p:cNvSpPr/>
          <p:nvPr/>
        </p:nvSpPr>
        <p:spPr>
          <a:xfrm>
            <a:off x="406400" y="5537200"/>
            <a:ext cx="2489200" cy="1198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Directly coupled to an energy source. E.g. Na+-K+ ATPase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A3A750-2848-4799-9943-99750F54116B}"/>
              </a:ext>
            </a:extLst>
          </p:cNvPr>
          <p:cNvSpPr/>
          <p:nvPr/>
        </p:nvSpPr>
        <p:spPr>
          <a:xfrm>
            <a:off x="4033520" y="5502752"/>
            <a:ext cx="2590800" cy="1233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indirectly coupled to an energy source.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Carrier protein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e.g. Glucose and aa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3C144-223E-4E5F-85FC-AB1044F48150}"/>
              </a:ext>
            </a:extLst>
          </p:cNvPr>
          <p:cNvSpPr/>
          <p:nvPr/>
        </p:nvSpPr>
        <p:spPr>
          <a:xfrm>
            <a:off x="8580914" y="4137103"/>
            <a:ext cx="1442720" cy="3624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8F73A3-9E42-472B-80FC-27B8AD5B358B}"/>
              </a:ext>
            </a:extLst>
          </p:cNvPr>
          <p:cNvSpPr/>
          <p:nvPr/>
        </p:nvSpPr>
        <p:spPr>
          <a:xfrm>
            <a:off x="8158481" y="4781392"/>
            <a:ext cx="2984342" cy="123332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Passive diffusion: Osmosis. E.g. water and solutes like Cl- and urea  </a:t>
            </a:r>
          </a:p>
        </p:txBody>
      </p:sp>
    </p:spTree>
    <p:extLst>
      <p:ext uri="{BB962C8B-B14F-4D97-AF65-F5344CB8AC3E}">
        <p14:creationId xmlns:p14="http://schemas.microsoft.com/office/powerpoint/2010/main" val="26755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5539-593D-4246-BE7E-2763F1C17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Tubular reabsorption in each part of the nephron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56E36-1E36-4154-91EC-E1A9DBA0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909695"/>
            <a:ext cx="4171950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99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6876-423E-41A4-BE6D-907919EC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Filtrate processing in PCT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A79694-3D4B-4036-9478-2F9BE412B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04440"/>
            <a:ext cx="5278218" cy="41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BD3B529E-673A-4BF7-A048-5166C0C2912C}"/>
              </a:ext>
            </a:extLst>
          </p:cNvPr>
          <p:cNvSpPr/>
          <p:nvPr/>
        </p:nvSpPr>
        <p:spPr>
          <a:xfrm>
            <a:off x="8102600" y="2504440"/>
            <a:ext cx="294640" cy="4775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EE90-CCCB-4F40-A941-C47D87569DC9}"/>
              </a:ext>
            </a:extLst>
          </p:cNvPr>
          <p:cNvSpPr txBox="1"/>
          <p:nvPr/>
        </p:nvSpPr>
        <p:spPr>
          <a:xfrm>
            <a:off x="7051040" y="1466612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Glucose and Amino acids (aa) 100%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B8FD8-D0C2-49C0-91BE-8C7C33D1D7A9}"/>
              </a:ext>
            </a:extLst>
          </p:cNvPr>
          <p:cNvSpPr txBox="1"/>
          <p:nvPr/>
        </p:nvSpPr>
        <p:spPr>
          <a:xfrm>
            <a:off x="7051040" y="2135108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and Na+ 65%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932F31E-010B-4EB0-820A-E95061AF202C}"/>
              </a:ext>
            </a:extLst>
          </p:cNvPr>
          <p:cNvSpPr/>
          <p:nvPr/>
        </p:nvSpPr>
        <p:spPr>
          <a:xfrm>
            <a:off x="8107680" y="3637281"/>
            <a:ext cx="294640" cy="477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71CAF-0A88-4538-B973-A4CA6F78D99A}"/>
              </a:ext>
            </a:extLst>
          </p:cNvPr>
          <p:cNvSpPr txBox="1"/>
          <p:nvPr/>
        </p:nvSpPr>
        <p:spPr>
          <a:xfrm>
            <a:off x="7269480" y="4150362"/>
            <a:ext cx="172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Bile salts</a:t>
            </a:r>
          </a:p>
          <a:p>
            <a:pPr algn="ctr"/>
            <a:r>
              <a:rPr lang="en-US" dirty="0"/>
              <a:t>Urea</a:t>
            </a:r>
          </a:p>
          <a:p>
            <a:pPr algn="ctr"/>
            <a:r>
              <a:rPr lang="en-US" dirty="0"/>
              <a:t>Toxins</a:t>
            </a:r>
          </a:p>
          <a:p>
            <a:pPr algn="ctr"/>
            <a:r>
              <a:rPr lang="en-US" dirty="0"/>
              <a:t>PAH</a:t>
            </a:r>
          </a:p>
          <a:p>
            <a:pPr algn="ctr"/>
            <a:r>
              <a:rPr lang="en-US" dirty="0"/>
              <a:t>Catecholamines</a:t>
            </a:r>
          </a:p>
          <a:p>
            <a:pPr algn="ctr"/>
            <a:r>
              <a:rPr lang="en-US" dirty="0"/>
              <a:t>drugs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0F6246-6E67-4BBF-AF4B-3939F32E1D9E}"/>
              </a:ext>
            </a:extLst>
          </p:cNvPr>
          <p:cNvSpPr/>
          <p:nvPr/>
        </p:nvSpPr>
        <p:spPr>
          <a:xfrm>
            <a:off x="731520" y="1789777"/>
            <a:ext cx="3855622" cy="3076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Most reabsorption occurs in PCT because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Highly metabolic cells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Extensive brush border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Lots of mitochondria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EBEC6-A15D-49BA-981F-54B2769867C9}"/>
              </a:ext>
            </a:extLst>
          </p:cNvPr>
          <p:cNvSpPr/>
          <p:nvPr/>
        </p:nvSpPr>
        <p:spPr>
          <a:xfrm>
            <a:off x="8524240" y="2631440"/>
            <a:ext cx="1503680" cy="242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reabsorption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F31B2-DA5C-4700-8597-A0034F31E899}"/>
              </a:ext>
            </a:extLst>
          </p:cNvPr>
          <p:cNvSpPr/>
          <p:nvPr/>
        </p:nvSpPr>
        <p:spPr>
          <a:xfrm>
            <a:off x="6863080" y="3893822"/>
            <a:ext cx="1239520" cy="2387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val="38596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8CDA-FD01-4B88-8742-87B916CD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Na+ reabsorption in PCT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1685456-2232-4967-86D1-7D466E4ED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03" y="1878872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D98FC-89A2-4745-8D96-2557B588F54D}"/>
              </a:ext>
            </a:extLst>
          </p:cNvPr>
          <p:cNvSpPr txBox="1"/>
          <p:nvPr/>
        </p:nvSpPr>
        <p:spPr>
          <a:xfrm>
            <a:off x="3789680" y="278384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</a:t>
            </a:r>
            <a:r>
              <a:rPr lang="en-US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988E8-F934-431A-B494-18AFC17EFC20}"/>
              </a:ext>
            </a:extLst>
          </p:cNvPr>
          <p:cNvSpPr txBox="1"/>
          <p:nvPr/>
        </p:nvSpPr>
        <p:spPr>
          <a:xfrm>
            <a:off x="3942080" y="338836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19FC8-0339-498B-B38B-E8A6BFC49B9E}"/>
              </a:ext>
            </a:extLst>
          </p:cNvPr>
          <p:cNvSpPr txBox="1"/>
          <p:nvPr/>
        </p:nvSpPr>
        <p:spPr>
          <a:xfrm>
            <a:off x="6113217" y="2180650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Na+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52144-AA12-4F42-97A5-E084BA7ECCD7}"/>
              </a:ext>
            </a:extLst>
          </p:cNvPr>
          <p:cNvSpPr txBox="1"/>
          <p:nvPr/>
        </p:nvSpPr>
        <p:spPr>
          <a:xfrm>
            <a:off x="4470400" y="305966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BCDA7-A391-4292-A9C3-0105F9F8DB58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9F30F-4F86-4096-AF5C-E2E7F14AA8FD}"/>
              </a:ext>
            </a:extLst>
          </p:cNvPr>
          <p:cNvSpPr txBox="1"/>
          <p:nvPr/>
        </p:nvSpPr>
        <p:spPr>
          <a:xfrm>
            <a:off x="4480560" y="227355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C0E8F-9806-4C64-AE69-CAF164539E1C}"/>
              </a:ext>
            </a:extLst>
          </p:cNvPr>
          <p:cNvSpPr txBox="1"/>
          <p:nvPr/>
        </p:nvSpPr>
        <p:spPr>
          <a:xfrm>
            <a:off x="4480560" y="348186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B6EC8-AFFE-439E-9C05-428DA3BC1438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D5ED03-C159-4563-81DE-2AF8742DD7EE}"/>
              </a:ext>
            </a:extLst>
          </p:cNvPr>
          <p:cNvSpPr/>
          <p:nvPr/>
        </p:nvSpPr>
        <p:spPr>
          <a:xfrm>
            <a:off x="5161280" y="2577464"/>
            <a:ext cx="410628" cy="2774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E5C31A-8BB5-4D6E-873B-AA2AA31BB2DB}"/>
              </a:ext>
            </a:extLst>
          </p:cNvPr>
          <p:cNvCxnSpPr>
            <a:cxnSpLocks/>
          </p:cNvCxnSpPr>
          <p:nvPr/>
        </p:nvCxnSpPr>
        <p:spPr>
          <a:xfrm>
            <a:off x="4980900" y="2558494"/>
            <a:ext cx="771387" cy="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0F02F4-B526-40CB-B2AF-6955961F370E}"/>
              </a:ext>
            </a:extLst>
          </p:cNvPr>
          <p:cNvSpPr txBox="1"/>
          <p:nvPr/>
        </p:nvSpPr>
        <p:spPr>
          <a:xfrm>
            <a:off x="5500647" y="227355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6D883A-9C6D-41F7-AE68-73476BAF2A9E}"/>
              </a:ext>
            </a:extLst>
          </p:cNvPr>
          <p:cNvSpPr/>
          <p:nvPr/>
        </p:nvSpPr>
        <p:spPr>
          <a:xfrm>
            <a:off x="6181367" y="2495883"/>
            <a:ext cx="853442" cy="36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356CC6-7D82-4A34-8231-AFEB6E52857C}"/>
              </a:ext>
            </a:extLst>
          </p:cNvPr>
          <p:cNvSpPr txBox="1"/>
          <p:nvPr/>
        </p:nvSpPr>
        <p:spPr>
          <a:xfrm>
            <a:off x="4449512" y="273669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957C12-9EBB-4159-BAFA-E5DCD775B6CF}"/>
              </a:ext>
            </a:extLst>
          </p:cNvPr>
          <p:cNvCxnSpPr>
            <a:cxnSpLocks/>
          </p:cNvCxnSpPr>
          <p:nvPr/>
        </p:nvCxnSpPr>
        <p:spPr>
          <a:xfrm>
            <a:off x="6193373" y="2457873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3B427B-76E9-4066-955F-F8B079CF0BB1}"/>
              </a:ext>
            </a:extLst>
          </p:cNvPr>
          <p:cNvCxnSpPr/>
          <p:nvPr/>
        </p:nvCxnSpPr>
        <p:spPr>
          <a:xfrm flipH="1">
            <a:off x="6193373" y="289058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46952BB-CF40-4446-8C6D-5C1577AA8B5D}"/>
              </a:ext>
            </a:extLst>
          </p:cNvPr>
          <p:cNvSpPr txBox="1"/>
          <p:nvPr/>
        </p:nvSpPr>
        <p:spPr>
          <a:xfrm>
            <a:off x="6255616" y="2866979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K+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50074A-6FC1-4EC8-B2A9-08A0322921ED}"/>
              </a:ext>
            </a:extLst>
          </p:cNvPr>
          <p:cNvSpPr/>
          <p:nvPr/>
        </p:nvSpPr>
        <p:spPr>
          <a:xfrm>
            <a:off x="6226972" y="3587578"/>
            <a:ext cx="632035" cy="2724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NBC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9BBF07-1E59-44A9-B684-AA269803DA17}"/>
              </a:ext>
            </a:extLst>
          </p:cNvPr>
          <p:cNvCxnSpPr>
            <a:cxnSpLocks/>
          </p:cNvCxnSpPr>
          <p:nvPr/>
        </p:nvCxnSpPr>
        <p:spPr>
          <a:xfrm>
            <a:off x="6154245" y="3545603"/>
            <a:ext cx="771387" cy="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8252743-1DF9-4002-A4AD-428438CD3BC7}"/>
              </a:ext>
            </a:extLst>
          </p:cNvPr>
          <p:cNvSpPr txBox="1"/>
          <p:nvPr/>
        </p:nvSpPr>
        <p:spPr>
          <a:xfrm>
            <a:off x="5755640" y="336094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C4BD63-98E8-405F-BCBF-C735841570DB}"/>
              </a:ext>
            </a:extLst>
          </p:cNvPr>
          <p:cNvCxnSpPr>
            <a:cxnSpLocks/>
          </p:cNvCxnSpPr>
          <p:nvPr/>
        </p:nvCxnSpPr>
        <p:spPr>
          <a:xfrm>
            <a:off x="6154245" y="3900653"/>
            <a:ext cx="771387" cy="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2B9594B-1CA2-44F0-9BC8-CF02E4D7901D}"/>
              </a:ext>
            </a:extLst>
          </p:cNvPr>
          <p:cNvSpPr txBox="1"/>
          <p:nvPr/>
        </p:nvSpPr>
        <p:spPr>
          <a:xfrm>
            <a:off x="5546252" y="374676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HCO3-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26C6939-B905-4449-AA2D-26708FB643F8}"/>
              </a:ext>
            </a:extLst>
          </p:cNvPr>
          <p:cNvSpPr/>
          <p:nvPr/>
        </p:nvSpPr>
        <p:spPr>
          <a:xfrm>
            <a:off x="7046814" y="4005152"/>
            <a:ext cx="853441" cy="20702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8FDEE0-41EE-4F51-ACE7-47D2B0F2ABAB}"/>
              </a:ext>
            </a:extLst>
          </p:cNvPr>
          <p:cNvSpPr txBox="1"/>
          <p:nvPr/>
        </p:nvSpPr>
        <p:spPr>
          <a:xfrm>
            <a:off x="7650964" y="366872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A69581-9B53-4C6E-A40A-9689E3C6A164}"/>
              </a:ext>
            </a:extLst>
          </p:cNvPr>
          <p:cNvSpPr txBox="1"/>
          <p:nvPr/>
        </p:nvSpPr>
        <p:spPr>
          <a:xfrm>
            <a:off x="5698812" y="292781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Na+</a:t>
            </a:r>
          </a:p>
        </p:txBody>
      </p: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77020C36-19CD-485D-90EA-B54F242050AB}"/>
              </a:ext>
            </a:extLst>
          </p:cNvPr>
          <p:cNvSpPr/>
          <p:nvPr/>
        </p:nvSpPr>
        <p:spPr>
          <a:xfrm flipH="1">
            <a:off x="5752285" y="2948527"/>
            <a:ext cx="343714" cy="233707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36AC78D-B373-4773-9416-9E459757AEAC}"/>
              </a:ext>
            </a:extLst>
          </p:cNvPr>
          <p:cNvSpPr/>
          <p:nvPr/>
        </p:nvSpPr>
        <p:spPr>
          <a:xfrm>
            <a:off x="5594909" y="2927814"/>
            <a:ext cx="156429" cy="351535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E769BF-3228-4E60-849E-BCDC24E6EC4E}"/>
              </a:ext>
            </a:extLst>
          </p:cNvPr>
          <p:cNvSpPr/>
          <p:nvPr/>
        </p:nvSpPr>
        <p:spPr>
          <a:xfrm>
            <a:off x="447040" y="1878872"/>
            <a:ext cx="2216858" cy="118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Basolateral Na+-K+ ATPase pumps 3Na+ out and 2 K+ inside the cell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EEF4B26-050C-41D5-A94F-990C4FE50B52}"/>
              </a:ext>
            </a:extLst>
          </p:cNvPr>
          <p:cNvSpPr/>
          <p:nvPr/>
        </p:nvSpPr>
        <p:spPr>
          <a:xfrm>
            <a:off x="269980" y="3695614"/>
            <a:ext cx="2481500" cy="95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 Na+ concentration inside the cell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4875A216-3BB6-4E41-B781-9221B5222C95}"/>
              </a:ext>
            </a:extLst>
          </p:cNvPr>
          <p:cNvSpPr/>
          <p:nvPr/>
        </p:nvSpPr>
        <p:spPr>
          <a:xfrm>
            <a:off x="1036320" y="311253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D62A5F-D543-4CF2-B728-8C445EBCF258}"/>
              </a:ext>
            </a:extLst>
          </p:cNvPr>
          <p:cNvSpPr txBox="1"/>
          <p:nvPr/>
        </p:nvSpPr>
        <p:spPr>
          <a:xfrm>
            <a:off x="1422595" y="3165389"/>
            <a:ext cx="158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2FB615D-DC97-4BE6-BDA3-3FDF3E0F4DA5}"/>
              </a:ext>
            </a:extLst>
          </p:cNvPr>
          <p:cNvSpPr/>
          <p:nvPr/>
        </p:nvSpPr>
        <p:spPr>
          <a:xfrm>
            <a:off x="295388" y="5174038"/>
            <a:ext cx="2714991" cy="1551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gradient favors passive entry of Na+ into the tubular cell across the apical membrane via transporter protein </a:t>
            </a: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346F13FB-F721-46B5-8CF9-443942F814DB}"/>
              </a:ext>
            </a:extLst>
          </p:cNvPr>
          <p:cNvSpPr/>
          <p:nvPr/>
        </p:nvSpPr>
        <p:spPr>
          <a:xfrm>
            <a:off x="1036515" y="469899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0ACE5F4-7B27-4726-B6A2-67F7B961A474}"/>
              </a:ext>
            </a:extLst>
          </p:cNvPr>
          <p:cNvCxnSpPr/>
          <p:nvPr/>
        </p:nvCxnSpPr>
        <p:spPr>
          <a:xfrm>
            <a:off x="5066045" y="4344254"/>
            <a:ext cx="126553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790FE6-E438-4080-8631-08B2FDC1FE1B}"/>
              </a:ext>
            </a:extLst>
          </p:cNvPr>
          <p:cNvCxnSpPr/>
          <p:nvPr/>
        </p:nvCxnSpPr>
        <p:spPr>
          <a:xfrm>
            <a:off x="5698811" y="5179972"/>
            <a:ext cx="126553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F475216-F30F-46CE-B8C8-ADDAE67C0BBB}"/>
              </a:ext>
            </a:extLst>
          </p:cNvPr>
          <p:cNvSpPr txBox="1"/>
          <p:nvPr/>
        </p:nvSpPr>
        <p:spPr>
          <a:xfrm>
            <a:off x="5041308" y="4327839"/>
            <a:ext cx="16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paracellular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28E95D-A3EC-4110-B947-48CA1CDF5B2C}"/>
              </a:ext>
            </a:extLst>
          </p:cNvPr>
          <p:cNvSpPr txBox="1"/>
          <p:nvPr/>
        </p:nvSpPr>
        <p:spPr>
          <a:xfrm>
            <a:off x="5520852" y="5171381"/>
            <a:ext cx="16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transcellular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90FD4-A1E1-C1C6-AEB9-09875D7CA36B}"/>
              </a:ext>
            </a:extLst>
          </p:cNvPr>
          <p:cNvSpPr/>
          <p:nvPr/>
        </p:nvSpPr>
        <p:spPr>
          <a:xfrm>
            <a:off x="9540311" y="1878872"/>
            <a:ext cx="2401433" cy="30501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65-70% of Na+ reabsorbed in PCT, H2O is obligated to follow (osmosis) (65-70% of H2O+ reabsorbed in PCT)..this is called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obligatory water reabsorption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F77D60-D145-3B13-39F4-9DCED01095C9}"/>
              </a:ext>
            </a:extLst>
          </p:cNvPr>
          <p:cNvCxnSpPr/>
          <p:nvPr/>
        </p:nvCxnSpPr>
        <p:spPr>
          <a:xfrm flipH="1">
            <a:off x="5378824" y="1690688"/>
            <a:ext cx="1336384" cy="104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972BE6-74B3-7414-5847-10049D26422B}"/>
              </a:ext>
            </a:extLst>
          </p:cNvPr>
          <p:cNvSpPr txBox="1"/>
          <p:nvPr/>
        </p:nvSpPr>
        <p:spPr>
          <a:xfrm>
            <a:off x="6859007" y="365125"/>
            <a:ext cx="429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Different types of transporter proteins: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co transporter </a:t>
            </a:r>
            <a:r>
              <a:rPr lang="en-US" dirty="0">
                <a:solidFill>
                  <a:srgbClr val="FF0000"/>
                </a:solidFill>
              </a:rPr>
              <a:t>(same direction as Na+ movement)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Exchangers</a:t>
            </a:r>
            <a:r>
              <a:rPr lang="en-US" dirty="0">
                <a:solidFill>
                  <a:srgbClr val="FF0000"/>
                </a:solidFill>
              </a:rPr>
              <a:t> (opposite direction of Na+ movement </a:t>
            </a:r>
          </a:p>
        </p:txBody>
      </p:sp>
    </p:spTree>
    <p:extLst>
      <p:ext uri="{BB962C8B-B14F-4D97-AF65-F5344CB8AC3E}">
        <p14:creationId xmlns:p14="http://schemas.microsoft.com/office/powerpoint/2010/main" val="29358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3" grpId="0"/>
      <p:bldP spid="22" grpId="0" animBg="1"/>
      <p:bldP spid="33" grpId="0"/>
      <p:bldP spid="34" grpId="0" animBg="1"/>
      <p:bldP spid="36" grpId="0"/>
      <p:bldP spid="39" grpId="0"/>
      <p:bldP spid="32" grpId="0" animBg="1"/>
      <p:bldP spid="41" grpId="0"/>
      <p:bldP spid="46" grpId="0" animBg="1"/>
      <p:bldP spid="47" grpId="0" animBg="1"/>
      <p:bldP spid="49" grpId="0" animBg="1"/>
      <p:bldP spid="48" grpId="0" animBg="1"/>
      <p:bldP spid="50" grpId="0"/>
      <p:bldP spid="52" grpId="0" animBg="1"/>
      <p:bldP spid="53" grpId="0" animBg="1"/>
      <p:bldP spid="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12E06F-302C-4FDB-B29F-11A7B165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Glucose reabsorption in PCT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8F6AA3-C7CC-4E7E-8E08-82B033122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20" y="1995202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E0FFA-9A05-4F38-9B01-B40A212D419C}"/>
              </a:ext>
            </a:extLst>
          </p:cNvPr>
          <p:cNvSpPr txBox="1"/>
          <p:nvPr/>
        </p:nvSpPr>
        <p:spPr>
          <a:xfrm>
            <a:off x="3789680" y="278384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Gluc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26099-93AB-4443-AC01-DCDBFDE3A775}"/>
              </a:ext>
            </a:extLst>
          </p:cNvPr>
          <p:cNvSpPr txBox="1"/>
          <p:nvPr/>
        </p:nvSpPr>
        <p:spPr>
          <a:xfrm>
            <a:off x="6113558" y="2231351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2FBDF-A4AE-4C05-A107-A78A3FAD637D}"/>
              </a:ext>
            </a:extLst>
          </p:cNvPr>
          <p:cNvSpPr txBox="1"/>
          <p:nvPr/>
        </p:nvSpPr>
        <p:spPr>
          <a:xfrm>
            <a:off x="4471728" y="304020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Gluc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C8886-E735-4652-88CA-49CC96D1E3BE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0EFE9-798A-49C5-BF00-A7C67A136153}"/>
              </a:ext>
            </a:extLst>
          </p:cNvPr>
          <p:cNvSpPr txBox="1"/>
          <p:nvPr/>
        </p:nvSpPr>
        <p:spPr>
          <a:xfrm>
            <a:off x="4480560" y="348186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48A09-5897-4DE2-967C-B22E53B95EC7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86A0ED-7D41-4B98-AB08-0495034B9216}"/>
              </a:ext>
            </a:extLst>
          </p:cNvPr>
          <p:cNvSpPr/>
          <p:nvPr/>
        </p:nvSpPr>
        <p:spPr>
          <a:xfrm>
            <a:off x="5161280" y="2577465"/>
            <a:ext cx="680720" cy="206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SGLT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2707C3-B157-4ED5-8470-BD2712C5A5CB}"/>
              </a:ext>
            </a:extLst>
          </p:cNvPr>
          <p:cNvCxnSpPr>
            <a:cxnSpLocks/>
          </p:cNvCxnSpPr>
          <p:nvPr/>
        </p:nvCxnSpPr>
        <p:spPr>
          <a:xfrm>
            <a:off x="5014680" y="2531244"/>
            <a:ext cx="810717" cy="1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6C0395-E3A5-447F-AF82-46513CDB9C8F}"/>
              </a:ext>
            </a:extLst>
          </p:cNvPr>
          <p:cNvSpPr txBox="1"/>
          <p:nvPr/>
        </p:nvSpPr>
        <p:spPr>
          <a:xfrm>
            <a:off x="5406009" y="226446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5415F-49C7-468B-9596-9CC818FD1FF1}"/>
              </a:ext>
            </a:extLst>
          </p:cNvPr>
          <p:cNvSpPr/>
          <p:nvPr/>
        </p:nvSpPr>
        <p:spPr>
          <a:xfrm>
            <a:off x="6181367" y="2529100"/>
            <a:ext cx="853442" cy="36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70140-BFF9-4FA2-8739-0B305871FB2D}"/>
              </a:ext>
            </a:extLst>
          </p:cNvPr>
          <p:cNvSpPr txBox="1"/>
          <p:nvPr/>
        </p:nvSpPr>
        <p:spPr>
          <a:xfrm>
            <a:off x="4449512" y="273669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7A121C-6D7C-423F-BC27-E9B394CBF5C1}"/>
              </a:ext>
            </a:extLst>
          </p:cNvPr>
          <p:cNvCxnSpPr>
            <a:cxnSpLocks/>
          </p:cNvCxnSpPr>
          <p:nvPr/>
        </p:nvCxnSpPr>
        <p:spPr>
          <a:xfrm>
            <a:off x="6208196" y="2518800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75BA36-CE24-41AB-9750-BE2513851E36}"/>
              </a:ext>
            </a:extLst>
          </p:cNvPr>
          <p:cNvCxnSpPr/>
          <p:nvPr/>
        </p:nvCxnSpPr>
        <p:spPr>
          <a:xfrm flipH="1">
            <a:off x="6154245" y="2927814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29BB0B-E10E-403B-A085-E2BC9ECB5B88}"/>
              </a:ext>
            </a:extLst>
          </p:cNvPr>
          <p:cNvSpPr txBox="1"/>
          <p:nvPr/>
        </p:nvSpPr>
        <p:spPr>
          <a:xfrm>
            <a:off x="6300202" y="2898336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K+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2DC28E-928A-42E2-A9F6-CE4F1499BB40}"/>
              </a:ext>
            </a:extLst>
          </p:cNvPr>
          <p:cNvSpPr/>
          <p:nvPr/>
        </p:nvSpPr>
        <p:spPr>
          <a:xfrm>
            <a:off x="6234103" y="3456494"/>
            <a:ext cx="698660" cy="2766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GLUT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F5B649-4E49-42A6-B1E8-822B8D7C0CC3}"/>
              </a:ext>
            </a:extLst>
          </p:cNvPr>
          <p:cNvCxnSpPr>
            <a:cxnSpLocks/>
          </p:cNvCxnSpPr>
          <p:nvPr/>
        </p:nvCxnSpPr>
        <p:spPr>
          <a:xfrm>
            <a:off x="6215739" y="3426276"/>
            <a:ext cx="771387" cy="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131BF-8987-4D52-8897-4F3479A58636}"/>
              </a:ext>
            </a:extLst>
          </p:cNvPr>
          <p:cNvSpPr txBox="1"/>
          <p:nvPr/>
        </p:nvSpPr>
        <p:spPr>
          <a:xfrm>
            <a:off x="6665506" y="3149053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Gluc</a:t>
            </a:r>
            <a:endParaRPr lang="en-US" sz="140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21BD2C4-4294-40EF-B0B3-B4573E676A74}"/>
              </a:ext>
            </a:extLst>
          </p:cNvPr>
          <p:cNvSpPr/>
          <p:nvPr/>
        </p:nvSpPr>
        <p:spPr>
          <a:xfrm>
            <a:off x="7046814" y="4005152"/>
            <a:ext cx="853441" cy="20702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A11C49-2109-40F8-B1BA-B2CF17CE31FB}"/>
              </a:ext>
            </a:extLst>
          </p:cNvPr>
          <p:cNvSpPr txBox="1"/>
          <p:nvPr/>
        </p:nvSpPr>
        <p:spPr>
          <a:xfrm>
            <a:off x="7650964" y="366872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Gluc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4AEC24-27AE-40F3-8FB4-5B71D396B29E}"/>
              </a:ext>
            </a:extLst>
          </p:cNvPr>
          <p:cNvSpPr txBox="1"/>
          <p:nvPr/>
        </p:nvSpPr>
        <p:spPr>
          <a:xfrm>
            <a:off x="5640535" y="340462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Na+</a:t>
            </a: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B31B26B9-9F45-481B-9A76-104A068443C5}"/>
              </a:ext>
            </a:extLst>
          </p:cNvPr>
          <p:cNvSpPr/>
          <p:nvPr/>
        </p:nvSpPr>
        <p:spPr>
          <a:xfrm flipH="1" flipV="1">
            <a:off x="5697920" y="3419004"/>
            <a:ext cx="339835" cy="276609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869115B-0CCD-472D-92D7-824C80513CAC}"/>
              </a:ext>
            </a:extLst>
          </p:cNvPr>
          <p:cNvSpPr/>
          <p:nvPr/>
        </p:nvSpPr>
        <p:spPr>
          <a:xfrm>
            <a:off x="5533902" y="3392460"/>
            <a:ext cx="156429" cy="351535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CF89EBB-1F92-44A5-8A32-302C19819FA1}"/>
              </a:ext>
            </a:extLst>
          </p:cNvPr>
          <p:cNvSpPr/>
          <p:nvPr/>
        </p:nvSpPr>
        <p:spPr>
          <a:xfrm>
            <a:off x="447040" y="1878872"/>
            <a:ext cx="2216858" cy="118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Basolateral Na+-K+ ATPase pumps 3Na+ out and 2 K+ inside the cell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30BBF2-A69A-4910-BAE7-2832C8282240}"/>
              </a:ext>
            </a:extLst>
          </p:cNvPr>
          <p:cNvSpPr/>
          <p:nvPr/>
        </p:nvSpPr>
        <p:spPr>
          <a:xfrm>
            <a:off x="269980" y="3695614"/>
            <a:ext cx="2481500" cy="95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 Na+ concentration inside the cell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61CDE658-EFBE-4F3E-8261-4CD9D245E0AC}"/>
              </a:ext>
            </a:extLst>
          </p:cNvPr>
          <p:cNvSpPr/>
          <p:nvPr/>
        </p:nvSpPr>
        <p:spPr>
          <a:xfrm>
            <a:off x="1036320" y="311253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0FD4E5-C612-48CF-BBF0-AABF5998DCA9}"/>
              </a:ext>
            </a:extLst>
          </p:cNvPr>
          <p:cNvSpPr txBox="1"/>
          <p:nvPr/>
        </p:nvSpPr>
        <p:spPr>
          <a:xfrm>
            <a:off x="1422595" y="3165389"/>
            <a:ext cx="158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A0B4746-AE22-44CE-855B-54EDD5A878EF}"/>
              </a:ext>
            </a:extLst>
          </p:cNvPr>
          <p:cNvSpPr/>
          <p:nvPr/>
        </p:nvSpPr>
        <p:spPr>
          <a:xfrm>
            <a:off x="295388" y="5174039"/>
            <a:ext cx="2864372" cy="14706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gradient favors passive entry of Na+ into the tubular cell across the apical membrane via SGLT carrying Glucose with it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94380803-96F5-4AAC-9990-05BDCF406A9E}"/>
              </a:ext>
            </a:extLst>
          </p:cNvPr>
          <p:cNvSpPr/>
          <p:nvPr/>
        </p:nvSpPr>
        <p:spPr>
          <a:xfrm>
            <a:off x="1036515" y="469899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345CD9-7741-4ADF-961C-B2F38A8152E7}"/>
              </a:ext>
            </a:extLst>
          </p:cNvPr>
          <p:cNvCxnSpPr>
            <a:cxnSpLocks/>
          </p:cNvCxnSpPr>
          <p:nvPr/>
        </p:nvCxnSpPr>
        <p:spPr>
          <a:xfrm>
            <a:off x="5045739" y="2824393"/>
            <a:ext cx="810717" cy="1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532441F-ACDC-4A38-B7F3-2FAE668A81DC}"/>
              </a:ext>
            </a:extLst>
          </p:cNvPr>
          <p:cNvSpPr txBox="1"/>
          <p:nvPr/>
        </p:nvSpPr>
        <p:spPr>
          <a:xfrm>
            <a:off x="5013830" y="275863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Gluc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F52B92-CBE6-4D84-BD91-0CCD71D67818}"/>
              </a:ext>
            </a:extLst>
          </p:cNvPr>
          <p:cNvSpPr txBox="1"/>
          <p:nvPr/>
        </p:nvSpPr>
        <p:spPr>
          <a:xfrm>
            <a:off x="5439992" y="5373721"/>
            <a:ext cx="16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transcellular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62529C9-F92B-4BD8-B933-28FF13220A9D}"/>
              </a:ext>
            </a:extLst>
          </p:cNvPr>
          <p:cNvCxnSpPr/>
          <p:nvPr/>
        </p:nvCxnSpPr>
        <p:spPr>
          <a:xfrm>
            <a:off x="5601336" y="5373721"/>
            <a:ext cx="126553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FEBAE02-8E97-4C15-A10D-00963C6A6A17}"/>
              </a:ext>
            </a:extLst>
          </p:cNvPr>
          <p:cNvSpPr/>
          <p:nvPr/>
        </p:nvSpPr>
        <p:spPr>
          <a:xfrm>
            <a:off x="9311681" y="2407334"/>
            <a:ext cx="2235200" cy="114576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Amino acids (also lactate, phosphate) are reabsorbed the same way as glucose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B5FAA6-DDE9-7751-16E9-75B1E971EEE0}"/>
              </a:ext>
            </a:extLst>
          </p:cNvPr>
          <p:cNvSpPr/>
          <p:nvPr/>
        </p:nvSpPr>
        <p:spPr>
          <a:xfrm>
            <a:off x="9311681" y="4624072"/>
            <a:ext cx="2408367" cy="1796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 each have their own cotransporter specific for them. High selectivity and specificity int in this process.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65A1797-6A97-22D1-C26A-CB16F7D38F61}"/>
              </a:ext>
            </a:extLst>
          </p:cNvPr>
          <p:cNvSpPr/>
          <p:nvPr/>
        </p:nvSpPr>
        <p:spPr>
          <a:xfrm>
            <a:off x="10316584" y="3822614"/>
            <a:ext cx="355002" cy="706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 animBg="1"/>
      <p:bldP spid="16" grpId="0"/>
      <p:bldP spid="17" grpId="0" animBg="1"/>
      <p:bldP spid="18" grpId="0"/>
      <p:bldP spid="21" grpId="0"/>
      <p:bldP spid="22" grpId="0" animBg="1"/>
      <p:bldP spid="24" grpId="0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40" grpId="0"/>
      <p:bldP spid="43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F426-EC13-414C-BE31-5CF539B3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84" y="137477"/>
            <a:ext cx="10515600" cy="1325563"/>
          </a:xfrm>
        </p:spPr>
        <p:txBody>
          <a:bodyPr/>
          <a:lstStyle/>
          <a:p>
            <a:r>
              <a:rPr lang="en-US" b="1" dirty="0"/>
              <a:t>Objectives: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8BE0-4D3D-4EBA-9CDA-F7336184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463040"/>
            <a:ext cx="11212456" cy="49054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Define tubular reabsorption, tubular secretion, transcellular and paracellular transport. </a:t>
            </a:r>
          </a:p>
          <a:p>
            <a:pPr marL="0" indent="0">
              <a:buNone/>
            </a:pPr>
            <a:r>
              <a:rPr lang="en-US" dirty="0"/>
              <a:t>• Identify and describe mechanisms of tubular transport </a:t>
            </a:r>
          </a:p>
          <a:p>
            <a:pPr marL="0" indent="0">
              <a:buNone/>
            </a:pPr>
            <a:r>
              <a:rPr lang="en-US" dirty="0"/>
              <a:t>• Describe tubular reabsorption of sodium and water</a:t>
            </a:r>
          </a:p>
          <a:p>
            <a:pPr marL="0" indent="0">
              <a:buNone/>
            </a:pPr>
            <a:r>
              <a:rPr lang="en-US" dirty="0"/>
              <a:t>• Revise tubulo-glomerular feedback and describe its physiological importance </a:t>
            </a:r>
          </a:p>
          <a:p>
            <a:pPr marL="0" indent="0">
              <a:buNone/>
            </a:pPr>
            <a:r>
              <a:rPr lang="en-US" dirty="0"/>
              <a:t>• Identify and describe mechanism involved in Glucose reabsorption </a:t>
            </a:r>
          </a:p>
          <a:p>
            <a:pPr marL="0" indent="0">
              <a:buNone/>
            </a:pPr>
            <a:r>
              <a:rPr lang="en-US" dirty="0"/>
              <a:t>• Study glucose titration curve in terms of renal threshold, tubular transport maximum, splay, excretion and filtration</a:t>
            </a:r>
          </a:p>
          <a:p>
            <a:pPr marL="0" indent="0">
              <a:buNone/>
            </a:pPr>
            <a:r>
              <a:rPr lang="en-US" dirty="0"/>
              <a:t> • Identify the tubular site and describe how Amino Acids, HCO3 - , P04 - and Urea are reabsorbed</a:t>
            </a:r>
          </a:p>
        </p:txBody>
      </p:sp>
    </p:spTree>
    <p:extLst>
      <p:ext uri="{BB962C8B-B14F-4D97-AF65-F5344CB8AC3E}">
        <p14:creationId xmlns:p14="http://schemas.microsoft.com/office/powerpoint/2010/main" val="15625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61DA-2EA0-429F-9AD4-A3CD97C1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Plasma Glucose plasma concentration and Glucose urine excretion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69DE5C-48F5-4E0A-8AA1-2441D758D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0" y="1714658"/>
            <a:ext cx="4969669" cy="49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6753DD-77DB-455A-8C63-5E49E295EC0B}"/>
              </a:ext>
            </a:extLst>
          </p:cNvPr>
          <p:cNvSpPr/>
          <p:nvPr/>
        </p:nvSpPr>
        <p:spPr>
          <a:xfrm>
            <a:off x="264160" y="1850232"/>
            <a:ext cx="2915920" cy="7315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Important points to consider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7A147-B4F8-421F-B6D7-500536C7D792}"/>
              </a:ext>
            </a:extLst>
          </p:cNvPr>
          <p:cNvSpPr/>
          <p:nvPr/>
        </p:nvSpPr>
        <p:spPr>
          <a:xfrm>
            <a:off x="857805" y="2849804"/>
            <a:ext cx="3023315" cy="572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Features of this glucose titration curve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F1695-CBF5-4949-AAC1-39C5DD3468C1}"/>
              </a:ext>
            </a:extLst>
          </p:cNvPr>
          <p:cNvSpPr/>
          <p:nvPr/>
        </p:nvSpPr>
        <p:spPr>
          <a:xfrm>
            <a:off x="1332428" y="3598190"/>
            <a:ext cx="2783840" cy="572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 Plasma Threshold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EC0DA-6D57-4277-95B6-81FEDBBBA1FA}"/>
              </a:ext>
            </a:extLst>
          </p:cNvPr>
          <p:cNvSpPr/>
          <p:nvPr/>
        </p:nvSpPr>
        <p:spPr>
          <a:xfrm>
            <a:off x="1762779" y="4337587"/>
            <a:ext cx="3159760" cy="65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Transport maximum (Tm) : what is it and why does it occur?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DD7D4-E1B4-4F37-818A-7BB25B4A32E6}"/>
              </a:ext>
            </a:extLst>
          </p:cNvPr>
          <p:cNvSpPr/>
          <p:nvPr/>
        </p:nvSpPr>
        <p:spPr>
          <a:xfrm>
            <a:off x="2369462" y="5157792"/>
            <a:ext cx="3159760" cy="65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happens if blood glucose level increased to 400mg/dl</a:t>
            </a:r>
          </a:p>
        </p:txBody>
      </p:sp>
    </p:spTree>
    <p:extLst>
      <p:ext uri="{BB962C8B-B14F-4D97-AF65-F5344CB8AC3E}">
        <p14:creationId xmlns:p14="http://schemas.microsoft.com/office/powerpoint/2010/main" val="4711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53A2091-3A3E-43F4-8078-51B6BE26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A4C7-D859-4014-9C8A-E6B09DD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5" y="629266"/>
            <a:ext cx="3670210" cy="1622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700" dirty="0"/>
              <a:t>Water reabsorption in PCT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80CFF0EE-6CAC-CC88-A982-01C49820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Water is reabsorbed via </a:t>
            </a:r>
          </a:p>
          <a:p>
            <a:pPr algn="ctr"/>
            <a:r>
              <a:rPr lang="en-US" sz="2000" dirty="0"/>
              <a:t>transcellular route </a:t>
            </a:r>
          </a:p>
          <a:p>
            <a:pPr algn="ctr"/>
            <a:r>
              <a:rPr lang="en-US" sz="2000" dirty="0"/>
              <a:t>paracellular route</a:t>
            </a:r>
          </a:p>
          <a:p>
            <a:pPr algn="ctr"/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Transcellualr</a:t>
            </a:r>
            <a:r>
              <a:rPr lang="en-US" sz="2000" dirty="0"/>
              <a:t> transport of water is facilitated by water channels aquaporins (AQP1)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8FB1FB8-356D-4451-A092-00EDD63C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4623" y="807593"/>
            <a:ext cx="4741809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1C47-9CDC-4C49-8ED7-A92A298F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Na+ along the PCT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5C9A437-E928-42E2-8A46-2C1A5F32E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45" y="2379504"/>
            <a:ext cx="67627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EE5B1-0156-4292-A37C-F0C30EE0C7CF}"/>
              </a:ext>
            </a:extLst>
          </p:cNvPr>
          <p:cNvSpPr txBox="1"/>
          <p:nvPr/>
        </p:nvSpPr>
        <p:spPr>
          <a:xfrm>
            <a:off x="6969760" y="590296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half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4DC9-C4FA-49D7-8698-419C21A3EB99}"/>
              </a:ext>
            </a:extLst>
          </p:cNvPr>
          <p:cNvSpPr txBox="1"/>
          <p:nvPr/>
        </p:nvSpPr>
        <p:spPr>
          <a:xfrm>
            <a:off x="7994967" y="590296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2nd half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D76F77-431F-4A61-B609-D491EED77A08}"/>
              </a:ext>
            </a:extLst>
          </p:cNvPr>
          <p:cNvCxnSpPr/>
          <p:nvPr/>
        </p:nvCxnSpPr>
        <p:spPr>
          <a:xfrm>
            <a:off x="7930197" y="2379504"/>
            <a:ext cx="0" cy="38605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Arrow: Up 7">
            <a:extLst>
              <a:ext uri="{FF2B5EF4-FFF2-40B4-BE49-F238E27FC236}">
                <a16:creationId xmlns:a16="http://schemas.microsoft.com/office/drawing/2014/main" id="{29CDE21E-886C-4C3F-BCF3-6D9BB57437DA}"/>
              </a:ext>
            </a:extLst>
          </p:cNvPr>
          <p:cNvSpPr/>
          <p:nvPr/>
        </p:nvSpPr>
        <p:spPr>
          <a:xfrm>
            <a:off x="6553200" y="3728720"/>
            <a:ext cx="264149" cy="5283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C5FEB-5ACB-47E6-848C-E3846D3885E3}"/>
              </a:ext>
            </a:extLst>
          </p:cNvPr>
          <p:cNvSpPr txBox="1"/>
          <p:nvPr/>
        </p:nvSpPr>
        <p:spPr>
          <a:xfrm>
            <a:off x="5857252" y="2130504"/>
            <a:ext cx="128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  <a:p>
            <a:r>
              <a:rPr lang="en-US" dirty="0"/>
              <a:t>Glu</a:t>
            </a:r>
          </a:p>
          <a:p>
            <a:r>
              <a:rPr lang="en-US" dirty="0"/>
              <a:t>aa</a:t>
            </a:r>
          </a:p>
          <a:p>
            <a:r>
              <a:rPr lang="en-US" dirty="0"/>
              <a:t>Lactate </a:t>
            </a:r>
          </a:p>
          <a:p>
            <a:r>
              <a:rPr lang="en-US" dirty="0"/>
              <a:t>phosphate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96F73E1-DDCA-4DDC-A237-60CBE8E9633E}"/>
              </a:ext>
            </a:extLst>
          </p:cNvPr>
          <p:cNvSpPr/>
          <p:nvPr/>
        </p:nvSpPr>
        <p:spPr>
          <a:xfrm>
            <a:off x="7162834" y="3612912"/>
            <a:ext cx="264149" cy="5283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0CEF1-D01F-48C1-9A71-86F5515D64D8}"/>
              </a:ext>
            </a:extLst>
          </p:cNvPr>
          <p:cNvSpPr txBox="1"/>
          <p:nvPr/>
        </p:nvSpPr>
        <p:spPr>
          <a:xfrm>
            <a:off x="7025673" y="3136900"/>
            <a:ext cx="72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2225D-C028-4B5A-8BF2-C204A57EC00E}"/>
              </a:ext>
            </a:extLst>
          </p:cNvPr>
          <p:cNvSpPr txBox="1"/>
          <p:nvPr/>
        </p:nvSpPr>
        <p:spPr>
          <a:xfrm>
            <a:off x="588620" y="1971715"/>
            <a:ext cx="2709551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Na+ reabsorption is coupled  via symporters with </a:t>
            </a:r>
          </a:p>
          <a:p>
            <a:pPr algn="ctr"/>
            <a:r>
              <a:rPr lang="en-US" dirty="0"/>
              <a:t>Glucose </a:t>
            </a:r>
          </a:p>
          <a:p>
            <a:pPr algn="ctr"/>
            <a:r>
              <a:rPr lang="en-US" dirty="0"/>
              <a:t>aa</a:t>
            </a:r>
          </a:p>
          <a:p>
            <a:pPr algn="ctr"/>
            <a:r>
              <a:rPr lang="en-US" dirty="0"/>
              <a:t>Lactate </a:t>
            </a:r>
          </a:p>
          <a:p>
            <a:pPr algn="ctr"/>
            <a:r>
              <a:rPr lang="en-US" dirty="0"/>
              <a:t>Phosphate</a:t>
            </a:r>
          </a:p>
          <a:p>
            <a:r>
              <a:rPr lang="en-US" dirty="0"/>
              <a:t>While </a:t>
            </a:r>
          </a:p>
          <a:p>
            <a:pPr algn="ctr"/>
            <a:r>
              <a:rPr lang="en-US" dirty="0"/>
              <a:t>H+ is via antiporter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400EA-E4AA-4168-8945-9D181AE90BC1}"/>
              </a:ext>
            </a:extLst>
          </p:cNvPr>
          <p:cNvSpPr txBox="1"/>
          <p:nvPr/>
        </p:nvSpPr>
        <p:spPr>
          <a:xfrm>
            <a:off x="1395731" y="1586191"/>
            <a:ext cx="91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half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7DA91-B46A-45E9-BE11-BBD000F4F5C1}"/>
              </a:ext>
            </a:extLst>
          </p:cNvPr>
          <p:cNvSpPr txBox="1"/>
          <p:nvPr/>
        </p:nvSpPr>
        <p:spPr>
          <a:xfrm>
            <a:off x="8893829" y="1989217"/>
            <a:ext cx="27095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Na+ reabsorption is coupled  to Cl-….why?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D4039-A5F8-4039-BEB0-0435E076551C}"/>
              </a:ext>
            </a:extLst>
          </p:cNvPr>
          <p:cNvSpPr txBox="1"/>
          <p:nvPr/>
        </p:nvSpPr>
        <p:spPr>
          <a:xfrm>
            <a:off x="8123575" y="3423166"/>
            <a:ext cx="56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Cl-</a:t>
            </a:r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522B1C2F-4E68-4F09-863E-58B4FFB4F6B6}"/>
              </a:ext>
            </a:extLst>
          </p:cNvPr>
          <p:cNvSpPr/>
          <p:nvPr/>
        </p:nvSpPr>
        <p:spPr>
          <a:xfrm>
            <a:off x="8123575" y="3506232"/>
            <a:ext cx="410815" cy="222488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EA7B52-4304-48D8-8BEA-3C22570E328C}"/>
              </a:ext>
            </a:extLst>
          </p:cNvPr>
          <p:cNvCxnSpPr/>
          <p:nvPr/>
        </p:nvCxnSpPr>
        <p:spPr>
          <a:xfrm flipV="1">
            <a:off x="8034654" y="3467894"/>
            <a:ext cx="0" cy="294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49975EF-F8C7-45BD-ABFA-FCD62C228A1E}"/>
              </a:ext>
            </a:extLst>
          </p:cNvPr>
          <p:cNvSpPr txBox="1"/>
          <p:nvPr/>
        </p:nvSpPr>
        <p:spPr>
          <a:xfrm>
            <a:off x="9565317" y="1619885"/>
            <a:ext cx="104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</a:t>
            </a:r>
          </a:p>
        </p:txBody>
      </p:sp>
    </p:spTree>
    <p:extLst>
      <p:ext uri="{BB962C8B-B14F-4D97-AF65-F5344CB8AC3E}">
        <p14:creationId xmlns:p14="http://schemas.microsoft.com/office/powerpoint/2010/main" val="13099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  <p:bldP spid="11" grpId="0" animBg="1"/>
      <p:bldP spid="10" grpId="0"/>
      <p:bldP spid="12" grpId="0" animBg="1"/>
      <p:bldP spid="13" grpId="0"/>
      <p:bldP spid="15" grpId="0" animBg="1"/>
      <p:bldP spid="16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6140-18FB-4ADF-BEF2-76015988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Na+ Cl- reabsorption in 2</a:t>
            </a:r>
            <a:r>
              <a:rPr lang="en-US" baseline="30000" dirty="0"/>
              <a:t>nd</a:t>
            </a:r>
            <a:r>
              <a:rPr lang="en-US" dirty="0"/>
              <a:t> half of PCT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D444D8F-A1DF-472E-B6B5-247A1C6B1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47" y="1825625"/>
            <a:ext cx="55015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44691-E7E8-4EB3-A4D2-6F2E63753C5F}"/>
              </a:ext>
            </a:extLst>
          </p:cNvPr>
          <p:cNvSpPr txBox="1"/>
          <p:nvPr/>
        </p:nvSpPr>
        <p:spPr>
          <a:xfrm>
            <a:off x="838200" y="382016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Anion includes </a:t>
            </a:r>
            <a:r>
              <a:rPr lang="en-US" dirty="0" err="1"/>
              <a:t>formate</a:t>
            </a:r>
            <a:r>
              <a:rPr lang="en-US" dirty="0"/>
              <a:t>, oxalate, and sulfate </a:t>
            </a:r>
          </a:p>
        </p:txBody>
      </p:sp>
    </p:spTree>
    <p:extLst>
      <p:ext uri="{BB962C8B-B14F-4D97-AF65-F5344CB8AC3E}">
        <p14:creationId xmlns:p14="http://schemas.microsoft.com/office/powerpoint/2010/main" val="3733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DBBC-0F6C-A39A-4E27-DEABB515CECB}"/>
              </a:ext>
            </a:extLst>
          </p:cNvPr>
          <p:cNvSpPr txBox="1">
            <a:spLocks/>
          </p:cNvSpPr>
          <p:nvPr/>
        </p:nvSpPr>
        <p:spPr>
          <a:xfrm>
            <a:off x="5881066" y="389095"/>
            <a:ext cx="5887800" cy="1301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HCO3- reabsorption in PCT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EF195-43E5-06B6-B226-4FA353AD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97" y="1995202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A4546-DE3B-4465-4E9F-26032280BE2F}"/>
              </a:ext>
            </a:extLst>
          </p:cNvPr>
          <p:cNvSpPr txBox="1"/>
          <p:nvPr/>
        </p:nvSpPr>
        <p:spPr>
          <a:xfrm>
            <a:off x="6113558" y="2231351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Na+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757F1-F433-DDAD-78E6-6D53052F84E1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36FCF-C274-C3FB-9E6A-AD48D0297125}"/>
              </a:ext>
            </a:extLst>
          </p:cNvPr>
          <p:cNvSpPr txBox="1"/>
          <p:nvPr/>
        </p:nvSpPr>
        <p:spPr>
          <a:xfrm>
            <a:off x="3758593" y="2706395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32DA-31F5-7F6D-89FC-8F7AB88109EA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D208F1-F591-1D2E-637E-1A5BC9C5341E}"/>
              </a:ext>
            </a:extLst>
          </p:cNvPr>
          <p:cNvSpPr/>
          <p:nvPr/>
        </p:nvSpPr>
        <p:spPr>
          <a:xfrm>
            <a:off x="5161280" y="2556409"/>
            <a:ext cx="680720" cy="206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NHE3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74FDF4-02E4-0AE2-8FD5-1657CD66D935}"/>
              </a:ext>
            </a:extLst>
          </p:cNvPr>
          <p:cNvCxnSpPr>
            <a:cxnSpLocks/>
          </p:cNvCxnSpPr>
          <p:nvPr/>
        </p:nvCxnSpPr>
        <p:spPr>
          <a:xfrm>
            <a:off x="5082953" y="2531130"/>
            <a:ext cx="810717" cy="1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15771A-EF40-FFE6-612B-5E9F8ADF77B9}"/>
              </a:ext>
            </a:extLst>
          </p:cNvPr>
          <p:cNvSpPr txBox="1"/>
          <p:nvPr/>
        </p:nvSpPr>
        <p:spPr>
          <a:xfrm>
            <a:off x="5406009" y="226446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CC5AB8-947C-7C2C-EC38-CDF208632089}"/>
              </a:ext>
            </a:extLst>
          </p:cNvPr>
          <p:cNvSpPr/>
          <p:nvPr/>
        </p:nvSpPr>
        <p:spPr>
          <a:xfrm>
            <a:off x="6181367" y="2529100"/>
            <a:ext cx="853442" cy="36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6DB8F-7A67-8EE2-F068-30DB4575F238}"/>
              </a:ext>
            </a:extLst>
          </p:cNvPr>
          <p:cNvSpPr txBox="1"/>
          <p:nvPr/>
        </p:nvSpPr>
        <p:spPr>
          <a:xfrm>
            <a:off x="3866069" y="341826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CD2D26-1740-B2FE-98B7-0901BEB4DD5F}"/>
              </a:ext>
            </a:extLst>
          </p:cNvPr>
          <p:cNvCxnSpPr>
            <a:cxnSpLocks/>
          </p:cNvCxnSpPr>
          <p:nvPr/>
        </p:nvCxnSpPr>
        <p:spPr>
          <a:xfrm>
            <a:off x="6208196" y="2518800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037AAC-56DD-C0CC-5D05-E4981F3E40BF}"/>
              </a:ext>
            </a:extLst>
          </p:cNvPr>
          <p:cNvCxnSpPr/>
          <p:nvPr/>
        </p:nvCxnSpPr>
        <p:spPr>
          <a:xfrm flipH="1">
            <a:off x="6154245" y="2927814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DD6F54-7D83-EF49-5700-C99FB138F4A2}"/>
              </a:ext>
            </a:extLst>
          </p:cNvPr>
          <p:cNvSpPr txBox="1"/>
          <p:nvPr/>
        </p:nvSpPr>
        <p:spPr>
          <a:xfrm>
            <a:off x="6300202" y="2898336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K+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241FF5-67C2-A8E3-BC73-59F5C59E877B}"/>
              </a:ext>
            </a:extLst>
          </p:cNvPr>
          <p:cNvSpPr/>
          <p:nvPr/>
        </p:nvSpPr>
        <p:spPr>
          <a:xfrm>
            <a:off x="364262" y="358749"/>
            <a:ext cx="2481500" cy="1141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CO2 in blood diffuses via the basolateral membrane inside the epithelial cells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8046FA-1FC5-2230-7C88-8E2C25ED43BE}"/>
              </a:ext>
            </a:extLst>
          </p:cNvPr>
          <p:cNvSpPr/>
          <p:nvPr/>
        </p:nvSpPr>
        <p:spPr>
          <a:xfrm>
            <a:off x="126337" y="2090935"/>
            <a:ext cx="2988938" cy="2158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combines with H2O present inside the cell. It will form H2CO3 via CA. This reaction is weak so H2CO3 dissociates to H+ and HCO3-. HCO3- will be pushed to the blood via the basolateral membrane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B519369-CC4E-7B7B-B9E7-D7AB68591461}"/>
              </a:ext>
            </a:extLst>
          </p:cNvPr>
          <p:cNvSpPr/>
          <p:nvPr/>
        </p:nvSpPr>
        <p:spPr>
          <a:xfrm>
            <a:off x="1347486" y="1551941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F19705-AD27-E33E-2ADD-DA963FABCDB7}"/>
              </a:ext>
            </a:extLst>
          </p:cNvPr>
          <p:cNvSpPr/>
          <p:nvPr/>
        </p:nvSpPr>
        <p:spPr>
          <a:xfrm>
            <a:off x="170984" y="4898533"/>
            <a:ext cx="3085175" cy="1746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NA+/K+ causes Na+ conc to fall inside cell so Na+ enters cell down its </a:t>
            </a:r>
            <a:r>
              <a:rPr lang="en-US" dirty="0" err="1">
                <a:solidFill>
                  <a:schemeClr val="tx1"/>
                </a:solidFill>
              </a:rPr>
              <a:t>gradeint</a:t>
            </a:r>
            <a:r>
              <a:rPr lang="en-US" dirty="0">
                <a:solidFill>
                  <a:schemeClr val="tx1"/>
                </a:solidFill>
              </a:rPr>
              <a:t> via specialized channel in exchange of H+ which leaves cells against its gradient 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11BA7B9-4734-8FAC-66F2-30985C3EA2BD}"/>
              </a:ext>
            </a:extLst>
          </p:cNvPr>
          <p:cNvSpPr/>
          <p:nvPr/>
        </p:nvSpPr>
        <p:spPr>
          <a:xfrm>
            <a:off x="1447532" y="4336569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DDCAE-F083-506F-352B-B32311FF16D8}"/>
              </a:ext>
            </a:extLst>
          </p:cNvPr>
          <p:cNvSpPr txBox="1"/>
          <p:nvPr/>
        </p:nvSpPr>
        <p:spPr>
          <a:xfrm>
            <a:off x="5529642" y="311253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80FEC-7081-DCFF-0C24-E1366C88E546}"/>
              </a:ext>
            </a:extLst>
          </p:cNvPr>
          <p:cNvSpPr txBox="1"/>
          <p:nvPr/>
        </p:nvSpPr>
        <p:spPr>
          <a:xfrm>
            <a:off x="5895686" y="324495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HCO3-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1CCC4E9-18CE-B33E-8F95-33DED7629EC7}"/>
              </a:ext>
            </a:extLst>
          </p:cNvPr>
          <p:cNvCxnSpPr/>
          <p:nvPr/>
        </p:nvCxnSpPr>
        <p:spPr>
          <a:xfrm rot="10800000">
            <a:off x="5128904" y="2760776"/>
            <a:ext cx="588030" cy="3815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4CDF97-96E9-27DE-E1A4-79FC1231E8FE}"/>
              </a:ext>
            </a:extLst>
          </p:cNvPr>
          <p:cNvSpPr txBox="1"/>
          <p:nvPr/>
        </p:nvSpPr>
        <p:spPr>
          <a:xfrm>
            <a:off x="5347960" y="3538471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H2CO3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56B384-7634-4BB0-DE89-C008C3CA1CB1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711575" y="3454090"/>
            <a:ext cx="244729" cy="84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E1B285-665B-4443-C814-B99E4940A86B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5586509" y="3286821"/>
            <a:ext cx="125066" cy="251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7F27BC4-C12D-FA2C-C312-A691AF19CDBF}"/>
              </a:ext>
            </a:extLst>
          </p:cNvPr>
          <p:cNvSpPr txBox="1"/>
          <p:nvPr/>
        </p:nvSpPr>
        <p:spPr>
          <a:xfrm>
            <a:off x="5470324" y="3941874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9F650B-FE06-A13F-D63D-7AEB847F745B}"/>
              </a:ext>
            </a:extLst>
          </p:cNvPr>
          <p:cNvSpPr txBox="1"/>
          <p:nvPr/>
        </p:nvSpPr>
        <p:spPr>
          <a:xfrm>
            <a:off x="5825339" y="3894493"/>
            <a:ext cx="2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8B714-E055-F4EE-2F53-16ABA74D2FA0}"/>
              </a:ext>
            </a:extLst>
          </p:cNvPr>
          <p:cNvSpPr txBox="1"/>
          <p:nvPr/>
        </p:nvSpPr>
        <p:spPr>
          <a:xfrm>
            <a:off x="5959836" y="3913493"/>
            <a:ext cx="49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6FB135-76D6-D35B-510A-9F94D7471A10}"/>
              </a:ext>
            </a:extLst>
          </p:cNvPr>
          <p:cNvCxnSpPr/>
          <p:nvPr/>
        </p:nvCxnSpPr>
        <p:spPr>
          <a:xfrm flipH="1" flipV="1">
            <a:off x="5716934" y="3789641"/>
            <a:ext cx="196875" cy="215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AD8675A-59C9-0C02-40C2-D0F796EA7A0F}"/>
              </a:ext>
            </a:extLst>
          </p:cNvPr>
          <p:cNvSpPr txBox="1"/>
          <p:nvPr/>
        </p:nvSpPr>
        <p:spPr>
          <a:xfrm>
            <a:off x="4784808" y="2603044"/>
            <a:ext cx="53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9C3EB-DFD9-C1FA-3490-CC1047977A41}"/>
              </a:ext>
            </a:extLst>
          </p:cNvPr>
          <p:cNvSpPr txBox="1"/>
          <p:nvPr/>
        </p:nvSpPr>
        <p:spPr>
          <a:xfrm>
            <a:off x="5680082" y="2816330"/>
            <a:ext cx="53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Na+</a:t>
            </a:r>
          </a:p>
        </p:txBody>
      </p:sp>
      <p:sp>
        <p:nvSpPr>
          <p:cNvPr id="34" name="Double Bracket 33">
            <a:extLst>
              <a:ext uri="{FF2B5EF4-FFF2-40B4-BE49-F238E27FC236}">
                <a16:creationId xmlns:a16="http://schemas.microsoft.com/office/drawing/2014/main" id="{248CC35D-03B1-62EC-22F4-A7088ACE0EA8}"/>
              </a:ext>
            </a:extLst>
          </p:cNvPr>
          <p:cNvSpPr/>
          <p:nvPr/>
        </p:nvSpPr>
        <p:spPr>
          <a:xfrm>
            <a:off x="5723666" y="2809127"/>
            <a:ext cx="367189" cy="276997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2BA2E4A-520D-3FBB-2167-85D9D57164F3}"/>
              </a:ext>
            </a:extLst>
          </p:cNvPr>
          <p:cNvSpPr/>
          <p:nvPr/>
        </p:nvSpPr>
        <p:spPr>
          <a:xfrm>
            <a:off x="5587770" y="2800584"/>
            <a:ext cx="113366" cy="289662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03FE2B-DD7A-3876-F8C2-11695189DF65}"/>
              </a:ext>
            </a:extLst>
          </p:cNvPr>
          <p:cNvSpPr txBox="1"/>
          <p:nvPr/>
        </p:nvSpPr>
        <p:spPr>
          <a:xfrm>
            <a:off x="7950302" y="3839052"/>
            <a:ext cx="53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CO2</a:t>
            </a: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47298C12-A504-9120-BE89-6A835AF1A065}"/>
              </a:ext>
            </a:extLst>
          </p:cNvPr>
          <p:cNvSpPr/>
          <p:nvPr/>
        </p:nvSpPr>
        <p:spPr>
          <a:xfrm>
            <a:off x="6401671" y="3923017"/>
            <a:ext cx="1551983" cy="1398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86FDF5-EF2C-B86B-7F7B-6843393C4ED8}"/>
              </a:ext>
            </a:extLst>
          </p:cNvPr>
          <p:cNvSpPr txBox="1"/>
          <p:nvPr/>
        </p:nvSpPr>
        <p:spPr>
          <a:xfrm>
            <a:off x="6585069" y="3724822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diffusion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E7015D3-D833-CB1A-E8EC-010E36D38917}"/>
              </a:ext>
            </a:extLst>
          </p:cNvPr>
          <p:cNvSpPr/>
          <p:nvPr/>
        </p:nvSpPr>
        <p:spPr>
          <a:xfrm>
            <a:off x="6535245" y="3412646"/>
            <a:ext cx="1580773" cy="16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3825FB-8096-05A9-4D97-598018C669AF}"/>
              </a:ext>
            </a:extLst>
          </p:cNvPr>
          <p:cNvSpPr txBox="1"/>
          <p:nvPr/>
        </p:nvSpPr>
        <p:spPr>
          <a:xfrm>
            <a:off x="6621817" y="3191845"/>
            <a:ext cx="98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90%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106895-0E64-FB61-46DC-D7AFBC728803}"/>
              </a:ext>
            </a:extLst>
          </p:cNvPr>
          <p:cNvSpPr txBox="1"/>
          <p:nvPr/>
        </p:nvSpPr>
        <p:spPr>
          <a:xfrm>
            <a:off x="8016163" y="323601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HCO3-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0810EA-A018-FF74-2BC7-C535E1C37BFE}"/>
              </a:ext>
            </a:extLst>
          </p:cNvPr>
          <p:cNvSpPr txBox="1"/>
          <p:nvPr/>
        </p:nvSpPr>
        <p:spPr>
          <a:xfrm>
            <a:off x="4092990" y="261359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HCO3-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99AE40-66D8-2E36-FD0F-ACCC4F9C7099}"/>
              </a:ext>
            </a:extLst>
          </p:cNvPr>
          <p:cNvSpPr txBox="1"/>
          <p:nvPr/>
        </p:nvSpPr>
        <p:spPr>
          <a:xfrm>
            <a:off x="4617636" y="2541005"/>
            <a:ext cx="2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0622E3-7F2A-B472-2319-7D746849223A}"/>
              </a:ext>
            </a:extLst>
          </p:cNvPr>
          <p:cNvCxnSpPr>
            <a:cxnSpLocks/>
          </p:cNvCxnSpPr>
          <p:nvPr/>
        </p:nvCxnSpPr>
        <p:spPr>
          <a:xfrm flipV="1">
            <a:off x="4640939" y="2851034"/>
            <a:ext cx="0" cy="3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5381BC-79E9-819C-C594-25D70A5BFA24}"/>
              </a:ext>
            </a:extLst>
          </p:cNvPr>
          <p:cNvCxnSpPr>
            <a:cxnSpLocks/>
          </p:cNvCxnSpPr>
          <p:nvPr/>
        </p:nvCxnSpPr>
        <p:spPr>
          <a:xfrm flipV="1">
            <a:off x="4732337" y="2901610"/>
            <a:ext cx="5631" cy="3263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97BEC5-B2EC-AF7A-7875-B21157F36B21}"/>
              </a:ext>
            </a:extLst>
          </p:cNvPr>
          <p:cNvCxnSpPr/>
          <p:nvPr/>
        </p:nvCxnSpPr>
        <p:spPr>
          <a:xfrm flipH="1" flipV="1">
            <a:off x="5825498" y="3783159"/>
            <a:ext cx="196875" cy="215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C0857DA-D7E3-6A7D-89FF-662411970166}"/>
              </a:ext>
            </a:extLst>
          </p:cNvPr>
          <p:cNvSpPr txBox="1"/>
          <p:nvPr/>
        </p:nvSpPr>
        <p:spPr>
          <a:xfrm>
            <a:off x="5900278" y="3702669"/>
            <a:ext cx="421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AEF4F6-2D9F-F269-E8E4-3A771FE94BA3}"/>
              </a:ext>
            </a:extLst>
          </p:cNvPr>
          <p:cNvSpPr txBox="1"/>
          <p:nvPr/>
        </p:nvSpPr>
        <p:spPr>
          <a:xfrm>
            <a:off x="4368390" y="3248943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H2CO3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76C0F3F-F7F4-06B0-F212-65C9E231D9F7}"/>
              </a:ext>
            </a:extLst>
          </p:cNvPr>
          <p:cNvSpPr/>
          <p:nvPr/>
        </p:nvSpPr>
        <p:spPr>
          <a:xfrm>
            <a:off x="4781418" y="3040545"/>
            <a:ext cx="577055" cy="1387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4C75A2-9A84-3C1A-0626-AA1B7BA107F2}"/>
              </a:ext>
            </a:extLst>
          </p:cNvPr>
          <p:cNvSpPr txBox="1"/>
          <p:nvPr/>
        </p:nvSpPr>
        <p:spPr>
          <a:xfrm>
            <a:off x="4251737" y="3724823"/>
            <a:ext cx="53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DAA735-6841-741D-CEFD-C4131ACC6129}"/>
              </a:ext>
            </a:extLst>
          </p:cNvPr>
          <p:cNvSpPr txBox="1"/>
          <p:nvPr/>
        </p:nvSpPr>
        <p:spPr>
          <a:xfrm>
            <a:off x="4696857" y="3717136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69B22F-E1D1-2DF2-5A54-BDC3F2DD635A}"/>
              </a:ext>
            </a:extLst>
          </p:cNvPr>
          <p:cNvSpPr txBox="1"/>
          <p:nvPr/>
        </p:nvSpPr>
        <p:spPr>
          <a:xfrm>
            <a:off x="4588948" y="3741912"/>
            <a:ext cx="3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A2B3945-DB56-4EED-349B-07CF4900C9F4}"/>
              </a:ext>
            </a:extLst>
          </p:cNvPr>
          <p:cNvCxnSpPr/>
          <p:nvPr/>
        </p:nvCxnSpPr>
        <p:spPr>
          <a:xfrm>
            <a:off x="4696857" y="3508991"/>
            <a:ext cx="0" cy="232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33503E0-9FC7-E945-CFF2-DEB2AF8AFD1A}"/>
              </a:ext>
            </a:extLst>
          </p:cNvPr>
          <p:cNvSpPr/>
          <p:nvPr/>
        </p:nvSpPr>
        <p:spPr>
          <a:xfrm>
            <a:off x="9063523" y="1258959"/>
            <a:ext cx="2739248" cy="1713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H+ binds to HCO3- inside the tubule then same reaction happens to form H2CO3 as it reacts with CA present on basolateral membrane.</a:t>
            </a: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CF04AD78-2759-2898-6A9B-B00471FE86CE}"/>
              </a:ext>
            </a:extLst>
          </p:cNvPr>
          <p:cNvSpPr/>
          <p:nvPr/>
        </p:nvSpPr>
        <p:spPr>
          <a:xfrm>
            <a:off x="10230405" y="3143835"/>
            <a:ext cx="333603" cy="645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A964C1-2E98-DCD9-0B18-789B57660463}"/>
              </a:ext>
            </a:extLst>
          </p:cNvPr>
          <p:cNvSpPr/>
          <p:nvPr/>
        </p:nvSpPr>
        <p:spPr>
          <a:xfrm>
            <a:off x="9341343" y="3885814"/>
            <a:ext cx="2151530" cy="1964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CO2 and H2O leave while HCO3- made indirectly inside the cell get reabsorbed inside of filtered</a:t>
            </a:r>
          </a:p>
        </p:txBody>
      </p:sp>
    </p:spTree>
    <p:extLst>
      <p:ext uri="{BB962C8B-B14F-4D97-AF65-F5344CB8AC3E}">
        <p14:creationId xmlns:p14="http://schemas.microsoft.com/office/powerpoint/2010/main" val="286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11" grpId="0" animBg="1"/>
      <p:bldP spid="15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25" grpId="0"/>
      <p:bldP spid="28" grpId="0"/>
      <p:bldP spid="29" grpId="0"/>
      <p:bldP spid="30" grpId="0"/>
      <p:bldP spid="32" grpId="0"/>
      <p:bldP spid="33" grpId="0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9" grpId="0"/>
      <p:bldP spid="51" grpId="0"/>
      <p:bldP spid="52" grpId="0" animBg="1"/>
      <p:bldP spid="53" grpId="0"/>
      <p:bldP spid="54" grpId="0"/>
      <p:bldP spid="55" grpId="0"/>
      <p:bldP spid="61" grpId="0" animBg="1"/>
      <p:bldP spid="62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8023-7B8C-48FA-A738-6F7C5635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ions secretion in PCT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335804-FB9E-4D9A-87AA-938E2950D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20" y="1995202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60F71-2DD3-4D75-9ECA-3D0B184320F2}"/>
              </a:ext>
            </a:extLst>
          </p:cNvPr>
          <p:cNvSpPr txBox="1"/>
          <p:nvPr/>
        </p:nvSpPr>
        <p:spPr>
          <a:xfrm>
            <a:off x="6113558" y="2231351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9C07A-F41E-4E28-B382-03A1C94C6D51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B9CF1-9D54-4F6A-9395-81591610A9D8}"/>
              </a:ext>
            </a:extLst>
          </p:cNvPr>
          <p:cNvSpPr txBox="1"/>
          <p:nvPr/>
        </p:nvSpPr>
        <p:spPr>
          <a:xfrm>
            <a:off x="4480560" y="348186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8A278-67F2-4D1F-BC67-6226BBFD7B8C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9AEA19-8938-429D-9C46-146798CD72E1}"/>
              </a:ext>
            </a:extLst>
          </p:cNvPr>
          <p:cNvSpPr/>
          <p:nvPr/>
        </p:nvSpPr>
        <p:spPr>
          <a:xfrm>
            <a:off x="5161280" y="2556409"/>
            <a:ext cx="680720" cy="206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NHE3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617687-F0CF-4491-933F-7C4ED658A128}"/>
              </a:ext>
            </a:extLst>
          </p:cNvPr>
          <p:cNvCxnSpPr>
            <a:cxnSpLocks/>
          </p:cNvCxnSpPr>
          <p:nvPr/>
        </p:nvCxnSpPr>
        <p:spPr>
          <a:xfrm>
            <a:off x="5014680" y="2531244"/>
            <a:ext cx="810717" cy="1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C7ABB2-FB8C-4C54-BCDA-0FEAD42323C3}"/>
              </a:ext>
            </a:extLst>
          </p:cNvPr>
          <p:cNvSpPr txBox="1"/>
          <p:nvPr/>
        </p:nvSpPr>
        <p:spPr>
          <a:xfrm>
            <a:off x="5406009" y="226446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709A96-25ED-4DF5-A632-3845E52D75E6}"/>
              </a:ext>
            </a:extLst>
          </p:cNvPr>
          <p:cNvSpPr/>
          <p:nvPr/>
        </p:nvSpPr>
        <p:spPr>
          <a:xfrm>
            <a:off x="6181367" y="2529100"/>
            <a:ext cx="853442" cy="36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7508A-B2F3-41DD-9690-5BE53FE8766D}"/>
              </a:ext>
            </a:extLst>
          </p:cNvPr>
          <p:cNvSpPr txBox="1"/>
          <p:nvPr/>
        </p:nvSpPr>
        <p:spPr>
          <a:xfrm>
            <a:off x="4174276" y="294444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965E58-42FD-406B-9921-65A28D7FA9E2}"/>
              </a:ext>
            </a:extLst>
          </p:cNvPr>
          <p:cNvCxnSpPr>
            <a:cxnSpLocks/>
          </p:cNvCxnSpPr>
          <p:nvPr/>
        </p:nvCxnSpPr>
        <p:spPr>
          <a:xfrm>
            <a:off x="6208196" y="2518800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46EB9F-F2F9-493E-B414-0884D73C2049}"/>
              </a:ext>
            </a:extLst>
          </p:cNvPr>
          <p:cNvCxnSpPr/>
          <p:nvPr/>
        </p:nvCxnSpPr>
        <p:spPr>
          <a:xfrm flipH="1">
            <a:off x="6154245" y="2927814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EE2D44-1F79-4C00-BD48-2B3A2D6D5265}"/>
              </a:ext>
            </a:extLst>
          </p:cNvPr>
          <p:cNvSpPr txBox="1"/>
          <p:nvPr/>
        </p:nvSpPr>
        <p:spPr>
          <a:xfrm>
            <a:off x="6300202" y="2898336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K+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7C1764D-0CB3-4619-83EE-A9D0D53CF5E4}"/>
              </a:ext>
            </a:extLst>
          </p:cNvPr>
          <p:cNvSpPr/>
          <p:nvPr/>
        </p:nvSpPr>
        <p:spPr>
          <a:xfrm>
            <a:off x="447040" y="1878872"/>
            <a:ext cx="2216858" cy="118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Basolateral Na+-K+ ATPase pumps 3Na+ out and 2 K+ inside the cell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D7A51D-4A87-43B8-BDDA-57F6E0AA04BC}"/>
              </a:ext>
            </a:extLst>
          </p:cNvPr>
          <p:cNvSpPr/>
          <p:nvPr/>
        </p:nvSpPr>
        <p:spPr>
          <a:xfrm>
            <a:off x="269980" y="3695614"/>
            <a:ext cx="2481500" cy="95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 Na+ concentration inside the cell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722C00E-2745-4B4C-A169-483392976D7D}"/>
              </a:ext>
            </a:extLst>
          </p:cNvPr>
          <p:cNvSpPr/>
          <p:nvPr/>
        </p:nvSpPr>
        <p:spPr>
          <a:xfrm>
            <a:off x="1036320" y="311253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6EC90C-70B0-48CC-99E8-508F925F37AD}"/>
              </a:ext>
            </a:extLst>
          </p:cNvPr>
          <p:cNvSpPr txBox="1"/>
          <p:nvPr/>
        </p:nvSpPr>
        <p:spPr>
          <a:xfrm>
            <a:off x="1422595" y="3165389"/>
            <a:ext cx="158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DE51CD-8002-47D6-9342-F968AA9413A1}"/>
              </a:ext>
            </a:extLst>
          </p:cNvPr>
          <p:cNvSpPr/>
          <p:nvPr/>
        </p:nvSpPr>
        <p:spPr>
          <a:xfrm>
            <a:off x="295388" y="5174039"/>
            <a:ext cx="2864372" cy="14706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gradient favors passive entry of Na+ into the tubular cell across the apical membrane via NHE in exchange with H+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DCB4CA72-D3D5-4918-9FF4-B5B98EB81F7A}"/>
              </a:ext>
            </a:extLst>
          </p:cNvPr>
          <p:cNvSpPr/>
          <p:nvPr/>
        </p:nvSpPr>
        <p:spPr>
          <a:xfrm>
            <a:off x="1036515" y="469899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3C04E-57B4-4102-9958-A9CA686CB80A}"/>
              </a:ext>
            </a:extLst>
          </p:cNvPr>
          <p:cNvSpPr txBox="1"/>
          <p:nvPr/>
        </p:nvSpPr>
        <p:spPr>
          <a:xfrm>
            <a:off x="5529642" y="311253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913F5A-A7AE-44DB-9134-EDB1BC491018}"/>
              </a:ext>
            </a:extLst>
          </p:cNvPr>
          <p:cNvSpPr txBox="1"/>
          <p:nvPr/>
        </p:nvSpPr>
        <p:spPr>
          <a:xfrm>
            <a:off x="5893506" y="326642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HCO3-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ABBC64C-35A5-432E-BE37-8C70F45C52BD}"/>
              </a:ext>
            </a:extLst>
          </p:cNvPr>
          <p:cNvCxnSpPr/>
          <p:nvPr/>
        </p:nvCxnSpPr>
        <p:spPr>
          <a:xfrm rot="10800000">
            <a:off x="5128904" y="2760776"/>
            <a:ext cx="588030" cy="3815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8464364-7D20-47B3-B41E-55DA907F0BFD}"/>
              </a:ext>
            </a:extLst>
          </p:cNvPr>
          <p:cNvSpPr txBox="1"/>
          <p:nvPr/>
        </p:nvSpPr>
        <p:spPr>
          <a:xfrm>
            <a:off x="5347960" y="3538471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H2CO3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4AEDB4-EAA2-4267-8312-89ED91F0446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5711575" y="3454090"/>
            <a:ext cx="244729" cy="84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8E4734-4064-4530-8F4E-8427C69A1174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5586509" y="3286821"/>
            <a:ext cx="125066" cy="251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1924F3A-57D2-4D03-B27C-A9E413BD9E15}"/>
              </a:ext>
            </a:extLst>
          </p:cNvPr>
          <p:cNvSpPr txBox="1"/>
          <p:nvPr/>
        </p:nvSpPr>
        <p:spPr>
          <a:xfrm>
            <a:off x="5913809" y="3945827"/>
            <a:ext cx="72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290968-46E6-4FDE-A47E-578A42C881D1}"/>
              </a:ext>
            </a:extLst>
          </p:cNvPr>
          <p:cNvSpPr txBox="1"/>
          <p:nvPr/>
        </p:nvSpPr>
        <p:spPr>
          <a:xfrm>
            <a:off x="5768510" y="3919501"/>
            <a:ext cx="2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75740A-15BE-48F7-903F-6C747F4C9D12}"/>
              </a:ext>
            </a:extLst>
          </p:cNvPr>
          <p:cNvSpPr txBox="1"/>
          <p:nvPr/>
        </p:nvSpPr>
        <p:spPr>
          <a:xfrm>
            <a:off x="5410508" y="3954126"/>
            <a:ext cx="53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CO2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4EBB843-485A-4D8E-AD73-FB2E78F45748}"/>
              </a:ext>
            </a:extLst>
          </p:cNvPr>
          <p:cNvCxnSpPr/>
          <p:nvPr/>
        </p:nvCxnSpPr>
        <p:spPr>
          <a:xfrm flipH="1" flipV="1">
            <a:off x="5716934" y="3789641"/>
            <a:ext cx="196875" cy="215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8ADBAED-07FF-41BB-90AE-59C5382E1A72}"/>
              </a:ext>
            </a:extLst>
          </p:cNvPr>
          <p:cNvSpPr txBox="1"/>
          <p:nvPr/>
        </p:nvSpPr>
        <p:spPr>
          <a:xfrm>
            <a:off x="4751369" y="2615038"/>
            <a:ext cx="53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3050E-DEB0-DF22-5D69-7B2DD7EE5C1A}"/>
              </a:ext>
            </a:extLst>
          </p:cNvPr>
          <p:cNvSpPr txBox="1"/>
          <p:nvPr/>
        </p:nvSpPr>
        <p:spPr>
          <a:xfrm>
            <a:off x="5721191" y="2807002"/>
            <a:ext cx="53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Na+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AAD5B5B7-F595-E987-5843-62B6B5C2A0C3}"/>
              </a:ext>
            </a:extLst>
          </p:cNvPr>
          <p:cNvSpPr/>
          <p:nvPr/>
        </p:nvSpPr>
        <p:spPr>
          <a:xfrm>
            <a:off x="5723666" y="2809127"/>
            <a:ext cx="367189" cy="276997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58EB7BB-3576-BD9F-8B4D-81FC3428B2FA}"/>
              </a:ext>
            </a:extLst>
          </p:cNvPr>
          <p:cNvSpPr/>
          <p:nvPr/>
        </p:nvSpPr>
        <p:spPr>
          <a:xfrm>
            <a:off x="5587770" y="2800584"/>
            <a:ext cx="113366" cy="289662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4" grpId="0"/>
      <p:bldP spid="15" grpId="0" animBg="1"/>
      <p:bldP spid="16" grpId="0"/>
      <p:bldP spid="19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5" grpId="0"/>
      <p:bldP spid="40" grpId="0"/>
      <p:bldP spid="44" grpId="0"/>
      <p:bldP spid="51" grpId="0"/>
      <p:bldP spid="52" grpId="0"/>
      <p:bldP spid="53" grpId="0"/>
      <p:bldP spid="4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C314-6292-4E58-9D07-20F182B7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cations and anions secretion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97133-D099-4037-9359-FA836148A94C}"/>
              </a:ext>
            </a:extLst>
          </p:cNvPr>
          <p:cNvSpPr/>
          <p:nvPr/>
        </p:nvSpPr>
        <p:spPr>
          <a:xfrm>
            <a:off x="6410961" y="2357121"/>
            <a:ext cx="5415280" cy="2357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Organic anions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Endogenous: </a:t>
            </a:r>
            <a:r>
              <a:rPr lang="en-US" dirty="0">
                <a:solidFill>
                  <a:schemeClr val="tx1"/>
                </a:solidFill>
              </a:rPr>
              <a:t>Bile salts, oxalate, urate, vitamins (ascorbate, folate).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Exogenous: </a:t>
            </a:r>
            <a:r>
              <a:rPr lang="en-US" dirty="0">
                <a:solidFill>
                  <a:schemeClr val="tx1"/>
                </a:solidFill>
              </a:rPr>
              <a:t>Acetazolamide, furosemide, salicylates, penicillin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055CC-5A2F-4D91-A936-9FE25B5331DF}"/>
              </a:ext>
            </a:extLst>
          </p:cNvPr>
          <p:cNvSpPr/>
          <p:nvPr/>
        </p:nvSpPr>
        <p:spPr>
          <a:xfrm>
            <a:off x="365761" y="2357121"/>
            <a:ext cx="5415280" cy="2357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Organic cations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Endogenous: </a:t>
            </a:r>
            <a:r>
              <a:rPr lang="en-US" dirty="0">
                <a:solidFill>
                  <a:schemeClr val="tx1"/>
                </a:solidFill>
              </a:rPr>
              <a:t>creatinine, dopamine, Epinephrine, norepinephrine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Exogenous: </a:t>
            </a:r>
            <a:r>
              <a:rPr lang="en-US" dirty="0">
                <a:solidFill>
                  <a:schemeClr val="tx1"/>
                </a:solidFill>
              </a:rPr>
              <a:t>Atropine, Morphine, Amiloride, procainamide</a:t>
            </a:r>
          </a:p>
        </p:txBody>
      </p:sp>
    </p:spTree>
    <p:extLst>
      <p:ext uri="{BB962C8B-B14F-4D97-AF65-F5344CB8AC3E}">
        <p14:creationId xmlns:p14="http://schemas.microsoft.com/office/powerpoint/2010/main" val="17464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3B1FF7D-8FD1-4FEB-A44B-DCA39B876C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3814" y="643467"/>
            <a:ext cx="41643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6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7C2D-FC1E-3231-173D-9F55B9D20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1666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84D2-EE72-42D2-87BB-20501030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processing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F11BCB-7D80-4A1C-9022-9913D2875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80" y="1746568"/>
            <a:ext cx="3731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F5975A6-FA6F-4282-8DD3-3FAB571EA0AE}"/>
              </a:ext>
            </a:extLst>
          </p:cNvPr>
          <p:cNvSpPr/>
          <p:nvPr/>
        </p:nvSpPr>
        <p:spPr>
          <a:xfrm>
            <a:off x="4191001" y="2623820"/>
            <a:ext cx="2109741" cy="3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15B9E-CC48-4849-8333-F4897C58AE0C}"/>
              </a:ext>
            </a:extLst>
          </p:cNvPr>
          <p:cNvSpPr/>
          <p:nvPr/>
        </p:nvSpPr>
        <p:spPr>
          <a:xfrm>
            <a:off x="1312181" y="2623820"/>
            <a:ext cx="267208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Glomerular filtration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03EED5D-751F-4934-99DD-C245C7B82396}"/>
              </a:ext>
            </a:extLst>
          </p:cNvPr>
          <p:cNvSpPr/>
          <p:nvPr/>
        </p:nvSpPr>
        <p:spPr>
          <a:xfrm>
            <a:off x="6339840" y="3865880"/>
            <a:ext cx="629920" cy="1625600"/>
          </a:xfrm>
          <a:prstGeom prst="leftBrace">
            <a:avLst>
              <a:gd name="adj1" fmla="val 8333"/>
              <a:gd name="adj2" fmla="val 5187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01DBF-084A-4645-94DE-FCDFA73D16D1}"/>
              </a:ext>
            </a:extLst>
          </p:cNvPr>
          <p:cNvSpPr/>
          <p:nvPr/>
        </p:nvSpPr>
        <p:spPr>
          <a:xfrm>
            <a:off x="3423920" y="4431030"/>
            <a:ext cx="267208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Tubular processing </a:t>
            </a:r>
          </a:p>
        </p:txBody>
      </p:sp>
    </p:spTree>
    <p:extLst>
      <p:ext uri="{BB962C8B-B14F-4D97-AF65-F5344CB8AC3E}">
        <p14:creationId xmlns:p14="http://schemas.microsoft.com/office/powerpoint/2010/main" val="550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F4A0-FF0F-5856-5BC9-35365B79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important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4874-A108-41C1-FF72-5C8FC4C0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7" y="1398494"/>
            <a:ext cx="11919473" cy="542272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Osmolality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of particles per kg of solvent (moles of solute/kg of solvent)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in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 physiology: </a:t>
            </a:r>
            <a:r>
              <a:rPr lang="en-US" sz="1800" dirty="0"/>
              <a:t>Urine osmolality is </a:t>
            </a:r>
            <a:r>
              <a:rPr lang="en-US" sz="1800" b="1" dirty="0"/>
              <a:t>used to measure the number of dissolved particles [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solutes (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ions, electrolytes)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800" b="1" dirty="0"/>
              <a:t> per unit of water in the urine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changes osmolality in filtrate and then resulting urine?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Glomerular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filtration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tubular processing (i.e. reabsorption and secretion)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ED25C-2AB0-1B9E-0E4A-3FCCB1478C36}"/>
              </a:ext>
            </a:extLst>
          </p:cNvPr>
          <p:cNvSpPr/>
          <p:nvPr/>
        </p:nvSpPr>
        <p:spPr>
          <a:xfrm>
            <a:off x="1500017" y="3817376"/>
            <a:ext cx="3700630" cy="132319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Do you remember how much was the osmolality of the glomerular filtrate upon/ glomerular filtration?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DF8BF-C82D-FFCD-C8A6-C9207374E7F8}"/>
              </a:ext>
            </a:extLst>
          </p:cNvPr>
          <p:cNvSpPr/>
          <p:nvPr/>
        </p:nvSpPr>
        <p:spPr>
          <a:xfrm>
            <a:off x="7321250" y="4003161"/>
            <a:ext cx="1679985" cy="6073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300mOsm/L</a:t>
            </a:r>
            <a:endParaRPr lang="en-US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C3FEDA-5795-7312-35F5-A9425D1D86EE}"/>
              </a:ext>
            </a:extLst>
          </p:cNvPr>
          <p:cNvSpPr/>
          <p:nvPr/>
        </p:nvSpPr>
        <p:spPr>
          <a:xfrm>
            <a:off x="5674657" y="4134728"/>
            <a:ext cx="1172583" cy="34424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ACA40-A9BB-CAB0-6355-F14D8E8B0AEF}"/>
              </a:ext>
            </a:extLst>
          </p:cNvPr>
          <p:cNvSpPr txBox="1"/>
          <p:nvPr/>
        </p:nvSpPr>
        <p:spPr>
          <a:xfrm>
            <a:off x="334774" y="5264440"/>
            <a:ext cx="3074412" cy="14773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What about the osmolality in the different parts of the nephron? How does it change and what substances move across and how?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957762-3BD6-7C9D-F49C-9B5146D5162C}"/>
              </a:ext>
            </a:extLst>
          </p:cNvPr>
          <p:cNvSpPr/>
          <p:nvPr/>
        </p:nvSpPr>
        <p:spPr>
          <a:xfrm>
            <a:off x="4465063" y="5212556"/>
            <a:ext cx="2887303" cy="112955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Focus of today’s lecture and tomorrow’s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1E1286D-174B-CEE3-8AB3-0D6A63C85005}"/>
              </a:ext>
            </a:extLst>
          </p:cNvPr>
          <p:cNvSpPr/>
          <p:nvPr/>
        </p:nvSpPr>
        <p:spPr>
          <a:xfrm>
            <a:off x="7428422" y="5600148"/>
            <a:ext cx="880336" cy="29517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4F5DD-2491-FF2D-AC72-96279C13FA83}"/>
              </a:ext>
            </a:extLst>
          </p:cNvPr>
          <p:cNvSpPr/>
          <p:nvPr/>
        </p:nvSpPr>
        <p:spPr>
          <a:xfrm>
            <a:off x="8414820" y="5418667"/>
            <a:ext cx="1768736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Tubular processing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66CB371-43D3-BD64-ACAE-70C229FA5944}"/>
              </a:ext>
            </a:extLst>
          </p:cNvPr>
          <p:cNvSpPr/>
          <p:nvPr/>
        </p:nvSpPr>
        <p:spPr>
          <a:xfrm>
            <a:off x="3515248" y="5619479"/>
            <a:ext cx="880336" cy="31570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8447FB3-7FB2-BC0A-96D3-B8A989E5A9AE}"/>
              </a:ext>
            </a:extLst>
          </p:cNvPr>
          <p:cNvSpPr/>
          <p:nvPr/>
        </p:nvSpPr>
        <p:spPr>
          <a:xfrm>
            <a:off x="10180288" y="4868003"/>
            <a:ext cx="655881" cy="181865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4D8999-7E1C-14AA-4332-A9D58C5AC123}"/>
              </a:ext>
            </a:extLst>
          </p:cNvPr>
          <p:cNvSpPr txBox="1"/>
          <p:nvPr/>
        </p:nvSpPr>
        <p:spPr>
          <a:xfrm>
            <a:off x="10766703" y="4610538"/>
            <a:ext cx="142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Tubular reabsorption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DF3F4-A55C-25AE-4A1F-1012A10CCECA}"/>
              </a:ext>
            </a:extLst>
          </p:cNvPr>
          <p:cNvSpPr txBox="1"/>
          <p:nvPr/>
        </p:nvSpPr>
        <p:spPr>
          <a:xfrm>
            <a:off x="10878090" y="6174889"/>
            <a:ext cx="12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Tubular secretion </a:t>
            </a:r>
          </a:p>
        </p:txBody>
      </p:sp>
    </p:spTree>
    <p:extLst>
      <p:ext uri="{BB962C8B-B14F-4D97-AF65-F5344CB8AC3E}">
        <p14:creationId xmlns:p14="http://schemas.microsoft.com/office/powerpoint/2010/main" val="4232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87C5-D096-40B6-8A8B-5C3EBAF9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processing of ultrafiltrate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CFA1-A856-4077-890E-722A5122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30768"/>
            <a:ext cx="10805160" cy="4980790"/>
          </a:xfrm>
        </p:spPr>
        <p:txBody>
          <a:bodyPr>
            <a:normAutofit/>
          </a:bodyPr>
          <a:lstStyle/>
          <a:p>
            <a:r>
              <a:rPr lang="en-US" dirty="0"/>
              <a:t>The ultrafiltrate gets modified as it passes through the nephron tubules until excretion. </a:t>
            </a:r>
          </a:p>
          <a:p>
            <a:endParaRPr lang="en-US" dirty="0"/>
          </a:p>
          <a:p>
            <a:r>
              <a:rPr lang="en-US" b="1" u="sng" dirty="0"/>
              <a:t>Definitions: </a:t>
            </a:r>
          </a:p>
          <a:p>
            <a:r>
              <a:rPr lang="en-US" dirty="0">
                <a:solidFill>
                  <a:srgbClr val="FF0000"/>
                </a:solidFill>
              </a:rPr>
              <a:t>Tubular reabsorption: </a:t>
            </a:r>
            <a:r>
              <a:rPr lang="en-US" dirty="0"/>
              <a:t>reabsorption of substances from the glomerular filtrate to the peritubular capillaries </a:t>
            </a:r>
          </a:p>
          <a:p>
            <a:r>
              <a:rPr lang="en-US" dirty="0">
                <a:solidFill>
                  <a:srgbClr val="FF0000"/>
                </a:solidFill>
              </a:rPr>
              <a:t>Tubular secretion: </a:t>
            </a:r>
            <a:r>
              <a:rPr lang="en-US" dirty="0"/>
              <a:t>secretion of substances from the peritubular capillary blood to the tubular fluid. </a:t>
            </a:r>
          </a:p>
          <a:p>
            <a:r>
              <a:rPr lang="en-US" dirty="0">
                <a:solidFill>
                  <a:srgbClr val="FF0000"/>
                </a:solidFill>
              </a:rPr>
              <a:t>Excretion: </a:t>
            </a:r>
            <a:r>
              <a:rPr lang="en-US" dirty="0"/>
              <a:t>removal of water and solutes from body in urine </a:t>
            </a:r>
          </a:p>
        </p:txBody>
      </p:sp>
    </p:spTree>
    <p:extLst>
      <p:ext uri="{BB962C8B-B14F-4D97-AF65-F5344CB8AC3E}">
        <p14:creationId xmlns:p14="http://schemas.microsoft.com/office/powerpoint/2010/main" val="30102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C7839-B470-F280-6AB2-E9B66801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78" y="256167"/>
            <a:ext cx="619125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22159-1F84-3DA5-8666-7C4471EB35ED}"/>
              </a:ext>
            </a:extLst>
          </p:cNvPr>
          <p:cNvSpPr txBox="1"/>
          <p:nvPr/>
        </p:nvSpPr>
        <p:spPr>
          <a:xfrm>
            <a:off x="2821194" y="6221890"/>
            <a:ext cx="7549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“2618 Nephron Secretion Reabsorption” By OpenStax College – Anatomy &amp; Physiology,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Connexions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Web site. Jun 19, 2013 </a:t>
            </a:r>
            <a:r>
              <a:rPr lang="en-US" sz="1400" b="0" i="0" u="none" strike="noStrike" dirty="0">
                <a:solidFill>
                  <a:srgbClr val="3D84DC"/>
                </a:solidFill>
                <a:effectLst/>
                <a:latin typeface="Open Sans" panose="020B0606030504020204" pitchFamily="34" charset="0"/>
              </a:rPr>
              <a:t>(CC BY 3.0)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97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A0ADD-5537-1C95-44AA-71A1B5AE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4" y="1874294"/>
            <a:ext cx="4616434" cy="29302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3C23EC-AA2A-BA04-1C80-196B5F3E2A92}"/>
              </a:ext>
            </a:extLst>
          </p:cNvPr>
          <p:cNvSpPr txBox="1"/>
          <p:nvPr/>
        </p:nvSpPr>
        <p:spPr>
          <a:xfrm>
            <a:off x="3657600" y="4623779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D11EB-C032-03A2-E140-55CCB4A0802C}"/>
              </a:ext>
            </a:extLst>
          </p:cNvPr>
          <p:cNvSpPr txBox="1"/>
          <p:nvPr/>
        </p:nvSpPr>
        <p:spPr>
          <a:xfrm>
            <a:off x="3409167" y="1884782"/>
            <a:ext cx="190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Tubule lumen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7F777-6DCB-3908-271D-9228356B68EA}"/>
              </a:ext>
            </a:extLst>
          </p:cNvPr>
          <p:cNvSpPr txBox="1"/>
          <p:nvPr/>
        </p:nvSpPr>
        <p:spPr>
          <a:xfrm>
            <a:off x="6658367" y="2185276"/>
            <a:ext cx="35284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Transcellular transport: </a:t>
            </a:r>
            <a:r>
              <a:rPr lang="en-US" dirty="0"/>
              <a:t>substances travel through the cell, passing through both the apical membrane and basolateral membrane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Paracellular transport: </a:t>
            </a:r>
            <a:r>
              <a:rPr lang="en-US" dirty="0"/>
              <a:t>the  transfer of substances across an epithelium by passing through the intercellular space (tight junctions) between the cells</a:t>
            </a:r>
          </a:p>
        </p:txBody>
      </p:sp>
    </p:spTree>
    <p:extLst>
      <p:ext uri="{BB962C8B-B14F-4D97-AF65-F5344CB8AC3E}">
        <p14:creationId xmlns:p14="http://schemas.microsoft.com/office/powerpoint/2010/main" val="27578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AC57-549D-435E-A9A6-F1A588A3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recap 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57C0-E9D2-459A-9014-164E70D6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Kidney filters about 180L/day of protein and cell free filtrate by the glomerulus </a:t>
            </a:r>
          </a:p>
          <a:p>
            <a:endParaRPr lang="en-US" dirty="0"/>
          </a:p>
          <a:p>
            <a:r>
              <a:rPr lang="en-US" dirty="0"/>
              <a:t>Nevertheless, humans normally excrete 0.5-1.5L of urine daily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21AC4F-4EBE-473E-A592-B001B8AD192F}"/>
              </a:ext>
            </a:extLst>
          </p:cNvPr>
          <p:cNvSpPr/>
          <p:nvPr/>
        </p:nvSpPr>
        <p:spPr>
          <a:xfrm>
            <a:off x="3606800" y="4483417"/>
            <a:ext cx="4988560" cy="1148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Where is the remaining 178.5L of filtered fluid?</a:t>
            </a:r>
          </a:p>
        </p:txBody>
      </p:sp>
    </p:spTree>
    <p:extLst>
      <p:ext uri="{BB962C8B-B14F-4D97-AF65-F5344CB8AC3E}">
        <p14:creationId xmlns:p14="http://schemas.microsoft.com/office/powerpoint/2010/main" val="12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32B3-97ED-488C-A402-BC440889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reabsorption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CFE1A9-748D-4D60-9E51-628D32F0D6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26" y="2641599"/>
            <a:ext cx="8781148" cy="39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02B2B-5C4A-4460-8933-B736BCBF6427}"/>
              </a:ext>
            </a:extLst>
          </p:cNvPr>
          <p:cNvSpPr/>
          <p:nvPr/>
        </p:nvSpPr>
        <p:spPr>
          <a:xfrm>
            <a:off x="1351280" y="1805305"/>
            <a:ext cx="9062720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Glomerular filtration is nonselective process while tubular processing is highly selective </a:t>
            </a:r>
          </a:p>
        </p:txBody>
      </p:sp>
    </p:spTree>
    <p:extLst>
      <p:ext uri="{BB962C8B-B14F-4D97-AF65-F5344CB8AC3E}">
        <p14:creationId xmlns:p14="http://schemas.microsoft.com/office/powerpoint/2010/main" val="23358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1389</Words>
  <Application>Microsoft Office PowerPoint</Application>
  <PresentationFormat>Widescreen</PresentationFormat>
  <Paragraphs>246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Wingdings</vt:lpstr>
      <vt:lpstr>Office Theme</vt:lpstr>
      <vt:lpstr>Tubular Processing of Filtrate-1  </vt:lpstr>
      <vt:lpstr>Objectives: </vt:lpstr>
      <vt:lpstr>Tubular processing </vt:lpstr>
      <vt:lpstr>Review of important points </vt:lpstr>
      <vt:lpstr>Tubular processing of ultrafiltrate </vt:lpstr>
      <vt:lpstr>PowerPoint Presentation</vt:lpstr>
      <vt:lpstr>PowerPoint Presentation</vt:lpstr>
      <vt:lpstr>Introductions: recap ! </vt:lpstr>
      <vt:lpstr>Tubular reabsorption </vt:lpstr>
      <vt:lpstr>PowerPoint Presentation</vt:lpstr>
      <vt:lpstr>The histological structure of each part of the nephron is designed to fit its function </vt:lpstr>
      <vt:lpstr>PowerPoint Presentation</vt:lpstr>
      <vt:lpstr>Tubular reabsorption and secretion </vt:lpstr>
      <vt:lpstr>How does the nephron reabsorb substances? </vt:lpstr>
      <vt:lpstr>Transport mechanism across the tubule </vt:lpstr>
      <vt:lpstr>Tubular reabsorption in each part of the nephron</vt:lpstr>
      <vt:lpstr>Filtrate processing in PCT</vt:lpstr>
      <vt:lpstr>Na+ reabsorption in PCT</vt:lpstr>
      <vt:lpstr>Glucose reabsorption in PCT</vt:lpstr>
      <vt:lpstr>Relationship between Plasma Glucose plasma concentration and Glucose urine excretion </vt:lpstr>
      <vt:lpstr>PowerPoint Presentation</vt:lpstr>
      <vt:lpstr>Water reabsorption in PCT</vt:lpstr>
      <vt:lpstr>Differences in Na+ along the PCT</vt:lpstr>
      <vt:lpstr>Na+ Cl- reabsorption in 2nd half of PCT</vt:lpstr>
      <vt:lpstr>PowerPoint Presentation</vt:lpstr>
      <vt:lpstr>Hydrogen ions secretion in PCT</vt:lpstr>
      <vt:lpstr>Organic cations and anions secretion 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Tubular Processing of Filtrate</dc:title>
  <dc:creator>Maha</dc:creator>
  <cp:lastModifiedBy>Maha</cp:lastModifiedBy>
  <cp:revision>225</cp:revision>
  <dcterms:created xsi:type="dcterms:W3CDTF">2022-04-28T13:12:39Z</dcterms:created>
  <dcterms:modified xsi:type="dcterms:W3CDTF">2022-05-09T16:11:49Z</dcterms:modified>
</cp:coreProperties>
</file>