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8" r:id="rId2"/>
    <p:sldId id="319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1" r:id="rId13"/>
    <p:sldId id="292" r:id="rId14"/>
    <p:sldId id="293" r:id="rId15"/>
    <p:sldId id="290" r:id="rId16"/>
    <p:sldId id="294" r:id="rId17"/>
    <p:sldId id="321" r:id="rId18"/>
    <p:sldId id="322" r:id="rId19"/>
    <p:sldId id="295" r:id="rId20"/>
    <p:sldId id="296" r:id="rId21"/>
    <p:sldId id="297" r:id="rId22"/>
    <p:sldId id="298" r:id="rId23"/>
    <p:sldId id="323" r:id="rId24"/>
    <p:sldId id="299" r:id="rId25"/>
    <p:sldId id="320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270" autoAdjust="0"/>
  </p:normalViewPr>
  <p:slideViewPr>
    <p:cSldViewPr snapToGrid="0">
      <p:cViewPr varScale="1">
        <p:scale>
          <a:sx n="71" d="100"/>
          <a:sy n="71" d="100"/>
        </p:scale>
        <p:origin x="1085" y="53"/>
      </p:cViewPr>
      <p:guideLst/>
    </p:cSldViewPr>
  </p:slideViewPr>
  <p:outlineViewPr>
    <p:cViewPr>
      <p:scale>
        <a:sx n="33" d="100"/>
        <a:sy n="33" d="100"/>
      </p:scale>
      <p:origin x="0" y="-119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A4753-B43F-4899-9B93-8EEE909737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3536DE-A8E2-403F-81E8-125274A0C865}">
      <dgm:prSet/>
      <dgm:spPr/>
      <dgm:t>
        <a:bodyPr/>
        <a:lstStyle/>
        <a:p>
          <a:r>
            <a:rPr lang="en-US" dirty="0"/>
            <a:t>1. physical forces that govern reabsorption </a:t>
          </a:r>
        </a:p>
      </dgm:t>
    </dgm:pt>
    <dgm:pt modelId="{308E3733-75BA-45AD-966A-F9A760387AD9}" type="parTrans" cxnId="{060CC151-E775-4A58-B129-F97D385E76B9}">
      <dgm:prSet/>
      <dgm:spPr/>
      <dgm:t>
        <a:bodyPr/>
        <a:lstStyle/>
        <a:p>
          <a:endParaRPr lang="en-US"/>
        </a:p>
      </dgm:t>
    </dgm:pt>
    <dgm:pt modelId="{A7854BE0-9D5F-4EEC-B603-D5B9ABDDE96F}" type="sibTrans" cxnId="{060CC151-E775-4A58-B129-F97D385E76B9}">
      <dgm:prSet/>
      <dgm:spPr/>
      <dgm:t>
        <a:bodyPr/>
        <a:lstStyle/>
        <a:p>
          <a:endParaRPr lang="en-US"/>
        </a:p>
      </dgm:t>
    </dgm:pt>
    <dgm:pt modelId="{430199DE-F786-4ABD-82DA-BF1978A82014}">
      <dgm:prSet/>
      <dgm:spPr/>
      <dgm:t>
        <a:bodyPr/>
        <a:lstStyle/>
        <a:p>
          <a:r>
            <a:rPr lang="en-US"/>
            <a:t>2. Hormonal and neuronal mechanism </a:t>
          </a:r>
        </a:p>
      </dgm:t>
    </dgm:pt>
    <dgm:pt modelId="{6FA2644C-4643-4774-8E70-DE8505CF7E36}" type="parTrans" cxnId="{3F036E63-AC89-4B9E-ADE0-64D2F31CFE91}">
      <dgm:prSet/>
      <dgm:spPr/>
      <dgm:t>
        <a:bodyPr/>
        <a:lstStyle/>
        <a:p>
          <a:endParaRPr lang="en-US"/>
        </a:p>
      </dgm:t>
    </dgm:pt>
    <dgm:pt modelId="{40E8859D-571C-4633-B252-32D2170DC5EE}" type="sibTrans" cxnId="{3F036E63-AC89-4B9E-ADE0-64D2F31CFE91}">
      <dgm:prSet/>
      <dgm:spPr/>
      <dgm:t>
        <a:bodyPr/>
        <a:lstStyle/>
        <a:p>
          <a:endParaRPr lang="en-US"/>
        </a:p>
      </dgm:t>
    </dgm:pt>
    <dgm:pt modelId="{07AF7434-5F54-4B70-9BAE-0D9D649AF9AE}" type="pres">
      <dgm:prSet presAssocID="{334A4753-B43F-4899-9B93-8EEE909737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4056BB-7395-41F6-B3A7-93CFA458047C}" type="pres">
      <dgm:prSet presAssocID="{F03536DE-A8E2-403F-81E8-125274A0C865}" presName="hierRoot1" presStyleCnt="0"/>
      <dgm:spPr/>
    </dgm:pt>
    <dgm:pt modelId="{88729CB9-3D26-4A90-9CED-BDE327836CFC}" type="pres">
      <dgm:prSet presAssocID="{F03536DE-A8E2-403F-81E8-125274A0C865}" presName="composite" presStyleCnt="0"/>
      <dgm:spPr/>
    </dgm:pt>
    <dgm:pt modelId="{FF7D132F-3396-4FA7-BC8D-083D1DED8868}" type="pres">
      <dgm:prSet presAssocID="{F03536DE-A8E2-403F-81E8-125274A0C865}" presName="background" presStyleLbl="node0" presStyleIdx="0" presStyleCnt="2"/>
      <dgm:spPr/>
    </dgm:pt>
    <dgm:pt modelId="{733A0558-7D81-486E-91F7-294BD25EF273}" type="pres">
      <dgm:prSet presAssocID="{F03536DE-A8E2-403F-81E8-125274A0C865}" presName="text" presStyleLbl="fgAcc0" presStyleIdx="0" presStyleCnt="2">
        <dgm:presLayoutVars>
          <dgm:chPref val="3"/>
        </dgm:presLayoutVars>
      </dgm:prSet>
      <dgm:spPr/>
    </dgm:pt>
    <dgm:pt modelId="{6104E2E9-BB1F-47A0-B74B-5D1935846900}" type="pres">
      <dgm:prSet presAssocID="{F03536DE-A8E2-403F-81E8-125274A0C865}" presName="hierChild2" presStyleCnt="0"/>
      <dgm:spPr/>
    </dgm:pt>
    <dgm:pt modelId="{20D68FB9-699C-41DE-9B1A-438DF51E501F}" type="pres">
      <dgm:prSet presAssocID="{430199DE-F786-4ABD-82DA-BF1978A82014}" presName="hierRoot1" presStyleCnt="0"/>
      <dgm:spPr/>
    </dgm:pt>
    <dgm:pt modelId="{9C0E358F-1125-491F-AFF5-E5F3E782A87A}" type="pres">
      <dgm:prSet presAssocID="{430199DE-F786-4ABD-82DA-BF1978A82014}" presName="composite" presStyleCnt="0"/>
      <dgm:spPr/>
    </dgm:pt>
    <dgm:pt modelId="{CA74A09B-071B-43AD-8C73-48840BD54EBC}" type="pres">
      <dgm:prSet presAssocID="{430199DE-F786-4ABD-82DA-BF1978A82014}" presName="background" presStyleLbl="node0" presStyleIdx="1" presStyleCnt="2"/>
      <dgm:spPr/>
    </dgm:pt>
    <dgm:pt modelId="{C389E992-E331-4F52-ABD0-69241863C7C8}" type="pres">
      <dgm:prSet presAssocID="{430199DE-F786-4ABD-82DA-BF1978A82014}" presName="text" presStyleLbl="fgAcc0" presStyleIdx="1" presStyleCnt="2">
        <dgm:presLayoutVars>
          <dgm:chPref val="3"/>
        </dgm:presLayoutVars>
      </dgm:prSet>
      <dgm:spPr/>
    </dgm:pt>
    <dgm:pt modelId="{F4D99EC9-2178-4446-8CCF-7C920D52654C}" type="pres">
      <dgm:prSet presAssocID="{430199DE-F786-4ABD-82DA-BF1978A82014}" presName="hierChild2" presStyleCnt="0"/>
      <dgm:spPr/>
    </dgm:pt>
  </dgm:ptLst>
  <dgm:cxnLst>
    <dgm:cxn modelId="{7CD8E51B-B8E1-4383-8A7B-D95F47B0300E}" type="presOf" srcId="{F03536DE-A8E2-403F-81E8-125274A0C865}" destId="{733A0558-7D81-486E-91F7-294BD25EF273}" srcOrd="0" destOrd="0" presId="urn:microsoft.com/office/officeart/2005/8/layout/hierarchy1"/>
    <dgm:cxn modelId="{3BD0D72F-6343-4697-ACFB-549532F36A8D}" type="presOf" srcId="{334A4753-B43F-4899-9B93-8EEE90973710}" destId="{07AF7434-5F54-4B70-9BAE-0D9D649AF9AE}" srcOrd="0" destOrd="0" presId="urn:microsoft.com/office/officeart/2005/8/layout/hierarchy1"/>
    <dgm:cxn modelId="{3F036E63-AC89-4B9E-ADE0-64D2F31CFE91}" srcId="{334A4753-B43F-4899-9B93-8EEE90973710}" destId="{430199DE-F786-4ABD-82DA-BF1978A82014}" srcOrd="1" destOrd="0" parTransId="{6FA2644C-4643-4774-8E70-DE8505CF7E36}" sibTransId="{40E8859D-571C-4633-B252-32D2170DC5EE}"/>
    <dgm:cxn modelId="{5CC2FD6F-4735-4050-9AC4-0F2EBB7DCA2B}" type="presOf" srcId="{430199DE-F786-4ABD-82DA-BF1978A82014}" destId="{C389E992-E331-4F52-ABD0-69241863C7C8}" srcOrd="0" destOrd="0" presId="urn:microsoft.com/office/officeart/2005/8/layout/hierarchy1"/>
    <dgm:cxn modelId="{060CC151-E775-4A58-B129-F97D385E76B9}" srcId="{334A4753-B43F-4899-9B93-8EEE90973710}" destId="{F03536DE-A8E2-403F-81E8-125274A0C865}" srcOrd="0" destOrd="0" parTransId="{308E3733-75BA-45AD-966A-F9A760387AD9}" sibTransId="{A7854BE0-9D5F-4EEC-B603-D5B9ABDDE96F}"/>
    <dgm:cxn modelId="{8A2CDB33-BB52-41CC-A3FF-7CF8E64D3BDF}" type="presParOf" srcId="{07AF7434-5F54-4B70-9BAE-0D9D649AF9AE}" destId="{DD4056BB-7395-41F6-B3A7-93CFA458047C}" srcOrd="0" destOrd="0" presId="urn:microsoft.com/office/officeart/2005/8/layout/hierarchy1"/>
    <dgm:cxn modelId="{7C99C60A-46AB-4641-B133-3D8A5D3AEFCD}" type="presParOf" srcId="{DD4056BB-7395-41F6-B3A7-93CFA458047C}" destId="{88729CB9-3D26-4A90-9CED-BDE327836CFC}" srcOrd="0" destOrd="0" presId="urn:microsoft.com/office/officeart/2005/8/layout/hierarchy1"/>
    <dgm:cxn modelId="{8E2FEBD7-0B64-4037-84DD-9B33EEC81CE8}" type="presParOf" srcId="{88729CB9-3D26-4A90-9CED-BDE327836CFC}" destId="{FF7D132F-3396-4FA7-BC8D-083D1DED8868}" srcOrd="0" destOrd="0" presId="urn:microsoft.com/office/officeart/2005/8/layout/hierarchy1"/>
    <dgm:cxn modelId="{B42292D6-6293-4692-9CB8-3ED157DBD7E0}" type="presParOf" srcId="{88729CB9-3D26-4A90-9CED-BDE327836CFC}" destId="{733A0558-7D81-486E-91F7-294BD25EF273}" srcOrd="1" destOrd="0" presId="urn:microsoft.com/office/officeart/2005/8/layout/hierarchy1"/>
    <dgm:cxn modelId="{C62F4CEF-F6F9-4FC3-8382-E8F3A9968BCB}" type="presParOf" srcId="{DD4056BB-7395-41F6-B3A7-93CFA458047C}" destId="{6104E2E9-BB1F-47A0-B74B-5D1935846900}" srcOrd="1" destOrd="0" presId="urn:microsoft.com/office/officeart/2005/8/layout/hierarchy1"/>
    <dgm:cxn modelId="{FD2C080B-3F9C-4D1F-B24D-08F3A38BFF05}" type="presParOf" srcId="{07AF7434-5F54-4B70-9BAE-0D9D649AF9AE}" destId="{20D68FB9-699C-41DE-9B1A-438DF51E501F}" srcOrd="1" destOrd="0" presId="urn:microsoft.com/office/officeart/2005/8/layout/hierarchy1"/>
    <dgm:cxn modelId="{02410018-C372-4AB1-B706-B40F458904BA}" type="presParOf" srcId="{20D68FB9-699C-41DE-9B1A-438DF51E501F}" destId="{9C0E358F-1125-491F-AFF5-E5F3E782A87A}" srcOrd="0" destOrd="0" presId="urn:microsoft.com/office/officeart/2005/8/layout/hierarchy1"/>
    <dgm:cxn modelId="{1B97F4C7-1EC3-4E48-84FE-2517BFACE1D5}" type="presParOf" srcId="{9C0E358F-1125-491F-AFF5-E5F3E782A87A}" destId="{CA74A09B-071B-43AD-8C73-48840BD54EBC}" srcOrd="0" destOrd="0" presId="urn:microsoft.com/office/officeart/2005/8/layout/hierarchy1"/>
    <dgm:cxn modelId="{5379406E-0AC7-4CAF-A81C-63B4A4F843B0}" type="presParOf" srcId="{9C0E358F-1125-491F-AFF5-E5F3E782A87A}" destId="{C389E992-E331-4F52-ABD0-69241863C7C8}" srcOrd="1" destOrd="0" presId="urn:microsoft.com/office/officeart/2005/8/layout/hierarchy1"/>
    <dgm:cxn modelId="{1D87BF6B-A709-408A-8A7B-AC7DCC782BFC}" type="presParOf" srcId="{20D68FB9-699C-41DE-9B1A-438DF51E501F}" destId="{F4D99EC9-2178-4446-8CCF-7C920D5265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132F-3396-4FA7-BC8D-083D1DED886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0558-7D81-486E-91F7-294BD25EF27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1. physical forces that govern reabsorption </a:t>
          </a:r>
        </a:p>
      </dsp:txBody>
      <dsp:txXfrm>
        <a:off x="696297" y="538547"/>
        <a:ext cx="4171627" cy="2590157"/>
      </dsp:txXfrm>
    </dsp:sp>
    <dsp:sp modelId="{CA74A09B-071B-43AD-8C73-48840BD54EB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9E992-E331-4F52-ABD0-69241863C7C8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2. Hormonal and neuronal mechanism </a:t>
          </a: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8643-B394-4543-AD48-3E94420CE57E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9352-1CFC-4ECD-9CB8-903E3BD0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9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9352-1CFC-4ECD-9CB8-903E3BD090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FB94-A8C9-45F3-A76D-112AFA570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4706E-44FE-4F24-8D05-0B6319D45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7BE2-9F32-410A-99E5-992EBB16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9A97-0475-4BC4-AA9F-AC106063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5F7E-6A97-4470-BDBE-669D58B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0DB4-C8B7-4BA5-94B7-5E8A2D08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B7363-B5D0-47BE-B431-62AED00B4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6032-A87D-431C-AB55-23950316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6495-0F81-4E6D-94B5-99C7205E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417F4-08D0-4CD9-ACB4-0651E6A8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E9118-8D0B-4EA8-8B9E-48BEC8B66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897E-0121-42D2-88EC-1FB4D7B25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CB3C-0E8C-42E0-B5A8-90061656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8FEB-CA91-4E17-B24A-69E9F400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B872-C0D0-4558-AE38-09A76F13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1AFD-1ED7-4100-9313-6F07744F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EF2A-4A06-49DF-AAF4-0D68FDB4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1A4E-001A-4302-8FA1-FD8642B6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A6EF9-3B0C-4127-BFA3-BAD5A98F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E6DB-6697-4049-9688-682EC503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972B-EBBD-4834-BC80-79856DA4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42F17-6A75-4E7D-BC3B-99D3CF5D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B992-CA83-4D3E-AFDD-79EADAF8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0C67-E18F-4DD8-AC16-0AE46A29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876B-7398-4916-BB4D-F2EC17B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9672-1C78-4DCA-880A-4F6CD673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B785-ABE8-48B1-B075-6611E765E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7F742-2BE0-4688-ACCC-1A9D4CEEA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6814-7CEA-4709-B1C3-F9E6B6D2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1940D-A535-4E73-81C4-84ABD1E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737D2-5371-44C0-8C36-58D3223F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D9B0-603D-4CBB-8031-3F963BF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156B8-16F3-4DD2-8D47-10E10ED90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1A8C8-D145-492B-94DB-7F4FC4E5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31371-D12D-43A3-9709-32A0CF21B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57CC2-5372-4CFC-8B3B-3120930C9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00598-2FAF-417F-BE62-61E7DA2E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C1FB0-ED68-4523-B1E5-B41AE52E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DDBE4-6C1C-4F2F-A4A5-103B348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C3CE-D20C-485B-A86F-D94EBF9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C9E-2F65-4D24-8D7D-79DD3F5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CA4D1-E3AA-4639-ACC3-817873E7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E508F-E32C-42BF-B964-35410F21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ACD61-6227-48BB-8B9B-5EA4BC15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AEFE-5B14-48FC-88D5-B69C66E5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4C48C-AB95-499D-9D4B-871BBC9A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37C7-5852-4E5E-A4AD-AA54D90B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7486-6549-4440-8DCC-CC610B11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7F1EE-7EAB-4114-A4F3-D703DF729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813E0-D98B-498D-A7AB-9289FFC5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2A12A-57E8-448B-94FE-004D8964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76C3F-5BBE-4FDD-A6C6-F8AE5476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5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556E-6937-4B80-A8CF-DB4EAA5B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CE952-C887-450C-9017-B14119ACE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D52F8-3E22-4A8D-B2BC-A7835EAB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DA31E-BF15-48A1-B995-A6826B3C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06788-454D-4F0F-B16E-9D9EB7EA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D014A-61A9-481E-B944-9E01B1F3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750C-186E-4DD9-8FBC-DB60FA5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49DB7-590D-4B2C-B3DC-F5B85E8E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9986-3989-4E67-BB71-5681D25C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120-3AC7-4656-8E8D-4374D6A0DB8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DF97-FF82-4C75-9231-9F6F643EF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B2B6-08CF-4B75-A7B3-D64EE4B95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69D1-968A-4323-983C-CB03AF7E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ldahmashi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799C4-5932-D938-2B16-A626F45A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2549561"/>
            <a:ext cx="3962061" cy="19686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Tubular processing of filtrate –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7073-A1C1-136E-7600-EFCB8C2BD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8040" y="2630124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Dr. Maha </a:t>
            </a:r>
            <a:r>
              <a:rPr lang="en-US" sz="2000" b="1" dirty="0" err="1"/>
              <a:t>Alenazy</a:t>
            </a: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Physiology department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hlinkClick r:id="rId2"/>
              </a:rPr>
              <a:t>maldahmashi@ksu.edu.sa</a:t>
            </a: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mahaenazy@gmail.com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DD3A-713D-45AC-A1BE-48E21930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Medullary collecting duct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FD135B-4DF0-4364-B9D0-8C34C2BAC3EA}"/>
              </a:ext>
            </a:extLst>
          </p:cNvPr>
          <p:cNvSpPr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Reabsorbs about 3% of filtered Na+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ADH controls permeability to H2O (ADH affects since late DCL)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Permeable to urea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Secretes H+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1FD7AA54-3EEC-4CFE-B095-511D18DB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22" y="2729397"/>
            <a:ext cx="4584031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0B26672F-D545-480E-AEEA-1468E8F9F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089" y="2729397"/>
            <a:ext cx="518046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16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214CD-DB8E-40E9-81B6-A7448027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of all solutes’ concentrations along the tubular segments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205278D-7297-40D5-A524-83959737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645" y="640080"/>
            <a:ext cx="418411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1EFD8-C179-4BBF-A6C3-3FF005D84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Regulation of tubular reabsorption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4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282E-6CC5-457E-AEC7-8E96AB40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Factors influencing tubular reabsorption regulations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6A6643-02FA-B24A-E327-035BDB78F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81319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7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2660-CE5A-483D-BAEB-5F75E571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792480"/>
            <a:ext cx="11129210" cy="5797274"/>
          </a:xfrm>
        </p:spPr>
        <p:txBody>
          <a:bodyPr/>
          <a:lstStyle/>
          <a:p>
            <a:r>
              <a:rPr lang="en-US" dirty="0"/>
              <a:t>Tubules can increase their absorption in response to increase tubular load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glomerulo</a:t>
            </a:r>
            <a:r>
              <a:rPr lang="en-US" dirty="0">
                <a:sym typeface="Wingdings" panose="05000000000000000000" pitchFamily="2" charset="2"/>
              </a:rPr>
              <a:t>-tubular balance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Physical factors regulating tubular reabsorption  </a:t>
            </a:r>
            <a:endParaRPr lang="en-US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5C3DD50-CB14-4C06-A61A-9489DA132A6C}"/>
              </a:ext>
            </a:extLst>
          </p:cNvPr>
          <p:cNvSpPr/>
          <p:nvPr/>
        </p:nvSpPr>
        <p:spPr>
          <a:xfrm rot="5400000">
            <a:off x="1859280" y="3637280"/>
            <a:ext cx="1838960" cy="173736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2492FD6-8411-4133-8CF9-404B16728071}"/>
              </a:ext>
            </a:extLst>
          </p:cNvPr>
          <p:cNvSpPr/>
          <p:nvPr/>
        </p:nvSpPr>
        <p:spPr>
          <a:xfrm rot="5400000">
            <a:off x="8138160" y="3637280"/>
            <a:ext cx="1838960" cy="173736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3905999-AED3-4CA1-822E-4861C95C871E}"/>
              </a:ext>
            </a:extLst>
          </p:cNvPr>
          <p:cNvSpPr/>
          <p:nvPr/>
        </p:nvSpPr>
        <p:spPr>
          <a:xfrm>
            <a:off x="2164080" y="3271520"/>
            <a:ext cx="243840" cy="751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593FDDE-037A-4290-AD30-09C4538FF875}"/>
              </a:ext>
            </a:extLst>
          </p:cNvPr>
          <p:cNvSpPr/>
          <p:nvPr/>
        </p:nvSpPr>
        <p:spPr>
          <a:xfrm>
            <a:off x="2844800" y="3271520"/>
            <a:ext cx="243840" cy="751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BFA7A5F-7D57-4EF6-A93D-E1FA8BB0029E}"/>
              </a:ext>
            </a:extLst>
          </p:cNvPr>
          <p:cNvSpPr/>
          <p:nvPr/>
        </p:nvSpPr>
        <p:spPr>
          <a:xfrm>
            <a:off x="2844800" y="4988639"/>
            <a:ext cx="243840" cy="873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D0F81A1-79BC-410C-8428-DAF3D4C81AE7}"/>
              </a:ext>
            </a:extLst>
          </p:cNvPr>
          <p:cNvSpPr/>
          <p:nvPr/>
        </p:nvSpPr>
        <p:spPr>
          <a:xfrm>
            <a:off x="2194560" y="4988402"/>
            <a:ext cx="243840" cy="873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2A9232D-7154-4A57-8127-F73B1CE0A4CF}"/>
              </a:ext>
            </a:extLst>
          </p:cNvPr>
          <p:cNvSpPr/>
          <p:nvPr/>
        </p:nvSpPr>
        <p:spPr>
          <a:xfrm>
            <a:off x="8900160" y="3027680"/>
            <a:ext cx="243840" cy="995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9E45BB3-051D-4FF0-AADF-B153C9CF0A7D}"/>
              </a:ext>
            </a:extLst>
          </p:cNvPr>
          <p:cNvSpPr/>
          <p:nvPr/>
        </p:nvSpPr>
        <p:spPr>
          <a:xfrm>
            <a:off x="8900160" y="4988402"/>
            <a:ext cx="243840" cy="8736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292B76-B2CA-4A39-ACD2-9BF18F60E965}"/>
              </a:ext>
            </a:extLst>
          </p:cNvPr>
          <p:cNvSpPr/>
          <p:nvPr/>
        </p:nvSpPr>
        <p:spPr>
          <a:xfrm>
            <a:off x="8300720" y="434848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A57420-A0EF-4FE8-9BB8-FF6319879A5C}"/>
              </a:ext>
            </a:extLst>
          </p:cNvPr>
          <p:cNvSpPr/>
          <p:nvPr/>
        </p:nvSpPr>
        <p:spPr>
          <a:xfrm>
            <a:off x="8981440" y="422656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1BB00-7B1B-4ACA-8E9B-AB5C59B3736F}"/>
              </a:ext>
            </a:extLst>
          </p:cNvPr>
          <p:cNvSpPr/>
          <p:nvPr/>
        </p:nvSpPr>
        <p:spPr>
          <a:xfrm>
            <a:off x="8493760" y="468884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C7181E-2410-4714-AE78-1E70BC4C88D7}"/>
              </a:ext>
            </a:extLst>
          </p:cNvPr>
          <p:cNvSpPr/>
          <p:nvPr/>
        </p:nvSpPr>
        <p:spPr>
          <a:xfrm>
            <a:off x="9128760" y="468884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ADF3BA-2C72-44F9-99EE-44E639ABB4EE}"/>
              </a:ext>
            </a:extLst>
          </p:cNvPr>
          <p:cNvSpPr/>
          <p:nvPr/>
        </p:nvSpPr>
        <p:spPr>
          <a:xfrm>
            <a:off x="8493760" y="389382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F6184F-F784-4E59-B25D-7E50277F9F73}"/>
              </a:ext>
            </a:extLst>
          </p:cNvPr>
          <p:cNvSpPr/>
          <p:nvPr/>
        </p:nvSpPr>
        <p:spPr>
          <a:xfrm>
            <a:off x="8686800" y="4348480"/>
            <a:ext cx="264160" cy="2438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5E0E72-E99E-4FC5-979C-D2EB58DF8FBE}"/>
              </a:ext>
            </a:extLst>
          </p:cNvPr>
          <p:cNvSpPr txBox="1"/>
          <p:nvPr/>
        </p:nvSpPr>
        <p:spPr>
          <a:xfrm>
            <a:off x="7942943" y="5925927"/>
            <a:ext cx="240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Oncotic pressure (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which pulls fluid in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7B42D-06FA-4537-AF02-76F669E14F3F}"/>
              </a:ext>
            </a:extLst>
          </p:cNvPr>
          <p:cNvSpPr txBox="1"/>
          <p:nvPr/>
        </p:nvSpPr>
        <p:spPr>
          <a:xfrm>
            <a:off x="1392533" y="5943423"/>
            <a:ext cx="260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Hydrostatic pressure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 which pushes fluid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31FA-335F-4F35-89B2-E289F26C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forces that govern tubular reabsorption 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DC39A16-0C69-4EF3-915A-C2391F2A26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26" y="2141537"/>
            <a:ext cx="49611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C641C64-E539-4A5F-A327-21A31312AC64}"/>
              </a:ext>
            </a:extLst>
          </p:cNvPr>
          <p:cNvSpPr/>
          <p:nvPr/>
        </p:nvSpPr>
        <p:spPr>
          <a:xfrm>
            <a:off x="8625840" y="3837331"/>
            <a:ext cx="802640" cy="30794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EF336-C2A6-434D-ADD2-CFE54E2D1467}"/>
              </a:ext>
            </a:extLst>
          </p:cNvPr>
          <p:cNvSpPr txBox="1"/>
          <p:nvPr/>
        </p:nvSpPr>
        <p:spPr>
          <a:xfrm>
            <a:off x="9347200" y="360679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sz="1400" b="1" dirty="0"/>
              <a:t>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E8D5ACC-CD1F-4DE7-A2FF-BA1DE6B62511}"/>
              </a:ext>
            </a:extLst>
          </p:cNvPr>
          <p:cNvSpPr/>
          <p:nvPr/>
        </p:nvSpPr>
        <p:spPr>
          <a:xfrm>
            <a:off x="8666480" y="4365689"/>
            <a:ext cx="762000" cy="4435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EA2B2-4825-466A-8BD0-3F33A95FDDE1}"/>
              </a:ext>
            </a:extLst>
          </p:cNvPr>
          <p:cNvSpPr txBox="1"/>
          <p:nvPr/>
        </p:nvSpPr>
        <p:spPr>
          <a:xfrm>
            <a:off x="9469120" y="4416821"/>
            <a:ext cx="5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14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5E7BC9-63E1-445C-9A62-6D8992CB49FF}"/>
              </a:ext>
            </a:extLst>
          </p:cNvPr>
          <p:cNvSpPr/>
          <p:nvPr/>
        </p:nvSpPr>
        <p:spPr>
          <a:xfrm>
            <a:off x="8717280" y="4937471"/>
            <a:ext cx="802640" cy="1831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D4817-D829-4526-8786-B07BF1C29212}"/>
              </a:ext>
            </a:extLst>
          </p:cNvPr>
          <p:cNvSpPr txBox="1"/>
          <p:nvPr/>
        </p:nvSpPr>
        <p:spPr>
          <a:xfrm>
            <a:off x="8168640" y="483956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 </a:t>
            </a:r>
            <a:r>
              <a:rPr lang="en-US" sz="1400" b="1" dirty="0"/>
              <a:t>IF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570564A-2564-47D8-9A86-478B70C9F7C8}"/>
              </a:ext>
            </a:extLst>
          </p:cNvPr>
          <p:cNvSpPr/>
          <p:nvPr/>
        </p:nvSpPr>
        <p:spPr>
          <a:xfrm>
            <a:off x="8707120" y="5368051"/>
            <a:ext cx="762000" cy="3038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E346F-E2F3-43B0-9444-6BD02D35D10E}"/>
              </a:ext>
            </a:extLst>
          </p:cNvPr>
          <p:cNvSpPr txBox="1"/>
          <p:nvPr/>
        </p:nvSpPr>
        <p:spPr>
          <a:xfrm>
            <a:off x="8168640" y="532426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14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373AEC-383A-4EBB-A721-1B14382D7C5A}"/>
              </a:ext>
            </a:extLst>
          </p:cNvPr>
          <p:cNvSpPr/>
          <p:nvPr/>
        </p:nvSpPr>
        <p:spPr>
          <a:xfrm>
            <a:off x="8473440" y="2652028"/>
            <a:ext cx="1341120" cy="131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F482-6354-4979-8E64-950DD1F19BCB}"/>
              </a:ext>
            </a:extLst>
          </p:cNvPr>
          <p:cNvSpPr txBox="1"/>
          <p:nvPr/>
        </p:nvSpPr>
        <p:spPr>
          <a:xfrm>
            <a:off x="8248195" y="2314417"/>
            <a:ext cx="155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reabsorptions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229A77-1D04-491B-ABEB-2A24B3EABC68}"/>
              </a:ext>
            </a:extLst>
          </p:cNvPr>
          <p:cNvSpPr/>
          <p:nvPr/>
        </p:nvSpPr>
        <p:spPr>
          <a:xfrm>
            <a:off x="7884160" y="3159760"/>
            <a:ext cx="2001520" cy="1318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5FD82-C7E0-4A90-921B-6401B8F4ABE9}"/>
              </a:ext>
            </a:extLst>
          </p:cNvPr>
          <p:cNvSpPr txBox="1"/>
          <p:nvPr/>
        </p:nvSpPr>
        <p:spPr>
          <a:xfrm>
            <a:off x="6340013" y="2968406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 absorptive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B524E-3F70-457E-AC73-B86D8075B0CC}"/>
              </a:ext>
            </a:extLst>
          </p:cNvPr>
          <p:cNvSpPr txBox="1"/>
          <p:nvPr/>
        </p:nvSpPr>
        <p:spPr>
          <a:xfrm>
            <a:off x="9885680" y="30410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10mmHG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6F917-1933-4234-9666-5246A13932FB}"/>
              </a:ext>
            </a:extLst>
          </p:cNvPr>
          <p:cNvSpPr/>
          <p:nvPr/>
        </p:nvSpPr>
        <p:spPr>
          <a:xfrm>
            <a:off x="350692" y="1767046"/>
            <a:ext cx="4363893" cy="2311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 is influenced by the following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ABP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Aff</a:t>
            </a:r>
            <a:r>
              <a:rPr lang="en-US" dirty="0">
                <a:solidFill>
                  <a:schemeClr val="tx1"/>
                </a:solidFill>
              </a:rPr>
              <a:t> and Eff arteriolar resistance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influenced by the following: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plasma colloid osmotic pr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69FFDE-5472-430E-B1E1-454B6D55775B}"/>
              </a:ext>
            </a:extLst>
          </p:cNvPr>
          <p:cNvSpPr/>
          <p:nvPr/>
        </p:nvSpPr>
        <p:spPr>
          <a:xfrm>
            <a:off x="524869" y="4179601"/>
            <a:ext cx="4189716" cy="139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Forces favoring reabsorption: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=32mmHg and P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IF=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so total is 38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While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Forces opposing reabsorption: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=13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total is 28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F6EB6D-328E-4AD0-BD40-41F5A0C9A4C6}"/>
              </a:ext>
            </a:extLst>
          </p:cNvPr>
          <p:cNvSpPr/>
          <p:nvPr/>
        </p:nvSpPr>
        <p:spPr>
          <a:xfrm>
            <a:off x="277847" y="5671924"/>
            <a:ext cx="4683760" cy="4775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Forces favoring reabsorption = 38 &gt; forces opposing it =28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B91421-1B46-B5B7-19BD-BFD6D47EBBAE}"/>
              </a:ext>
            </a:extLst>
          </p:cNvPr>
          <p:cNvSpPr/>
          <p:nvPr/>
        </p:nvSpPr>
        <p:spPr>
          <a:xfrm>
            <a:off x="524869" y="6250938"/>
            <a:ext cx="4436738" cy="5137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Result: net absorptive force = 38-28 = 10mmHG</a:t>
            </a:r>
          </a:p>
        </p:txBody>
      </p:sp>
    </p:spTree>
    <p:extLst>
      <p:ext uri="{BB962C8B-B14F-4D97-AF65-F5344CB8AC3E}">
        <p14:creationId xmlns:p14="http://schemas.microsoft.com/office/powerpoint/2010/main" val="1660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2F89-FC48-4E6A-9D40-BD249C7E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regulation of tubular reabsorption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1E3BAF-6308-41F9-A7EA-CA4BB6E17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375544"/>
              </p:ext>
            </p:extLst>
          </p:nvPr>
        </p:nvGraphicFramePr>
        <p:xfrm>
          <a:off x="228600" y="1478013"/>
          <a:ext cx="6196264" cy="454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436">
                  <a:extLst>
                    <a:ext uri="{9D8B030D-6E8A-4147-A177-3AD203B41FA5}">
                      <a16:colId xmlns:a16="http://schemas.microsoft.com/office/drawing/2014/main" val="2951053696"/>
                    </a:ext>
                  </a:extLst>
                </a:gridCol>
                <a:gridCol w="3797828">
                  <a:extLst>
                    <a:ext uri="{9D8B030D-6E8A-4147-A177-3AD203B41FA5}">
                      <a16:colId xmlns:a16="http://schemas.microsoft.com/office/drawing/2014/main" val="855954732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r>
                        <a:rPr lang="en-US" dirty="0"/>
                        <a:t>Hormone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Stimulated by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85603"/>
                  </a:ext>
                </a:extLst>
              </a:tr>
              <a:tr h="2494343">
                <a:tc>
                  <a:txBody>
                    <a:bodyPr/>
                    <a:lstStyle/>
                    <a:p>
                      <a:r>
                        <a:rPr lang="en-US" dirty="0"/>
                        <a:t>Angiotensin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Renin, Low ABP, low BV, low </a:t>
                      </a:r>
                      <a:r>
                        <a:rPr lang="en-US" dirty="0" err="1"/>
                        <a:t>NaCL</a:t>
                      </a:r>
                      <a:r>
                        <a:rPr lang="en-US" dirty="0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18398"/>
                  </a:ext>
                </a:extLst>
              </a:tr>
              <a:tr h="559397">
                <a:tc>
                  <a:txBody>
                    <a:bodyPr/>
                    <a:lstStyle/>
                    <a:p>
                      <a:r>
                        <a:rPr lang="en-US" dirty="0"/>
                        <a:t>Aldosterone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Angiotensin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15035"/>
                  </a:ext>
                </a:extLst>
              </a:tr>
              <a:tr h="401032">
                <a:tc>
                  <a:txBody>
                    <a:bodyPr/>
                    <a:lstStyle/>
                    <a:p>
                      <a:r>
                        <a:rPr lang="en-US" dirty="0"/>
                        <a:t>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ABP, low BV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414262"/>
                  </a:ext>
                </a:extLst>
              </a:tr>
              <a:tr h="608626">
                <a:tc>
                  <a:txBody>
                    <a:bodyPr/>
                    <a:lstStyle/>
                    <a:p>
                      <a:r>
                        <a:rPr lang="en-US" dirty="0"/>
                        <a:t>ANP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Stretch sensors stimulated to high BV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0923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F4560C-4420-4431-B02D-C658604DB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08575"/>
              </p:ext>
            </p:extLst>
          </p:nvPr>
        </p:nvGraphicFramePr>
        <p:xfrm>
          <a:off x="6424864" y="1446356"/>
          <a:ext cx="5358331" cy="460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331">
                  <a:extLst>
                    <a:ext uri="{9D8B030D-6E8A-4147-A177-3AD203B41FA5}">
                      <a16:colId xmlns:a16="http://schemas.microsoft.com/office/drawing/2014/main" val="2853408904"/>
                    </a:ext>
                  </a:extLst>
                </a:gridCol>
              </a:tblGrid>
              <a:tr h="494370">
                <a:tc>
                  <a:txBody>
                    <a:bodyPr/>
                    <a:lstStyle/>
                    <a:p>
                      <a:r>
                        <a:rPr lang="en-US" dirty="0"/>
                        <a:t>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51958"/>
                  </a:ext>
                </a:extLst>
              </a:tr>
              <a:tr h="1235232">
                <a:tc>
                  <a:txBody>
                    <a:bodyPr/>
                    <a:lstStyle/>
                    <a:p>
                      <a:r>
                        <a:rPr lang="en-US" sz="1600" dirty="0"/>
                        <a:t>- Stimulates Na+ and H2O reabsorption in PCT.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increases efferent vasoconstriction, so :</a:t>
                      </a:r>
                    </a:p>
                    <a:p>
                      <a:pPr marL="342900" indent="-342900">
                        <a:buFontTx/>
                        <a:buAutoNum type="alphaLcPeriod"/>
                      </a:pPr>
                      <a:r>
                        <a:rPr lang="en-US" sz="1600" dirty="0"/>
                        <a:t>it reduced peritubular capillary hydrostatic pressure increasing net tubular </a:t>
                      </a:r>
                      <a:r>
                        <a:rPr lang="en-US" sz="1600" dirty="0" err="1"/>
                        <a:t>reabsorptive</a:t>
                      </a:r>
                      <a:r>
                        <a:rPr lang="en-US" sz="1600" dirty="0"/>
                        <a:t> force </a:t>
                      </a:r>
                    </a:p>
                    <a:p>
                      <a:pPr marL="342900" indent="-342900">
                        <a:buFontTx/>
                        <a:buAutoNum type="alphaLcPeriod"/>
                      </a:pPr>
                      <a:r>
                        <a:rPr lang="en-US" sz="1600" dirty="0"/>
                        <a:t>Reduces renal blood flow and hence increases filtration fraction in the glomerulus which increases colloid pressure in the peritubular capillaries (this process increases tubular reabsorption) </a:t>
                      </a:r>
                    </a:p>
                    <a:p>
                      <a:r>
                        <a:rPr lang="en-US" sz="1600" dirty="0"/>
                        <a:t>- It stimulated Aldosterone production stimulating Na+ reabsorption and K+ secretion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99723"/>
                  </a:ext>
                </a:extLst>
              </a:tr>
              <a:tr h="490835">
                <a:tc>
                  <a:txBody>
                    <a:bodyPr/>
                    <a:lstStyle/>
                    <a:p>
                      <a:r>
                        <a:rPr lang="en-US" dirty="0"/>
                        <a:t>P Cells to reabsorb Na+ and secrete K+ in DCT/CD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20194"/>
                  </a:ext>
                </a:extLst>
              </a:tr>
              <a:tr h="452281">
                <a:tc>
                  <a:txBody>
                    <a:bodyPr/>
                    <a:lstStyle/>
                    <a:p>
                      <a:r>
                        <a:rPr lang="en-US" dirty="0"/>
                        <a:t>H2O reabsorption in CD (AQP1)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895943"/>
                  </a:ext>
                </a:extLst>
              </a:tr>
              <a:tr h="447746">
                <a:tc>
                  <a:txBody>
                    <a:bodyPr/>
                    <a:lstStyle/>
                    <a:p>
                      <a:r>
                        <a:rPr lang="en-US" dirty="0"/>
                        <a:t>Blocks Na+/ H2O reabsorption in distal parts of nephron DCT and CD. It is opposite of aldosterone.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8293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DFE804-5093-B804-BC58-352C78766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02786"/>
              </p:ext>
            </p:extLst>
          </p:nvPr>
        </p:nvGraphicFramePr>
        <p:xfrm>
          <a:off x="228600" y="6053762"/>
          <a:ext cx="11554594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63993">
                  <a:extLst>
                    <a:ext uri="{9D8B030D-6E8A-4147-A177-3AD203B41FA5}">
                      <a16:colId xmlns:a16="http://schemas.microsoft.com/office/drawing/2014/main" val="206861669"/>
                    </a:ext>
                  </a:extLst>
                </a:gridCol>
                <a:gridCol w="3861995">
                  <a:extLst>
                    <a:ext uri="{9D8B030D-6E8A-4147-A177-3AD203B41FA5}">
                      <a16:colId xmlns:a16="http://schemas.microsoft.com/office/drawing/2014/main" val="401467284"/>
                    </a:ext>
                  </a:extLst>
                </a:gridCol>
                <a:gridCol w="5328606">
                  <a:extLst>
                    <a:ext uri="{9D8B030D-6E8A-4147-A177-3AD203B41FA5}">
                      <a16:colId xmlns:a16="http://schemas.microsoft.com/office/drawing/2014/main" val="2068911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Parathyroid hormone (PTH)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Low 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Lowers PO4- reabsorption while increasing Ca+2 reabsorption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64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0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9BB5-C3F8-42E7-C62A-1F719C379F7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HPO4- processing: PTH influence in HPO4- secretion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10472-ECF7-231C-BEC1-BC52A7F2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0" y="1852650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6250AE-0D90-9CC2-B5CF-B115CA40714C}"/>
              </a:ext>
            </a:extLst>
          </p:cNvPr>
          <p:cNvSpPr/>
          <p:nvPr/>
        </p:nvSpPr>
        <p:spPr>
          <a:xfrm flipV="1">
            <a:off x="5088366" y="3462706"/>
            <a:ext cx="580913" cy="23159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2233ED-8590-5BF6-065B-719CA8554321}"/>
              </a:ext>
            </a:extLst>
          </p:cNvPr>
          <p:cNvCxnSpPr/>
          <p:nvPr/>
        </p:nvCxnSpPr>
        <p:spPr>
          <a:xfrm>
            <a:off x="4980789" y="3453203"/>
            <a:ext cx="892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84AE7-F10F-A2A3-97E9-3B49FD89BF22}"/>
              </a:ext>
            </a:extLst>
          </p:cNvPr>
          <p:cNvCxnSpPr/>
          <p:nvPr/>
        </p:nvCxnSpPr>
        <p:spPr>
          <a:xfrm>
            <a:off x="4980789" y="3712775"/>
            <a:ext cx="892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B8CE93-52B1-136B-EED9-50FBDAC867F3}"/>
              </a:ext>
            </a:extLst>
          </p:cNvPr>
          <p:cNvSpPr txBox="1"/>
          <p:nvPr/>
        </p:nvSpPr>
        <p:spPr>
          <a:xfrm>
            <a:off x="5228214" y="3183127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DB550-C441-EFAD-1047-17F947B4AEB7}"/>
              </a:ext>
            </a:extLst>
          </p:cNvPr>
          <p:cNvSpPr txBox="1"/>
          <p:nvPr/>
        </p:nvSpPr>
        <p:spPr>
          <a:xfrm>
            <a:off x="5034367" y="3661632"/>
            <a:ext cx="81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HPO4-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5CFF84-D5F2-E235-BEAD-BFD2D9C21B50}"/>
              </a:ext>
            </a:extLst>
          </p:cNvPr>
          <p:cNvSpPr/>
          <p:nvPr/>
        </p:nvSpPr>
        <p:spPr>
          <a:xfrm>
            <a:off x="6182060" y="3429000"/>
            <a:ext cx="828340" cy="38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PTHR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DABA6-78F7-AB8E-11BA-4C6AB27847C9}"/>
              </a:ext>
            </a:extLst>
          </p:cNvPr>
          <p:cNvSpPr txBox="1"/>
          <p:nvPr/>
        </p:nvSpPr>
        <p:spPr>
          <a:xfrm>
            <a:off x="7788536" y="2476045"/>
            <a:ext cx="78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Ca+2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3DE5654-62AA-7D26-A947-A6FA0685D492}"/>
              </a:ext>
            </a:extLst>
          </p:cNvPr>
          <p:cNvSpPr/>
          <p:nvPr/>
        </p:nvSpPr>
        <p:spPr>
          <a:xfrm>
            <a:off x="7734747" y="2561192"/>
            <a:ext cx="107576" cy="199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AE3056-772D-C4DE-5903-D746362C8808}"/>
              </a:ext>
            </a:extLst>
          </p:cNvPr>
          <p:cNvCxnSpPr/>
          <p:nvPr/>
        </p:nvCxnSpPr>
        <p:spPr>
          <a:xfrm>
            <a:off x="8046720" y="2850776"/>
            <a:ext cx="0" cy="772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54FBB3-9176-924A-8A12-0AE667BA0929}"/>
              </a:ext>
            </a:extLst>
          </p:cNvPr>
          <p:cNvSpPr txBox="1"/>
          <p:nvPr/>
        </p:nvSpPr>
        <p:spPr>
          <a:xfrm>
            <a:off x="8046720" y="3040841"/>
            <a:ext cx="25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21067-24B4-1762-5C7E-5508DBD6DD9E}"/>
              </a:ext>
            </a:extLst>
          </p:cNvPr>
          <p:cNvSpPr txBox="1"/>
          <p:nvPr/>
        </p:nvSpPr>
        <p:spPr>
          <a:xfrm>
            <a:off x="7788535" y="3658987"/>
            <a:ext cx="66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20C458-C734-2D98-2ABD-DB40ED65A7F2}"/>
              </a:ext>
            </a:extLst>
          </p:cNvPr>
          <p:cNvCxnSpPr/>
          <p:nvPr/>
        </p:nvCxnSpPr>
        <p:spPr>
          <a:xfrm flipH="1" flipV="1">
            <a:off x="6379285" y="3313355"/>
            <a:ext cx="1355462" cy="530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C04665-DB6F-706A-D19B-FACEFA297BD1}"/>
              </a:ext>
            </a:extLst>
          </p:cNvPr>
          <p:cNvSpPr txBox="1"/>
          <p:nvPr/>
        </p:nvSpPr>
        <p:spPr>
          <a:xfrm>
            <a:off x="5990218" y="3082372"/>
            <a:ext cx="5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Gs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BCE265-47AE-6582-1210-C1D34C933EF3}"/>
              </a:ext>
            </a:extLst>
          </p:cNvPr>
          <p:cNvCxnSpPr/>
          <p:nvPr/>
        </p:nvCxnSpPr>
        <p:spPr>
          <a:xfrm flipV="1">
            <a:off x="6379285" y="2856175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2EDB94-AAC0-4890-E896-215D3937F640}"/>
              </a:ext>
            </a:extLst>
          </p:cNvPr>
          <p:cNvSpPr txBox="1"/>
          <p:nvPr/>
        </p:nvSpPr>
        <p:spPr>
          <a:xfrm>
            <a:off x="6028327" y="2447393"/>
            <a:ext cx="84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Adenyl Cyclase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7717E-DA0C-E945-00B6-29361B995603}"/>
              </a:ext>
            </a:extLst>
          </p:cNvPr>
          <p:cNvSpPr txBox="1"/>
          <p:nvPr/>
        </p:nvSpPr>
        <p:spPr>
          <a:xfrm>
            <a:off x="6133655" y="2871587"/>
            <a:ext cx="25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EA8C381-20EE-BE62-F25B-A760749FDEF4}"/>
              </a:ext>
            </a:extLst>
          </p:cNvPr>
          <p:cNvSpPr/>
          <p:nvPr/>
        </p:nvSpPr>
        <p:spPr>
          <a:xfrm rot="16200000">
            <a:off x="5792177" y="2706366"/>
            <a:ext cx="444365" cy="1953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D79DE-6230-51D8-BEA7-36003F714610}"/>
              </a:ext>
            </a:extLst>
          </p:cNvPr>
          <p:cNvSpPr txBox="1"/>
          <p:nvPr/>
        </p:nvSpPr>
        <p:spPr>
          <a:xfrm>
            <a:off x="5529429" y="2863962"/>
            <a:ext cx="448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ATP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7AB1E-3907-0203-8379-C1A498135CBD}"/>
              </a:ext>
            </a:extLst>
          </p:cNvPr>
          <p:cNvSpPr txBox="1"/>
          <p:nvPr/>
        </p:nvSpPr>
        <p:spPr>
          <a:xfrm>
            <a:off x="5529429" y="2372292"/>
            <a:ext cx="56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cAMP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2CB91E-5DF1-7FDC-C38F-6799857A9386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5669279" y="2237591"/>
            <a:ext cx="142539" cy="13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C26F97-D246-3E54-B5BA-DEBDD36AA6D8}"/>
              </a:ext>
            </a:extLst>
          </p:cNvPr>
          <p:cNvSpPr txBox="1"/>
          <p:nvPr/>
        </p:nvSpPr>
        <p:spPr>
          <a:xfrm>
            <a:off x="5352367" y="2024662"/>
            <a:ext cx="507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PKA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7CD8909-57A9-5007-B99D-310B1B964A2B}"/>
              </a:ext>
            </a:extLst>
          </p:cNvPr>
          <p:cNvCxnSpPr>
            <a:stCxn id="24" idx="1"/>
            <a:endCxn id="7" idx="1"/>
          </p:cNvCxnSpPr>
          <p:nvPr/>
        </p:nvCxnSpPr>
        <p:spPr>
          <a:xfrm rot="10800000" flipV="1">
            <a:off x="5228215" y="2163161"/>
            <a:ext cx="124153" cy="1204631"/>
          </a:xfrm>
          <a:prstGeom prst="bentConnector3">
            <a:avLst>
              <a:gd name="adj1" fmla="val 28412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083204-046E-5A72-4B7E-EFF69A32E1B7}"/>
              </a:ext>
            </a:extLst>
          </p:cNvPr>
          <p:cNvSpPr txBox="1"/>
          <p:nvPr/>
        </p:nvSpPr>
        <p:spPr>
          <a:xfrm>
            <a:off x="4957812" y="2577399"/>
            <a:ext cx="32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D9FC6D-2C13-D6F2-5D5A-7B298A71B1E4}"/>
              </a:ext>
            </a:extLst>
          </p:cNvPr>
          <p:cNvSpPr txBox="1"/>
          <p:nvPr/>
        </p:nvSpPr>
        <p:spPr>
          <a:xfrm>
            <a:off x="3734158" y="2800620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E1CE91-5AB3-8578-D201-EE22FAB834FF}"/>
              </a:ext>
            </a:extLst>
          </p:cNvPr>
          <p:cNvSpPr txBox="1"/>
          <p:nvPr/>
        </p:nvSpPr>
        <p:spPr>
          <a:xfrm>
            <a:off x="3734158" y="3393838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9174D9-52C6-D0D5-0566-EBD7A4DCAB8C}"/>
              </a:ext>
            </a:extLst>
          </p:cNvPr>
          <p:cNvSpPr txBox="1"/>
          <p:nvPr/>
        </p:nvSpPr>
        <p:spPr>
          <a:xfrm>
            <a:off x="3921160" y="3987056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7EC99-A89D-3C49-660A-4DCDA4598827}"/>
              </a:ext>
            </a:extLst>
          </p:cNvPr>
          <p:cNvSpPr txBox="1"/>
          <p:nvPr/>
        </p:nvSpPr>
        <p:spPr>
          <a:xfrm>
            <a:off x="4216995" y="4433436"/>
            <a:ext cx="8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HPO4-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91088E-7E25-1A2F-99A9-9E172AA14481}"/>
              </a:ext>
            </a:extLst>
          </p:cNvPr>
          <p:cNvSpPr txBox="1"/>
          <p:nvPr/>
        </p:nvSpPr>
        <p:spPr>
          <a:xfrm>
            <a:off x="4175732" y="3197589"/>
            <a:ext cx="8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HPO4-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46F042-7A58-8093-9EC1-DC18E4B6BF18}"/>
              </a:ext>
            </a:extLst>
          </p:cNvPr>
          <p:cNvSpPr/>
          <p:nvPr/>
        </p:nvSpPr>
        <p:spPr>
          <a:xfrm>
            <a:off x="6205150" y="2258895"/>
            <a:ext cx="688045" cy="1460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ATP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BA36FA-9110-0F7B-B6C4-96E250AC9C0B}"/>
              </a:ext>
            </a:extLst>
          </p:cNvPr>
          <p:cNvCxnSpPr/>
          <p:nvPr/>
        </p:nvCxnSpPr>
        <p:spPr>
          <a:xfrm>
            <a:off x="6117515" y="2258895"/>
            <a:ext cx="892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A0AED3-F00B-4B7B-1CB8-60EA21DD29DE}"/>
              </a:ext>
            </a:extLst>
          </p:cNvPr>
          <p:cNvSpPr txBox="1"/>
          <p:nvPr/>
        </p:nvSpPr>
        <p:spPr>
          <a:xfrm>
            <a:off x="6130064" y="1959118"/>
            <a:ext cx="97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3Na+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4CA21F-18A5-D08C-85B4-D4DDCBCCB503}"/>
              </a:ext>
            </a:extLst>
          </p:cNvPr>
          <p:cNvCxnSpPr>
            <a:cxnSpLocks/>
          </p:cNvCxnSpPr>
          <p:nvPr/>
        </p:nvCxnSpPr>
        <p:spPr>
          <a:xfrm flipH="1" flipV="1">
            <a:off x="6094206" y="2404908"/>
            <a:ext cx="775012" cy="6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488FBF-7224-3D1B-E2FE-706BCEAA4750}"/>
              </a:ext>
            </a:extLst>
          </p:cNvPr>
          <p:cNvSpPr txBox="1"/>
          <p:nvPr/>
        </p:nvSpPr>
        <p:spPr>
          <a:xfrm>
            <a:off x="6786616" y="2339415"/>
            <a:ext cx="5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2K+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1535F7-D36A-0CCE-B74D-B109733CADDF}"/>
              </a:ext>
            </a:extLst>
          </p:cNvPr>
          <p:cNvSpPr txBox="1"/>
          <p:nvPr/>
        </p:nvSpPr>
        <p:spPr>
          <a:xfrm>
            <a:off x="5846778" y="3771942"/>
            <a:ext cx="63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Na+</a:t>
            </a:r>
          </a:p>
        </p:txBody>
      </p:sp>
      <p:sp>
        <p:nvSpPr>
          <p:cNvPr id="38" name="Double Bracket 37">
            <a:extLst>
              <a:ext uri="{FF2B5EF4-FFF2-40B4-BE49-F238E27FC236}">
                <a16:creationId xmlns:a16="http://schemas.microsoft.com/office/drawing/2014/main" id="{8EAE9EC0-F5FB-32DE-63B5-8A31E70272C1}"/>
              </a:ext>
            </a:extLst>
          </p:cNvPr>
          <p:cNvSpPr/>
          <p:nvPr/>
        </p:nvSpPr>
        <p:spPr>
          <a:xfrm>
            <a:off x="5884433" y="3790959"/>
            <a:ext cx="340659" cy="23256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FC9C6A-CF99-11F3-8090-C06B5C7E24D4}"/>
              </a:ext>
            </a:extLst>
          </p:cNvPr>
          <p:cNvCxnSpPr>
            <a:cxnSpLocks/>
          </p:cNvCxnSpPr>
          <p:nvPr/>
        </p:nvCxnSpPr>
        <p:spPr>
          <a:xfrm>
            <a:off x="5807784" y="3821131"/>
            <a:ext cx="8065" cy="317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63E005D-7AFD-E898-46C1-5C4E80CA6AF7}"/>
              </a:ext>
            </a:extLst>
          </p:cNvPr>
          <p:cNvSpPr/>
          <p:nvPr/>
        </p:nvSpPr>
        <p:spPr>
          <a:xfrm>
            <a:off x="9497207" y="2411751"/>
            <a:ext cx="1991961" cy="3644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PTH-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HPO4- secretion in PCT which is accompanied by increase Ca+2 reabsorption in the DCT and collecting dust as well as increase in Mg+ reabsorption in loop of Henle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123B10-6CF0-1A69-A15B-073E5314EED6}"/>
              </a:ext>
            </a:extLst>
          </p:cNvPr>
          <p:cNvSpPr txBox="1"/>
          <p:nvPr/>
        </p:nvSpPr>
        <p:spPr>
          <a:xfrm rot="16200000">
            <a:off x="4238019" y="2661716"/>
            <a:ext cx="12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42008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/>
      <p:bldP spid="11" grpId="0" animBg="1"/>
      <p:bldP spid="13" grpId="0"/>
      <p:bldP spid="14" grpId="0"/>
      <p:bldP spid="16" grpId="0"/>
      <p:bldP spid="18" grpId="0"/>
      <p:bldP spid="19" grpId="0"/>
      <p:bldP spid="20" grpId="0" animBg="1"/>
      <p:bldP spid="21" grpId="0"/>
      <p:bldP spid="22" grpId="0"/>
      <p:bldP spid="24" grpId="0"/>
      <p:bldP spid="26" grpId="0"/>
      <p:bldP spid="37" grpId="0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1A17-C2C6-98E6-E6D7-60374EF7436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ADH (late part of DCT and CD)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4EB7A-32E8-17A1-CD51-D12A3343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0" y="1852650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B12AAB4-DEAB-81FF-CDEF-804D0E380ED9}"/>
              </a:ext>
            </a:extLst>
          </p:cNvPr>
          <p:cNvSpPr/>
          <p:nvPr/>
        </p:nvSpPr>
        <p:spPr>
          <a:xfrm>
            <a:off x="6270579" y="3450670"/>
            <a:ext cx="664511" cy="2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BCE40-8354-E650-BE4D-55FFB9912DBA}"/>
              </a:ext>
            </a:extLst>
          </p:cNvPr>
          <p:cNvSpPr txBox="1"/>
          <p:nvPr/>
        </p:nvSpPr>
        <p:spPr>
          <a:xfrm>
            <a:off x="7788535" y="3658987"/>
            <a:ext cx="66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4E31C9-CD22-62D9-95B6-B942657ADF05}"/>
              </a:ext>
            </a:extLst>
          </p:cNvPr>
          <p:cNvCxnSpPr/>
          <p:nvPr/>
        </p:nvCxnSpPr>
        <p:spPr>
          <a:xfrm flipH="1" flipV="1">
            <a:off x="6379285" y="3313355"/>
            <a:ext cx="1355462" cy="530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82E4B-C866-E8F8-3E01-1C4F00CA0115}"/>
              </a:ext>
            </a:extLst>
          </p:cNvPr>
          <p:cNvSpPr txBox="1"/>
          <p:nvPr/>
        </p:nvSpPr>
        <p:spPr>
          <a:xfrm>
            <a:off x="5990218" y="3082372"/>
            <a:ext cx="5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Gs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89AB29-6EEB-E925-B47D-0E5E6927787E}"/>
              </a:ext>
            </a:extLst>
          </p:cNvPr>
          <p:cNvCxnSpPr/>
          <p:nvPr/>
        </p:nvCxnSpPr>
        <p:spPr>
          <a:xfrm flipV="1">
            <a:off x="6379285" y="2856175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3A5404-3204-B094-12E2-6F16A30695A2}"/>
              </a:ext>
            </a:extLst>
          </p:cNvPr>
          <p:cNvSpPr txBox="1"/>
          <p:nvPr/>
        </p:nvSpPr>
        <p:spPr>
          <a:xfrm>
            <a:off x="6028327" y="2447393"/>
            <a:ext cx="84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Adenyl Cyclase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F1BD1-51E1-574D-6BA2-FA3612A74706}"/>
              </a:ext>
            </a:extLst>
          </p:cNvPr>
          <p:cNvSpPr txBox="1"/>
          <p:nvPr/>
        </p:nvSpPr>
        <p:spPr>
          <a:xfrm>
            <a:off x="6133655" y="2871587"/>
            <a:ext cx="25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10E42D8D-23F0-E2BF-21E7-8823F633B42E}"/>
              </a:ext>
            </a:extLst>
          </p:cNvPr>
          <p:cNvSpPr/>
          <p:nvPr/>
        </p:nvSpPr>
        <p:spPr>
          <a:xfrm rot="16200000">
            <a:off x="5792177" y="2706366"/>
            <a:ext cx="444365" cy="19530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94788-8D72-5EB3-8A90-2D25651E60F1}"/>
              </a:ext>
            </a:extLst>
          </p:cNvPr>
          <p:cNvSpPr txBox="1"/>
          <p:nvPr/>
        </p:nvSpPr>
        <p:spPr>
          <a:xfrm>
            <a:off x="5529429" y="2863962"/>
            <a:ext cx="448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ATP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2EBFF-C5C3-429D-D75A-015B7C863A1D}"/>
              </a:ext>
            </a:extLst>
          </p:cNvPr>
          <p:cNvSpPr txBox="1"/>
          <p:nvPr/>
        </p:nvSpPr>
        <p:spPr>
          <a:xfrm>
            <a:off x="5529429" y="2372292"/>
            <a:ext cx="56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cAMP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7F6A02-90A1-58A8-3CAF-78445C714251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5669279" y="2237591"/>
            <a:ext cx="142539" cy="13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C7F446-8620-AE4C-4B85-C1F717D778EA}"/>
              </a:ext>
            </a:extLst>
          </p:cNvPr>
          <p:cNvSpPr txBox="1"/>
          <p:nvPr/>
        </p:nvSpPr>
        <p:spPr>
          <a:xfrm>
            <a:off x="5352367" y="2024662"/>
            <a:ext cx="507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PKA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B4A4109-6298-A4F7-717C-E0169C946073}"/>
              </a:ext>
            </a:extLst>
          </p:cNvPr>
          <p:cNvCxnSpPr>
            <a:cxnSpLocks/>
            <a:stCxn id="24" idx="1"/>
            <a:endCxn id="42" idx="1"/>
          </p:cNvCxnSpPr>
          <p:nvPr/>
        </p:nvCxnSpPr>
        <p:spPr>
          <a:xfrm rot="10800000" flipH="1" flipV="1">
            <a:off x="5352367" y="2163161"/>
            <a:ext cx="209374" cy="1102631"/>
          </a:xfrm>
          <a:prstGeom prst="bentConnector4">
            <a:avLst>
              <a:gd name="adj1" fmla="val -109183"/>
              <a:gd name="adj2" fmla="val 5382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33274B2-8AA8-13F0-CAD5-BAEFB5A30C11}"/>
              </a:ext>
            </a:extLst>
          </p:cNvPr>
          <p:cNvSpPr txBox="1"/>
          <p:nvPr/>
        </p:nvSpPr>
        <p:spPr>
          <a:xfrm>
            <a:off x="3734158" y="2800620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F19F09-468B-B014-57F7-A8919915047F}"/>
              </a:ext>
            </a:extLst>
          </p:cNvPr>
          <p:cNvSpPr txBox="1"/>
          <p:nvPr/>
        </p:nvSpPr>
        <p:spPr>
          <a:xfrm>
            <a:off x="3734158" y="3393838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495B8-ADC2-63DF-21F1-FB15AC5E747E}"/>
              </a:ext>
            </a:extLst>
          </p:cNvPr>
          <p:cNvSpPr txBox="1"/>
          <p:nvPr/>
        </p:nvSpPr>
        <p:spPr>
          <a:xfrm>
            <a:off x="3921160" y="3987056"/>
            <a:ext cx="71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15F3BC-A573-A3B0-AC50-5B4179549B60}"/>
              </a:ext>
            </a:extLst>
          </p:cNvPr>
          <p:cNvSpPr txBox="1"/>
          <p:nvPr/>
        </p:nvSpPr>
        <p:spPr>
          <a:xfrm>
            <a:off x="4216995" y="4433436"/>
            <a:ext cx="8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HPO4-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4273F4-0A7C-C370-0545-7DAADEB7F853}"/>
              </a:ext>
            </a:extLst>
          </p:cNvPr>
          <p:cNvSpPr/>
          <p:nvPr/>
        </p:nvSpPr>
        <p:spPr>
          <a:xfrm>
            <a:off x="6205150" y="2258895"/>
            <a:ext cx="688045" cy="1460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ATP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CB2DA2-E3D8-5E38-AFF3-FFDAA7C44A36}"/>
              </a:ext>
            </a:extLst>
          </p:cNvPr>
          <p:cNvCxnSpPr/>
          <p:nvPr/>
        </p:nvCxnSpPr>
        <p:spPr>
          <a:xfrm>
            <a:off x="6117515" y="2258895"/>
            <a:ext cx="892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F32563-CBC9-7B19-1934-9CDD154F01EE}"/>
              </a:ext>
            </a:extLst>
          </p:cNvPr>
          <p:cNvSpPr txBox="1"/>
          <p:nvPr/>
        </p:nvSpPr>
        <p:spPr>
          <a:xfrm>
            <a:off x="6130064" y="1959118"/>
            <a:ext cx="97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3Na+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F3834D-E43E-609D-3BEA-D1196C44D22B}"/>
              </a:ext>
            </a:extLst>
          </p:cNvPr>
          <p:cNvCxnSpPr>
            <a:cxnSpLocks/>
          </p:cNvCxnSpPr>
          <p:nvPr/>
        </p:nvCxnSpPr>
        <p:spPr>
          <a:xfrm flipH="1" flipV="1">
            <a:off x="6094206" y="2404908"/>
            <a:ext cx="775012" cy="6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95E84C-C23E-A0A7-6F31-54290BC43215}"/>
              </a:ext>
            </a:extLst>
          </p:cNvPr>
          <p:cNvSpPr txBox="1"/>
          <p:nvPr/>
        </p:nvSpPr>
        <p:spPr>
          <a:xfrm>
            <a:off x="6786616" y="2339415"/>
            <a:ext cx="5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2K+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B77A47-D3BB-BC7F-C08F-123BB6F2AF21}"/>
              </a:ext>
            </a:extLst>
          </p:cNvPr>
          <p:cNvSpPr txBox="1"/>
          <p:nvPr/>
        </p:nvSpPr>
        <p:spPr>
          <a:xfrm>
            <a:off x="5846778" y="3771942"/>
            <a:ext cx="63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Na+</a:t>
            </a:r>
          </a:p>
        </p:txBody>
      </p:sp>
      <p:sp>
        <p:nvSpPr>
          <p:cNvPr id="38" name="Double Bracket 37">
            <a:extLst>
              <a:ext uri="{FF2B5EF4-FFF2-40B4-BE49-F238E27FC236}">
                <a16:creationId xmlns:a16="http://schemas.microsoft.com/office/drawing/2014/main" id="{1619771D-0A36-4876-BD0B-D9C226DA8F6E}"/>
              </a:ext>
            </a:extLst>
          </p:cNvPr>
          <p:cNvSpPr/>
          <p:nvPr/>
        </p:nvSpPr>
        <p:spPr>
          <a:xfrm>
            <a:off x="5884433" y="3790959"/>
            <a:ext cx="340659" cy="23256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E1D3B6-BEC2-CD2A-3E62-315C3B55481F}"/>
              </a:ext>
            </a:extLst>
          </p:cNvPr>
          <p:cNvCxnSpPr>
            <a:cxnSpLocks/>
          </p:cNvCxnSpPr>
          <p:nvPr/>
        </p:nvCxnSpPr>
        <p:spPr>
          <a:xfrm>
            <a:off x="5807784" y="3821131"/>
            <a:ext cx="8065" cy="317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C6EFE20-08FD-8ABD-4EE0-327208D1D121}"/>
              </a:ext>
            </a:extLst>
          </p:cNvPr>
          <p:cNvSpPr txBox="1"/>
          <p:nvPr/>
        </p:nvSpPr>
        <p:spPr>
          <a:xfrm rot="16200000">
            <a:off x="4357338" y="2500746"/>
            <a:ext cx="122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phosphorylation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CC56EE7-8FD8-6F2B-9918-7D99E07F9EC2}"/>
              </a:ext>
            </a:extLst>
          </p:cNvPr>
          <p:cNvSpPr/>
          <p:nvPr/>
        </p:nvSpPr>
        <p:spPr>
          <a:xfrm>
            <a:off x="5469174" y="3211706"/>
            <a:ext cx="632084" cy="369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AQP2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912BC6E-812B-042C-544D-6166D5FED455}"/>
              </a:ext>
            </a:extLst>
          </p:cNvPr>
          <p:cNvSpPr/>
          <p:nvPr/>
        </p:nvSpPr>
        <p:spPr>
          <a:xfrm>
            <a:off x="5030886" y="3741270"/>
            <a:ext cx="632084" cy="369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AQP2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6D8098-8040-9673-876A-47A861B9FBE2}"/>
              </a:ext>
            </a:extLst>
          </p:cNvPr>
          <p:cNvCxnSpPr>
            <a:stCxn id="42" idx="3"/>
            <a:endCxn id="45" idx="0"/>
          </p:cNvCxnSpPr>
          <p:nvPr/>
        </p:nvCxnSpPr>
        <p:spPr>
          <a:xfrm flipH="1">
            <a:off x="5346928" y="3526951"/>
            <a:ext cx="214813" cy="214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ADF3371-A918-79B4-6CD5-AEA7EF16D981}"/>
              </a:ext>
            </a:extLst>
          </p:cNvPr>
          <p:cNvCxnSpPr/>
          <p:nvPr/>
        </p:nvCxnSpPr>
        <p:spPr>
          <a:xfrm>
            <a:off x="4589902" y="3925936"/>
            <a:ext cx="4141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27374E-B820-3B8D-95AF-BC13EAFF25C8}"/>
              </a:ext>
            </a:extLst>
          </p:cNvPr>
          <p:cNvSpPr txBox="1"/>
          <p:nvPr/>
        </p:nvSpPr>
        <p:spPr>
          <a:xfrm>
            <a:off x="4374165" y="3623079"/>
            <a:ext cx="55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H2O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78B1194-ACAE-041B-2F9E-50102C47AFDF}"/>
              </a:ext>
            </a:extLst>
          </p:cNvPr>
          <p:cNvSpPr/>
          <p:nvPr/>
        </p:nvSpPr>
        <p:spPr>
          <a:xfrm>
            <a:off x="6786616" y="4138405"/>
            <a:ext cx="1339332" cy="217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BCBF01-6ECA-ABE8-1C8A-74FF679B6FE5}"/>
              </a:ext>
            </a:extLst>
          </p:cNvPr>
          <p:cNvSpPr txBox="1"/>
          <p:nvPr/>
        </p:nvSpPr>
        <p:spPr>
          <a:xfrm>
            <a:off x="6763821" y="3910441"/>
            <a:ext cx="55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H2O</a:t>
            </a:r>
          </a:p>
        </p:txBody>
      </p:sp>
    </p:spTree>
    <p:extLst>
      <p:ext uri="{BB962C8B-B14F-4D97-AF65-F5344CB8AC3E}">
        <p14:creationId xmlns:p14="http://schemas.microsoft.com/office/powerpoint/2010/main" val="39460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8" grpId="0"/>
      <p:bldP spid="19" grpId="0"/>
      <p:bldP spid="20" grpId="0" animBg="1"/>
      <p:bldP spid="21" grpId="0"/>
      <p:bldP spid="22" grpId="0"/>
      <p:bldP spid="24" grpId="0"/>
      <p:bldP spid="37" grpId="0"/>
      <p:bldP spid="38" grpId="0" animBg="1"/>
      <p:bldP spid="42" grpId="0" animBg="1"/>
      <p:bldP spid="45" grpId="0" animBg="1"/>
      <p:bldP spid="50" grpId="0"/>
      <p:bldP spid="51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0BAF7-DA56-4677-9393-9881C3BAD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Regulation of K+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1574-840F-9F6F-4E3A-A7BC7D99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62399-E516-D3FF-32B8-5811A7F44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Identify and describe the characteristic of loop of Henle, distal convoluted tubule and collecting ducts for reabsorption and secretion </a:t>
            </a:r>
          </a:p>
          <a:p>
            <a:pPr marL="0" indent="0">
              <a:buNone/>
            </a:pPr>
            <a:r>
              <a:rPr lang="en-US" dirty="0"/>
              <a:t>• Identify the site and describe the influence of aldosterone on reabsorption of Na+ in the late distal tubules.</a:t>
            </a:r>
          </a:p>
          <a:p>
            <a:r>
              <a:rPr lang="en-US" dirty="0"/>
              <a:t>K+  regulation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051A-A6CF-44C1-A82A-B4285FF6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Potassium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6307-10FC-45A8-935A-AF6848D6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One of the most abundant cations in the body </a:t>
            </a:r>
          </a:p>
          <a:p>
            <a:r>
              <a:rPr lang="en-US" dirty="0"/>
              <a:t>98% in ICF and 2% in ECF</a:t>
            </a:r>
          </a:p>
          <a:p>
            <a:endParaRPr lang="en-US" dirty="0"/>
          </a:p>
          <a:p>
            <a:r>
              <a:rPr lang="en-US" dirty="0"/>
              <a:t>K </a:t>
            </a:r>
            <a:r>
              <a:rPr lang="en-US" sz="1800" dirty="0"/>
              <a:t>I</a:t>
            </a:r>
            <a:r>
              <a:rPr lang="en-US" dirty="0"/>
              <a:t>   &gt;   K </a:t>
            </a:r>
            <a:r>
              <a:rPr lang="en-US" sz="1800" dirty="0"/>
              <a:t>o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 150mEq/L &gt;3.5-5mEq/L</a:t>
            </a:r>
            <a:endParaRPr lang="en-US" dirty="0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5A6C39B9-6B29-DA82-9CD5-BB358E121B4A}"/>
              </a:ext>
            </a:extLst>
          </p:cNvPr>
          <p:cNvSpPr/>
          <p:nvPr/>
        </p:nvSpPr>
        <p:spPr>
          <a:xfrm>
            <a:off x="1083733" y="3429000"/>
            <a:ext cx="327378" cy="270933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448206D7-7115-7174-0B11-A8AC0FDCB549}"/>
              </a:ext>
            </a:extLst>
          </p:cNvPr>
          <p:cNvSpPr/>
          <p:nvPr/>
        </p:nvSpPr>
        <p:spPr>
          <a:xfrm>
            <a:off x="2060222" y="3491088"/>
            <a:ext cx="327378" cy="270933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B70A5-8976-701E-2A10-9710411D9794}"/>
              </a:ext>
            </a:extLst>
          </p:cNvPr>
          <p:cNvSpPr/>
          <p:nvPr/>
        </p:nvSpPr>
        <p:spPr>
          <a:xfrm>
            <a:off x="4354689" y="4053586"/>
            <a:ext cx="2065867" cy="8805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Importance of  K+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973C5C-9939-AEC9-7BE4-CE83DEEE3F68}"/>
              </a:ext>
            </a:extLst>
          </p:cNvPr>
          <p:cNvSpPr/>
          <p:nvPr/>
        </p:nvSpPr>
        <p:spPr>
          <a:xfrm>
            <a:off x="5826484" y="5365396"/>
            <a:ext cx="2847622" cy="5983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Resting membrane potential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C1CEB4-50F6-4FA0-C24E-64E7F539741B}"/>
              </a:ext>
            </a:extLst>
          </p:cNvPr>
          <p:cNvSpPr/>
          <p:nvPr/>
        </p:nvSpPr>
        <p:spPr>
          <a:xfrm>
            <a:off x="3045181" y="5365396"/>
            <a:ext cx="2551289" cy="5983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Cell pH regulation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B02EC9-7691-926A-EAF9-5D80F794AE12}"/>
              </a:ext>
            </a:extLst>
          </p:cNvPr>
          <p:cNvSpPr/>
          <p:nvPr/>
        </p:nvSpPr>
        <p:spPr>
          <a:xfrm>
            <a:off x="112889" y="5365396"/>
            <a:ext cx="2702278" cy="5983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Cell volume regulation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F05F70-553A-E214-E085-8C4421107087}"/>
              </a:ext>
            </a:extLst>
          </p:cNvPr>
          <p:cNvSpPr/>
          <p:nvPr/>
        </p:nvSpPr>
        <p:spPr>
          <a:xfrm>
            <a:off x="9146819" y="5365396"/>
            <a:ext cx="2551289" cy="5983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Cardiac and neural activity</a:t>
            </a:r>
          </a:p>
        </p:txBody>
      </p:sp>
    </p:spTree>
    <p:extLst>
      <p:ext uri="{BB962C8B-B14F-4D97-AF65-F5344CB8AC3E}">
        <p14:creationId xmlns:p14="http://schemas.microsoft.com/office/powerpoint/2010/main" val="20522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FB786-E0D8-33B1-6682-D71EA68E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importance of K+ metabolism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495869-2338-A872-44F2-D3213841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534253"/>
            <a:ext cx="9521190" cy="49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8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62AE-34F1-184D-8F4D-AF72849B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K+ homeostasis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44D3F9-FCE4-225C-BA3B-F14F3D6F5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47" y="1758422"/>
            <a:ext cx="49382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795DE2-CC54-2FBD-9D09-664028DBB5CE}"/>
              </a:ext>
            </a:extLst>
          </p:cNvPr>
          <p:cNvSpPr/>
          <p:nvPr/>
        </p:nvSpPr>
        <p:spPr>
          <a:xfrm>
            <a:off x="9279467" y="2133600"/>
            <a:ext cx="1952977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Body protection against hyperkalemia after meals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516A6-BC82-CA6D-915B-FACC4532EA2A}"/>
              </a:ext>
            </a:extLst>
          </p:cNvPr>
          <p:cNvSpPr txBox="1"/>
          <p:nvPr/>
        </p:nvSpPr>
        <p:spPr>
          <a:xfrm>
            <a:off x="5215467" y="2133600"/>
            <a:ext cx="63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8A1A6-57E6-689B-C9C4-2D3C7E6C0E79}"/>
              </a:ext>
            </a:extLst>
          </p:cNvPr>
          <p:cNvSpPr txBox="1"/>
          <p:nvPr/>
        </p:nvSpPr>
        <p:spPr>
          <a:xfrm>
            <a:off x="6966508" y="2133600"/>
            <a:ext cx="63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98%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29E67-7D6D-5B31-2F46-FA884C56F77C}"/>
              </a:ext>
            </a:extLst>
          </p:cNvPr>
          <p:cNvSpPr/>
          <p:nvPr/>
        </p:nvSpPr>
        <p:spPr>
          <a:xfrm>
            <a:off x="1188155" y="2212622"/>
            <a:ext cx="2379132" cy="462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Diet 50-200 </a:t>
            </a:r>
            <a:r>
              <a:rPr lang="en-US" b="1" dirty="0" err="1"/>
              <a:t>mEq</a:t>
            </a:r>
            <a:r>
              <a:rPr lang="en-US" b="1" dirty="0"/>
              <a:t>/day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923CE0D2-8B7B-A5D8-FDD1-D6D2211B6153}"/>
              </a:ext>
            </a:extLst>
          </p:cNvPr>
          <p:cNvSpPr/>
          <p:nvPr/>
        </p:nvSpPr>
        <p:spPr>
          <a:xfrm>
            <a:off x="3386666" y="2675467"/>
            <a:ext cx="1154583" cy="15127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45B09-CD8D-2B42-FC81-517CF68DE128}"/>
              </a:ext>
            </a:extLst>
          </p:cNvPr>
          <p:cNvSpPr/>
          <p:nvPr/>
        </p:nvSpPr>
        <p:spPr>
          <a:xfrm>
            <a:off x="417987" y="3736804"/>
            <a:ext cx="2748842" cy="1512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K+ concentration increases in ECF to about 2mEq/L difference this is dangerous so we need to regulate and control!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3A551-3509-8323-E248-C6839BBF40BE}"/>
              </a:ext>
            </a:extLst>
          </p:cNvPr>
          <p:cNvSpPr txBox="1"/>
          <p:nvPr/>
        </p:nvSpPr>
        <p:spPr>
          <a:xfrm>
            <a:off x="1361872" y="3129667"/>
            <a:ext cx="274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of 40mEq of K+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C70C52-0EA4-30B9-C985-0A1045B9CDC6}"/>
              </a:ext>
            </a:extLst>
          </p:cNvPr>
          <p:cNvSpPr/>
          <p:nvPr/>
        </p:nvSpPr>
        <p:spPr>
          <a:xfrm>
            <a:off x="8405546" y="4854222"/>
            <a:ext cx="3301032" cy="16386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K+ output: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GI loss about 5-10%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Renal excretion  about 90-95%</a:t>
            </a:r>
          </a:p>
        </p:txBody>
      </p:sp>
    </p:spTree>
    <p:extLst>
      <p:ext uri="{BB962C8B-B14F-4D97-AF65-F5344CB8AC3E}">
        <p14:creationId xmlns:p14="http://schemas.microsoft.com/office/powerpoint/2010/main" val="15505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6" grpId="0" animBg="1"/>
      <p:bldP spid="8" grpId="0" animBg="1"/>
      <p:bldP spid="10" grpId="0" animBg="1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339B9B-78AA-0FB3-8E0C-DE54CA1035A1}"/>
              </a:ext>
            </a:extLst>
          </p:cNvPr>
          <p:cNvSpPr/>
          <p:nvPr/>
        </p:nvSpPr>
        <p:spPr>
          <a:xfrm>
            <a:off x="935915" y="2076226"/>
            <a:ext cx="3431690" cy="17642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Renal regulation of K+ concentration takes time so what does the body do to regulate this vital ion as quickly as possible?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06EA14-DF4F-A951-B9CA-D1EF114BA2F9}"/>
              </a:ext>
            </a:extLst>
          </p:cNvPr>
          <p:cNvSpPr/>
          <p:nvPr/>
        </p:nvSpPr>
        <p:spPr>
          <a:xfrm>
            <a:off x="8068235" y="2409713"/>
            <a:ext cx="2334410" cy="1118795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Cellular shift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ABD2B3F-297D-B310-335D-B1A54B149EFD}"/>
              </a:ext>
            </a:extLst>
          </p:cNvPr>
          <p:cNvSpPr/>
          <p:nvPr/>
        </p:nvSpPr>
        <p:spPr>
          <a:xfrm>
            <a:off x="5045336" y="2764715"/>
            <a:ext cx="2334410" cy="66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3869A-54EB-EC4C-BFC2-F48FFE1FC8FE}"/>
              </a:ext>
            </a:extLst>
          </p:cNvPr>
          <p:cNvSpPr txBox="1"/>
          <p:nvPr/>
        </p:nvSpPr>
        <p:spPr>
          <a:xfrm>
            <a:off x="5378824" y="2409713"/>
            <a:ext cx="1118795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19978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57566-A5DF-1915-C7F2-548718A08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dirty="0"/>
              <a:t>Cellular shift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6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A23C-8DE5-8BD8-0ED2-2136070C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Cellular defense mechanism against K+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939EF-7782-6A97-8248-68C547E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5" y="1813593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Cellular shift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Renal excretion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DFE717-DDD4-8E5F-3862-731ABEF374D6}"/>
              </a:ext>
            </a:extLst>
          </p:cNvPr>
          <p:cNvCxnSpPr/>
          <p:nvPr/>
        </p:nvCxnSpPr>
        <p:spPr>
          <a:xfrm>
            <a:off x="3152274" y="2057400"/>
            <a:ext cx="15761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7EFC62-C427-1425-96BD-985DF56B14A2}"/>
              </a:ext>
            </a:extLst>
          </p:cNvPr>
          <p:cNvSpPr txBox="1"/>
          <p:nvPr/>
        </p:nvSpPr>
        <p:spPr>
          <a:xfrm>
            <a:off x="4836694" y="1837656"/>
            <a:ext cx="374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 of K+ is high in ECF---</a:t>
            </a:r>
            <a:r>
              <a:rPr lang="en-US" dirty="0">
                <a:sym typeface="Wingdings" panose="05000000000000000000" pitchFamily="2" charset="2"/>
              </a:rPr>
              <a:t> shift K+ into the cell </a:t>
            </a:r>
          </a:p>
          <a:p>
            <a:r>
              <a:rPr lang="en-US" dirty="0">
                <a:sym typeface="Wingdings" panose="05000000000000000000" pitchFamily="2" charset="2"/>
              </a:rPr>
              <a:t>Conc of K+ is low in ECF  shift K+ out of the cell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065B12-5038-CF12-7137-30BD6AAEB089}"/>
              </a:ext>
            </a:extLst>
          </p:cNvPr>
          <p:cNvCxnSpPr/>
          <p:nvPr/>
        </p:nvCxnSpPr>
        <p:spPr>
          <a:xfrm>
            <a:off x="3629527" y="4146884"/>
            <a:ext cx="15761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63E851-51A6-2A7B-04A2-58694914D0B5}"/>
              </a:ext>
            </a:extLst>
          </p:cNvPr>
          <p:cNvSpPr txBox="1"/>
          <p:nvPr/>
        </p:nvSpPr>
        <p:spPr>
          <a:xfrm>
            <a:off x="5410199" y="3734634"/>
            <a:ext cx="374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excretion in case of high K+ concentration and </a:t>
            </a:r>
          </a:p>
          <a:p>
            <a:r>
              <a:rPr lang="en-US" dirty="0"/>
              <a:t>Decreased excretion in case of low K+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32098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DCA0-4854-532C-DC8C-ED492549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can shift K+ in and out of the cell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075DB9-E7B7-4438-F26C-ED809F9FD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44" y="1521714"/>
            <a:ext cx="6724060" cy="49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1D7EFE-B426-4FB7-3491-6CC9988510EB}"/>
              </a:ext>
            </a:extLst>
          </p:cNvPr>
          <p:cNvSpPr/>
          <p:nvPr/>
        </p:nvSpPr>
        <p:spPr>
          <a:xfrm>
            <a:off x="7428089" y="1896533"/>
            <a:ext cx="1349786" cy="51928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Shift K+ in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19011D-2794-D9E3-99CD-5FC53CEF2EA5}"/>
              </a:ext>
            </a:extLst>
          </p:cNvPr>
          <p:cNvSpPr/>
          <p:nvPr/>
        </p:nvSpPr>
        <p:spPr>
          <a:xfrm>
            <a:off x="3256081" y="1896533"/>
            <a:ext cx="1349786" cy="51928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Shift K+ out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8D7ADD9-1B37-5CAD-4877-225B9DF392A5}"/>
              </a:ext>
            </a:extLst>
          </p:cNvPr>
          <p:cNvSpPr/>
          <p:nvPr/>
        </p:nvSpPr>
        <p:spPr>
          <a:xfrm>
            <a:off x="4041422" y="3739003"/>
            <a:ext cx="1128889" cy="3527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BEABA-C29A-29A1-757C-3396BD99B028}"/>
              </a:ext>
            </a:extLst>
          </p:cNvPr>
          <p:cNvSpPr txBox="1"/>
          <p:nvPr/>
        </p:nvSpPr>
        <p:spPr>
          <a:xfrm>
            <a:off x="2155297" y="284975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Insulin deficiency</a:t>
            </a:r>
          </a:p>
          <a:p>
            <a:r>
              <a:rPr lang="en-US" b="1" dirty="0">
                <a:solidFill>
                  <a:srgbClr val="FF0000"/>
                </a:solidFill>
              </a:rPr>
              <a:t>Aldosterone deficiency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 adrenergic blockers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BB093-DF25-8935-000F-19202D1C5D02}"/>
              </a:ext>
            </a:extLst>
          </p:cNvPr>
          <p:cNvSpPr txBox="1"/>
          <p:nvPr/>
        </p:nvSpPr>
        <p:spPr>
          <a:xfrm>
            <a:off x="2573868" y="5136444"/>
            <a:ext cx="95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Acidosis </a:t>
            </a:r>
          </a:p>
          <a:p>
            <a:r>
              <a:rPr lang="en-US" dirty="0">
                <a:solidFill>
                  <a:srgbClr val="FF0000"/>
                </a:solidFill>
              </a:rPr>
              <a:t>     H+</a:t>
            </a:r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D8A8F8CF-283F-5F3A-1320-2387BBED89C2}"/>
              </a:ext>
            </a:extLst>
          </p:cNvPr>
          <p:cNvSpPr/>
          <p:nvPr/>
        </p:nvSpPr>
        <p:spPr>
          <a:xfrm>
            <a:off x="2833512" y="5484259"/>
            <a:ext cx="440266" cy="262508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AF31CA-C2C0-9357-C4A6-9147B0019E48}"/>
              </a:ext>
            </a:extLst>
          </p:cNvPr>
          <p:cNvCxnSpPr/>
          <p:nvPr/>
        </p:nvCxnSpPr>
        <p:spPr>
          <a:xfrm flipV="1">
            <a:off x="2688591" y="5459609"/>
            <a:ext cx="0" cy="262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A57F28-714B-0B45-2AB7-23B8633DE543}"/>
              </a:ext>
            </a:extLst>
          </p:cNvPr>
          <p:cNvSpPr txBox="1"/>
          <p:nvPr/>
        </p:nvSpPr>
        <p:spPr>
          <a:xfrm>
            <a:off x="1512717" y="5786511"/>
            <a:ext cx="2528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lysis </a:t>
            </a:r>
          </a:p>
          <a:p>
            <a:r>
              <a:rPr lang="en-US" b="1" dirty="0">
                <a:solidFill>
                  <a:srgbClr val="FF0000"/>
                </a:solidFill>
              </a:rPr>
              <a:t>Strenuous exercise</a:t>
            </a:r>
          </a:p>
          <a:p>
            <a:r>
              <a:rPr lang="en-US" b="1" dirty="0">
                <a:solidFill>
                  <a:srgbClr val="FF0000"/>
                </a:solidFill>
              </a:rPr>
              <a:t>    ECF osmolarity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0923D8-8B62-FF72-FCCD-ABB9826F9352}"/>
              </a:ext>
            </a:extLst>
          </p:cNvPr>
          <p:cNvCxnSpPr/>
          <p:nvPr/>
        </p:nvCxnSpPr>
        <p:spPr>
          <a:xfrm flipV="1">
            <a:off x="1704622" y="6429106"/>
            <a:ext cx="0" cy="208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A91E63-9467-7776-581A-5BB45D22DE7A}"/>
              </a:ext>
            </a:extLst>
          </p:cNvPr>
          <p:cNvCxnSpPr>
            <a:cxnSpLocks/>
          </p:cNvCxnSpPr>
          <p:nvPr/>
        </p:nvCxnSpPr>
        <p:spPr>
          <a:xfrm flipV="1">
            <a:off x="4514675" y="4484015"/>
            <a:ext cx="767644" cy="352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7C78CD-C162-1CB6-D4EC-20CFBA330DDB}"/>
              </a:ext>
            </a:extLst>
          </p:cNvPr>
          <p:cNvSpPr txBox="1"/>
          <p:nvPr/>
        </p:nvSpPr>
        <p:spPr>
          <a:xfrm>
            <a:off x="4166888" y="4712782"/>
            <a:ext cx="5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H+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01DE10-669A-1135-5E69-D4695B485761}"/>
              </a:ext>
            </a:extLst>
          </p:cNvPr>
          <p:cNvCxnSpPr>
            <a:cxnSpLocks/>
          </p:cNvCxnSpPr>
          <p:nvPr/>
        </p:nvCxnSpPr>
        <p:spPr>
          <a:xfrm flipH="1">
            <a:off x="4605866" y="4731281"/>
            <a:ext cx="711523" cy="34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E9877B-C95C-43D3-AD1A-0189E2EDEA88}"/>
              </a:ext>
            </a:extLst>
          </p:cNvPr>
          <p:cNvSpPr txBox="1"/>
          <p:nvPr/>
        </p:nvSpPr>
        <p:spPr>
          <a:xfrm>
            <a:off x="5329000" y="4652127"/>
            <a:ext cx="55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K+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CEA7B7B4-30E5-BE10-90CF-2B09D387FDB0}"/>
              </a:ext>
            </a:extLst>
          </p:cNvPr>
          <p:cNvSpPr/>
          <p:nvPr/>
        </p:nvSpPr>
        <p:spPr>
          <a:xfrm>
            <a:off x="6634165" y="3707102"/>
            <a:ext cx="1019702" cy="342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06A2D-B873-1DE1-E5C5-FD5263F20BA2}"/>
              </a:ext>
            </a:extLst>
          </p:cNvPr>
          <p:cNvSpPr txBox="1"/>
          <p:nvPr/>
        </p:nvSpPr>
        <p:spPr>
          <a:xfrm>
            <a:off x="7386261" y="2621667"/>
            <a:ext cx="1959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Insulin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Aldosterone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 adrenergic stimulation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F5C4CB-0022-1963-BE2E-58D30A19E4F5}"/>
              </a:ext>
            </a:extLst>
          </p:cNvPr>
          <p:cNvCxnSpPr/>
          <p:nvPr/>
        </p:nvCxnSpPr>
        <p:spPr>
          <a:xfrm flipH="1" flipV="1">
            <a:off x="6728178" y="4484015"/>
            <a:ext cx="699911" cy="41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69FAE1-2E93-D644-44B7-E7FBE5535351}"/>
              </a:ext>
            </a:extLst>
          </p:cNvPr>
          <p:cNvSpPr txBox="1"/>
          <p:nvPr/>
        </p:nvSpPr>
        <p:spPr>
          <a:xfrm>
            <a:off x="7341245" y="4583231"/>
            <a:ext cx="55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K+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B54367-EC78-A268-5986-61FE8F93D3DC}"/>
              </a:ext>
            </a:extLst>
          </p:cNvPr>
          <p:cNvCxnSpPr/>
          <p:nvPr/>
        </p:nvCxnSpPr>
        <p:spPr>
          <a:xfrm>
            <a:off x="6634165" y="4731281"/>
            <a:ext cx="602013" cy="405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8BD3C8-C8BD-03CC-33AC-9B076E573E02}"/>
              </a:ext>
            </a:extLst>
          </p:cNvPr>
          <p:cNvSpPr txBox="1"/>
          <p:nvPr/>
        </p:nvSpPr>
        <p:spPr>
          <a:xfrm>
            <a:off x="6259248" y="4583231"/>
            <a:ext cx="5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211F5-5EE2-1F93-8C3B-083B692535DC}"/>
              </a:ext>
            </a:extLst>
          </p:cNvPr>
          <p:cNvSpPr txBox="1"/>
          <p:nvPr/>
        </p:nvSpPr>
        <p:spPr>
          <a:xfrm>
            <a:off x="7543800" y="5342021"/>
            <a:ext cx="12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Alkalosis</a:t>
            </a:r>
          </a:p>
          <a:p>
            <a:r>
              <a:rPr lang="en-US" dirty="0"/>
              <a:t>       H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98964941-DF24-A847-BBDB-D4BD4E0EBD57}"/>
              </a:ext>
            </a:extLst>
          </p:cNvPr>
          <p:cNvSpPr/>
          <p:nvPr/>
        </p:nvSpPr>
        <p:spPr>
          <a:xfrm>
            <a:off x="7881240" y="5678633"/>
            <a:ext cx="443484" cy="244279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349714-BF8B-2B5F-4E2F-9AE34F0432D4}"/>
              </a:ext>
            </a:extLst>
          </p:cNvPr>
          <p:cNvCxnSpPr/>
          <p:nvPr/>
        </p:nvCxnSpPr>
        <p:spPr>
          <a:xfrm>
            <a:off x="7786116" y="5678633"/>
            <a:ext cx="0" cy="27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/>
      <p:bldP spid="8" grpId="0"/>
      <p:bldP spid="9" grpId="0" animBg="1"/>
      <p:bldP spid="12" grpId="0"/>
      <p:bldP spid="19" grpId="0"/>
      <p:bldP spid="23" grpId="0"/>
      <p:bldP spid="24" grpId="0" animBg="1"/>
      <p:bldP spid="25" grpId="0"/>
      <p:bldP spid="29" grpId="0"/>
      <p:bldP spid="32" grpId="0"/>
      <p:bldP spid="3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89BF-A65D-3595-7B0E-52362963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K+ distribution between ICF and ECF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C2B2AD-8F29-9E35-83D3-AD330773D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690688"/>
            <a:ext cx="6908144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4351883-7BEF-2056-6DD7-AE9754182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8" y="362638"/>
            <a:ext cx="4888089" cy="62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34724A-7AE1-A2BA-ED8D-0E72D0E409D7}"/>
              </a:ext>
            </a:extLst>
          </p:cNvPr>
          <p:cNvSpPr/>
          <p:nvPr/>
        </p:nvSpPr>
        <p:spPr>
          <a:xfrm>
            <a:off x="632177" y="508000"/>
            <a:ext cx="4154311" cy="14788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Physiologic factors affecting K+ distribution  between ICF and ECF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7DAC8D-338F-5E2F-6A1F-3A5F3F93C7E3}"/>
              </a:ext>
            </a:extLst>
          </p:cNvPr>
          <p:cNvSpPr/>
          <p:nvPr/>
        </p:nvSpPr>
        <p:spPr>
          <a:xfrm>
            <a:off x="1292550" y="2288822"/>
            <a:ext cx="2936550" cy="11401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Aldosterone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024B5-669B-6A46-5984-8918CF7B7686}"/>
              </a:ext>
            </a:extLst>
          </p:cNvPr>
          <p:cNvSpPr/>
          <p:nvPr/>
        </p:nvSpPr>
        <p:spPr>
          <a:xfrm>
            <a:off x="1292550" y="3730978"/>
            <a:ext cx="2936550" cy="11401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Insulin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245857-6806-2F27-E3EB-9E5218B65548}"/>
              </a:ext>
            </a:extLst>
          </p:cNvPr>
          <p:cNvSpPr/>
          <p:nvPr/>
        </p:nvSpPr>
        <p:spPr>
          <a:xfrm>
            <a:off x="1292550" y="5328355"/>
            <a:ext cx="2936550" cy="11401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Epinephrine </a:t>
            </a:r>
          </a:p>
        </p:txBody>
      </p:sp>
    </p:spTree>
    <p:extLst>
      <p:ext uri="{BB962C8B-B14F-4D97-AF65-F5344CB8AC3E}">
        <p14:creationId xmlns:p14="http://schemas.microsoft.com/office/powerpoint/2010/main" val="14070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9495-56DF-D8FA-5CAF-300ACBF4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Pathophysiologic factors affecting K+ distribution between ICF and ECF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C284-20BB-3D18-5A57-42A12690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6" y="2141537"/>
            <a:ext cx="1080064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Acid base disturbance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Change in plasma osmolality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Cell lysis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Excercise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How do these factors affect K+ distribution between ICF and ECF?</a:t>
            </a:r>
          </a:p>
        </p:txBody>
      </p:sp>
    </p:spTree>
    <p:extLst>
      <p:ext uri="{BB962C8B-B14F-4D97-AF65-F5344CB8AC3E}">
        <p14:creationId xmlns:p14="http://schemas.microsoft.com/office/powerpoint/2010/main" val="17600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21E50-5544-4E2B-9B65-7388AFD7A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Loop of Henle </a:t>
            </a:r>
          </a:p>
        </p:txBody>
      </p:sp>
    </p:spTree>
    <p:extLst>
      <p:ext uri="{BB962C8B-B14F-4D97-AF65-F5344CB8AC3E}">
        <p14:creationId xmlns:p14="http://schemas.microsoft.com/office/powerpoint/2010/main" val="409716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81601-0B54-A4D9-A5CF-E94E8D86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Renal K+ excretion </a:t>
            </a:r>
          </a:p>
        </p:txBody>
      </p:sp>
    </p:spTree>
    <p:extLst>
      <p:ext uri="{BB962C8B-B14F-4D97-AF65-F5344CB8AC3E}">
        <p14:creationId xmlns:p14="http://schemas.microsoft.com/office/powerpoint/2010/main" val="2244554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73BC53A-AFEC-3509-03EA-D785991C5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68" y="138633"/>
            <a:ext cx="5955617" cy="51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C3545-830C-A629-85CE-6CC7D408547A}"/>
              </a:ext>
            </a:extLst>
          </p:cNvPr>
          <p:cNvSpPr txBox="1"/>
          <p:nvPr/>
        </p:nvSpPr>
        <p:spPr>
          <a:xfrm>
            <a:off x="4129535" y="4711849"/>
            <a:ext cx="318706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 About 65% reabsorbed by PCT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About 25-30% reabsorbed by 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5-10% enters the distal portions of the nephron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2629B-11C4-F30D-C3A2-8F62889FD5EC}"/>
              </a:ext>
            </a:extLst>
          </p:cNvPr>
          <p:cNvSpPr txBox="1"/>
          <p:nvPr/>
        </p:nvSpPr>
        <p:spPr>
          <a:xfrm>
            <a:off x="7397110" y="4164822"/>
            <a:ext cx="2666647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If K+ intake is low, only 1-3% of filtered K+ will be excreted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If K+ intake is normal to high, 10-15% of filtered K+ will be excreted</a:t>
            </a:r>
            <a:r>
              <a:rPr lang="en-US" dirty="0"/>
              <a:t>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6D5718B-EC6A-6BC7-660E-2FF342B6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0" y="138633"/>
            <a:ext cx="4882624" cy="45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5F9AFA10-714D-D656-B1A4-B3BB97CC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74" y="2145433"/>
            <a:ext cx="4502970" cy="41646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PCT</a:t>
            </a:r>
            <a:r>
              <a:rPr lang="en-US" dirty="0"/>
              <a:t>, K+ reabsorption is a passive process ….how?</a:t>
            </a:r>
          </a:p>
          <a:p>
            <a:endParaRPr lang="en-US" dirty="0"/>
          </a:p>
          <a:p>
            <a:r>
              <a:rPr lang="en-US" dirty="0"/>
              <a:t>Water reabsorption is through paracellular route and drags K+ with it (</a:t>
            </a:r>
            <a:r>
              <a:rPr lang="en-US" dirty="0">
                <a:solidFill>
                  <a:srgbClr val="FF0000"/>
                </a:solidFill>
              </a:rPr>
              <a:t>solvent drag</a:t>
            </a:r>
            <a:r>
              <a:rPr lang="en-US" dirty="0"/>
              <a:t>).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811F364-7F8D-470C-B3A8-EE9801CA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C60D-E7C2-CF7B-ACCA-5BAE7457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644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K+ handling by TAL: </a:t>
            </a:r>
            <a:r>
              <a:rPr lang="en-US" dirty="0"/>
              <a:t>by Secondary active transport via the apical triple transporter (NKCC2)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3FD388C-3AC8-BD5E-7483-25CA86F9A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22" y="1901031"/>
            <a:ext cx="5455003" cy="46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D204-15E0-A1F1-E602-BE132554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9" y="102784"/>
            <a:ext cx="11356622" cy="1013269"/>
          </a:xfrm>
        </p:spPr>
        <p:txBody>
          <a:bodyPr/>
          <a:lstStyle/>
          <a:p>
            <a:r>
              <a:rPr lang="en-US" dirty="0"/>
              <a:t>K+ handling by the distal portions of the nephron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B04A3E7-862A-B406-C004-DA5BE1968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55" y="1317625"/>
            <a:ext cx="3823341" cy="52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4FCE46-78F3-10E6-C10C-0A50F15C3A02}"/>
              </a:ext>
            </a:extLst>
          </p:cNvPr>
          <p:cNvCxnSpPr>
            <a:cxnSpLocks/>
          </p:cNvCxnSpPr>
          <p:nvPr/>
        </p:nvCxnSpPr>
        <p:spPr>
          <a:xfrm>
            <a:off x="778933" y="3793067"/>
            <a:ext cx="106905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DE2723-B941-C468-F056-3A5860939173}"/>
              </a:ext>
            </a:extLst>
          </p:cNvPr>
          <p:cNvCxnSpPr/>
          <p:nvPr/>
        </p:nvCxnSpPr>
        <p:spPr>
          <a:xfrm>
            <a:off x="3206044" y="1422400"/>
            <a:ext cx="0" cy="497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0E7904-6168-E4AE-041A-EF973D831CB6}"/>
              </a:ext>
            </a:extLst>
          </p:cNvPr>
          <p:cNvCxnSpPr/>
          <p:nvPr/>
        </p:nvCxnSpPr>
        <p:spPr>
          <a:xfrm>
            <a:off x="7834489" y="1422400"/>
            <a:ext cx="0" cy="482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F1EE08-845B-AA05-30B7-7614F6413901}"/>
              </a:ext>
            </a:extLst>
          </p:cNvPr>
          <p:cNvSpPr txBox="1"/>
          <p:nvPr/>
        </p:nvSpPr>
        <p:spPr>
          <a:xfrm>
            <a:off x="5889207" y="1555221"/>
            <a:ext cx="17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Aldosterone</a:t>
            </a:r>
            <a:r>
              <a:rPr lang="en-US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B5BD4-47C5-4885-93A1-F667A2045A49}"/>
              </a:ext>
            </a:extLst>
          </p:cNvPr>
          <p:cNvCxnSpPr/>
          <p:nvPr/>
        </p:nvCxnSpPr>
        <p:spPr>
          <a:xfrm flipH="1">
            <a:off x="6705600" y="1975556"/>
            <a:ext cx="237067" cy="513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B03A62-246F-BB50-79B5-07EE074390A0}"/>
              </a:ext>
            </a:extLst>
          </p:cNvPr>
          <p:cNvSpPr txBox="1"/>
          <p:nvPr/>
        </p:nvSpPr>
        <p:spPr>
          <a:xfrm>
            <a:off x="6566285" y="1976182"/>
            <a:ext cx="23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D6B0C0-FFC3-2A0D-7F48-165EE60BC67A}"/>
              </a:ext>
            </a:extLst>
          </p:cNvPr>
          <p:cNvSpPr/>
          <p:nvPr/>
        </p:nvSpPr>
        <p:spPr>
          <a:xfrm>
            <a:off x="8822266" y="1435087"/>
            <a:ext cx="2167466" cy="55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Principle cells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674AF-5C28-E254-C203-33DA150B8155}"/>
              </a:ext>
            </a:extLst>
          </p:cNvPr>
          <p:cNvSpPr txBox="1"/>
          <p:nvPr/>
        </p:nvSpPr>
        <p:spPr>
          <a:xfrm>
            <a:off x="8658579" y="2305876"/>
            <a:ext cx="294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Na+ and water reabsorption &amp; K+ secretion 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EA8FC-9650-C0CD-BCE5-55230F0018F5}"/>
              </a:ext>
            </a:extLst>
          </p:cNvPr>
          <p:cNvSpPr/>
          <p:nvPr/>
        </p:nvSpPr>
        <p:spPr>
          <a:xfrm>
            <a:off x="8846897" y="4040131"/>
            <a:ext cx="2167466" cy="55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-intercalated cells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4CAF8-F5B6-846D-7CE5-E43FCC1E0C7C}"/>
              </a:ext>
            </a:extLst>
          </p:cNvPr>
          <p:cNvSpPr txBox="1"/>
          <p:nvPr/>
        </p:nvSpPr>
        <p:spPr>
          <a:xfrm>
            <a:off x="8940800" y="5000978"/>
            <a:ext cx="20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Secrete H+ and reabsorb K+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0A206-7A4D-17ED-F312-C807CC200505}"/>
              </a:ext>
            </a:extLst>
          </p:cNvPr>
          <p:cNvSpPr txBox="1"/>
          <p:nvPr/>
        </p:nvSpPr>
        <p:spPr>
          <a:xfrm>
            <a:off x="648856" y="4773491"/>
            <a:ext cx="207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K+ depletion, </a:t>
            </a:r>
            <a:r>
              <a:rPr lang="en-US" b="1" dirty="0"/>
              <a:t>increased K+ readoption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6D6A7-E6D3-DCA3-4E67-B3D821A01118}"/>
              </a:ext>
            </a:extLst>
          </p:cNvPr>
          <p:cNvSpPr txBox="1"/>
          <p:nvPr/>
        </p:nvSpPr>
        <p:spPr>
          <a:xfrm>
            <a:off x="378713" y="1355587"/>
            <a:ext cx="238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High K+ intake, </a:t>
            </a:r>
            <a:r>
              <a:rPr lang="en-US" b="1" dirty="0"/>
              <a:t>increased K+ secretion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B06C8-563A-3BAA-1179-57167E0A31AF}"/>
              </a:ext>
            </a:extLst>
          </p:cNvPr>
          <p:cNvSpPr txBox="1"/>
          <p:nvPr/>
        </p:nvSpPr>
        <p:spPr>
          <a:xfrm>
            <a:off x="410784" y="2438348"/>
            <a:ext cx="238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 K+ intake, </a:t>
            </a:r>
            <a:r>
              <a:rPr lang="en-US" b="1" dirty="0"/>
              <a:t>decreased K+ secretion</a:t>
            </a:r>
          </a:p>
        </p:txBody>
      </p:sp>
    </p:spTree>
    <p:extLst>
      <p:ext uri="{BB962C8B-B14F-4D97-AF65-F5344CB8AC3E}">
        <p14:creationId xmlns:p14="http://schemas.microsoft.com/office/powerpoint/2010/main" val="2535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/>
      <p:bldP spid="18" grpId="0" animBg="1"/>
      <p:bldP spid="17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1734-7014-067A-7DDC-2F6E8D72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regulating K+ secretion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B468-2BF2-FB2D-5D74-FC3E2AB0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1825625"/>
            <a:ext cx="10966525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Factors </a:t>
            </a:r>
            <a:r>
              <a:rPr lang="en-US" u="sng" dirty="0">
                <a:solidFill>
                  <a:srgbClr val="FF0000"/>
                </a:solidFill>
              </a:rPr>
              <a:t>stimulating</a:t>
            </a:r>
            <a:r>
              <a:rPr lang="en-US" dirty="0"/>
              <a:t> K+ secretion: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    ECF  K concentration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     Aldosterone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  tubular flow rate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/>
              <a:t>Factors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decreasing</a:t>
            </a:r>
            <a:r>
              <a:rPr lang="en-US" dirty="0"/>
              <a:t> K+ secretion: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Acidosis      H+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1C59B6-A098-C1B9-86DF-710A01CF2187}"/>
              </a:ext>
            </a:extLst>
          </p:cNvPr>
          <p:cNvCxnSpPr/>
          <p:nvPr/>
        </p:nvCxnSpPr>
        <p:spPr>
          <a:xfrm flipV="1">
            <a:off x="989703" y="2463502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A5976-5CF6-9AE2-D588-230BDE5F81AD}"/>
              </a:ext>
            </a:extLst>
          </p:cNvPr>
          <p:cNvCxnSpPr/>
          <p:nvPr/>
        </p:nvCxnSpPr>
        <p:spPr>
          <a:xfrm flipV="1">
            <a:off x="1179752" y="2463502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09207-2152-8F61-7325-28E82D917151}"/>
              </a:ext>
            </a:extLst>
          </p:cNvPr>
          <p:cNvCxnSpPr/>
          <p:nvPr/>
        </p:nvCxnSpPr>
        <p:spPr>
          <a:xfrm flipV="1">
            <a:off x="989703" y="3342939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4297D6-B341-B787-5348-6C49A690D397}"/>
              </a:ext>
            </a:extLst>
          </p:cNvPr>
          <p:cNvCxnSpPr/>
          <p:nvPr/>
        </p:nvCxnSpPr>
        <p:spPr>
          <a:xfrm flipV="1">
            <a:off x="1163614" y="3342939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43EAF9-917F-6762-551F-13748F323C5B}"/>
              </a:ext>
            </a:extLst>
          </p:cNvPr>
          <p:cNvCxnSpPr/>
          <p:nvPr/>
        </p:nvCxnSpPr>
        <p:spPr>
          <a:xfrm flipV="1">
            <a:off x="870473" y="4050255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CE5F97-5134-B689-AA87-9EBEFF2A4336}"/>
              </a:ext>
            </a:extLst>
          </p:cNvPr>
          <p:cNvCxnSpPr/>
          <p:nvPr/>
        </p:nvCxnSpPr>
        <p:spPr>
          <a:xfrm flipV="1">
            <a:off x="1000460" y="4050255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02C7F3-EE5D-76C8-7491-3FCA442D0608}"/>
              </a:ext>
            </a:extLst>
          </p:cNvPr>
          <p:cNvCxnSpPr/>
          <p:nvPr/>
        </p:nvCxnSpPr>
        <p:spPr>
          <a:xfrm flipV="1">
            <a:off x="2065470" y="5771478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F2342C-0502-DD6E-BA54-7C2D1ADC51BF}"/>
              </a:ext>
            </a:extLst>
          </p:cNvPr>
          <p:cNvCxnSpPr/>
          <p:nvPr/>
        </p:nvCxnSpPr>
        <p:spPr>
          <a:xfrm flipV="1">
            <a:off x="1916655" y="5771478"/>
            <a:ext cx="0" cy="48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752AC9A3-14FD-7561-443B-FF99715DF9AF}"/>
              </a:ext>
            </a:extLst>
          </p:cNvPr>
          <p:cNvSpPr/>
          <p:nvPr/>
        </p:nvSpPr>
        <p:spPr>
          <a:xfrm>
            <a:off x="2203528" y="5857539"/>
            <a:ext cx="537869" cy="311972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E89D-1708-58F3-A313-15AC6CFDB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US" sz="8000"/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E20012E-1DC9-4307-AA32-E831E9BDD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91" y="2242185"/>
            <a:ext cx="55830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CA4484-9B7B-4326-8B4F-BC722F5BB38E}"/>
              </a:ext>
            </a:extLst>
          </p:cNvPr>
          <p:cNvSpPr/>
          <p:nvPr/>
        </p:nvSpPr>
        <p:spPr>
          <a:xfrm>
            <a:off x="4450080" y="2242185"/>
            <a:ext cx="1838960" cy="247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Descending limb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8B302F5-A669-455E-A332-B174A5C09A15}"/>
              </a:ext>
            </a:extLst>
          </p:cNvPr>
          <p:cNvSpPr/>
          <p:nvPr/>
        </p:nvSpPr>
        <p:spPr>
          <a:xfrm>
            <a:off x="5496560" y="4368801"/>
            <a:ext cx="721360" cy="37591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9A1C1-553F-48DE-9F36-E408395B327E}"/>
              </a:ext>
            </a:extLst>
          </p:cNvPr>
          <p:cNvSpPr txBox="1"/>
          <p:nvPr/>
        </p:nvSpPr>
        <p:spPr>
          <a:xfrm>
            <a:off x="4450080" y="4356696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 H2O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3EE29-6F42-488E-951A-A413AE0497E6}"/>
              </a:ext>
            </a:extLst>
          </p:cNvPr>
          <p:cNvSpPr/>
          <p:nvPr/>
        </p:nvSpPr>
        <p:spPr>
          <a:xfrm>
            <a:off x="189222" y="1077078"/>
            <a:ext cx="2750754" cy="18465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Thin descending limb of loop of Henle is: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 highly permeable to water but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moderately permeable to solutes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39009B-D9B4-4957-A676-A355CF728B10}"/>
              </a:ext>
            </a:extLst>
          </p:cNvPr>
          <p:cNvCxnSpPr/>
          <p:nvPr/>
        </p:nvCxnSpPr>
        <p:spPr>
          <a:xfrm>
            <a:off x="6563360" y="1452880"/>
            <a:ext cx="0" cy="51406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F844A-0830-4732-933B-FAD68007DD36}"/>
              </a:ext>
            </a:extLst>
          </p:cNvPr>
          <p:cNvSpPr/>
          <p:nvPr/>
        </p:nvSpPr>
        <p:spPr>
          <a:xfrm>
            <a:off x="6684034" y="2242184"/>
            <a:ext cx="1838960" cy="247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Ascending limb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121B12-BBCA-4C83-8F4D-AB53BF07B218}"/>
              </a:ext>
            </a:extLst>
          </p:cNvPr>
          <p:cNvSpPr/>
          <p:nvPr/>
        </p:nvSpPr>
        <p:spPr>
          <a:xfrm>
            <a:off x="6949440" y="4023201"/>
            <a:ext cx="457191" cy="33349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07E77-9C12-4352-9C88-80C283453886}"/>
              </a:ext>
            </a:extLst>
          </p:cNvPr>
          <p:cNvSpPr txBox="1"/>
          <p:nvPr/>
        </p:nvSpPr>
        <p:spPr>
          <a:xfrm>
            <a:off x="7406631" y="3833078"/>
            <a:ext cx="609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  <a:p>
            <a:r>
              <a:rPr lang="en-US" sz="1400" dirty="0"/>
              <a:t>Cl-</a:t>
            </a:r>
          </a:p>
          <a:p>
            <a:r>
              <a:rPr lang="en-US" sz="1400" dirty="0"/>
              <a:t>K+</a:t>
            </a:r>
          </a:p>
          <a:p>
            <a:r>
              <a:rPr lang="en-US" sz="1400" dirty="0"/>
              <a:t>Ca+2</a:t>
            </a:r>
          </a:p>
          <a:p>
            <a:r>
              <a:rPr lang="en-US" sz="1400" dirty="0"/>
              <a:t>Mg+2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5CACAA-FC21-47D7-8530-8C48EDA6E103}"/>
              </a:ext>
            </a:extLst>
          </p:cNvPr>
          <p:cNvSpPr/>
          <p:nvPr/>
        </p:nvSpPr>
        <p:spPr>
          <a:xfrm>
            <a:off x="7792711" y="4023201"/>
            <a:ext cx="1379278" cy="394653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5E4F9-874E-4EDC-89F6-C402E0A008B1}"/>
              </a:ext>
            </a:extLst>
          </p:cNvPr>
          <p:cNvSpPr txBox="1"/>
          <p:nvPr/>
        </p:nvSpPr>
        <p:spPr>
          <a:xfrm>
            <a:off x="9221527" y="3628053"/>
            <a:ext cx="2870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25% of Na+, Cl-, K+ are reabsorbed </a:t>
            </a:r>
            <a:r>
              <a:rPr lang="en-US" sz="1400" dirty="0"/>
              <a:t>via </a:t>
            </a:r>
          </a:p>
          <a:p>
            <a:r>
              <a:rPr lang="en-US" sz="1400" dirty="0"/>
              <a:t>Active transport of 1Na+, 2Cl-, and 1K+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42035A3-C823-42CB-863E-69A5D80DB1E5}"/>
              </a:ext>
            </a:extLst>
          </p:cNvPr>
          <p:cNvSpPr/>
          <p:nvPr/>
        </p:nvSpPr>
        <p:spPr>
          <a:xfrm>
            <a:off x="7961712" y="4582160"/>
            <a:ext cx="609598" cy="304800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772B1-1442-4316-AAF5-84635BF2FF65}"/>
              </a:ext>
            </a:extLst>
          </p:cNvPr>
          <p:cNvSpPr txBox="1"/>
          <p:nvPr/>
        </p:nvSpPr>
        <p:spPr>
          <a:xfrm>
            <a:off x="8623344" y="458216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Diffusion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C73833-46D7-4C3A-9080-789FD4E11FC2}"/>
              </a:ext>
            </a:extLst>
          </p:cNvPr>
          <p:cNvSpPr/>
          <p:nvPr/>
        </p:nvSpPr>
        <p:spPr>
          <a:xfrm>
            <a:off x="9370092" y="1077079"/>
            <a:ext cx="2572971" cy="169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Thick Ascending limb of loop of Henle is impermeable to water and solutes are reabsorbed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9D6C9E1-8396-072B-E0ED-9F6669C751D3}"/>
              </a:ext>
            </a:extLst>
          </p:cNvPr>
          <p:cNvSpPr/>
          <p:nvPr/>
        </p:nvSpPr>
        <p:spPr>
          <a:xfrm>
            <a:off x="6799515" y="3586063"/>
            <a:ext cx="429331" cy="24701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E7E95-3861-CE99-2A32-37F159D9BB86}"/>
              </a:ext>
            </a:extLst>
          </p:cNvPr>
          <p:cNvSpPr txBox="1"/>
          <p:nvPr/>
        </p:nvSpPr>
        <p:spPr>
          <a:xfrm>
            <a:off x="7110663" y="3332747"/>
            <a:ext cx="4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</a:t>
            </a:r>
          </a:p>
        </p:txBody>
      </p:sp>
    </p:spTree>
    <p:extLst>
      <p:ext uri="{BB962C8B-B14F-4D97-AF65-F5344CB8AC3E}">
        <p14:creationId xmlns:p14="http://schemas.microsoft.com/office/powerpoint/2010/main" val="6163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 animBg="1"/>
      <p:bldP spid="10" grpId="0" animBg="1"/>
      <p:bldP spid="12" grpId="0"/>
      <p:bldP spid="13" grpId="0" animBg="1"/>
      <p:bldP spid="14" grpId="0"/>
      <p:bldP spid="15" grpId="0" animBg="1"/>
      <p:bldP spid="17" grpId="0"/>
      <p:bldP spid="18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939BE-7CA2-436C-8A66-636AFC5DB49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69F8193-5D55-47D1-A6E6-D1A1BFA9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Na+ reabsorption in TAL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D7A6C7FB-8E07-40B9-A92C-B3382F521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72" y="1800834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E24E4D6-26AD-4FE9-860D-00658F27538B}"/>
              </a:ext>
            </a:extLst>
          </p:cNvPr>
          <p:cNvSpPr txBox="1"/>
          <p:nvPr/>
        </p:nvSpPr>
        <p:spPr>
          <a:xfrm>
            <a:off x="3789680" y="278384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</a:t>
            </a:r>
            <a:r>
              <a:rPr lang="en-US" dirty="0"/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660C47-B2B8-420C-AB36-EC5E3DDC484C}"/>
              </a:ext>
            </a:extLst>
          </p:cNvPr>
          <p:cNvSpPr txBox="1"/>
          <p:nvPr/>
        </p:nvSpPr>
        <p:spPr>
          <a:xfrm>
            <a:off x="3942080" y="338836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494BD9-A473-47EE-A5EC-C3176CDB6430}"/>
              </a:ext>
            </a:extLst>
          </p:cNvPr>
          <p:cNvSpPr txBox="1"/>
          <p:nvPr/>
        </p:nvSpPr>
        <p:spPr>
          <a:xfrm>
            <a:off x="6113217" y="2180650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 Na+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DAD629-9E50-409F-8830-3547EB04C491}"/>
              </a:ext>
            </a:extLst>
          </p:cNvPr>
          <p:cNvSpPr txBox="1"/>
          <p:nvPr/>
        </p:nvSpPr>
        <p:spPr>
          <a:xfrm>
            <a:off x="4470400" y="305966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4BF1BD-AF5F-44FB-81B4-18644476FF6E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F93505-FB5B-45E3-8262-6FAF61D8970B}"/>
              </a:ext>
            </a:extLst>
          </p:cNvPr>
          <p:cNvSpPr txBox="1"/>
          <p:nvPr/>
        </p:nvSpPr>
        <p:spPr>
          <a:xfrm>
            <a:off x="4603416" y="272062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K+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E573DF-124F-489B-B49B-DC51813D3360}"/>
              </a:ext>
            </a:extLst>
          </p:cNvPr>
          <p:cNvSpPr txBox="1"/>
          <p:nvPr/>
        </p:nvSpPr>
        <p:spPr>
          <a:xfrm>
            <a:off x="4093502" y="256735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799CD4-5796-4328-BE91-009EC05FB1CC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1ADE1A-051E-4726-82DC-3534A50D91E8}"/>
              </a:ext>
            </a:extLst>
          </p:cNvPr>
          <p:cNvSpPr/>
          <p:nvPr/>
        </p:nvSpPr>
        <p:spPr>
          <a:xfrm>
            <a:off x="5040995" y="2576965"/>
            <a:ext cx="797686" cy="2352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NKCC2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103A0E3-4136-485D-9825-FEB39A6C8CB8}"/>
              </a:ext>
            </a:extLst>
          </p:cNvPr>
          <p:cNvCxnSpPr>
            <a:cxnSpLocks/>
          </p:cNvCxnSpPr>
          <p:nvPr/>
        </p:nvCxnSpPr>
        <p:spPr>
          <a:xfrm>
            <a:off x="4980900" y="2558494"/>
            <a:ext cx="993180" cy="15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143FB01-7362-40E2-A9DA-FEF7E1C79402}"/>
              </a:ext>
            </a:extLst>
          </p:cNvPr>
          <p:cNvSpPr txBox="1"/>
          <p:nvPr/>
        </p:nvSpPr>
        <p:spPr>
          <a:xfrm>
            <a:off x="5500647" y="227355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Na+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0F98443-4E7B-449D-929C-618116A3FFF3}"/>
              </a:ext>
            </a:extLst>
          </p:cNvPr>
          <p:cNvSpPr/>
          <p:nvPr/>
        </p:nvSpPr>
        <p:spPr>
          <a:xfrm>
            <a:off x="6181367" y="2495883"/>
            <a:ext cx="853442" cy="3693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E892B0-5B53-4659-86AA-D8F1B30D48DC}"/>
              </a:ext>
            </a:extLst>
          </p:cNvPr>
          <p:cNvSpPr txBox="1"/>
          <p:nvPr/>
        </p:nvSpPr>
        <p:spPr>
          <a:xfrm>
            <a:off x="4511197" y="253210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2CL-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E4A8B4C-21C3-4014-9D5F-C9A48240394D}"/>
              </a:ext>
            </a:extLst>
          </p:cNvPr>
          <p:cNvCxnSpPr>
            <a:cxnSpLocks/>
          </p:cNvCxnSpPr>
          <p:nvPr/>
        </p:nvCxnSpPr>
        <p:spPr>
          <a:xfrm>
            <a:off x="6193373" y="2457873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A6D28B-C216-436A-A08A-45CE6D21EA45}"/>
              </a:ext>
            </a:extLst>
          </p:cNvPr>
          <p:cNvCxnSpPr/>
          <p:nvPr/>
        </p:nvCxnSpPr>
        <p:spPr>
          <a:xfrm flipH="1">
            <a:off x="6193373" y="289058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FE8D1B8-9300-4616-8A6F-504B272550C2}"/>
              </a:ext>
            </a:extLst>
          </p:cNvPr>
          <p:cNvSpPr txBox="1"/>
          <p:nvPr/>
        </p:nvSpPr>
        <p:spPr>
          <a:xfrm>
            <a:off x="6255616" y="2866979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 K+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71BC0EA-1A95-4266-95B1-5D8443CF90F0}"/>
              </a:ext>
            </a:extLst>
          </p:cNvPr>
          <p:cNvSpPr/>
          <p:nvPr/>
        </p:nvSpPr>
        <p:spPr>
          <a:xfrm>
            <a:off x="5020038" y="3729611"/>
            <a:ext cx="790035" cy="1913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NHE3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F23862F-B862-4214-ABEF-F50379BFE097}"/>
              </a:ext>
            </a:extLst>
          </p:cNvPr>
          <p:cNvCxnSpPr>
            <a:cxnSpLocks/>
          </p:cNvCxnSpPr>
          <p:nvPr/>
        </p:nvCxnSpPr>
        <p:spPr>
          <a:xfrm>
            <a:off x="5008257" y="3697710"/>
            <a:ext cx="771387" cy="8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2A474DC-8DDA-4BAA-AB0C-E54AE6816E32}"/>
              </a:ext>
            </a:extLst>
          </p:cNvPr>
          <p:cNvSpPr txBox="1"/>
          <p:nvPr/>
        </p:nvSpPr>
        <p:spPr>
          <a:xfrm>
            <a:off x="4591335" y="3543405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Na+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3D03577-BAE3-4ECD-A3A5-A5173C7FC254}"/>
              </a:ext>
            </a:extLst>
          </p:cNvPr>
          <p:cNvCxnSpPr>
            <a:cxnSpLocks/>
          </p:cNvCxnSpPr>
          <p:nvPr/>
        </p:nvCxnSpPr>
        <p:spPr>
          <a:xfrm flipH="1">
            <a:off x="4995703" y="3933655"/>
            <a:ext cx="780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88CD6CB-0FB6-4F30-8FE3-B6A88458A7A5}"/>
              </a:ext>
            </a:extLst>
          </p:cNvPr>
          <p:cNvSpPr txBox="1"/>
          <p:nvPr/>
        </p:nvSpPr>
        <p:spPr>
          <a:xfrm>
            <a:off x="5772857" y="374542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H+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D6FA5D03-4130-479E-B802-CA57A91615E9}"/>
              </a:ext>
            </a:extLst>
          </p:cNvPr>
          <p:cNvSpPr/>
          <p:nvPr/>
        </p:nvSpPr>
        <p:spPr>
          <a:xfrm>
            <a:off x="7046814" y="4005152"/>
            <a:ext cx="853441" cy="20702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1CCF8F-E557-4492-9B52-CE59BB0FC389}"/>
              </a:ext>
            </a:extLst>
          </p:cNvPr>
          <p:cNvSpPr txBox="1"/>
          <p:nvPr/>
        </p:nvSpPr>
        <p:spPr>
          <a:xfrm>
            <a:off x="7650964" y="3668726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1945D7-A6A3-4990-A036-D403446694BE}"/>
              </a:ext>
            </a:extLst>
          </p:cNvPr>
          <p:cNvSpPr txBox="1"/>
          <p:nvPr/>
        </p:nvSpPr>
        <p:spPr>
          <a:xfrm>
            <a:off x="5451844" y="2044441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Na+</a:t>
            </a:r>
          </a:p>
        </p:txBody>
      </p:sp>
      <p:sp>
        <p:nvSpPr>
          <p:cNvPr id="72" name="Double Bracket 71">
            <a:extLst>
              <a:ext uri="{FF2B5EF4-FFF2-40B4-BE49-F238E27FC236}">
                <a16:creationId xmlns:a16="http://schemas.microsoft.com/office/drawing/2014/main" id="{376062D5-BD0F-410D-85CA-01E716809178}"/>
              </a:ext>
            </a:extLst>
          </p:cNvPr>
          <p:cNvSpPr/>
          <p:nvPr/>
        </p:nvSpPr>
        <p:spPr>
          <a:xfrm flipH="1">
            <a:off x="5557304" y="2096871"/>
            <a:ext cx="343714" cy="233707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9211F606-400A-4D72-AC4F-54DD3ACF8CBD}"/>
              </a:ext>
            </a:extLst>
          </p:cNvPr>
          <p:cNvSpPr/>
          <p:nvPr/>
        </p:nvSpPr>
        <p:spPr>
          <a:xfrm>
            <a:off x="5439838" y="2022771"/>
            <a:ext cx="117466" cy="292697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BA5FCF1-6320-4035-A0CE-F5F1A6065C31}"/>
              </a:ext>
            </a:extLst>
          </p:cNvPr>
          <p:cNvSpPr/>
          <p:nvPr/>
        </p:nvSpPr>
        <p:spPr>
          <a:xfrm>
            <a:off x="447040" y="1878872"/>
            <a:ext cx="2216858" cy="118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Basolateral Na+-K+ ATPase pumps 3Na+ out and 2 K+ inside the cell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200EE15-8ED5-4646-A27A-E255C432693E}"/>
              </a:ext>
            </a:extLst>
          </p:cNvPr>
          <p:cNvSpPr/>
          <p:nvPr/>
        </p:nvSpPr>
        <p:spPr>
          <a:xfrm>
            <a:off x="269980" y="3695614"/>
            <a:ext cx="2481500" cy="95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 Na+ concentration inside the cell</a:t>
            </a: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B42F9C7E-B370-484E-844C-654C98C1E57E}"/>
              </a:ext>
            </a:extLst>
          </p:cNvPr>
          <p:cNvSpPr/>
          <p:nvPr/>
        </p:nvSpPr>
        <p:spPr>
          <a:xfrm>
            <a:off x="1036320" y="311253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BAE720-E534-4E12-AE5F-F06FE57BD9C9}"/>
              </a:ext>
            </a:extLst>
          </p:cNvPr>
          <p:cNvSpPr txBox="1"/>
          <p:nvPr/>
        </p:nvSpPr>
        <p:spPr>
          <a:xfrm>
            <a:off x="1422595" y="3165389"/>
            <a:ext cx="158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22EE22B-3229-43D9-B623-CB55FFDAC163}"/>
              </a:ext>
            </a:extLst>
          </p:cNvPr>
          <p:cNvSpPr/>
          <p:nvPr/>
        </p:nvSpPr>
        <p:spPr>
          <a:xfrm>
            <a:off x="295388" y="5174038"/>
            <a:ext cx="2714991" cy="1551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gradient favors passive entry of Na+ into the tubular cell across the apical membrane via NKCC2 along with CL- and K+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BD674B72-0DF6-409C-9C9A-0C0B8B2010FB}"/>
              </a:ext>
            </a:extLst>
          </p:cNvPr>
          <p:cNvSpPr/>
          <p:nvPr/>
        </p:nvSpPr>
        <p:spPr>
          <a:xfrm>
            <a:off x="1036515" y="469899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DECF83C-81EE-4E42-B713-39630493671A}"/>
              </a:ext>
            </a:extLst>
          </p:cNvPr>
          <p:cNvCxnSpPr/>
          <p:nvPr/>
        </p:nvCxnSpPr>
        <p:spPr>
          <a:xfrm>
            <a:off x="5066045" y="4344254"/>
            <a:ext cx="126553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41B8FC9-11C3-44B2-85A0-97CE81481617}"/>
              </a:ext>
            </a:extLst>
          </p:cNvPr>
          <p:cNvSpPr txBox="1"/>
          <p:nvPr/>
        </p:nvSpPr>
        <p:spPr>
          <a:xfrm>
            <a:off x="5041308" y="4327839"/>
            <a:ext cx="16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paracellular</a:t>
            </a:r>
          </a:p>
        </p:txBody>
      </p:sp>
      <p:cxnSp>
        <p:nvCxnSpPr>
          <p:cNvPr id="16388" name="Straight Arrow Connector 16387">
            <a:extLst>
              <a:ext uri="{FF2B5EF4-FFF2-40B4-BE49-F238E27FC236}">
                <a16:creationId xmlns:a16="http://schemas.microsoft.com/office/drawing/2014/main" id="{AD0A1828-4667-4C48-BF62-04877BFDEA97}"/>
              </a:ext>
            </a:extLst>
          </p:cNvPr>
          <p:cNvCxnSpPr>
            <a:cxnSpLocks/>
          </p:cNvCxnSpPr>
          <p:nvPr/>
        </p:nvCxnSpPr>
        <p:spPr>
          <a:xfrm>
            <a:off x="4980900" y="2839879"/>
            <a:ext cx="993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F71E94A-5853-497E-B19B-799D6813AAB7}"/>
              </a:ext>
            </a:extLst>
          </p:cNvPr>
          <p:cNvSpPr txBox="1"/>
          <p:nvPr/>
        </p:nvSpPr>
        <p:spPr>
          <a:xfrm>
            <a:off x="4095593" y="2997364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</a:t>
            </a:r>
            <a:r>
              <a:rPr lang="en-US" dirty="0"/>
              <a:t>+</a:t>
            </a:r>
          </a:p>
        </p:txBody>
      </p:sp>
      <p:sp>
        <p:nvSpPr>
          <p:cNvPr id="16390" name="Cylinder 16389">
            <a:extLst>
              <a:ext uri="{FF2B5EF4-FFF2-40B4-BE49-F238E27FC236}">
                <a16:creationId xmlns:a16="http://schemas.microsoft.com/office/drawing/2014/main" id="{AD31FA73-16EA-494B-9037-87C6998AB815}"/>
              </a:ext>
            </a:extLst>
          </p:cNvPr>
          <p:cNvSpPr/>
          <p:nvPr/>
        </p:nvSpPr>
        <p:spPr>
          <a:xfrm rot="5400000">
            <a:off x="5327868" y="3158926"/>
            <a:ext cx="116615" cy="342253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2" name="TextBox 16391">
            <a:extLst>
              <a:ext uri="{FF2B5EF4-FFF2-40B4-BE49-F238E27FC236}">
                <a16:creationId xmlns:a16="http://schemas.microsoft.com/office/drawing/2014/main" id="{44D240CC-07ED-42AE-B63D-23858106E423}"/>
              </a:ext>
            </a:extLst>
          </p:cNvPr>
          <p:cNvSpPr txBox="1"/>
          <p:nvPr/>
        </p:nvSpPr>
        <p:spPr>
          <a:xfrm>
            <a:off x="4491437" y="4150253"/>
            <a:ext cx="63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Mg+2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Ca+2</a:t>
            </a:r>
          </a:p>
        </p:txBody>
      </p:sp>
      <p:sp>
        <p:nvSpPr>
          <p:cNvPr id="16393" name="TextBox 16392">
            <a:extLst>
              <a:ext uri="{FF2B5EF4-FFF2-40B4-BE49-F238E27FC236}">
                <a16:creationId xmlns:a16="http://schemas.microsoft.com/office/drawing/2014/main" id="{9A9D1108-A41C-4731-9CA7-FAE3D1344F3E}"/>
              </a:ext>
            </a:extLst>
          </p:cNvPr>
          <p:cNvSpPr txBox="1"/>
          <p:nvPr/>
        </p:nvSpPr>
        <p:spPr>
          <a:xfrm rot="16200000">
            <a:off x="5104048" y="5199784"/>
            <a:ext cx="1232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Apical membrane</a:t>
            </a:r>
          </a:p>
        </p:txBody>
      </p:sp>
      <p:sp>
        <p:nvSpPr>
          <p:cNvPr id="16394" name="TextBox 16393">
            <a:extLst>
              <a:ext uri="{FF2B5EF4-FFF2-40B4-BE49-F238E27FC236}">
                <a16:creationId xmlns:a16="http://schemas.microsoft.com/office/drawing/2014/main" id="{A7E9910B-249E-4B30-884C-9962E46F3312}"/>
              </a:ext>
            </a:extLst>
          </p:cNvPr>
          <p:cNvSpPr txBox="1"/>
          <p:nvPr/>
        </p:nvSpPr>
        <p:spPr>
          <a:xfrm rot="16200000">
            <a:off x="5927465" y="5199782"/>
            <a:ext cx="136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Basolateral membrane</a:t>
            </a:r>
          </a:p>
        </p:txBody>
      </p:sp>
      <p:cxnSp>
        <p:nvCxnSpPr>
          <p:cNvPr id="16396" name="Straight Arrow Connector 16395">
            <a:extLst>
              <a:ext uri="{FF2B5EF4-FFF2-40B4-BE49-F238E27FC236}">
                <a16:creationId xmlns:a16="http://schemas.microsoft.com/office/drawing/2014/main" id="{D6B61A4C-C455-419D-9ED7-A367E95748AC}"/>
              </a:ext>
            </a:extLst>
          </p:cNvPr>
          <p:cNvCxnSpPr/>
          <p:nvPr/>
        </p:nvCxnSpPr>
        <p:spPr>
          <a:xfrm>
            <a:off x="4978998" y="2709338"/>
            <a:ext cx="9950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99" name="Rectangle: Rounded Corners 16398">
            <a:extLst>
              <a:ext uri="{FF2B5EF4-FFF2-40B4-BE49-F238E27FC236}">
                <a16:creationId xmlns:a16="http://schemas.microsoft.com/office/drawing/2014/main" id="{3C14A5D4-A354-416F-8399-C05315B00318}"/>
              </a:ext>
            </a:extLst>
          </p:cNvPr>
          <p:cNvSpPr/>
          <p:nvPr/>
        </p:nvSpPr>
        <p:spPr>
          <a:xfrm>
            <a:off x="9513152" y="2285703"/>
            <a:ext cx="1717177" cy="92785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Loop diuretics block NKCC2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8D424A-5A74-47E0-A5A8-1DB772274C37}"/>
              </a:ext>
            </a:extLst>
          </p:cNvPr>
          <p:cNvSpPr txBox="1"/>
          <p:nvPr/>
        </p:nvSpPr>
        <p:spPr>
          <a:xfrm>
            <a:off x="5635237" y="3080174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K+</a:t>
            </a:r>
          </a:p>
        </p:txBody>
      </p:sp>
      <p:cxnSp>
        <p:nvCxnSpPr>
          <p:cNvPr id="16401" name="Straight Arrow Connector 16400">
            <a:extLst>
              <a:ext uri="{FF2B5EF4-FFF2-40B4-BE49-F238E27FC236}">
                <a16:creationId xmlns:a16="http://schemas.microsoft.com/office/drawing/2014/main" id="{D84FA788-6F5E-400B-BE87-7B54212DFA0E}"/>
              </a:ext>
            </a:extLst>
          </p:cNvPr>
          <p:cNvCxnSpPr/>
          <p:nvPr/>
        </p:nvCxnSpPr>
        <p:spPr>
          <a:xfrm flipH="1">
            <a:off x="4978998" y="3330052"/>
            <a:ext cx="8992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58637B7-179C-5F20-965E-BDBFD1E0C76C}"/>
              </a:ext>
            </a:extLst>
          </p:cNvPr>
          <p:cNvSpPr/>
          <p:nvPr/>
        </p:nvSpPr>
        <p:spPr>
          <a:xfrm>
            <a:off x="9436875" y="4512505"/>
            <a:ext cx="2213810" cy="12026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e.g. Lasix blocking 25% of filtered load  (</a:t>
            </a:r>
            <a:r>
              <a:rPr lang="en-US" dirty="0" err="1"/>
              <a:t>bcus</a:t>
            </a:r>
            <a:r>
              <a:rPr lang="en-US" dirty="0"/>
              <a:t> triple transporter)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28A39A6-C409-A7FF-6E36-39FBF3598D7A}"/>
              </a:ext>
            </a:extLst>
          </p:cNvPr>
          <p:cNvSpPr/>
          <p:nvPr/>
        </p:nvSpPr>
        <p:spPr>
          <a:xfrm>
            <a:off x="10371740" y="3429000"/>
            <a:ext cx="347901" cy="898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8" grpId="0"/>
      <p:bldP spid="59" grpId="0" animBg="1"/>
      <p:bldP spid="60" grpId="0"/>
      <p:bldP spid="63" grpId="0"/>
      <p:bldP spid="66" grpId="0"/>
      <p:bldP spid="68" grpId="0"/>
      <p:bldP spid="69" grpId="0" animBg="1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2" grpId="0"/>
      <p:bldP spid="16392" grpId="0"/>
      <p:bldP spid="16399" grpId="0" animBg="1"/>
      <p:bldP spid="102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7F182-8219-40D7-9C3D-334BCB393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Distal convoluted tubule (DCT) and collecting duct (CD)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9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1561-E142-4BB4-B5DC-80B1D060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across the distal tubule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0B32AFD-3E9D-48F3-9529-7DE64A20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8" y="1957070"/>
            <a:ext cx="59150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5DAE0-F7C8-4EA0-AEAF-3D3ABCF37E92}"/>
              </a:ext>
            </a:extLst>
          </p:cNvPr>
          <p:cNvCxnSpPr>
            <a:cxnSpLocks/>
          </p:cNvCxnSpPr>
          <p:nvPr/>
        </p:nvCxnSpPr>
        <p:spPr>
          <a:xfrm>
            <a:off x="7782560" y="1690688"/>
            <a:ext cx="0" cy="4283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8A2DEA-F7EE-41B1-84B0-8E1A5558EFC2}"/>
              </a:ext>
            </a:extLst>
          </p:cNvPr>
          <p:cNvSpPr txBox="1"/>
          <p:nvPr/>
        </p:nvSpPr>
        <p:spPr>
          <a:xfrm>
            <a:off x="6736086" y="2058670"/>
            <a:ext cx="118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part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3895E-AF0F-41DF-98C6-1B34DE035759}"/>
              </a:ext>
            </a:extLst>
          </p:cNvPr>
          <p:cNvSpPr txBox="1"/>
          <p:nvPr/>
        </p:nvSpPr>
        <p:spPr>
          <a:xfrm>
            <a:off x="7782560" y="2058670"/>
            <a:ext cx="118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late part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EA0CB215-8FCE-4388-9D2B-F1150829C457}"/>
              </a:ext>
            </a:extLst>
          </p:cNvPr>
          <p:cNvSpPr/>
          <p:nvPr/>
        </p:nvSpPr>
        <p:spPr>
          <a:xfrm rot="16200000">
            <a:off x="7383840" y="2130883"/>
            <a:ext cx="167519" cy="62991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D5878600-3BCA-436A-82F9-482E1006B73D}"/>
              </a:ext>
            </a:extLst>
          </p:cNvPr>
          <p:cNvSpPr/>
          <p:nvPr/>
        </p:nvSpPr>
        <p:spPr>
          <a:xfrm rot="16200000">
            <a:off x="8006138" y="2158823"/>
            <a:ext cx="167519" cy="574038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2E7F3DC-CDED-4792-B9C9-778FD1DEB0B4}"/>
              </a:ext>
            </a:extLst>
          </p:cNvPr>
          <p:cNvSpPr/>
          <p:nvPr/>
        </p:nvSpPr>
        <p:spPr>
          <a:xfrm rot="5400000">
            <a:off x="7645397" y="3022045"/>
            <a:ext cx="518160" cy="94488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CA202-E791-420A-B539-3F24D924CF96}"/>
              </a:ext>
            </a:extLst>
          </p:cNvPr>
          <p:cNvSpPr txBox="1"/>
          <p:nvPr/>
        </p:nvSpPr>
        <p:spPr>
          <a:xfrm>
            <a:off x="7401562" y="3705572"/>
            <a:ext cx="118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Impermeable to urea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CD3FE5-65FD-4175-A9A3-77B246C56B85}"/>
              </a:ext>
            </a:extLst>
          </p:cNvPr>
          <p:cNvSpPr/>
          <p:nvPr/>
        </p:nvSpPr>
        <p:spPr>
          <a:xfrm>
            <a:off x="225119" y="1784784"/>
            <a:ext cx="3616948" cy="2552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b="1" dirty="0"/>
              <a:t>early part </a:t>
            </a:r>
            <a:r>
              <a:rPr lang="en-US" dirty="0"/>
              <a:t>of the DCT resembles the thick ascending loop of Henle. Its impermeable to water but pumps solutes actively</a:t>
            </a:r>
          </a:p>
          <a:p>
            <a:pPr algn="ctr"/>
            <a:r>
              <a:rPr lang="en-US" dirty="0"/>
              <a:t>So,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/>
              <a:t>its called </a:t>
            </a:r>
            <a:r>
              <a:rPr lang="en-US" b="1" dirty="0">
                <a:solidFill>
                  <a:srgbClr val="FF0000"/>
                </a:solidFill>
              </a:rPr>
              <a:t>the diluting segment.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5% Na+ is reabsorbed here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err="1">
                <a:solidFill>
                  <a:schemeClr val="bg1"/>
                </a:solidFill>
              </a:rPr>
              <a:t>reabospbs</a:t>
            </a:r>
            <a:r>
              <a:rPr lang="en-US" b="1" dirty="0">
                <a:solidFill>
                  <a:schemeClr val="bg1"/>
                </a:solidFill>
              </a:rPr>
              <a:t> 5% </a:t>
            </a:r>
            <a:r>
              <a:rPr lang="en-US" b="1" dirty="0" err="1">
                <a:solidFill>
                  <a:schemeClr val="bg1"/>
                </a:solidFill>
              </a:rPr>
              <a:t>NaCL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8162E-1CB2-4245-853A-37FC7EB8E292}"/>
              </a:ext>
            </a:extLst>
          </p:cNvPr>
          <p:cNvSpPr/>
          <p:nvPr/>
        </p:nvSpPr>
        <p:spPr>
          <a:xfrm>
            <a:off x="640562" y="4893560"/>
            <a:ext cx="2812409" cy="15464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the </a:t>
            </a:r>
            <a:r>
              <a:rPr lang="en-US" b="1" dirty="0"/>
              <a:t>late part </a:t>
            </a:r>
            <a:r>
              <a:rPr lang="en-US" dirty="0"/>
              <a:t>of the DCT, </a:t>
            </a:r>
            <a:r>
              <a:rPr lang="en-US" b="1" dirty="0">
                <a:solidFill>
                  <a:srgbClr val="FF0000"/>
                </a:solidFill>
              </a:rPr>
              <a:t>H2O permeability is controlled by ADH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err="1">
                <a:solidFill>
                  <a:schemeClr val="bg1"/>
                </a:solidFill>
              </a:rPr>
              <a:t>reabospbs</a:t>
            </a:r>
            <a:r>
              <a:rPr lang="en-US" b="1" dirty="0">
                <a:solidFill>
                  <a:schemeClr val="bg1"/>
                </a:solidFill>
              </a:rPr>
              <a:t> 5% </a:t>
            </a:r>
            <a:r>
              <a:rPr lang="en-US" b="1" dirty="0" err="1">
                <a:solidFill>
                  <a:schemeClr val="bg1"/>
                </a:solidFill>
              </a:rPr>
              <a:t>NaCL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DAC7BC-464A-434F-82AA-9A307924D012}"/>
              </a:ext>
            </a:extLst>
          </p:cNvPr>
          <p:cNvSpPr/>
          <p:nvPr/>
        </p:nvSpPr>
        <p:spPr>
          <a:xfrm>
            <a:off x="8940798" y="902368"/>
            <a:ext cx="2998144" cy="31819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b="1" dirty="0"/>
              <a:t>late part </a:t>
            </a:r>
            <a:r>
              <a:rPr lang="en-US" dirty="0"/>
              <a:t>of the DCT resembles cortical CD as it  has two important kinds of cells: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Principle cells </a:t>
            </a:r>
            <a:r>
              <a:rPr lang="en-US" dirty="0"/>
              <a:t>which reabsorbs Na+ and H2O while secreting K+.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Intercalated cells Type A </a:t>
            </a:r>
            <a:r>
              <a:rPr lang="en-US" dirty="0"/>
              <a:t>which reabsorbs K+ and secretes H+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31EBC3-D2C3-457F-B656-3C16307F6FD1}"/>
              </a:ext>
            </a:extLst>
          </p:cNvPr>
          <p:cNvSpPr/>
          <p:nvPr/>
        </p:nvSpPr>
        <p:spPr>
          <a:xfrm>
            <a:off x="9641838" y="4350702"/>
            <a:ext cx="1849119" cy="7924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Principle cells are controlled by Aldosterone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14F821-3EE3-46A4-AFE4-907EA0732F7B}"/>
              </a:ext>
            </a:extLst>
          </p:cNvPr>
          <p:cNvSpPr/>
          <p:nvPr/>
        </p:nvSpPr>
        <p:spPr>
          <a:xfrm>
            <a:off x="9667716" y="5303520"/>
            <a:ext cx="1940558" cy="89408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Intercalated cells Type A regulates acid-base balance</a:t>
            </a:r>
          </a:p>
        </p:txBody>
      </p:sp>
    </p:spTree>
    <p:extLst>
      <p:ext uri="{BB962C8B-B14F-4D97-AF65-F5344CB8AC3E}">
        <p14:creationId xmlns:p14="http://schemas.microsoft.com/office/powerpoint/2010/main" val="19929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1" grpId="0" animBg="1"/>
      <p:bldP spid="13" grpId="0" animBg="1"/>
      <p:bldP spid="14" grpId="0"/>
      <p:bldP spid="16" grpId="0" animBg="1"/>
      <p:bldP spid="19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8AC636-D18D-44BF-8675-3847D4AB05F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E173FD-329E-48CB-86CA-76E0E1E0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Transport mechanism in the early part of the distal convoluted tubule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FC8905-44DF-47EC-AAAC-EFEBD98A4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72" y="1800834"/>
            <a:ext cx="4946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86027-18B4-41AB-B3A9-62F469E9ADD1}"/>
              </a:ext>
            </a:extLst>
          </p:cNvPr>
          <p:cNvSpPr txBox="1"/>
          <p:nvPr/>
        </p:nvSpPr>
        <p:spPr>
          <a:xfrm>
            <a:off x="3942080" y="338836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34593-078C-4967-84AD-18E282D4F666}"/>
              </a:ext>
            </a:extLst>
          </p:cNvPr>
          <p:cNvSpPr txBox="1"/>
          <p:nvPr/>
        </p:nvSpPr>
        <p:spPr>
          <a:xfrm>
            <a:off x="6113217" y="2180650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 Na+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637DE-C704-4B12-B595-7554DD140C4D}"/>
              </a:ext>
            </a:extLst>
          </p:cNvPr>
          <p:cNvSpPr txBox="1"/>
          <p:nvPr/>
        </p:nvSpPr>
        <p:spPr>
          <a:xfrm>
            <a:off x="3703036" y="2332158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3A9B6-ABAB-40CA-8505-4A579D8EDB3E}"/>
              </a:ext>
            </a:extLst>
          </p:cNvPr>
          <p:cNvSpPr txBox="1"/>
          <p:nvPr/>
        </p:nvSpPr>
        <p:spPr>
          <a:xfrm>
            <a:off x="4638638" y="2732085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CL-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1F7DF-B2E7-4C4A-8621-4454A0E1DE3B}"/>
              </a:ext>
            </a:extLst>
          </p:cNvPr>
          <p:cNvSpPr txBox="1"/>
          <p:nvPr/>
        </p:nvSpPr>
        <p:spPr>
          <a:xfrm>
            <a:off x="4093502" y="2567354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83BB1-7267-457B-8B3A-0266678C2923}"/>
              </a:ext>
            </a:extLst>
          </p:cNvPr>
          <p:cNvSpPr txBox="1"/>
          <p:nvPr/>
        </p:nvSpPr>
        <p:spPr>
          <a:xfrm>
            <a:off x="3640104" y="3112532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Na+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A1915D-350A-4A60-A098-EFC5E1003801}"/>
              </a:ext>
            </a:extLst>
          </p:cNvPr>
          <p:cNvSpPr/>
          <p:nvPr/>
        </p:nvSpPr>
        <p:spPr>
          <a:xfrm>
            <a:off x="5040995" y="2576965"/>
            <a:ext cx="797686" cy="2352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NCC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013457-D5A7-4787-9BAE-AB2C7BAA801B}"/>
              </a:ext>
            </a:extLst>
          </p:cNvPr>
          <p:cNvCxnSpPr>
            <a:cxnSpLocks/>
          </p:cNvCxnSpPr>
          <p:nvPr/>
        </p:nvCxnSpPr>
        <p:spPr>
          <a:xfrm>
            <a:off x="4980900" y="2558494"/>
            <a:ext cx="993180" cy="15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303ADB-CF99-4DC0-AF8A-BDC6EC35B54B}"/>
              </a:ext>
            </a:extLst>
          </p:cNvPr>
          <p:cNvSpPr txBox="1"/>
          <p:nvPr/>
        </p:nvSpPr>
        <p:spPr>
          <a:xfrm>
            <a:off x="5500647" y="2273559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Na+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CB43EF-3893-45E4-913F-7D1FAED62DC8}"/>
              </a:ext>
            </a:extLst>
          </p:cNvPr>
          <p:cNvSpPr/>
          <p:nvPr/>
        </p:nvSpPr>
        <p:spPr>
          <a:xfrm>
            <a:off x="6181367" y="2495883"/>
            <a:ext cx="853442" cy="3693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ATPase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A3F37F-C6D7-4E24-B716-0521C7F05527}"/>
              </a:ext>
            </a:extLst>
          </p:cNvPr>
          <p:cNvCxnSpPr>
            <a:cxnSpLocks/>
          </p:cNvCxnSpPr>
          <p:nvPr/>
        </p:nvCxnSpPr>
        <p:spPr>
          <a:xfrm>
            <a:off x="6193373" y="2457873"/>
            <a:ext cx="853442" cy="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FE3445-04D0-44AD-991D-59471F85C5BA}"/>
              </a:ext>
            </a:extLst>
          </p:cNvPr>
          <p:cNvCxnSpPr/>
          <p:nvPr/>
        </p:nvCxnSpPr>
        <p:spPr>
          <a:xfrm flipH="1">
            <a:off x="6193373" y="289058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6CBDA0-48CB-4E43-912E-C10643B07600}"/>
              </a:ext>
            </a:extLst>
          </p:cNvPr>
          <p:cNvSpPr txBox="1"/>
          <p:nvPr/>
        </p:nvSpPr>
        <p:spPr>
          <a:xfrm>
            <a:off x="6255616" y="2866979"/>
            <a:ext cx="85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 K+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4671B-01D6-4E47-B841-57CEC6C7A16F}"/>
              </a:ext>
            </a:extLst>
          </p:cNvPr>
          <p:cNvSpPr txBox="1"/>
          <p:nvPr/>
        </p:nvSpPr>
        <p:spPr>
          <a:xfrm>
            <a:off x="5782670" y="3327140"/>
            <a:ext cx="6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Na+</a:t>
            </a:r>
          </a:p>
        </p:txBody>
      </p:sp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260450CC-647A-49B4-A3B6-572642ABF5D8}"/>
              </a:ext>
            </a:extLst>
          </p:cNvPr>
          <p:cNvSpPr/>
          <p:nvPr/>
        </p:nvSpPr>
        <p:spPr>
          <a:xfrm flipH="1">
            <a:off x="5838681" y="3353871"/>
            <a:ext cx="343714" cy="233707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7443FCE-4B9F-45C4-9BA7-C5EF5421BF12}"/>
              </a:ext>
            </a:extLst>
          </p:cNvPr>
          <p:cNvSpPr/>
          <p:nvPr/>
        </p:nvSpPr>
        <p:spPr>
          <a:xfrm>
            <a:off x="5714403" y="3343184"/>
            <a:ext cx="117466" cy="292697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326EEE-8E4D-49BF-BAE6-EA1EE37AB9AC}"/>
              </a:ext>
            </a:extLst>
          </p:cNvPr>
          <p:cNvSpPr/>
          <p:nvPr/>
        </p:nvSpPr>
        <p:spPr>
          <a:xfrm>
            <a:off x="447040" y="1878872"/>
            <a:ext cx="2216858" cy="118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Basolateral Na+-K+ ATPase pumps 3Na+ out and 2 K+ inside the cell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B7107CD-A78C-49B0-B2D4-81B1B14E2A7E}"/>
              </a:ext>
            </a:extLst>
          </p:cNvPr>
          <p:cNvSpPr/>
          <p:nvPr/>
        </p:nvSpPr>
        <p:spPr>
          <a:xfrm>
            <a:off x="269980" y="3695614"/>
            <a:ext cx="2481500" cy="95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 Na+ concentration inside the cell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FC00D86-1D18-4A73-B717-5F00BD60CCCD}"/>
              </a:ext>
            </a:extLst>
          </p:cNvPr>
          <p:cNvSpPr/>
          <p:nvPr/>
        </p:nvSpPr>
        <p:spPr>
          <a:xfrm>
            <a:off x="1036320" y="311253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46D37B-3943-41D4-B6A3-ADA5D7641B48}"/>
              </a:ext>
            </a:extLst>
          </p:cNvPr>
          <p:cNvSpPr txBox="1"/>
          <p:nvPr/>
        </p:nvSpPr>
        <p:spPr>
          <a:xfrm>
            <a:off x="1422595" y="3165389"/>
            <a:ext cx="158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3B2272E-A070-4419-A95A-3BA76C9C6F61}"/>
              </a:ext>
            </a:extLst>
          </p:cNvPr>
          <p:cNvSpPr/>
          <p:nvPr/>
        </p:nvSpPr>
        <p:spPr>
          <a:xfrm>
            <a:off x="295388" y="5174038"/>
            <a:ext cx="2714991" cy="1551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gradient favors passive entry of Na+ into the tubular cell across the apical membrane via NCC along with CL-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5CF6CFBE-B4FF-4BF4-A1A1-471567EFAE3E}"/>
              </a:ext>
            </a:extLst>
          </p:cNvPr>
          <p:cNvSpPr/>
          <p:nvPr/>
        </p:nvSpPr>
        <p:spPr>
          <a:xfrm>
            <a:off x="1036515" y="4698992"/>
            <a:ext cx="314960" cy="47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3E95DD-0447-4483-8533-39CDD4A5A734}"/>
              </a:ext>
            </a:extLst>
          </p:cNvPr>
          <p:cNvCxnSpPr>
            <a:cxnSpLocks/>
          </p:cNvCxnSpPr>
          <p:nvPr/>
        </p:nvCxnSpPr>
        <p:spPr>
          <a:xfrm>
            <a:off x="4980900" y="2839879"/>
            <a:ext cx="993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34CAE90-65E6-4C6D-BDC3-842B0741C419}"/>
              </a:ext>
            </a:extLst>
          </p:cNvPr>
          <p:cNvSpPr txBox="1"/>
          <p:nvPr/>
        </p:nvSpPr>
        <p:spPr>
          <a:xfrm rot="16200000">
            <a:off x="5104048" y="5199784"/>
            <a:ext cx="1232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Apical membrane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80067B-285E-4620-A94F-A3FF27FB5492}"/>
              </a:ext>
            </a:extLst>
          </p:cNvPr>
          <p:cNvSpPr txBox="1"/>
          <p:nvPr/>
        </p:nvSpPr>
        <p:spPr>
          <a:xfrm rot="16200000">
            <a:off x="5927465" y="5199782"/>
            <a:ext cx="136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Basolateral membrane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DDD4E9-0509-40F9-AFD4-49360F4A059E}"/>
              </a:ext>
            </a:extLst>
          </p:cNvPr>
          <p:cNvSpPr/>
          <p:nvPr/>
        </p:nvSpPr>
        <p:spPr>
          <a:xfrm>
            <a:off x="9569388" y="2812209"/>
            <a:ext cx="1717177" cy="92785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Thiazide diuretics block NCC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8F9089-09A6-B3E9-1C18-C9BDBA0C15F2}"/>
              </a:ext>
            </a:extLst>
          </p:cNvPr>
          <p:cNvSpPr/>
          <p:nvPr/>
        </p:nvSpPr>
        <p:spPr>
          <a:xfrm>
            <a:off x="9436875" y="4706835"/>
            <a:ext cx="2213810" cy="12026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Blocks transporter carrying 5% of filtered load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1DABC96-553C-18B1-CF46-99863B62E533}"/>
              </a:ext>
            </a:extLst>
          </p:cNvPr>
          <p:cNvSpPr/>
          <p:nvPr/>
        </p:nvSpPr>
        <p:spPr>
          <a:xfrm>
            <a:off x="10287000" y="3976503"/>
            <a:ext cx="372979" cy="571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7" grpId="0"/>
      <p:bldP spid="18" grpId="0" animBg="1"/>
      <p:bldP spid="22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48" grpId="0" animBg="1"/>
      <p:bldP spid="3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5DA1-2D57-46F3-A692-C843AF8E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distal convoluted tubule and collecting duct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4E369F5-13B5-4BC9-AE97-D7EA90A525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02" y="1370485"/>
            <a:ext cx="3761898" cy="51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019E-E4A0-41AA-BA7B-9FCB2756FA80}"/>
              </a:ext>
            </a:extLst>
          </p:cNvPr>
          <p:cNvSpPr/>
          <p:nvPr/>
        </p:nvSpPr>
        <p:spPr>
          <a:xfrm>
            <a:off x="1696720" y="3088640"/>
            <a:ext cx="1879600" cy="56244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Na+ channel blockers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9F16DE-BFD5-4B8B-969D-4448E242AC3D}"/>
              </a:ext>
            </a:extLst>
          </p:cNvPr>
          <p:cNvCxnSpPr>
            <a:cxnSpLocks/>
          </p:cNvCxnSpPr>
          <p:nvPr/>
        </p:nvCxnSpPr>
        <p:spPr>
          <a:xfrm flipV="1">
            <a:off x="3576320" y="2696048"/>
            <a:ext cx="1341120" cy="732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F6AA8-E817-479C-9B51-149E7B8C43DB}"/>
              </a:ext>
            </a:extLst>
          </p:cNvPr>
          <p:cNvCxnSpPr>
            <a:cxnSpLocks/>
          </p:cNvCxnSpPr>
          <p:nvPr/>
        </p:nvCxnSpPr>
        <p:spPr>
          <a:xfrm>
            <a:off x="4805680" y="2473960"/>
            <a:ext cx="223520" cy="335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2107BB5-0F06-413A-826B-AEFB9D6E63EC}"/>
              </a:ext>
            </a:extLst>
          </p:cNvPr>
          <p:cNvSpPr/>
          <p:nvPr/>
        </p:nvSpPr>
        <p:spPr>
          <a:xfrm>
            <a:off x="8971280" y="2473960"/>
            <a:ext cx="1849120" cy="48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Aldosterone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781DF-D396-4951-B482-4D8309A8A241}"/>
              </a:ext>
            </a:extLst>
          </p:cNvPr>
          <p:cNvCxnSpPr/>
          <p:nvPr/>
        </p:nvCxnSpPr>
        <p:spPr>
          <a:xfrm flipH="1">
            <a:off x="7569200" y="2696048"/>
            <a:ext cx="1239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4E0941-3FC9-4B9D-84B3-AE0917FF82BB}"/>
              </a:ext>
            </a:extLst>
          </p:cNvPr>
          <p:cNvSpPr txBox="1"/>
          <p:nvPr/>
        </p:nvSpPr>
        <p:spPr>
          <a:xfrm>
            <a:off x="8087360" y="2178298"/>
            <a:ext cx="345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D98BD-297F-4B70-B0D9-AC7950A01781}"/>
              </a:ext>
            </a:extLst>
          </p:cNvPr>
          <p:cNvSpPr/>
          <p:nvPr/>
        </p:nvSpPr>
        <p:spPr>
          <a:xfrm>
            <a:off x="8940800" y="3427652"/>
            <a:ext cx="2413000" cy="7989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Aldosteorne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anatgonists</a:t>
            </a:r>
            <a:r>
              <a:rPr lang="en-US" b="1" dirty="0">
                <a:solidFill>
                  <a:schemeClr val="bg1"/>
                </a:solidFill>
              </a:rPr>
              <a:t> (e.g. spironolactone)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FDCDD-2AFE-44A2-8E82-B60D5A6BA0BD}"/>
              </a:ext>
            </a:extLst>
          </p:cNvPr>
          <p:cNvCxnSpPr>
            <a:cxnSpLocks/>
          </p:cNvCxnSpPr>
          <p:nvPr/>
        </p:nvCxnSpPr>
        <p:spPr>
          <a:xfrm flipH="1" flipV="1">
            <a:off x="8366760" y="2902945"/>
            <a:ext cx="513080" cy="1028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AA0212-12D0-4717-ACAA-095A7FD8A717}"/>
              </a:ext>
            </a:extLst>
          </p:cNvPr>
          <p:cNvCxnSpPr>
            <a:cxnSpLocks/>
          </p:cNvCxnSpPr>
          <p:nvPr/>
        </p:nvCxnSpPr>
        <p:spPr>
          <a:xfrm flipH="1">
            <a:off x="8153400" y="2830692"/>
            <a:ext cx="457200" cy="113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DD6ECB6-ACFC-4536-9CD1-9C399CB9D54D}"/>
              </a:ext>
            </a:extLst>
          </p:cNvPr>
          <p:cNvSpPr/>
          <p:nvPr/>
        </p:nvSpPr>
        <p:spPr>
          <a:xfrm>
            <a:off x="8940800" y="5693967"/>
            <a:ext cx="2413000" cy="7989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K+ sparing diuretics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A008E3-60B6-C1A1-9BA7-8CF0B159B3BD}"/>
              </a:ext>
            </a:extLst>
          </p:cNvPr>
          <p:cNvSpPr/>
          <p:nvPr/>
        </p:nvSpPr>
        <p:spPr>
          <a:xfrm>
            <a:off x="271938" y="4825837"/>
            <a:ext cx="3304382" cy="16457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Principle cells use channels for Na+ and K+ specific to each which is different than other parts of the nephron that use carrier</a:t>
            </a:r>
          </a:p>
        </p:txBody>
      </p:sp>
    </p:spTree>
    <p:extLst>
      <p:ext uri="{BB962C8B-B14F-4D97-AF65-F5344CB8AC3E}">
        <p14:creationId xmlns:p14="http://schemas.microsoft.com/office/powerpoint/2010/main" val="26508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  <p:bldP spid="17" grpId="0" animBg="1"/>
      <p:bldP spid="2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1559</Words>
  <Application>Microsoft Office PowerPoint</Application>
  <PresentationFormat>Widescreen</PresentationFormat>
  <Paragraphs>316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Tubular processing of filtrate – 2</vt:lpstr>
      <vt:lpstr>Objectives</vt:lpstr>
      <vt:lpstr>Loop of Henle </vt:lpstr>
      <vt:lpstr>PowerPoint Presentation</vt:lpstr>
      <vt:lpstr>Na+ reabsorption in TAL</vt:lpstr>
      <vt:lpstr>Distal convoluted tubule (DCT) and collecting duct (CD) </vt:lpstr>
      <vt:lpstr>Transport across the distal tubule </vt:lpstr>
      <vt:lpstr>Transport mechanism in the early part of the distal convoluted tubule </vt:lpstr>
      <vt:lpstr>Late distal convoluted tubule and collecting duct</vt:lpstr>
      <vt:lpstr>Medullary collecting duct</vt:lpstr>
      <vt:lpstr>Summary of all solutes’ concentrations along the tubular segments </vt:lpstr>
      <vt:lpstr>Regulation of tubular reabsorption</vt:lpstr>
      <vt:lpstr>Factors influencing tubular reabsorption regulations </vt:lpstr>
      <vt:lpstr>PowerPoint Presentation</vt:lpstr>
      <vt:lpstr>Physical forces that govern tubular reabsorption </vt:lpstr>
      <vt:lpstr>Hormonal regulation of tubular reabsorption </vt:lpstr>
      <vt:lpstr>PowerPoint Presentation</vt:lpstr>
      <vt:lpstr>PowerPoint Presentation</vt:lpstr>
      <vt:lpstr>Regulation of K+</vt:lpstr>
      <vt:lpstr>Potassium </vt:lpstr>
      <vt:lpstr>The importance of K+ metabolism </vt:lpstr>
      <vt:lpstr>K+ homeostasis </vt:lpstr>
      <vt:lpstr>PowerPoint Presentation</vt:lpstr>
      <vt:lpstr>Cellular shift </vt:lpstr>
      <vt:lpstr>Cellular defense mechanism against K+ abnormalities</vt:lpstr>
      <vt:lpstr>Factors that can shift K+ in and out of the cell </vt:lpstr>
      <vt:lpstr>Factors affecting K+ distribution between ICF and ECF</vt:lpstr>
      <vt:lpstr>PowerPoint Presentation</vt:lpstr>
      <vt:lpstr>Pathophysiologic factors affecting K+ distribution between ICF and ECF</vt:lpstr>
      <vt:lpstr>Renal K+ excretion </vt:lpstr>
      <vt:lpstr>PowerPoint Presentation</vt:lpstr>
      <vt:lpstr>PowerPoint Presentation</vt:lpstr>
      <vt:lpstr>K+ handling by TAL: by Secondary active transport via the apical triple transporter (NKCC2)</vt:lpstr>
      <vt:lpstr>K+ handling by the distal portions of the nephron </vt:lpstr>
      <vt:lpstr>Factors regulating K+ secretion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Tubular Processing of Filtrate</dc:title>
  <dc:creator>Maha</dc:creator>
  <cp:lastModifiedBy>Maha</cp:lastModifiedBy>
  <cp:revision>257</cp:revision>
  <dcterms:created xsi:type="dcterms:W3CDTF">2022-04-28T13:12:39Z</dcterms:created>
  <dcterms:modified xsi:type="dcterms:W3CDTF">2022-05-10T20:38:44Z</dcterms:modified>
</cp:coreProperties>
</file>