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9" r:id="rId39"/>
    <p:sldId id="302" r:id="rId40"/>
    <p:sldId id="303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358F2-D91C-4A42-8CA2-33EC2B6DDFA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07630-0E9A-46D1-81CF-A968498712E9}">
      <dgm:prSet custT="1"/>
      <dgm:spPr/>
      <dgm:t>
        <a:bodyPr/>
        <a:lstStyle/>
        <a:p>
          <a:r>
            <a:rPr lang="en-US" sz="2400" dirty="0"/>
            <a:t>Identify and describe</a:t>
          </a:r>
        </a:p>
      </dgm:t>
    </dgm:pt>
    <dgm:pt modelId="{13904737-F3C0-4B05-AD1A-9A45CB2EC8F5}" type="parTrans" cxnId="{F1AE1818-9228-4424-82B6-2970C1554CF0}">
      <dgm:prSet/>
      <dgm:spPr/>
      <dgm:t>
        <a:bodyPr/>
        <a:lstStyle/>
        <a:p>
          <a:endParaRPr lang="en-US"/>
        </a:p>
      </dgm:t>
    </dgm:pt>
    <dgm:pt modelId="{029B72EF-DA50-465C-95D6-03031EA38310}" type="sibTrans" cxnId="{F1AE1818-9228-4424-82B6-2970C1554CF0}">
      <dgm:prSet/>
      <dgm:spPr/>
      <dgm:t>
        <a:bodyPr/>
        <a:lstStyle/>
        <a:p>
          <a:endParaRPr lang="en-US"/>
        </a:p>
      </dgm:t>
    </dgm:pt>
    <dgm:pt modelId="{7915755C-6BDF-4CB8-B064-E55EF41CFE59}">
      <dgm:prSet custT="1"/>
      <dgm:spPr/>
      <dgm:t>
        <a:bodyPr/>
        <a:lstStyle/>
        <a:p>
          <a:r>
            <a:rPr lang="en-US" sz="2400" dirty="0"/>
            <a:t>how the loop of Henle is a “counter current multiplier” while the vasa recta is a “counter current exchanger” and their roles in concentrating urine. </a:t>
          </a:r>
        </a:p>
      </dgm:t>
    </dgm:pt>
    <dgm:pt modelId="{791C326D-25B4-42DA-A9EE-3E31F43637E9}" type="parTrans" cxnId="{98A6CCD2-1023-4078-B18B-325DC2D110D7}">
      <dgm:prSet/>
      <dgm:spPr/>
      <dgm:t>
        <a:bodyPr/>
        <a:lstStyle/>
        <a:p>
          <a:endParaRPr lang="en-US"/>
        </a:p>
      </dgm:t>
    </dgm:pt>
    <dgm:pt modelId="{4ACAC63E-D037-4B9C-9BB1-4C5D8CA1FAF8}" type="sibTrans" cxnId="{98A6CCD2-1023-4078-B18B-325DC2D110D7}">
      <dgm:prSet/>
      <dgm:spPr/>
      <dgm:t>
        <a:bodyPr/>
        <a:lstStyle/>
        <a:p>
          <a:endParaRPr lang="en-US"/>
        </a:p>
      </dgm:t>
    </dgm:pt>
    <dgm:pt modelId="{729125C5-F51A-49F9-A957-BCE744F2EDA6}">
      <dgm:prSet custT="1"/>
      <dgm:spPr/>
      <dgm:t>
        <a:bodyPr/>
        <a:lstStyle/>
        <a:p>
          <a:r>
            <a:rPr lang="en-US" sz="2400"/>
            <a:t>Explain</a:t>
          </a:r>
        </a:p>
      </dgm:t>
    </dgm:pt>
    <dgm:pt modelId="{3941D79A-3F2A-4E78-8BAE-89418C71A650}" type="parTrans" cxnId="{8D33F4E4-568E-4A65-BF31-87347C62A611}">
      <dgm:prSet/>
      <dgm:spPr/>
      <dgm:t>
        <a:bodyPr/>
        <a:lstStyle/>
        <a:p>
          <a:endParaRPr lang="en-US"/>
        </a:p>
      </dgm:t>
    </dgm:pt>
    <dgm:pt modelId="{54DBCBC1-8E0B-49D7-9BDA-3B3C42EE289F}" type="sibTrans" cxnId="{8D33F4E4-568E-4A65-BF31-87347C62A611}">
      <dgm:prSet/>
      <dgm:spPr/>
      <dgm:t>
        <a:bodyPr/>
        <a:lstStyle/>
        <a:p>
          <a:endParaRPr lang="en-US"/>
        </a:p>
      </dgm:t>
    </dgm:pt>
    <dgm:pt modelId="{20AD0590-AA62-4772-B06D-4ACEF98E66C8}">
      <dgm:prSet custT="1"/>
      <dgm:spPr/>
      <dgm:t>
        <a:bodyPr/>
        <a:lstStyle/>
        <a:p>
          <a:r>
            <a:rPr lang="en-US" sz="2400" dirty="0"/>
            <a:t>what happens to osmolarity of tubular fluid in the different segments of loop of Henle upon concentrated urine production.</a:t>
          </a:r>
        </a:p>
      </dgm:t>
    </dgm:pt>
    <dgm:pt modelId="{82958A36-8BCE-4AC6-8404-5F00DA47AC83}" type="parTrans" cxnId="{B8033B82-8A61-41D7-A99D-BFA0D9609766}">
      <dgm:prSet/>
      <dgm:spPr/>
      <dgm:t>
        <a:bodyPr/>
        <a:lstStyle/>
        <a:p>
          <a:endParaRPr lang="en-US"/>
        </a:p>
      </dgm:t>
    </dgm:pt>
    <dgm:pt modelId="{8FBDED49-032B-4DCF-B8A5-5FBE332F6FCD}" type="sibTrans" cxnId="{B8033B82-8A61-41D7-A99D-BFA0D9609766}">
      <dgm:prSet/>
      <dgm:spPr/>
      <dgm:t>
        <a:bodyPr/>
        <a:lstStyle/>
        <a:p>
          <a:endParaRPr lang="en-US"/>
        </a:p>
      </dgm:t>
    </dgm:pt>
    <dgm:pt modelId="{3A165D44-D2EB-44B6-868A-8679F975FEE4}">
      <dgm:prSet custT="1"/>
      <dgm:spPr/>
      <dgm:t>
        <a:bodyPr/>
        <a:lstStyle/>
        <a:p>
          <a:r>
            <a:rPr lang="en-US" sz="2400"/>
            <a:t>Explain</a:t>
          </a:r>
        </a:p>
      </dgm:t>
    </dgm:pt>
    <dgm:pt modelId="{FA5CAB8E-07FD-43A2-8A44-F3C16939B6C7}" type="parTrans" cxnId="{709A383D-4099-4310-A840-33CD88E199F0}">
      <dgm:prSet/>
      <dgm:spPr/>
      <dgm:t>
        <a:bodyPr/>
        <a:lstStyle/>
        <a:p>
          <a:endParaRPr lang="en-US"/>
        </a:p>
      </dgm:t>
    </dgm:pt>
    <dgm:pt modelId="{7B7AF47F-5D7E-4F03-8F83-105E3A58050E}" type="sibTrans" cxnId="{709A383D-4099-4310-A840-33CD88E199F0}">
      <dgm:prSet/>
      <dgm:spPr/>
      <dgm:t>
        <a:bodyPr/>
        <a:lstStyle/>
        <a:p>
          <a:endParaRPr lang="en-US"/>
        </a:p>
      </dgm:t>
    </dgm:pt>
    <dgm:pt modelId="{2F77992C-9E21-421D-B072-7F8193C7ABF4}">
      <dgm:prSet custT="1"/>
      <dgm:spPr/>
      <dgm:t>
        <a:bodyPr/>
        <a:lstStyle/>
        <a:p>
          <a:r>
            <a:rPr lang="en-US" sz="2400" dirty="0"/>
            <a:t>The factors that enable the loop of Henle to make a concentrated medullary gradient. </a:t>
          </a:r>
        </a:p>
      </dgm:t>
    </dgm:pt>
    <dgm:pt modelId="{0FEA3730-D551-445C-9723-7B048750018C}" type="parTrans" cxnId="{3150EDBD-9871-4DDB-9C99-846C6511EF61}">
      <dgm:prSet/>
      <dgm:spPr/>
      <dgm:t>
        <a:bodyPr/>
        <a:lstStyle/>
        <a:p>
          <a:endParaRPr lang="en-US"/>
        </a:p>
      </dgm:t>
    </dgm:pt>
    <dgm:pt modelId="{90235ED1-D699-4402-958E-0FC4A10FB6A3}" type="sibTrans" cxnId="{3150EDBD-9871-4DDB-9C99-846C6511EF61}">
      <dgm:prSet/>
      <dgm:spPr/>
      <dgm:t>
        <a:bodyPr/>
        <a:lstStyle/>
        <a:p>
          <a:endParaRPr lang="en-US"/>
        </a:p>
      </dgm:t>
    </dgm:pt>
    <dgm:pt modelId="{AFA375C7-CCCD-41FA-9F03-498E607EFD37}">
      <dgm:prSet custT="1"/>
      <dgm:spPr/>
      <dgm:t>
        <a:bodyPr/>
        <a:lstStyle/>
        <a:p>
          <a:r>
            <a:rPr lang="en-US" sz="2400"/>
            <a:t>Differentiate</a:t>
          </a:r>
        </a:p>
      </dgm:t>
    </dgm:pt>
    <dgm:pt modelId="{160221D1-2139-4062-8AF2-D78C6EED5EA4}" type="parTrans" cxnId="{C4ED2E0C-8D06-4B67-9EE3-FA98FA28605C}">
      <dgm:prSet/>
      <dgm:spPr/>
      <dgm:t>
        <a:bodyPr/>
        <a:lstStyle/>
        <a:p>
          <a:endParaRPr lang="en-US"/>
        </a:p>
      </dgm:t>
    </dgm:pt>
    <dgm:pt modelId="{E89D6567-AF0D-4D91-8256-3957F37980F1}" type="sibTrans" cxnId="{C4ED2E0C-8D06-4B67-9EE3-FA98FA28605C}">
      <dgm:prSet/>
      <dgm:spPr/>
      <dgm:t>
        <a:bodyPr/>
        <a:lstStyle/>
        <a:p>
          <a:endParaRPr lang="en-US"/>
        </a:p>
      </dgm:t>
    </dgm:pt>
    <dgm:pt modelId="{C61C76D1-6E78-4C0A-B54A-8ABB017310AB}">
      <dgm:prSet custT="1"/>
      <dgm:spPr/>
      <dgm:t>
        <a:bodyPr/>
        <a:lstStyle/>
        <a:p>
          <a:r>
            <a:rPr lang="en-US" sz="2400" dirty="0"/>
            <a:t>between water diuresis and osmotic diuresis.</a:t>
          </a:r>
        </a:p>
      </dgm:t>
    </dgm:pt>
    <dgm:pt modelId="{FD9C90EC-246F-4E5A-B98B-F2D8120D0DD6}" type="parTrans" cxnId="{DDF720A9-18BC-4DA0-9969-9E9E45790274}">
      <dgm:prSet/>
      <dgm:spPr/>
      <dgm:t>
        <a:bodyPr/>
        <a:lstStyle/>
        <a:p>
          <a:endParaRPr lang="en-US"/>
        </a:p>
      </dgm:t>
    </dgm:pt>
    <dgm:pt modelId="{9FC99252-B226-48DB-82BB-E087D832DAB1}" type="sibTrans" cxnId="{DDF720A9-18BC-4DA0-9969-9E9E45790274}">
      <dgm:prSet/>
      <dgm:spPr/>
      <dgm:t>
        <a:bodyPr/>
        <a:lstStyle/>
        <a:p>
          <a:endParaRPr lang="en-US"/>
        </a:p>
      </dgm:t>
    </dgm:pt>
    <dgm:pt modelId="{A08412EB-192D-4839-B3F4-A250CC056EAB}">
      <dgm:prSet custT="1"/>
      <dgm:spPr/>
      <dgm:t>
        <a:bodyPr/>
        <a:lstStyle/>
        <a:p>
          <a:r>
            <a:rPr lang="en-US" sz="2400"/>
            <a:t>Learn about</a:t>
          </a:r>
        </a:p>
      </dgm:t>
    </dgm:pt>
    <dgm:pt modelId="{E9CB0081-05B9-4D17-A1B5-24903A1FA91F}" type="parTrans" cxnId="{1D232EB7-01BA-4041-8659-B9EA032041BD}">
      <dgm:prSet/>
      <dgm:spPr/>
      <dgm:t>
        <a:bodyPr/>
        <a:lstStyle/>
        <a:p>
          <a:endParaRPr lang="en-US"/>
        </a:p>
      </dgm:t>
    </dgm:pt>
    <dgm:pt modelId="{0051A30C-9506-4F1F-AFD6-087A9AB393AC}" type="sibTrans" cxnId="{1D232EB7-01BA-4041-8659-B9EA032041BD}">
      <dgm:prSet/>
      <dgm:spPr/>
      <dgm:t>
        <a:bodyPr/>
        <a:lstStyle/>
        <a:p>
          <a:endParaRPr lang="en-US"/>
        </a:p>
      </dgm:t>
    </dgm:pt>
    <dgm:pt modelId="{AECBDCB0-5BDC-426F-9877-9B80A86FF2E6}">
      <dgm:prSet custT="1"/>
      <dgm:spPr/>
      <dgm:t>
        <a:bodyPr/>
        <a:lstStyle/>
        <a:p>
          <a:r>
            <a:rPr lang="en-US" sz="2400" dirty="0"/>
            <a:t>the clinical correlates of diabetes mellitus and diabetes insipidus. </a:t>
          </a:r>
        </a:p>
      </dgm:t>
    </dgm:pt>
    <dgm:pt modelId="{BE6A1704-8050-43D6-BAED-B736891B68B0}" type="parTrans" cxnId="{1C57DA29-2A1B-4CDC-99F7-E2E4C76D43F8}">
      <dgm:prSet/>
      <dgm:spPr/>
      <dgm:t>
        <a:bodyPr/>
        <a:lstStyle/>
        <a:p>
          <a:endParaRPr lang="en-US"/>
        </a:p>
      </dgm:t>
    </dgm:pt>
    <dgm:pt modelId="{A9E169A9-AFC1-4608-A3A8-61EB5D271759}" type="sibTrans" cxnId="{1C57DA29-2A1B-4CDC-99F7-E2E4C76D43F8}">
      <dgm:prSet/>
      <dgm:spPr/>
      <dgm:t>
        <a:bodyPr/>
        <a:lstStyle/>
        <a:p>
          <a:endParaRPr lang="en-US"/>
        </a:p>
      </dgm:t>
    </dgm:pt>
    <dgm:pt modelId="{830EA770-F9A8-4A93-ADEF-DD1C9134122F}" type="pres">
      <dgm:prSet presAssocID="{F96358F2-D91C-4A42-8CA2-33EC2B6DDFAA}" presName="Name0" presStyleCnt="0">
        <dgm:presLayoutVars>
          <dgm:dir/>
          <dgm:animLvl val="lvl"/>
          <dgm:resizeHandles val="exact"/>
        </dgm:presLayoutVars>
      </dgm:prSet>
      <dgm:spPr/>
    </dgm:pt>
    <dgm:pt modelId="{96F59A29-1933-45BC-970A-DED1B496D6C2}" type="pres">
      <dgm:prSet presAssocID="{F0507630-0E9A-46D1-81CF-A968498712E9}" presName="linNode" presStyleCnt="0"/>
      <dgm:spPr/>
    </dgm:pt>
    <dgm:pt modelId="{49B3BA5E-4AE3-41FC-B273-A12C981852F9}" type="pres">
      <dgm:prSet presAssocID="{F0507630-0E9A-46D1-81CF-A968498712E9}" presName="parentText" presStyleLbl="solidFgAcc1" presStyleIdx="0" presStyleCnt="5" custScaleX="121350" custLinFactNeighborX="265" custLinFactNeighborY="1109">
        <dgm:presLayoutVars>
          <dgm:chMax val="1"/>
          <dgm:bulletEnabled/>
        </dgm:presLayoutVars>
      </dgm:prSet>
      <dgm:spPr/>
    </dgm:pt>
    <dgm:pt modelId="{E2B0E0B1-6265-43A4-AC23-FB290E47D8D8}" type="pres">
      <dgm:prSet presAssocID="{F0507630-0E9A-46D1-81CF-A968498712E9}" presName="descendantText" presStyleLbl="alignNode1" presStyleIdx="0" presStyleCnt="5" custScaleX="121431" custLinFactNeighborX="-3479" custLinFactNeighborY="1270">
        <dgm:presLayoutVars>
          <dgm:bulletEnabled/>
        </dgm:presLayoutVars>
      </dgm:prSet>
      <dgm:spPr/>
    </dgm:pt>
    <dgm:pt modelId="{587C947E-B349-4A2C-B3E4-D337CC4421E1}" type="pres">
      <dgm:prSet presAssocID="{029B72EF-DA50-465C-95D6-03031EA38310}" presName="sp" presStyleCnt="0"/>
      <dgm:spPr/>
    </dgm:pt>
    <dgm:pt modelId="{8E513167-936F-4B9A-B05D-B5618C9BEC88}" type="pres">
      <dgm:prSet presAssocID="{729125C5-F51A-49F9-A957-BCE744F2EDA6}" presName="linNode" presStyleCnt="0"/>
      <dgm:spPr/>
    </dgm:pt>
    <dgm:pt modelId="{FB2982DD-C13F-45EE-BF81-288E374CBB15}" type="pres">
      <dgm:prSet presAssocID="{729125C5-F51A-49F9-A957-BCE744F2EDA6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7FDE44F5-139C-4F6C-9354-6E60056ED77A}" type="pres">
      <dgm:prSet presAssocID="{729125C5-F51A-49F9-A957-BCE744F2EDA6}" presName="descendantText" presStyleLbl="alignNode1" presStyleIdx="1" presStyleCnt="5">
        <dgm:presLayoutVars>
          <dgm:bulletEnabled/>
        </dgm:presLayoutVars>
      </dgm:prSet>
      <dgm:spPr/>
    </dgm:pt>
    <dgm:pt modelId="{4A29F413-D974-492C-A5F6-292F98AE335E}" type="pres">
      <dgm:prSet presAssocID="{54DBCBC1-8E0B-49D7-9BDA-3B3C42EE289F}" presName="sp" presStyleCnt="0"/>
      <dgm:spPr/>
    </dgm:pt>
    <dgm:pt modelId="{8F4E5439-0649-4C68-B295-1DE1EA709A47}" type="pres">
      <dgm:prSet presAssocID="{3A165D44-D2EB-44B6-868A-8679F975FEE4}" presName="linNode" presStyleCnt="0"/>
      <dgm:spPr/>
    </dgm:pt>
    <dgm:pt modelId="{12161D7C-6980-4F84-ADD0-20EAFED4503B}" type="pres">
      <dgm:prSet presAssocID="{3A165D44-D2EB-44B6-868A-8679F975FEE4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F11C08E0-32D3-4D51-8AE3-C641A5AE98DC}" type="pres">
      <dgm:prSet presAssocID="{3A165D44-D2EB-44B6-868A-8679F975FEE4}" presName="descendantText" presStyleLbl="alignNode1" presStyleIdx="2" presStyleCnt="5">
        <dgm:presLayoutVars>
          <dgm:bulletEnabled/>
        </dgm:presLayoutVars>
      </dgm:prSet>
      <dgm:spPr/>
    </dgm:pt>
    <dgm:pt modelId="{033F7B27-EE1B-4588-8821-3FB16F77D57E}" type="pres">
      <dgm:prSet presAssocID="{7B7AF47F-5D7E-4F03-8F83-105E3A58050E}" presName="sp" presStyleCnt="0"/>
      <dgm:spPr/>
    </dgm:pt>
    <dgm:pt modelId="{04EBC0F1-D055-4B22-A91A-F89D23BA3572}" type="pres">
      <dgm:prSet presAssocID="{AFA375C7-CCCD-41FA-9F03-498E607EFD37}" presName="linNode" presStyleCnt="0"/>
      <dgm:spPr/>
    </dgm:pt>
    <dgm:pt modelId="{CF8F99FC-17F0-435F-8C0D-E4B9457425D6}" type="pres">
      <dgm:prSet presAssocID="{AFA375C7-CCCD-41FA-9F03-498E607EFD37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A49DC69E-BEA3-40D5-9964-19A6470E9A18}" type="pres">
      <dgm:prSet presAssocID="{AFA375C7-CCCD-41FA-9F03-498E607EFD37}" presName="descendantText" presStyleLbl="alignNode1" presStyleIdx="3" presStyleCnt="5">
        <dgm:presLayoutVars>
          <dgm:bulletEnabled/>
        </dgm:presLayoutVars>
      </dgm:prSet>
      <dgm:spPr/>
    </dgm:pt>
    <dgm:pt modelId="{FA23A922-9BFF-4072-82AA-6F231417273B}" type="pres">
      <dgm:prSet presAssocID="{E89D6567-AF0D-4D91-8256-3957F37980F1}" presName="sp" presStyleCnt="0"/>
      <dgm:spPr/>
    </dgm:pt>
    <dgm:pt modelId="{25454D91-9BDC-4027-8C3C-7C1D2E4787E1}" type="pres">
      <dgm:prSet presAssocID="{A08412EB-192D-4839-B3F4-A250CC056EAB}" presName="linNode" presStyleCnt="0"/>
      <dgm:spPr/>
    </dgm:pt>
    <dgm:pt modelId="{8DFE7456-2D97-4AF8-A43E-0605F7D380EF}" type="pres">
      <dgm:prSet presAssocID="{A08412EB-192D-4839-B3F4-A250CC056EAB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641CC979-0643-4972-93F5-5553C1C45AB7}" type="pres">
      <dgm:prSet presAssocID="{A08412EB-192D-4839-B3F4-A250CC056EAB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EFEA6A03-DC7B-4EBC-8D80-AB71D1C27131}" type="presOf" srcId="{7915755C-6BDF-4CB8-B064-E55EF41CFE59}" destId="{E2B0E0B1-6265-43A4-AC23-FB290E47D8D8}" srcOrd="0" destOrd="0" presId="urn:microsoft.com/office/officeart/2016/7/layout/VerticalHollowActionList"/>
    <dgm:cxn modelId="{A6076207-DFF5-400F-9FEC-220F015D61DB}" type="presOf" srcId="{AFA375C7-CCCD-41FA-9F03-498E607EFD37}" destId="{CF8F99FC-17F0-435F-8C0D-E4B9457425D6}" srcOrd="0" destOrd="0" presId="urn:microsoft.com/office/officeart/2016/7/layout/VerticalHollowActionList"/>
    <dgm:cxn modelId="{C4ED2E0C-8D06-4B67-9EE3-FA98FA28605C}" srcId="{F96358F2-D91C-4A42-8CA2-33EC2B6DDFAA}" destId="{AFA375C7-CCCD-41FA-9F03-498E607EFD37}" srcOrd="3" destOrd="0" parTransId="{160221D1-2139-4062-8AF2-D78C6EED5EA4}" sibTransId="{E89D6567-AF0D-4D91-8256-3957F37980F1}"/>
    <dgm:cxn modelId="{F1AE1818-9228-4424-82B6-2970C1554CF0}" srcId="{F96358F2-D91C-4A42-8CA2-33EC2B6DDFAA}" destId="{F0507630-0E9A-46D1-81CF-A968498712E9}" srcOrd="0" destOrd="0" parTransId="{13904737-F3C0-4B05-AD1A-9A45CB2EC8F5}" sibTransId="{029B72EF-DA50-465C-95D6-03031EA38310}"/>
    <dgm:cxn modelId="{1C57DA29-2A1B-4CDC-99F7-E2E4C76D43F8}" srcId="{A08412EB-192D-4839-B3F4-A250CC056EAB}" destId="{AECBDCB0-5BDC-426F-9877-9B80A86FF2E6}" srcOrd="0" destOrd="0" parTransId="{BE6A1704-8050-43D6-BAED-B736891B68B0}" sibTransId="{A9E169A9-AFC1-4608-A3A8-61EB5D271759}"/>
    <dgm:cxn modelId="{709A383D-4099-4310-A840-33CD88E199F0}" srcId="{F96358F2-D91C-4A42-8CA2-33EC2B6DDFAA}" destId="{3A165D44-D2EB-44B6-868A-8679F975FEE4}" srcOrd="2" destOrd="0" parTransId="{FA5CAB8E-07FD-43A2-8A44-F3C16939B6C7}" sibTransId="{7B7AF47F-5D7E-4F03-8F83-105E3A58050E}"/>
    <dgm:cxn modelId="{B539393F-198F-4242-A310-7AAF1E7AA494}" type="presOf" srcId="{AECBDCB0-5BDC-426F-9877-9B80A86FF2E6}" destId="{641CC979-0643-4972-93F5-5553C1C45AB7}" srcOrd="0" destOrd="0" presId="urn:microsoft.com/office/officeart/2016/7/layout/VerticalHollowActionList"/>
    <dgm:cxn modelId="{79568641-4E25-454E-92BC-E707BBE1A6E4}" type="presOf" srcId="{729125C5-F51A-49F9-A957-BCE744F2EDA6}" destId="{FB2982DD-C13F-45EE-BF81-288E374CBB15}" srcOrd="0" destOrd="0" presId="urn:microsoft.com/office/officeart/2016/7/layout/VerticalHollowActionList"/>
    <dgm:cxn modelId="{77C58181-40A7-4E61-B125-57FE09299EE3}" type="presOf" srcId="{A08412EB-192D-4839-B3F4-A250CC056EAB}" destId="{8DFE7456-2D97-4AF8-A43E-0605F7D380EF}" srcOrd="0" destOrd="0" presId="urn:microsoft.com/office/officeart/2016/7/layout/VerticalHollowActionList"/>
    <dgm:cxn modelId="{B8033B82-8A61-41D7-A99D-BFA0D9609766}" srcId="{729125C5-F51A-49F9-A957-BCE744F2EDA6}" destId="{20AD0590-AA62-4772-B06D-4ACEF98E66C8}" srcOrd="0" destOrd="0" parTransId="{82958A36-8BCE-4AC6-8404-5F00DA47AC83}" sibTransId="{8FBDED49-032B-4DCF-B8A5-5FBE332F6FCD}"/>
    <dgm:cxn modelId="{1DF3A98D-5606-44B8-A931-7B6D83C3880B}" type="presOf" srcId="{3A165D44-D2EB-44B6-868A-8679F975FEE4}" destId="{12161D7C-6980-4F84-ADD0-20EAFED4503B}" srcOrd="0" destOrd="0" presId="urn:microsoft.com/office/officeart/2016/7/layout/VerticalHollowActionList"/>
    <dgm:cxn modelId="{D4981391-5DE1-4C91-BEFE-59AFD221644D}" type="presOf" srcId="{20AD0590-AA62-4772-B06D-4ACEF98E66C8}" destId="{7FDE44F5-139C-4F6C-9354-6E60056ED77A}" srcOrd="0" destOrd="0" presId="urn:microsoft.com/office/officeart/2016/7/layout/VerticalHollowActionList"/>
    <dgm:cxn modelId="{9F35B595-0D39-47C7-9E93-393A590A2063}" type="presOf" srcId="{F96358F2-D91C-4A42-8CA2-33EC2B6DDFAA}" destId="{830EA770-F9A8-4A93-ADEF-DD1C9134122F}" srcOrd="0" destOrd="0" presId="urn:microsoft.com/office/officeart/2016/7/layout/VerticalHollowActionList"/>
    <dgm:cxn modelId="{DDF720A9-18BC-4DA0-9969-9E9E45790274}" srcId="{AFA375C7-CCCD-41FA-9F03-498E607EFD37}" destId="{C61C76D1-6E78-4C0A-B54A-8ABB017310AB}" srcOrd="0" destOrd="0" parTransId="{FD9C90EC-246F-4E5A-B98B-F2D8120D0DD6}" sibTransId="{9FC99252-B226-48DB-82BB-E087D832DAB1}"/>
    <dgm:cxn modelId="{DEFD8EB3-63E5-4B33-902C-F3C102CF3F35}" type="presOf" srcId="{2F77992C-9E21-421D-B072-7F8193C7ABF4}" destId="{F11C08E0-32D3-4D51-8AE3-C641A5AE98DC}" srcOrd="0" destOrd="0" presId="urn:microsoft.com/office/officeart/2016/7/layout/VerticalHollowActionList"/>
    <dgm:cxn modelId="{1D232EB7-01BA-4041-8659-B9EA032041BD}" srcId="{F96358F2-D91C-4A42-8CA2-33EC2B6DDFAA}" destId="{A08412EB-192D-4839-B3F4-A250CC056EAB}" srcOrd="4" destOrd="0" parTransId="{E9CB0081-05B9-4D17-A1B5-24903A1FA91F}" sibTransId="{0051A30C-9506-4F1F-AFD6-087A9AB393AC}"/>
    <dgm:cxn modelId="{3150EDBD-9871-4DDB-9C99-846C6511EF61}" srcId="{3A165D44-D2EB-44B6-868A-8679F975FEE4}" destId="{2F77992C-9E21-421D-B072-7F8193C7ABF4}" srcOrd="0" destOrd="0" parTransId="{0FEA3730-D551-445C-9723-7B048750018C}" sibTransId="{90235ED1-D699-4402-958E-0FC4A10FB6A3}"/>
    <dgm:cxn modelId="{875EA3CA-1CCB-496E-A20E-62A95C007725}" type="presOf" srcId="{C61C76D1-6E78-4C0A-B54A-8ABB017310AB}" destId="{A49DC69E-BEA3-40D5-9964-19A6470E9A18}" srcOrd="0" destOrd="0" presId="urn:microsoft.com/office/officeart/2016/7/layout/VerticalHollowActionList"/>
    <dgm:cxn modelId="{98A6CCD2-1023-4078-B18B-325DC2D110D7}" srcId="{F0507630-0E9A-46D1-81CF-A968498712E9}" destId="{7915755C-6BDF-4CB8-B064-E55EF41CFE59}" srcOrd="0" destOrd="0" parTransId="{791C326D-25B4-42DA-A9EE-3E31F43637E9}" sibTransId="{4ACAC63E-D037-4B9C-9BB1-4C5D8CA1FAF8}"/>
    <dgm:cxn modelId="{B6C76CE1-1A19-4A98-84D0-C0A0C96AD1B5}" type="presOf" srcId="{F0507630-0E9A-46D1-81CF-A968498712E9}" destId="{49B3BA5E-4AE3-41FC-B273-A12C981852F9}" srcOrd="0" destOrd="0" presId="urn:microsoft.com/office/officeart/2016/7/layout/VerticalHollowActionList"/>
    <dgm:cxn modelId="{8D33F4E4-568E-4A65-BF31-87347C62A611}" srcId="{F96358F2-D91C-4A42-8CA2-33EC2B6DDFAA}" destId="{729125C5-F51A-49F9-A957-BCE744F2EDA6}" srcOrd="1" destOrd="0" parTransId="{3941D79A-3F2A-4E78-8BAE-89418C71A650}" sibTransId="{54DBCBC1-8E0B-49D7-9BDA-3B3C42EE289F}"/>
    <dgm:cxn modelId="{8DC01C05-74FF-45A9-988A-D2A8867C68E9}" type="presParOf" srcId="{830EA770-F9A8-4A93-ADEF-DD1C9134122F}" destId="{96F59A29-1933-45BC-970A-DED1B496D6C2}" srcOrd="0" destOrd="0" presId="urn:microsoft.com/office/officeart/2016/7/layout/VerticalHollowActionList"/>
    <dgm:cxn modelId="{9093205C-57AA-457E-BBC1-A00CB398723F}" type="presParOf" srcId="{96F59A29-1933-45BC-970A-DED1B496D6C2}" destId="{49B3BA5E-4AE3-41FC-B273-A12C981852F9}" srcOrd="0" destOrd="0" presId="urn:microsoft.com/office/officeart/2016/7/layout/VerticalHollowActionList"/>
    <dgm:cxn modelId="{3709DFEE-34C9-43D7-B0FB-1A2AB943ECA5}" type="presParOf" srcId="{96F59A29-1933-45BC-970A-DED1B496D6C2}" destId="{E2B0E0B1-6265-43A4-AC23-FB290E47D8D8}" srcOrd="1" destOrd="0" presId="urn:microsoft.com/office/officeart/2016/7/layout/VerticalHollowActionList"/>
    <dgm:cxn modelId="{561B8998-1D3E-4F90-8E6A-82A1E66D8757}" type="presParOf" srcId="{830EA770-F9A8-4A93-ADEF-DD1C9134122F}" destId="{587C947E-B349-4A2C-B3E4-D337CC4421E1}" srcOrd="1" destOrd="0" presId="urn:microsoft.com/office/officeart/2016/7/layout/VerticalHollowActionList"/>
    <dgm:cxn modelId="{6F45E18F-82AD-4890-AD66-D2A850715D02}" type="presParOf" srcId="{830EA770-F9A8-4A93-ADEF-DD1C9134122F}" destId="{8E513167-936F-4B9A-B05D-B5618C9BEC88}" srcOrd="2" destOrd="0" presId="urn:microsoft.com/office/officeart/2016/7/layout/VerticalHollowActionList"/>
    <dgm:cxn modelId="{25F2C8D9-F19D-4757-8D1F-1A9A74E961F3}" type="presParOf" srcId="{8E513167-936F-4B9A-B05D-B5618C9BEC88}" destId="{FB2982DD-C13F-45EE-BF81-288E374CBB15}" srcOrd="0" destOrd="0" presId="urn:microsoft.com/office/officeart/2016/7/layout/VerticalHollowActionList"/>
    <dgm:cxn modelId="{73796FB7-115B-4590-A494-A6307286671A}" type="presParOf" srcId="{8E513167-936F-4B9A-B05D-B5618C9BEC88}" destId="{7FDE44F5-139C-4F6C-9354-6E60056ED77A}" srcOrd="1" destOrd="0" presId="urn:microsoft.com/office/officeart/2016/7/layout/VerticalHollowActionList"/>
    <dgm:cxn modelId="{D262C73C-8826-4895-99D6-E0283EE42F0B}" type="presParOf" srcId="{830EA770-F9A8-4A93-ADEF-DD1C9134122F}" destId="{4A29F413-D974-492C-A5F6-292F98AE335E}" srcOrd="3" destOrd="0" presId="urn:microsoft.com/office/officeart/2016/7/layout/VerticalHollowActionList"/>
    <dgm:cxn modelId="{D3CCDEF4-8932-4693-9174-15AFA5D67D3A}" type="presParOf" srcId="{830EA770-F9A8-4A93-ADEF-DD1C9134122F}" destId="{8F4E5439-0649-4C68-B295-1DE1EA709A47}" srcOrd="4" destOrd="0" presId="urn:microsoft.com/office/officeart/2016/7/layout/VerticalHollowActionList"/>
    <dgm:cxn modelId="{ACE3DED2-2B53-4289-9AAC-8B007687F8C6}" type="presParOf" srcId="{8F4E5439-0649-4C68-B295-1DE1EA709A47}" destId="{12161D7C-6980-4F84-ADD0-20EAFED4503B}" srcOrd="0" destOrd="0" presId="urn:microsoft.com/office/officeart/2016/7/layout/VerticalHollowActionList"/>
    <dgm:cxn modelId="{19BB8B2D-2CB4-4D39-9056-E45B86FA7A99}" type="presParOf" srcId="{8F4E5439-0649-4C68-B295-1DE1EA709A47}" destId="{F11C08E0-32D3-4D51-8AE3-C641A5AE98DC}" srcOrd="1" destOrd="0" presId="urn:microsoft.com/office/officeart/2016/7/layout/VerticalHollowActionList"/>
    <dgm:cxn modelId="{FEA024E0-247F-42C5-8333-41DD40D217A7}" type="presParOf" srcId="{830EA770-F9A8-4A93-ADEF-DD1C9134122F}" destId="{033F7B27-EE1B-4588-8821-3FB16F77D57E}" srcOrd="5" destOrd="0" presId="urn:microsoft.com/office/officeart/2016/7/layout/VerticalHollowActionList"/>
    <dgm:cxn modelId="{DA6FD4D7-7F56-4440-9C41-DC16AD2F0F97}" type="presParOf" srcId="{830EA770-F9A8-4A93-ADEF-DD1C9134122F}" destId="{04EBC0F1-D055-4B22-A91A-F89D23BA3572}" srcOrd="6" destOrd="0" presId="urn:microsoft.com/office/officeart/2016/7/layout/VerticalHollowActionList"/>
    <dgm:cxn modelId="{F2DFAB84-0B09-4AD7-9A4A-3B4D7FB52D74}" type="presParOf" srcId="{04EBC0F1-D055-4B22-A91A-F89D23BA3572}" destId="{CF8F99FC-17F0-435F-8C0D-E4B9457425D6}" srcOrd="0" destOrd="0" presId="urn:microsoft.com/office/officeart/2016/7/layout/VerticalHollowActionList"/>
    <dgm:cxn modelId="{CE1D6D80-59B2-4A47-BF6B-23C14DA63055}" type="presParOf" srcId="{04EBC0F1-D055-4B22-A91A-F89D23BA3572}" destId="{A49DC69E-BEA3-40D5-9964-19A6470E9A18}" srcOrd="1" destOrd="0" presId="urn:microsoft.com/office/officeart/2016/7/layout/VerticalHollowActionList"/>
    <dgm:cxn modelId="{87199523-8026-4C3F-8231-6B212095887E}" type="presParOf" srcId="{830EA770-F9A8-4A93-ADEF-DD1C9134122F}" destId="{FA23A922-9BFF-4072-82AA-6F231417273B}" srcOrd="7" destOrd="0" presId="urn:microsoft.com/office/officeart/2016/7/layout/VerticalHollowActionList"/>
    <dgm:cxn modelId="{667146C7-3AF5-4E35-AE2A-2496DD8D2E5B}" type="presParOf" srcId="{830EA770-F9A8-4A93-ADEF-DD1C9134122F}" destId="{25454D91-9BDC-4027-8C3C-7C1D2E4787E1}" srcOrd="8" destOrd="0" presId="urn:microsoft.com/office/officeart/2016/7/layout/VerticalHollowActionList"/>
    <dgm:cxn modelId="{E0F1069B-4B3C-4435-95E6-02E0F98E7463}" type="presParOf" srcId="{25454D91-9BDC-4027-8C3C-7C1D2E4787E1}" destId="{8DFE7456-2D97-4AF8-A43E-0605F7D380EF}" srcOrd="0" destOrd="0" presId="urn:microsoft.com/office/officeart/2016/7/layout/VerticalHollowActionList"/>
    <dgm:cxn modelId="{7C64747A-0497-4E9C-B6B5-4021A7B50690}" type="presParOf" srcId="{25454D91-9BDC-4027-8C3C-7C1D2E4787E1}" destId="{641CC979-0643-4972-93F5-5553C1C45AB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E0B1-6265-43A4-AC23-FB290E47D8D8}">
      <dsp:nvSpPr>
        <dsp:cNvPr id="0" name=""/>
        <dsp:cNvSpPr/>
      </dsp:nvSpPr>
      <dsp:spPr>
        <a:xfrm>
          <a:off x="2258782" y="13727"/>
          <a:ext cx="9308014" cy="91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28" tIns="232772" rIns="148728" bIns="2327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the loop of Henle is a “counter current multiplier” while the vasa recta is a “counter current exchanger” and their roles in concentrating urine. </a:t>
          </a:r>
        </a:p>
      </dsp:txBody>
      <dsp:txXfrm>
        <a:off x="2258782" y="13727"/>
        <a:ext cx="9308014" cy="916425"/>
      </dsp:txXfrm>
    </dsp:sp>
    <dsp:sp modelId="{49B3BA5E-4AE3-41FC-B273-A12C981852F9}">
      <dsp:nvSpPr>
        <dsp:cNvPr id="0" name=""/>
        <dsp:cNvSpPr/>
      </dsp:nvSpPr>
      <dsp:spPr>
        <a:xfrm>
          <a:off x="20312" y="12251"/>
          <a:ext cx="2325451" cy="916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05" tIns="90522" rIns="101405" bIns="905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and describe</a:t>
          </a:r>
        </a:p>
      </dsp:txBody>
      <dsp:txXfrm>
        <a:off x="20312" y="12251"/>
        <a:ext cx="2325451" cy="916425"/>
      </dsp:txXfrm>
    </dsp:sp>
    <dsp:sp modelId="{7FDE44F5-139C-4F6C-9354-6E60056ED77A}">
      <dsp:nvSpPr>
        <dsp:cNvPr id="0" name=""/>
        <dsp:cNvSpPr/>
      </dsp:nvSpPr>
      <dsp:spPr>
        <a:xfrm>
          <a:off x="2327768" y="973499"/>
          <a:ext cx="9311076" cy="91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61" tIns="232772" rIns="180661" bIns="2327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happens to osmolarity of tubular fluid in the different segments of loop of Henle upon concentrated urine production.</a:t>
          </a:r>
        </a:p>
      </dsp:txBody>
      <dsp:txXfrm>
        <a:off x="2327768" y="973499"/>
        <a:ext cx="9311076" cy="916425"/>
      </dsp:txXfrm>
    </dsp:sp>
    <dsp:sp modelId="{FB2982DD-C13F-45EE-BF81-288E374CBB15}">
      <dsp:nvSpPr>
        <dsp:cNvPr id="0" name=""/>
        <dsp:cNvSpPr/>
      </dsp:nvSpPr>
      <dsp:spPr>
        <a:xfrm>
          <a:off x="0" y="973499"/>
          <a:ext cx="2327769" cy="916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78" tIns="90522" rIns="123178" bIns="905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</a:t>
          </a:r>
        </a:p>
      </dsp:txBody>
      <dsp:txXfrm>
        <a:off x="0" y="973499"/>
        <a:ext cx="2327769" cy="916425"/>
      </dsp:txXfrm>
    </dsp:sp>
    <dsp:sp modelId="{F11C08E0-32D3-4D51-8AE3-C641A5AE98DC}">
      <dsp:nvSpPr>
        <dsp:cNvPr id="0" name=""/>
        <dsp:cNvSpPr/>
      </dsp:nvSpPr>
      <dsp:spPr>
        <a:xfrm>
          <a:off x="2327768" y="1944909"/>
          <a:ext cx="9311076" cy="91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61" tIns="232772" rIns="180661" bIns="2327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factors that enable the loop of Henle to make a concentrated medullary gradient. </a:t>
          </a:r>
        </a:p>
      </dsp:txBody>
      <dsp:txXfrm>
        <a:off x="2327768" y="1944909"/>
        <a:ext cx="9311076" cy="916425"/>
      </dsp:txXfrm>
    </dsp:sp>
    <dsp:sp modelId="{12161D7C-6980-4F84-ADD0-20EAFED4503B}">
      <dsp:nvSpPr>
        <dsp:cNvPr id="0" name=""/>
        <dsp:cNvSpPr/>
      </dsp:nvSpPr>
      <dsp:spPr>
        <a:xfrm>
          <a:off x="0" y="1944909"/>
          <a:ext cx="2327769" cy="916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78" tIns="90522" rIns="123178" bIns="905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Explain</a:t>
          </a:r>
        </a:p>
      </dsp:txBody>
      <dsp:txXfrm>
        <a:off x="0" y="1944909"/>
        <a:ext cx="2327769" cy="916425"/>
      </dsp:txXfrm>
    </dsp:sp>
    <dsp:sp modelId="{A49DC69E-BEA3-40D5-9964-19A6470E9A18}">
      <dsp:nvSpPr>
        <dsp:cNvPr id="0" name=""/>
        <dsp:cNvSpPr/>
      </dsp:nvSpPr>
      <dsp:spPr>
        <a:xfrm>
          <a:off x="2327768" y="2916320"/>
          <a:ext cx="9311076" cy="91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61" tIns="232772" rIns="180661" bIns="2327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between water diuresis and osmotic diuresis.</a:t>
          </a:r>
        </a:p>
      </dsp:txBody>
      <dsp:txXfrm>
        <a:off x="2327768" y="2916320"/>
        <a:ext cx="9311076" cy="916425"/>
      </dsp:txXfrm>
    </dsp:sp>
    <dsp:sp modelId="{CF8F99FC-17F0-435F-8C0D-E4B9457425D6}">
      <dsp:nvSpPr>
        <dsp:cNvPr id="0" name=""/>
        <dsp:cNvSpPr/>
      </dsp:nvSpPr>
      <dsp:spPr>
        <a:xfrm>
          <a:off x="0" y="2916320"/>
          <a:ext cx="2327769" cy="916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78" tIns="90522" rIns="123178" bIns="905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Differentiate</a:t>
          </a:r>
        </a:p>
      </dsp:txBody>
      <dsp:txXfrm>
        <a:off x="0" y="2916320"/>
        <a:ext cx="2327769" cy="916425"/>
      </dsp:txXfrm>
    </dsp:sp>
    <dsp:sp modelId="{641CC979-0643-4972-93F5-5553C1C45AB7}">
      <dsp:nvSpPr>
        <dsp:cNvPr id="0" name=""/>
        <dsp:cNvSpPr/>
      </dsp:nvSpPr>
      <dsp:spPr>
        <a:xfrm>
          <a:off x="2327768" y="3887731"/>
          <a:ext cx="9311076" cy="916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61" tIns="232772" rIns="180661" bIns="23277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clinical correlates of diabetes mellitus and diabetes insipidus. </a:t>
          </a:r>
        </a:p>
      </dsp:txBody>
      <dsp:txXfrm>
        <a:off x="2327768" y="3887731"/>
        <a:ext cx="9311076" cy="916425"/>
      </dsp:txXfrm>
    </dsp:sp>
    <dsp:sp modelId="{8DFE7456-2D97-4AF8-A43E-0605F7D380EF}">
      <dsp:nvSpPr>
        <dsp:cNvPr id="0" name=""/>
        <dsp:cNvSpPr/>
      </dsp:nvSpPr>
      <dsp:spPr>
        <a:xfrm>
          <a:off x="0" y="3887731"/>
          <a:ext cx="2327769" cy="916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178" tIns="90522" rIns="123178" bIns="9052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Learn about</a:t>
          </a:r>
        </a:p>
      </dsp:txBody>
      <dsp:txXfrm>
        <a:off x="0" y="3887731"/>
        <a:ext cx="2327769" cy="916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7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8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16" r:id="rId6"/>
    <p:sldLayoutId id="2147483821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aldahmashi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3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27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5F185-1544-4CF2-8361-717F1B078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1" y="858519"/>
            <a:ext cx="5138419" cy="2326640"/>
          </a:xfrm>
        </p:spPr>
        <p:txBody>
          <a:bodyPr>
            <a:normAutofit/>
          </a:bodyPr>
          <a:lstStyle/>
          <a:p>
            <a:r>
              <a:rPr lang="en-US" sz="3000" b="1" dirty="0"/>
              <a:t>Concentration</a:t>
            </a:r>
            <a:br>
              <a:rPr lang="en-US" sz="3000" b="1" dirty="0"/>
            </a:br>
            <a:r>
              <a:rPr lang="en-US" sz="3000" b="1" dirty="0"/>
              <a:t> of urine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D2800-0C46-0C8F-D012-03A3199EA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960" y="3672842"/>
            <a:ext cx="3271520" cy="1940561"/>
          </a:xfrm>
        </p:spPr>
        <p:txBody>
          <a:bodyPr>
            <a:normAutofit/>
          </a:bodyPr>
          <a:lstStyle/>
          <a:p>
            <a:r>
              <a:rPr lang="en-US" sz="3000" b="1" dirty="0"/>
              <a:t>Dr. Maha </a:t>
            </a:r>
            <a:r>
              <a:rPr lang="en-US" sz="3000" b="1" dirty="0" err="1"/>
              <a:t>Alenazy</a:t>
            </a:r>
            <a:endParaRPr lang="en-US" sz="3000" b="1" dirty="0"/>
          </a:p>
          <a:p>
            <a:r>
              <a:rPr lang="en-US" sz="2000" dirty="0"/>
              <a:t>Physiology Department </a:t>
            </a:r>
          </a:p>
          <a:p>
            <a:r>
              <a:rPr lang="en-US" sz="2000" dirty="0">
                <a:hlinkClick r:id="rId2"/>
              </a:rPr>
              <a:t>maldahmashi@ksu.edu.sa</a:t>
            </a:r>
            <a:endParaRPr lang="en-US" sz="2000" dirty="0"/>
          </a:p>
          <a:p>
            <a:r>
              <a:rPr lang="en-US" sz="2000" dirty="0"/>
              <a:t>mahaenazy@gmail.com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AA610-EBD5-535C-D919-753F9D9CA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" r="33988" b="-1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4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41157E3-F8F6-9E88-0DD2-0D62FB8777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2768070"/>
            <a:ext cx="7762875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113D58-B34A-E471-E95E-519A623C1670}"/>
              </a:ext>
            </a:extLst>
          </p:cNvPr>
          <p:cNvSpPr txBox="1"/>
          <p:nvPr/>
        </p:nvSpPr>
        <p:spPr>
          <a:xfrm>
            <a:off x="1004711" y="544866"/>
            <a:ext cx="7032978" cy="1631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Osmosis</a:t>
            </a:r>
            <a:r>
              <a:rPr lang="en-US" sz="2000" dirty="0"/>
              <a:t> if the movement of water across a semipermeable membrane from an area of low solutes concentration to high solutes concentration.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It’s a passive mechanism </a:t>
            </a:r>
          </a:p>
        </p:txBody>
      </p:sp>
    </p:spTree>
    <p:extLst>
      <p:ext uri="{BB962C8B-B14F-4D97-AF65-F5344CB8AC3E}">
        <p14:creationId xmlns:p14="http://schemas.microsoft.com/office/powerpoint/2010/main" val="33356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er, sodium and potassium | Basicmedical Key">
            <a:extLst>
              <a:ext uri="{FF2B5EF4-FFF2-40B4-BE49-F238E27FC236}">
                <a16:creationId xmlns:a16="http://schemas.microsoft.com/office/drawing/2014/main" id="{3D8584CD-3FB5-E78B-E64C-DD587D8A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34" y="1167870"/>
            <a:ext cx="5814544" cy="45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706D-0117-826F-46B4-6113F434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11" y="222955"/>
            <a:ext cx="10068278" cy="1371600"/>
          </a:xfrm>
        </p:spPr>
        <p:txBody>
          <a:bodyPr/>
          <a:lstStyle/>
          <a:p>
            <a:r>
              <a:rPr lang="en-US" dirty="0"/>
              <a:t>How the kidney handles h2o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0668501-FB6D-50EA-09A5-41C919CF98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49" y="2053208"/>
            <a:ext cx="5779496" cy="43197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DAB9AF-1F9C-C5CB-49BB-A5FDBB411FBD}"/>
              </a:ext>
            </a:extLst>
          </p:cNvPr>
          <p:cNvCxnSpPr>
            <a:cxnSpLocks/>
          </p:cNvCxnSpPr>
          <p:nvPr/>
        </p:nvCxnSpPr>
        <p:spPr>
          <a:xfrm>
            <a:off x="6829778" y="1851378"/>
            <a:ext cx="90311" cy="41881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7A1586-F215-0EBF-5087-1D26024EA1B8}"/>
              </a:ext>
            </a:extLst>
          </p:cNvPr>
          <p:cNvCxnSpPr>
            <a:cxnSpLocks/>
          </p:cNvCxnSpPr>
          <p:nvPr/>
        </p:nvCxnSpPr>
        <p:spPr>
          <a:xfrm>
            <a:off x="2596444" y="3680178"/>
            <a:ext cx="70781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2D7ABC-2F97-986A-D458-8B2B7EFB1948}"/>
              </a:ext>
            </a:extLst>
          </p:cNvPr>
          <p:cNvSpPr/>
          <p:nvPr/>
        </p:nvSpPr>
        <p:spPr>
          <a:xfrm>
            <a:off x="6920089" y="1644658"/>
            <a:ext cx="2043290" cy="41768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ADH dependent 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13EF107-B30C-064B-8D55-4E8E36DFB007}"/>
              </a:ext>
            </a:extLst>
          </p:cNvPr>
          <p:cNvSpPr/>
          <p:nvPr/>
        </p:nvSpPr>
        <p:spPr>
          <a:xfrm rot="5400000">
            <a:off x="7035233" y="1795972"/>
            <a:ext cx="516490" cy="83709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BFF9D1F-1583-970C-F994-9D7A56D3AF05}"/>
              </a:ext>
            </a:extLst>
          </p:cNvPr>
          <p:cNvSpPr/>
          <p:nvPr/>
        </p:nvSpPr>
        <p:spPr>
          <a:xfrm>
            <a:off x="7712023" y="3296356"/>
            <a:ext cx="528866" cy="38381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459FC-0805-F053-B39C-8320DB8950B8}"/>
              </a:ext>
            </a:extLst>
          </p:cNvPr>
          <p:cNvSpPr/>
          <p:nvPr/>
        </p:nvSpPr>
        <p:spPr>
          <a:xfrm>
            <a:off x="10377554" y="2284011"/>
            <a:ext cx="1044223" cy="4849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cortex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0F338-FAB1-EC02-FC9B-81B2064E94D8}"/>
              </a:ext>
            </a:extLst>
          </p:cNvPr>
          <p:cNvSpPr/>
          <p:nvPr/>
        </p:nvSpPr>
        <p:spPr>
          <a:xfrm>
            <a:off x="10334000" y="3970597"/>
            <a:ext cx="1044223" cy="4849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medulla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B08674-5EC0-FB59-E3E5-02D92A858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099" y="3029852"/>
            <a:ext cx="746280" cy="5398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1766AC-895E-3DCE-15CA-67B89045A28F}"/>
              </a:ext>
            </a:extLst>
          </p:cNvPr>
          <p:cNvSpPr txBox="1"/>
          <p:nvPr/>
        </p:nvSpPr>
        <p:spPr>
          <a:xfrm>
            <a:off x="8422220" y="4028395"/>
            <a:ext cx="9239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ADH</a:t>
            </a:r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C08FAC28-B949-42DD-BFBF-1BFE788ACC68}"/>
              </a:ext>
            </a:extLst>
          </p:cNvPr>
          <p:cNvSpPr/>
          <p:nvPr/>
        </p:nvSpPr>
        <p:spPr>
          <a:xfrm>
            <a:off x="8515567" y="4118386"/>
            <a:ext cx="587439" cy="5981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719CE2E-3A7D-9C53-A082-C463009C287F}"/>
              </a:ext>
            </a:extLst>
          </p:cNvPr>
          <p:cNvSpPr/>
          <p:nvPr/>
        </p:nvSpPr>
        <p:spPr>
          <a:xfrm>
            <a:off x="6397545" y="4667959"/>
            <a:ext cx="528866" cy="38381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&quot;Not Allowed&quot; Symbol 21">
            <a:extLst>
              <a:ext uri="{FF2B5EF4-FFF2-40B4-BE49-F238E27FC236}">
                <a16:creationId xmlns:a16="http://schemas.microsoft.com/office/drawing/2014/main" id="{39DD3212-922A-25E9-E721-F8822D11033E}"/>
              </a:ext>
            </a:extLst>
          </p:cNvPr>
          <p:cNvSpPr/>
          <p:nvPr/>
        </p:nvSpPr>
        <p:spPr>
          <a:xfrm>
            <a:off x="6575569" y="4667959"/>
            <a:ext cx="528866" cy="54538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t Allowed&quot; Symbol 23">
            <a:extLst>
              <a:ext uri="{FF2B5EF4-FFF2-40B4-BE49-F238E27FC236}">
                <a16:creationId xmlns:a16="http://schemas.microsoft.com/office/drawing/2014/main" id="{9313C363-9165-FD14-E89E-D19D0D84B0A3}"/>
              </a:ext>
            </a:extLst>
          </p:cNvPr>
          <p:cNvSpPr/>
          <p:nvPr/>
        </p:nvSpPr>
        <p:spPr>
          <a:xfrm>
            <a:off x="7772755" y="4357761"/>
            <a:ext cx="477585" cy="45489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3C4BE1B1-F189-B913-1CAC-B7FF86075499}"/>
              </a:ext>
            </a:extLst>
          </p:cNvPr>
          <p:cNvSpPr/>
          <p:nvPr/>
        </p:nvSpPr>
        <p:spPr>
          <a:xfrm>
            <a:off x="5442956" y="4887595"/>
            <a:ext cx="528866" cy="32574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267903-59C9-4CC9-39CF-32FA258C10C2}"/>
              </a:ext>
            </a:extLst>
          </p:cNvPr>
          <p:cNvSpPr txBox="1"/>
          <p:nvPr/>
        </p:nvSpPr>
        <p:spPr>
          <a:xfrm>
            <a:off x="4629741" y="4844008"/>
            <a:ext cx="7297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631369-FFBF-A855-4754-861AF0B550B6}"/>
              </a:ext>
            </a:extLst>
          </p:cNvPr>
          <p:cNvSpPr txBox="1"/>
          <p:nvPr/>
        </p:nvSpPr>
        <p:spPr>
          <a:xfrm>
            <a:off x="4530516" y="2242765"/>
            <a:ext cx="6774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65%</a:t>
            </a:r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356BA0AD-C389-534D-A014-855C3F01961F}"/>
              </a:ext>
            </a:extLst>
          </p:cNvPr>
          <p:cNvSpPr/>
          <p:nvPr/>
        </p:nvSpPr>
        <p:spPr>
          <a:xfrm>
            <a:off x="5264500" y="2250184"/>
            <a:ext cx="284940" cy="45728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4E6B61-8475-77C9-766B-DE7E8B1724F4}"/>
              </a:ext>
            </a:extLst>
          </p:cNvPr>
          <p:cNvSpPr/>
          <p:nvPr/>
        </p:nvSpPr>
        <p:spPr>
          <a:xfrm>
            <a:off x="5956691" y="5540554"/>
            <a:ext cx="569760" cy="225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1200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DCA9E2-3C41-248C-03CB-FC1B2556EDFA}"/>
              </a:ext>
            </a:extLst>
          </p:cNvPr>
          <p:cNvSpPr/>
          <p:nvPr/>
        </p:nvSpPr>
        <p:spPr>
          <a:xfrm>
            <a:off x="5466746" y="2618827"/>
            <a:ext cx="505076" cy="1847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300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9E2120-E6B3-6107-8D6D-64C604B6ECBB}"/>
              </a:ext>
            </a:extLst>
          </p:cNvPr>
          <p:cNvSpPr/>
          <p:nvPr/>
        </p:nvSpPr>
        <p:spPr>
          <a:xfrm>
            <a:off x="6332565" y="2676589"/>
            <a:ext cx="531403" cy="1846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9D17CB-1D6C-4011-1DF7-8F3E47A0D453}"/>
              </a:ext>
            </a:extLst>
          </p:cNvPr>
          <p:cNvSpPr txBox="1"/>
          <p:nvPr/>
        </p:nvSpPr>
        <p:spPr>
          <a:xfrm>
            <a:off x="5525090" y="2114145"/>
            <a:ext cx="139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Hypo-osmotic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EBBA14-7C9A-C902-1F41-101EDCB68293}"/>
              </a:ext>
            </a:extLst>
          </p:cNvPr>
          <p:cNvSpPr txBox="1"/>
          <p:nvPr/>
        </p:nvSpPr>
        <p:spPr>
          <a:xfrm>
            <a:off x="5051961" y="5839396"/>
            <a:ext cx="152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Hyper-osmotic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53B48D-FB5E-2B55-F90F-A3B8727F7B3A}"/>
              </a:ext>
            </a:extLst>
          </p:cNvPr>
          <p:cNvSpPr txBox="1"/>
          <p:nvPr/>
        </p:nvSpPr>
        <p:spPr>
          <a:xfrm rot="16200000">
            <a:off x="10572930" y="5076704"/>
            <a:ext cx="23265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Medulla is hypertonic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80499A-6915-E499-6B83-34BC23274E99}"/>
              </a:ext>
            </a:extLst>
          </p:cNvPr>
          <p:cNvSpPr txBox="1"/>
          <p:nvPr/>
        </p:nvSpPr>
        <p:spPr>
          <a:xfrm>
            <a:off x="9518077" y="3920678"/>
            <a:ext cx="847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400</a:t>
            </a:r>
          </a:p>
          <a:p>
            <a:r>
              <a:rPr lang="en-US" sz="1400" dirty="0"/>
              <a:t>500</a:t>
            </a:r>
          </a:p>
          <a:p>
            <a:r>
              <a:rPr lang="en-US" sz="1400" dirty="0"/>
              <a:t>600</a:t>
            </a:r>
          </a:p>
          <a:p>
            <a:r>
              <a:rPr lang="en-US" sz="1400" dirty="0"/>
              <a:t>700</a:t>
            </a:r>
          </a:p>
          <a:p>
            <a:r>
              <a:rPr lang="en-US" sz="1400" dirty="0"/>
              <a:t>800</a:t>
            </a:r>
          </a:p>
          <a:p>
            <a:r>
              <a:rPr lang="en-US" sz="1400" dirty="0"/>
              <a:t>900</a:t>
            </a:r>
          </a:p>
          <a:p>
            <a:r>
              <a:rPr lang="en-US" sz="1400" dirty="0"/>
              <a:t>1000</a:t>
            </a:r>
          </a:p>
          <a:p>
            <a:r>
              <a:rPr lang="en-US" sz="1400" dirty="0"/>
              <a:t>1100</a:t>
            </a:r>
          </a:p>
          <a:p>
            <a:r>
              <a:rPr lang="en-US" sz="1400" dirty="0"/>
              <a:t>1200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083A40-0E29-A62B-E7C5-09A9BA8CA85F}"/>
              </a:ext>
            </a:extLst>
          </p:cNvPr>
          <p:cNvSpPr/>
          <p:nvPr/>
        </p:nvSpPr>
        <p:spPr>
          <a:xfrm>
            <a:off x="282222" y="2284011"/>
            <a:ext cx="1863619" cy="181410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happens to the osmolarity of the filtrate as it passes through the nephron?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D25A9-20CA-6673-FE2A-D1AA59389056}"/>
              </a:ext>
            </a:extLst>
          </p:cNvPr>
          <p:cNvSpPr txBox="1"/>
          <p:nvPr/>
        </p:nvSpPr>
        <p:spPr>
          <a:xfrm>
            <a:off x="5207943" y="4452522"/>
            <a:ext cx="82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5C04D5-64AC-A839-F843-D28D1AB3DF37}"/>
              </a:ext>
            </a:extLst>
          </p:cNvPr>
          <p:cNvSpPr txBox="1"/>
          <p:nvPr/>
        </p:nvSpPr>
        <p:spPr>
          <a:xfrm>
            <a:off x="7974198" y="2828573"/>
            <a:ext cx="82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9488E-83D8-76F6-F49C-FCAB088D39F3}"/>
              </a:ext>
            </a:extLst>
          </p:cNvPr>
          <p:cNvSpPr txBox="1"/>
          <p:nvPr/>
        </p:nvSpPr>
        <p:spPr>
          <a:xfrm>
            <a:off x="4584398" y="1954935"/>
            <a:ext cx="1149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Isotonic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E5A64-B849-F729-9478-AE6E537F80CE}"/>
              </a:ext>
            </a:extLst>
          </p:cNvPr>
          <p:cNvSpPr txBox="1"/>
          <p:nvPr/>
        </p:nvSpPr>
        <p:spPr>
          <a:xfrm>
            <a:off x="3790735" y="2298338"/>
            <a:ext cx="68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EA607-7C95-1E75-FAB8-3E84DB03CCAA}"/>
              </a:ext>
            </a:extLst>
          </p:cNvPr>
          <p:cNvSpPr txBox="1"/>
          <p:nvPr/>
        </p:nvSpPr>
        <p:spPr>
          <a:xfrm>
            <a:off x="6652243" y="3838321"/>
            <a:ext cx="100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solutes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2A28C18-A22D-D2E4-43B5-AD1D2716C29D}"/>
              </a:ext>
            </a:extLst>
          </p:cNvPr>
          <p:cNvSpPr/>
          <p:nvPr/>
        </p:nvSpPr>
        <p:spPr>
          <a:xfrm>
            <a:off x="6618070" y="3653219"/>
            <a:ext cx="458824" cy="254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18114A-367A-D7EF-2C49-9B3D28C99B3A}"/>
              </a:ext>
            </a:extLst>
          </p:cNvPr>
          <p:cNvSpPr txBox="1"/>
          <p:nvPr/>
        </p:nvSpPr>
        <p:spPr>
          <a:xfrm>
            <a:off x="9120028" y="2792849"/>
            <a:ext cx="236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deficient so we need water back to the system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2AB9C3-60BB-074B-BF08-C0108E133082}"/>
              </a:ext>
            </a:extLst>
          </p:cNvPr>
          <p:cNvSpPr txBox="1"/>
          <p:nvPr/>
        </p:nvSpPr>
        <p:spPr>
          <a:xfrm>
            <a:off x="8105655" y="5913460"/>
            <a:ext cx="2725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excess conditions, no ADH so water leaves</a:t>
            </a:r>
          </a:p>
        </p:txBody>
      </p:sp>
    </p:spTree>
    <p:extLst>
      <p:ext uri="{BB962C8B-B14F-4D97-AF65-F5344CB8AC3E}">
        <p14:creationId xmlns:p14="http://schemas.microsoft.com/office/powerpoint/2010/main" val="1962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21" grpId="0" animBg="1"/>
      <p:bldP spid="23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7" grpId="0" animBg="1"/>
      <p:bldP spid="30" grpId="0" animBg="1"/>
      <p:bldP spid="32" grpId="0" animBg="1"/>
      <p:bldP spid="33" grpId="0" animBg="1"/>
      <p:bldP spid="31" grpId="0"/>
      <p:bldP spid="35" grpId="0"/>
      <p:bldP spid="3" grpId="0"/>
      <p:bldP spid="38" grpId="0"/>
      <p:bldP spid="17" grpId="0"/>
      <p:bldP spid="19" grpId="0" animBg="1"/>
      <p:bldP spid="20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0AC0-04F2-96F4-C3F9-9026C293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4" y="268111"/>
            <a:ext cx="10260189" cy="1371600"/>
          </a:xfrm>
        </p:spPr>
        <p:txBody>
          <a:bodyPr/>
          <a:lstStyle/>
          <a:p>
            <a:r>
              <a:rPr lang="en-US" dirty="0"/>
              <a:t>H20 handling by the kidney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4934E94-4294-F098-0FAB-B8ED672209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19" y="2713214"/>
            <a:ext cx="85153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A84000-5BF0-43E2-AC9C-CC391FA68519}"/>
              </a:ext>
            </a:extLst>
          </p:cNvPr>
          <p:cNvSpPr/>
          <p:nvPr/>
        </p:nvSpPr>
        <p:spPr>
          <a:xfrm>
            <a:off x="2099733" y="2054578"/>
            <a:ext cx="2540000" cy="3217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Water </a:t>
            </a:r>
            <a:r>
              <a:rPr lang="en-US" b="1" dirty="0">
                <a:solidFill>
                  <a:srgbClr val="FF0000"/>
                </a:solidFill>
              </a:rPr>
              <a:t>deficit</a:t>
            </a:r>
            <a:r>
              <a:rPr lang="en-US" b="1" dirty="0">
                <a:solidFill>
                  <a:schemeClr val="tx1"/>
                </a:solidFill>
              </a:rPr>
              <a:t> state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B0F72-B18B-B1DE-EDE9-79B506C4AB11}"/>
              </a:ext>
            </a:extLst>
          </p:cNvPr>
          <p:cNvSpPr/>
          <p:nvPr/>
        </p:nvSpPr>
        <p:spPr>
          <a:xfrm>
            <a:off x="6953956" y="2020711"/>
            <a:ext cx="2427111" cy="355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Water </a:t>
            </a:r>
            <a:r>
              <a:rPr lang="en-US" b="1" dirty="0">
                <a:solidFill>
                  <a:srgbClr val="FF0000"/>
                </a:solidFill>
              </a:rPr>
              <a:t>excess</a:t>
            </a:r>
            <a:r>
              <a:rPr lang="en-US" b="1" dirty="0">
                <a:solidFill>
                  <a:schemeClr val="tx1"/>
                </a:solidFill>
              </a:rPr>
              <a:t> state </a:t>
            </a:r>
          </a:p>
        </p:txBody>
      </p:sp>
    </p:spTree>
    <p:extLst>
      <p:ext uri="{BB962C8B-B14F-4D97-AF65-F5344CB8AC3E}">
        <p14:creationId xmlns:p14="http://schemas.microsoft.com/office/powerpoint/2010/main" val="27613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BCE4-BF1B-392C-BDE3-CC49B80D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Concentrated urine 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2222-3C94-D2C7-D154-32169A00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7" y="2254103"/>
            <a:ext cx="9910233" cy="39180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There are two important factors in forming concentrated urine: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hyperosmotic medullary </a:t>
            </a:r>
            <a:r>
              <a:rPr lang="en-US" dirty="0" err="1"/>
              <a:t>intersititum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ADH/AVP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BF0A7-F735-FA7D-5ABA-DF84A8934127}"/>
              </a:ext>
            </a:extLst>
          </p:cNvPr>
          <p:cNvSpPr/>
          <p:nvPr/>
        </p:nvSpPr>
        <p:spPr>
          <a:xfrm>
            <a:off x="1253067" y="4064000"/>
            <a:ext cx="2935111" cy="13716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body osmolarity is around 300mOsm/L, how did the renal medulla </a:t>
            </a:r>
            <a:r>
              <a:rPr lang="en-US" dirty="0" err="1"/>
              <a:t>interstitium</a:t>
            </a:r>
            <a:r>
              <a:rPr lang="en-US" dirty="0"/>
              <a:t> become hyperosmotic?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BAB5E-3FEA-45AD-C68D-68CC45C7F7B4}"/>
              </a:ext>
            </a:extLst>
          </p:cNvPr>
          <p:cNvSpPr/>
          <p:nvPr/>
        </p:nvSpPr>
        <p:spPr>
          <a:xfrm>
            <a:off x="7919156" y="4047066"/>
            <a:ext cx="2794000" cy="137159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Due to accumulation of Na+ and urea in renal </a:t>
            </a:r>
            <a:r>
              <a:rPr lang="en-US" dirty="0" err="1"/>
              <a:t>interstitium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3C0CE3-52BB-F693-881A-32D8BAD90551}"/>
              </a:ext>
            </a:extLst>
          </p:cNvPr>
          <p:cNvSpPr/>
          <p:nvPr/>
        </p:nvSpPr>
        <p:spPr>
          <a:xfrm>
            <a:off x="5491338" y="4233334"/>
            <a:ext cx="1354667" cy="767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0C8B-2C8D-69DF-57A4-538B38FA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Hyperosmotic renal medulla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F25E0EC-D416-A199-AF45-9D69AC7CC0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254250"/>
            <a:ext cx="522393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CB729E-4259-AE49-6126-4AF58F50F253}"/>
              </a:ext>
            </a:extLst>
          </p:cNvPr>
          <p:cNvSpPr/>
          <p:nvPr/>
        </p:nvSpPr>
        <p:spPr>
          <a:xfrm>
            <a:off x="1049867" y="2765778"/>
            <a:ext cx="3860800" cy="17949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Hyperosmotic renal medulla is maintained by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Countercurrent multiplier mechanism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Urea recirculation (recycling) </a:t>
            </a:r>
          </a:p>
        </p:txBody>
      </p:sp>
    </p:spTree>
    <p:extLst>
      <p:ext uri="{BB962C8B-B14F-4D97-AF65-F5344CB8AC3E}">
        <p14:creationId xmlns:p14="http://schemas.microsoft.com/office/powerpoint/2010/main" val="26255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09C9-DDE1-A854-E64C-CCC080C2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550334"/>
            <a:ext cx="11638844" cy="826911"/>
          </a:xfrm>
        </p:spPr>
        <p:txBody>
          <a:bodyPr/>
          <a:lstStyle/>
          <a:p>
            <a:r>
              <a:rPr lang="en-US" dirty="0"/>
              <a:t>Countercurrent multiplier mechanism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D13802B-19F0-79BD-F423-D13E7E1A13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1531759"/>
            <a:ext cx="7676444" cy="51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9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6308A4E-5394-1D98-7BDD-8538AECF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7" y="161206"/>
            <a:ext cx="9457092" cy="65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08309-3D09-07FB-73D1-CC49682D456C}"/>
              </a:ext>
            </a:extLst>
          </p:cNvPr>
          <p:cNvSpPr txBox="1"/>
          <p:nvPr/>
        </p:nvSpPr>
        <p:spPr>
          <a:xfrm>
            <a:off x="169332" y="3060679"/>
            <a:ext cx="172720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Countercurrent multiplier mechanism </a:t>
            </a:r>
          </a:p>
        </p:txBody>
      </p:sp>
    </p:spTree>
    <p:extLst>
      <p:ext uri="{BB962C8B-B14F-4D97-AF65-F5344CB8AC3E}">
        <p14:creationId xmlns:p14="http://schemas.microsoft.com/office/powerpoint/2010/main" val="163337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1284-1B8A-0188-7BE8-99C7753B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22" y="436033"/>
            <a:ext cx="9977967" cy="499533"/>
          </a:xfrm>
        </p:spPr>
        <p:txBody>
          <a:bodyPr>
            <a:normAutofit fontScale="90000"/>
          </a:bodyPr>
          <a:lstStyle/>
          <a:p>
            <a:r>
              <a:rPr lang="en-US" dirty="0"/>
              <a:t>Urea recirculation (recycling)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C11DB29-7EB8-1165-E3AE-21C1E8900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89" y="1422398"/>
            <a:ext cx="5362222" cy="50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1851B8-67A6-4EF7-A4B6-BC64FA565AFB}"/>
              </a:ext>
            </a:extLst>
          </p:cNvPr>
          <p:cNvSpPr/>
          <p:nvPr/>
        </p:nvSpPr>
        <p:spPr>
          <a:xfrm>
            <a:off x="338665" y="1381111"/>
            <a:ext cx="4120446" cy="17007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Urea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is the major nitrogen waste in the body.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It’s made in the liver by product of protein metabolism 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85569-280F-D8D3-5F65-D2163AEA0066}"/>
              </a:ext>
            </a:extLst>
          </p:cNvPr>
          <p:cNvSpPr txBox="1"/>
          <p:nvPr/>
        </p:nvSpPr>
        <p:spPr>
          <a:xfrm>
            <a:off x="485422" y="3567289"/>
            <a:ext cx="318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20-60% of urea is excreted in a healthy person depending on urine flow rate and hydration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1BBAB-25A5-F4C8-A998-B107BCC7CF38}"/>
              </a:ext>
            </a:extLst>
          </p:cNvPr>
          <p:cNvSpPr txBox="1"/>
          <p:nvPr/>
        </p:nvSpPr>
        <p:spPr>
          <a:xfrm>
            <a:off x="2562578" y="5476889"/>
            <a:ext cx="427848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tDLH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dirty="0" err="1">
                <a:solidFill>
                  <a:srgbClr val="FF0000"/>
                </a:solidFill>
              </a:rPr>
              <a:t>tLAH</a:t>
            </a:r>
            <a:r>
              <a:rPr lang="en-US" dirty="0">
                <a:solidFill>
                  <a:srgbClr val="FF0000"/>
                </a:solidFill>
              </a:rPr>
              <a:t> secrete about 50% urea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EA158-474D-284B-0657-0D5BFF346B51}"/>
              </a:ext>
            </a:extLst>
          </p:cNvPr>
          <p:cNvSpPr txBox="1"/>
          <p:nvPr/>
        </p:nvSpPr>
        <p:spPr>
          <a:xfrm>
            <a:off x="7874001" y="922865"/>
            <a:ext cx="383257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PT reabsorbs about 50% urea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E2492-F942-59AA-69E8-7F46D8C482A9}"/>
              </a:ext>
            </a:extLst>
          </p:cNvPr>
          <p:cNvSpPr txBox="1"/>
          <p:nvPr/>
        </p:nvSpPr>
        <p:spPr>
          <a:xfrm>
            <a:off x="10351911" y="2620203"/>
            <a:ext cx="1614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ADH causes water reabsorption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900A24B-6F0B-4EBF-DFA2-D1DDC8B12717}"/>
              </a:ext>
            </a:extLst>
          </p:cNvPr>
          <p:cNvSpPr/>
          <p:nvPr/>
        </p:nvSpPr>
        <p:spPr>
          <a:xfrm>
            <a:off x="9877778" y="2099733"/>
            <a:ext cx="349955" cy="194168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C86A3E1-134F-4102-90C7-7E9A2E0EE604}"/>
              </a:ext>
            </a:extLst>
          </p:cNvPr>
          <p:cNvSpPr/>
          <p:nvPr/>
        </p:nvSpPr>
        <p:spPr>
          <a:xfrm>
            <a:off x="9790289" y="4128939"/>
            <a:ext cx="434621" cy="171728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B7D1E9-793F-CBD9-08EF-1BF6E218066F}"/>
              </a:ext>
            </a:extLst>
          </p:cNvPr>
          <p:cNvCxnSpPr/>
          <p:nvPr/>
        </p:nvCxnSpPr>
        <p:spPr>
          <a:xfrm flipH="1">
            <a:off x="5407378" y="1737742"/>
            <a:ext cx="282222" cy="36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8C1C6B-614E-C211-F888-F63C29535215}"/>
              </a:ext>
            </a:extLst>
          </p:cNvPr>
          <p:cNvSpPr txBox="1"/>
          <p:nvPr/>
        </p:nvSpPr>
        <p:spPr>
          <a:xfrm>
            <a:off x="10351911" y="4574741"/>
            <a:ext cx="1614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ADH causes water and urea reabsorption </a:t>
            </a:r>
          </a:p>
        </p:txBody>
      </p:sp>
    </p:spTree>
    <p:extLst>
      <p:ext uri="{BB962C8B-B14F-4D97-AF65-F5344CB8AC3E}">
        <p14:creationId xmlns:p14="http://schemas.microsoft.com/office/powerpoint/2010/main" val="31255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1C88672-848D-A76A-21F3-29054DF1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09550"/>
            <a:ext cx="8467725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2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8A9-D265-5D1F-2256-2B57BFB7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290689"/>
            <a:ext cx="9486900" cy="9398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/>
              <a:t>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916AF9-C37D-F8B4-BD01-6F736E3E1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956411"/>
              </p:ext>
            </p:extLst>
          </p:nvPr>
        </p:nvGraphicFramePr>
        <p:xfrm>
          <a:off x="276577" y="1673577"/>
          <a:ext cx="11638845" cy="480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9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1788-7DF1-5D39-46D6-D38EFBA6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vasa recta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3F40-517A-A432-446D-9D9A071D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Question: </a:t>
            </a:r>
            <a:r>
              <a:rPr lang="en-US" dirty="0">
                <a:solidFill>
                  <a:srgbClr val="FF0000"/>
                </a:solidFill>
              </a:rPr>
              <a:t>why doesn’t the blood that flow through the vasa recta wash out the medullary hyperosmotic gradient? 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1. medullary blood flow is low (&lt; 5% of renal blood flow)</a:t>
            </a:r>
          </a:p>
          <a:p>
            <a:r>
              <a:rPr lang="en-US" b="1" dirty="0"/>
              <a:t>2. the vasa recta serve as a counter current exchanger</a:t>
            </a:r>
          </a:p>
        </p:txBody>
      </p:sp>
    </p:spTree>
    <p:extLst>
      <p:ext uri="{BB962C8B-B14F-4D97-AF65-F5344CB8AC3E}">
        <p14:creationId xmlns:p14="http://schemas.microsoft.com/office/powerpoint/2010/main" val="10257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EE52-3484-3B31-1CC1-DE208CFD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844" y="335844"/>
            <a:ext cx="9819922" cy="1371600"/>
          </a:xfrm>
        </p:spPr>
        <p:txBody>
          <a:bodyPr/>
          <a:lstStyle/>
          <a:p>
            <a:r>
              <a:rPr lang="en-US" b="1" dirty="0"/>
              <a:t>the vasa recta is a counter current exchanger</a:t>
            </a:r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137751E-AF73-6D00-0883-F36BA18618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05" y="1880488"/>
            <a:ext cx="8229599" cy="46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1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088-61AC-969C-2B6E-2A17ED5D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vasa recta is a counter current exchanger</a:t>
            </a:r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678FAE2-D421-7595-EC6F-D94DBDCDC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51" y="2254250"/>
            <a:ext cx="4948197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5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5BAD784-BAAF-4CC0-9F52-682A8E96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D401B9-9595-42B7-B197-AB5FB5C6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275D-AC8C-1F1C-A603-813A67550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50" y="2637474"/>
            <a:ext cx="8115300" cy="158304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The regulation of </a:t>
            </a:r>
            <a:r>
              <a:rPr lang="en-US" sz="4000" b="1" dirty="0" err="1">
                <a:solidFill>
                  <a:srgbClr val="FF0000"/>
                </a:solidFill>
              </a:rPr>
              <a:t>ecf</a:t>
            </a:r>
            <a:r>
              <a:rPr lang="en-US" sz="4000" b="1" dirty="0">
                <a:solidFill>
                  <a:srgbClr val="FF0000"/>
                </a:solidFill>
              </a:rPr>
              <a:t> osmolarity </a:t>
            </a:r>
          </a:p>
        </p:txBody>
      </p:sp>
    </p:spTree>
    <p:extLst>
      <p:ext uri="{BB962C8B-B14F-4D97-AF65-F5344CB8AC3E}">
        <p14:creationId xmlns:p14="http://schemas.microsoft.com/office/powerpoint/2010/main" val="2207289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1DCF-5DEC-4CEF-A9DE-419B31FE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Ecf</a:t>
            </a:r>
            <a:r>
              <a:rPr lang="en-US" dirty="0"/>
              <a:t> osmolarity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23BD-7145-FA45-6279-803C4403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Osmolarity = amount of solute/volume of ECF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ECF osmolarity is governed by two main mechanisms:</a:t>
            </a:r>
          </a:p>
          <a:p>
            <a:r>
              <a:rPr lang="en-US" dirty="0"/>
              <a:t>1. </a:t>
            </a:r>
            <a:r>
              <a:rPr lang="en-US" b="1" dirty="0"/>
              <a:t>thirst mechanism</a:t>
            </a:r>
          </a:p>
          <a:p>
            <a:r>
              <a:rPr lang="en-US" b="1" dirty="0"/>
              <a:t>2. Osmoreceptor ADH system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C53B8-8114-23DC-51DD-F9A9F7A91883}"/>
              </a:ext>
            </a:extLst>
          </p:cNvPr>
          <p:cNvSpPr txBox="1"/>
          <p:nvPr/>
        </p:nvSpPr>
        <p:spPr>
          <a:xfrm>
            <a:off x="7653867" y="1971086"/>
            <a:ext cx="85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Water </a:t>
            </a: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C5BACAF-7D02-01F1-69FF-5D2511026C33}"/>
              </a:ext>
            </a:extLst>
          </p:cNvPr>
          <p:cNvSpPr/>
          <p:nvPr/>
        </p:nvSpPr>
        <p:spPr>
          <a:xfrm rot="2670617">
            <a:off x="7612830" y="2335633"/>
            <a:ext cx="366793" cy="6127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B7952F-4FC7-B736-6491-BB5BBD18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78" y="0"/>
            <a:ext cx="8918222" cy="66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97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4" name="Rectangle 70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72B47-B23C-060E-C632-8B245C57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33528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Antidiuretic hormone (ADH)</a:t>
            </a:r>
          </a:p>
        </p:txBody>
      </p:sp>
      <p:sp>
        <p:nvSpPr>
          <p:cNvPr id="15365" name="Rectangle 7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441B3A96-1250-F976-38BF-ADC81E2A78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28668"/>
            <a:ext cx="5410200" cy="3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21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2042-68FB-F7B9-1570-318DCD94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189089"/>
            <a:ext cx="10316633" cy="1371600"/>
          </a:xfrm>
        </p:spPr>
        <p:txBody>
          <a:bodyPr/>
          <a:lstStyle/>
          <a:p>
            <a:r>
              <a:rPr lang="en-US" dirty="0"/>
              <a:t>How osmoreceptors detect change in osmolarity?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DD084E43-4D63-5731-D37C-CD4369D881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3" y="1659612"/>
            <a:ext cx="5847644" cy="476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4091EB4F-5FEC-E083-B756-18E76A67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1430338"/>
            <a:ext cx="3340100" cy="52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5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7740-EA4D-659B-9953-97311788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 secretion stimulants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9B4ABC-37B6-6449-E923-A541B9896811}"/>
              </a:ext>
            </a:extLst>
          </p:cNvPr>
          <p:cNvSpPr/>
          <p:nvPr/>
        </p:nvSpPr>
        <p:spPr>
          <a:xfrm>
            <a:off x="1371600" y="2556934"/>
            <a:ext cx="1710266" cy="5531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Osmotic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A55E30-4D02-0C3E-C8EA-78F358D064F5}"/>
              </a:ext>
            </a:extLst>
          </p:cNvPr>
          <p:cNvSpPr/>
          <p:nvPr/>
        </p:nvSpPr>
        <p:spPr>
          <a:xfrm>
            <a:off x="8410222" y="2455334"/>
            <a:ext cx="1840089" cy="6547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Hemodynamic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39FC3-1679-B920-1601-6E94DC1F19FF}"/>
              </a:ext>
            </a:extLst>
          </p:cNvPr>
          <p:cNvSpPr txBox="1"/>
          <p:nvPr/>
        </p:nvSpPr>
        <p:spPr>
          <a:xfrm>
            <a:off x="812800" y="3429000"/>
            <a:ext cx="3138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important!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Osmolarity of ECF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1% change in ECF osmolarity can significantly change ADH secretion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9ADB2-AC45-DAC7-53C4-25E689A29FD7}"/>
              </a:ext>
            </a:extLst>
          </p:cNvPr>
          <p:cNvSpPr txBox="1"/>
          <p:nvPr/>
        </p:nvSpPr>
        <p:spPr>
          <a:xfrm>
            <a:off x="8048977" y="3429000"/>
            <a:ext cx="2562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Blood volume and arterial blood pressure in the vascular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5-10% in BV and/or ABP is required for ADH release.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B070E-194D-058D-499B-D02E76E40A41}"/>
              </a:ext>
            </a:extLst>
          </p:cNvPr>
          <p:cNvSpPr txBox="1"/>
          <p:nvPr/>
        </p:nvSpPr>
        <p:spPr>
          <a:xfrm>
            <a:off x="2611120" y="5225239"/>
            <a:ext cx="500888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ADH is more sensitive to osmotic changes than hemodynamic changes (1% change stimulates ADH while hemodynamic differences need to reach 5-10% to stimulate ADH</a:t>
            </a:r>
          </a:p>
        </p:txBody>
      </p:sp>
    </p:spTree>
    <p:extLst>
      <p:ext uri="{BB962C8B-B14F-4D97-AF65-F5344CB8AC3E}">
        <p14:creationId xmlns:p14="http://schemas.microsoft.com/office/powerpoint/2010/main" val="35795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06A3-16EC-3B3C-E58E-00DAA46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that can alter ADH secretion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6318AE-BE43-72E4-D074-B067A39C7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37701"/>
              </p:ext>
            </p:extLst>
          </p:nvPr>
        </p:nvGraphicFramePr>
        <p:xfrm>
          <a:off x="1352550" y="2946401"/>
          <a:ext cx="94869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450">
                  <a:extLst>
                    <a:ext uri="{9D8B030D-6E8A-4147-A177-3AD203B41FA5}">
                      <a16:colId xmlns:a16="http://schemas.microsoft.com/office/drawing/2014/main" val="2948358978"/>
                    </a:ext>
                  </a:extLst>
                </a:gridCol>
                <a:gridCol w="4743450">
                  <a:extLst>
                    <a:ext uri="{9D8B030D-6E8A-4147-A177-3AD203B41FA5}">
                      <a16:colId xmlns:a16="http://schemas.microsoft.com/office/drawing/2014/main" val="3358143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Increase 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 ADH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7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Nausea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0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Hypoxia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Angiotensin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6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Drugs: </a:t>
                      </a:r>
                    </a:p>
                    <a:p>
                      <a:r>
                        <a:rPr lang="en-US" dirty="0"/>
                        <a:t>Morphine </a:t>
                      </a:r>
                    </a:p>
                    <a:p>
                      <a:r>
                        <a:rPr lang="en-US" dirty="0"/>
                        <a:t>Nicotine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Drugs:</a:t>
                      </a:r>
                    </a:p>
                    <a:p>
                      <a:r>
                        <a:rPr lang="en-US" dirty="0"/>
                        <a:t>Alcohol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469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57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A601-86A4-9E28-F3AE-23DF8AA0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489" y="333022"/>
            <a:ext cx="10470444" cy="812800"/>
          </a:xfrm>
        </p:spPr>
        <p:txBody>
          <a:bodyPr/>
          <a:lstStyle/>
          <a:p>
            <a:r>
              <a:rPr lang="en-US" dirty="0"/>
              <a:t>Kidney regulation of h2o excretion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7759F0-A96A-2435-E964-4A396AEB0DBA}"/>
              </a:ext>
            </a:extLst>
          </p:cNvPr>
          <p:cNvSpPr/>
          <p:nvPr/>
        </p:nvSpPr>
        <p:spPr>
          <a:xfrm>
            <a:off x="812800" y="1650999"/>
            <a:ext cx="2675467" cy="81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case of water excess in the body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3E52A8-9685-49EF-32F8-99EA99230601}"/>
              </a:ext>
            </a:extLst>
          </p:cNvPr>
          <p:cNvSpPr/>
          <p:nvPr/>
        </p:nvSpPr>
        <p:spPr>
          <a:xfrm rot="5400000">
            <a:off x="1401232" y="3073402"/>
            <a:ext cx="1188159" cy="51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05CC71-E959-17AA-B71E-CEDDD1799A21}"/>
              </a:ext>
            </a:extLst>
          </p:cNvPr>
          <p:cNvSpPr/>
          <p:nvPr/>
        </p:nvSpPr>
        <p:spPr>
          <a:xfrm>
            <a:off x="745066" y="4114099"/>
            <a:ext cx="2810933" cy="812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Large volume of diluted urine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66449-10EC-F4E6-85E3-DA3C16F74D41}"/>
              </a:ext>
            </a:extLst>
          </p:cNvPr>
          <p:cNvSpPr/>
          <p:nvPr/>
        </p:nvSpPr>
        <p:spPr>
          <a:xfrm>
            <a:off x="7715955" y="1650999"/>
            <a:ext cx="2675467" cy="81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In case of water deficit in the body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A8FA41-52DB-847E-B861-3B35381FDCAD}"/>
              </a:ext>
            </a:extLst>
          </p:cNvPr>
          <p:cNvSpPr/>
          <p:nvPr/>
        </p:nvSpPr>
        <p:spPr>
          <a:xfrm rot="5400000">
            <a:off x="8538633" y="3073402"/>
            <a:ext cx="1188159" cy="513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D5CF59-6E8C-09E0-AB65-E2B7EFDA47AA}"/>
              </a:ext>
            </a:extLst>
          </p:cNvPr>
          <p:cNvSpPr/>
          <p:nvPr/>
        </p:nvSpPr>
        <p:spPr>
          <a:xfrm>
            <a:off x="7984068" y="3987802"/>
            <a:ext cx="2810933" cy="812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small volume of concentrated urine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F019B4-B370-015F-FDC1-8FCD4D8A3F30}"/>
              </a:ext>
            </a:extLst>
          </p:cNvPr>
          <p:cNvSpPr/>
          <p:nvPr/>
        </p:nvSpPr>
        <p:spPr>
          <a:xfrm>
            <a:off x="4825999" y="5700889"/>
            <a:ext cx="1998133" cy="6773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Urine osmolarity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AB158D-E377-BF61-B5C6-B5D5AA90551A}"/>
              </a:ext>
            </a:extLst>
          </p:cNvPr>
          <p:cNvSpPr/>
          <p:nvPr/>
        </p:nvSpPr>
        <p:spPr>
          <a:xfrm>
            <a:off x="976489" y="5700889"/>
            <a:ext cx="1876778" cy="6773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50mOsm/L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9DE037-ACD3-D578-5B6E-36701604DC68}"/>
              </a:ext>
            </a:extLst>
          </p:cNvPr>
          <p:cNvSpPr/>
          <p:nvPr/>
        </p:nvSpPr>
        <p:spPr>
          <a:xfrm>
            <a:off x="8531578" y="5700889"/>
            <a:ext cx="2159000" cy="6773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1200mOsm/L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6A3215B0-E1B7-73FC-014B-A621B3B8FD80}"/>
              </a:ext>
            </a:extLst>
          </p:cNvPr>
          <p:cNvSpPr/>
          <p:nvPr/>
        </p:nvSpPr>
        <p:spPr>
          <a:xfrm>
            <a:off x="3296356" y="5949243"/>
            <a:ext cx="1162755" cy="259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81A2D02-8D8C-D96F-F68C-A107FDF5FF8E}"/>
              </a:ext>
            </a:extLst>
          </p:cNvPr>
          <p:cNvSpPr/>
          <p:nvPr/>
        </p:nvSpPr>
        <p:spPr>
          <a:xfrm>
            <a:off x="7191020" y="5949243"/>
            <a:ext cx="973668" cy="259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F89A4-1433-D833-CD1A-2A7D2118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ADH mechanism of action 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30F6722-89F6-5331-2309-44B3710D8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461" y="1352190"/>
            <a:ext cx="6680250" cy="47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69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7122-2C1B-6F25-370F-01137F73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687" y="294568"/>
            <a:ext cx="2500489" cy="702733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balance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59CF1-C738-092B-8E1A-A9F357791625}"/>
              </a:ext>
            </a:extLst>
          </p:cNvPr>
          <p:cNvSpPr/>
          <p:nvPr/>
        </p:nvSpPr>
        <p:spPr>
          <a:xfrm>
            <a:off x="3313289" y="3651976"/>
            <a:ext cx="2269067" cy="8354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Diluted urine as osmolarity is increased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FCED9-1F0C-110E-5211-A95C11D5ADFE}"/>
              </a:ext>
            </a:extLst>
          </p:cNvPr>
          <p:cNvSpPr/>
          <p:nvPr/>
        </p:nvSpPr>
        <p:spPr>
          <a:xfrm>
            <a:off x="787399" y="4672519"/>
            <a:ext cx="2269067" cy="881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Decreased H2O reabsorption by the kidney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9C14C-8BE6-C750-D8C9-6DD4C7D00358}"/>
              </a:ext>
            </a:extLst>
          </p:cNvPr>
          <p:cNvSpPr/>
          <p:nvPr/>
        </p:nvSpPr>
        <p:spPr>
          <a:xfrm>
            <a:off x="4111298" y="5613786"/>
            <a:ext cx="2269067" cy="881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Decreased ADH secretion by post. Pituitary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7A114-8DBC-ED8D-3473-F07F8328B4AC}"/>
              </a:ext>
            </a:extLst>
          </p:cNvPr>
          <p:cNvSpPr/>
          <p:nvPr/>
        </p:nvSpPr>
        <p:spPr>
          <a:xfrm>
            <a:off x="7493680" y="5546908"/>
            <a:ext cx="2269067" cy="881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Inhibiting osmoreceptor cells in the hypothalamus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E6CC56-CA8D-3A07-530E-B01439C9BF48}"/>
              </a:ext>
            </a:extLst>
          </p:cNvPr>
          <p:cNvSpPr/>
          <p:nvPr/>
        </p:nvSpPr>
        <p:spPr>
          <a:xfrm>
            <a:off x="9256889" y="4231547"/>
            <a:ext cx="2269067" cy="8819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Decreased osmolality (over drinking)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3C708-4CE1-36A0-AF90-E32426059405}"/>
              </a:ext>
            </a:extLst>
          </p:cNvPr>
          <p:cNvSpPr/>
          <p:nvPr/>
        </p:nvSpPr>
        <p:spPr>
          <a:xfrm>
            <a:off x="6649156" y="1646415"/>
            <a:ext cx="1722342" cy="12208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retention to decrease osmolarity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04292-5D58-9BE1-8558-E95578FF88E4}"/>
              </a:ext>
            </a:extLst>
          </p:cNvPr>
          <p:cNvSpPr/>
          <p:nvPr/>
        </p:nvSpPr>
        <p:spPr>
          <a:xfrm>
            <a:off x="9403644" y="2393938"/>
            <a:ext cx="2269067" cy="881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Increased water reabsorption by the kidneys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7093B-106E-E997-CD1A-C436FC9BEF12}"/>
              </a:ext>
            </a:extLst>
          </p:cNvPr>
          <p:cNvSpPr/>
          <p:nvPr/>
        </p:nvSpPr>
        <p:spPr>
          <a:xfrm>
            <a:off x="7665154" y="275170"/>
            <a:ext cx="2269067" cy="881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ADH from post. pituitary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FCD-6B6A-54D6-5B31-05737EE86489}"/>
              </a:ext>
            </a:extLst>
          </p:cNvPr>
          <p:cNvSpPr/>
          <p:nvPr/>
        </p:nvSpPr>
        <p:spPr>
          <a:xfrm>
            <a:off x="4278489" y="222425"/>
            <a:ext cx="2370667" cy="9835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Increased firing and sending signal to posterior pituitary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D44E96-D5E9-D924-894A-3627ADEAD151}"/>
              </a:ext>
            </a:extLst>
          </p:cNvPr>
          <p:cNvSpPr/>
          <p:nvPr/>
        </p:nvSpPr>
        <p:spPr>
          <a:xfrm>
            <a:off x="694265" y="645935"/>
            <a:ext cx="2500489" cy="10004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Shrinking of osmoreceptor cells in the hypothalamus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24824-C98D-B9DD-C71E-D1B232A810E5}"/>
              </a:ext>
            </a:extLst>
          </p:cNvPr>
          <p:cNvSpPr/>
          <p:nvPr/>
        </p:nvSpPr>
        <p:spPr>
          <a:xfrm>
            <a:off x="809977" y="2969682"/>
            <a:ext cx="2269067" cy="881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Increased osmolality (dehydration)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DD741A6F-7AB9-12C1-A2EB-6057CD8CD561}"/>
              </a:ext>
            </a:extLst>
          </p:cNvPr>
          <p:cNvSpPr/>
          <p:nvPr/>
        </p:nvSpPr>
        <p:spPr>
          <a:xfrm>
            <a:off x="1591733" y="2020711"/>
            <a:ext cx="462844" cy="6117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DE4953A-9D57-88D9-837C-3FB1DB69E20F}"/>
              </a:ext>
            </a:extLst>
          </p:cNvPr>
          <p:cNvSpPr/>
          <p:nvPr/>
        </p:nvSpPr>
        <p:spPr>
          <a:xfrm>
            <a:off x="3409244" y="536574"/>
            <a:ext cx="722489" cy="355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98D109B-D386-C3B3-D506-7BA3D3FE3ED8}"/>
              </a:ext>
            </a:extLst>
          </p:cNvPr>
          <p:cNvSpPr/>
          <p:nvPr/>
        </p:nvSpPr>
        <p:spPr>
          <a:xfrm>
            <a:off x="6897511" y="536574"/>
            <a:ext cx="632178" cy="355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143B9EE-5896-4937-22DB-420C4D74F603}"/>
              </a:ext>
            </a:extLst>
          </p:cNvPr>
          <p:cNvSpPr/>
          <p:nvPr/>
        </p:nvSpPr>
        <p:spPr>
          <a:xfrm>
            <a:off x="9437511" y="1343374"/>
            <a:ext cx="451556" cy="881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3214A397-0DF5-6CC4-365C-5ECB027430AD}"/>
              </a:ext>
            </a:extLst>
          </p:cNvPr>
          <p:cNvSpPr/>
          <p:nvPr/>
        </p:nvSpPr>
        <p:spPr>
          <a:xfrm rot="2063828">
            <a:off x="9986349" y="5355136"/>
            <a:ext cx="658344" cy="8158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52F57F18-3AD8-8813-3952-C0EF61B01FA2}"/>
              </a:ext>
            </a:extLst>
          </p:cNvPr>
          <p:cNvSpPr/>
          <p:nvPr/>
        </p:nvSpPr>
        <p:spPr>
          <a:xfrm>
            <a:off x="6491110" y="5812223"/>
            <a:ext cx="778933" cy="485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7C88406B-6EB1-141A-EF7B-928105B5445E}"/>
              </a:ext>
            </a:extLst>
          </p:cNvPr>
          <p:cNvSpPr/>
          <p:nvPr/>
        </p:nvSpPr>
        <p:spPr>
          <a:xfrm rot="5595881">
            <a:off x="3185441" y="5635152"/>
            <a:ext cx="491571" cy="8959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58EFBAD-C97C-B554-6BF0-47A10389090F}"/>
              </a:ext>
            </a:extLst>
          </p:cNvPr>
          <p:cNvSpPr/>
          <p:nvPr/>
        </p:nvSpPr>
        <p:spPr>
          <a:xfrm rot="19973094">
            <a:off x="3194754" y="4600574"/>
            <a:ext cx="936979" cy="3552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D979FF5-E08C-DD3C-2F7C-CDFFE2FC62CE}"/>
              </a:ext>
            </a:extLst>
          </p:cNvPr>
          <p:cNvSpPr/>
          <p:nvPr/>
        </p:nvSpPr>
        <p:spPr>
          <a:xfrm>
            <a:off x="4278490" y="2326569"/>
            <a:ext cx="3068540" cy="113931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Osmolality 300mOsm/L</a:t>
            </a:r>
          </a:p>
        </p:txBody>
      </p:sp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2A7BB188-9C3A-2D59-DC33-D1DC3AFEC912}"/>
              </a:ext>
            </a:extLst>
          </p:cNvPr>
          <p:cNvSpPr/>
          <p:nvPr/>
        </p:nvSpPr>
        <p:spPr>
          <a:xfrm rot="4887882">
            <a:off x="8599855" y="2747023"/>
            <a:ext cx="458749" cy="8568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6052-409B-076F-DCA1-EFFE5DE5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Thirst mechanism: conscious desire for water 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0085CA6-6AC4-AD64-AAE4-236B8C0AA1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436812"/>
            <a:ext cx="68008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6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95580-63BF-47C3-CDD2-5F667A90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Thirst and adh mechanism importance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A170AC6-47A0-872B-7231-7D8BC19BA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512" y="168365"/>
            <a:ext cx="5215466" cy="65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91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DB1B-BFED-256D-E2A4-763E391B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Abnormalities in ADH secretion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627C2-6A17-3802-FAFE-1B230DC0EB9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Inadequate ADH effect </a:t>
            </a:r>
            <a:r>
              <a:rPr lang="en-US" dirty="0"/>
              <a:t>(e.g. </a:t>
            </a:r>
            <a:r>
              <a:rPr lang="en-US" b="1" dirty="0"/>
              <a:t>Diabetes insipidus</a:t>
            </a:r>
            <a:r>
              <a:rPr lang="en-US" dirty="0"/>
              <a:t>): causes can be: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u="sng" dirty="0"/>
              <a:t>Central: </a:t>
            </a:r>
            <a:r>
              <a:rPr lang="en-US" dirty="0"/>
              <a:t>low ADH secretion from post pituitary, polyurea, polydipsia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u="sng" dirty="0"/>
              <a:t>Nephrogenic: </a:t>
            </a:r>
            <a:r>
              <a:rPr lang="en-US" dirty="0"/>
              <a:t>mutation in V2 receptors or AQP2, cant respond to ADH, polyurea, polydipsia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Excessive ADH “SIADH”: </a:t>
            </a:r>
          </a:p>
          <a:p>
            <a:pPr marL="0" indent="0">
              <a:buNone/>
            </a:pPr>
            <a:r>
              <a:rPr lang="en-US" dirty="0"/>
              <a:t>High ADH levels, water retention, ECF hypo-osmotic, urine hyper-osmotic </a:t>
            </a:r>
          </a:p>
        </p:txBody>
      </p:sp>
    </p:spTree>
    <p:extLst>
      <p:ext uri="{BB962C8B-B14F-4D97-AF65-F5344CB8AC3E}">
        <p14:creationId xmlns:p14="http://schemas.microsoft.com/office/powerpoint/2010/main" val="16236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916C-71B9-1FDF-7243-A306DFA5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685800"/>
            <a:ext cx="10124722" cy="544689"/>
          </a:xfrm>
        </p:spPr>
        <p:txBody>
          <a:bodyPr/>
          <a:lstStyle/>
          <a:p>
            <a:r>
              <a:rPr lang="en-US" dirty="0"/>
              <a:t>Water diuresis vs. osmotic diuresis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973632-B948-B913-EC18-824115A2A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693112"/>
              </p:ext>
            </p:extLst>
          </p:nvPr>
        </p:nvGraphicFramePr>
        <p:xfrm>
          <a:off x="733778" y="1365956"/>
          <a:ext cx="10509955" cy="507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886">
                  <a:extLst>
                    <a:ext uri="{9D8B030D-6E8A-4147-A177-3AD203B41FA5}">
                      <a16:colId xmlns:a16="http://schemas.microsoft.com/office/drawing/2014/main" val="1656429647"/>
                    </a:ext>
                  </a:extLst>
                </a:gridCol>
                <a:gridCol w="5251069">
                  <a:extLst>
                    <a:ext uri="{9D8B030D-6E8A-4147-A177-3AD203B41FA5}">
                      <a16:colId xmlns:a16="http://schemas.microsoft.com/office/drawing/2014/main" val="822304019"/>
                    </a:ext>
                  </a:extLst>
                </a:gridCol>
              </a:tblGrid>
              <a:tr h="478503">
                <a:tc>
                  <a:txBody>
                    <a:bodyPr/>
                    <a:lstStyle/>
                    <a:p>
                      <a:r>
                        <a:rPr lang="en-US" dirty="0"/>
                        <a:t>Water diuresis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Osmotic diuresis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007829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r>
                        <a:rPr lang="en-US" dirty="0"/>
                        <a:t>Increased urine flow rate but NO change in urine solutes excretion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Increased urine flow rate AS WELL AS urine solutes excretion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51355"/>
                  </a:ext>
                </a:extLst>
              </a:tr>
              <a:tr h="1887793">
                <a:tc>
                  <a:txBody>
                    <a:bodyPr/>
                    <a:lstStyle/>
                    <a:p>
                      <a:r>
                        <a:rPr lang="en-US" b="1" dirty="0"/>
                        <a:t>Causes: </a:t>
                      </a:r>
                    </a:p>
                    <a:p>
                      <a:r>
                        <a:rPr lang="en-US" dirty="0"/>
                        <a:t>Excess water intake </a:t>
                      </a:r>
                    </a:p>
                    <a:p>
                      <a:r>
                        <a:rPr lang="en-US" dirty="0"/>
                        <a:t>Lack of ADH</a:t>
                      </a:r>
                    </a:p>
                    <a:p>
                      <a:r>
                        <a:rPr lang="en-US" dirty="0"/>
                        <a:t>Defect in ADH receptor in the distal segment of the nephron (nephrogenic diabetes insipidus)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Causes:</a:t>
                      </a:r>
                    </a:p>
                    <a:p>
                      <a:r>
                        <a:rPr lang="en-US" dirty="0"/>
                        <a:t>Increased plasma glucose level (DM)</a:t>
                      </a:r>
                    </a:p>
                    <a:p>
                      <a:r>
                        <a:rPr lang="en-US" dirty="0"/>
                        <a:t>Increased levels of poorly reabsorbed solutes and anions </a:t>
                      </a:r>
                    </a:p>
                    <a:p>
                      <a:r>
                        <a:rPr lang="en-US" dirty="0"/>
                        <a:t>Diuretic drugs (Lasix)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1205"/>
                  </a:ext>
                </a:extLst>
              </a:tr>
              <a:tr h="1533832">
                <a:tc>
                  <a:txBody>
                    <a:bodyPr/>
                    <a:lstStyle/>
                    <a:p>
                      <a:r>
                        <a:rPr lang="en-US" dirty="0"/>
                        <a:t>Diuresis is mainly due to decreased water reabsorption in the distal segment of the nephron. No change in water reabsorption proximally.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Diuresis is mainly due to decreased solutes reabsorption in PCT or LOH. This solute reabsorption reduction causes water reabsorption reduction proximally and distally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33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76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63B0FF-6EE9-BCA0-CACA-4E8BC37C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685800"/>
            <a:ext cx="10124722" cy="544689"/>
          </a:xfrm>
        </p:spPr>
        <p:txBody>
          <a:bodyPr/>
          <a:lstStyle/>
          <a:p>
            <a:r>
              <a:rPr lang="en-US" dirty="0"/>
              <a:t>Water diuresis vs. osmotic diuresis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CFF2E2-6CC3-4825-35E1-01120D776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719808"/>
              </p:ext>
            </p:extLst>
          </p:nvPr>
        </p:nvGraphicFramePr>
        <p:xfrm>
          <a:off x="733778" y="1365956"/>
          <a:ext cx="10509955" cy="413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886">
                  <a:extLst>
                    <a:ext uri="{9D8B030D-6E8A-4147-A177-3AD203B41FA5}">
                      <a16:colId xmlns:a16="http://schemas.microsoft.com/office/drawing/2014/main" val="1656429647"/>
                    </a:ext>
                  </a:extLst>
                </a:gridCol>
                <a:gridCol w="5251069">
                  <a:extLst>
                    <a:ext uri="{9D8B030D-6E8A-4147-A177-3AD203B41FA5}">
                      <a16:colId xmlns:a16="http://schemas.microsoft.com/office/drawing/2014/main" val="822304019"/>
                    </a:ext>
                  </a:extLst>
                </a:gridCol>
              </a:tblGrid>
              <a:tr h="478503">
                <a:tc>
                  <a:txBody>
                    <a:bodyPr/>
                    <a:lstStyle/>
                    <a:p>
                      <a:r>
                        <a:rPr lang="en-US" dirty="0"/>
                        <a:t>Water diuresis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Osmotic diuresis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007829"/>
                  </a:ext>
                </a:extLst>
              </a:tr>
              <a:tr h="1179871">
                <a:tc>
                  <a:txBody>
                    <a:bodyPr/>
                    <a:lstStyle/>
                    <a:p>
                      <a:r>
                        <a:rPr lang="en-US" dirty="0"/>
                        <a:t>Increased urine volume is a result from increased excretion of pure water.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Increased urine volume is a result from increased excretion of osmotically active solutes which pulls water with them.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51355"/>
                  </a:ext>
                </a:extLst>
              </a:tr>
              <a:tr h="938070">
                <a:tc>
                  <a:txBody>
                    <a:bodyPr/>
                    <a:lstStyle/>
                    <a:p>
                      <a:r>
                        <a:rPr lang="en-US" b="0" dirty="0"/>
                        <a:t>Urine osmolality falls far below plasma osmolality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Urine osmolality falls but remains above plasma osmolality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1205"/>
                  </a:ext>
                </a:extLst>
              </a:tr>
              <a:tr h="1533832">
                <a:tc>
                  <a:txBody>
                    <a:bodyPr/>
                    <a:lstStyle/>
                    <a:p>
                      <a:r>
                        <a:rPr lang="en-US" dirty="0"/>
                        <a:t>Only about 15% filtered load of water reaching distal segments may remain unabsorbed and excreted in urine (max urine volume 20 ml/min)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 to decreased water in all segments of the nephron, a much greater fraction of filtered water maybe excreted volume more than 20 ml/min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334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E98A93-6C1C-F6B9-49BA-1EB546052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50582"/>
              </p:ext>
            </p:extLst>
          </p:nvPr>
        </p:nvGraphicFramePr>
        <p:xfrm>
          <a:off x="733778" y="5492044"/>
          <a:ext cx="10509955" cy="93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886">
                  <a:extLst>
                    <a:ext uri="{9D8B030D-6E8A-4147-A177-3AD203B41FA5}">
                      <a16:colId xmlns:a16="http://schemas.microsoft.com/office/drawing/2014/main" val="1890504523"/>
                    </a:ext>
                  </a:extLst>
                </a:gridCol>
                <a:gridCol w="5251069">
                  <a:extLst>
                    <a:ext uri="{9D8B030D-6E8A-4147-A177-3AD203B41FA5}">
                      <a16:colId xmlns:a16="http://schemas.microsoft.com/office/drawing/2014/main" val="3189302813"/>
                    </a:ext>
                  </a:extLst>
                </a:gridCol>
              </a:tblGrid>
              <a:tr h="938070">
                <a:tc>
                  <a:txBody>
                    <a:bodyPr/>
                    <a:lstStyle/>
                    <a:p>
                      <a:r>
                        <a:rPr lang="en-US" b="0" dirty="0"/>
                        <a:t>ADH administration will stop diuresis if due to lack of ADH. ADH administration will not be effective in nephrogenic diabetes insipidus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ADH administration will not stop diuresis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3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96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B9285-8ED9-6B43-2679-3C9FABCD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47" y="0"/>
            <a:ext cx="897570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0F116-A517-29F7-A1F4-B26A3F8BCE02}"/>
              </a:ext>
            </a:extLst>
          </p:cNvPr>
          <p:cNvSpPr txBox="1"/>
          <p:nvPr/>
        </p:nvSpPr>
        <p:spPr>
          <a:xfrm>
            <a:off x="291624" y="610493"/>
            <a:ext cx="15676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3912898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D5FB1-5B92-7EA0-C332-54203FFB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95275"/>
            <a:ext cx="7581900" cy="6267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4497ED-8EA3-C5A2-DD37-8E0687AFC223}"/>
              </a:ext>
            </a:extLst>
          </p:cNvPr>
          <p:cNvSpPr txBox="1"/>
          <p:nvPr/>
        </p:nvSpPr>
        <p:spPr>
          <a:xfrm>
            <a:off x="291624" y="610493"/>
            <a:ext cx="15676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2914334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50C18-8285-43DB-2981-BF4156920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0"/>
            <a:ext cx="5080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698291-4531-7B28-8D12-BDEF72E9904E}"/>
              </a:ext>
            </a:extLst>
          </p:cNvPr>
          <p:cNvSpPr txBox="1"/>
          <p:nvPr/>
        </p:nvSpPr>
        <p:spPr>
          <a:xfrm>
            <a:off x="291624" y="610493"/>
            <a:ext cx="15676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summary-1</a:t>
            </a:r>
          </a:p>
        </p:txBody>
      </p:sp>
    </p:spTree>
    <p:extLst>
      <p:ext uri="{BB962C8B-B14F-4D97-AF65-F5344CB8AC3E}">
        <p14:creationId xmlns:p14="http://schemas.microsoft.com/office/powerpoint/2010/main" val="193522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7DBB-C4A8-9692-C580-F3E6FC70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Obligatory urine volume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0268-8921-22B0-472E-121079C6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minimal volume of urine that needs to be excreted to get rid of the metabolism waste products from the body </a:t>
            </a:r>
          </a:p>
          <a:p>
            <a:r>
              <a:rPr lang="en-US" dirty="0"/>
              <a:t>It is determined by the maximal concentrating ability of the kidney.</a:t>
            </a:r>
          </a:p>
          <a:p>
            <a:r>
              <a:rPr lang="en-US" dirty="0"/>
              <a:t>70kg human needs to excrete 600mOsm of solutes per day.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How to calculate the obligatory urine volume?</a:t>
            </a:r>
          </a:p>
          <a:p>
            <a:r>
              <a:rPr lang="en-US" b="1" dirty="0"/>
              <a:t>(600mOsm/day)/(1200mOsm/L) = 0.5L/day</a:t>
            </a:r>
          </a:p>
        </p:txBody>
      </p:sp>
    </p:spTree>
    <p:extLst>
      <p:ext uri="{BB962C8B-B14F-4D97-AF65-F5344CB8AC3E}">
        <p14:creationId xmlns:p14="http://schemas.microsoft.com/office/powerpoint/2010/main" val="41474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F729C-6077-3412-264A-02ADFEB0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440" y="799634"/>
            <a:ext cx="7223759" cy="5602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28A87-E731-43DD-70FE-6D6EC9411C82}"/>
              </a:ext>
            </a:extLst>
          </p:cNvPr>
          <p:cNvSpPr txBox="1"/>
          <p:nvPr/>
        </p:nvSpPr>
        <p:spPr>
          <a:xfrm>
            <a:off x="291624" y="610493"/>
            <a:ext cx="15676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Summary-2</a:t>
            </a:r>
          </a:p>
        </p:txBody>
      </p:sp>
    </p:spTree>
    <p:extLst>
      <p:ext uri="{BB962C8B-B14F-4D97-AF65-F5344CB8AC3E}">
        <p14:creationId xmlns:p14="http://schemas.microsoft.com/office/powerpoint/2010/main" val="1846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D9FF-BCA3-5D84-5E25-EFCF54525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7424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EBDA-C160-9A2E-F80C-D38F4D91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58423"/>
            <a:ext cx="10858500" cy="1371600"/>
          </a:xfrm>
        </p:spPr>
        <p:txBody>
          <a:bodyPr/>
          <a:lstStyle/>
          <a:p>
            <a:r>
              <a:rPr lang="en-US" dirty="0"/>
              <a:t>The importance of regulating water independent of solutes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C4A75D-3FE8-2EE7-7902-7F0FFA8BF7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60" y="2393437"/>
            <a:ext cx="4563112" cy="36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E99AF4-91CA-831F-EBB8-F70249D754FA}"/>
              </a:ext>
            </a:extLst>
          </p:cNvPr>
          <p:cNvSpPr txBox="1"/>
          <p:nvPr/>
        </p:nvSpPr>
        <p:spPr>
          <a:xfrm>
            <a:off x="603041" y="2495037"/>
            <a:ext cx="514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To maintain a constant solute concentration in ECF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54A32-E649-E07A-DBD0-CAAE5DDA9C78}"/>
              </a:ext>
            </a:extLst>
          </p:cNvPr>
          <p:cNvSpPr txBox="1"/>
          <p:nvPr/>
        </p:nvSpPr>
        <p:spPr>
          <a:xfrm>
            <a:off x="603041" y="3347301"/>
            <a:ext cx="410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To keep ECF osmolarity constant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46FC99-0A7A-C45A-4122-5022FF7BF1B4}"/>
              </a:ext>
            </a:extLst>
          </p:cNvPr>
          <p:cNvSpPr/>
          <p:nvPr/>
        </p:nvSpPr>
        <p:spPr>
          <a:xfrm>
            <a:off x="2111023" y="4113485"/>
            <a:ext cx="3465689" cy="75635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Normal osmolarity of ECF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About 300mOsm/L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16E92-4A1D-E819-EF31-3A2C9848BC14}"/>
              </a:ext>
            </a:extLst>
          </p:cNvPr>
          <p:cNvSpPr txBox="1"/>
          <p:nvPr/>
        </p:nvSpPr>
        <p:spPr>
          <a:xfrm>
            <a:off x="451556" y="5266693"/>
            <a:ext cx="5125156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b="1" dirty="0"/>
              <a:t>Factors determining the osmolarity of ECF: </a:t>
            </a:r>
          </a:p>
          <a:p>
            <a:r>
              <a:rPr lang="en-US" dirty="0"/>
              <a:t>Osmolarity = amount of solutes / volume of ECF (water)</a:t>
            </a:r>
          </a:p>
        </p:txBody>
      </p:sp>
    </p:spTree>
    <p:extLst>
      <p:ext uri="{BB962C8B-B14F-4D97-AF65-F5344CB8AC3E}">
        <p14:creationId xmlns:p14="http://schemas.microsoft.com/office/powerpoint/2010/main" val="18866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B7A4-94F2-D6E0-31CB-FF830CFC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keeping </a:t>
            </a:r>
            <a:r>
              <a:rPr lang="en-US" dirty="0" err="1"/>
              <a:t>ecf</a:t>
            </a:r>
            <a:r>
              <a:rPr lang="en-US" dirty="0"/>
              <a:t> osmolarity important?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DC1E-E450-2EC9-AA3E-FB9ADA63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keep a constant concentration of solutes &amp; electrolytes in the ECF is important for normal cellular function </a:t>
            </a:r>
          </a:p>
        </p:txBody>
      </p:sp>
    </p:spTree>
    <p:extLst>
      <p:ext uri="{BB962C8B-B14F-4D97-AF65-F5344CB8AC3E}">
        <p14:creationId xmlns:p14="http://schemas.microsoft.com/office/powerpoint/2010/main" val="52144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D26B-8734-C680-AC9E-C6EF569E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2" y="256824"/>
            <a:ext cx="10034411" cy="973666"/>
          </a:xfrm>
        </p:spPr>
        <p:txBody>
          <a:bodyPr/>
          <a:lstStyle/>
          <a:p>
            <a:r>
              <a:rPr lang="en-US" dirty="0"/>
              <a:t>Water balance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BDC417-5689-624A-B6FA-E020EEBE5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44" y="1610783"/>
            <a:ext cx="6185675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06919F-8198-3B7C-7983-B17AA017D147}"/>
              </a:ext>
            </a:extLst>
          </p:cNvPr>
          <p:cNvSpPr/>
          <p:nvPr/>
        </p:nvSpPr>
        <p:spPr>
          <a:xfrm>
            <a:off x="361881" y="1887714"/>
            <a:ext cx="2540000" cy="2458509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Daily intake: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Fluids ingested: (2100ml)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metabolism: (200ml)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-------------------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Total intake: </a:t>
            </a:r>
            <a:r>
              <a:rPr lang="en-US" dirty="0">
                <a:solidFill>
                  <a:schemeClr val="tx1"/>
                </a:solidFill>
              </a:rPr>
              <a:t>2300ml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CE33AF-3A3A-EFF9-C701-1831FDD30078}"/>
              </a:ext>
            </a:extLst>
          </p:cNvPr>
          <p:cNvSpPr/>
          <p:nvPr/>
        </p:nvSpPr>
        <p:spPr>
          <a:xfrm>
            <a:off x="9161569" y="3925358"/>
            <a:ext cx="2540000" cy="2458509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Daily loss: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Insensible loss: (700ml)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sweat: (100ml)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feces: (100ml)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Urine (1400ml)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-------------------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Total loss: </a:t>
            </a:r>
            <a:r>
              <a:rPr lang="en-US" dirty="0">
                <a:solidFill>
                  <a:schemeClr val="tx1"/>
                </a:solidFill>
              </a:rPr>
              <a:t>2300ml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BE86E-B6B1-1965-5484-2BDF15080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535" y="2568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31381-FCBB-043A-51B1-C4C50F69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14489"/>
            <a:ext cx="8584287" cy="6412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696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3191E-DC0E-C0F5-ACC9-793ED303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1224</Words>
  <Application>Microsoft Office PowerPoint</Application>
  <PresentationFormat>Widescreen</PresentationFormat>
  <Paragraphs>204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Gill Sans MT</vt:lpstr>
      <vt:lpstr>Goudy Old Style</vt:lpstr>
      <vt:lpstr>Wingdings</vt:lpstr>
      <vt:lpstr>ClassicFrameVTI</vt:lpstr>
      <vt:lpstr>Concentration  of urine </vt:lpstr>
      <vt:lpstr>Objectives </vt:lpstr>
      <vt:lpstr>Kidney regulation of h2o excretion </vt:lpstr>
      <vt:lpstr>Obligatory urine volume </vt:lpstr>
      <vt:lpstr>The importance of regulating water independent of solutes </vt:lpstr>
      <vt:lpstr>Why is keeping ecf osmolarity important? </vt:lpstr>
      <vt:lpstr>Water balance </vt:lpstr>
      <vt:lpstr>PowerPoint Presentation</vt:lpstr>
      <vt:lpstr>PowerPoint Presentation</vt:lpstr>
      <vt:lpstr>PowerPoint Presentation</vt:lpstr>
      <vt:lpstr>PowerPoint Presentation</vt:lpstr>
      <vt:lpstr>How the kidney handles h2o </vt:lpstr>
      <vt:lpstr>H20 handling by the kidney </vt:lpstr>
      <vt:lpstr>Concentrated urine formation </vt:lpstr>
      <vt:lpstr>Hyperosmotic renal medulla </vt:lpstr>
      <vt:lpstr>Countercurrent multiplier mechanism </vt:lpstr>
      <vt:lpstr>PowerPoint Presentation</vt:lpstr>
      <vt:lpstr>Urea recirculation (recycling) </vt:lpstr>
      <vt:lpstr>PowerPoint Presentation</vt:lpstr>
      <vt:lpstr>The vasa recta </vt:lpstr>
      <vt:lpstr>the vasa recta is a counter current exchanger</vt:lpstr>
      <vt:lpstr>the vasa recta is a counter current exchanger</vt:lpstr>
      <vt:lpstr>The regulation of ecf osmolarity </vt:lpstr>
      <vt:lpstr>Ecf osmolarity </vt:lpstr>
      <vt:lpstr>PowerPoint Presentation</vt:lpstr>
      <vt:lpstr>Antidiuretic hormone (ADH)</vt:lpstr>
      <vt:lpstr>How osmoreceptors detect change in osmolarity?</vt:lpstr>
      <vt:lpstr>ADH secretion stimulants </vt:lpstr>
      <vt:lpstr>Factors that can alter ADH secretion </vt:lpstr>
      <vt:lpstr>ADH mechanism of action </vt:lpstr>
      <vt:lpstr>Water balance </vt:lpstr>
      <vt:lpstr>Thirst mechanism: conscious desire for water </vt:lpstr>
      <vt:lpstr>Thirst and adh mechanism importance </vt:lpstr>
      <vt:lpstr>Abnormalities in ADH secretion </vt:lpstr>
      <vt:lpstr>Water diuresis vs. osmotic diuresis </vt:lpstr>
      <vt:lpstr>Water diuresis vs. osmotic diuresis 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 of urine</dc:title>
  <dc:creator>Maha</dc:creator>
  <cp:lastModifiedBy>Maha</cp:lastModifiedBy>
  <cp:revision>98</cp:revision>
  <dcterms:created xsi:type="dcterms:W3CDTF">2022-05-01T11:12:39Z</dcterms:created>
  <dcterms:modified xsi:type="dcterms:W3CDTF">2022-05-11T21:52:29Z</dcterms:modified>
</cp:coreProperties>
</file>