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6" r:id="rId6"/>
    <p:sldId id="267" r:id="rId7"/>
    <p:sldId id="269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5" r:id="rId25"/>
    <p:sldId id="287" r:id="rId26"/>
    <p:sldId id="291" r:id="rId27"/>
    <p:sldId id="292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D47B5-2202-432E-BCAE-2FCEAA27495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2FA783-B802-402E-9D0B-10C07EF6A575}">
      <dgm:prSet/>
      <dgm:spPr/>
      <dgm:t>
        <a:bodyPr/>
        <a:lstStyle/>
        <a:p>
          <a:r>
            <a:rPr lang="en-US"/>
            <a:t>Identify and describe the role of sensors and effectors in the renal regulation of body fluid volume. </a:t>
          </a:r>
        </a:p>
      </dgm:t>
    </dgm:pt>
    <dgm:pt modelId="{8349054B-7FCD-4DC9-A6A2-00451879E834}" type="parTrans" cxnId="{B83DC49C-B83A-4C03-AE43-F6E25EDABE09}">
      <dgm:prSet/>
      <dgm:spPr/>
      <dgm:t>
        <a:bodyPr/>
        <a:lstStyle/>
        <a:p>
          <a:endParaRPr lang="en-US"/>
        </a:p>
      </dgm:t>
    </dgm:pt>
    <dgm:pt modelId="{E49E449E-B472-4259-A9FC-E2FF497E3F67}" type="sibTrans" cxnId="{B83DC49C-B83A-4C03-AE43-F6E25EDABE0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A14F305-11EF-4E50-8A08-661758F54379}">
      <dgm:prSet/>
      <dgm:spPr/>
      <dgm:t>
        <a:bodyPr/>
        <a:lstStyle/>
        <a:p>
          <a:r>
            <a:rPr lang="en-US" dirty="0"/>
            <a:t>Describe the role of the kidney in regulating body fluid volume and </a:t>
          </a:r>
          <a:r>
            <a:rPr lang="en-US" dirty="0" err="1"/>
            <a:t>osmomality</a:t>
          </a:r>
          <a:r>
            <a:rPr lang="en-US" dirty="0"/>
            <a:t> </a:t>
          </a:r>
        </a:p>
      </dgm:t>
    </dgm:pt>
    <dgm:pt modelId="{737CE3B4-FA61-42F2-B5A8-716B88C86BD4}" type="parTrans" cxnId="{5BA34B85-4FFB-4D90-B61F-8027EC4C3697}">
      <dgm:prSet/>
      <dgm:spPr/>
      <dgm:t>
        <a:bodyPr/>
        <a:lstStyle/>
        <a:p>
          <a:endParaRPr lang="en-US"/>
        </a:p>
      </dgm:t>
    </dgm:pt>
    <dgm:pt modelId="{34BCAC66-81BB-43CB-BE5E-59A931B98BD3}" type="sibTrans" cxnId="{5BA34B85-4FFB-4D90-B61F-8027EC4C369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ACA74D4-3A81-4944-AF4F-B00752922DB9}">
      <dgm:prSet/>
      <dgm:spPr/>
      <dgm:t>
        <a:bodyPr/>
        <a:lstStyle/>
        <a:p>
          <a:r>
            <a:rPr lang="en-US"/>
            <a:t>Identify the site and describe the influence of aldosterone on reabsorption of Na+ in the late distal tubules </a:t>
          </a:r>
        </a:p>
      </dgm:t>
    </dgm:pt>
    <dgm:pt modelId="{18E40AA4-3715-4B11-8581-3CD27AFF48A0}" type="parTrans" cxnId="{A26F5FF2-A02E-49CD-81EA-086E11252ADF}">
      <dgm:prSet/>
      <dgm:spPr/>
      <dgm:t>
        <a:bodyPr/>
        <a:lstStyle/>
        <a:p>
          <a:endParaRPr lang="en-US"/>
        </a:p>
      </dgm:t>
    </dgm:pt>
    <dgm:pt modelId="{357AE219-3C70-4FF6-A8B4-3D18BD0EE50A}" type="sibTrans" cxnId="{A26F5FF2-A02E-49CD-81EA-086E11252AD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67D1B4F-D991-4453-941F-9A31F833B2D2}">
      <dgm:prSet/>
      <dgm:spPr/>
      <dgm:t>
        <a:bodyPr/>
        <a:lstStyle/>
        <a:p>
          <a:r>
            <a:rPr lang="en-US" dirty="0"/>
            <a:t> Understand the role of ADH in the reabsorption of water and urea</a:t>
          </a:r>
        </a:p>
      </dgm:t>
    </dgm:pt>
    <dgm:pt modelId="{B431AFBD-EDCF-4478-84B2-A4345D7BA870}" type="parTrans" cxnId="{751C0A8C-79BE-448A-932E-E87476FB04AF}">
      <dgm:prSet/>
      <dgm:spPr/>
      <dgm:t>
        <a:bodyPr/>
        <a:lstStyle/>
        <a:p>
          <a:endParaRPr lang="en-US"/>
        </a:p>
      </dgm:t>
    </dgm:pt>
    <dgm:pt modelId="{E6BEC868-7C4B-4252-8963-8A8745703099}" type="sibTrans" cxnId="{751C0A8C-79BE-448A-932E-E87476FB04A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7E38B21-A031-4420-B6C4-2C8D86EA9043}" type="pres">
      <dgm:prSet presAssocID="{5BAD47B5-2202-432E-BCAE-2FCEAA274957}" presName="Name0" presStyleCnt="0">
        <dgm:presLayoutVars>
          <dgm:animLvl val="lvl"/>
          <dgm:resizeHandles val="exact"/>
        </dgm:presLayoutVars>
      </dgm:prSet>
      <dgm:spPr/>
    </dgm:pt>
    <dgm:pt modelId="{77B49F82-1360-423B-854C-B00AF4F4CC00}" type="pres">
      <dgm:prSet presAssocID="{362FA783-B802-402E-9D0B-10C07EF6A575}" presName="compositeNode" presStyleCnt="0">
        <dgm:presLayoutVars>
          <dgm:bulletEnabled val="1"/>
        </dgm:presLayoutVars>
      </dgm:prSet>
      <dgm:spPr/>
    </dgm:pt>
    <dgm:pt modelId="{25098E84-2184-43EE-A4CA-CB0843CE17B1}" type="pres">
      <dgm:prSet presAssocID="{362FA783-B802-402E-9D0B-10C07EF6A575}" presName="bgRect" presStyleLbl="bgAccFollowNode1" presStyleIdx="0" presStyleCnt="4"/>
      <dgm:spPr/>
    </dgm:pt>
    <dgm:pt modelId="{AC7C1C66-222E-4EC8-9BD9-02D4E24FC0C1}" type="pres">
      <dgm:prSet presAssocID="{E49E449E-B472-4259-A9FC-E2FF497E3F67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F926497-0E19-40A5-980D-F209B9CB6651}" type="pres">
      <dgm:prSet presAssocID="{362FA783-B802-402E-9D0B-10C07EF6A575}" presName="bottomLine" presStyleLbl="alignNode1" presStyleIdx="1" presStyleCnt="8">
        <dgm:presLayoutVars/>
      </dgm:prSet>
      <dgm:spPr/>
    </dgm:pt>
    <dgm:pt modelId="{CDD795BA-2D6D-4D4C-9FB5-35E8891B4E29}" type="pres">
      <dgm:prSet presAssocID="{362FA783-B802-402E-9D0B-10C07EF6A575}" presName="nodeText" presStyleLbl="bgAccFollowNode1" presStyleIdx="0" presStyleCnt="4">
        <dgm:presLayoutVars>
          <dgm:bulletEnabled val="1"/>
        </dgm:presLayoutVars>
      </dgm:prSet>
      <dgm:spPr/>
    </dgm:pt>
    <dgm:pt modelId="{06052542-2C6B-43C5-AA0E-0AE16A1C585C}" type="pres">
      <dgm:prSet presAssocID="{E49E449E-B472-4259-A9FC-E2FF497E3F67}" presName="sibTrans" presStyleCnt="0"/>
      <dgm:spPr/>
    </dgm:pt>
    <dgm:pt modelId="{4F2F0880-36F4-467B-AF50-935D47514AAE}" type="pres">
      <dgm:prSet presAssocID="{7A14F305-11EF-4E50-8A08-661758F54379}" presName="compositeNode" presStyleCnt="0">
        <dgm:presLayoutVars>
          <dgm:bulletEnabled val="1"/>
        </dgm:presLayoutVars>
      </dgm:prSet>
      <dgm:spPr/>
    </dgm:pt>
    <dgm:pt modelId="{32E2767F-6938-4D8E-9987-6020DF488F91}" type="pres">
      <dgm:prSet presAssocID="{7A14F305-11EF-4E50-8A08-661758F54379}" presName="bgRect" presStyleLbl="bgAccFollowNode1" presStyleIdx="1" presStyleCnt="4"/>
      <dgm:spPr/>
    </dgm:pt>
    <dgm:pt modelId="{E62C66C4-93DA-4EC4-AC04-B3B23D937F10}" type="pres">
      <dgm:prSet presAssocID="{34BCAC66-81BB-43CB-BE5E-59A931B98BD3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B0860B9E-E19D-41D1-9BF6-41688F5684E7}" type="pres">
      <dgm:prSet presAssocID="{7A14F305-11EF-4E50-8A08-661758F54379}" presName="bottomLine" presStyleLbl="alignNode1" presStyleIdx="3" presStyleCnt="8">
        <dgm:presLayoutVars/>
      </dgm:prSet>
      <dgm:spPr/>
    </dgm:pt>
    <dgm:pt modelId="{BCC20546-7383-412B-836B-532934DCCB07}" type="pres">
      <dgm:prSet presAssocID="{7A14F305-11EF-4E50-8A08-661758F54379}" presName="nodeText" presStyleLbl="bgAccFollowNode1" presStyleIdx="1" presStyleCnt="4">
        <dgm:presLayoutVars>
          <dgm:bulletEnabled val="1"/>
        </dgm:presLayoutVars>
      </dgm:prSet>
      <dgm:spPr/>
    </dgm:pt>
    <dgm:pt modelId="{84224859-9685-411B-9B3B-D85E0211E1DC}" type="pres">
      <dgm:prSet presAssocID="{34BCAC66-81BB-43CB-BE5E-59A931B98BD3}" presName="sibTrans" presStyleCnt="0"/>
      <dgm:spPr/>
    </dgm:pt>
    <dgm:pt modelId="{760EBF91-3065-4895-ACDE-B0F9A6C51871}" type="pres">
      <dgm:prSet presAssocID="{667D1B4F-D991-4453-941F-9A31F833B2D2}" presName="compositeNode" presStyleCnt="0">
        <dgm:presLayoutVars>
          <dgm:bulletEnabled val="1"/>
        </dgm:presLayoutVars>
      </dgm:prSet>
      <dgm:spPr/>
    </dgm:pt>
    <dgm:pt modelId="{9CFCEC8C-CAA5-4D8B-B86C-629B894CA810}" type="pres">
      <dgm:prSet presAssocID="{667D1B4F-D991-4453-941F-9A31F833B2D2}" presName="bgRect" presStyleLbl="bgAccFollowNode1" presStyleIdx="2" presStyleCnt="4"/>
      <dgm:spPr/>
    </dgm:pt>
    <dgm:pt modelId="{BAEE4A58-2515-4BC6-B545-C76B89B291F7}" type="pres">
      <dgm:prSet presAssocID="{E6BEC868-7C4B-4252-8963-8A874570309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170D73F7-55EF-44CC-B25D-A58279C801C6}" type="pres">
      <dgm:prSet presAssocID="{667D1B4F-D991-4453-941F-9A31F833B2D2}" presName="bottomLine" presStyleLbl="alignNode1" presStyleIdx="5" presStyleCnt="8">
        <dgm:presLayoutVars/>
      </dgm:prSet>
      <dgm:spPr/>
    </dgm:pt>
    <dgm:pt modelId="{C30D7B6D-9E99-42C7-97B3-C553E9578845}" type="pres">
      <dgm:prSet presAssocID="{667D1B4F-D991-4453-941F-9A31F833B2D2}" presName="nodeText" presStyleLbl="bgAccFollowNode1" presStyleIdx="2" presStyleCnt="4">
        <dgm:presLayoutVars>
          <dgm:bulletEnabled val="1"/>
        </dgm:presLayoutVars>
      </dgm:prSet>
      <dgm:spPr/>
    </dgm:pt>
    <dgm:pt modelId="{ED1AA921-CE16-4E8C-92F9-BA2206FC34A2}" type="pres">
      <dgm:prSet presAssocID="{E6BEC868-7C4B-4252-8963-8A8745703099}" presName="sibTrans" presStyleCnt="0"/>
      <dgm:spPr/>
    </dgm:pt>
    <dgm:pt modelId="{29D4343F-62F6-40C7-9F78-2946FC862D78}" type="pres">
      <dgm:prSet presAssocID="{FACA74D4-3A81-4944-AF4F-B00752922DB9}" presName="compositeNode" presStyleCnt="0">
        <dgm:presLayoutVars>
          <dgm:bulletEnabled val="1"/>
        </dgm:presLayoutVars>
      </dgm:prSet>
      <dgm:spPr/>
    </dgm:pt>
    <dgm:pt modelId="{0D78F772-8951-4EA1-B189-F99EB47CAB05}" type="pres">
      <dgm:prSet presAssocID="{FACA74D4-3A81-4944-AF4F-B00752922DB9}" presName="bgRect" presStyleLbl="bgAccFollowNode1" presStyleIdx="3" presStyleCnt="4"/>
      <dgm:spPr/>
    </dgm:pt>
    <dgm:pt modelId="{DEB628B5-6557-48C0-8FA9-9F2F5C45D4B7}" type="pres">
      <dgm:prSet presAssocID="{357AE219-3C70-4FF6-A8B4-3D18BD0EE50A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586831A-F5CB-4AC6-B38C-0558CB1F3F8D}" type="pres">
      <dgm:prSet presAssocID="{FACA74D4-3A81-4944-AF4F-B00752922DB9}" presName="bottomLine" presStyleLbl="alignNode1" presStyleIdx="7" presStyleCnt="8">
        <dgm:presLayoutVars/>
      </dgm:prSet>
      <dgm:spPr/>
    </dgm:pt>
    <dgm:pt modelId="{304710CB-F9B6-443C-B6A0-290086E9F5E8}" type="pres">
      <dgm:prSet presAssocID="{FACA74D4-3A81-4944-AF4F-B00752922DB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831B95B-CFF8-4B81-A44D-2C3CADAFC79E}" type="presOf" srcId="{362FA783-B802-402E-9D0B-10C07EF6A575}" destId="{25098E84-2184-43EE-A4CA-CB0843CE17B1}" srcOrd="0" destOrd="0" presId="urn:microsoft.com/office/officeart/2016/7/layout/BasicLinearProcessNumbered"/>
    <dgm:cxn modelId="{A01B1648-7EC7-43C5-915C-FD7648F46DB0}" type="presOf" srcId="{E49E449E-B472-4259-A9FC-E2FF497E3F67}" destId="{AC7C1C66-222E-4EC8-9BD9-02D4E24FC0C1}" srcOrd="0" destOrd="0" presId="urn:microsoft.com/office/officeart/2016/7/layout/BasicLinearProcessNumbered"/>
    <dgm:cxn modelId="{C921894B-187A-4EF8-B1FE-018A6B98A760}" type="presOf" srcId="{667D1B4F-D991-4453-941F-9A31F833B2D2}" destId="{9CFCEC8C-CAA5-4D8B-B86C-629B894CA810}" srcOrd="0" destOrd="0" presId="urn:microsoft.com/office/officeart/2016/7/layout/BasicLinearProcessNumbered"/>
    <dgm:cxn modelId="{10C4384C-4B1D-497B-B23B-0F8C6CB419CC}" type="presOf" srcId="{357AE219-3C70-4FF6-A8B4-3D18BD0EE50A}" destId="{DEB628B5-6557-48C0-8FA9-9F2F5C45D4B7}" srcOrd="0" destOrd="0" presId="urn:microsoft.com/office/officeart/2016/7/layout/BasicLinearProcessNumbered"/>
    <dgm:cxn modelId="{5BA34B85-4FFB-4D90-B61F-8027EC4C3697}" srcId="{5BAD47B5-2202-432E-BCAE-2FCEAA274957}" destId="{7A14F305-11EF-4E50-8A08-661758F54379}" srcOrd="1" destOrd="0" parTransId="{737CE3B4-FA61-42F2-B5A8-716B88C86BD4}" sibTransId="{34BCAC66-81BB-43CB-BE5E-59A931B98BD3}"/>
    <dgm:cxn modelId="{751C0A8C-79BE-448A-932E-E87476FB04AF}" srcId="{5BAD47B5-2202-432E-BCAE-2FCEAA274957}" destId="{667D1B4F-D991-4453-941F-9A31F833B2D2}" srcOrd="2" destOrd="0" parTransId="{B431AFBD-EDCF-4478-84B2-A4345D7BA870}" sibTransId="{E6BEC868-7C4B-4252-8963-8A8745703099}"/>
    <dgm:cxn modelId="{2C273990-F062-42C9-A21F-3FAD4687F70D}" type="presOf" srcId="{5BAD47B5-2202-432E-BCAE-2FCEAA274957}" destId="{57E38B21-A031-4420-B6C4-2C8D86EA9043}" srcOrd="0" destOrd="0" presId="urn:microsoft.com/office/officeart/2016/7/layout/BasicLinearProcessNumbered"/>
    <dgm:cxn modelId="{CA2D4A96-EFC5-448F-9C42-ACBD3281C15D}" type="presOf" srcId="{7A14F305-11EF-4E50-8A08-661758F54379}" destId="{32E2767F-6938-4D8E-9987-6020DF488F91}" srcOrd="0" destOrd="0" presId="urn:microsoft.com/office/officeart/2016/7/layout/BasicLinearProcessNumbered"/>
    <dgm:cxn modelId="{B83DC49C-B83A-4C03-AE43-F6E25EDABE09}" srcId="{5BAD47B5-2202-432E-BCAE-2FCEAA274957}" destId="{362FA783-B802-402E-9D0B-10C07EF6A575}" srcOrd="0" destOrd="0" parTransId="{8349054B-7FCD-4DC9-A6A2-00451879E834}" sibTransId="{E49E449E-B472-4259-A9FC-E2FF497E3F67}"/>
    <dgm:cxn modelId="{BBA539A9-B1DD-4C8E-8B03-2143FE60B310}" type="presOf" srcId="{34BCAC66-81BB-43CB-BE5E-59A931B98BD3}" destId="{E62C66C4-93DA-4EC4-AC04-B3B23D937F10}" srcOrd="0" destOrd="0" presId="urn:microsoft.com/office/officeart/2016/7/layout/BasicLinearProcessNumbered"/>
    <dgm:cxn modelId="{29A972B8-FE1E-4A1A-8B2E-84D208916DF2}" type="presOf" srcId="{7A14F305-11EF-4E50-8A08-661758F54379}" destId="{BCC20546-7383-412B-836B-532934DCCB07}" srcOrd="1" destOrd="0" presId="urn:microsoft.com/office/officeart/2016/7/layout/BasicLinearProcessNumbered"/>
    <dgm:cxn modelId="{BDD971C0-301C-4344-8D9F-9268A6475B22}" type="presOf" srcId="{362FA783-B802-402E-9D0B-10C07EF6A575}" destId="{CDD795BA-2D6D-4D4C-9FB5-35E8891B4E29}" srcOrd="1" destOrd="0" presId="urn:microsoft.com/office/officeart/2016/7/layout/BasicLinearProcessNumbered"/>
    <dgm:cxn modelId="{160DDFD0-5774-483C-BC93-E6A854A31124}" type="presOf" srcId="{E6BEC868-7C4B-4252-8963-8A8745703099}" destId="{BAEE4A58-2515-4BC6-B545-C76B89B291F7}" srcOrd="0" destOrd="0" presId="urn:microsoft.com/office/officeart/2016/7/layout/BasicLinearProcessNumbered"/>
    <dgm:cxn modelId="{ECE081DC-99C4-4844-ADAC-B73EF80AB70B}" type="presOf" srcId="{FACA74D4-3A81-4944-AF4F-B00752922DB9}" destId="{304710CB-F9B6-443C-B6A0-290086E9F5E8}" srcOrd="1" destOrd="0" presId="urn:microsoft.com/office/officeart/2016/7/layout/BasicLinearProcessNumbered"/>
    <dgm:cxn modelId="{A26F5FF2-A02E-49CD-81EA-086E11252ADF}" srcId="{5BAD47B5-2202-432E-BCAE-2FCEAA274957}" destId="{FACA74D4-3A81-4944-AF4F-B00752922DB9}" srcOrd="3" destOrd="0" parTransId="{18E40AA4-3715-4B11-8581-3CD27AFF48A0}" sibTransId="{357AE219-3C70-4FF6-A8B4-3D18BD0EE50A}"/>
    <dgm:cxn modelId="{E03CAEFC-897B-4EA6-999A-12661B903644}" type="presOf" srcId="{667D1B4F-D991-4453-941F-9A31F833B2D2}" destId="{C30D7B6D-9E99-42C7-97B3-C553E9578845}" srcOrd="1" destOrd="0" presId="urn:microsoft.com/office/officeart/2016/7/layout/BasicLinearProcessNumbered"/>
    <dgm:cxn modelId="{253FADFD-16BA-486E-A03B-40193CBDEE34}" type="presOf" srcId="{FACA74D4-3A81-4944-AF4F-B00752922DB9}" destId="{0D78F772-8951-4EA1-B189-F99EB47CAB05}" srcOrd="0" destOrd="0" presId="urn:microsoft.com/office/officeart/2016/7/layout/BasicLinearProcessNumbered"/>
    <dgm:cxn modelId="{7334907B-EEF8-4766-A199-794F11E5C1CF}" type="presParOf" srcId="{57E38B21-A031-4420-B6C4-2C8D86EA9043}" destId="{77B49F82-1360-423B-854C-B00AF4F4CC00}" srcOrd="0" destOrd="0" presId="urn:microsoft.com/office/officeart/2016/7/layout/BasicLinearProcessNumbered"/>
    <dgm:cxn modelId="{1FF10A39-AC10-45F2-A1FB-B1160D6B8835}" type="presParOf" srcId="{77B49F82-1360-423B-854C-B00AF4F4CC00}" destId="{25098E84-2184-43EE-A4CA-CB0843CE17B1}" srcOrd="0" destOrd="0" presId="urn:microsoft.com/office/officeart/2016/7/layout/BasicLinearProcessNumbered"/>
    <dgm:cxn modelId="{69F34700-45DB-47CF-ADF4-2F9D03820010}" type="presParOf" srcId="{77B49F82-1360-423B-854C-B00AF4F4CC00}" destId="{AC7C1C66-222E-4EC8-9BD9-02D4E24FC0C1}" srcOrd="1" destOrd="0" presId="urn:microsoft.com/office/officeart/2016/7/layout/BasicLinearProcessNumbered"/>
    <dgm:cxn modelId="{272F383F-CDED-4F75-BD5B-22DFAEC02978}" type="presParOf" srcId="{77B49F82-1360-423B-854C-B00AF4F4CC00}" destId="{4F926497-0E19-40A5-980D-F209B9CB6651}" srcOrd="2" destOrd="0" presId="urn:microsoft.com/office/officeart/2016/7/layout/BasicLinearProcessNumbered"/>
    <dgm:cxn modelId="{24BB8518-53FE-4BA2-AB5D-3AC642CB3940}" type="presParOf" srcId="{77B49F82-1360-423B-854C-B00AF4F4CC00}" destId="{CDD795BA-2D6D-4D4C-9FB5-35E8891B4E29}" srcOrd="3" destOrd="0" presId="urn:microsoft.com/office/officeart/2016/7/layout/BasicLinearProcessNumbered"/>
    <dgm:cxn modelId="{D8F7454C-06FC-4605-8749-9C284AD7A65C}" type="presParOf" srcId="{57E38B21-A031-4420-B6C4-2C8D86EA9043}" destId="{06052542-2C6B-43C5-AA0E-0AE16A1C585C}" srcOrd="1" destOrd="0" presId="urn:microsoft.com/office/officeart/2016/7/layout/BasicLinearProcessNumbered"/>
    <dgm:cxn modelId="{3BF460E6-8633-47B0-B8EA-81F3D73ED481}" type="presParOf" srcId="{57E38B21-A031-4420-B6C4-2C8D86EA9043}" destId="{4F2F0880-36F4-467B-AF50-935D47514AAE}" srcOrd="2" destOrd="0" presId="urn:microsoft.com/office/officeart/2016/7/layout/BasicLinearProcessNumbered"/>
    <dgm:cxn modelId="{2B76738B-DE90-4BDD-9C22-7661FCD00871}" type="presParOf" srcId="{4F2F0880-36F4-467B-AF50-935D47514AAE}" destId="{32E2767F-6938-4D8E-9987-6020DF488F91}" srcOrd="0" destOrd="0" presId="urn:microsoft.com/office/officeart/2016/7/layout/BasicLinearProcessNumbered"/>
    <dgm:cxn modelId="{9B50DC0C-6885-4AF4-A8DA-D6907ED1C6EF}" type="presParOf" srcId="{4F2F0880-36F4-467B-AF50-935D47514AAE}" destId="{E62C66C4-93DA-4EC4-AC04-B3B23D937F10}" srcOrd="1" destOrd="0" presId="urn:microsoft.com/office/officeart/2016/7/layout/BasicLinearProcessNumbered"/>
    <dgm:cxn modelId="{AB5FAFB4-D4AE-4088-9327-BBFA27A7DCF2}" type="presParOf" srcId="{4F2F0880-36F4-467B-AF50-935D47514AAE}" destId="{B0860B9E-E19D-41D1-9BF6-41688F5684E7}" srcOrd="2" destOrd="0" presId="urn:microsoft.com/office/officeart/2016/7/layout/BasicLinearProcessNumbered"/>
    <dgm:cxn modelId="{52032859-3727-449F-8DE0-8DDEF534BEC2}" type="presParOf" srcId="{4F2F0880-36F4-467B-AF50-935D47514AAE}" destId="{BCC20546-7383-412B-836B-532934DCCB07}" srcOrd="3" destOrd="0" presId="urn:microsoft.com/office/officeart/2016/7/layout/BasicLinearProcessNumbered"/>
    <dgm:cxn modelId="{A9216669-13E6-4EF2-BEAF-F623C43680BB}" type="presParOf" srcId="{57E38B21-A031-4420-B6C4-2C8D86EA9043}" destId="{84224859-9685-411B-9B3B-D85E0211E1DC}" srcOrd="3" destOrd="0" presId="urn:microsoft.com/office/officeart/2016/7/layout/BasicLinearProcessNumbered"/>
    <dgm:cxn modelId="{5ED6D9D9-7A8A-40CB-888F-FBFBD7124A40}" type="presParOf" srcId="{57E38B21-A031-4420-B6C4-2C8D86EA9043}" destId="{760EBF91-3065-4895-ACDE-B0F9A6C51871}" srcOrd="4" destOrd="0" presId="urn:microsoft.com/office/officeart/2016/7/layout/BasicLinearProcessNumbered"/>
    <dgm:cxn modelId="{0BB00151-9BE4-4B47-9045-C40EC41B3A6A}" type="presParOf" srcId="{760EBF91-3065-4895-ACDE-B0F9A6C51871}" destId="{9CFCEC8C-CAA5-4D8B-B86C-629B894CA810}" srcOrd="0" destOrd="0" presId="urn:microsoft.com/office/officeart/2016/7/layout/BasicLinearProcessNumbered"/>
    <dgm:cxn modelId="{AC54B210-435B-47A4-88F9-5A22EBF02969}" type="presParOf" srcId="{760EBF91-3065-4895-ACDE-B0F9A6C51871}" destId="{BAEE4A58-2515-4BC6-B545-C76B89B291F7}" srcOrd="1" destOrd="0" presId="urn:microsoft.com/office/officeart/2016/7/layout/BasicLinearProcessNumbered"/>
    <dgm:cxn modelId="{840CB893-97A9-458B-8EF8-BF145D7486A6}" type="presParOf" srcId="{760EBF91-3065-4895-ACDE-B0F9A6C51871}" destId="{170D73F7-55EF-44CC-B25D-A58279C801C6}" srcOrd="2" destOrd="0" presId="urn:microsoft.com/office/officeart/2016/7/layout/BasicLinearProcessNumbered"/>
    <dgm:cxn modelId="{E156ADF5-D177-4F4A-8E7F-5DD87DC968EB}" type="presParOf" srcId="{760EBF91-3065-4895-ACDE-B0F9A6C51871}" destId="{C30D7B6D-9E99-42C7-97B3-C553E9578845}" srcOrd="3" destOrd="0" presId="urn:microsoft.com/office/officeart/2016/7/layout/BasicLinearProcessNumbered"/>
    <dgm:cxn modelId="{7F71834A-E8ED-4EFE-ADA2-E18484346F1B}" type="presParOf" srcId="{57E38B21-A031-4420-B6C4-2C8D86EA9043}" destId="{ED1AA921-CE16-4E8C-92F9-BA2206FC34A2}" srcOrd="5" destOrd="0" presId="urn:microsoft.com/office/officeart/2016/7/layout/BasicLinearProcessNumbered"/>
    <dgm:cxn modelId="{2D8C1904-48E8-4193-ACFB-C63ED3E58E88}" type="presParOf" srcId="{57E38B21-A031-4420-B6C4-2C8D86EA9043}" destId="{29D4343F-62F6-40C7-9F78-2946FC862D78}" srcOrd="6" destOrd="0" presId="urn:microsoft.com/office/officeart/2016/7/layout/BasicLinearProcessNumbered"/>
    <dgm:cxn modelId="{5D89E519-FF60-4F63-B346-9E91FE55B3B2}" type="presParOf" srcId="{29D4343F-62F6-40C7-9F78-2946FC862D78}" destId="{0D78F772-8951-4EA1-B189-F99EB47CAB05}" srcOrd="0" destOrd="0" presId="urn:microsoft.com/office/officeart/2016/7/layout/BasicLinearProcessNumbered"/>
    <dgm:cxn modelId="{242FEBA9-78EC-43E0-9CF8-7D3A67801DFB}" type="presParOf" srcId="{29D4343F-62F6-40C7-9F78-2946FC862D78}" destId="{DEB628B5-6557-48C0-8FA9-9F2F5C45D4B7}" srcOrd="1" destOrd="0" presId="urn:microsoft.com/office/officeart/2016/7/layout/BasicLinearProcessNumbered"/>
    <dgm:cxn modelId="{A18C2531-D6FE-423D-BEDA-B40615E0A607}" type="presParOf" srcId="{29D4343F-62F6-40C7-9F78-2946FC862D78}" destId="{E586831A-F5CB-4AC6-B38C-0558CB1F3F8D}" srcOrd="2" destOrd="0" presId="urn:microsoft.com/office/officeart/2016/7/layout/BasicLinearProcessNumbered"/>
    <dgm:cxn modelId="{7D5E639F-0BED-42FA-84DF-ADBF454CCC39}" type="presParOf" srcId="{29D4343F-62F6-40C7-9F78-2946FC862D78}" destId="{304710CB-F9B6-443C-B6A0-290086E9F5E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98E84-2184-43EE-A4CA-CB0843CE17B1}">
      <dsp:nvSpPr>
        <dsp:cNvPr id="0" name=""/>
        <dsp:cNvSpPr/>
      </dsp:nvSpPr>
      <dsp:spPr>
        <a:xfrm>
          <a:off x="2957" y="373772"/>
          <a:ext cx="2346482" cy="32850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and describe the role of sensors and effectors in the renal regulation of body fluid volume. </a:t>
          </a:r>
        </a:p>
      </dsp:txBody>
      <dsp:txXfrm>
        <a:off x="2957" y="1622101"/>
        <a:ext cx="2346482" cy="1971045"/>
      </dsp:txXfrm>
    </dsp:sp>
    <dsp:sp modelId="{AC7C1C66-222E-4EC8-9BD9-02D4E24FC0C1}">
      <dsp:nvSpPr>
        <dsp:cNvPr id="0" name=""/>
        <dsp:cNvSpPr/>
      </dsp:nvSpPr>
      <dsp:spPr>
        <a:xfrm>
          <a:off x="683437" y="702280"/>
          <a:ext cx="985522" cy="9855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7763" y="846606"/>
        <a:ext cx="696870" cy="696870"/>
      </dsp:txXfrm>
    </dsp:sp>
    <dsp:sp modelId="{4F926497-0E19-40A5-980D-F209B9CB6651}">
      <dsp:nvSpPr>
        <dsp:cNvPr id="0" name=""/>
        <dsp:cNvSpPr/>
      </dsp:nvSpPr>
      <dsp:spPr>
        <a:xfrm>
          <a:off x="2957" y="3658776"/>
          <a:ext cx="2346482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2767F-6938-4D8E-9987-6020DF488F91}">
      <dsp:nvSpPr>
        <dsp:cNvPr id="0" name=""/>
        <dsp:cNvSpPr/>
      </dsp:nvSpPr>
      <dsp:spPr>
        <a:xfrm>
          <a:off x="2584088" y="373772"/>
          <a:ext cx="2346482" cy="3285075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Describe the role of the kidney in regulating body fluid volume and </a:t>
          </a:r>
          <a:r>
            <a:rPr lang="en-US" sz="1700" kern="1200" dirty="0" err="1"/>
            <a:t>osmomality</a:t>
          </a:r>
          <a:r>
            <a:rPr lang="en-US" sz="1700" kern="1200" dirty="0"/>
            <a:t> </a:t>
          </a:r>
        </a:p>
      </dsp:txBody>
      <dsp:txXfrm>
        <a:off x="2584088" y="1622101"/>
        <a:ext cx="2346482" cy="1971045"/>
      </dsp:txXfrm>
    </dsp:sp>
    <dsp:sp modelId="{E62C66C4-93DA-4EC4-AC04-B3B23D937F10}">
      <dsp:nvSpPr>
        <dsp:cNvPr id="0" name=""/>
        <dsp:cNvSpPr/>
      </dsp:nvSpPr>
      <dsp:spPr>
        <a:xfrm>
          <a:off x="3264568" y="702280"/>
          <a:ext cx="985522" cy="985522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08894" y="846606"/>
        <a:ext cx="696870" cy="696870"/>
      </dsp:txXfrm>
    </dsp:sp>
    <dsp:sp modelId="{B0860B9E-E19D-41D1-9BF6-41688F5684E7}">
      <dsp:nvSpPr>
        <dsp:cNvPr id="0" name=""/>
        <dsp:cNvSpPr/>
      </dsp:nvSpPr>
      <dsp:spPr>
        <a:xfrm>
          <a:off x="2584088" y="3658776"/>
          <a:ext cx="2346482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CEC8C-CAA5-4D8B-B86C-629B894CA810}">
      <dsp:nvSpPr>
        <dsp:cNvPr id="0" name=""/>
        <dsp:cNvSpPr/>
      </dsp:nvSpPr>
      <dsp:spPr>
        <a:xfrm>
          <a:off x="5165218" y="373772"/>
          <a:ext cx="2346482" cy="3285075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Understand the role of ADH in the reabsorption of water and urea</a:t>
          </a:r>
        </a:p>
      </dsp:txBody>
      <dsp:txXfrm>
        <a:off x="5165218" y="1622101"/>
        <a:ext cx="2346482" cy="1971045"/>
      </dsp:txXfrm>
    </dsp:sp>
    <dsp:sp modelId="{BAEE4A58-2515-4BC6-B545-C76B89B291F7}">
      <dsp:nvSpPr>
        <dsp:cNvPr id="0" name=""/>
        <dsp:cNvSpPr/>
      </dsp:nvSpPr>
      <dsp:spPr>
        <a:xfrm>
          <a:off x="5845698" y="702280"/>
          <a:ext cx="985522" cy="985522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990024" y="846606"/>
        <a:ext cx="696870" cy="696870"/>
      </dsp:txXfrm>
    </dsp:sp>
    <dsp:sp modelId="{170D73F7-55EF-44CC-B25D-A58279C801C6}">
      <dsp:nvSpPr>
        <dsp:cNvPr id="0" name=""/>
        <dsp:cNvSpPr/>
      </dsp:nvSpPr>
      <dsp:spPr>
        <a:xfrm>
          <a:off x="5165218" y="3658776"/>
          <a:ext cx="2346482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8F772-8951-4EA1-B189-F99EB47CAB05}">
      <dsp:nvSpPr>
        <dsp:cNvPr id="0" name=""/>
        <dsp:cNvSpPr/>
      </dsp:nvSpPr>
      <dsp:spPr>
        <a:xfrm>
          <a:off x="7746349" y="373772"/>
          <a:ext cx="2346482" cy="328507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941" tIns="330200" rIns="18294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the site and describe the influence of aldosterone on reabsorption of Na+ in the late distal tubules </a:t>
          </a:r>
        </a:p>
      </dsp:txBody>
      <dsp:txXfrm>
        <a:off x="7746349" y="1622101"/>
        <a:ext cx="2346482" cy="1971045"/>
      </dsp:txXfrm>
    </dsp:sp>
    <dsp:sp modelId="{DEB628B5-6557-48C0-8FA9-9F2F5C45D4B7}">
      <dsp:nvSpPr>
        <dsp:cNvPr id="0" name=""/>
        <dsp:cNvSpPr/>
      </dsp:nvSpPr>
      <dsp:spPr>
        <a:xfrm>
          <a:off x="8426828" y="702280"/>
          <a:ext cx="985522" cy="985522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35" tIns="12700" rIns="768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71154" y="846606"/>
        <a:ext cx="696870" cy="696870"/>
      </dsp:txXfrm>
    </dsp:sp>
    <dsp:sp modelId="{E586831A-F5CB-4AC6-B38C-0558CB1F3F8D}">
      <dsp:nvSpPr>
        <dsp:cNvPr id="0" name=""/>
        <dsp:cNvSpPr/>
      </dsp:nvSpPr>
      <dsp:spPr>
        <a:xfrm>
          <a:off x="7746349" y="3658776"/>
          <a:ext cx="2346482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6452-224F-70D4-47B0-CAF81DE56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D71ED-B704-98A3-665C-31B6350E5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5A37-F1AB-E8D1-1204-70900994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3AFD-D7A5-FDA5-4FCE-09957432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F1E05-B291-EFC1-7374-C524CE04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8BC2-0149-674D-B515-D6BCCF80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76CFE-9C93-47D8-C98D-B2999A7C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6D34E-2AEF-3417-043A-4121D935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5A2DB-0296-C5FE-D6B8-EF2D87F7E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1B44-01B6-DE48-31D8-5524F205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9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A423C-A60F-4B1F-2FFB-11CBCBCFE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F98F3-8D1C-BAA3-E536-E4B4345D0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0EE1-C17A-56DC-BE91-DFCADED8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772F3-0DA8-61B7-16F2-E5D97005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6AF5F-DEEE-73E6-E42B-9BA5DFC6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4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2A2D-B53C-41EB-1AD6-7BEF1435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8EB44-C8F2-4828-96AF-E06379DC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9865B-B7CB-5742-BC61-C092DE1A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9BDF-89BA-5E7B-5080-C161F89F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282C4-EBA4-984B-5791-2658529B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6E1D-604F-BBE1-D393-1054458A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4F1B1-220C-DDC9-27CB-9ACA2BC0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9BB88-E765-012C-40E3-EF2B174F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3C66B-FE88-346A-85EF-8450A666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59C5-ECBD-AAB9-1791-7BF4B3F7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E497-3B88-B3C5-B6D9-7A5A5A15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365B-0DE0-884D-3795-5F6C560D9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93E81-DA97-04FA-7852-17795C700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00034-2BBC-DB84-5BC3-E4BA4319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D2E4D-AF76-38D0-CB40-63C79CCA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22179-83AA-3F75-8D39-232EFF9D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C054-959E-6935-49EC-A8A11071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CC0C-17A5-EE14-54AB-4F165B7F2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414DE-E809-05ED-4BA6-4FAE4F26A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7A44A-5C8D-51E2-9124-0877AA8B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56C00-164E-D591-43B4-1CB7DB5FF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40DA6-4500-8A93-C04A-F357DF3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573DA-B17E-ECC8-0139-F68B6879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A44AC-75B2-4479-24C7-46A85FF1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C092-0256-CA31-4E3A-0750FEF5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C70D9-881D-62A0-B23F-F0285332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817EF-D0B5-9741-DC30-6D8CEC82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F76C-A6B3-E0D5-2276-55CD0F9F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B1E1D-2256-0B0A-7E14-1355C7C8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404B6-48E5-13BF-85F7-03E6ED31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96110-9A89-E602-0EA7-0F2A61C6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7E3B-0E0E-3248-BF7D-0AA9F16B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32D7-9FE1-52A0-957F-DE00A849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E6033-5E4C-F0F2-CE47-F695DEDF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C0E4D-224E-4DFA-2606-A1F4BE3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4D40D-AA31-1997-C136-C61F2F6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89491-B515-51BA-EADF-7F1B2B45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9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826F-6376-206E-5C76-1AD3FF3C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AFDCD-66CA-6E56-B4DF-08AC401FD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B89DD-377E-4CFE-1311-888C2DC1B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D7BC8-BF32-E2D9-67D8-64E93FB3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4D208-3B08-10BD-A7A4-44C93245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949A9-8096-8BAA-6BEC-9ADDEE93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2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18D00-3A71-3CD3-CCDB-9B00B31B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0F007-B572-0C82-2687-A50D3C48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6378-6841-193C-D1DC-038D7E616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C0DB4-288D-4E10-AF95-6560E177C922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9E29-280A-2D9B-3119-34D95E114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21183-39DE-0915-8634-FB0FDAB1B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B9A3-F726-4425-BABC-0F131E547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2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haenazy@gmail.com" TargetMode="External"/><Relationship Id="rId2" Type="http://schemas.openxmlformats.org/officeDocument/2006/relationships/hyperlink" Target="mailto:maldahmashi@ksu.edu.s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C06D-FBC9-F4F5-11E3-F98C87EE6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28" y="6275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Extracellular fluid regulation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D85D9-D66E-F562-4A1C-8895324F2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429" y="2278173"/>
            <a:ext cx="6467867" cy="3450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Dr. Maha Alenazy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Physiology department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maldahmashi@ksu.edu.sa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mahaenazy@gmail.com</a:t>
            </a: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idney">
            <a:extLst>
              <a:ext uri="{FF2B5EF4-FFF2-40B4-BE49-F238E27FC236}">
                <a16:creationId xmlns:a16="http://schemas.microsoft.com/office/drawing/2014/main" id="{A25DB287-1FF1-CC05-BE59-5D1E56FE7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6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0805-D477-398F-2812-3374337D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ECF volume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95AC-D807-2F2C-96CE-1F67FE942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abundant cation in ECF is Na+</a:t>
            </a:r>
          </a:p>
          <a:p>
            <a:r>
              <a:rPr lang="en-US" dirty="0"/>
              <a:t>Most abundant anion in ECF are Cl- and HCO3-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How is the body volume linked to Na+ regulation? </a:t>
            </a:r>
          </a:p>
        </p:txBody>
      </p:sp>
    </p:spTree>
    <p:extLst>
      <p:ext uri="{BB962C8B-B14F-4D97-AF65-F5344CB8AC3E}">
        <p14:creationId xmlns:p14="http://schemas.microsoft.com/office/powerpoint/2010/main" val="4018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6DE3-B619-7F47-991D-E17902DF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5" y="365125"/>
            <a:ext cx="11464585" cy="1325563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How is the body volume linked to Na+ regulation?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C13648-EDC7-7FCF-3687-3A10474A6438}"/>
              </a:ext>
            </a:extLst>
          </p:cNvPr>
          <p:cNvSpPr/>
          <p:nvPr/>
        </p:nvSpPr>
        <p:spPr>
          <a:xfrm>
            <a:off x="7294880" y="1690688"/>
            <a:ext cx="2814320" cy="7924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Increased Na+ concentration in ECF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FB0ED-A00D-0374-181D-675BF4B05BCA}"/>
              </a:ext>
            </a:extLst>
          </p:cNvPr>
          <p:cNvSpPr/>
          <p:nvPr/>
        </p:nvSpPr>
        <p:spPr>
          <a:xfrm>
            <a:off x="7376160" y="3005303"/>
            <a:ext cx="2814320" cy="7924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Increased ECF osmolarity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513576-A8DB-D3DE-AAE5-3A32344FF2A1}"/>
              </a:ext>
            </a:extLst>
          </p:cNvPr>
          <p:cNvSpPr/>
          <p:nvPr/>
        </p:nvSpPr>
        <p:spPr>
          <a:xfrm>
            <a:off x="6263640" y="4407383"/>
            <a:ext cx="2225040" cy="660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Increased H2O kidney reabsorption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8DB501-3285-CEE3-6622-EA260C8BE9CB}"/>
              </a:ext>
            </a:extLst>
          </p:cNvPr>
          <p:cNvSpPr/>
          <p:nvPr/>
        </p:nvSpPr>
        <p:spPr>
          <a:xfrm>
            <a:off x="9337040" y="4407383"/>
            <a:ext cx="1935480" cy="660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Stimulate thirst response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47364-43D5-AB68-4702-A95957989178}"/>
              </a:ext>
            </a:extLst>
          </p:cNvPr>
          <p:cNvSpPr/>
          <p:nvPr/>
        </p:nvSpPr>
        <p:spPr>
          <a:xfrm>
            <a:off x="7752080" y="5699760"/>
            <a:ext cx="2225040" cy="6603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Increased ECF volume 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655D98A-AA7E-20D1-797D-20735ED705E3}"/>
              </a:ext>
            </a:extLst>
          </p:cNvPr>
          <p:cNvCxnSpPr>
            <a:endCxn id="9" idx="0"/>
          </p:cNvCxnSpPr>
          <p:nvPr/>
        </p:nvCxnSpPr>
        <p:spPr>
          <a:xfrm>
            <a:off x="9337040" y="3942080"/>
            <a:ext cx="967740" cy="46530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911726-2BA0-A50F-1335-832FB82832EF}"/>
              </a:ext>
            </a:extLst>
          </p:cNvPr>
          <p:cNvCxnSpPr/>
          <p:nvPr/>
        </p:nvCxnSpPr>
        <p:spPr>
          <a:xfrm>
            <a:off x="8717280" y="2580640"/>
            <a:ext cx="0" cy="35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677728C-750E-A540-B56D-2E94D3EB9E70}"/>
              </a:ext>
            </a:extLst>
          </p:cNvPr>
          <p:cNvCxnSpPr>
            <a:endCxn id="8" idx="0"/>
          </p:cNvCxnSpPr>
          <p:nvPr/>
        </p:nvCxnSpPr>
        <p:spPr>
          <a:xfrm rot="10800000" flipV="1">
            <a:off x="7376160" y="3942079"/>
            <a:ext cx="1016000" cy="46530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7BCD017A-ED18-8836-1211-5112FA7D3D0C}"/>
              </a:ext>
            </a:extLst>
          </p:cNvPr>
          <p:cNvCxnSpPr>
            <a:cxnSpLocks/>
          </p:cNvCxnSpPr>
          <p:nvPr/>
        </p:nvCxnSpPr>
        <p:spPr>
          <a:xfrm rot="5400000">
            <a:off x="9884410" y="5392102"/>
            <a:ext cx="777239" cy="32766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649A9B7-2551-9C57-7568-F66836E228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97701" y="5387340"/>
            <a:ext cx="756919" cy="52832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3E442D8-F3CC-4C65-4227-24911B676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35" y="1288807"/>
            <a:ext cx="4659404" cy="53065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EB81DB-CB9E-F4BF-A4CB-5481AC51A7D8}"/>
              </a:ext>
            </a:extLst>
          </p:cNvPr>
          <p:cNvSpPr txBox="1"/>
          <p:nvPr/>
        </p:nvSpPr>
        <p:spPr>
          <a:xfrm>
            <a:off x="10436860" y="345386"/>
            <a:ext cx="1483356" cy="20313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Na+ is the main osmotic constituent of ECF, when Na+ moves,  it drags water with it</a:t>
            </a:r>
            <a:endParaRPr lang="en-US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1A214836-CEFC-E90D-284D-E1F5ACA1F873}"/>
              </a:ext>
            </a:extLst>
          </p:cNvPr>
          <p:cNvSpPr/>
          <p:nvPr/>
        </p:nvSpPr>
        <p:spPr>
          <a:xfrm>
            <a:off x="5244580" y="3452417"/>
            <a:ext cx="1775979" cy="246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A8531-9830-95D4-A862-58EE9CCF2199}"/>
              </a:ext>
            </a:extLst>
          </p:cNvPr>
          <p:cNvSpPr txBox="1"/>
          <p:nvPr/>
        </p:nvSpPr>
        <p:spPr>
          <a:xfrm>
            <a:off x="5380728" y="2749043"/>
            <a:ext cx="176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about the opposite?</a:t>
            </a:r>
          </a:p>
        </p:txBody>
      </p:sp>
    </p:spTree>
    <p:extLst>
      <p:ext uri="{BB962C8B-B14F-4D97-AF65-F5344CB8AC3E}">
        <p14:creationId xmlns:p14="http://schemas.microsoft.com/office/powerpoint/2010/main" val="7509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25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332B-1D2E-7FA5-4D62-9F72B002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How is the body volume linked to Na+ regulation?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179D0F-FBEE-AEA9-2B58-F272F923F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B90A-84DE-243F-5F02-C19F7BB4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Na+ balance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D0B203-78A4-1199-C55F-E9DFD25D1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5908" y="1978025"/>
            <a:ext cx="5801784" cy="43513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8F7DF3-8B03-880A-1EE0-526021ED6B72}"/>
              </a:ext>
            </a:extLst>
          </p:cNvPr>
          <p:cNvSpPr/>
          <p:nvPr/>
        </p:nvSpPr>
        <p:spPr>
          <a:xfrm>
            <a:off x="970280" y="2533968"/>
            <a:ext cx="4307840" cy="1422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Input: </a:t>
            </a:r>
          </a:p>
          <a:p>
            <a:pPr algn="ctr"/>
            <a:r>
              <a:rPr lang="en-US" dirty="0"/>
              <a:t>Dietary intake input: RDA: 1.5-2.3g/day</a:t>
            </a:r>
          </a:p>
          <a:p>
            <a:pPr algn="ctr"/>
            <a:r>
              <a:rPr lang="en-US" dirty="0"/>
              <a:t>Western diet content: 7g/day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71FB2-85B4-FAF0-C10B-61A2A660E750}"/>
              </a:ext>
            </a:extLst>
          </p:cNvPr>
          <p:cNvSpPr/>
          <p:nvPr/>
        </p:nvSpPr>
        <p:spPr>
          <a:xfrm>
            <a:off x="970280" y="4592320"/>
            <a:ext cx="4307840" cy="1422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output:</a:t>
            </a:r>
          </a:p>
          <a:p>
            <a:pPr algn="ctr"/>
            <a:r>
              <a:rPr lang="en-US" b="1" u="sng" dirty="0"/>
              <a:t> </a:t>
            </a:r>
            <a:r>
              <a:rPr lang="en-US" dirty="0"/>
              <a:t>kidney is most important. Minor pathways under normal conditions </a:t>
            </a:r>
            <a:r>
              <a:rPr lang="en-US" dirty="0">
                <a:sym typeface="Wingdings" panose="05000000000000000000" pitchFamily="2" charset="2"/>
              </a:rPr>
              <a:t> GI loss and sweat. 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3E35-24DC-8021-38D6-4F79EA85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Na+ distribution in the body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AB0E4-A70C-8DFA-B3D2-9DEC43064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799"/>
            <a:ext cx="10515600" cy="3586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65%</a:t>
            </a:r>
            <a:r>
              <a:rPr lang="en-US" dirty="0">
                <a:sym typeface="Wingdings" panose="05000000000000000000" pitchFamily="2" charset="2"/>
              </a:rPr>
              <a:t> ECF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5-10%  ICF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25-30%  Bones </a:t>
            </a: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16F8C2A-D8C4-432E-6DC3-A1E0C744BE75}"/>
              </a:ext>
            </a:extLst>
          </p:cNvPr>
          <p:cNvSpPr/>
          <p:nvPr/>
        </p:nvSpPr>
        <p:spPr>
          <a:xfrm>
            <a:off x="3088640" y="2709705"/>
            <a:ext cx="325120" cy="72136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CCBC0-9BE8-8F55-5B17-4FB0EC16CFAC}"/>
              </a:ext>
            </a:extLst>
          </p:cNvPr>
          <p:cNvSpPr txBox="1"/>
          <p:nvPr/>
        </p:nvSpPr>
        <p:spPr>
          <a:xfrm>
            <a:off x="3591951" y="2884490"/>
            <a:ext cx="1467059" cy="37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Exchangeable </a:t>
            </a:r>
          </a:p>
        </p:txBody>
      </p:sp>
    </p:spTree>
    <p:extLst>
      <p:ext uri="{BB962C8B-B14F-4D97-AF65-F5344CB8AC3E}">
        <p14:creationId xmlns:p14="http://schemas.microsoft.com/office/powerpoint/2010/main" val="21907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B905-FB22-8F24-8151-870B182C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ECV volume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D4E8-A492-5A59-13E1-502381D6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2709545"/>
            <a:ext cx="10515600" cy="4351338"/>
          </a:xfrm>
        </p:spPr>
        <p:txBody>
          <a:bodyPr/>
          <a:lstStyle/>
          <a:p>
            <a:r>
              <a:rPr lang="en-US" dirty="0"/>
              <a:t>What does the body sense?</a:t>
            </a:r>
          </a:p>
          <a:p>
            <a:r>
              <a:rPr lang="en-US" dirty="0"/>
              <a:t>What are these sensors?</a:t>
            </a:r>
          </a:p>
          <a:p>
            <a:r>
              <a:rPr lang="en-US" dirty="0"/>
              <a:t>How do these sensors execute their actions? </a:t>
            </a:r>
          </a:p>
        </p:txBody>
      </p:sp>
    </p:spTree>
    <p:extLst>
      <p:ext uri="{BB962C8B-B14F-4D97-AF65-F5344CB8AC3E}">
        <p14:creationId xmlns:p14="http://schemas.microsoft.com/office/powerpoint/2010/main" val="3715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243E-2EA2-D0A4-8FF7-2F84968E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the body sense?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764D5-B749-B487-3B77-B2EC5CED4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 doesn’t sense ECF volume per say but in fact it senses </a:t>
            </a:r>
            <a:r>
              <a:rPr lang="en-US" dirty="0">
                <a:solidFill>
                  <a:srgbClr val="FF0000"/>
                </a:solidFill>
              </a:rPr>
              <a:t>effective circulating volume (ECV)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What is effective circulating volume (ECV)?</a:t>
            </a:r>
          </a:p>
          <a:p>
            <a:pPr marL="0" indent="0">
              <a:buNone/>
            </a:pPr>
            <a:r>
              <a:rPr lang="en-US" b="1" dirty="0"/>
              <a:t>It is the functional blood volume which reflects the extent of tissue perfusion in specific regions as evidenced by the pressure in their blood volume. </a:t>
            </a:r>
          </a:p>
          <a:p>
            <a:pPr marL="0" indent="0">
              <a:buNone/>
            </a:pPr>
            <a:r>
              <a:rPr lang="en-US" b="1" dirty="0"/>
              <a:t>Therefore, ECV reflects circulation adequacy ..fullness and pressure in the vessels </a:t>
            </a:r>
          </a:p>
        </p:txBody>
      </p:sp>
    </p:spTree>
    <p:extLst>
      <p:ext uri="{BB962C8B-B14F-4D97-AF65-F5344CB8AC3E}">
        <p14:creationId xmlns:p14="http://schemas.microsoft.com/office/powerpoint/2010/main" val="16208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C21A-1C4B-CFF1-C8F9-C0631F6D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 circulating volume (ECV)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0892-1956-714F-3069-68E6B2BA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825625"/>
            <a:ext cx="1072388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Normal ECF </a:t>
            </a:r>
            <a:r>
              <a:rPr lang="en-US" dirty="0">
                <a:sym typeface="Wingdings" panose="05000000000000000000" pitchFamily="2" charset="2"/>
              </a:rPr>
              <a:t> normal ECV  normal ABP and adequate tissue perfusion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But …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Decrease in ECF </a:t>
            </a:r>
            <a:r>
              <a:rPr lang="en-US" dirty="0">
                <a:sym typeface="Wingdings" panose="05000000000000000000" pitchFamily="2" charset="2"/>
              </a:rPr>
              <a:t> decrease in ECV  decrease in ABP and tissue perfusion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Increase in ECF </a:t>
            </a:r>
            <a:r>
              <a:rPr lang="en-US" dirty="0">
                <a:sym typeface="Wingdings" panose="05000000000000000000" pitchFamily="2" charset="2"/>
              </a:rPr>
              <a:t> increase in ECV  increase in ABP and tissue perfusion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3A03-DD7D-D0BF-8DD9-D78C04B2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these sensors?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0A7069-B7AE-E789-8CEF-B2081D4430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27" y="2220754"/>
            <a:ext cx="56102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4E000-8CAE-5CD3-D916-C7577FA0687E}"/>
              </a:ext>
            </a:extLst>
          </p:cNvPr>
          <p:cNvSpPr txBox="1"/>
          <p:nvPr/>
        </p:nvSpPr>
        <p:spPr>
          <a:xfrm>
            <a:off x="294640" y="2407920"/>
            <a:ext cx="247904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ECV volume is sensed by baroreceptors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low blood pressure baroreceptors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High blood pressure baroreceptors </a:t>
            </a:r>
          </a:p>
        </p:txBody>
      </p:sp>
    </p:spTree>
    <p:extLst>
      <p:ext uri="{BB962C8B-B14F-4D97-AF65-F5344CB8AC3E}">
        <p14:creationId xmlns:p14="http://schemas.microsoft.com/office/powerpoint/2010/main" val="7116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23CC-C799-1059-75BB-6858C0B4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these sensors execute their actions? 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D988-EE0C-5588-C583-D488983A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first need to understand </a:t>
            </a:r>
            <a:r>
              <a:rPr lang="en-US" b="1" dirty="0">
                <a:solidFill>
                  <a:srgbClr val="FF0000"/>
                </a:solidFill>
              </a:rPr>
              <a:t>what are the effectors?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Change in ECV </a:t>
            </a:r>
            <a:r>
              <a:rPr lang="en-US" b="1" dirty="0">
                <a:sym typeface="Wingdings" panose="05000000000000000000" pitchFamily="2" charset="2"/>
              </a:rPr>
              <a:t>(ECF volume) affects ECV sensors “</a:t>
            </a: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baroreceptors</a:t>
            </a:r>
            <a:r>
              <a:rPr lang="en-US" b="1" dirty="0">
                <a:sym typeface="Wingdings" panose="05000000000000000000" pitchFamily="2" charset="2"/>
              </a:rPr>
              <a:t>”  This generates </a:t>
            </a:r>
            <a:r>
              <a:rPr 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4 hormonal/ neural pathways 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86F36-3146-6C3F-ED8B-5F9963123D0A}"/>
              </a:ext>
            </a:extLst>
          </p:cNvPr>
          <p:cNvSpPr/>
          <p:nvPr/>
        </p:nvSpPr>
        <p:spPr>
          <a:xfrm>
            <a:off x="459740" y="5039360"/>
            <a:ext cx="1991360" cy="528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RAAS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50544-BBD3-09D9-2004-2FAD1D6BB3B7}"/>
              </a:ext>
            </a:extLst>
          </p:cNvPr>
          <p:cNvSpPr/>
          <p:nvPr/>
        </p:nvSpPr>
        <p:spPr>
          <a:xfrm>
            <a:off x="3434080" y="5059680"/>
            <a:ext cx="1991360" cy="528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Sympathetic 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3C3FE-8453-9F06-6D30-FB10161BDF3D}"/>
              </a:ext>
            </a:extLst>
          </p:cNvPr>
          <p:cNvSpPr/>
          <p:nvPr/>
        </p:nvSpPr>
        <p:spPr>
          <a:xfrm>
            <a:off x="6657340" y="5039360"/>
            <a:ext cx="1991360" cy="528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2973F-7245-F34B-979D-C5D48C631EEF}"/>
              </a:ext>
            </a:extLst>
          </p:cNvPr>
          <p:cNvSpPr/>
          <p:nvPr/>
        </p:nvSpPr>
        <p:spPr>
          <a:xfrm>
            <a:off x="9631680" y="5039360"/>
            <a:ext cx="1991360" cy="528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ANP</a:t>
            </a:r>
          </a:p>
        </p:txBody>
      </p:sp>
    </p:spTree>
    <p:extLst>
      <p:ext uri="{BB962C8B-B14F-4D97-AF65-F5344CB8AC3E}">
        <p14:creationId xmlns:p14="http://schemas.microsoft.com/office/powerpoint/2010/main" val="4984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47363-7345-4A8B-68BE-B6B19C50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490598-26AE-E804-3E4E-757211B47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10224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23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3A0C-4EF4-97FF-1921-70513E57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FD7B44-6B2A-CD9E-0A72-782B762E2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288" y="1220153"/>
            <a:ext cx="6716512" cy="4672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A24EB5-AA20-8B42-E83C-0195E1822680}"/>
              </a:ext>
            </a:extLst>
          </p:cNvPr>
          <p:cNvSpPr/>
          <p:nvPr/>
        </p:nvSpPr>
        <p:spPr>
          <a:xfrm>
            <a:off x="365760" y="1828799"/>
            <a:ext cx="3484880" cy="42164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Decrease in ECV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decrease in baroreceptors stretch in afferent arterioles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renin release by the granular cells (</a:t>
            </a:r>
            <a:r>
              <a:rPr lang="en-US" b="1" dirty="0" err="1">
                <a:solidFill>
                  <a:srgbClr val="FF0000"/>
                </a:solidFill>
                <a:sym typeface="Wingdings" panose="05000000000000000000" pitchFamily="2" charset="2"/>
              </a:rPr>
              <a:t>Juxtagolm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. cells)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angiotensin I to Angiotensin II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increased vasoconstriction  and stimulation to adrenal gland to cause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increased ADH secretion retaining water, and increased aldosterone causing increased Na+ reabsorption from tubule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DA49EAE-6C5E-AD1A-0206-2B9DD71E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18" y="733425"/>
            <a:ext cx="6943725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1D8751-773E-0B1A-0F15-53109EA4ADCB}"/>
              </a:ext>
            </a:extLst>
          </p:cNvPr>
          <p:cNvSpPr txBox="1"/>
          <p:nvPr/>
        </p:nvSpPr>
        <p:spPr>
          <a:xfrm>
            <a:off x="9662160" y="528320"/>
            <a:ext cx="183896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Low ABP </a:t>
            </a:r>
            <a:r>
              <a:rPr lang="en-US" dirty="0">
                <a:sym typeface="Wingdings" panose="05000000000000000000" pitchFamily="2" charset="2"/>
              </a:rPr>
              <a:t> low NaCl concentration at macula </a:t>
            </a:r>
            <a:r>
              <a:rPr lang="en-US" dirty="0" err="1">
                <a:sym typeface="Wingdings" panose="05000000000000000000" pitchFamily="2" charset="2"/>
              </a:rPr>
              <a:t>densa</a:t>
            </a:r>
            <a:r>
              <a:rPr lang="en-US" dirty="0">
                <a:sym typeface="Wingdings" panose="05000000000000000000" pitchFamily="2" charset="2"/>
              </a:rPr>
              <a:t>  renal perfusion 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317B9E-FC05-1A98-ABAD-75025167DD55}"/>
              </a:ext>
            </a:extLst>
          </p:cNvPr>
          <p:cNvCxnSpPr>
            <a:cxnSpLocks/>
          </p:cNvCxnSpPr>
          <p:nvPr/>
        </p:nvCxnSpPr>
        <p:spPr>
          <a:xfrm flipH="1">
            <a:off x="9070023" y="1104424"/>
            <a:ext cx="521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4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0590-3A35-0A3E-987A-952E10C9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Sympathetic nervous system (SNS)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EB526-2F61-8C32-903B-37F5A6FCCC58}"/>
              </a:ext>
            </a:extLst>
          </p:cNvPr>
          <p:cNvSpPr/>
          <p:nvPr/>
        </p:nvSpPr>
        <p:spPr>
          <a:xfrm>
            <a:off x="5056239" y="2103120"/>
            <a:ext cx="2621280" cy="721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Stimulate CNS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49F9A5C-CFD5-DAFF-96FB-D25F25603AD8}"/>
              </a:ext>
            </a:extLst>
          </p:cNvPr>
          <p:cNvSpPr/>
          <p:nvPr/>
        </p:nvSpPr>
        <p:spPr>
          <a:xfrm rot="16200000">
            <a:off x="5581562" y="979078"/>
            <a:ext cx="1414960" cy="534416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5E879-6E84-8BDC-0E5E-6ED36DD0A89F}"/>
              </a:ext>
            </a:extLst>
          </p:cNvPr>
          <p:cNvSpPr/>
          <p:nvPr/>
        </p:nvSpPr>
        <p:spPr>
          <a:xfrm>
            <a:off x="2763520" y="4410832"/>
            <a:ext cx="1706880" cy="612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Direct</a:t>
            </a:r>
            <a:r>
              <a:rPr lang="en-US" b="1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CAACA-18FC-95BF-934E-4568C33DFA58}"/>
              </a:ext>
            </a:extLst>
          </p:cNvPr>
          <p:cNvSpPr/>
          <p:nvPr/>
        </p:nvSpPr>
        <p:spPr>
          <a:xfrm>
            <a:off x="7955283" y="4477837"/>
            <a:ext cx="1706880" cy="612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indirect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D0D9B-D9C3-DBD3-BB51-D26601C19CA1}"/>
              </a:ext>
            </a:extLst>
          </p:cNvPr>
          <p:cNvSpPr/>
          <p:nvPr/>
        </p:nvSpPr>
        <p:spPr>
          <a:xfrm>
            <a:off x="4282441" y="5903135"/>
            <a:ext cx="2346960" cy="7856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Increased renal vascular resistance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631DE-60ED-6EB7-744D-821AB9DE065B}"/>
              </a:ext>
            </a:extLst>
          </p:cNvPr>
          <p:cNvSpPr/>
          <p:nvPr/>
        </p:nvSpPr>
        <p:spPr>
          <a:xfrm>
            <a:off x="599440" y="5877611"/>
            <a:ext cx="2164080" cy="7856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Increased Na+ reabsorption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FDC0F3E-5B7E-222B-C502-CCBF7438380D}"/>
              </a:ext>
            </a:extLst>
          </p:cNvPr>
          <p:cNvSpPr/>
          <p:nvPr/>
        </p:nvSpPr>
        <p:spPr>
          <a:xfrm rot="16200000">
            <a:off x="3123725" y="3972646"/>
            <a:ext cx="981391" cy="301752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22B6A-B349-6974-5880-5A819974E035}"/>
              </a:ext>
            </a:extLst>
          </p:cNvPr>
          <p:cNvSpPr/>
          <p:nvPr/>
        </p:nvSpPr>
        <p:spPr>
          <a:xfrm>
            <a:off x="7797806" y="5877785"/>
            <a:ext cx="2346960" cy="7856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Stimulate renin release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FE5482-316E-67A3-AD33-212D2EBF43B3}"/>
              </a:ext>
            </a:extLst>
          </p:cNvPr>
          <p:cNvCxnSpPr>
            <a:cxnSpLocks/>
          </p:cNvCxnSpPr>
          <p:nvPr/>
        </p:nvCxnSpPr>
        <p:spPr>
          <a:xfrm>
            <a:off x="8961123" y="5090160"/>
            <a:ext cx="10163" cy="787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D0043-5650-A648-4AAA-DA2FDA7E0BFD}"/>
              </a:ext>
            </a:extLst>
          </p:cNvPr>
          <p:cNvSpPr/>
          <p:nvPr/>
        </p:nvSpPr>
        <p:spPr>
          <a:xfrm>
            <a:off x="1899920" y="2073840"/>
            <a:ext cx="1300480" cy="4978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Low ECV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28F7B5F-7CA5-C358-BBDF-B42D658FD359}"/>
              </a:ext>
            </a:extLst>
          </p:cNvPr>
          <p:cNvSpPr/>
          <p:nvPr/>
        </p:nvSpPr>
        <p:spPr>
          <a:xfrm>
            <a:off x="3403600" y="2235200"/>
            <a:ext cx="1300480" cy="21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5731-8B2A-8E81-64E7-4865B13A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Atrial natriuretic peptide (ANP)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D0B56-A7D0-2E14-B196-0A6FDBD0F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ANP promotes Na+ excretion (Natriuresis) </a:t>
            </a:r>
          </a:p>
          <a:p>
            <a:r>
              <a:rPr lang="en-US" dirty="0"/>
              <a:t>ANP is secreted by atrial myocytes in response to stretch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4AD66-43CE-5C48-BC96-0BB96A48CBFE}"/>
              </a:ext>
            </a:extLst>
          </p:cNvPr>
          <p:cNvSpPr/>
          <p:nvPr/>
        </p:nvSpPr>
        <p:spPr>
          <a:xfrm>
            <a:off x="1214120" y="4064000"/>
            <a:ext cx="1818640" cy="7213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Low ECV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433B0-8E9C-1AA4-0167-7F397E73DBDF}"/>
              </a:ext>
            </a:extLst>
          </p:cNvPr>
          <p:cNvSpPr/>
          <p:nvPr/>
        </p:nvSpPr>
        <p:spPr>
          <a:xfrm>
            <a:off x="4826000" y="4064000"/>
            <a:ext cx="2032000" cy="6891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Decreased ANP release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DA0B8-0834-4124-4E38-797B55DEDE09}"/>
              </a:ext>
            </a:extLst>
          </p:cNvPr>
          <p:cNvSpPr/>
          <p:nvPr/>
        </p:nvSpPr>
        <p:spPr>
          <a:xfrm>
            <a:off x="8625840" y="4031774"/>
            <a:ext cx="1818640" cy="7213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Decreased Na+ excretion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0ADDAE-AA1E-30B7-C2C3-6662403FC94C}"/>
              </a:ext>
            </a:extLst>
          </p:cNvPr>
          <p:cNvSpPr/>
          <p:nvPr/>
        </p:nvSpPr>
        <p:spPr>
          <a:xfrm>
            <a:off x="3423920" y="4297680"/>
            <a:ext cx="843280" cy="325120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8C206BF-5A96-0AAF-1D28-5E4D8535C612}"/>
              </a:ext>
            </a:extLst>
          </p:cNvPr>
          <p:cNvSpPr/>
          <p:nvPr/>
        </p:nvSpPr>
        <p:spPr>
          <a:xfrm>
            <a:off x="7315200" y="4297680"/>
            <a:ext cx="802640" cy="325120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22A60-AA68-19E1-DEF1-09F2D690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63" y="2166938"/>
            <a:ext cx="5278438" cy="34575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79570E-77BB-8D6C-5E90-7EFA3FC04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6350" y="2166938"/>
            <a:ext cx="4827588" cy="345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17BFB-D5E0-48C0-B57D-369DE595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Atrial natriuretic peptide (ANP)</a:t>
            </a:r>
          </a:p>
        </p:txBody>
      </p:sp>
    </p:spTree>
    <p:extLst>
      <p:ext uri="{BB962C8B-B14F-4D97-AF65-F5344CB8AC3E}">
        <p14:creationId xmlns:p14="http://schemas.microsoft.com/office/powerpoint/2010/main" val="7974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1F82-60BC-0A63-2451-544B0C06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Antidiuretic hormone (ADH)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B976F6-17C1-8864-6D46-D1FF8D2DB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73" y="1540151"/>
            <a:ext cx="4765507" cy="49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9C2516-7F1E-6DCE-65BC-C848693B7371}"/>
              </a:ext>
            </a:extLst>
          </p:cNvPr>
          <p:cNvSpPr/>
          <p:nvPr/>
        </p:nvSpPr>
        <p:spPr>
          <a:xfrm>
            <a:off x="1330960" y="2329894"/>
            <a:ext cx="1686560" cy="447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Very Low ECV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09379-B041-2E81-DB12-827ED6C78B1C}"/>
              </a:ext>
            </a:extLst>
          </p:cNvPr>
          <p:cNvSpPr/>
          <p:nvPr/>
        </p:nvSpPr>
        <p:spPr>
          <a:xfrm>
            <a:off x="1036320" y="3606800"/>
            <a:ext cx="2458719" cy="670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ADH (AVP) release 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F299C5E-36A4-2AE1-D963-42810C4DDA4F}"/>
              </a:ext>
            </a:extLst>
          </p:cNvPr>
          <p:cNvSpPr/>
          <p:nvPr/>
        </p:nvSpPr>
        <p:spPr>
          <a:xfrm>
            <a:off x="1249680" y="3720941"/>
            <a:ext cx="162560" cy="370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BFE76124-207E-A68F-12D6-9026B3610F0D}"/>
              </a:ext>
            </a:extLst>
          </p:cNvPr>
          <p:cNvSpPr/>
          <p:nvPr/>
        </p:nvSpPr>
        <p:spPr>
          <a:xfrm>
            <a:off x="1036320" y="3720941"/>
            <a:ext cx="162560" cy="370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2C9F323-B823-5EDF-C938-6887C03F8BB1}"/>
              </a:ext>
            </a:extLst>
          </p:cNvPr>
          <p:cNvSpPr/>
          <p:nvPr/>
        </p:nvSpPr>
        <p:spPr>
          <a:xfrm>
            <a:off x="1971040" y="2936240"/>
            <a:ext cx="284480" cy="579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169EA-B3C1-36B0-4A5A-A7B47365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466725"/>
            <a:ext cx="81248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AD16E-4532-5645-FD1B-BD90492D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7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4B68-180E-BE1D-0A21-F3717BC1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</a:t>
            </a:r>
          </a:p>
        </p:txBody>
      </p:sp>
      <p:pic>
        <p:nvPicPr>
          <p:cNvPr id="4" name="Picture 6" descr="Diagram&#10;&#10;Description automatically generated">
            <a:extLst>
              <a:ext uri="{FF2B5EF4-FFF2-40B4-BE49-F238E27FC236}">
                <a16:creationId xmlns:a16="http://schemas.microsoft.com/office/drawing/2014/main" id="{86CB453E-83BB-E02D-E2D2-1C87B6D4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4459" y="467208"/>
            <a:ext cx="630168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88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837C-2370-56FC-E8B0-A3B00C88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06D15FF-EF52-B03E-EF04-405A6249A0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841" y="467208"/>
            <a:ext cx="6968922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7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6B409-7452-7E5F-FD8E-332408EB7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Body fluids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AF59C43-271C-8C35-250C-CA59C734B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65EBE4-F172-DF6C-4F11-E6BF80573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5073" y="2481966"/>
            <a:ext cx="5455917" cy="38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AAE9-3CFF-4EA1-5383-0FBE3F653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2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333760-370D-AE71-0870-14EEC3D51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C3E7-A836-164E-748D-50DC129E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factors are controlled in ECF regulation?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6145C-BE19-4DFA-BFB8-28ED54269359}"/>
              </a:ext>
            </a:extLst>
          </p:cNvPr>
          <p:cNvSpPr/>
          <p:nvPr/>
        </p:nvSpPr>
        <p:spPr>
          <a:xfrm>
            <a:off x="1026160" y="2341564"/>
            <a:ext cx="1849120" cy="838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ECF volume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3EB92-96A1-7F89-B121-2EC71E010B91}"/>
              </a:ext>
            </a:extLst>
          </p:cNvPr>
          <p:cNvSpPr/>
          <p:nvPr/>
        </p:nvSpPr>
        <p:spPr>
          <a:xfrm>
            <a:off x="8869680" y="2270444"/>
            <a:ext cx="1849120" cy="838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ECF osmolarity  </a:t>
            </a:r>
          </a:p>
        </p:txBody>
      </p:sp>
      <p:sp>
        <p:nvSpPr>
          <p:cNvPr id="6" name="Arrow: Left-Up 5">
            <a:extLst>
              <a:ext uri="{FF2B5EF4-FFF2-40B4-BE49-F238E27FC236}">
                <a16:creationId xmlns:a16="http://schemas.microsoft.com/office/drawing/2014/main" id="{4E3F4DD1-7255-CA36-ED78-AE3D59F5547E}"/>
              </a:ext>
            </a:extLst>
          </p:cNvPr>
          <p:cNvSpPr/>
          <p:nvPr/>
        </p:nvSpPr>
        <p:spPr>
          <a:xfrm>
            <a:off x="8392160" y="3348037"/>
            <a:ext cx="1564554" cy="120396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-Up 6">
            <a:extLst>
              <a:ext uri="{FF2B5EF4-FFF2-40B4-BE49-F238E27FC236}">
                <a16:creationId xmlns:a16="http://schemas.microsoft.com/office/drawing/2014/main" id="{BEA620BB-DC58-B609-99F6-A02F8F0F9A24}"/>
              </a:ext>
            </a:extLst>
          </p:cNvPr>
          <p:cNvSpPr/>
          <p:nvPr/>
        </p:nvSpPr>
        <p:spPr>
          <a:xfrm rot="5400000">
            <a:off x="2131016" y="3248703"/>
            <a:ext cx="1203960" cy="156455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1AB335-0694-A4E4-8D47-DA5B5FB5E618}"/>
              </a:ext>
            </a:extLst>
          </p:cNvPr>
          <p:cNvSpPr/>
          <p:nvPr/>
        </p:nvSpPr>
        <p:spPr>
          <a:xfrm>
            <a:off x="4414520" y="3850640"/>
            <a:ext cx="3362960" cy="94043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Why should ECF volume and osmolarity be regulated?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DFF5E9-9BD3-411E-40B4-25364AC766A1}"/>
              </a:ext>
            </a:extLst>
          </p:cNvPr>
          <p:cNvSpPr/>
          <p:nvPr/>
        </p:nvSpPr>
        <p:spPr>
          <a:xfrm>
            <a:off x="2722880" y="5416549"/>
            <a:ext cx="6924040" cy="110235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Controlling ECF volume </a:t>
            </a:r>
            <a:r>
              <a:rPr lang="en-US" b="1" dirty="0">
                <a:solidFill>
                  <a:schemeClr val="tx1"/>
                </a:solidFill>
              </a:rPr>
              <a:t>regulates </a:t>
            </a:r>
            <a:r>
              <a:rPr lang="en-US" b="1" dirty="0">
                <a:solidFill>
                  <a:srgbClr val="FF0000"/>
                </a:solidFill>
              </a:rPr>
              <a:t>blood pressure  </a:t>
            </a:r>
            <a:r>
              <a:rPr lang="en-US" b="1" dirty="0">
                <a:solidFill>
                  <a:schemeClr val="tx1"/>
                </a:solidFill>
              </a:rPr>
              <a:t>and therefore affects  </a:t>
            </a:r>
            <a:r>
              <a:rPr lang="en-US" b="1" dirty="0">
                <a:solidFill>
                  <a:srgbClr val="FF0000"/>
                </a:solidFill>
              </a:rPr>
              <a:t>tissue perfusion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Controlling ECF osmolarity </a:t>
            </a:r>
            <a:r>
              <a:rPr lang="en-US" b="1" dirty="0">
                <a:solidFill>
                  <a:schemeClr val="tx1"/>
                </a:solidFill>
              </a:rPr>
              <a:t>regulates </a:t>
            </a:r>
            <a:r>
              <a:rPr lang="en-US" b="1" dirty="0">
                <a:solidFill>
                  <a:srgbClr val="FF0000"/>
                </a:solidFill>
              </a:rPr>
              <a:t>cell volume </a:t>
            </a:r>
            <a:r>
              <a:rPr lang="en-US" b="1" dirty="0">
                <a:solidFill>
                  <a:schemeClr val="tx1"/>
                </a:solidFill>
              </a:rPr>
              <a:t>and therefore affects </a:t>
            </a:r>
            <a:r>
              <a:rPr lang="en-US" b="1" dirty="0">
                <a:solidFill>
                  <a:srgbClr val="FF0000"/>
                </a:solidFill>
              </a:rPr>
              <a:t>cell function </a:t>
            </a:r>
          </a:p>
        </p:txBody>
      </p:sp>
    </p:spTree>
    <p:extLst>
      <p:ext uri="{BB962C8B-B14F-4D97-AF65-F5344CB8AC3E}">
        <p14:creationId xmlns:p14="http://schemas.microsoft.com/office/powerpoint/2010/main" val="4325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3BB8-5DC8-34B3-A49F-93ECFA63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85280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ECF fluid regulation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00DB3B-2652-36DA-1947-627BAD1724F0}"/>
              </a:ext>
            </a:extLst>
          </p:cNvPr>
          <p:cNvSpPr/>
          <p:nvPr/>
        </p:nvSpPr>
        <p:spPr>
          <a:xfrm>
            <a:off x="1468120" y="2057603"/>
            <a:ext cx="1849120" cy="838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ECF volume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4E68C-72E1-B463-C565-3B3C3CF0939B}"/>
              </a:ext>
            </a:extLst>
          </p:cNvPr>
          <p:cNvSpPr/>
          <p:nvPr/>
        </p:nvSpPr>
        <p:spPr>
          <a:xfrm>
            <a:off x="8610600" y="2138046"/>
            <a:ext cx="1849120" cy="838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ECF osmolarity 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C8EE99E-CD9F-6215-445E-EA2A908E1B63}"/>
              </a:ext>
            </a:extLst>
          </p:cNvPr>
          <p:cNvSpPr/>
          <p:nvPr/>
        </p:nvSpPr>
        <p:spPr>
          <a:xfrm>
            <a:off x="9296400" y="3169920"/>
            <a:ext cx="314960" cy="10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3C4160-8824-5FED-3292-084D130FDF8E}"/>
              </a:ext>
            </a:extLst>
          </p:cNvPr>
          <p:cNvSpPr txBox="1"/>
          <p:nvPr/>
        </p:nvSpPr>
        <p:spPr>
          <a:xfrm>
            <a:off x="9611360" y="3423287"/>
            <a:ext cx="14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Regulated by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9B4F4F-5FB3-D1A8-2284-325B3F57A9EC}"/>
              </a:ext>
            </a:extLst>
          </p:cNvPr>
          <p:cNvSpPr/>
          <p:nvPr/>
        </p:nvSpPr>
        <p:spPr>
          <a:xfrm>
            <a:off x="8610600" y="4452386"/>
            <a:ext cx="1849120" cy="838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Adjusting total body water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D9877E-7989-0252-7860-53AEA0E647A5}"/>
              </a:ext>
            </a:extLst>
          </p:cNvPr>
          <p:cNvSpPr/>
          <p:nvPr/>
        </p:nvSpPr>
        <p:spPr>
          <a:xfrm>
            <a:off x="1625600" y="4452790"/>
            <a:ext cx="1849120" cy="838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Adjusting total body Na+ content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133A4B1-52C6-D4AB-F26F-8F49A8842BCE}"/>
              </a:ext>
            </a:extLst>
          </p:cNvPr>
          <p:cNvSpPr/>
          <p:nvPr/>
        </p:nvSpPr>
        <p:spPr>
          <a:xfrm>
            <a:off x="2199640" y="3169920"/>
            <a:ext cx="314960" cy="10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CC1DD-CA26-B527-7A94-B6512201B585}"/>
              </a:ext>
            </a:extLst>
          </p:cNvPr>
          <p:cNvSpPr txBox="1"/>
          <p:nvPr/>
        </p:nvSpPr>
        <p:spPr>
          <a:xfrm>
            <a:off x="746760" y="3423287"/>
            <a:ext cx="144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Regulated by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A8952A-7629-3FCC-7EF0-35DE1297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72" y="4196080"/>
            <a:ext cx="9429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2CAB09-9DA6-FD20-1D86-52ABB53977F5}"/>
              </a:ext>
            </a:extLst>
          </p:cNvPr>
          <p:cNvSpPr/>
          <p:nvPr/>
        </p:nvSpPr>
        <p:spPr>
          <a:xfrm>
            <a:off x="7203440" y="6250859"/>
            <a:ext cx="1818640" cy="284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  <a:r>
              <a:rPr lang="en-US" dirty="0"/>
              <a:t> excretion</a:t>
            </a: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B74E8E14-2BF6-15A2-0DBE-4F172821D051}"/>
              </a:ext>
            </a:extLst>
          </p:cNvPr>
          <p:cNvSpPr/>
          <p:nvPr/>
        </p:nvSpPr>
        <p:spPr>
          <a:xfrm>
            <a:off x="3317240" y="5598160"/>
            <a:ext cx="2687320" cy="48768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4D445C0F-8375-C6D3-E629-011222B31B22}"/>
              </a:ext>
            </a:extLst>
          </p:cNvPr>
          <p:cNvSpPr/>
          <p:nvPr/>
        </p:nvSpPr>
        <p:spPr>
          <a:xfrm flipH="1">
            <a:off x="6567487" y="5543156"/>
            <a:ext cx="2372360" cy="48768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E698BE-F77F-2CDC-599A-B5C096C1205C}"/>
              </a:ext>
            </a:extLst>
          </p:cNvPr>
          <p:cNvSpPr/>
          <p:nvPr/>
        </p:nvSpPr>
        <p:spPr>
          <a:xfrm>
            <a:off x="3048000" y="6267527"/>
            <a:ext cx="1818640" cy="284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Na+ </a:t>
            </a:r>
            <a:r>
              <a:rPr lang="en-US" dirty="0"/>
              <a:t>excretion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BE28CE-538B-C387-CEE8-655F2088BE76}"/>
              </a:ext>
            </a:extLst>
          </p:cNvPr>
          <p:cNvSpPr/>
          <p:nvPr/>
        </p:nvSpPr>
        <p:spPr>
          <a:xfrm>
            <a:off x="9535160" y="5712544"/>
            <a:ext cx="2286000" cy="9748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discussed in the last lecture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F13EE5-0466-C232-B37B-FCA294A477B4}"/>
              </a:ext>
            </a:extLst>
          </p:cNvPr>
          <p:cNvSpPr/>
          <p:nvPr/>
        </p:nvSpPr>
        <p:spPr>
          <a:xfrm>
            <a:off x="264160" y="5712543"/>
            <a:ext cx="2286000" cy="9748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Focus of today’s lecture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CEEB48-C024-F8F7-F382-075F8F06243C}"/>
              </a:ext>
            </a:extLst>
          </p:cNvPr>
          <p:cNvSpPr txBox="1"/>
          <p:nvPr/>
        </p:nvSpPr>
        <p:spPr>
          <a:xfrm>
            <a:off x="4467860" y="2896119"/>
            <a:ext cx="339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systems use different regulatory hormones and sensors</a:t>
            </a:r>
          </a:p>
        </p:txBody>
      </p:sp>
    </p:spTree>
    <p:extLst>
      <p:ext uri="{BB962C8B-B14F-4D97-AF65-F5344CB8AC3E}">
        <p14:creationId xmlns:p14="http://schemas.microsoft.com/office/powerpoint/2010/main" val="38778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4" grpId="0" animBg="1"/>
      <p:bldP spid="18" grpId="0" animBg="1"/>
      <p:bldP spid="20" grpId="0" animBg="1"/>
      <p:bldP spid="21" grpId="0" animBg="1"/>
      <p:bldP spid="19" grpId="0" animBg="1"/>
      <p:bldP spid="23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01B9-ED31-879B-19D1-F2303EBD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480" y="2590165"/>
            <a:ext cx="6553200" cy="137223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Why Na+ regulates ECF?</a:t>
            </a:r>
          </a:p>
        </p:txBody>
      </p:sp>
    </p:spTree>
    <p:extLst>
      <p:ext uri="{BB962C8B-B14F-4D97-AF65-F5344CB8AC3E}">
        <p14:creationId xmlns:p14="http://schemas.microsoft.com/office/powerpoint/2010/main" val="34903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5FFA-BAFC-5E11-3855-09C4241B0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b="0" i="0">
                <a:effectLst/>
                <a:latin typeface="Times New Roman" panose="02020603050405020304" pitchFamily="18" charset="0"/>
              </a:rPr>
              <a:t>  </a:t>
            </a:r>
            <a:endParaRPr lang="en-US" sz="2200"/>
          </a:p>
        </p:txBody>
      </p:sp>
      <p:pic>
        <p:nvPicPr>
          <p:cNvPr id="2050" name="Picture 2" descr="Basic Principles of Physiology | Anesthesia Key">
            <a:extLst>
              <a:ext uri="{FF2B5EF4-FFF2-40B4-BE49-F238E27FC236}">
                <a16:creationId xmlns:a16="http://schemas.microsoft.com/office/drawing/2014/main" id="{4F94D473-CD8B-1657-BDC4-F6FF0D18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948" y="983650"/>
            <a:ext cx="7659624" cy="48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51B438-782E-CE00-C1DA-7CFD948DBD6C}"/>
              </a:ext>
            </a:extLst>
          </p:cNvPr>
          <p:cNvSpPr/>
          <p:nvPr/>
        </p:nvSpPr>
        <p:spPr>
          <a:xfrm>
            <a:off x="1107440" y="3115350"/>
            <a:ext cx="1910080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/>
              <a:t>Na+ is main osmotic component of ECF</a:t>
            </a:r>
          </a:p>
        </p:txBody>
      </p:sp>
    </p:spTree>
    <p:extLst>
      <p:ext uri="{BB962C8B-B14F-4D97-AF65-F5344CB8AC3E}">
        <p14:creationId xmlns:p14="http://schemas.microsoft.com/office/powerpoint/2010/main" val="25084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3F8DA-6283-5AA6-B60A-1055FD0C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16" y="643467"/>
            <a:ext cx="821116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708</Words>
  <Application>Microsoft Office PowerPoint</Application>
  <PresentationFormat>Widescreen</PresentationFormat>
  <Paragraphs>117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Extracellular fluid regulation </vt:lpstr>
      <vt:lpstr>Objectives </vt:lpstr>
      <vt:lpstr>Body fluids </vt:lpstr>
      <vt:lpstr>PowerPoint Presentation</vt:lpstr>
      <vt:lpstr>What factors are controlled in ECF regulation?</vt:lpstr>
      <vt:lpstr>ECF fluid regulation </vt:lpstr>
      <vt:lpstr>Why Na+ regulates ECF?</vt:lpstr>
      <vt:lpstr>PowerPoint Presentation</vt:lpstr>
      <vt:lpstr>PowerPoint Presentation</vt:lpstr>
      <vt:lpstr>ECF volume </vt:lpstr>
      <vt:lpstr>How is the body volume linked to Na+ regulation?  </vt:lpstr>
      <vt:lpstr>How is the body volume linked to Na+ regulation?</vt:lpstr>
      <vt:lpstr>Na+ balance </vt:lpstr>
      <vt:lpstr>Na+ distribution in the body </vt:lpstr>
      <vt:lpstr>ECV volume regulation </vt:lpstr>
      <vt:lpstr>What does the body sense? </vt:lpstr>
      <vt:lpstr>Effective circulating volume (ECV)</vt:lpstr>
      <vt:lpstr>What are these sensors? </vt:lpstr>
      <vt:lpstr>How do these sensors execute their actions?  </vt:lpstr>
      <vt:lpstr>RAAS</vt:lpstr>
      <vt:lpstr>PowerPoint Presentation</vt:lpstr>
      <vt:lpstr>Sympathetic nervous system (SNS)</vt:lpstr>
      <vt:lpstr>Atrial natriuretic peptide (ANP)</vt:lpstr>
      <vt:lpstr>Atrial natriuretic peptide (ANP)</vt:lpstr>
      <vt:lpstr>Antidiuretic hormone (ADH)</vt:lpstr>
      <vt:lpstr>PowerPoint Presentation</vt:lpstr>
      <vt:lpstr>PowerPoint Presentation</vt:lpstr>
      <vt:lpstr>Summary </vt:lpstr>
      <vt:lpstr>Summary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Extracellular fluid regulation</dc:title>
  <dc:creator>Maha</dc:creator>
  <cp:lastModifiedBy>Maha</cp:lastModifiedBy>
  <cp:revision>69</cp:revision>
  <dcterms:created xsi:type="dcterms:W3CDTF">2022-05-03T10:32:19Z</dcterms:created>
  <dcterms:modified xsi:type="dcterms:W3CDTF">2022-05-15T06:42:51Z</dcterms:modified>
</cp:coreProperties>
</file>