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90" r:id="rId4"/>
    <p:sldId id="287" r:id="rId5"/>
    <p:sldId id="285" r:id="rId6"/>
    <p:sldId id="291" r:id="rId7"/>
    <p:sldId id="292" r:id="rId8"/>
    <p:sldId id="260" r:id="rId9"/>
    <p:sldId id="266" r:id="rId10"/>
    <p:sldId id="272" r:id="rId11"/>
    <p:sldId id="267" r:id="rId12"/>
    <p:sldId id="293" r:id="rId13"/>
    <p:sldId id="295" r:id="rId14"/>
    <p:sldId id="261" r:id="rId15"/>
    <p:sldId id="268" r:id="rId16"/>
    <p:sldId id="263" r:id="rId17"/>
    <p:sldId id="297" r:id="rId18"/>
    <p:sldId id="286" r:id="rId19"/>
    <p:sldId id="301" r:id="rId20"/>
    <p:sldId id="269" r:id="rId21"/>
    <p:sldId id="282" r:id="rId22"/>
    <p:sldId id="275" r:id="rId23"/>
    <p:sldId id="270" r:id="rId24"/>
    <p:sldId id="302" r:id="rId25"/>
    <p:sldId id="298" r:id="rId26"/>
    <p:sldId id="271" r:id="rId27"/>
    <p:sldId id="296" r:id="rId28"/>
    <p:sldId id="274" r:id="rId29"/>
    <p:sldId id="276" r:id="rId30"/>
    <p:sldId id="280" r:id="rId31"/>
    <p:sldId id="300" r:id="rId32"/>
    <p:sldId id="277" r:id="rId33"/>
    <p:sldId id="305" r:id="rId34"/>
    <p:sldId id="306" r:id="rId35"/>
    <p:sldId id="303" r:id="rId36"/>
    <p:sldId id="307" r:id="rId37"/>
    <p:sldId id="283" r:id="rId38"/>
    <p:sldId id="304" r:id="rId39"/>
    <p:sldId id="281" r:id="rId40"/>
    <p:sldId id="27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0C855-4BD9-4B9E-AAC9-4D327BF823D9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D5EF95-90F3-4227-A677-6E27C2DD7A79}">
      <dgm:prSet phldrT="[Text]" custT="1"/>
      <dgm:spPr/>
      <dgm:t>
        <a:bodyPr/>
        <a:lstStyle/>
        <a:p>
          <a:r>
            <a:rPr lang="en-GB" sz="2400" dirty="0"/>
            <a:t>Functions of the bladder &amp; urethra</a:t>
          </a:r>
          <a:endParaRPr lang="en-US" sz="2400" dirty="0"/>
        </a:p>
      </dgm:t>
    </dgm:pt>
    <dgm:pt modelId="{A0382326-DD3B-45A5-A422-18392E8A3D77}" type="parTrans" cxnId="{68173D17-26F9-411A-AC64-08B2F611DD07}">
      <dgm:prSet/>
      <dgm:spPr/>
      <dgm:t>
        <a:bodyPr/>
        <a:lstStyle/>
        <a:p>
          <a:endParaRPr lang="en-US" sz="2400"/>
        </a:p>
      </dgm:t>
    </dgm:pt>
    <dgm:pt modelId="{11FDB422-B388-4A1B-B1CD-D6419E4A8A0A}" type="sibTrans" cxnId="{68173D17-26F9-411A-AC64-08B2F611DD07}">
      <dgm:prSet/>
      <dgm:spPr/>
      <dgm:t>
        <a:bodyPr/>
        <a:lstStyle/>
        <a:p>
          <a:endParaRPr lang="en-US" sz="2400"/>
        </a:p>
      </dgm:t>
    </dgm:pt>
    <dgm:pt modelId="{9F9E6891-104B-4322-912E-FD0B110A301D}">
      <dgm:prSet phldrT="[Text]" custT="1"/>
      <dgm:spPr/>
      <dgm:t>
        <a:bodyPr/>
        <a:lstStyle/>
        <a:p>
          <a:r>
            <a:rPr lang="en-GB" sz="2400" dirty="0"/>
            <a:t>Urine storage</a:t>
          </a:r>
          <a:endParaRPr lang="en-US" sz="2400" dirty="0"/>
        </a:p>
      </dgm:t>
    </dgm:pt>
    <dgm:pt modelId="{D31E7B62-B04B-4AB9-BACD-2234363A583C}" type="parTrans" cxnId="{DF0EE86E-C3AA-42E9-9BEA-537688DC8B29}">
      <dgm:prSet/>
      <dgm:spPr/>
      <dgm:t>
        <a:bodyPr/>
        <a:lstStyle/>
        <a:p>
          <a:endParaRPr lang="en-US" sz="2400"/>
        </a:p>
      </dgm:t>
    </dgm:pt>
    <dgm:pt modelId="{136ADB78-FC3B-4A51-BD45-AC9EE15A95E7}" type="sibTrans" cxnId="{DF0EE86E-C3AA-42E9-9BEA-537688DC8B29}">
      <dgm:prSet/>
      <dgm:spPr/>
      <dgm:t>
        <a:bodyPr/>
        <a:lstStyle/>
        <a:p>
          <a:endParaRPr lang="en-US" sz="2400"/>
        </a:p>
      </dgm:t>
    </dgm:pt>
    <dgm:pt modelId="{FD2BFCCC-564F-4D81-8AF8-2E604C2791E1}">
      <dgm:prSet phldrT="[Text]" custT="1"/>
      <dgm:spPr/>
      <dgm:t>
        <a:bodyPr/>
        <a:lstStyle/>
        <a:p>
          <a:r>
            <a:rPr lang="en-GB" sz="2400" dirty="0"/>
            <a:t>Voiding (Micturition)</a:t>
          </a:r>
          <a:endParaRPr lang="en-US" sz="2400" dirty="0"/>
        </a:p>
      </dgm:t>
    </dgm:pt>
    <dgm:pt modelId="{CC7FB67A-91E7-4CF9-B6A1-1AFABC602BB8}" type="parTrans" cxnId="{D076F673-D8C2-462A-87B9-88D27A0BF362}">
      <dgm:prSet/>
      <dgm:spPr/>
      <dgm:t>
        <a:bodyPr/>
        <a:lstStyle/>
        <a:p>
          <a:endParaRPr lang="en-US" sz="2400"/>
        </a:p>
      </dgm:t>
    </dgm:pt>
    <dgm:pt modelId="{B7A12D27-0731-412E-B2E8-CA95AD204F71}" type="sibTrans" cxnId="{D076F673-D8C2-462A-87B9-88D27A0BF362}">
      <dgm:prSet/>
      <dgm:spPr/>
      <dgm:t>
        <a:bodyPr/>
        <a:lstStyle/>
        <a:p>
          <a:endParaRPr lang="en-US" sz="2400"/>
        </a:p>
      </dgm:t>
    </dgm:pt>
    <dgm:pt modelId="{95125476-5BD0-44A1-91FF-12241A9A0DC7}" type="pres">
      <dgm:prSet presAssocID="{3220C855-4BD9-4B9E-AAC9-4D327BF823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A2D1D8-583B-4CED-920C-DA2F1306A482}" type="pres">
      <dgm:prSet presAssocID="{1ED5EF95-90F3-4227-A677-6E27C2DD7A79}" presName="hierRoot1" presStyleCnt="0">
        <dgm:presLayoutVars>
          <dgm:hierBranch val="init"/>
        </dgm:presLayoutVars>
      </dgm:prSet>
      <dgm:spPr/>
    </dgm:pt>
    <dgm:pt modelId="{B85E5B48-463D-4831-BFCD-64068BFB2967}" type="pres">
      <dgm:prSet presAssocID="{1ED5EF95-90F3-4227-A677-6E27C2DD7A79}" presName="rootComposite1" presStyleCnt="0"/>
      <dgm:spPr/>
    </dgm:pt>
    <dgm:pt modelId="{5FC83CEA-D08A-4D3C-B69D-FDB860B96A60}" type="pres">
      <dgm:prSet presAssocID="{1ED5EF95-90F3-4227-A677-6E27C2DD7A79}" presName="rootText1" presStyleLbl="node0" presStyleIdx="0" presStyleCnt="1" custScaleX="169030" custScaleY="53457">
        <dgm:presLayoutVars>
          <dgm:chPref val="3"/>
        </dgm:presLayoutVars>
      </dgm:prSet>
      <dgm:spPr/>
    </dgm:pt>
    <dgm:pt modelId="{62C39097-8438-4C94-9C08-C3C43D88FEA3}" type="pres">
      <dgm:prSet presAssocID="{1ED5EF95-90F3-4227-A677-6E27C2DD7A79}" presName="rootConnector1" presStyleLbl="node1" presStyleIdx="0" presStyleCnt="0"/>
      <dgm:spPr/>
    </dgm:pt>
    <dgm:pt modelId="{55188276-861B-462E-9A2C-0C1EE0D8161D}" type="pres">
      <dgm:prSet presAssocID="{1ED5EF95-90F3-4227-A677-6E27C2DD7A79}" presName="hierChild2" presStyleCnt="0"/>
      <dgm:spPr/>
    </dgm:pt>
    <dgm:pt modelId="{9176AC60-E7D4-4D31-BF9D-1E578C3CC8F8}" type="pres">
      <dgm:prSet presAssocID="{D31E7B62-B04B-4AB9-BACD-2234363A583C}" presName="Name37" presStyleLbl="parChTrans1D2" presStyleIdx="0" presStyleCnt="2"/>
      <dgm:spPr/>
    </dgm:pt>
    <dgm:pt modelId="{E4E1BBAD-787B-4019-8FFC-28FBF00ACD7D}" type="pres">
      <dgm:prSet presAssocID="{9F9E6891-104B-4322-912E-FD0B110A301D}" presName="hierRoot2" presStyleCnt="0">
        <dgm:presLayoutVars>
          <dgm:hierBranch val="init"/>
        </dgm:presLayoutVars>
      </dgm:prSet>
      <dgm:spPr/>
    </dgm:pt>
    <dgm:pt modelId="{565F60C6-B0CF-4459-9D09-3FAAD71267C6}" type="pres">
      <dgm:prSet presAssocID="{9F9E6891-104B-4322-912E-FD0B110A301D}" presName="rootComposite" presStyleCnt="0"/>
      <dgm:spPr/>
    </dgm:pt>
    <dgm:pt modelId="{A266AA30-BF07-4861-BFB3-81BB2B8AA0F6}" type="pres">
      <dgm:prSet presAssocID="{9F9E6891-104B-4322-912E-FD0B110A301D}" presName="rootText" presStyleLbl="node2" presStyleIdx="0" presStyleCnt="2" custScaleY="57726" custLinFactNeighborX="-12703" custLinFactNeighborY="-12833">
        <dgm:presLayoutVars>
          <dgm:chPref val="3"/>
        </dgm:presLayoutVars>
      </dgm:prSet>
      <dgm:spPr/>
    </dgm:pt>
    <dgm:pt modelId="{91A6F22E-D210-4ABB-A42A-8D8DDB4F3EEC}" type="pres">
      <dgm:prSet presAssocID="{9F9E6891-104B-4322-912E-FD0B110A301D}" presName="rootConnector" presStyleLbl="node2" presStyleIdx="0" presStyleCnt="2"/>
      <dgm:spPr/>
    </dgm:pt>
    <dgm:pt modelId="{A6E66EA3-9BA9-475A-9EFA-6AA768587F61}" type="pres">
      <dgm:prSet presAssocID="{9F9E6891-104B-4322-912E-FD0B110A301D}" presName="hierChild4" presStyleCnt="0"/>
      <dgm:spPr/>
    </dgm:pt>
    <dgm:pt modelId="{8B677EE3-9A03-4894-934B-B63FC1DC6725}" type="pres">
      <dgm:prSet presAssocID="{9F9E6891-104B-4322-912E-FD0B110A301D}" presName="hierChild5" presStyleCnt="0"/>
      <dgm:spPr/>
    </dgm:pt>
    <dgm:pt modelId="{87CDEE09-70D5-4D13-B51F-83620D897015}" type="pres">
      <dgm:prSet presAssocID="{CC7FB67A-91E7-4CF9-B6A1-1AFABC602BB8}" presName="Name37" presStyleLbl="parChTrans1D2" presStyleIdx="1" presStyleCnt="2"/>
      <dgm:spPr/>
    </dgm:pt>
    <dgm:pt modelId="{8E51064F-F0B4-4A4A-A311-0B8F62998A7B}" type="pres">
      <dgm:prSet presAssocID="{FD2BFCCC-564F-4D81-8AF8-2E604C2791E1}" presName="hierRoot2" presStyleCnt="0">
        <dgm:presLayoutVars>
          <dgm:hierBranch val="init"/>
        </dgm:presLayoutVars>
      </dgm:prSet>
      <dgm:spPr/>
    </dgm:pt>
    <dgm:pt modelId="{13AFD9D8-A870-44A8-8428-8D21B7440A72}" type="pres">
      <dgm:prSet presAssocID="{FD2BFCCC-564F-4D81-8AF8-2E604C2791E1}" presName="rootComposite" presStyleCnt="0"/>
      <dgm:spPr/>
    </dgm:pt>
    <dgm:pt modelId="{52E9DD3B-8E8D-4E26-BE59-4CBAD4647F43}" type="pres">
      <dgm:prSet presAssocID="{FD2BFCCC-564F-4D81-8AF8-2E604C2791E1}" presName="rootText" presStyleLbl="node2" presStyleIdx="1" presStyleCnt="2" custScaleX="108331" custScaleY="57726" custLinFactNeighborX="12702" custLinFactNeighborY="-12833">
        <dgm:presLayoutVars>
          <dgm:chPref val="3"/>
        </dgm:presLayoutVars>
      </dgm:prSet>
      <dgm:spPr/>
    </dgm:pt>
    <dgm:pt modelId="{1644DBD0-99DD-439F-99BC-9639E9C26566}" type="pres">
      <dgm:prSet presAssocID="{FD2BFCCC-564F-4D81-8AF8-2E604C2791E1}" presName="rootConnector" presStyleLbl="node2" presStyleIdx="1" presStyleCnt="2"/>
      <dgm:spPr/>
    </dgm:pt>
    <dgm:pt modelId="{5D54A067-3F80-4ACE-AB67-3B2C412E6F2B}" type="pres">
      <dgm:prSet presAssocID="{FD2BFCCC-564F-4D81-8AF8-2E604C2791E1}" presName="hierChild4" presStyleCnt="0"/>
      <dgm:spPr/>
    </dgm:pt>
    <dgm:pt modelId="{151B5FF7-F5D7-4228-8C91-4B00DEBDC8E7}" type="pres">
      <dgm:prSet presAssocID="{FD2BFCCC-564F-4D81-8AF8-2E604C2791E1}" presName="hierChild5" presStyleCnt="0"/>
      <dgm:spPr/>
    </dgm:pt>
    <dgm:pt modelId="{D322EC72-2326-4869-8F18-7EB6D99A17CF}" type="pres">
      <dgm:prSet presAssocID="{1ED5EF95-90F3-4227-A677-6E27C2DD7A79}" presName="hierChild3" presStyleCnt="0"/>
      <dgm:spPr/>
    </dgm:pt>
  </dgm:ptLst>
  <dgm:cxnLst>
    <dgm:cxn modelId="{68173D17-26F9-411A-AC64-08B2F611DD07}" srcId="{3220C855-4BD9-4B9E-AAC9-4D327BF823D9}" destId="{1ED5EF95-90F3-4227-A677-6E27C2DD7A79}" srcOrd="0" destOrd="0" parTransId="{A0382326-DD3B-45A5-A422-18392E8A3D77}" sibTransId="{11FDB422-B388-4A1B-B1CD-D6419E4A8A0A}"/>
    <dgm:cxn modelId="{C4605642-3A37-484D-BF62-E1EC00EDAA9D}" type="presOf" srcId="{9F9E6891-104B-4322-912E-FD0B110A301D}" destId="{91A6F22E-D210-4ABB-A42A-8D8DDB4F3EEC}" srcOrd="1" destOrd="0" presId="urn:microsoft.com/office/officeart/2005/8/layout/orgChart1"/>
    <dgm:cxn modelId="{DF0EE86E-C3AA-42E9-9BEA-537688DC8B29}" srcId="{1ED5EF95-90F3-4227-A677-6E27C2DD7A79}" destId="{9F9E6891-104B-4322-912E-FD0B110A301D}" srcOrd="0" destOrd="0" parTransId="{D31E7B62-B04B-4AB9-BACD-2234363A583C}" sibTransId="{136ADB78-FC3B-4A51-BD45-AC9EE15A95E7}"/>
    <dgm:cxn modelId="{360D6653-D0AC-4474-8E0B-8C40529278E9}" type="presOf" srcId="{FD2BFCCC-564F-4D81-8AF8-2E604C2791E1}" destId="{1644DBD0-99DD-439F-99BC-9639E9C26566}" srcOrd="1" destOrd="0" presId="urn:microsoft.com/office/officeart/2005/8/layout/orgChart1"/>
    <dgm:cxn modelId="{D076F673-D8C2-462A-87B9-88D27A0BF362}" srcId="{1ED5EF95-90F3-4227-A677-6E27C2DD7A79}" destId="{FD2BFCCC-564F-4D81-8AF8-2E604C2791E1}" srcOrd="1" destOrd="0" parTransId="{CC7FB67A-91E7-4CF9-B6A1-1AFABC602BB8}" sibTransId="{B7A12D27-0731-412E-B2E8-CA95AD204F71}"/>
    <dgm:cxn modelId="{FAF51277-AF2F-4025-88CD-D65A4813E898}" type="presOf" srcId="{FD2BFCCC-564F-4D81-8AF8-2E604C2791E1}" destId="{52E9DD3B-8E8D-4E26-BE59-4CBAD4647F43}" srcOrd="0" destOrd="0" presId="urn:microsoft.com/office/officeart/2005/8/layout/orgChart1"/>
    <dgm:cxn modelId="{DF42DB84-2FB0-427F-8591-0ACF40B7CCEA}" type="presOf" srcId="{3220C855-4BD9-4B9E-AAC9-4D327BF823D9}" destId="{95125476-5BD0-44A1-91FF-12241A9A0DC7}" srcOrd="0" destOrd="0" presId="urn:microsoft.com/office/officeart/2005/8/layout/orgChart1"/>
    <dgm:cxn modelId="{84239188-162F-414D-A577-524087AD8EFA}" type="presOf" srcId="{1ED5EF95-90F3-4227-A677-6E27C2DD7A79}" destId="{5FC83CEA-D08A-4D3C-B69D-FDB860B96A60}" srcOrd="0" destOrd="0" presId="urn:microsoft.com/office/officeart/2005/8/layout/orgChart1"/>
    <dgm:cxn modelId="{BABDD88D-BF56-4D1B-A13F-79155CB5F141}" type="presOf" srcId="{CC7FB67A-91E7-4CF9-B6A1-1AFABC602BB8}" destId="{87CDEE09-70D5-4D13-B51F-83620D897015}" srcOrd="0" destOrd="0" presId="urn:microsoft.com/office/officeart/2005/8/layout/orgChart1"/>
    <dgm:cxn modelId="{2147628E-BD02-4E4E-B121-58162A67041C}" type="presOf" srcId="{9F9E6891-104B-4322-912E-FD0B110A301D}" destId="{A266AA30-BF07-4861-BFB3-81BB2B8AA0F6}" srcOrd="0" destOrd="0" presId="urn:microsoft.com/office/officeart/2005/8/layout/orgChart1"/>
    <dgm:cxn modelId="{E6FFB092-9ED5-4911-A898-DD26471E6F86}" type="presOf" srcId="{D31E7B62-B04B-4AB9-BACD-2234363A583C}" destId="{9176AC60-E7D4-4D31-BF9D-1E578C3CC8F8}" srcOrd="0" destOrd="0" presId="urn:microsoft.com/office/officeart/2005/8/layout/orgChart1"/>
    <dgm:cxn modelId="{E3B123FC-51F8-4FA1-A8F8-FDE9B5866231}" type="presOf" srcId="{1ED5EF95-90F3-4227-A677-6E27C2DD7A79}" destId="{62C39097-8438-4C94-9C08-C3C43D88FEA3}" srcOrd="1" destOrd="0" presId="urn:microsoft.com/office/officeart/2005/8/layout/orgChart1"/>
    <dgm:cxn modelId="{250F6258-8AF6-4EBF-8A12-BB86214F0DC1}" type="presParOf" srcId="{95125476-5BD0-44A1-91FF-12241A9A0DC7}" destId="{DCA2D1D8-583B-4CED-920C-DA2F1306A482}" srcOrd="0" destOrd="0" presId="urn:microsoft.com/office/officeart/2005/8/layout/orgChart1"/>
    <dgm:cxn modelId="{68C59C60-F9AE-4BD7-BA22-02B796685B7C}" type="presParOf" srcId="{DCA2D1D8-583B-4CED-920C-DA2F1306A482}" destId="{B85E5B48-463D-4831-BFCD-64068BFB2967}" srcOrd="0" destOrd="0" presId="urn:microsoft.com/office/officeart/2005/8/layout/orgChart1"/>
    <dgm:cxn modelId="{06E50822-BD20-41A9-8C1A-6AEF9CA04113}" type="presParOf" srcId="{B85E5B48-463D-4831-BFCD-64068BFB2967}" destId="{5FC83CEA-D08A-4D3C-B69D-FDB860B96A60}" srcOrd="0" destOrd="0" presId="urn:microsoft.com/office/officeart/2005/8/layout/orgChart1"/>
    <dgm:cxn modelId="{A4574345-84C3-4AC6-960C-81B0EA674A73}" type="presParOf" srcId="{B85E5B48-463D-4831-BFCD-64068BFB2967}" destId="{62C39097-8438-4C94-9C08-C3C43D88FEA3}" srcOrd="1" destOrd="0" presId="urn:microsoft.com/office/officeart/2005/8/layout/orgChart1"/>
    <dgm:cxn modelId="{8080D8BE-EC9E-465C-92D3-A2BD59427EB0}" type="presParOf" srcId="{DCA2D1D8-583B-4CED-920C-DA2F1306A482}" destId="{55188276-861B-462E-9A2C-0C1EE0D8161D}" srcOrd="1" destOrd="0" presId="urn:microsoft.com/office/officeart/2005/8/layout/orgChart1"/>
    <dgm:cxn modelId="{B7C44907-041F-4356-8C7D-31663191F00B}" type="presParOf" srcId="{55188276-861B-462E-9A2C-0C1EE0D8161D}" destId="{9176AC60-E7D4-4D31-BF9D-1E578C3CC8F8}" srcOrd="0" destOrd="0" presId="urn:microsoft.com/office/officeart/2005/8/layout/orgChart1"/>
    <dgm:cxn modelId="{0FAD66AB-3682-404B-9545-3FEEFC77796A}" type="presParOf" srcId="{55188276-861B-462E-9A2C-0C1EE0D8161D}" destId="{E4E1BBAD-787B-4019-8FFC-28FBF00ACD7D}" srcOrd="1" destOrd="0" presId="urn:microsoft.com/office/officeart/2005/8/layout/orgChart1"/>
    <dgm:cxn modelId="{74B86474-F99B-473E-9022-A2DB7DB2044C}" type="presParOf" srcId="{E4E1BBAD-787B-4019-8FFC-28FBF00ACD7D}" destId="{565F60C6-B0CF-4459-9D09-3FAAD71267C6}" srcOrd="0" destOrd="0" presId="urn:microsoft.com/office/officeart/2005/8/layout/orgChart1"/>
    <dgm:cxn modelId="{19092E31-E0FC-43AD-AD85-896E94E89FB3}" type="presParOf" srcId="{565F60C6-B0CF-4459-9D09-3FAAD71267C6}" destId="{A266AA30-BF07-4861-BFB3-81BB2B8AA0F6}" srcOrd="0" destOrd="0" presId="urn:microsoft.com/office/officeart/2005/8/layout/orgChart1"/>
    <dgm:cxn modelId="{BACB4EC3-D762-4CB3-9C85-C3E25C9BC332}" type="presParOf" srcId="{565F60C6-B0CF-4459-9D09-3FAAD71267C6}" destId="{91A6F22E-D210-4ABB-A42A-8D8DDB4F3EEC}" srcOrd="1" destOrd="0" presId="urn:microsoft.com/office/officeart/2005/8/layout/orgChart1"/>
    <dgm:cxn modelId="{2043C29D-BC0E-489F-9516-391C0B35D679}" type="presParOf" srcId="{E4E1BBAD-787B-4019-8FFC-28FBF00ACD7D}" destId="{A6E66EA3-9BA9-475A-9EFA-6AA768587F61}" srcOrd="1" destOrd="0" presId="urn:microsoft.com/office/officeart/2005/8/layout/orgChart1"/>
    <dgm:cxn modelId="{37FB6426-F266-4A17-A5BF-B6897590D9A8}" type="presParOf" srcId="{E4E1BBAD-787B-4019-8FFC-28FBF00ACD7D}" destId="{8B677EE3-9A03-4894-934B-B63FC1DC6725}" srcOrd="2" destOrd="0" presId="urn:microsoft.com/office/officeart/2005/8/layout/orgChart1"/>
    <dgm:cxn modelId="{1991D06E-73A9-4E2A-81EF-73CDC216E20C}" type="presParOf" srcId="{55188276-861B-462E-9A2C-0C1EE0D8161D}" destId="{87CDEE09-70D5-4D13-B51F-83620D897015}" srcOrd="2" destOrd="0" presId="urn:microsoft.com/office/officeart/2005/8/layout/orgChart1"/>
    <dgm:cxn modelId="{A5A0E3F6-4D17-4836-AC15-869920D1989B}" type="presParOf" srcId="{55188276-861B-462E-9A2C-0C1EE0D8161D}" destId="{8E51064F-F0B4-4A4A-A311-0B8F62998A7B}" srcOrd="3" destOrd="0" presId="urn:microsoft.com/office/officeart/2005/8/layout/orgChart1"/>
    <dgm:cxn modelId="{CDFB7975-031D-4549-82E3-5ECEA4BFEF40}" type="presParOf" srcId="{8E51064F-F0B4-4A4A-A311-0B8F62998A7B}" destId="{13AFD9D8-A870-44A8-8428-8D21B7440A72}" srcOrd="0" destOrd="0" presId="urn:microsoft.com/office/officeart/2005/8/layout/orgChart1"/>
    <dgm:cxn modelId="{797FEF4F-6953-42C7-BE64-6FB2848F477E}" type="presParOf" srcId="{13AFD9D8-A870-44A8-8428-8D21B7440A72}" destId="{52E9DD3B-8E8D-4E26-BE59-4CBAD4647F43}" srcOrd="0" destOrd="0" presId="urn:microsoft.com/office/officeart/2005/8/layout/orgChart1"/>
    <dgm:cxn modelId="{C4C6B324-BCE1-4073-9C4F-2CCB846BEB96}" type="presParOf" srcId="{13AFD9D8-A870-44A8-8428-8D21B7440A72}" destId="{1644DBD0-99DD-439F-99BC-9639E9C26566}" srcOrd="1" destOrd="0" presId="urn:microsoft.com/office/officeart/2005/8/layout/orgChart1"/>
    <dgm:cxn modelId="{FDD13CF5-33BA-408B-8350-5F065560E744}" type="presParOf" srcId="{8E51064F-F0B4-4A4A-A311-0B8F62998A7B}" destId="{5D54A067-3F80-4ACE-AB67-3B2C412E6F2B}" srcOrd="1" destOrd="0" presId="urn:microsoft.com/office/officeart/2005/8/layout/orgChart1"/>
    <dgm:cxn modelId="{2B6A097F-98E5-454E-A5E5-6FF569948F1F}" type="presParOf" srcId="{8E51064F-F0B4-4A4A-A311-0B8F62998A7B}" destId="{151B5FF7-F5D7-4228-8C91-4B00DEBDC8E7}" srcOrd="2" destOrd="0" presId="urn:microsoft.com/office/officeart/2005/8/layout/orgChart1"/>
    <dgm:cxn modelId="{CAC7820A-52C4-427C-AEC8-4FCBF81386F5}" type="presParOf" srcId="{DCA2D1D8-583B-4CED-920C-DA2F1306A482}" destId="{D322EC72-2326-4869-8F18-7EB6D99A17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9A449-2186-4343-835C-3759EE767E53}" type="doc">
      <dgm:prSet loTypeId="urn:microsoft.com/office/officeart/2005/8/layout/hierarchy6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D0F005-B38D-46C9-96D3-E5937132B1D9}">
      <dgm:prSet phldrT="[Text]"/>
      <dgm:spPr/>
      <dgm:t>
        <a:bodyPr/>
        <a:lstStyle/>
        <a:p>
          <a:r>
            <a:rPr lang="en-GB" b="1" dirty="0"/>
            <a:t>Neural innervation of the LUT</a:t>
          </a:r>
          <a:endParaRPr lang="en-US" b="1" dirty="0"/>
        </a:p>
      </dgm:t>
    </dgm:pt>
    <dgm:pt modelId="{8BF38D44-8D80-4121-BECC-121C0CA7D2EF}" type="parTrans" cxnId="{F052F5FC-FC80-4A23-BE14-47B5839FD28A}">
      <dgm:prSet/>
      <dgm:spPr/>
      <dgm:t>
        <a:bodyPr/>
        <a:lstStyle/>
        <a:p>
          <a:endParaRPr lang="en-US" b="1"/>
        </a:p>
      </dgm:t>
    </dgm:pt>
    <dgm:pt modelId="{9003DD2D-8516-4198-A4AF-2A484A6810F0}" type="sibTrans" cxnId="{F052F5FC-FC80-4A23-BE14-47B5839FD28A}">
      <dgm:prSet/>
      <dgm:spPr/>
      <dgm:t>
        <a:bodyPr/>
        <a:lstStyle/>
        <a:p>
          <a:endParaRPr lang="en-US" b="1"/>
        </a:p>
      </dgm:t>
    </dgm:pt>
    <dgm:pt modelId="{1EF88B3D-48CC-4171-9531-F9919681D9CA}">
      <dgm:prSet phldrT="[Text]"/>
      <dgm:spPr/>
      <dgm:t>
        <a:bodyPr/>
        <a:lstStyle/>
        <a:p>
          <a:r>
            <a:rPr lang="en-GB" b="1" dirty="0"/>
            <a:t>Autonomic nerves</a:t>
          </a:r>
          <a:endParaRPr lang="en-US" b="1" dirty="0"/>
        </a:p>
      </dgm:t>
    </dgm:pt>
    <dgm:pt modelId="{EEA80F60-C931-4E94-86DB-3AEFF5DB4528}" type="parTrans" cxnId="{FA88619D-3195-4DEF-881F-65BFE86B8A63}">
      <dgm:prSet/>
      <dgm:spPr/>
      <dgm:t>
        <a:bodyPr/>
        <a:lstStyle/>
        <a:p>
          <a:endParaRPr lang="en-US" b="1"/>
        </a:p>
      </dgm:t>
    </dgm:pt>
    <dgm:pt modelId="{C45086C6-B743-43C5-92A9-1E97E61C5172}" type="sibTrans" cxnId="{FA88619D-3195-4DEF-881F-65BFE86B8A63}">
      <dgm:prSet/>
      <dgm:spPr/>
      <dgm:t>
        <a:bodyPr/>
        <a:lstStyle/>
        <a:p>
          <a:endParaRPr lang="en-US" b="1"/>
        </a:p>
      </dgm:t>
    </dgm:pt>
    <dgm:pt modelId="{50226AA5-4E16-48B0-9FF5-6F0C8D374411}">
      <dgm:prSet phldrT="[Text]"/>
      <dgm:spPr/>
      <dgm:t>
        <a:bodyPr/>
        <a:lstStyle/>
        <a:p>
          <a:r>
            <a:rPr lang="en-GB" b="1" dirty="0"/>
            <a:t>Parasympathetic</a:t>
          </a:r>
        </a:p>
        <a:p>
          <a:r>
            <a:rPr lang="en-GB" b="1" dirty="0"/>
            <a:t>(Pelvic n.)</a:t>
          </a:r>
          <a:endParaRPr lang="en-US" b="1" dirty="0"/>
        </a:p>
      </dgm:t>
    </dgm:pt>
    <dgm:pt modelId="{094D2234-1D1D-405E-8863-016BE15C6764}" type="parTrans" cxnId="{4A4C3CF8-45BA-4EE6-87A6-464536203239}">
      <dgm:prSet/>
      <dgm:spPr/>
      <dgm:t>
        <a:bodyPr/>
        <a:lstStyle/>
        <a:p>
          <a:endParaRPr lang="en-US" b="1"/>
        </a:p>
      </dgm:t>
    </dgm:pt>
    <dgm:pt modelId="{8A0D2975-001A-4EA2-85DE-F10B47E6B481}" type="sibTrans" cxnId="{4A4C3CF8-45BA-4EE6-87A6-464536203239}">
      <dgm:prSet/>
      <dgm:spPr/>
      <dgm:t>
        <a:bodyPr/>
        <a:lstStyle/>
        <a:p>
          <a:endParaRPr lang="en-US" b="1"/>
        </a:p>
      </dgm:t>
    </dgm:pt>
    <dgm:pt modelId="{4690C425-9A34-48D5-B66A-6DD5B5DBAAD0}">
      <dgm:prSet phldrT="[Text]"/>
      <dgm:spPr/>
      <dgm:t>
        <a:bodyPr/>
        <a:lstStyle/>
        <a:p>
          <a:r>
            <a:rPr lang="en-GB" b="1" dirty="0"/>
            <a:t>Sympathetic</a:t>
          </a:r>
        </a:p>
        <a:p>
          <a:r>
            <a:rPr lang="en-GB" b="1" dirty="0"/>
            <a:t>(Hypogastric n.)</a:t>
          </a:r>
          <a:endParaRPr lang="en-US" b="1" dirty="0"/>
        </a:p>
      </dgm:t>
    </dgm:pt>
    <dgm:pt modelId="{23118580-C522-41D5-B32A-459C3E6051D0}" type="parTrans" cxnId="{5D90056F-9A01-4201-8DD5-10EB5C0520F2}">
      <dgm:prSet/>
      <dgm:spPr/>
      <dgm:t>
        <a:bodyPr/>
        <a:lstStyle/>
        <a:p>
          <a:endParaRPr lang="en-US" b="1"/>
        </a:p>
      </dgm:t>
    </dgm:pt>
    <dgm:pt modelId="{F6608D1D-26D3-481A-B44F-37415265FEB1}" type="sibTrans" cxnId="{5D90056F-9A01-4201-8DD5-10EB5C0520F2}">
      <dgm:prSet/>
      <dgm:spPr/>
      <dgm:t>
        <a:bodyPr/>
        <a:lstStyle/>
        <a:p>
          <a:endParaRPr lang="en-US" b="1"/>
        </a:p>
      </dgm:t>
    </dgm:pt>
    <dgm:pt modelId="{7FDEC406-B6D5-4DDA-B124-780902C17A8E}">
      <dgm:prSet phldrT="[Text]"/>
      <dgm:spPr/>
      <dgm:t>
        <a:bodyPr/>
        <a:lstStyle/>
        <a:p>
          <a:r>
            <a:rPr lang="en-GB" b="1" dirty="0"/>
            <a:t>Somatic nerves</a:t>
          </a:r>
          <a:endParaRPr lang="en-US" b="1" dirty="0"/>
        </a:p>
      </dgm:t>
    </dgm:pt>
    <dgm:pt modelId="{6A3E5EE9-C3AD-42CD-B6AE-D906F6D659BE}" type="parTrans" cxnId="{A331AEED-90CF-42E0-885A-BAA340FBE21C}">
      <dgm:prSet/>
      <dgm:spPr/>
      <dgm:t>
        <a:bodyPr/>
        <a:lstStyle/>
        <a:p>
          <a:endParaRPr lang="en-US" b="1"/>
        </a:p>
      </dgm:t>
    </dgm:pt>
    <dgm:pt modelId="{26682A1F-8BC7-43CE-95CB-BB81F0425D00}" type="sibTrans" cxnId="{A331AEED-90CF-42E0-885A-BAA340FBE21C}">
      <dgm:prSet/>
      <dgm:spPr/>
      <dgm:t>
        <a:bodyPr/>
        <a:lstStyle/>
        <a:p>
          <a:endParaRPr lang="en-US" b="1"/>
        </a:p>
      </dgm:t>
    </dgm:pt>
    <dgm:pt modelId="{FFE65E46-24AB-41E5-85E9-0A20A6DB1FDF}">
      <dgm:prSet phldrT="[Text]"/>
      <dgm:spPr/>
      <dgm:t>
        <a:bodyPr/>
        <a:lstStyle/>
        <a:p>
          <a:r>
            <a:rPr lang="en-GB" b="1" dirty="0"/>
            <a:t>Pudendal nerve</a:t>
          </a:r>
          <a:endParaRPr lang="en-US" b="1" dirty="0"/>
        </a:p>
      </dgm:t>
    </dgm:pt>
    <dgm:pt modelId="{EC463E7A-91A8-40E0-AD49-7C26CAC5C586}" type="parTrans" cxnId="{8EAA17E3-E235-4AEE-95B4-5F28F31CCE5B}">
      <dgm:prSet/>
      <dgm:spPr/>
      <dgm:t>
        <a:bodyPr/>
        <a:lstStyle/>
        <a:p>
          <a:endParaRPr lang="en-US" b="1"/>
        </a:p>
      </dgm:t>
    </dgm:pt>
    <dgm:pt modelId="{3299D9A0-48E5-4D9F-981C-D6CCB8065261}" type="sibTrans" cxnId="{8EAA17E3-E235-4AEE-95B4-5F28F31CCE5B}">
      <dgm:prSet/>
      <dgm:spPr/>
      <dgm:t>
        <a:bodyPr/>
        <a:lstStyle/>
        <a:p>
          <a:endParaRPr lang="en-US" b="1"/>
        </a:p>
      </dgm:t>
    </dgm:pt>
    <dgm:pt modelId="{9C0293C0-B53D-4C01-9B34-23773EE2CC52}" type="pres">
      <dgm:prSet presAssocID="{C8F9A449-2186-4343-835C-3759EE767E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0009BE-C4A1-4853-9DB1-5154772BA16D}" type="pres">
      <dgm:prSet presAssocID="{C8F9A449-2186-4343-835C-3759EE767E53}" presName="hierFlow" presStyleCnt="0"/>
      <dgm:spPr/>
    </dgm:pt>
    <dgm:pt modelId="{DDC56320-7788-4534-8CA1-0E8FD71F696D}" type="pres">
      <dgm:prSet presAssocID="{C8F9A449-2186-4343-835C-3759EE767E5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53C76C2-713D-4619-BE3F-F73225B8FFA7}" type="pres">
      <dgm:prSet presAssocID="{29D0F005-B38D-46C9-96D3-E5937132B1D9}" presName="Name14" presStyleCnt="0"/>
      <dgm:spPr/>
    </dgm:pt>
    <dgm:pt modelId="{EC3395A4-6C6E-492C-AFF3-939F8B16C672}" type="pres">
      <dgm:prSet presAssocID="{29D0F005-B38D-46C9-96D3-E5937132B1D9}" presName="level1Shape" presStyleLbl="node0" presStyleIdx="0" presStyleCnt="1" custScaleX="166947" custScaleY="47147">
        <dgm:presLayoutVars>
          <dgm:chPref val="3"/>
        </dgm:presLayoutVars>
      </dgm:prSet>
      <dgm:spPr/>
    </dgm:pt>
    <dgm:pt modelId="{5E6D278D-90C5-4131-826B-3E2E87A4B052}" type="pres">
      <dgm:prSet presAssocID="{29D0F005-B38D-46C9-96D3-E5937132B1D9}" presName="hierChild2" presStyleCnt="0"/>
      <dgm:spPr/>
    </dgm:pt>
    <dgm:pt modelId="{86AA42EF-4446-41C6-AAE9-205A28D53F46}" type="pres">
      <dgm:prSet presAssocID="{EEA80F60-C931-4E94-86DB-3AEFF5DB4528}" presName="Name19" presStyleLbl="parChTrans1D2" presStyleIdx="0" presStyleCnt="2"/>
      <dgm:spPr/>
    </dgm:pt>
    <dgm:pt modelId="{66FEC52D-9EBD-46A9-9468-F0BDDC3DA0E9}" type="pres">
      <dgm:prSet presAssocID="{1EF88B3D-48CC-4171-9531-F9919681D9CA}" presName="Name21" presStyleCnt="0"/>
      <dgm:spPr/>
    </dgm:pt>
    <dgm:pt modelId="{7C20EC6F-8986-4F84-8CE1-B72FE3BA1757}" type="pres">
      <dgm:prSet presAssocID="{1EF88B3D-48CC-4171-9531-F9919681D9CA}" presName="level2Shape" presStyleLbl="node2" presStyleIdx="0" presStyleCnt="2" custScaleX="111071" custScaleY="44950"/>
      <dgm:spPr/>
    </dgm:pt>
    <dgm:pt modelId="{B6B9B03C-C640-41BA-B6BD-14F60A5AB257}" type="pres">
      <dgm:prSet presAssocID="{1EF88B3D-48CC-4171-9531-F9919681D9CA}" presName="hierChild3" presStyleCnt="0"/>
      <dgm:spPr/>
    </dgm:pt>
    <dgm:pt modelId="{5DB824BA-3CCF-4B67-BB02-92BA54E0DE0B}" type="pres">
      <dgm:prSet presAssocID="{094D2234-1D1D-405E-8863-016BE15C6764}" presName="Name19" presStyleLbl="parChTrans1D3" presStyleIdx="0" presStyleCnt="3"/>
      <dgm:spPr/>
    </dgm:pt>
    <dgm:pt modelId="{015B221E-CEF7-41AF-AFBE-93EE252CDCA3}" type="pres">
      <dgm:prSet presAssocID="{50226AA5-4E16-48B0-9FF5-6F0C8D374411}" presName="Name21" presStyleCnt="0"/>
      <dgm:spPr/>
    </dgm:pt>
    <dgm:pt modelId="{EB74FE1A-D278-468B-A03E-E559724A9C6C}" type="pres">
      <dgm:prSet presAssocID="{50226AA5-4E16-48B0-9FF5-6F0C8D374411}" presName="level2Shape" presStyleLbl="node3" presStyleIdx="0" presStyleCnt="3" custScaleY="51499" custLinFactNeighborY="-13231"/>
      <dgm:spPr/>
    </dgm:pt>
    <dgm:pt modelId="{74E2DD2A-EC37-4208-B64A-04419FC50DD0}" type="pres">
      <dgm:prSet presAssocID="{50226AA5-4E16-48B0-9FF5-6F0C8D374411}" presName="hierChild3" presStyleCnt="0"/>
      <dgm:spPr/>
    </dgm:pt>
    <dgm:pt modelId="{3F30FBC5-B524-436E-AA97-3B31CFD6E1C7}" type="pres">
      <dgm:prSet presAssocID="{23118580-C522-41D5-B32A-459C3E6051D0}" presName="Name19" presStyleLbl="parChTrans1D3" presStyleIdx="1" presStyleCnt="3"/>
      <dgm:spPr/>
    </dgm:pt>
    <dgm:pt modelId="{6425E652-52B9-4813-B0D4-89E12D7C31D9}" type="pres">
      <dgm:prSet presAssocID="{4690C425-9A34-48D5-B66A-6DD5B5DBAAD0}" presName="Name21" presStyleCnt="0"/>
      <dgm:spPr/>
    </dgm:pt>
    <dgm:pt modelId="{E5F908AF-3F02-4AA3-8ADE-9B158AAEBEA5}" type="pres">
      <dgm:prSet presAssocID="{4690C425-9A34-48D5-B66A-6DD5B5DBAAD0}" presName="level2Shape" presStyleLbl="node3" presStyleIdx="1" presStyleCnt="3" custScaleY="51499" custLinFactNeighborY="-13231"/>
      <dgm:spPr/>
    </dgm:pt>
    <dgm:pt modelId="{7883AB2C-0D4D-4B54-9FCF-D7373CF5AAA4}" type="pres">
      <dgm:prSet presAssocID="{4690C425-9A34-48D5-B66A-6DD5B5DBAAD0}" presName="hierChild3" presStyleCnt="0"/>
      <dgm:spPr/>
    </dgm:pt>
    <dgm:pt modelId="{48B70FAB-795D-4C3C-BE1D-B35FEA87B1BD}" type="pres">
      <dgm:prSet presAssocID="{6A3E5EE9-C3AD-42CD-B6AE-D906F6D659BE}" presName="Name19" presStyleLbl="parChTrans1D2" presStyleIdx="1" presStyleCnt="2"/>
      <dgm:spPr/>
    </dgm:pt>
    <dgm:pt modelId="{4DE39804-2EFF-44BC-B63D-B0E95ED50E78}" type="pres">
      <dgm:prSet presAssocID="{7FDEC406-B6D5-4DDA-B124-780902C17A8E}" presName="Name21" presStyleCnt="0"/>
      <dgm:spPr/>
    </dgm:pt>
    <dgm:pt modelId="{8A29B80F-DAFE-404A-8E23-E3D68F8C87BC}" type="pres">
      <dgm:prSet presAssocID="{7FDEC406-B6D5-4DDA-B124-780902C17A8E}" presName="level2Shape" presStyleLbl="node2" presStyleIdx="1" presStyleCnt="2" custScaleY="48058"/>
      <dgm:spPr/>
    </dgm:pt>
    <dgm:pt modelId="{B2F52419-4B2D-4A13-860C-9312AC7519AB}" type="pres">
      <dgm:prSet presAssocID="{7FDEC406-B6D5-4DDA-B124-780902C17A8E}" presName="hierChild3" presStyleCnt="0"/>
      <dgm:spPr/>
    </dgm:pt>
    <dgm:pt modelId="{B74BDB9E-604F-4C7C-8A18-CF41BED56024}" type="pres">
      <dgm:prSet presAssocID="{EC463E7A-91A8-40E0-AD49-7C26CAC5C586}" presName="Name19" presStyleLbl="parChTrans1D3" presStyleIdx="2" presStyleCnt="3"/>
      <dgm:spPr/>
    </dgm:pt>
    <dgm:pt modelId="{EB5DF995-569F-47A7-85BE-F16A3E22D80B}" type="pres">
      <dgm:prSet presAssocID="{FFE65E46-24AB-41E5-85E9-0A20A6DB1FDF}" presName="Name21" presStyleCnt="0"/>
      <dgm:spPr/>
    </dgm:pt>
    <dgm:pt modelId="{C34AA3E4-CC55-45BB-A0B2-4F139117B3D3}" type="pres">
      <dgm:prSet presAssocID="{FFE65E46-24AB-41E5-85E9-0A20A6DB1FDF}" presName="level2Shape" presStyleLbl="node3" presStyleIdx="2" presStyleCnt="3" custScaleY="51499" custLinFactNeighborY="-13231"/>
      <dgm:spPr/>
    </dgm:pt>
    <dgm:pt modelId="{3389ED96-CE1E-4F6E-B1E5-DEA0D9B0A694}" type="pres">
      <dgm:prSet presAssocID="{FFE65E46-24AB-41E5-85E9-0A20A6DB1FDF}" presName="hierChild3" presStyleCnt="0"/>
      <dgm:spPr/>
    </dgm:pt>
    <dgm:pt modelId="{4787FC88-9097-4666-87FD-4AED3F3B384A}" type="pres">
      <dgm:prSet presAssocID="{C8F9A449-2186-4343-835C-3759EE767E53}" presName="bgShapesFlow" presStyleCnt="0"/>
      <dgm:spPr/>
    </dgm:pt>
  </dgm:ptLst>
  <dgm:cxnLst>
    <dgm:cxn modelId="{21DCBE05-E0BC-41F3-87D5-2B31D9F7DDF3}" type="presOf" srcId="{23118580-C522-41D5-B32A-459C3E6051D0}" destId="{3F30FBC5-B524-436E-AA97-3B31CFD6E1C7}" srcOrd="0" destOrd="0" presId="urn:microsoft.com/office/officeart/2005/8/layout/hierarchy6"/>
    <dgm:cxn modelId="{9A23EA06-5141-4C4F-96F6-82730AD6ADAA}" type="presOf" srcId="{29D0F005-B38D-46C9-96D3-E5937132B1D9}" destId="{EC3395A4-6C6E-492C-AFF3-939F8B16C672}" srcOrd="0" destOrd="0" presId="urn:microsoft.com/office/officeart/2005/8/layout/hierarchy6"/>
    <dgm:cxn modelId="{661E2F46-CBBD-4F2A-AE4B-280673B3DC3C}" type="presOf" srcId="{094D2234-1D1D-405E-8863-016BE15C6764}" destId="{5DB824BA-3CCF-4B67-BB02-92BA54E0DE0B}" srcOrd="0" destOrd="0" presId="urn:microsoft.com/office/officeart/2005/8/layout/hierarchy6"/>
    <dgm:cxn modelId="{41864447-B89A-428C-AA72-FCF29286207D}" type="presOf" srcId="{EC463E7A-91A8-40E0-AD49-7C26CAC5C586}" destId="{B74BDB9E-604F-4C7C-8A18-CF41BED56024}" srcOrd="0" destOrd="0" presId="urn:microsoft.com/office/officeart/2005/8/layout/hierarchy6"/>
    <dgm:cxn modelId="{5D90056F-9A01-4201-8DD5-10EB5C0520F2}" srcId="{1EF88B3D-48CC-4171-9531-F9919681D9CA}" destId="{4690C425-9A34-48D5-B66A-6DD5B5DBAAD0}" srcOrd="1" destOrd="0" parTransId="{23118580-C522-41D5-B32A-459C3E6051D0}" sibTransId="{F6608D1D-26D3-481A-B44F-37415265FEB1}"/>
    <dgm:cxn modelId="{A97E9172-DCEA-49E5-93EF-20D8A2634CAE}" type="presOf" srcId="{4690C425-9A34-48D5-B66A-6DD5B5DBAAD0}" destId="{E5F908AF-3F02-4AA3-8ADE-9B158AAEBEA5}" srcOrd="0" destOrd="0" presId="urn:microsoft.com/office/officeart/2005/8/layout/hierarchy6"/>
    <dgm:cxn modelId="{0E2E328A-343A-4F5A-9621-BD5EEAE88490}" type="presOf" srcId="{6A3E5EE9-C3AD-42CD-B6AE-D906F6D659BE}" destId="{48B70FAB-795D-4C3C-BE1D-B35FEA87B1BD}" srcOrd="0" destOrd="0" presId="urn:microsoft.com/office/officeart/2005/8/layout/hierarchy6"/>
    <dgm:cxn modelId="{FA88619D-3195-4DEF-881F-65BFE86B8A63}" srcId="{29D0F005-B38D-46C9-96D3-E5937132B1D9}" destId="{1EF88B3D-48CC-4171-9531-F9919681D9CA}" srcOrd="0" destOrd="0" parTransId="{EEA80F60-C931-4E94-86DB-3AEFF5DB4528}" sibTransId="{C45086C6-B743-43C5-92A9-1E97E61C5172}"/>
    <dgm:cxn modelId="{2DE12EAD-6E88-439E-80FE-07B4BB8C2F40}" type="presOf" srcId="{EEA80F60-C931-4E94-86DB-3AEFF5DB4528}" destId="{86AA42EF-4446-41C6-AAE9-205A28D53F46}" srcOrd="0" destOrd="0" presId="urn:microsoft.com/office/officeart/2005/8/layout/hierarchy6"/>
    <dgm:cxn modelId="{89FAEDB0-8E43-4D21-8A37-707D490322E5}" type="presOf" srcId="{C8F9A449-2186-4343-835C-3759EE767E53}" destId="{9C0293C0-B53D-4C01-9B34-23773EE2CC52}" srcOrd="0" destOrd="0" presId="urn:microsoft.com/office/officeart/2005/8/layout/hierarchy6"/>
    <dgm:cxn modelId="{912871BC-2E8F-4ECA-98BA-F3C4FDAD2BFF}" type="presOf" srcId="{1EF88B3D-48CC-4171-9531-F9919681D9CA}" destId="{7C20EC6F-8986-4F84-8CE1-B72FE3BA1757}" srcOrd="0" destOrd="0" presId="urn:microsoft.com/office/officeart/2005/8/layout/hierarchy6"/>
    <dgm:cxn modelId="{0081CCC0-66DD-4C99-95D0-2B2E50A3FF80}" type="presOf" srcId="{50226AA5-4E16-48B0-9FF5-6F0C8D374411}" destId="{EB74FE1A-D278-468B-A03E-E559724A9C6C}" srcOrd="0" destOrd="0" presId="urn:microsoft.com/office/officeart/2005/8/layout/hierarchy6"/>
    <dgm:cxn modelId="{1ED156C5-EDF6-48D1-9562-5824760A7908}" type="presOf" srcId="{7FDEC406-B6D5-4DDA-B124-780902C17A8E}" destId="{8A29B80F-DAFE-404A-8E23-E3D68F8C87BC}" srcOrd="0" destOrd="0" presId="urn:microsoft.com/office/officeart/2005/8/layout/hierarchy6"/>
    <dgm:cxn modelId="{0E1313CA-B27E-4F4D-8A4F-130B98D6D8B3}" type="presOf" srcId="{FFE65E46-24AB-41E5-85E9-0A20A6DB1FDF}" destId="{C34AA3E4-CC55-45BB-A0B2-4F139117B3D3}" srcOrd="0" destOrd="0" presId="urn:microsoft.com/office/officeart/2005/8/layout/hierarchy6"/>
    <dgm:cxn modelId="{8EAA17E3-E235-4AEE-95B4-5F28F31CCE5B}" srcId="{7FDEC406-B6D5-4DDA-B124-780902C17A8E}" destId="{FFE65E46-24AB-41E5-85E9-0A20A6DB1FDF}" srcOrd="0" destOrd="0" parTransId="{EC463E7A-91A8-40E0-AD49-7C26CAC5C586}" sibTransId="{3299D9A0-48E5-4D9F-981C-D6CCB8065261}"/>
    <dgm:cxn modelId="{A331AEED-90CF-42E0-885A-BAA340FBE21C}" srcId="{29D0F005-B38D-46C9-96D3-E5937132B1D9}" destId="{7FDEC406-B6D5-4DDA-B124-780902C17A8E}" srcOrd="1" destOrd="0" parTransId="{6A3E5EE9-C3AD-42CD-B6AE-D906F6D659BE}" sibTransId="{26682A1F-8BC7-43CE-95CB-BB81F0425D00}"/>
    <dgm:cxn modelId="{4A4C3CF8-45BA-4EE6-87A6-464536203239}" srcId="{1EF88B3D-48CC-4171-9531-F9919681D9CA}" destId="{50226AA5-4E16-48B0-9FF5-6F0C8D374411}" srcOrd="0" destOrd="0" parTransId="{094D2234-1D1D-405E-8863-016BE15C6764}" sibTransId="{8A0D2975-001A-4EA2-85DE-F10B47E6B481}"/>
    <dgm:cxn modelId="{F052F5FC-FC80-4A23-BE14-47B5839FD28A}" srcId="{C8F9A449-2186-4343-835C-3759EE767E53}" destId="{29D0F005-B38D-46C9-96D3-E5937132B1D9}" srcOrd="0" destOrd="0" parTransId="{8BF38D44-8D80-4121-BECC-121C0CA7D2EF}" sibTransId="{9003DD2D-8516-4198-A4AF-2A484A6810F0}"/>
    <dgm:cxn modelId="{9BED40F3-51B6-45BE-99DB-828DC103F37A}" type="presParOf" srcId="{9C0293C0-B53D-4C01-9B34-23773EE2CC52}" destId="{2B0009BE-C4A1-4853-9DB1-5154772BA16D}" srcOrd="0" destOrd="0" presId="urn:microsoft.com/office/officeart/2005/8/layout/hierarchy6"/>
    <dgm:cxn modelId="{AD9B6B68-D240-44F0-93EA-F5C0213821B9}" type="presParOf" srcId="{2B0009BE-C4A1-4853-9DB1-5154772BA16D}" destId="{DDC56320-7788-4534-8CA1-0E8FD71F696D}" srcOrd="0" destOrd="0" presId="urn:microsoft.com/office/officeart/2005/8/layout/hierarchy6"/>
    <dgm:cxn modelId="{841BC746-DC55-4389-AE27-E2F8FD0ADC1D}" type="presParOf" srcId="{DDC56320-7788-4534-8CA1-0E8FD71F696D}" destId="{F53C76C2-713D-4619-BE3F-F73225B8FFA7}" srcOrd="0" destOrd="0" presId="urn:microsoft.com/office/officeart/2005/8/layout/hierarchy6"/>
    <dgm:cxn modelId="{87C46066-2375-4FFD-9CFA-F6F1164206EA}" type="presParOf" srcId="{F53C76C2-713D-4619-BE3F-F73225B8FFA7}" destId="{EC3395A4-6C6E-492C-AFF3-939F8B16C672}" srcOrd="0" destOrd="0" presId="urn:microsoft.com/office/officeart/2005/8/layout/hierarchy6"/>
    <dgm:cxn modelId="{0A2AF015-EAF8-4A9A-976C-3CD1E39E9384}" type="presParOf" srcId="{F53C76C2-713D-4619-BE3F-F73225B8FFA7}" destId="{5E6D278D-90C5-4131-826B-3E2E87A4B052}" srcOrd="1" destOrd="0" presId="urn:microsoft.com/office/officeart/2005/8/layout/hierarchy6"/>
    <dgm:cxn modelId="{0FBCF148-0E75-452A-AD25-AD116601277B}" type="presParOf" srcId="{5E6D278D-90C5-4131-826B-3E2E87A4B052}" destId="{86AA42EF-4446-41C6-AAE9-205A28D53F46}" srcOrd="0" destOrd="0" presId="urn:microsoft.com/office/officeart/2005/8/layout/hierarchy6"/>
    <dgm:cxn modelId="{EE4C31AC-C61D-4A63-B173-1C3CA2388B1E}" type="presParOf" srcId="{5E6D278D-90C5-4131-826B-3E2E87A4B052}" destId="{66FEC52D-9EBD-46A9-9468-F0BDDC3DA0E9}" srcOrd="1" destOrd="0" presId="urn:microsoft.com/office/officeart/2005/8/layout/hierarchy6"/>
    <dgm:cxn modelId="{8B0987BE-4889-4151-921E-800146BAD98F}" type="presParOf" srcId="{66FEC52D-9EBD-46A9-9468-F0BDDC3DA0E9}" destId="{7C20EC6F-8986-4F84-8CE1-B72FE3BA1757}" srcOrd="0" destOrd="0" presId="urn:microsoft.com/office/officeart/2005/8/layout/hierarchy6"/>
    <dgm:cxn modelId="{78A01470-EDFF-485A-BD6D-C3C9ADF0AC04}" type="presParOf" srcId="{66FEC52D-9EBD-46A9-9468-F0BDDC3DA0E9}" destId="{B6B9B03C-C640-41BA-B6BD-14F60A5AB257}" srcOrd="1" destOrd="0" presId="urn:microsoft.com/office/officeart/2005/8/layout/hierarchy6"/>
    <dgm:cxn modelId="{6CD9D75A-549F-45A4-B11F-56CB0223BC65}" type="presParOf" srcId="{B6B9B03C-C640-41BA-B6BD-14F60A5AB257}" destId="{5DB824BA-3CCF-4B67-BB02-92BA54E0DE0B}" srcOrd="0" destOrd="0" presId="urn:microsoft.com/office/officeart/2005/8/layout/hierarchy6"/>
    <dgm:cxn modelId="{93A654F8-8256-47BD-8ACF-3ECDA6E82038}" type="presParOf" srcId="{B6B9B03C-C640-41BA-B6BD-14F60A5AB257}" destId="{015B221E-CEF7-41AF-AFBE-93EE252CDCA3}" srcOrd="1" destOrd="0" presId="urn:microsoft.com/office/officeart/2005/8/layout/hierarchy6"/>
    <dgm:cxn modelId="{3EEC6B36-6585-4A25-8855-D7F2F0127578}" type="presParOf" srcId="{015B221E-CEF7-41AF-AFBE-93EE252CDCA3}" destId="{EB74FE1A-D278-468B-A03E-E559724A9C6C}" srcOrd="0" destOrd="0" presId="urn:microsoft.com/office/officeart/2005/8/layout/hierarchy6"/>
    <dgm:cxn modelId="{EF2D7B28-0E99-40BE-AE85-A366C7953087}" type="presParOf" srcId="{015B221E-CEF7-41AF-AFBE-93EE252CDCA3}" destId="{74E2DD2A-EC37-4208-B64A-04419FC50DD0}" srcOrd="1" destOrd="0" presId="urn:microsoft.com/office/officeart/2005/8/layout/hierarchy6"/>
    <dgm:cxn modelId="{2FD97E95-0F38-4F69-AC61-68FC0C77460F}" type="presParOf" srcId="{B6B9B03C-C640-41BA-B6BD-14F60A5AB257}" destId="{3F30FBC5-B524-436E-AA97-3B31CFD6E1C7}" srcOrd="2" destOrd="0" presId="urn:microsoft.com/office/officeart/2005/8/layout/hierarchy6"/>
    <dgm:cxn modelId="{4CD88913-85EC-4436-B29C-BEC91A5FF56D}" type="presParOf" srcId="{B6B9B03C-C640-41BA-B6BD-14F60A5AB257}" destId="{6425E652-52B9-4813-B0D4-89E12D7C31D9}" srcOrd="3" destOrd="0" presId="urn:microsoft.com/office/officeart/2005/8/layout/hierarchy6"/>
    <dgm:cxn modelId="{2327B9D6-84EB-40E4-9B71-35197CE4FE26}" type="presParOf" srcId="{6425E652-52B9-4813-B0D4-89E12D7C31D9}" destId="{E5F908AF-3F02-4AA3-8ADE-9B158AAEBEA5}" srcOrd="0" destOrd="0" presId="urn:microsoft.com/office/officeart/2005/8/layout/hierarchy6"/>
    <dgm:cxn modelId="{08992FE7-F1BA-484D-AE65-BB7024A9CAD9}" type="presParOf" srcId="{6425E652-52B9-4813-B0D4-89E12D7C31D9}" destId="{7883AB2C-0D4D-4B54-9FCF-D7373CF5AAA4}" srcOrd="1" destOrd="0" presId="urn:microsoft.com/office/officeart/2005/8/layout/hierarchy6"/>
    <dgm:cxn modelId="{2D84A614-87CC-4CDA-BB03-A455CD73EA39}" type="presParOf" srcId="{5E6D278D-90C5-4131-826B-3E2E87A4B052}" destId="{48B70FAB-795D-4C3C-BE1D-B35FEA87B1BD}" srcOrd="2" destOrd="0" presId="urn:microsoft.com/office/officeart/2005/8/layout/hierarchy6"/>
    <dgm:cxn modelId="{E917CCCC-A257-45CD-9806-14FF34BEC3FC}" type="presParOf" srcId="{5E6D278D-90C5-4131-826B-3E2E87A4B052}" destId="{4DE39804-2EFF-44BC-B63D-B0E95ED50E78}" srcOrd="3" destOrd="0" presId="urn:microsoft.com/office/officeart/2005/8/layout/hierarchy6"/>
    <dgm:cxn modelId="{A665DB04-3A37-4748-A64C-CB9FE1ECB003}" type="presParOf" srcId="{4DE39804-2EFF-44BC-B63D-B0E95ED50E78}" destId="{8A29B80F-DAFE-404A-8E23-E3D68F8C87BC}" srcOrd="0" destOrd="0" presId="urn:microsoft.com/office/officeart/2005/8/layout/hierarchy6"/>
    <dgm:cxn modelId="{04C4DCFD-1963-4A4B-B7BF-4BF4F20C5259}" type="presParOf" srcId="{4DE39804-2EFF-44BC-B63D-B0E95ED50E78}" destId="{B2F52419-4B2D-4A13-860C-9312AC7519AB}" srcOrd="1" destOrd="0" presId="urn:microsoft.com/office/officeart/2005/8/layout/hierarchy6"/>
    <dgm:cxn modelId="{8D87F64A-BA93-42E8-B9B0-F4064B636258}" type="presParOf" srcId="{B2F52419-4B2D-4A13-860C-9312AC7519AB}" destId="{B74BDB9E-604F-4C7C-8A18-CF41BED56024}" srcOrd="0" destOrd="0" presId="urn:microsoft.com/office/officeart/2005/8/layout/hierarchy6"/>
    <dgm:cxn modelId="{21A68B6E-7A82-4632-8260-8AC01C0540FC}" type="presParOf" srcId="{B2F52419-4B2D-4A13-860C-9312AC7519AB}" destId="{EB5DF995-569F-47A7-85BE-F16A3E22D80B}" srcOrd="1" destOrd="0" presId="urn:microsoft.com/office/officeart/2005/8/layout/hierarchy6"/>
    <dgm:cxn modelId="{EEFE0848-4827-4657-8755-CC33F10D8083}" type="presParOf" srcId="{EB5DF995-569F-47A7-85BE-F16A3E22D80B}" destId="{C34AA3E4-CC55-45BB-A0B2-4F139117B3D3}" srcOrd="0" destOrd="0" presId="urn:microsoft.com/office/officeart/2005/8/layout/hierarchy6"/>
    <dgm:cxn modelId="{3760A507-9F4C-4CCE-BD29-8C9871235DFB}" type="presParOf" srcId="{EB5DF995-569F-47A7-85BE-F16A3E22D80B}" destId="{3389ED96-CE1E-4F6E-B1E5-DEA0D9B0A694}" srcOrd="1" destOrd="0" presId="urn:microsoft.com/office/officeart/2005/8/layout/hierarchy6"/>
    <dgm:cxn modelId="{91AFCA23-9584-40E2-837D-FE5275E7C7EB}" type="presParOf" srcId="{9C0293C0-B53D-4C01-9B34-23773EE2CC52}" destId="{4787FC88-9097-4666-87FD-4AED3F3B384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E5258-E8B2-47C8-A094-ED719E2B1E38}" type="doc">
      <dgm:prSet loTypeId="urn:microsoft.com/office/officeart/2005/8/layout/process1" loCatId="process" qsTypeId="urn:microsoft.com/office/officeart/2005/8/quickstyle/simple4" qsCatId="simple" csTypeId="urn:microsoft.com/office/officeart/2005/8/colors/accent1_3" csCatId="accent1" phldr="1"/>
      <dgm:spPr/>
    </dgm:pt>
    <dgm:pt modelId="{492412F4-0CB7-4BBC-A2C8-D17899A43850}">
      <dgm:prSet phldrT="[Text]" custT="1"/>
      <dgm:spPr/>
      <dgm:t>
        <a:bodyPr/>
        <a:lstStyle/>
        <a:p>
          <a:r>
            <a:rPr lang="en-GB" sz="2000" dirty="0"/>
            <a:t>Acute phase</a:t>
          </a:r>
        </a:p>
        <a:p>
          <a:r>
            <a:rPr lang="en-GB" sz="2000" dirty="0"/>
            <a:t>(Spinal shock)</a:t>
          </a:r>
          <a:endParaRPr lang="en-US" sz="2000" dirty="0"/>
        </a:p>
      </dgm:t>
    </dgm:pt>
    <dgm:pt modelId="{60D0D296-7361-45AC-B969-3AEF5B543D63}" type="parTrans" cxnId="{82345392-FD87-4C6B-87B7-D128AFD2FC3F}">
      <dgm:prSet/>
      <dgm:spPr/>
      <dgm:t>
        <a:bodyPr/>
        <a:lstStyle/>
        <a:p>
          <a:endParaRPr lang="en-US" sz="1200"/>
        </a:p>
      </dgm:t>
    </dgm:pt>
    <dgm:pt modelId="{33BD9DBB-A19B-472F-B85B-D819015C60A8}" type="sibTrans" cxnId="{82345392-FD87-4C6B-87B7-D128AFD2FC3F}">
      <dgm:prSet custT="1"/>
      <dgm:spPr/>
      <dgm:t>
        <a:bodyPr/>
        <a:lstStyle/>
        <a:p>
          <a:endParaRPr lang="en-US" sz="1600"/>
        </a:p>
      </dgm:t>
    </dgm:pt>
    <dgm:pt modelId="{7ECFDE6E-FE04-43F7-95F2-87F468D04FD3}">
      <dgm:prSet phldrT="[Text]" custT="1"/>
      <dgm:spPr/>
      <dgm:t>
        <a:bodyPr/>
        <a:lstStyle/>
        <a:p>
          <a:r>
            <a:rPr lang="en-GB" sz="2000" dirty="0"/>
            <a:t>Recovery from spinal shock</a:t>
          </a:r>
          <a:endParaRPr lang="en-US" sz="2000" dirty="0"/>
        </a:p>
      </dgm:t>
    </dgm:pt>
    <dgm:pt modelId="{964005D4-B418-4A87-977A-E4F37C77A669}" type="parTrans" cxnId="{C1EBA21E-4A58-47D3-8A60-F4C8BE63161E}">
      <dgm:prSet/>
      <dgm:spPr/>
      <dgm:t>
        <a:bodyPr/>
        <a:lstStyle/>
        <a:p>
          <a:endParaRPr lang="en-US" sz="1200"/>
        </a:p>
      </dgm:t>
    </dgm:pt>
    <dgm:pt modelId="{32F53CE1-8632-4F2A-8D17-38B9B855F9FF}" type="sibTrans" cxnId="{C1EBA21E-4A58-47D3-8A60-F4C8BE63161E}">
      <dgm:prSet/>
      <dgm:spPr/>
      <dgm:t>
        <a:bodyPr/>
        <a:lstStyle/>
        <a:p>
          <a:endParaRPr lang="en-US" sz="1200"/>
        </a:p>
      </dgm:t>
    </dgm:pt>
    <dgm:pt modelId="{249C4266-9B62-4F72-975E-46B95E141657}" type="pres">
      <dgm:prSet presAssocID="{6B1E5258-E8B2-47C8-A094-ED719E2B1E38}" presName="Name0" presStyleCnt="0">
        <dgm:presLayoutVars>
          <dgm:dir/>
          <dgm:resizeHandles val="exact"/>
        </dgm:presLayoutVars>
      </dgm:prSet>
      <dgm:spPr/>
    </dgm:pt>
    <dgm:pt modelId="{648D232D-A3DA-4C18-9A7C-9FA2BFDD64E8}" type="pres">
      <dgm:prSet presAssocID="{492412F4-0CB7-4BBC-A2C8-D17899A43850}" presName="node" presStyleLbl="node1" presStyleIdx="0" presStyleCnt="2" custScaleX="96814" custScaleY="59065">
        <dgm:presLayoutVars>
          <dgm:bulletEnabled val="1"/>
        </dgm:presLayoutVars>
      </dgm:prSet>
      <dgm:spPr/>
    </dgm:pt>
    <dgm:pt modelId="{9FFC1FE8-4853-4274-861B-72CC984D3BD0}" type="pres">
      <dgm:prSet presAssocID="{33BD9DBB-A19B-472F-B85B-D819015C60A8}" presName="sibTrans" presStyleLbl="sibTrans2D1" presStyleIdx="0" presStyleCnt="1"/>
      <dgm:spPr/>
    </dgm:pt>
    <dgm:pt modelId="{F7F95BDE-825C-458C-A493-2391315B3FBC}" type="pres">
      <dgm:prSet presAssocID="{33BD9DBB-A19B-472F-B85B-D819015C60A8}" presName="connectorText" presStyleLbl="sibTrans2D1" presStyleIdx="0" presStyleCnt="1"/>
      <dgm:spPr/>
    </dgm:pt>
    <dgm:pt modelId="{65297BF7-8E2B-4186-8F45-0C8BB1E970AB}" type="pres">
      <dgm:prSet presAssocID="{7ECFDE6E-FE04-43F7-95F2-87F468D04FD3}" presName="node" presStyleLbl="node1" presStyleIdx="1" presStyleCnt="2" custScaleY="59123">
        <dgm:presLayoutVars>
          <dgm:bulletEnabled val="1"/>
        </dgm:presLayoutVars>
      </dgm:prSet>
      <dgm:spPr/>
    </dgm:pt>
  </dgm:ptLst>
  <dgm:cxnLst>
    <dgm:cxn modelId="{58391413-8F92-4AAB-99BB-85B5872C945C}" type="presOf" srcId="{492412F4-0CB7-4BBC-A2C8-D17899A43850}" destId="{648D232D-A3DA-4C18-9A7C-9FA2BFDD64E8}" srcOrd="0" destOrd="0" presId="urn:microsoft.com/office/officeart/2005/8/layout/process1"/>
    <dgm:cxn modelId="{C1EBA21E-4A58-47D3-8A60-F4C8BE63161E}" srcId="{6B1E5258-E8B2-47C8-A094-ED719E2B1E38}" destId="{7ECFDE6E-FE04-43F7-95F2-87F468D04FD3}" srcOrd="1" destOrd="0" parTransId="{964005D4-B418-4A87-977A-E4F37C77A669}" sibTransId="{32F53CE1-8632-4F2A-8D17-38B9B855F9FF}"/>
    <dgm:cxn modelId="{2A325531-7CCE-4E03-8B99-752F258EC67D}" type="presOf" srcId="{33BD9DBB-A19B-472F-B85B-D819015C60A8}" destId="{9FFC1FE8-4853-4274-861B-72CC984D3BD0}" srcOrd="0" destOrd="0" presId="urn:microsoft.com/office/officeart/2005/8/layout/process1"/>
    <dgm:cxn modelId="{F4FA303C-932B-4855-B8B1-0C9A40B034D7}" type="presOf" srcId="{7ECFDE6E-FE04-43F7-95F2-87F468D04FD3}" destId="{65297BF7-8E2B-4186-8F45-0C8BB1E970AB}" srcOrd="0" destOrd="0" presId="urn:microsoft.com/office/officeart/2005/8/layout/process1"/>
    <dgm:cxn modelId="{82345392-FD87-4C6B-87B7-D128AFD2FC3F}" srcId="{6B1E5258-E8B2-47C8-A094-ED719E2B1E38}" destId="{492412F4-0CB7-4BBC-A2C8-D17899A43850}" srcOrd="0" destOrd="0" parTransId="{60D0D296-7361-45AC-B969-3AEF5B543D63}" sibTransId="{33BD9DBB-A19B-472F-B85B-D819015C60A8}"/>
    <dgm:cxn modelId="{6301A2AD-797F-4B2A-A0DB-FF5AE12CEDDA}" type="presOf" srcId="{33BD9DBB-A19B-472F-B85B-D819015C60A8}" destId="{F7F95BDE-825C-458C-A493-2391315B3FBC}" srcOrd="1" destOrd="0" presId="urn:microsoft.com/office/officeart/2005/8/layout/process1"/>
    <dgm:cxn modelId="{196D86F4-D024-4C0B-BE33-46EE107A8406}" type="presOf" srcId="{6B1E5258-E8B2-47C8-A094-ED719E2B1E38}" destId="{249C4266-9B62-4F72-975E-46B95E141657}" srcOrd="0" destOrd="0" presId="urn:microsoft.com/office/officeart/2005/8/layout/process1"/>
    <dgm:cxn modelId="{D1259886-BA2B-4553-BB8C-1C0FBB36F283}" type="presParOf" srcId="{249C4266-9B62-4F72-975E-46B95E141657}" destId="{648D232D-A3DA-4C18-9A7C-9FA2BFDD64E8}" srcOrd="0" destOrd="0" presId="urn:microsoft.com/office/officeart/2005/8/layout/process1"/>
    <dgm:cxn modelId="{CDC9DD93-17B5-4910-A81E-3CB5DCEE2416}" type="presParOf" srcId="{249C4266-9B62-4F72-975E-46B95E141657}" destId="{9FFC1FE8-4853-4274-861B-72CC984D3BD0}" srcOrd="1" destOrd="0" presId="urn:microsoft.com/office/officeart/2005/8/layout/process1"/>
    <dgm:cxn modelId="{4FA99E10-39FF-4518-9F34-BBAAD1314D4D}" type="presParOf" srcId="{9FFC1FE8-4853-4274-861B-72CC984D3BD0}" destId="{F7F95BDE-825C-458C-A493-2391315B3FBC}" srcOrd="0" destOrd="0" presId="urn:microsoft.com/office/officeart/2005/8/layout/process1"/>
    <dgm:cxn modelId="{CA24912E-FA31-43D8-AA26-517F8BECCD38}" type="presParOf" srcId="{249C4266-9B62-4F72-975E-46B95E141657}" destId="{65297BF7-8E2B-4186-8F45-0C8BB1E970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DEE09-70D5-4D13-B51F-83620D897015}">
      <dsp:nvSpPr>
        <dsp:cNvPr id="0" name=""/>
        <dsp:cNvSpPr/>
      </dsp:nvSpPr>
      <dsp:spPr>
        <a:xfrm>
          <a:off x="3996444" y="709582"/>
          <a:ext cx="1939128" cy="386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72"/>
              </a:lnTo>
              <a:lnTo>
                <a:pt x="1939128" y="108172"/>
              </a:lnTo>
              <a:lnTo>
                <a:pt x="1939128" y="386318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6AC60-E7D4-4D31-BF9D-1E578C3CC8F8}">
      <dsp:nvSpPr>
        <dsp:cNvPr id="0" name=""/>
        <dsp:cNvSpPr/>
      </dsp:nvSpPr>
      <dsp:spPr>
        <a:xfrm>
          <a:off x="1946944" y="709582"/>
          <a:ext cx="2049499" cy="386318"/>
        </a:xfrm>
        <a:custGeom>
          <a:avLst/>
          <a:gdLst/>
          <a:ahLst/>
          <a:cxnLst/>
          <a:rect l="0" t="0" r="0" b="0"/>
          <a:pathLst>
            <a:path>
              <a:moveTo>
                <a:pt x="2049499" y="0"/>
              </a:moveTo>
              <a:lnTo>
                <a:pt x="2049499" y="108172"/>
              </a:lnTo>
              <a:lnTo>
                <a:pt x="0" y="108172"/>
              </a:lnTo>
              <a:lnTo>
                <a:pt x="0" y="386318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83CEA-D08A-4D3C-B69D-FDB860B96A60}">
      <dsp:nvSpPr>
        <dsp:cNvPr id="0" name=""/>
        <dsp:cNvSpPr/>
      </dsp:nvSpPr>
      <dsp:spPr>
        <a:xfrm>
          <a:off x="1757633" y="1541"/>
          <a:ext cx="4477621" cy="708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Functions of the bladder &amp; urethra</a:t>
          </a:r>
          <a:endParaRPr lang="en-US" sz="2400" kern="1200" dirty="0"/>
        </a:p>
      </dsp:txBody>
      <dsp:txXfrm>
        <a:off x="1757633" y="1541"/>
        <a:ext cx="4477621" cy="708040"/>
      </dsp:txXfrm>
    </dsp:sp>
    <dsp:sp modelId="{A266AA30-BF07-4861-BFB3-81BB2B8AA0F6}">
      <dsp:nvSpPr>
        <dsp:cNvPr id="0" name=""/>
        <dsp:cNvSpPr/>
      </dsp:nvSpPr>
      <dsp:spPr>
        <a:xfrm>
          <a:off x="622439" y="1095900"/>
          <a:ext cx="2649010" cy="7645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Urine storage</a:t>
          </a:r>
          <a:endParaRPr lang="en-US" sz="2400" kern="1200" dirty="0"/>
        </a:p>
      </dsp:txBody>
      <dsp:txXfrm>
        <a:off x="622439" y="1095900"/>
        <a:ext cx="2649010" cy="764583"/>
      </dsp:txXfrm>
    </dsp:sp>
    <dsp:sp modelId="{52E9DD3B-8E8D-4E26-BE59-4CBAD4647F43}">
      <dsp:nvSpPr>
        <dsp:cNvPr id="0" name=""/>
        <dsp:cNvSpPr/>
      </dsp:nvSpPr>
      <dsp:spPr>
        <a:xfrm>
          <a:off x="4500722" y="1095900"/>
          <a:ext cx="2869699" cy="7645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Voiding (Micturition)</a:t>
          </a:r>
          <a:endParaRPr lang="en-US" sz="2400" kern="1200" dirty="0"/>
        </a:p>
      </dsp:txBody>
      <dsp:txXfrm>
        <a:off x="4500722" y="1095900"/>
        <a:ext cx="2869699" cy="764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395A4-6C6E-492C-AFF3-939F8B16C672}">
      <dsp:nvSpPr>
        <dsp:cNvPr id="0" name=""/>
        <dsp:cNvSpPr/>
      </dsp:nvSpPr>
      <dsp:spPr>
        <a:xfrm>
          <a:off x="2888194" y="471458"/>
          <a:ext cx="3810445" cy="717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Neural innervation of the LUT</a:t>
          </a:r>
          <a:endParaRPr lang="en-US" sz="1800" b="1" kern="1200" dirty="0"/>
        </a:p>
      </dsp:txBody>
      <dsp:txXfrm>
        <a:off x="2909206" y="492470"/>
        <a:ext cx="3768421" cy="675373"/>
      </dsp:txXfrm>
    </dsp:sp>
    <dsp:sp modelId="{86AA42EF-4446-41C6-AAE9-205A28D53F46}">
      <dsp:nvSpPr>
        <dsp:cNvPr id="0" name=""/>
        <dsp:cNvSpPr/>
      </dsp:nvSpPr>
      <dsp:spPr>
        <a:xfrm>
          <a:off x="2631221" y="1188856"/>
          <a:ext cx="2162195" cy="608647"/>
        </a:xfrm>
        <a:custGeom>
          <a:avLst/>
          <a:gdLst/>
          <a:ahLst/>
          <a:cxnLst/>
          <a:rect l="0" t="0" r="0" b="0"/>
          <a:pathLst>
            <a:path>
              <a:moveTo>
                <a:pt x="2162195" y="0"/>
              </a:moveTo>
              <a:lnTo>
                <a:pt x="2162195" y="304323"/>
              </a:lnTo>
              <a:lnTo>
                <a:pt x="0" y="304323"/>
              </a:lnTo>
              <a:lnTo>
                <a:pt x="0" y="608647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0EC6F-8986-4F84-8CE1-B72FE3BA1757}">
      <dsp:nvSpPr>
        <dsp:cNvPr id="0" name=""/>
        <dsp:cNvSpPr/>
      </dsp:nvSpPr>
      <dsp:spPr>
        <a:xfrm>
          <a:off x="1363663" y="1797503"/>
          <a:ext cx="2535115" cy="683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Autonomic nerves</a:t>
          </a:r>
          <a:endParaRPr lang="en-US" sz="1800" b="1" kern="1200" dirty="0"/>
        </a:p>
      </dsp:txBody>
      <dsp:txXfrm>
        <a:off x="1383696" y="1817536"/>
        <a:ext cx="2495049" cy="643901"/>
      </dsp:txXfrm>
    </dsp:sp>
    <dsp:sp modelId="{5DB824BA-3CCF-4B67-BB02-92BA54E0DE0B}">
      <dsp:nvSpPr>
        <dsp:cNvPr id="0" name=""/>
        <dsp:cNvSpPr/>
      </dsp:nvSpPr>
      <dsp:spPr>
        <a:xfrm>
          <a:off x="1147643" y="2481471"/>
          <a:ext cx="1483578" cy="407322"/>
        </a:xfrm>
        <a:custGeom>
          <a:avLst/>
          <a:gdLst/>
          <a:ahLst/>
          <a:cxnLst/>
          <a:rect l="0" t="0" r="0" b="0"/>
          <a:pathLst>
            <a:path>
              <a:moveTo>
                <a:pt x="1483578" y="0"/>
              </a:moveTo>
              <a:lnTo>
                <a:pt x="1483578" y="203661"/>
              </a:lnTo>
              <a:lnTo>
                <a:pt x="0" y="203661"/>
              </a:lnTo>
              <a:lnTo>
                <a:pt x="0" y="407322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4FE1A-D278-468B-A03E-E559724A9C6C}">
      <dsp:nvSpPr>
        <dsp:cNvPr id="0" name=""/>
        <dsp:cNvSpPr/>
      </dsp:nvSpPr>
      <dsp:spPr>
        <a:xfrm>
          <a:off x="6429" y="2888793"/>
          <a:ext cx="2282428" cy="783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Parasympathetic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(Pelvic n.)</a:t>
          </a:r>
          <a:endParaRPr lang="en-US" sz="1800" b="1" kern="1200" dirty="0"/>
        </a:p>
      </dsp:txBody>
      <dsp:txXfrm>
        <a:off x="29380" y="2911744"/>
        <a:ext cx="2236526" cy="737716"/>
      </dsp:txXfrm>
    </dsp:sp>
    <dsp:sp modelId="{3F30FBC5-B524-436E-AA97-3B31CFD6E1C7}">
      <dsp:nvSpPr>
        <dsp:cNvPr id="0" name=""/>
        <dsp:cNvSpPr/>
      </dsp:nvSpPr>
      <dsp:spPr>
        <a:xfrm>
          <a:off x="2631221" y="2481471"/>
          <a:ext cx="1483578" cy="407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61"/>
              </a:lnTo>
              <a:lnTo>
                <a:pt x="1483578" y="203661"/>
              </a:lnTo>
              <a:lnTo>
                <a:pt x="1483578" y="407322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908AF-3F02-4AA3-8ADE-9B158AAEBEA5}">
      <dsp:nvSpPr>
        <dsp:cNvPr id="0" name=""/>
        <dsp:cNvSpPr/>
      </dsp:nvSpPr>
      <dsp:spPr>
        <a:xfrm>
          <a:off x="2973585" y="2888793"/>
          <a:ext cx="2282428" cy="783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Sympathetic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(Hypogastric n.)</a:t>
          </a:r>
          <a:endParaRPr lang="en-US" sz="1800" b="1" kern="1200" dirty="0"/>
        </a:p>
      </dsp:txBody>
      <dsp:txXfrm>
        <a:off x="2996536" y="2911744"/>
        <a:ext cx="2236526" cy="737716"/>
      </dsp:txXfrm>
    </dsp:sp>
    <dsp:sp modelId="{48B70FAB-795D-4C3C-BE1D-B35FEA87B1BD}">
      <dsp:nvSpPr>
        <dsp:cNvPr id="0" name=""/>
        <dsp:cNvSpPr/>
      </dsp:nvSpPr>
      <dsp:spPr>
        <a:xfrm>
          <a:off x="4793417" y="1188856"/>
          <a:ext cx="2288539" cy="608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23"/>
              </a:lnTo>
              <a:lnTo>
                <a:pt x="2288539" y="304323"/>
              </a:lnTo>
              <a:lnTo>
                <a:pt x="2288539" y="608647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9B80F-DAFE-404A-8E23-E3D68F8C87BC}">
      <dsp:nvSpPr>
        <dsp:cNvPr id="0" name=""/>
        <dsp:cNvSpPr/>
      </dsp:nvSpPr>
      <dsp:spPr>
        <a:xfrm>
          <a:off x="5940742" y="1797503"/>
          <a:ext cx="2282428" cy="731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Somatic nerves</a:t>
          </a:r>
          <a:endParaRPr lang="en-US" sz="1800" b="1" kern="1200" dirty="0"/>
        </a:p>
      </dsp:txBody>
      <dsp:txXfrm>
        <a:off x="5962160" y="1818921"/>
        <a:ext cx="2239592" cy="688423"/>
      </dsp:txXfrm>
    </dsp:sp>
    <dsp:sp modelId="{B74BDB9E-604F-4C7C-8A18-CF41BED56024}">
      <dsp:nvSpPr>
        <dsp:cNvPr id="0" name=""/>
        <dsp:cNvSpPr/>
      </dsp:nvSpPr>
      <dsp:spPr>
        <a:xfrm>
          <a:off x="7036236" y="2528763"/>
          <a:ext cx="91440" cy="407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322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AA3E4-CC55-45BB-A0B2-4F139117B3D3}">
      <dsp:nvSpPr>
        <dsp:cNvPr id="0" name=""/>
        <dsp:cNvSpPr/>
      </dsp:nvSpPr>
      <dsp:spPr>
        <a:xfrm>
          <a:off x="5940742" y="2936085"/>
          <a:ext cx="2282428" cy="783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Pudendal nerve</a:t>
          </a:r>
          <a:endParaRPr lang="en-US" sz="1800" b="1" kern="1200" dirty="0"/>
        </a:p>
      </dsp:txBody>
      <dsp:txXfrm>
        <a:off x="5963693" y="2959036"/>
        <a:ext cx="2236526" cy="737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D232D-A3DA-4C18-9A7C-9FA2BFDD64E8}">
      <dsp:nvSpPr>
        <dsp:cNvPr id="0" name=""/>
        <dsp:cNvSpPr/>
      </dsp:nvSpPr>
      <dsp:spPr>
        <a:xfrm>
          <a:off x="3398" y="72009"/>
          <a:ext cx="2950717" cy="1080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Acute phase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(Spinal shock)</a:t>
          </a:r>
          <a:endParaRPr lang="en-US" sz="2000" kern="1200" dirty="0"/>
        </a:p>
      </dsp:txBody>
      <dsp:txXfrm>
        <a:off x="35034" y="103645"/>
        <a:ext cx="2887445" cy="1016845"/>
      </dsp:txXfrm>
    </dsp:sp>
    <dsp:sp modelId="{9FFC1FE8-4853-4274-861B-72CC984D3BD0}">
      <dsp:nvSpPr>
        <dsp:cNvPr id="0" name=""/>
        <dsp:cNvSpPr/>
      </dsp:nvSpPr>
      <dsp:spPr>
        <a:xfrm>
          <a:off x="3258898" y="234138"/>
          <a:ext cx="646137" cy="755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9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258898" y="385310"/>
        <a:ext cx="452296" cy="453515"/>
      </dsp:txXfrm>
    </dsp:sp>
    <dsp:sp modelId="{65297BF7-8E2B-4186-8F45-0C8BB1E970AB}">
      <dsp:nvSpPr>
        <dsp:cNvPr id="0" name=""/>
        <dsp:cNvSpPr/>
      </dsp:nvSpPr>
      <dsp:spPr>
        <a:xfrm>
          <a:off x="4173244" y="71479"/>
          <a:ext cx="3047820" cy="1081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-65386"/>
                <a:lumOff val="38044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0"/>
                <a:satOff val="-65386"/>
                <a:lumOff val="38044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0"/>
                <a:satOff val="-65386"/>
                <a:lumOff val="3804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0"/>
                <a:satOff val="-65386"/>
                <a:lumOff val="3804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Recovery from spinal shock</a:t>
          </a:r>
          <a:endParaRPr lang="en-US" sz="2000" kern="1200" dirty="0"/>
        </a:p>
      </dsp:txBody>
      <dsp:txXfrm>
        <a:off x="4204911" y="103146"/>
        <a:ext cx="2984486" cy="1017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4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3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4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4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6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2ahUKEwjyqaf_9ZjhAhUJrxoKHZfvD4cQjRx6BAgBEAU&amp;url=https://infograph.venngage.com/p/134318/the-urinary-tract-in-numbers&amp;psig=AOvVaw32nG63_78OJtuUQ4wHFmaq&amp;ust=1553453100801972" TargetMode="External"/><Relationship Id="rId2" Type="http://schemas.openxmlformats.org/officeDocument/2006/relationships/hyperlink" Target="mailto:Msaja@ksu.edu.s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.sa/url?sa=i&amp;rct=j&amp;q=&amp;esrc=s&amp;source=images&amp;cd=&amp;cad=rja&amp;uact=8&amp;ved=2ahUKEwjyqaf_9ZjhAhUJrxoKHZfvD4cQjRx6BAgBEAU&amp;url=https://infograph.venngage.com/p/134318/the-urinary-tract-in-numbers&amp;psig=AOvVaw32nG63_78OJtuUQ4wHFmaq&amp;ust=155345310080197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Micturition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Dr.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Maha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Saja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MBBS, MSc Physiology, PhD</a:t>
            </a:r>
          </a:p>
          <a:p>
            <a:r>
              <a:rPr lang="en-GB" dirty="0">
                <a:solidFill>
                  <a:schemeClr val="tx1"/>
                </a:solidFill>
                <a:hlinkClick r:id="rId2"/>
              </a:rPr>
              <a:t>Msaja@ksu.edu.sa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Office 8, level 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urinary bladder unlabell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43" y="210690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91264" cy="471830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Urine is transported through the ureters.</a:t>
            </a:r>
          </a:p>
          <a:p>
            <a:endParaRPr lang="en-GB" dirty="0"/>
          </a:p>
          <a:p>
            <a:r>
              <a:rPr lang="en-GB" dirty="0"/>
              <a:t>Urine is propelled through the ureter and into the bladder by the help of peristalsis.</a:t>
            </a:r>
          </a:p>
          <a:p>
            <a:endParaRPr lang="en-GB" dirty="0"/>
          </a:p>
          <a:p>
            <a:r>
              <a:rPr lang="en-GB" dirty="0"/>
              <a:t>Peristalsis is thought to be initiated by pacemaker cells in the renal pelvis.</a:t>
            </a:r>
          </a:p>
          <a:p>
            <a:endParaRPr lang="en-GB" dirty="0"/>
          </a:p>
          <a:p>
            <a:r>
              <a:rPr lang="en-GB" b="1" i="1" dirty="0">
                <a:solidFill>
                  <a:srgbClr val="002060"/>
                </a:solidFill>
              </a:rPr>
              <a:t>Sympathetic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/>
              <a:t>stimulation → </a:t>
            </a:r>
            <a:r>
              <a:rPr lang="en-GB" b="1" i="1" dirty="0">
                <a:solidFill>
                  <a:srgbClr val="002060"/>
                </a:solidFill>
              </a:rPr>
              <a:t>inhibits</a:t>
            </a:r>
            <a:r>
              <a:rPr lang="en-GB" dirty="0"/>
              <a:t> peristalsis.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i="1" dirty="0">
                <a:solidFill>
                  <a:srgbClr val="FF0000"/>
                </a:solidFill>
              </a:rPr>
              <a:t>Parasympathetic</a:t>
            </a:r>
            <a:r>
              <a:rPr lang="en-GB" dirty="0"/>
              <a:t> stimulation → </a:t>
            </a:r>
            <a:r>
              <a:rPr lang="en-GB" b="1" i="1" dirty="0">
                <a:solidFill>
                  <a:srgbClr val="FF0000"/>
                </a:solidFill>
              </a:rPr>
              <a:t>enhance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peristalsis.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40980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Urine Transport from Kidney to Bladder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56220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27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206152"/>
            <a:ext cx="840980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err="1">
                <a:solidFill>
                  <a:srgbClr val="C00000"/>
                </a:solidFill>
              </a:rPr>
              <a:t>Ureterovesical</a:t>
            </a:r>
            <a:r>
              <a:rPr lang="en-GB" b="1" dirty="0">
                <a:solidFill>
                  <a:srgbClr val="C00000"/>
                </a:solidFill>
              </a:rPr>
              <a:t> Junction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1120552"/>
            <a:ext cx="856220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2158"/>
            <a:ext cx="37909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62" y="1798290"/>
            <a:ext cx="3800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4211960" y="3212976"/>
            <a:ext cx="720080" cy="64379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91427" y="6505599"/>
            <a:ext cx="578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(Preston R., Wilson T. Lippincott’s illustrated reviews Physiology. 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06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1"/>
                </a:solidFill>
              </a:rPr>
              <a:t>Innervation of the bladder &amp; urethra</a:t>
            </a:r>
          </a:p>
        </p:txBody>
      </p:sp>
    </p:spTree>
    <p:extLst>
      <p:ext uri="{BB962C8B-B14F-4D97-AF65-F5344CB8AC3E}">
        <p14:creationId xmlns:p14="http://schemas.microsoft.com/office/powerpoint/2010/main" val="128311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</a:rPr>
              <a:t>A General Look at the Nervous System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H 3. Major divisions of the nervous system. SNS/ParaSN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1" y="1263001"/>
            <a:ext cx="8329243" cy="54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4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not availabl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6752"/>
            <a:ext cx="8443664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Neural Innervation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82976" y="2473421"/>
            <a:ext cx="36004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accent1"/>
                </a:solidFill>
              </a:rPr>
              <a:t>Nerve supply of the LUT: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2060"/>
                </a:solidFill>
              </a:rPr>
              <a:t>Somatic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/>
              <a:t>(S2-S4).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2060"/>
                </a:solidFill>
              </a:rPr>
              <a:t>Autonomic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Parasympathetic (S2-S4).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Sympathetic (T11-L2).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5364" y="11967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Sympathetic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433993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Somatic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8828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Parasympathetic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0989" y="1566084"/>
            <a:ext cx="382668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Relaxes bladder (</a:t>
            </a:r>
            <a:r>
              <a:rPr lang="el-GR" sz="1600" b="1" dirty="0">
                <a:solidFill>
                  <a:srgbClr val="7030A0"/>
                </a:solidFill>
              </a:rPr>
              <a:t>β</a:t>
            </a:r>
            <a:r>
              <a:rPr lang="en-US" sz="1600" b="1" dirty="0">
                <a:solidFill>
                  <a:srgbClr val="7030A0"/>
                </a:solidFill>
              </a:rPr>
              <a:t>3 adrenergic</a:t>
            </a:r>
            <a:r>
              <a:rPr lang="en-US" sz="1600" dirty="0"/>
              <a:t>)</a:t>
            </a:r>
          </a:p>
          <a:p>
            <a:r>
              <a:rPr lang="en-US" sz="1600" dirty="0"/>
              <a:t>Contracts int. sphincter (</a:t>
            </a:r>
            <a:r>
              <a:rPr lang="el-GR" sz="1600" b="1" dirty="0">
                <a:solidFill>
                  <a:srgbClr val="7030A0"/>
                </a:solidFill>
              </a:rPr>
              <a:t>α</a:t>
            </a:r>
            <a:r>
              <a:rPr lang="en-US" sz="1600" b="1" dirty="0">
                <a:solidFill>
                  <a:srgbClr val="7030A0"/>
                </a:solidFill>
              </a:rPr>
              <a:t>1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7030A0"/>
                </a:solidFill>
              </a:rPr>
              <a:t>adrenergic)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497" y="1494780"/>
            <a:ext cx="2403604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Contracts bladder (</a:t>
            </a:r>
            <a:r>
              <a:rPr lang="en-US" sz="1400" b="1" dirty="0">
                <a:solidFill>
                  <a:srgbClr val="0070C0"/>
                </a:solidFill>
              </a:rPr>
              <a:t>M2/M3</a:t>
            </a:r>
            <a:r>
              <a:rPr lang="en-US" sz="1400" dirty="0"/>
              <a:t>)</a:t>
            </a:r>
          </a:p>
          <a:p>
            <a:r>
              <a:rPr lang="en-US" sz="1400" dirty="0"/>
              <a:t>Relaxes int. sphincter (</a:t>
            </a:r>
            <a:r>
              <a:rPr lang="en-US" sz="1400" b="1" dirty="0">
                <a:solidFill>
                  <a:srgbClr val="0070C0"/>
                </a:solidFill>
              </a:rPr>
              <a:t>NO</a:t>
            </a:r>
            <a:r>
              <a:rPr lang="en-US" sz="1400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4709264"/>
            <a:ext cx="4254691" cy="33855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Contracts ext. sphincter (</a:t>
            </a:r>
            <a:r>
              <a:rPr lang="en-US" sz="1600" b="1" dirty="0">
                <a:solidFill>
                  <a:srgbClr val="009644"/>
                </a:solidFill>
              </a:rPr>
              <a:t>Ach</a:t>
            </a:r>
            <a:r>
              <a:rPr lang="en-US" sz="1600" b="1" dirty="0">
                <a:solidFill>
                  <a:srgbClr val="009644"/>
                </a:solidFill>
                <a:sym typeface="Wingdings" panose="05000000000000000000" pitchFamily="2" charset="2"/>
              </a:rPr>
              <a:t> Nicotinic R</a:t>
            </a:r>
            <a:r>
              <a:rPr lang="en-US" sz="1600" dirty="0">
                <a:sym typeface="Wingdings" panose="05000000000000000000" pitchFamily="2" charset="2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16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61979"/>
              </p:ext>
            </p:extLst>
          </p:nvPr>
        </p:nvGraphicFramePr>
        <p:xfrm>
          <a:off x="457200" y="764704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Neural Innervation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99592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51920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64288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100392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48064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23728" y="4581128"/>
            <a:ext cx="0" cy="864096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30012" y="4879179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Afferent n.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1846154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Efferent n.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122552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Afferent n.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6506928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Afferent n.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4798482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Efferent n.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7803072" y="485870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Efferent n.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496" y="5517232"/>
            <a:ext cx="1440160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Enter at S2-S4</a:t>
            </a:r>
          </a:p>
          <a:p>
            <a:pPr algn="ctr"/>
            <a:r>
              <a:rPr lang="en-GB" sz="1400" dirty="0"/>
              <a:t>Sensory info about degree of stretch in post. urethra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47664" y="5517232"/>
            <a:ext cx="165618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Leave at S2-S4</a:t>
            </a:r>
          </a:p>
          <a:p>
            <a:pPr algn="ctr"/>
            <a:r>
              <a:rPr lang="en-GB" sz="1400" dirty="0"/>
              <a:t>Motor to detrusor (contraction) and internal sphincter (relaxation)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75856" y="5517232"/>
            <a:ext cx="1440160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Enter at T11-L2</a:t>
            </a:r>
          </a:p>
          <a:p>
            <a:pPr algn="ctr"/>
            <a:r>
              <a:rPr lang="en-GB" sz="1400" dirty="0"/>
              <a:t>Sensory info about fullness or pain in bladder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5517232"/>
            <a:ext cx="165618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Leave at T11-L2</a:t>
            </a:r>
          </a:p>
          <a:p>
            <a:pPr algn="ctr"/>
            <a:r>
              <a:rPr lang="en-GB" sz="1400" dirty="0"/>
              <a:t>Motor to detrusor (relaxation) and internal sphincter (contraction)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5517232"/>
            <a:ext cx="1224136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Enter at S2-S4</a:t>
            </a:r>
          </a:p>
          <a:p>
            <a:pPr algn="ctr"/>
            <a:r>
              <a:rPr lang="en-GB" sz="1400" dirty="0"/>
              <a:t>Sensory info from perineum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12360" y="5445224"/>
            <a:ext cx="1259632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Leave at S2-S4</a:t>
            </a:r>
          </a:p>
          <a:p>
            <a:pPr algn="ctr"/>
            <a:r>
              <a:rPr lang="en-GB" sz="1400" dirty="0"/>
              <a:t>Motor to external sphincter (contraction)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42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Straight Connector 8"/>
          <p:cNvCxnSpPr>
            <a:cxnSpLocks noChangeShapeType="1"/>
          </p:cNvCxnSpPr>
          <p:nvPr/>
        </p:nvCxnSpPr>
        <p:spPr bwMode="auto">
          <a:xfrm>
            <a:off x="36513" y="5927725"/>
            <a:ext cx="9144000" cy="0"/>
          </a:xfrm>
          <a:prstGeom prst="line">
            <a:avLst/>
          </a:prstGeom>
          <a:noFill/>
          <a:ln w="9525" algn="ctr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914400" y="5967413"/>
            <a:ext cx="8229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000">
                <a:latin typeface="Helvetica" charset="0"/>
              </a:rPr>
              <a:t>Source: </a:t>
            </a:r>
            <a:r>
              <a:rPr lang="en-US" altLang="en-US" sz="1000"/>
              <a:t>Incontinence</a:t>
            </a:r>
            <a:r>
              <a:rPr lang="en-US" altLang="en-US" sz="1000">
                <a:latin typeface="Helvetica" charset="0"/>
              </a:rPr>
              <a:t>, </a:t>
            </a:r>
            <a:r>
              <a:rPr lang="en-US" altLang="en-US" sz="1000" i="1"/>
              <a:t>Essentials of Clinical Geriatrics, 8e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>
                <a:latin typeface="Helvetica" charset="0"/>
              </a:rPr>
              <a:t>Citation: Kane RL, Ouslander JG, Resnick B, Malone ML</a:t>
            </a:r>
            <a:r>
              <a:rPr lang="en-US" altLang="en-US" sz="1000">
                <a:solidFill>
                  <a:srgbClr val="999999"/>
                </a:solidFill>
                <a:latin typeface="Helvetica" charset="0"/>
              </a:rPr>
              <a:t>. </a:t>
            </a:r>
            <a:r>
              <a:rPr lang="en-US" altLang="en-US" sz="1000" i="1"/>
              <a:t>Essentials of Clinical Geriatrics, 8e</a:t>
            </a:r>
            <a:r>
              <a:rPr lang="en-US" altLang="en-US" sz="1000">
                <a:latin typeface="Helvetica" charset="0"/>
              </a:rPr>
              <a:t>; 2017 Available at: https://accessmedicine.mhmedical.com/ViewLarge.aspx?figid=178119724 Accessed: April 09, 2018</a:t>
            </a:r>
          </a:p>
          <a:p>
            <a:pPr eaLnBrk="1" hangingPunct="1"/>
            <a:r>
              <a:rPr lang="en-US" altLang="en-US" sz="1000">
                <a:solidFill>
                  <a:srgbClr val="999999"/>
                </a:solidFill>
                <a:latin typeface="Helvetica" charset="0"/>
              </a:rPr>
              <a:t>Copyright © 2018 McGraw-Hill Education. All rights reserved</a:t>
            </a:r>
          </a:p>
        </p:txBody>
      </p:sp>
      <p:pic>
        <p:nvPicPr>
          <p:cNvPr id="16388" name="Picture 10" descr="MHE-red-pms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051550"/>
            <a:ext cx="7000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Placeholder 2"/>
          <p:cNvSpPr txBox="1">
            <a:spLocks/>
          </p:cNvSpPr>
          <p:nvPr/>
        </p:nvSpPr>
        <p:spPr bwMode="auto">
          <a:xfrm>
            <a:off x="36513" y="5168900"/>
            <a:ext cx="88947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1000"/>
              <a:t>Peripheral nerves involved in micturition.
</a:t>
            </a:r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476672"/>
            <a:ext cx="4134405" cy="54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micturition reflex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2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/>
              <a:t>Micturition = the process by which the urinary bladder empties when it becomes full.</a:t>
            </a:r>
          </a:p>
          <a:p>
            <a:endParaRPr lang="en-GB" dirty="0"/>
          </a:p>
          <a:p>
            <a:r>
              <a:rPr lang="en-GB" dirty="0"/>
              <a:t>Micturition is a visceral function </a:t>
            </a:r>
            <a:r>
              <a:rPr lang="en-GB" dirty="0">
                <a:latin typeface="Arial"/>
                <a:cs typeface="Arial"/>
              </a:rPr>
              <a:t>→ under control of the autonomic nervous system.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b="1" i="1" dirty="0">
                <a:solidFill>
                  <a:schemeClr val="accent1"/>
                </a:solidFill>
                <a:latin typeface="Arial"/>
                <a:cs typeface="Arial"/>
              </a:rPr>
              <a:t>How is micturition different from other visceral functions? </a:t>
            </a:r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rgbClr val="C00000"/>
                </a:solidFill>
              </a:rPr>
              <a:t>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8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The Micturition Reflex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Physiology of mictur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94625"/>
            <a:ext cx="8430883" cy="3330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75" y="1331476"/>
            <a:ext cx="1877437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Filling of bladder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105020" y="1444134"/>
            <a:ext cx="95481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9832" y="1340386"/>
            <a:ext cx="2005677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Stretches the wall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065509" y="1443686"/>
            <a:ext cx="95481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46786" y="1340386"/>
            <a:ext cx="2929007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Stimulate stretch receptors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524328" y="1781726"/>
            <a:ext cx="216024" cy="351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6136" y="2267580"/>
            <a:ext cx="3275857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Signals are carried through pelvic nerve to sacral center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4928997" y="2498412"/>
            <a:ext cx="789925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12167" y="2132856"/>
            <a:ext cx="3275857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Excite parasympathetic efferent and inhibit pudendal discharge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80312" y="3645024"/>
            <a:ext cx="1152128" cy="864096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At the end of this session, students should be able to:</a:t>
            </a:r>
          </a:p>
          <a:p>
            <a:pPr lvl="0"/>
            <a:r>
              <a:rPr lang="en-GB" dirty="0"/>
              <a:t>Define micturition.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Identify and describe the functional anatomy of the urinary bladder.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Describe the neural control of the urinary bladder and sphincters.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Describe the mechanism of filling and emptying of the urinary bladder.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err="1"/>
              <a:t>Cystometrogram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Explain the neurogenic control of the micturition reflex and its disorders.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Objectives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447800"/>
            <a:ext cx="7467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Image result for urinary bladder unlabell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2210197" cy="22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8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 is a autonomic reflex that can be facilitated or inhibited by higher centres.</a:t>
            </a:r>
          </a:p>
          <a:p>
            <a:endParaRPr lang="en-GB" dirty="0"/>
          </a:p>
          <a:p>
            <a:r>
              <a:rPr lang="en-GB" dirty="0"/>
              <a:t>Occurs in two steps: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/>
              <a:t>Progressive filling of the bladder until a threshold is reached.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/>
              <a:t>At the threshold, a nervous reflex is initiated “micturition reflex” to empty the bladder.</a:t>
            </a:r>
          </a:p>
          <a:p>
            <a:pPr marL="731520" lvl="1" indent="-4572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If the conditions for emptying are favourable → emptying will occur.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the conditions for emptying are unfavourable → reflex is inhibited, however, there is the conscious desire to urinate.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The Micturition Reflex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3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864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The Micturition Reflex-infants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1136"/>
            <a:ext cx="8577262" cy="4752239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5580112" y="3233544"/>
            <a:ext cx="1152128" cy="1203711"/>
          </a:xfrm>
          <a:prstGeom prst="mathMultiply">
            <a:avLst>
              <a:gd name="adj1" fmla="val 12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196752"/>
            <a:ext cx="82296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autonomic spinal reflex.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Involuntary-Not yet under higher CNS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Between 2-3 years of age-they learn to control it and becomes voluntary.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micturition refl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7357"/>
            <a:ext cx="4104456" cy="5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718304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/>
              <a:t>An autonomic spinal reflex.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Is controlled by higher CNS centres;</a:t>
            </a:r>
          </a:p>
          <a:p>
            <a:pPr lvl="1"/>
            <a:r>
              <a:rPr lang="en-GB" dirty="0"/>
              <a:t>Brain stem (Pons).</a:t>
            </a:r>
          </a:p>
          <a:p>
            <a:pPr lvl="1"/>
            <a:r>
              <a:rPr lang="en-GB" dirty="0"/>
              <a:t>Cerebral cortex.</a:t>
            </a:r>
          </a:p>
          <a:p>
            <a:pPr lvl="1"/>
            <a:endParaRPr lang="en-GB" dirty="0"/>
          </a:p>
          <a:p>
            <a:r>
              <a:rPr lang="en-GB" dirty="0"/>
              <a:t>Control is either inhibitory or </a:t>
            </a:r>
            <a:r>
              <a:rPr lang="en-GB" dirty="0" err="1"/>
              <a:t>facilitatory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Voluntary.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The Micturition Reflex-Adults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0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212676"/>
            <a:ext cx="34099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The Micturition Reflex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09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uromodulation Treatment of Underactive Bladder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64" y="1268760"/>
            <a:ext cx="6766676" cy="55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Summary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CAF17B-57FD-50BC-AAC1-1DFE9E3139A6}"/>
              </a:ext>
            </a:extLst>
          </p:cNvPr>
          <p:cNvSpPr txBox="1"/>
          <p:nvPr/>
        </p:nvSpPr>
        <p:spPr>
          <a:xfrm>
            <a:off x="8020736" y="1573288"/>
            <a:ext cx="104310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Medial pontine center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B2C06-94AB-FB0D-2723-DCC0119C4C5B}"/>
              </a:ext>
            </a:extLst>
          </p:cNvPr>
          <p:cNvSpPr txBox="1"/>
          <p:nvPr/>
        </p:nvSpPr>
        <p:spPr>
          <a:xfrm>
            <a:off x="971600" y="1573288"/>
            <a:ext cx="1043103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Lateral pontine center </a:t>
            </a:r>
          </a:p>
        </p:txBody>
      </p:sp>
    </p:spTree>
    <p:extLst>
      <p:ext uri="{BB962C8B-B14F-4D97-AF65-F5344CB8AC3E}">
        <p14:creationId xmlns:p14="http://schemas.microsoft.com/office/powerpoint/2010/main" val="230992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</a:t>
            </a:r>
            <a:r>
              <a:rPr lang="en-US" b="1" dirty="0" err="1">
                <a:solidFill>
                  <a:schemeClr val="accent1"/>
                </a:solidFill>
              </a:rPr>
              <a:t>Cystometrogram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06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Filling of the Bladder-Bladder Tone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8229600" cy="4718304"/>
          </a:xfrm>
        </p:spPr>
        <p:txBody>
          <a:bodyPr/>
          <a:lstStyle/>
          <a:p>
            <a:r>
              <a:rPr lang="en-GB" b="1" i="1" dirty="0">
                <a:solidFill>
                  <a:srgbClr val="7030A0"/>
                </a:solidFill>
              </a:rPr>
              <a:t>Bladder tone </a:t>
            </a:r>
            <a:r>
              <a:rPr lang="en-GB" dirty="0"/>
              <a:t>= the relationship between bladder volume and pressure (</a:t>
            </a:r>
            <a:r>
              <a:rPr lang="en-GB" dirty="0" err="1"/>
              <a:t>intravesical</a:t>
            </a:r>
            <a:r>
              <a:rPr lang="en-GB" dirty="0"/>
              <a:t> pr.).</a:t>
            </a:r>
          </a:p>
          <a:p>
            <a:endParaRPr lang="en-GB" dirty="0"/>
          </a:p>
          <a:p>
            <a:r>
              <a:rPr lang="en-GB" dirty="0"/>
              <a:t>The relationship between bladder volume and </a:t>
            </a:r>
            <a:r>
              <a:rPr lang="en-GB" dirty="0" err="1"/>
              <a:t>intravesical</a:t>
            </a:r>
            <a:r>
              <a:rPr lang="en-GB" dirty="0"/>
              <a:t> pressure can be studied using </a:t>
            </a:r>
            <a:r>
              <a:rPr lang="en-GB" dirty="0" err="1"/>
              <a:t>cystometry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volume-pressure record is called a </a:t>
            </a:r>
            <a:r>
              <a:rPr lang="en-GB" b="1" i="1" dirty="0" err="1">
                <a:solidFill>
                  <a:srgbClr val="7030A0"/>
                </a:solidFill>
              </a:rPr>
              <a:t>cystometrogram</a:t>
            </a:r>
            <a:r>
              <a:rPr lang="en-GB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07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not availabl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6792"/>
            <a:ext cx="729153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The </a:t>
            </a:r>
            <a:r>
              <a:rPr lang="en-GB" b="1" dirty="0" err="1">
                <a:solidFill>
                  <a:srgbClr val="C00000"/>
                </a:solidFill>
              </a:rPr>
              <a:t>Cystometrogram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11960" y="1556792"/>
            <a:ext cx="475252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C00000"/>
                </a:solidFill>
              </a:rPr>
              <a:t>Three phases:</a:t>
            </a:r>
          </a:p>
          <a:p>
            <a:r>
              <a:rPr lang="en-GB" b="1" dirty="0" err="1">
                <a:solidFill>
                  <a:srgbClr val="7030A0"/>
                </a:solidFill>
              </a:rPr>
              <a:t>Ia</a:t>
            </a:r>
            <a:r>
              <a:rPr lang="en-GB" dirty="0"/>
              <a:t> = an increase in IVP (0 to ≈10 cm H</a:t>
            </a:r>
            <a:r>
              <a:rPr lang="en-GB" sz="1200" dirty="0"/>
              <a:t>2</a:t>
            </a:r>
            <a:r>
              <a:rPr lang="en-GB" dirty="0"/>
              <a:t>O) at an initial increase in volume from 0 to ≈50ml).</a:t>
            </a:r>
          </a:p>
          <a:p>
            <a:endParaRPr lang="en-GB" dirty="0"/>
          </a:p>
          <a:p>
            <a:r>
              <a:rPr lang="en-GB" b="1" dirty="0" err="1">
                <a:solidFill>
                  <a:srgbClr val="7030A0"/>
                </a:solidFill>
              </a:rPr>
              <a:t>Ib</a:t>
            </a:r>
            <a:r>
              <a:rPr lang="en-GB" dirty="0"/>
              <a:t> = filling of bladder from 50 to ≈400ml of urine causes no significant increase in IVP. </a:t>
            </a:r>
            <a:r>
              <a:rPr lang="en-GB" b="1" i="1" dirty="0">
                <a:solidFill>
                  <a:srgbClr val="FF0000"/>
                </a:solidFill>
              </a:rPr>
              <a:t>Why??</a:t>
            </a:r>
          </a:p>
          <a:p>
            <a:endParaRPr lang="en-GB" dirty="0"/>
          </a:p>
          <a:p>
            <a:r>
              <a:rPr lang="en-GB" b="1" dirty="0">
                <a:solidFill>
                  <a:srgbClr val="7030A0"/>
                </a:solidFill>
              </a:rPr>
              <a:t>II</a:t>
            </a:r>
            <a:r>
              <a:rPr lang="en-GB" dirty="0"/>
              <a:t> = volumes &gt; 400ml will cause a steep increase in IVP triggering the micturition reflex.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74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2120" y="1412776"/>
            <a:ext cx="3168352" cy="4968552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2400" dirty="0"/>
              <a:t>Superimposed on the basal </a:t>
            </a:r>
            <a:r>
              <a:rPr lang="en-GB" sz="2400" dirty="0" err="1"/>
              <a:t>cytometrogram</a:t>
            </a:r>
            <a:r>
              <a:rPr lang="en-GB" sz="2400" dirty="0"/>
              <a:t> are periodic sharp increases in IVP that may last a few seconds to more than a minute.</a:t>
            </a:r>
          </a:p>
          <a:p>
            <a:endParaRPr lang="en-GB" sz="2400" dirty="0"/>
          </a:p>
          <a:p>
            <a:r>
              <a:rPr lang="en-GB" sz="2400" dirty="0"/>
              <a:t> These peaks are called “micturition waves”.. </a:t>
            </a:r>
            <a:r>
              <a:rPr lang="en-GB" sz="2400" b="1" i="1" dirty="0">
                <a:solidFill>
                  <a:srgbClr val="FF0000"/>
                </a:solidFill>
              </a:rPr>
              <a:t>What are they caused by?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The </a:t>
            </a:r>
            <a:r>
              <a:rPr lang="en-GB" b="1" dirty="0" err="1">
                <a:solidFill>
                  <a:srgbClr val="C00000"/>
                </a:solidFill>
              </a:rPr>
              <a:t>Cystometrogram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2" y="1412776"/>
            <a:ext cx="530142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83791-F3FA-CEB1-C610-B3EDC5C7E987}"/>
              </a:ext>
            </a:extLst>
          </p:cNvPr>
          <p:cNvSpPr txBox="1"/>
          <p:nvPr/>
        </p:nvSpPr>
        <p:spPr>
          <a:xfrm>
            <a:off x="4355976" y="6493046"/>
            <a:ext cx="4747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(Guyton &amp; Hall. Textbook of Medical Physiology, 14</a:t>
            </a:r>
            <a:r>
              <a:rPr lang="en-US" sz="1400" baseline="30000" dirty="0"/>
              <a:t>th</a:t>
            </a:r>
            <a:r>
              <a:rPr lang="en-US" sz="1400" dirty="0"/>
              <a:t> ed.)</a:t>
            </a:r>
          </a:p>
        </p:txBody>
      </p:sp>
    </p:spTree>
    <p:extLst>
      <p:ext uri="{BB962C8B-B14F-4D97-AF65-F5344CB8AC3E}">
        <p14:creationId xmlns:p14="http://schemas.microsoft.com/office/powerpoint/2010/main" val="3051175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29000"/>
              <a:defRPr/>
            </a:pPr>
            <a:r>
              <a:rPr lang="en-GB" altLang="en-US" sz="2600" dirty="0"/>
              <a:t> Urine volume of ≈ </a:t>
            </a:r>
            <a:r>
              <a:rPr lang="en-GB" altLang="en-US" sz="2600" b="1" dirty="0">
                <a:solidFill>
                  <a:srgbClr val="00B050"/>
                </a:solidFill>
              </a:rPr>
              <a:t>150 –300 ml </a:t>
            </a:r>
            <a:r>
              <a:rPr lang="en-GB" altLang="en-US" sz="2600" dirty="0">
                <a:sym typeface="Symbol" pitchFamily="18" charset="2"/>
              </a:rPr>
              <a:t></a:t>
            </a:r>
            <a:r>
              <a:rPr lang="en-GB" altLang="en-US" sz="2600" dirty="0"/>
              <a:t> first urge to void. </a:t>
            </a:r>
          </a:p>
          <a:p>
            <a:pPr>
              <a:buSzPct val="129000"/>
              <a:defRPr/>
            </a:pPr>
            <a:r>
              <a:rPr lang="en-GB" altLang="en-US" sz="2600" dirty="0"/>
              <a:t> From ≈ </a:t>
            </a:r>
            <a:r>
              <a:rPr lang="en-GB" altLang="en-US" sz="2600" b="1" dirty="0">
                <a:solidFill>
                  <a:srgbClr val="0070C0"/>
                </a:solidFill>
              </a:rPr>
              <a:t>300 –400 ml </a:t>
            </a:r>
            <a:r>
              <a:rPr lang="en-GB" altLang="en-US" sz="2600" dirty="0">
                <a:sym typeface="Symbol" pitchFamily="18" charset="2"/>
              </a:rPr>
              <a:t></a:t>
            </a:r>
            <a:r>
              <a:rPr lang="en-GB" altLang="en-US" sz="2600" dirty="0"/>
              <a:t> sense of bladder fullness.</a:t>
            </a:r>
          </a:p>
          <a:p>
            <a:pPr>
              <a:buSzPct val="129000"/>
              <a:defRPr/>
            </a:pPr>
            <a:r>
              <a:rPr lang="en-GB" altLang="en-US" sz="2600" dirty="0"/>
              <a:t> From ≈ </a:t>
            </a:r>
            <a:r>
              <a:rPr lang="en-GB" altLang="en-US" sz="2600" b="1" dirty="0">
                <a:solidFill>
                  <a:srgbClr val="7030A0"/>
                </a:solidFill>
              </a:rPr>
              <a:t>400 –600 ml </a:t>
            </a:r>
            <a:r>
              <a:rPr lang="en-GB" altLang="en-US" sz="2600" dirty="0">
                <a:sym typeface="Symbol" pitchFamily="18" charset="2"/>
              </a:rPr>
              <a:t></a:t>
            </a:r>
            <a:r>
              <a:rPr lang="en-GB" altLang="en-US" sz="2600" dirty="0"/>
              <a:t> sense of discomfort.</a:t>
            </a:r>
          </a:p>
          <a:p>
            <a:pPr>
              <a:buSzPct val="129000"/>
              <a:defRPr/>
            </a:pPr>
            <a:r>
              <a:rPr lang="en-GB" altLang="en-US" sz="2600" dirty="0"/>
              <a:t> From ≈ </a:t>
            </a:r>
            <a:r>
              <a:rPr lang="en-GB" altLang="en-US" sz="2600" b="1" dirty="0">
                <a:solidFill>
                  <a:schemeClr val="accent1">
                    <a:lumMod val="75000"/>
                  </a:schemeClr>
                </a:solidFill>
              </a:rPr>
              <a:t>600 –700 ml </a:t>
            </a:r>
            <a:r>
              <a:rPr lang="en-GB" altLang="en-US" sz="2600" dirty="0">
                <a:sym typeface="Symbol" pitchFamily="18" charset="2"/>
              </a:rPr>
              <a:t></a:t>
            </a:r>
            <a:r>
              <a:rPr lang="en-GB" altLang="en-US" sz="2600" dirty="0"/>
              <a:t> sense of pain.</a:t>
            </a:r>
          </a:p>
          <a:p>
            <a:pPr>
              <a:buSzPct val="129000"/>
              <a:defRPr/>
            </a:pPr>
            <a:r>
              <a:rPr lang="en-GB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600" b="1" dirty="0">
                <a:solidFill>
                  <a:srgbClr val="FF0000"/>
                </a:solidFill>
              </a:rPr>
              <a:t>Micturition reflexes</a:t>
            </a:r>
            <a:r>
              <a:rPr lang="en-GB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600" dirty="0"/>
              <a:t>start to appear at the first stage and progressively increase in intensity as the volume increases. Micturition reflexes can be voluntarily suppressed.</a:t>
            </a:r>
          </a:p>
          <a:p>
            <a:pPr>
              <a:buSzPct val="129000"/>
              <a:defRPr/>
            </a:pPr>
            <a:r>
              <a:rPr lang="en-GB" altLang="en-US" sz="2600" dirty="0"/>
              <a:t> At ≈ </a:t>
            </a:r>
            <a:r>
              <a:rPr lang="en-GB" altLang="en-US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700 ml </a:t>
            </a:r>
            <a:r>
              <a:rPr lang="en-GB" altLang="en-US" sz="2600" dirty="0">
                <a:sym typeface="Symbol" pitchFamily="18" charset="2"/>
              </a:rPr>
              <a:t></a:t>
            </a:r>
            <a:r>
              <a:rPr lang="en-GB" altLang="en-US" sz="2600" dirty="0"/>
              <a:t> break point </a:t>
            </a:r>
            <a:r>
              <a:rPr lang="en-GB" altLang="en-US" sz="2600" dirty="0">
                <a:sym typeface="Symbol" pitchFamily="18" charset="2"/>
              </a:rPr>
              <a:t></a:t>
            </a:r>
            <a:r>
              <a:rPr lang="en-GB" altLang="en-US" sz="2600" dirty="0"/>
              <a:t> micturition can not be suppressed.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2217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Bladder Sensations at Different Urine Volumes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336576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2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066800"/>
            <a:ext cx="83058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7342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275057" cy="496503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0" y="2514600"/>
            <a:ext cx="899652" cy="914400"/>
          </a:xfrm>
          <a:custGeom>
            <a:avLst/>
            <a:gdLst>
              <a:gd name="connsiteX0" fmla="*/ 0 w 899652"/>
              <a:gd name="connsiteY0" fmla="*/ 0 h 914400"/>
              <a:gd name="connsiteX1" fmla="*/ 339213 w 899652"/>
              <a:gd name="connsiteY1" fmla="*/ 501445 h 914400"/>
              <a:gd name="connsiteX2" fmla="*/ 899652 w 89965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652" h="914400">
                <a:moveTo>
                  <a:pt x="0" y="0"/>
                </a:moveTo>
                <a:cubicBezTo>
                  <a:pt x="94635" y="174522"/>
                  <a:pt x="189271" y="349045"/>
                  <a:pt x="339213" y="501445"/>
                </a:cubicBezTo>
                <a:cubicBezTo>
                  <a:pt x="489155" y="653845"/>
                  <a:pt x="694403" y="784122"/>
                  <a:pt x="899652" y="914400"/>
                </a:cubicBezTo>
              </a:path>
            </a:pathLst>
          </a:custGeom>
          <a:noFill/>
          <a:ln w="50800">
            <a:solidFill>
              <a:schemeClr val="accent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4800" y="3733800"/>
            <a:ext cx="838200" cy="7620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 rot="18719244">
            <a:off x="2469780" y="2588124"/>
            <a:ext cx="1024453" cy="533400"/>
          </a:xfrm>
          <a:prstGeom prst="leftArrow">
            <a:avLst/>
          </a:prstGeom>
          <a:gradFill flip="none" rotWithShape="1">
            <a:gsLst>
              <a:gs pos="0">
                <a:srgbClr val="FFE9A3"/>
              </a:gs>
              <a:gs pos="37000">
                <a:srgbClr val="FFD85D">
                  <a:alpha val="66000"/>
                </a:srgbClr>
              </a:gs>
              <a:gs pos="100000">
                <a:srgbClr val="FFC000">
                  <a:alpha val="79000"/>
                </a:srgb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225348">
            <a:off x="2915187" y="3505200"/>
            <a:ext cx="1024453" cy="533400"/>
          </a:xfrm>
          <a:prstGeom prst="leftArrow">
            <a:avLst/>
          </a:prstGeom>
          <a:gradFill flip="none" rotWithShape="1">
            <a:gsLst>
              <a:gs pos="0">
                <a:srgbClr val="FFE9A3"/>
              </a:gs>
              <a:gs pos="37000">
                <a:srgbClr val="FFD85D">
                  <a:alpha val="66000"/>
                </a:srgbClr>
              </a:gs>
              <a:gs pos="100000">
                <a:srgbClr val="FFC000">
                  <a:alpha val="79000"/>
                </a:srgb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2491728">
            <a:off x="2797832" y="4844425"/>
            <a:ext cx="1024453" cy="533400"/>
          </a:xfrm>
          <a:prstGeom prst="leftArrow">
            <a:avLst/>
          </a:prstGeom>
          <a:gradFill flip="none" rotWithShape="1">
            <a:gsLst>
              <a:gs pos="0">
                <a:srgbClr val="FFE9A3"/>
              </a:gs>
              <a:gs pos="37000">
                <a:srgbClr val="FFD85D">
                  <a:alpha val="66000"/>
                </a:srgbClr>
              </a:gs>
              <a:gs pos="100000">
                <a:srgbClr val="FFC000">
                  <a:alpha val="79000"/>
                </a:srgb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946" y="5169966"/>
            <a:ext cx="3936206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GFR ≈ 125ml/min</a:t>
            </a:r>
          </a:p>
          <a:p>
            <a:pPr algn="ctr"/>
            <a:r>
              <a:rPr lang="en-US" b="1" dirty="0"/>
              <a:t>Tubular reabsorption ≈ 124 ml/min</a:t>
            </a:r>
          </a:p>
          <a:p>
            <a:pPr algn="ctr"/>
            <a:r>
              <a:rPr lang="en-US" b="1" dirty="0"/>
              <a:t>Rate of urine formation ≈ 1 ml/min</a:t>
            </a:r>
          </a:p>
        </p:txBody>
      </p:sp>
    </p:spTree>
    <p:extLst>
      <p:ext uri="{BB962C8B-B14F-4D97-AF65-F5344CB8AC3E}">
        <p14:creationId xmlns:p14="http://schemas.microsoft.com/office/powerpoint/2010/main" val="22007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Micturition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29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Abnormalities in micturition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17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29600" cy="4978880"/>
          </a:xfrm>
        </p:spPr>
        <p:txBody>
          <a:bodyPr>
            <a:normAutofit/>
          </a:bodyPr>
          <a:lstStyle/>
          <a:p>
            <a:r>
              <a:rPr lang="en-US" b="1" dirty="0"/>
              <a:t>Generally speaking;</a:t>
            </a:r>
          </a:p>
          <a:p>
            <a:pPr lvl="1"/>
            <a:r>
              <a:rPr lang="en-US" dirty="0"/>
              <a:t>Lesions </a:t>
            </a: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above the sacral center </a:t>
            </a:r>
            <a:r>
              <a:rPr lang="en-US" dirty="0"/>
              <a:t>(UMN lesions)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i="1" u="sng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Overactive</a:t>
            </a:r>
            <a:r>
              <a:rPr lang="en-US" dirty="0">
                <a:sym typeface="Wingdings" panose="05000000000000000000" pitchFamily="2" charset="2"/>
              </a:rPr>
              <a:t> bladder.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Lesions </a:t>
            </a:r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below the sacral center </a:t>
            </a:r>
            <a:r>
              <a:rPr lang="en-US" dirty="0">
                <a:sym typeface="Wingdings" panose="05000000000000000000" pitchFamily="2" charset="2"/>
              </a:rPr>
              <a:t>(LMN lesions)  </a:t>
            </a:r>
            <a:r>
              <a:rPr lang="en-US" b="1" i="1" u="sng" dirty="0">
                <a:solidFill>
                  <a:srgbClr val="0070C0"/>
                </a:solidFill>
                <a:sym typeface="Wingdings" panose="05000000000000000000" pitchFamily="2" charset="2"/>
              </a:rPr>
              <a:t>Flaccid</a:t>
            </a:r>
            <a:r>
              <a:rPr lang="en-US" dirty="0">
                <a:sym typeface="Wingdings" panose="05000000000000000000" pitchFamily="2" charset="2"/>
              </a:rPr>
              <a:t> bladder.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Abnormalities in 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91E721-160C-954D-A36C-280E36BA8118}"/>
              </a:ext>
            </a:extLst>
          </p:cNvPr>
          <p:cNvSpPr txBox="1"/>
          <p:nvPr/>
        </p:nvSpPr>
        <p:spPr>
          <a:xfrm>
            <a:off x="5292080" y="6493046"/>
            <a:ext cx="377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(Smith &amp; </a:t>
            </a:r>
            <a:r>
              <a:rPr lang="en-US" sz="1400" dirty="0" err="1"/>
              <a:t>Tanagho’s</a:t>
            </a:r>
            <a:r>
              <a:rPr lang="en-US" sz="1400" dirty="0"/>
              <a:t> General Urology, 18</a:t>
            </a:r>
            <a:r>
              <a:rPr lang="en-US" sz="1400" baseline="30000" dirty="0"/>
              <a:t>th</a:t>
            </a:r>
            <a:r>
              <a:rPr lang="en-US" sz="1400" dirty="0"/>
              <a:t> 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316AC-B547-B346-6624-24DCFC44BEAE}"/>
              </a:ext>
            </a:extLst>
          </p:cNvPr>
          <p:cNvSpPr txBox="1"/>
          <p:nvPr/>
        </p:nvSpPr>
        <p:spPr>
          <a:xfrm>
            <a:off x="3923928" y="2424888"/>
            <a:ext cx="3877985" cy="147732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Increased tone of bladder wall</a:t>
            </a:r>
          </a:p>
          <a:p>
            <a:r>
              <a:rPr lang="en-US" dirty="0">
                <a:solidFill>
                  <a:srgbClr val="C00000"/>
                </a:solidFill>
              </a:rPr>
              <a:t>Hypertrophy of bladder wall</a:t>
            </a:r>
          </a:p>
          <a:p>
            <a:r>
              <a:rPr lang="en-US" dirty="0">
                <a:solidFill>
                  <a:srgbClr val="C00000"/>
                </a:solidFill>
              </a:rPr>
              <a:t>Reduced capacity</a:t>
            </a:r>
          </a:p>
          <a:p>
            <a:r>
              <a:rPr lang="en-US" dirty="0">
                <a:solidFill>
                  <a:srgbClr val="C00000"/>
                </a:solidFill>
              </a:rPr>
              <a:t>Involuntary contractions of detrusor</a:t>
            </a:r>
          </a:p>
          <a:p>
            <a:r>
              <a:rPr lang="en-US" dirty="0">
                <a:solidFill>
                  <a:srgbClr val="C00000"/>
                </a:solidFill>
              </a:rPr>
              <a:t>High IVP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D7F9D-D24A-BEDD-4219-3A664F487323}"/>
              </a:ext>
            </a:extLst>
          </p:cNvPr>
          <p:cNvSpPr txBox="1"/>
          <p:nvPr/>
        </p:nvSpPr>
        <p:spPr>
          <a:xfrm>
            <a:off x="3915165" y="4581128"/>
            <a:ext cx="4403770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Decreased tone of bladder wall</a:t>
            </a:r>
          </a:p>
          <a:p>
            <a:r>
              <a:rPr lang="en-US" dirty="0">
                <a:solidFill>
                  <a:srgbClr val="0070C0"/>
                </a:solidFill>
              </a:rPr>
              <a:t>Thin (mild hypertrophy) of bladder wall</a:t>
            </a:r>
          </a:p>
          <a:p>
            <a:r>
              <a:rPr lang="en-US" dirty="0">
                <a:solidFill>
                  <a:srgbClr val="0070C0"/>
                </a:solidFill>
              </a:rPr>
              <a:t>large capacity</a:t>
            </a:r>
          </a:p>
          <a:p>
            <a:r>
              <a:rPr lang="en-US" dirty="0">
                <a:solidFill>
                  <a:srgbClr val="0070C0"/>
                </a:solidFill>
              </a:rPr>
              <a:t>Lack of voluntary contractions of detrusor</a:t>
            </a:r>
          </a:p>
          <a:p>
            <a:r>
              <a:rPr lang="en-US" dirty="0">
                <a:solidFill>
                  <a:srgbClr val="0070C0"/>
                </a:solidFill>
              </a:rPr>
              <a:t>Low IVP</a:t>
            </a:r>
          </a:p>
        </p:txBody>
      </p:sp>
    </p:spTree>
    <p:extLst>
      <p:ext uri="{BB962C8B-B14F-4D97-AF65-F5344CB8AC3E}">
        <p14:creationId xmlns:p14="http://schemas.microsoft.com/office/powerpoint/2010/main" val="1043791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29600" cy="49788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C00000"/>
                </a:solidFill>
              </a:rPr>
              <a:t>Lesions above the sacral </a:t>
            </a:r>
            <a:r>
              <a:rPr lang="en-GB" b="1" u="sng" dirty="0" err="1">
                <a:solidFill>
                  <a:srgbClr val="C00000"/>
                </a:solidFill>
              </a:rPr>
              <a:t>center</a:t>
            </a:r>
            <a:r>
              <a:rPr lang="en-GB" b="1" u="sng" dirty="0">
                <a:solidFill>
                  <a:srgbClr val="C00000"/>
                </a:solidFill>
              </a:rPr>
              <a:t>:</a:t>
            </a:r>
          </a:p>
          <a:p>
            <a:r>
              <a:rPr lang="en-GB" dirty="0"/>
              <a:t>Most lesions above the level of the cord where sacral micturition reflex takes place will cause an </a:t>
            </a:r>
            <a:r>
              <a:rPr lang="en-GB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overactive </a:t>
            </a:r>
            <a:r>
              <a:rPr lang="en-GB" dirty="0"/>
              <a:t>bladder.</a:t>
            </a:r>
          </a:p>
          <a:p>
            <a:endParaRPr lang="en-GB" dirty="0"/>
          </a:p>
          <a:p>
            <a:r>
              <a:rPr lang="en-GB" dirty="0"/>
              <a:t>Injury can be in the cerebral cortex, cerebellum, brain stem, spinal cord (above S2 level).</a:t>
            </a:r>
          </a:p>
          <a:p>
            <a:endParaRPr lang="en-GB" dirty="0"/>
          </a:p>
          <a:p>
            <a:r>
              <a:rPr lang="en-GB" dirty="0"/>
              <a:t>Due to loss of inhibitory impulses coming from higher </a:t>
            </a:r>
            <a:r>
              <a:rPr lang="en-GB" dirty="0" err="1"/>
              <a:t>centers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i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overactive hypertonic </a:t>
            </a:r>
            <a:r>
              <a:rPr lang="en-GB" dirty="0">
                <a:sym typeface="Wingdings" panose="05000000000000000000" pitchFamily="2" charset="2"/>
              </a:rPr>
              <a:t>bladder that is sensitive to small changes in volume.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Common lesions include, dementia, cerebrovascular accidents, MS and Parkinson’s.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Abnormalities in 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76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29600" cy="4978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C00000"/>
                </a:solidFill>
              </a:rPr>
              <a:t>Lesions affecting the afferent sensory nerves (</a:t>
            </a:r>
            <a:r>
              <a:rPr lang="en-US" altLang="en-US" b="1" i="1" u="sng" dirty="0">
                <a:solidFill>
                  <a:srgbClr val="C00000"/>
                </a:solidFill>
              </a:rPr>
              <a:t>Deafferentation</a:t>
            </a:r>
            <a:r>
              <a:rPr lang="en-US" altLang="en-US" b="1" u="sng" dirty="0">
                <a:solidFill>
                  <a:srgbClr val="C00000"/>
                </a:solidFill>
              </a:rPr>
              <a:t>)</a:t>
            </a:r>
            <a:r>
              <a:rPr lang="en-GB" b="1" u="sng" dirty="0">
                <a:solidFill>
                  <a:srgbClr val="C00000"/>
                </a:solidFill>
              </a:rPr>
              <a:t>:</a:t>
            </a:r>
          </a:p>
          <a:p>
            <a:r>
              <a:rPr lang="en-GB" sz="2200" dirty="0"/>
              <a:t>Results in an </a:t>
            </a:r>
            <a:r>
              <a:rPr lang="en-GB" sz="2200" b="1" i="1" dirty="0">
                <a:solidFill>
                  <a:srgbClr val="7030A0"/>
                </a:solidFill>
              </a:rPr>
              <a:t>atonic or hypotonic (flaccid) </a:t>
            </a:r>
            <a:r>
              <a:rPr lang="en-GB" sz="2200" dirty="0"/>
              <a:t>bladder.</a:t>
            </a:r>
          </a:p>
          <a:p>
            <a:endParaRPr lang="en-GB" sz="2200" dirty="0"/>
          </a:p>
          <a:p>
            <a:r>
              <a:rPr lang="en-GB" sz="2200" dirty="0"/>
              <a:t>Injury of afferent nerves → loss of perception of bladder fullness + micturition reflex cannot be initiated → bladder overstretching → thinning of the wall and ineffective contractions.</a:t>
            </a:r>
          </a:p>
          <a:p>
            <a:endParaRPr lang="en-GB" sz="2200" dirty="0"/>
          </a:p>
          <a:p>
            <a:r>
              <a:rPr lang="en-GB" sz="2200" dirty="0"/>
              <a:t>Retention of urine with overflow.</a:t>
            </a:r>
          </a:p>
          <a:p>
            <a:endParaRPr lang="en-GB" sz="2200" dirty="0"/>
          </a:p>
          <a:p>
            <a:r>
              <a:rPr lang="en-GB" sz="2200" dirty="0"/>
              <a:t>Causes e.g. </a:t>
            </a:r>
            <a:r>
              <a:rPr lang="en-GB" sz="2200" dirty="0" err="1"/>
              <a:t>tabes</a:t>
            </a:r>
            <a:r>
              <a:rPr lang="en-GB" sz="2200" dirty="0"/>
              <a:t> dorsalis (syphilis), long-standing diabetes and pernicious </a:t>
            </a:r>
            <a:r>
              <a:rPr lang="en-GB" sz="2200" dirty="0" err="1"/>
              <a:t>anemia</a:t>
            </a:r>
            <a:r>
              <a:rPr lang="en-GB" sz="2200" dirty="0"/>
              <a:t>.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Abnormalities in 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759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59"/>
            <a:ext cx="4524131" cy="5503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6923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rgbClr val="C00000"/>
                </a:solidFill>
              </a:rPr>
              <a:t>Lesions affecting the afferent sensory nerves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93285" y="4725144"/>
            <a:ext cx="138555" cy="360040"/>
          </a:xfrm>
          <a:prstGeom prst="line">
            <a:avLst/>
          </a:prstGeom>
          <a:ln w="1047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4088" y="1052736"/>
            <a:ext cx="32403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Lesion in the afferent sensory fibers that carry stretch sensation from bladder wall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2505670"/>
            <a:ext cx="32403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Feeling of bladder fullness is lost</a:t>
            </a:r>
          </a:p>
          <a:p>
            <a:pPr algn="ctr"/>
            <a:r>
              <a:rPr lang="en-US" dirty="0"/>
              <a:t>Cannot initiate the reflex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3945830"/>
            <a:ext cx="32403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bladder cannot empty urine but urine continues to collect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104" y="5385990"/>
            <a:ext cx="32403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Urine will collect until pressure in bladder becomes high causing dribbling of urine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840252" y="2060848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894258" y="3475460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94258" y="4939224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68144" y="644404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Overflow incontinence</a:t>
            </a:r>
          </a:p>
        </p:txBody>
      </p:sp>
    </p:spTree>
    <p:extLst>
      <p:ext uri="{BB962C8B-B14F-4D97-AF65-F5344CB8AC3E}">
        <p14:creationId xmlns:p14="http://schemas.microsoft.com/office/powerpoint/2010/main" val="40347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29600" cy="5311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C00000"/>
                </a:solidFill>
              </a:rPr>
              <a:t>Lesions affecting the nerve supply of bladder (</a:t>
            </a:r>
            <a:r>
              <a:rPr lang="en-US" altLang="en-US" b="1" i="1" u="sng" dirty="0">
                <a:solidFill>
                  <a:srgbClr val="C00000"/>
                </a:solidFill>
              </a:rPr>
              <a:t>Denervation</a:t>
            </a:r>
            <a:r>
              <a:rPr lang="en-US" altLang="en-US" b="1" u="sng" dirty="0">
                <a:solidFill>
                  <a:srgbClr val="C00000"/>
                </a:solidFill>
              </a:rPr>
              <a:t>)</a:t>
            </a:r>
            <a:r>
              <a:rPr lang="en-GB" b="1" u="sng" dirty="0">
                <a:solidFill>
                  <a:srgbClr val="C00000"/>
                </a:solidFill>
              </a:rPr>
              <a:t>:</a:t>
            </a:r>
          </a:p>
          <a:p>
            <a:r>
              <a:rPr lang="en-GB" sz="2600" dirty="0"/>
              <a:t>Results in an </a:t>
            </a:r>
            <a:r>
              <a:rPr lang="en-GB" sz="2600" b="1" i="1" dirty="0">
                <a:solidFill>
                  <a:srgbClr val="7030A0"/>
                </a:solidFill>
              </a:rPr>
              <a:t>atonic or hypotonic (flaccid) </a:t>
            </a:r>
            <a:r>
              <a:rPr lang="en-GB" sz="2600" dirty="0"/>
              <a:t>bladder.</a:t>
            </a:r>
          </a:p>
          <a:p>
            <a:endParaRPr lang="en-GB" sz="2600" dirty="0"/>
          </a:p>
          <a:p>
            <a:r>
              <a:rPr lang="en-GB" sz="2600" dirty="0"/>
              <a:t>Injury to pelvic nerves affecting both afferent &amp; efferent nerves→ loss of nerve signals to bladder→ bladder loses tone and become flaccid and distended.</a:t>
            </a:r>
          </a:p>
          <a:p>
            <a:endParaRPr lang="en-GB" sz="2600" dirty="0"/>
          </a:p>
          <a:p>
            <a:r>
              <a:rPr lang="en-GB" sz="2600" dirty="0"/>
              <a:t>In chronic state of this “decentralized bladder” </a:t>
            </a:r>
            <a:r>
              <a:rPr lang="en-GB" sz="2600" dirty="0">
                <a:sym typeface="Wingdings" panose="05000000000000000000" pitchFamily="2" charset="2"/>
              </a:rPr>
              <a:t> small uncoordinated contractions start appearing and the bladder wall hypertrophies. 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Causes e.g. AHC disease (poliomyelitis), iatrogenic factors such as surgery or radiation, herniated disc and tumours in the cauda equina.</a:t>
            </a:r>
          </a:p>
          <a:p>
            <a:endParaRPr lang="en-GB" sz="2600" dirty="0"/>
          </a:p>
          <a:p>
            <a:r>
              <a:rPr lang="en-GB" sz="2600" dirty="0"/>
              <a:t>N.B. many of these conditions produce a mixed picture (LMN &amp; UMN lesions) </a:t>
            </a:r>
            <a:r>
              <a:rPr lang="en-GB" sz="2600" dirty="0">
                <a:sym typeface="Wingdings" panose="05000000000000000000" pitchFamily="2" charset="2"/>
              </a:rPr>
              <a:t> the bladder is weak and spastic.</a:t>
            </a: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Abnormalities in 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0BD7CC-92A8-F886-D70D-462732988507}"/>
              </a:ext>
            </a:extLst>
          </p:cNvPr>
          <p:cNvSpPr txBox="1"/>
          <p:nvPr/>
        </p:nvSpPr>
        <p:spPr>
          <a:xfrm>
            <a:off x="2179914" y="6505599"/>
            <a:ext cx="6964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(Boron &amp; </a:t>
            </a:r>
            <a:r>
              <a:rPr lang="en-US" sz="1400" dirty="0" err="1"/>
              <a:t>Boulpaep</a:t>
            </a:r>
            <a:r>
              <a:rPr lang="en-US" sz="1400" dirty="0"/>
              <a:t>. Medical Physiology; Smith &amp; </a:t>
            </a:r>
            <a:r>
              <a:rPr lang="en-US" sz="1400" dirty="0" err="1"/>
              <a:t>Tanagho’s</a:t>
            </a:r>
            <a:r>
              <a:rPr lang="en-US" sz="1400" dirty="0"/>
              <a:t> General Urology, 18</a:t>
            </a:r>
            <a:r>
              <a:rPr lang="en-US" sz="1400" baseline="30000" dirty="0"/>
              <a:t>th</a:t>
            </a:r>
            <a:r>
              <a:rPr lang="en-US" sz="1400" dirty="0"/>
              <a:t> ed)</a:t>
            </a:r>
          </a:p>
        </p:txBody>
      </p:sp>
    </p:spTree>
    <p:extLst>
      <p:ext uri="{BB962C8B-B14F-4D97-AF65-F5344CB8AC3E}">
        <p14:creationId xmlns:p14="http://schemas.microsoft.com/office/powerpoint/2010/main" val="3795979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u="sng" dirty="0">
                <a:solidFill>
                  <a:srgbClr val="C00000"/>
                </a:solidFill>
              </a:rPr>
              <a:t>Damage to spinal cord above the sacral region:</a:t>
            </a:r>
          </a:p>
          <a:p>
            <a:r>
              <a:rPr lang="en-GB" dirty="0"/>
              <a:t>The micturition reflex is intact, but lost higher </a:t>
            </a:r>
            <a:r>
              <a:rPr lang="en-GB" dirty="0" err="1"/>
              <a:t>center</a:t>
            </a:r>
            <a:r>
              <a:rPr lang="en-GB" dirty="0"/>
              <a:t> control.</a:t>
            </a:r>
          </a:p>
          <a:p>
            <a:r>
              <a:rPr lang="en-GB" dirty="0"/>
              <a:t>There are several phases: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Abnormalities in Micturition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77975142"/>
              </p:ext>
            </p:extLst>
          </p:nvPr>
        </p:nvGraphicFramePr>
        <p:xfrm>
          <a:off x="1043608" y="3068960"/>
          <a:ext cx="722446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4365104"/>
            <a:ext cx="408316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/>
              <a:t>Loss of </a:t>
            </a:r>
            <a:r>
              <a:rPr lang="en-GB" dirty="0" err="1"/>
              <a:t>facilitatory</a:t>
            </a:r>
            <a:r>
              <a:rPr lang="en-GB" dirty="0"/>
              <a:t> impulses from CNS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Micturition reflex is inhibited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Bladder fills but cannot void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(overflow incontinence)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9132" y="4365104"/>
            <a:ext cx="383951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/>
              <a:t>Micturition reflex recovers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Not controlled by CNS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↓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Bladder fills and voids automatically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(</a:t>
            </a:r>
            <a:r>
              <a:rPr lang="en-GB" b="1" i="1" dirty="0">
                <a:solidFill>
                  <a:srgbClr val="002060"/>
                </a:solidFill>
                <a:latin typeface="Arial"/>
                <a:cs typeface="Arial"/>
              </a:rPr>
              <a:t>Automatic bladder</a:t>
            </a:r>
            <a:r>
              <a:rPr lang="en-GB" dirty="0">
                <a:latin typeface="Arial"/>
                <a:cs typeface="Arial"/>
              </a:rPr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6645" y="6237312"/>
            <a:ext cx="452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Bladder needs to be emptied periodically by catheterization</a:t>
            </a:r>
          </a:p>
        </p:txBody>
      </p:sp>
    </p:spTree>
    <p:extLst>
      <p:ext uri="{BB962C8B-B14F-4D97-AF65-F5344CB8AC3E}">
        <p14:creationId xmlns:p14="http://schemas.microsoft.com/office/powerpoint/2010/main" val="477450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59"/>
            <a:ext cx="4524131" cy="5503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50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rgbClr val="C00000"/>
                </a:solidFill>
              </a:rPr>
              <a:t>Lesions affecting the spinal cord above the sacral region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63888" y="4365104"/>
            <a:ext cx="936104" cy="0"/>
          </a:xfrm>
          <a:prstGeom prst="line">
            <a:avLst/>
          </a:prstGeom>
          <a:ln w="1047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6056" y="1052736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Lesion in the spinal cord above the sacral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2276872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Loss of </a:t>
            </a:r>
            <a:r>
              <a:rPr lang="en-US" dirty="0" err="1"/>
              <a:t>facilitatory</a:t>
            </a:r>
            <a:r>
              <a:rPr lang="en-US" dirty="0"/>
              <a:t> impulses from higher centers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3501008"/>
            <a:ext cx="32403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Micturition reflex is inhibited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072" y="4509120"/>
            <a:ext cx="32403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Urine will collect until pressure in bladder becomes high causing dribbling of urine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552220" y="1772816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606226" y="2996952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606226" y="4005064"/>
            <a:ext cx="324036" cy="3855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80112" y="544522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Overflow incontinence</a:t>
            </a:r>
          </a:p>
        </p:txBody>
      </p:sp>
      <p:sp>
        <p:nvSpPr>
          <p:cNvPr id="5" name="Right Brace 4"/>
          <p:cNvSpPr/>
          <p:nvPr/>
        </p:nvSpPr>
        <p:spPr>
          <a:xfrm>
            <a:off x="8532440" y="1052736"/>
            <a:ext cx="288032" cy="4536504"/>
          </a:xfrm>
          <a:prstGeom prst="rightBrace">
            <a:avLst>
              <a:gd name="adj1" fmla="val 2447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7789783" y="3087831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Spinal shock phase</a:t>
            </a:r>
          </a:p>
        </p:txBody>
      </p:sp>
      <p:sp>
        <p:nvSpPr>
          <p:cNvPr id="16" name="Freeform 15"/>
          <p:cNvSpPr/>
          <p:nvPr/>
        </p:nvSpPr>
        <p:spPr>
          <a:xfrm>
            <a:off x="1627322" y="4926935"/>
            <a:ext cx="2154264" cy="141011"/>
          </a:xfrm>
          <a:custGeom>
            <a:avLst/>
            <a:gdLst>
              <a:gd name="connsiteX0" fmla="*/ 0 w 2154264"/>
              <a:gd name="connsiteY0" fmla="*/ 79018 h 141011"/>
              <a:gd name="connsiteX1" fmla="*/ 1239864 w 2154264"/>
              <a:gd name="connsiteY1" fmla="*/ 1526 h 141011"/>
              <a:gd name="connsiteX2" fmla="*/ 2154264 w 2154264"/>
              <a:gd name="connsiteY2" fmla="*/ 141011 h 141011"/>
              <a:gd name="connsiteX3" fmla="*/ 2154264 w 2154264"/>
              <a:gd name="connsiteY3" fmla="*/ 141011 h 14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264" h="141011">
                <a:moveTo>
                  <a:pt x="0" y="79018"/>
                </a:moveTo>
                <a:cubicBezTo>
                  <a:pt x="440410" y="35106"/>
                  <a:pt x="880820" y="-8806"/>
                  <a:pt x="1239864" y="1526"/>
                </a:cubicBezTo>
                <a:cubicBezTo>
                  <a:pt x="1598908" y="11858"/>
                  <a:pt x="2154264" y="141011"/>
                  <a:pt x="2154264" y="141011"/>
                </a:cubicBezTo>
                <a:lnTo>
                  <a:pt x="2154264" y="141011"/>
                </a:lnTo>
              </a:path>
            </a:pathLst>
          </a:custGeom>
          <a:noFill/>
          <a:ln w="41275">
            <a:solidFill>
              <a:srgbClr val="009644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H="1" flipV="1">
            <a:off x="1779722" y="5210167"/>
            <a:ext cx="1888242" cy="212104"/>
          </a:xfrm>
          <a:custGeom>
            <a:avLst/>
            <a:gdLst>
              <a:gd name="connsiteX0" fmla="*/ 0 w 2154264"/>
              <a:gd name="connsiteY0" fmla="*/ 79018 h 141011"/>
              <a:gd name="connsiteX1" fmla="*/ 1239864 w 2154264"/>
              <a:gd name="connsiteY1" fmla="*/ 1526 h 141011"/>
              <a:gd name="connsiteX2" fmla="*/ 2154264 w 2154264"/>
              <a:gd name="connsiteY2" fmla="*/ 141011 h 141011"/>
              <a:gd name="connsiteX3" fmla="*/ 2154264 w 2154264"/>
              <a:gd name="connsiteY3" fmla="*/ 141011 h 14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264" h="141011">
                <a:moveTo>
                  <a:pt x="0" y="79018"/>
                </a:moveTo>
                <a:cubicBezTo>
                  <a:pt x="440410" y="35106"/>
                  <a:pt x="880820" y="-8806"/>
                  <a:pt x="1239864" y="1526"/>
                </a:cubicBezTo>
                <a:cubicBezTo>
                  <a:pt x="1598908" y="11858"/>
                  <a:pt x="2154264" y="141011"/>
                  <a:pt x="2154264" y="141011"/>
                </a:cubicBezTo>
                <a:lnTo>
                  <a:pt x="2154264" y="141011"/>
                </a:lnTo>
              </a:path>
            </a:pathLst>
          </a:custGeom>
          <a:noFill/>
          <a:ln w="41275">
            <a:solidFill>
              <a:srgbClr val="009644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8532440" y="5958572"/>
            <a:ext cx="288032" cy="814705"/>
          </a:xfrm>
          <a:prstGeom prst="rightBrace">
            <a:avLst>
              <a:gd name="adj1" fmla="val 24475"/>
              <a:gd name="adj2" fmla="val 50000"/>
            </a:avLst>
          </a:prstGeom>
          <a:ln w="38100">
            <a:solidFill>
              <a:srgbClr val="009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299865" y="616101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644"/>
                </a:solidFill>
              </a:rPr>
              <a:t>Recovery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8064" y="5898742"/>
            <a:ext cx="3240360" cy="923330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Micturition reflex regains function but not under CNS control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0764" y="6095037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009644"/>
                </a:solidFill>
              </a:rPr>
              <a:t>Automatic </a:t>
            </a:r>
          </a:p>
          <a:p>
            <a:pPr algn="ctr"/>
            <a:r>
              <a:rPr lang="en-US" b="1" i="1" dirty="0">
                <a:solidFill>
                  <a:srgbClr val="009644"/>
                </a:solidFill>
              </a:rPr>
              <a:t>bladder</a:t>
            </a:r>
          </a:p>
        </p:txBody>
      </p:sp>
    </p:spTree>
    <p:extLst>
      <p:ext uri="{BB962C8B-B14F-4D97-AF65-F5344CB8AC3E}">
        <p14:creationId xmlns:p14="http://schemas.microsoft.com/office/powerpoint/2010/main" val="26714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5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Micturition Reflex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3151"/>
            <a:ext cx="8064896" cy="56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61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00000"/>
                </a:solidFill>
              </a:rPr>
              <a:t>Summary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43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rgbClr val="C00000"/>
                </a:solidFill>
              </a:rPr>
              <a:t>Introduction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umours of the Urinary System | Oncology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30517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8306" y="2915652"/>
            <a:ext cx="3762568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Ureters conduct urine to bladder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31840" y="3100318"/>
            <a:ext cx="1296144" cy="184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86993" y="5341858"/>
            <a:ext cx="152902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16016" y="5013176"/>
            <a:ext cx="3456384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Urine is stored in the bladder until voiding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3053166" y="2355742"/>
            <a:ext cx="46759" cy="681926"/>
          </a:xfrm>
          <a:custGeom>
            <a:avLst/>
            <a:gdLst>
              <a:gd name="connsiteX0" fmla="*/ 0 w 46759"/>
              <a:gd name="connsiteY0" fmla="*/ 0 h 681926"/>
              <a:gd name="connsiteX1" fmla="*/ 46495 w 46759"/>
              <a:gd name="connsiteY1" fmla="*/ 356461 h 681926"/>
              <a:gd name="connsiteX2" fmla="*/ 15498 w 46759"/>
              <a:gd name="connsiteY2" fmla="*/ 681926 h 6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9" h="681926">
                <a:moveTo>
                  <a:pt x="0" y="0"/>
                </a:moveTo>
                <a:cubicBezTo>
                  <a:pt x="21956" y="121403"/>
                  <a:pt x="43912" y="242807"/>
                  <a:pt x="46495" y="356461"/>
                </a:cubicBezTo>
                <a:cubicBezTo>
                  <a:pt x="49078" y="470115"/>
                  <a:pt x="32288" y="576020"/>
                  <a:pt x="15498" y="681926"/>
                </a:cubicBezTo>
              </a:path>
            </a:pathLst>
          </a:custGeom>
          <a:noFill/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073962" y="3501008"/>
            <a:ext cx="46759" cy="681926"/>
          </a:xfrm>
          <a:custGeom>
            <a:avLst/>
            <a:gdLst>
              <a:gd name="connsiteX0" fmla="*/ 0 w 46759"/>
              <a:gd name="connsiteY0" fmla="*/ 0 h 681926"/>
              <a:gd name="connsiteX1" fmla="*/ 46495 w 46759"/>
              <a:gd name="connsiteY1" fmla="*/ 356461 h 681926"/>
              <a:gd name="connsiteX2" fmla="*/ 15498 w 46759"/>
              <a:gd name="connsiteY2" fmla="*/ 681926 h 6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9" h="681926">
                <a:moveTo>
                  <a:pt x="0" y="0"/>
                </a:moveTo>
                <a:cubicBezTo>
                  <a:pt x="21956" y="121403"/>
                  <a:pt x="43912" y="242807"/>
                  <a:pt x="46495" y="356461"/>
                </a:cubicBezTo>
                <a:cubicBezTo>
                  <a:pt x="49078" y="470115"/>
                  <a:pt x="32288" y="576020"/>
                  <a:pt x="15498" y="681926"/>
                </a:cubicBezTo>
              </a:path>
            </a:pathLst>
          </a:custGeom>
          <a:noFill/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34819" y="4659932"/>
            <a:ext cx="46759" cy="681926"/>
          </a:xfrm>
          <a:custGeom>
            <a:avLst/>
            <a:gdLst>
              <a:gd name="connsiteX0" fmla="*/ 0 w 46759"/>
              <a:gd name="connsiteY0" fmla="*/ 0 h 681926"/>
              <a:gd name="connsiteX1" fmla="*/ 46495 w 46759"/>
              <a:gd name="connsiteY1" fmla="*/ 356461 h 681926"/>
              <a:gd name="connsiteX2" fmla="*/ 15498 w 46759"/>
              <a:gd name="connsiteY2" fmla="*/ 681926 h 6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9" h="681926">
                <a:moveTo>
                  <a:pt x="0" y="0"/>
                </a:moveTo>
                <a:cubicBezTo>
                  <a:pt x="21956" y="121403"/>
                  <a:pt x="43912" y="242807"/>
                  <a:pt x="46495" y="356461"/>
                </a:cubicBezTo>
                <a:cubicBezTo>
                  <a:pt x="49078" y="470115"/>
                  <a:pt x="32288" y="576020"/>
                  <a:pt x="15498" y="681926"/>
                </a:cubicBezTo>
              </a:path>
            </a:pathLst>
          </a:custGeom>
          <a:noFill/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78133" y="335699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How??</a:t>
            </a:r>
          </a:p>
        </p:txBody>
      </p:sp>
    </p:spTree>
    <p:extLst>
      <p:ext uri="{BB962C8B-B14F-4D97-AF65-F5344CB8AC3E}">
        <p14:creationId xmlns:p14="http://schemas.microsoft.com/office/powerpoint/2010/main" val="4259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4" grpId="0" animBg="1"/>
      <p:bldP spid="15" grpId="0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8426" y="296733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8840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900" y="1268760"/>
            <a:ext cx="5737947" cy="576064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The lower urinary tract = bladder + urethra</a:t>
            </a:r>
          </a:p>
          <a:p>
            <a:pPr marL="0" indent="0" algn="ctr">
              <a:buNone/>
            </a:pPr>
            <a:endParaRPr lang="en-GB" sz="2000" dirty="0"/>
          </a:p>
          <a:p>
            <a:pPr marL="274320" lvl="1" indent="0" algn="ctr">
              <a:buNone/>
            </a:pP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rgbClr val="C00000"/>
                </a:solidFill>
              </a:rPr>
              <a:t>Functions of the Lower UT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6940355"/>
              </p:ext>
            </p:extLst>
          </p:nvPr>
        </p:nvGraphicFramePr>
        <p:xfrm>
          <a:off x="467544" y="1973064"/>
          <a:ext cx="799288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3954" y="6381328"/>
            <a:ext cx="25699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Store without leakage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4649" y="6381328"/>
            <a:ext cx="28777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Empty when appropriate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61048"/>
            <a:ext cx="1671104" cy="2486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48" y="3861048"/>
            <a:ext cx="1752600" cy="2486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4686235"/>
            <a:ext cx="134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Wall relaxed with closed outlet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6728" y="4509120"/>
            <a:ext cx="1343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Wall contracts with open outlet</a:t>
            </a:r>
          </a:p>
        </p:txBody>
      </p:sp>
    </p:spTree>
    <p:extLst>
      <p:ext uri="{BB962C8B-B14F-4D97-AF65-F5344CB8AC3E}">
        <p14:creationId xmlns:p14="http://schemas.microsoft.com/office/powerpoint/2010/main" val="8682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rmAutofit/>
          </a:bodyPr>
          <a:lstStyle/>
          <a:p>
            <a:r>
              <a:rPr lang="en-GB" dirty="0">
                <a:cs typeface="Arial"/>
              </a:rPr>
              <a:t>To understand how the lower urinary tract performs this function, one must understand:</a:t>
            </a:r>
          </a:p>
          <a:p>
            <a:pPr marL="0" indent="0">
              <a:buNone/>
            </a:pPr>
            <a:endParaRPr lang="en-GB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cs typeface="Arial"/>
              </a:rPr>
              <a:t> Functional anatomy of the bladder.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cs typeface="Arial"/>
              </a:rPr>
              <a:t> Neural control of the bladder.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Introduction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10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1"/>
                </a:solidFill>
              </a:rPr>
              <a:t>Functional Anatomy of the bladder</a:t>
            </a:r>
          </a:p>
        </p:txBody>
      </p:sp>
    </p:spTree>
    <p:extLst>
      <p:ext uri="{BB962C8B-B14F-4D97-AF65-F5344CB8AC3E}">
        <p14:creationId xmlns:p14="http://schemas.microsoft.com/office/powerpoint/2010/main" val="149861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Anatomy of Urinary Blad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35" y="1268760"/>
            <a:ext cx="6328917" cy="37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Functional Anatomy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5301208"/>
            <a:ext cx="8291264" cy="123446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dirty="0"/>
              <a:t>Bladder has two parts: body &amp; neck.</a:t>
            </a:r>
          </a:p>
          <a:p>
            <a:r>
              <a:rPr lang="en-GB" dirty="0"/>
              <a:t>What is the trigone?</a:t>
            </a:r>
          </a:p>
          <a:p>
            <a:r>
              <a:rPr lang="en-GB" dirty="0"/>
              <a:t>How many sphincters are there and how are they different?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75048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444208" y="3933056"/>
            <a:ext cx="1368152" cy="50405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59632" y="3833428"/>
            <a:ext cx="1368152" cy="50405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3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ayers of the Urinary Blad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43" y="1139103"/>
            <a:ext cx="5963993" cy="35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Functional Anatomy of the Bladder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552" y="5157192"/>
            <a:ext cx="8352928" cy="151216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chemeClr val="accent1"/>
                </a:solidFill>
              </a:rPr>
              <a:t>Bladder wall has 4 layers;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/>
              <a:t>Mucosa </a:t>
            </a:r>
            <a:r>
              <a:rPr lang="en-GB" dirty="0">
                <a:latin typeface="Arial"/>
                <a:cs typeface="Arial"/>
              </a:rPr>
              <a:t>→ transitional epithelium → has folds “</a:t>
            </a:r>
            <a:r>
              <a:rPr lang="en-GB" dirty="0" err="1">
                <a:latin typeface="Arial"/>
                <a:cs typeface="Arial"/>
              </a:rPr>
              <a:t>rugae</a:t>
            </a:r>
            <a:r>
              <a:rPr lang="en-GB" dirty="0">
                <a:latin typeface="Arial"/>
                <a:cs typeface="Arial"/>
              </a:rPr>
              <a:t>”.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Submucosa → loose connective tissue.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Smooth muscle layer → Detrusor muscle → the main muscle of micturition.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Serosa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20552"/>
            <a:ext cx="844366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7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1692</Words>
  <Application>Microsoft Office PowerPoint</Application>
  <PresentationFormat>On-screen Show (4:3)</PresentationFormat>
  <Paragraphs>270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Helvetica</vt:lpstr>
      <vt:lpstr>Wingdings</vt:lpstr>
      <vt:lpstr>Clarity</vt:lpstr>
      <vt:lpstr>Micturition</vt:lpstr>
      <vt:lpstr>Objectives</vt:lpstr>
      <vt:lpstr>Introduction</vt:lpstr>
      <vt:lpstr>Introduction</vt:lpstr>
      <vt:lpstr>Functions of the Lower UT</vt:lpstr>
      <vt:lpstr>Introduction</vt:lpstr>
      <vt:lpstr>Functional Anatomy of the bladder</vt:lpstr>
      <vt:lpstr>Functional Anatomy of the Bladder</vt:lpstr>
      <vt:lpstr>Functional Anatomy of the Bladder</vt:lpstr>
      <vt:lpstr>PowerPoint Presentation</vt:lpstr>
      <vt:lpstr>PowerPoint Presentation</vt:lpstr>
      <vt:lpstr>Innervation of the bladder &amp; urethra</vt:lpstr>
      <vt:lpstr>A General Look at the Nervous System</vt:lpstr>
      <vt:lpstr>PowerPoint Presentation</vt:lpstr>
      <vt:lpstr>PowerPoint Presentation</vt:lpstr>
      <vt:lpstr>PowerPoint Presentation</vt:lpstr>
      <vt:lpstr>The micturition reflex</vt:lpstr>
      <vt:lpstr>Micturition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Cystometrogram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Abnormalities in micturition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Micturition</dc:title>
  <dc:creator>Reviewer</dc:creator>
  <cp:lastModifiedBy>Maha Saja</cp:lastModifiedBy>
  <cp:revision>209</cp:revision>
  <dcterms:created xsi:type="dcterms:W3CDTF">2018-04-09T05:28:35Z</dcterms:created>
  <dcterms:modified xsi:type="dcterms:W3CDTF">2022-05-15T08:37:39Z</dcterms:modified>
</cp:coreProperties>
</file>