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0"/>
  </p:notesMasterIdLst>
  <p:sldIdLst>
    <p:sldId id="257" r:id="rId3"/>
    <p:sldId id="329" r:id="rId4"/>
    <p:sldId id="258" r:id="rId5"/>
    <p:sldId id="263" r:id="rId6"/>
    <p:sldId id="313" r:id="rId7"/>
    <p:sldId id="314" r:id="rId8"/>
    <p:sldId id="264" r:id="rId9"/>
    <p:sldId id="265" r:id="rId10"/>
    <p:sldId id="334" r:id="rId11"/>
    <p:sldId id="335" r:id="rId12"/>
    <p:sldId id="266" r:id="rId13"/>
    <p:sldId id="285" r:id="rId14"/>
    <p:sldId id="336" r:id="rId15"/>
    <p:sldId id="337" r:id="rId16"/>
    <p:sldId id="287" r:id="rId17"/>
    <p:sldId id="338" r:id="rId18"/>
    <p:sldId id="268" r:id="rId19"/>
    <p:sldId id="330" r:id="rId20"/>
    <p:sldId id="331" r:id="rId21"/>
    <p:sldId id="269" r:id="rId22"/>
    <p:sldId id="270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301" r:id="rId32"/>
    <p:sldId id="296" r:id="rId33"/>
    <p:sldId id="272" r:id="rId34"/>
    <p:sldId id="324" r:id="rId35"/>
    <p:sldId id="325" r:id="rId36"/>
    <p:sldId id="339" r:id="rId37"/>
    <p:sldId id="340" r:id="rId38"/>
    <p:sldId id="297" r:id="rId39"/>
    <p:sldId id="326" r:id="rId40"/>
    <p:sldId id="341" r:id="rId41"/>
    <p:sldId id="342" r:id="rId42"/>
    <p:sldId id="343" r:id="rId43"/>
    <p:sldId id="344" r:id="rId44"/>
    <p:sldId id="345" r:id="rId45"/>
    <p:sldId id="318" r:id="rId46"/>
    <p:sldId id="346" r:id="rId47"/>
    <p:sldId id="319" r:id="rId48"/>
    <p:sldId id="321" r:id="rId49"/>
    <p:sldId id="322" r:id="rId50"/>
    <p:sldId id="320" r:id="rId51"/>
    <p:sldId id="280" r:id="rId52"/>
    <p:sldId id="323" r:id="rId53"/>
    <p:sldId id="333" r:id="rId54"/>
    <p:sldId id="312" r:id="rId55"/>
    <p:sldId id="349" r:id="rId56"/>
    <p:sldId id="317" r:id="rId57"/>
    <p:sldId id="328" r:id="rId58"/>
    <p:sldId id="32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62" d="100"/>
          <a:sy n="62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122E9-B73A-4F22-BD67-B8D96F84935E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6F53C9-BCEF-4DCE-9C95-ACBAC10CCBFF}">
      <dgm:prSet phldrT="[Text]" custT="1"/>
      <dgm:spPr/>
      <dgm:t>
        <a:bodyPr/>
        <a:lstStyle/>
        <a:p>
          <a:r>
            <a:rPr lang="en-GB" sz="2400" dirty="0"/>
            <a:t>2 main non-bicarbonate buffers in the tubule</a:t>
          </a:r>
          <a:endParaRPr lang="en-US" sz="2400" dirty="0"/>
        </a:p>
      </dgm:t>
    </dgm:pt>
    <dgm:pt modelId="{801646C5-37C0-4FAA-8B74-D48AC71602DC}" type="parTrans" cxnId="{6FFE4AA2-94FE-49F6-8BA1-0C09E3D7C100}">
      <dgm:prSet/>
      <dgm:spPr/>
      <dgm:t>
        <a:bodyPr/>
        <a:lstStyle/>
        <a:p>
          <a:endParaRPr lang="en-US"/>
        </a:p>
      </dgm:t>
    </dgm:pt>
    <dgm:pt modelId="{9C4A23C6-8C34-49EB-B264-908E6DD901E0}" type="sibTrans" cxnId="{6FFE4AA2-94FE-49F6-8BA1-0C09E3D7C100}">
      <dgm:prSet/>
      <dgm:spPr/>
      <dgm:t>
        <a:bodyPr/>
        <a:lstStyle/>
        <a:p>
          <a:endParaRPr lang="en-US"/>
        </a:p>
      </dgm:t>
    </dgm:pt>
    <dgm:pt modelId="{3433FCEC-A83B-4920-A658-4BFAC320FF14}">
      <dgm:prSet phldrT="[Text]"/>
      <dgm:spPr/>
      <dgm:t>
        <a:bodyPr/>
        <a:lstStyle/>
        <a:p>
          <a:r>
            <a:rPr lang="en-GB"/>
            <a:t>Filtered</a:t>
          </a:r>
          <a:endParaRPr lang="en-US" dirty="0"/>
        </a:p>
      </dgm:t>
    </dgm:pt>
    <dgm:pt modelId="{1C230811-A76C-4382-B14A-836815FDECA6}" type="parTrans" cxnId="{DB502DEF-C425-4A02-B9AD-5A560FFC7E7B}">
      <dgm:prSet/>
      <dgm:spPr/>
      <dgm:t>
        <a:bodyPr/>
        <a:lstStyle/>
        <a:p>
          <a:endParaRPr lang="en-US"/>
        </a:p>
      </dgm:t>
    </dgm:pt>
    <dgm:pt modelId="{56F8697F-155B-4CF1-AF40-14A4D4A6C485}" type="sibTrans" cxnId="{DB502DEF-C425-4A02-B9AD-5A560FFC7E7B}">
      <dgm:prSet/>
      <dgm:spPr/>
      <dgm:t>
        <a:bodyPr/>
        <a:lstStyle/>
        <a:p>
          <a:endParaRPr lang="en-US"/>
        </a:p>
      </dgm:t>
    </dgm:pt>
    <dgm:pt modelId="{F1906631-FE08-45F0-B945-99D3B8363593}">
      <dgm:prSet phldrT="[Text]"/>
      <dgm:spPr/>
      <dgm:t>
        <a:bodyPr/>
        <a:lstStyle/>
        <a:p>
          <a:r>
            <a:rPr lang="en-GB" dirty="0"/>
            <a:t>Synthesized</a:t>
          </a:r>
          <a:endParaRPr lang="en-US" dirty="0"/>
        </a:p>
      </dgm:t>
    </dgm:pt>
    <dgm:pt modelId="{53E1AE18-586F-4838-9E5C-7A9CAAF87043}" type="parTrans" cxnId="{610A647A-20BC-42CE-B555-992BCB55E527}">
      <dgm:prSet/>
      <dgm:spPr/>
      <dgm:t>
        <a:bodyPr/>
        <a:lstStyle/>
        <a:p>
          <a:endParaRPr lang="en-US"/>
        </a:p>
      </dgm:t>
    </dgm:pt>
    <dgm:pt modelId="{53C47A1E-FF0F-45E8-9613-9EC91F426F9E}" type="sibTrans" cxnId="{610A647A-20BC-42CE-B555-992BCB55E527}">
      <dgm:prSet/>
      <dgm:spPr/>
      <dgm:t>
        <a:bodyPr/>
        <a:lstStyle/>
        <a:p>
          <a:endParaRPr lang="en-US"/>
        </a:p>
      </dgm:t>
    </dgm:pt>
    <dgm:pt modelId="{B2194F40-315B-4AA8-906D-0C57774A1664}" type="pres">
      <dgm:prSet presAssocID="{846122E9-B73A-4F22-BD67-B8D96F84935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257A2DF-8E41-4BE1-99D3-6F735A64E08D}" type="pres">
      <dgm:prSet presAssocID="{846122E9-B73A-4F22-BD67-B8D96F84935E}" presName="hierFlow" presStyleCnt="0"/>
      <dgm:spPr/>
    </dgm:pt>
    <dgm:pt modelId="{42F60A01-9B58-4DED-8674-1BA87FA1F17F}" type="pres">
      <dgm:prSet presAssocID="{846122E9-B73A-4F22-BD67-B8D96F84935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A4E04BF-0A68-4641-98DF-1EA330800BAC}" type="pres">
      <dgm:prSet presAssocID="{276F53C9-BCEF-4DCE-9C95-ACBAC10CCBFF}" presName="Name14" presStyleCnt="0"/>
      <dgm:spPr/>
    </dgm:pt>
    <dgm:pt modelId="{6B517FAA-B030-4637-86C0-5E556CF9274E}" type="pres">
      <dgm:prSet presAssocID="{276F53C9-BCEF-4DCE-9C95-ACBAC10CCBFF}" presName="level1Shape" presStyleLbl="node0" presStyleIdx="0" presStyleCnt="1" custScaleX="291446" custScaleY="36222">
        <dgm:presLayoutVars>
          <dgm:chPref val="3"/>
        </dgm:presLayoutVars>
      </dgm:prSet>
      <dgm:spPr/>
    </dgm:pt>
    <dgm:pt modelId="{241A5885-EBEE-44E1-9033-943C9A6A4B5B}" type="pres">
      <dgm:prSet presAssocID="{276F53C9-BCEF-4DCE-9C95-ACBAC10CCBFF}" presName="hierChild2" presStyleCnt="0"/>
      <dgm:spPr/>
    </dgm:pt>
    <dgm:pt modelId="{2A0E2E1F-9506-48BA-A42E-04992CC271A9}" type="pres">
      <dgm:prSet presAssocID="{1C230811-A76C-4382-B14A-836815FDECA6}" presName="Name19" presStyleLbl="parChTrans1D2" presStyleIdx="0" presStyleCnt="2"/>
      <dgm:spPr/>
    </dgm:pt>
    <dgm:pt modelId="{8D9D61F9-5A2D-4965-B469-DB15AD850551}" type="pres">
      <dgm:prSet presAssocID="{3433FCEC-A83B-4920-A658-4BFAC320FF14}" presName="Name21" presStyleCnt="0"/>
      <dgm:spPr/>
    </dgm:pt>
    <dgm:pt modelId="{E41B73D7-0BE5-444C-862B-028ECDAAE52C}" type="pres">
      <dgm:prSet presAssocID="{3433FCEC-A83B-4920-A658-4BFAC320FF14}" presName="level2Shape" presStyleLbl="node2" presStyleIdx="0" presStyleCnt="2" custScaleX="80031" custScaleY="38796" custLinFactNeighborX="-40918"/>
      <dgm:spPr/>
    </dgm:pt>
    <dgm:pt modelId="{0775AA9B-52BB-417A-9DDF-00A1B26A7525}" type="pres">
      <dgm:prSet presAssocID="{3433FCEC-A83B-4920-A658-4BFAC320FF14}" presName="hierChild3" presStyleCnt="0"/>
      <dgm:spPr/>
    </dgm:pt>
    <dgm:pt modelId="{043BB42F-9CD8-450A-87B8-B4459076D231}" type="pres">
      <dgm:prSet presAssocID="{53E1AE18-586F-4838-9E5C-7A9CAAF87043}" presName="Name19" presStyleLbl="parChTrans1D2" presStyleIdx="1" presStyleCnt="2"/>
      <dgm:spPr/>
    </dgm:pt>
    <dgm:pt modelId="{ADEDB633-7DE6-4021-B1C9-A748105FBD6A}" type="pres">
      <dgm:prSet presAssocID="{F1906631-FE08-45F0-B945-99D3B8363593}" presName="Name21" presStyleCnt="0"/>
      <dgm:spPr/>
    </dgm:pt>
    <dgm:pt modelId="{535CB178-9A72-4CB8-94F7-906577C40CC4}" type="pres">
      <dgm:prSet presAssocID="{F1906631-FE08-45F0-B945-99D3B8363593}" presName="level2Shape" presStyleLbl="node2" presStyleIdx="1" presStyleCnt="2" custScaleX="73635" custScaleY="36224" custLinFactNeighborX="40918"/>
      <dgm:spPr/>
    </dgm:pt>
    <dgm:pt modelId="{93E19D3F-B6CC-4229-878C-A4DFF61DFAF0}" type="pres">
      <dgm:prSet presAssocID="{F1906631-FE08-45F0-B945-99D3B8363593}" presName="hierChild3" presStyleCnt="0"/>
      <dgm:spPr/>
    </dgm:pt>
    <dgm:pt modelId="{DB427C7E-C017-40EE-9CB5-4A94D0055BDE}" type="pres">
      <dgm:prSet presAssocID="{846122E9-B73A-4F22-BD67-B8D96F84935E}" presName="bgShapesFlow" presStyleCnt="0"/>
      <dgm:spPr/>
    </dgm:pt>
  </dgm:ptLst>
  <dgm:cxnLst>
    <dgm:cxn modelId="{EC69B011-D28E-4799-8787-A0D148356827}" type="presOf" srcId="{53E1AE18-586F-4838-9E5C-7A9CAAF87043}" destId="{043BB42F-9CD8-450A-87B8-B4459076D231}" srcOrd="0" destOrd="0" presId="urn:microsoft.com/office/officeart/2005/8/layout/hierarchy6"/>
    <dgm:cxn modelId="{2586DB27-65AF-4BFC-8404-E9D9E678F222}" type="presOf" srcId="{1C230811-A76C-4382-B14A-836815FDECA6}" destId="{2A0E2E1F-9506-48BA-A42E-04992CC271A9}" srcOrd="0" destOrd="0" presId="urn:microsoft.com/office/officeart/2005/8/layout/hierarchy6"/>
    <dgm:cxn modelId="{610A647A-20BC-42CE-B555-992BCB55E527}" srcId="{276F53C9-BCEF-4DCE-9C95-ACBAC10CCBFF}" destId="{F1906631-FE08-45F0-B945-99D3B8363593}" srcOrd="1" destOrd="0" parTransId="{53E1AE18-586F-4838-9E5C-7A9CAAF87043}" sibTransId="{53C47A1E-FF0F-45E8-9613-9EC91F426F9E}"/>
    <dgm:cxn modelId="{93BC8889-C296-4D7A-A806-A8F38E50D733}" type="presOf" srcId="{276F53C9-BCEF-4DCE-9C95-ACBAC10CCBFF}" destId="{6B517FAA-B030-4637-86C0-5E556CF9274E}" srcOrd="0" destOrd="0" presId="urn:microsoft.com/office/officeart/2005/8/layout/hierarchy6"/>
    <dgm:cxn modelId="{6FFE4AA2-94FE-49F6-8BA1-0C09E3D7C100}" srcId="{846122E9-B73A-4F22-BD67-B8D96F84935E}" destId="{276F53C9-BCEF-4DCE-9C95-ACBAC10CCBFF}" srcOrd="0" destOrd="0" parTransId="{801646C5-37C0-4FAA-8B74-D48AC71602DC}" sibTransId="{9C4A23C6-8C34-49EB-B264-908E6DD901E0}"/>
    <dgm:cxn modelId="{910BFAB7-16AB-4754-AF53-BF8834F1B5AA}" type="presOf" srcId="{F1906631-FE08-45F0-B945-99D3B8363593}" destId="{535CB178-9A72-4CB8-94F7-906577C40CC4}" srcOrd="0" destOrd="0" presId="urn:microsoft.com/office/officeart/2005/8/layout/hierarchy6"/>
    <dgm:cxn modelId="{9CB83FCA-0D0E-49A7-86C6-722E07B0298E}" type="presOf" srcId="{3433FCEC-A83B-4920-A658-4BFAC320FF14}" destId="{E41B73D7-0BE5-444C-862B-028ECDAAE52C}" srcOrd="0" destOrd="0" presId="urn:microsoft.com/office/officeart/2005/8/layout/hierarchy6"/>
    <dgm:cxn modelId="{DB502DEF-C425-4A02-B9AD-5A560FFC7E7B}" srcId="{276F53C9-BCEF-4DCE-9C95-ACBAC10CCBFF}" destId="{3433FCEC-A83B-4920-A658-4BFAC320FF14}" srcOrd="0" destOrd="0" parTransId="{1C230811-A76C-4382-B14A-836815FDECA6}" sibTransId="{56F8697F-155B-4CF1-AF40-14A4D4A6C485}"/>
    <dgm:cxn modelId="{027CF6F8-FB97-412F-9963-FEB3C7E50DD8}" type="presOf" srcId="{846122E9-B73A-4F22-BD67-B8D96F84935E}" destId="{B2194F40-315B-4AA8-906D-0C57774A1664}" srcOrd="0" destOrd="0" presId="urn:microsoft.com/office/officeart/2005/8/layout/hierarchy6"/>
    <dgm:cxn modelId="{2B90D502-C682-4A7F-B1CA-A4334CD3DEEC}" type="presParOf" srcId="{B2194F40-315B-4AA8-906D-0C57774A1664}" destId="{A257A2DF-8E41-4BE1-99D3-6F735A64E08D}" srcOrd="0" destOrd="0" presId="urn:microsoft.com/office/officeart/2005/8/layout/hierarchy6"/>
    <dgm:cxn modelId="{57E25F6F-9D5E-49A2-B798-931889352809}" type="presParOf" srcId="{A257A2DF-8E41-4BE1-99D3-6F735A64E08D}" destId="{42F60A01-9B58-4DED-8674-1BA87FA1F17F}" srcOrd="0" destOrd="0" presId="urn:microsoft.com/office/officeart/2005/8/layout/hierarchy6"/>
    <dgm:cxn modelId="{758E975B-1598-46CB-842B-096CEBFC8241}" type="presParOf" srcId="{42F60A01-9B58-4DED-8674-1BA87FA1F17F}" destId="{9A4E04BF-0A68-4641-98DF-1EA330800BAC}" srcOrd="0" destOrd="0" presId="urn:microsoft.com/office/officeart/2005/8/layout/hierarchy6"/>
    <dgm:cxn modelId="{2858A9EA-36B2-4397-B5E1-98B848BECE1C}" type="presParOf" srcId="{9A4E04BF-0A68-4641-98DF-1EA330800BAC}" destId="{6B517FAA-B030-4637-86C0-5E556CF9274E}" srcOrd="0" destOrd="0" presId="urn:microsoft.com/office/officeart/2005/8/layout/hierarchy6"/>
    <dgm:cxn modelId="{19D8C64C-18D2-40A8-B0E6-105CDE0EEBF5}" type="presParOf" srcId="{9A4E04BF-0A68-4641-98DF-1EA330800BAC}" destId="{241A5885-EBEE-44E1-9033-943C9A6A4B5B}" srcOrd="1" destOrd="0" presId="urn:microsoft.com/office/officeart/2005/8/layout/hierarchy6"/>
    <dgm:cxn modelId="{BD089146-B8FA-4D00-A08D-B391070D01E9}" type="presParOf" srcId="{241A5885-EBEE-44E1-9033-943C9A6A4B5B}" destId="{2A0E2E1F-9506-48BA-A42E-04992CC271A9}" srcOrd="0" destOrd="0" presId="urn:microsoft.com/office/officeart/2005/8/layout/hierarchy6"/>
    <dgm:cxn modelId="{A7B39EF5-C0BA-4593-BC7C-CE0273286078}" type="presParOf" srcId="{241A5885-EBEE-44E1-9033-943C9A6A4B5B}" destId="{8D9D61F9-5A2D-4965-B469-DB15AD850551}" srcOrd="1" destOrd="0" presId="urn:microsoft.com/office/officeart/2005/8/layout/hierarchy6"/>
    <dgm:cxn modelId="{E95104F8-DD0C-42ED-A348-FAD68984C67A}" type="presParOf" srcId="{8D9D61F9-5A2D-4965-B469-DB15AD850551}" destId="{E41B73D7-0BE5-444C-862B-028ECDAAE52C}" srcOrd="0" destOrd="0" presId="urn:microsoft.com/office/officeart/2005/8/layout/hierarchy6"/>
    <dgm:cxn modelId="{3E1D32E7-7F6B-4A6B-BA3A-2469D5DE6458}" type="presParOf" srcId="{8D9D61F9-5A2D-4965-B469-DB15AD850551}" destId="{0775AA9B-52BB-417A-9DDF-00A1B26A7525}" srcOrd="1" destOrd="0" presId="urn:microsoft.com/office/officeart/2005/8/layout/hierarchy6"/>
    <dgm:cxn modelId="{7B1BD3B1-17B1-47C4-956B-AB76ADBAE078}" type="presParOf" srcId="{241A5885-EBEE-44E1-9033-943C9A6A4B5B}" destId="{043BB42F-9CD8-450A-87B8-B4459076D231}" srcOrd="2" destOrd="0" presId="urn:microsoft.com/office/officeart/2005/8/layout/hierarchy6"/>
    <dgm:cxn modelId="{26F1F55F-BE52-4E0F-9CDA-BFC7F3C8D81D}" type="presParOf" srcId="{241A5885-EBEE-44E1-9033-943C9A6A4B5B}" destId="{ADEDB633-7DE6-4021-B1C9-A748105FBD6A}" srcOrd="3" destOrd="0" presId="urn:microsoft.com/office/officeart/2005/8/layout/hierarchy6"/>
    <dgm:cxn modelId="{9652D34C-128D-4856-8960-81863E19CB8E}" type="presParOf" srcId="{ADEDB633-7DE6-4021-B1C9-A748105FBD6A}" destId="{535CB178-9A72-4CB8-94F7-906577C40CC4}" srcOrd="0" destOrd="0" presId="urn:microsoft.com/office/officeart/2005/8/layout/hierarchy6"/>
    <dgm:cxn modelId="{770DEC3A-B19C-42F6-A6CF-BA3A0172C775}" type="presParOf" srcId="{ADEDB633-7DE6-4021-B1C9-A748105FBD6A}" destId="{93E19D3F-B6CC-4229-878C-A4DFF61DFAF0}" srcOrd="1" destOrd="0" presId="urn:microsoft.com/office/officeart/2005/8/layout/hierarchy6"/>
    <dgm:cxn modelId="{01CD55CB-DD35-4E46-98CE-D32136506CF2}" type="presParOf" srcId="{B2194F40-315B-4AA8-906D-0C57774A1664}" destId="{DB427C7E-C017-40EE-9CB5-4A94D0055B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7FAA-B030-4637-86C0-5E556CF9274E}">
      <dsp:nvSpPr>
        <dsp:cNvPr id="0" name=""/>
        <dsp:cNvSpPr/>
      </dsp:nvSpPr>
      <dsp:spPr>
        <a:xfrm>
          <a:off x="4116" y="366290"/>
          <a:ext cx="8221366" cy="681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 main non-bicarbonate buffers in the tubule</a:t>
          </a:r>
          <a:endParaRPr lang="en-US" sz="2400" kern="1200" dirty="0"/>
        </a:p>
      </dsp:txBody>
      <dsp:txXfrm>
        <a:off x="24067" y="386241"/>
        <a:ext cx="8181464" cy="641286"/>
      </dsp:txXfrm>
    </dsp:sp>
    <dsp:sp modelId="{2A0E2E1F-9506-48BA-A42E-04992CC271A9}">
      <dsp:nvSpPr>
        <dsp:cNvPr id="0" name=""/>
        <dsp:cNvSpPr/>
      </dsp:nvSpPr>
      <dsp:spPr>
        <a:xfrm>
          <a:off x="1498835" y="1047478"/>
          <a:ext cx="2615964" cy="752236"/>
        </a:xfrm>
        <a:custGeom>
          <a:avLst/>
          <a:gdLst/>
          <a:ahLst/>
          <a:cxnLst/>
          <a:rect l="0" t="0" r="0" b="0"/>
          <a:pathLst>
            <a:path>
              <a:moveTo>
                <a:pt x="2615964" y="0"/>
              </a:moveTo>
              <a:lnTo>
                <a:pt x="2615964" y="376118"/>
              </a:lnTo>
              <a:lnTo>
                <a:pt x="0" y="376118"/>
              </a:lnTo>
              <a:lnTo>
                <a:pt x="0" y="752236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B73D7-0BE5-444C-862B-028ECDAAE52C}">
      <dsp:nvSpPr>
        <dsp:cNvPr id="0" name=""/>
        <dsp:cNvSpPr/>
      </dsp:nvSpPr>
      <dsp:spPr>
        <a:xfrm>
          <a:off x="370042" y="1799715"/>
          <a:ext cx="2257585" cy="729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Filtered</a:t>
          </a:r>
          <a:endParaRPr lang="en-US" sz="2600" kern="1200" dirty="0"/>
        </a:p>
      </dsp:txBody>
      <dsp:txXfrm>
        <a:off x="391411" y="1821084"/>
        <a:ext cx="2214847" cy="686856"/>
      </dsp:txXfrm>
    </dsp:sp>
    <dsp:sp modelId="{043BB42F-9CD8-450A-87B8-B4459076D231}">
      <dsp:nvSpPr>
        <dsp:cNvPr id="0" name=""/>
        <dsp:cNvSpPr/>
      </dsp:nvSpPr>
      <dsp:spPr>
        <a:xfrm>
          <a:off x="4114800" y="1047478"/>
          <a:ext cx="2706176" cy="752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118"/>
              </a:lnTo>
              <a:lnTo>
                <a:pt x="2706176" y="376118"/>
              </a:lnTo>
              <a:lnTo>
                <a:pt x="2706176" y="752236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CB178-9A72-4CB8-94F7-906577C40CC4}">
      <dsp:nvSpPr>
        <dsp:cNvPr id="0" name=""/>
        <dsp:cNvSpPr/>
      </dsp:nvSpPr>
      <dsp:spPr>
        <a:xfrm>
          <a:off x="5782396" y="1799715"/>
          <a:ext cx="2077161" cy="681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Synthesized</a:t>
          </a:r>
          <a:endParaRPr lang="en-US" sz="2600" kern="1200" dirty="0"/>
        </a:p>
      </dsp:txBody>
      <dsp:txXfrm>
        <a:off x="5802348" y="1819667"/>
        <a:ext cx="2037257" cy="641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F6072-8187-4B9F-96E3-96B3568F1365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5DF99-27FB-4B83-921D-FD25010C8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6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9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6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8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03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85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0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0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7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84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9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74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4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0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726A-8DFC-4C9C-B88D-2D14F9AEA7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7F1E3-AB78-44B5-BDEC-1FE6A4D38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4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msaja@ksu.edu.s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Acid-base balance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Dr.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Maha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Saja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MBBS, MSc Physiology, PhD</a:t>
            </a:r>
          </a:p>
          <a:p>
            <a:r>
              <a:rPr lang="en-GB" dirty="0">
                <a:solidFill>
                  <a:schemeClr val="tx1"/>
                </a:solidFill>
                <a:hlinkClick r:id="rId2"/>
              </a:rPr>
              <a:t>msaja@ksu.edu.sa</a:t>
            </a:r>
            <a:endParaRPr lang="en-GB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81000"/>
            <a:ext cx="114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3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[H</a:t>
            </a:r>
            <a:r>
              <a:rPr lang="en-GB" sz="3600" b="1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] &amp; the pH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GB" b="1" i="1" dirty="0">
                <a:solidFill>
                  <a:srgbClr val="C00000"/>
                </a:solidFill>
              </a:rPr>
              <a:t>What is pH?</a:t>
            </a:r>
          </a:p>
          <a:p>
            <a:pPr lvl="1"/>
            <a:r>
              <a:rPr lang="en-GB" dirty="0"/>
              <a:t>pH is a way of expressing H</a:t>
            </a:r>
            <a:r>
              <a:rPr lang="en-GB" baseline="30000" dirty="0"/>
              <a:t>+</a:t>
            </a:r>
            <a:r>
              <a:rPr lang="en-GB" dirty="0"/>
              <a:t> ion concentrations.</a:t>
            </a:r>
          </a:p>
          <a:p>
            <a:pPr marL="274320" lvl="1" indent="0">
              <a:buNone/>
            </a:pPr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If the [H</a:t>
            </a:r>
            <a:r>
              <a:rPr lang="en-GB" baseline="30000" dirty="0"/>
              <a:t>+</a:t>
            </a:r>
            <a:r>
              <a:rPr lang="en-GB" dirty="0"/>
              <a:t>] increase → pH will decrease (more acidic)</a:t>
            </a:r>
          </a:p>
          <a:p>
            <a:pPr lvl="1"/>
            <a:r>
              <a:rPr lang="en-GB" dirty="0"/>
              <a:t>If the [H</a:t>
            </a:r>
            <a:r>
              <a:rPr lang="en-GB" baseline="30000" dirty="0"/>
              <a:t>+</a:t>
            </a:r>
            <a:r>
              <a:rPr lang="en-GB" dirty="0"/>
              <a:t>] decrease → pH will increase (more alkaline)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i="1" dirty="0">
                <a:solidFill>
                  <a:srgbClr val="FF0000"/>
                </a:solidFill>
              </a:rPr>
              <a:t>What is the normal pH of the ECF?</a:t>
            </a:r>
            <a:endParaRPr lang="en-US" b="1" i="1" dirty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r>
              <a:rPr lang="en-GB" dirty="0"/>
              <a:t>Normally pH= 7.35-7.45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638800"/>
            <a:ext cx="16530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pH= 7.35-7.45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10617" y="5823466"/>
            <a:ext cx="2461783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219200" y="5867400"/>
            <a:ext cx="24384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1200" y="5410200"/>
            <a:ext cx="11977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Alkalosis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9518" y="5454134"/>
            <a:ext cx="11464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Acidosis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9425" y="5325070"/>
            <a:ext cx="88357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pH &gt; 8</a:t>
            </a:r>
          </a:p>
          <a:p>
            <a:pPr algn="ctr"/>
            <a:endParaRPr lang="en-GB" b="1" dirty="0">
              <a:solidFill>
                <a:prstClr val="black"/>
              </a:solidFill>
            </a:endParaRP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Death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5325070"/>
            <a:ext cx="10759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pH &lt; 6.8</a:t>
            </a:r>
          </a:p>
          <a:p>
            <a:pPr algn="ctr"/>
            <a:endParaRPr lang="en-GB" b="1" dirty="0">
              <a:solidFill>
                <a:prstClr val="black"/>
              </a:solidFill>
            </a:endParaRPr>
          </a:p>
          <a:p>
            <a:pPr algn="ctr"/>
            <a:r>
              <a:rPr lang="en-GB" b="1" dirty="0">
                <a:solidFill>
                  <a:prstClr val="black"/>
                </a:solidFill>
              </a:rPr>
              <a:t>Death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6504801"/>
            <a:ext cx="4159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(Guyton &amp; Hall. Textbook of medical physiology. 13</a:t>
            </a:r>
            <a:r>
              <a:rPr lang="en-GB" sz="1200" baseline="30000" dirty="0"/>
              <a:t>th</a:t>
            </a:r>
            <a:r>
              <a:rPr lang="en-GB" sz="1200" dirty="0"/>
              <a:t> ed. 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28FB43-C1E7-482E-A53E-78E19B637EFF}"/>
                  </a:ext>
                </a:extLst>
              </p:cNvPr>
              <p:cNvSpPr txBox="1"/>
              <p:nvPr/>
            </p:nvSpPr>
            <p:spPr>
              <a:xfrm>
                <a:off x="3014457" y="2330729"/>
                <a:ext cx="2296160" cy="6335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en-GB" sz="2000" b="1" dirty="0">
                                  <a:solidFill>
                                    <a:srgbClr val="0070C0"/>
                                  </a:solidFill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en-GB" sz="2000" b="1" baseline="30000" dirty="0">
                                  <a:solidFill>
                                    <a:srgbClr val="0070C0"/>
                                  </a:solidFill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</m:fName>
                        <m:e/>
                      </m:func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28FB43-C1E7-482E-A53E-78E19B637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457" y="2330729"/>
                <a:ext cx="2296160" cy="633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8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70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pH and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GB" sz="3600" b="1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 Concentration of Body Fluids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25717"/>
              </p:ext>
            </p:extLst>
          </p:nvPr>
        </p:nvGraphicFramePr>
        <p:xfrm>
          <a:off x="1219200" y="1767840"/>
          <a:ext cx="6858000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[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GB" sz="18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(</a:t>
                      </a:r>
                      <a:r>
                        <a:rPr lang="en-US" sz="1800" b="1" kern="1200" baseline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mEq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pH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Extracellular fluid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GB" b="1" dirty="0"/>
                        <a:t>Arterial blood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4.0 X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7.4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GB" b="1" dirty="0"/>
                        <a:t>Venous blood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4.5 X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7.35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</a:pPr>
                      <a:r>
                        <a:rPr lang="en-GB" b="1" dirty="0"/>
                        <a:t>IF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4.5 X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7.35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Intracellular fluid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1 X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b="1" dirty="0"/>
                        <a:t>4 X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6-7.4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Urine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3 X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US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b="1" dirty="0"/>
                        <a:t> X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GB" sz="1800" b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4.5-8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Gastric </a:t>
                      </a:r>
                      <a:r>
                        <a:rPr lang="en-GB" b="1" dirty="0" err="1"/>
                        <a:t>HCl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160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b="1" dirty="0"/>
                        <a:t>0.8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84656" y="6504801"/>
            <a:ext cx="4159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(Guyton &amp; Hall. Textbook of medical physiology. 13</a:t>
            </a:r>
            <a:r>
              <a:rPr lang="en-GB" sz="1200" baseline="30000" dirty="0"/>
              <a:t>th</a:t>
            </a:r>
            <a:r>
              <a:rPr lang="en-GB" sz="1200" dirty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4137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The body produces large amounts of acids on daily basis as by products of metabolism. </a:t>
            </a:r>
          </a:p>
          <a:p>
            <a:pPr lvl="1"/>
            <a:r>
              <a:rPr lang="en-GB" dirty="0"/>
              <a:t>Metabolism of dietary proteins.</a:t>
            </a:r>
          </a:p>
          <a:p>
            <a:pPr lvl="1"/>
            <a:r>
              <a:rPr lang="en-GB" dirty="0"/>
              <a:t>Anaerobic metabolism of carbs and fat.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Acids in the body are of two kinds: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b="1" i="1" dirty="0">
                <a:solidFill>
                  <a:srgbClr val="0070C0"/>
                </a:solidFill>
              </a:rPr>
              <a:t>Volatile</a:t>
            </a:r>
            <a:r>
              <a:rPr lang="en-GB" dirty="0"/>
              <a:t> (CO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GB" b="1" i="1" dirty="0">
                <a:solidFill>
                  <a:srgbClr val="0070C0"/>
                </a:solidFill>
              </a:rPr>
              <a:t>Non-volatile “fixed” </a:t>
            </a:r>
            <a:r>
              <a:rPr lang="en-GB" dirty="0"/>
              <a:t>(sulfuric acid, lactic acid) (daily acid load ≈ 50-100 </a:t>
            </a:r>
            <a:r>
              <a:rPr lang="en-GB" dirty="0" err="1"/>
              <a:t>mEq</a:t>
            </a:r>
            <a:r>
              <a:rPr lang="en-GB" dirty="0"/>
              <a:t>/day) (0.8 </a:t>
            </a:r>
            <a:r>
              <a:rPr lang="en-GB" dirty="0" err="1"/>
              <a:t>mEq</a:t>
            </a:r>
            <a:r>
              <a:rPr lang="en-GB" dirty="0"/>
              <a:t>/kg/d).</a:t>
            </a:r>
          </a:p>
          <a:p>
            <a:pPr marL="731520" lvl="1" indent="-45720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096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Acid Production by the Body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90800" y="6504801"/>
            <a:ext cx="648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(Vander’s Renal Physiology. 8</a:t>
            </a:r>
            <a:r>
              <a:rPr lang="en-GB" sz="1200" baseline="30000" dirty="0"/>
              <a:t>th</a:t>
            </a:r>
            <a:r>
              <a:rPr lang="en-GB" sz="1200" dirty="0"/>
              <a:t> </a:t>
            </a:r>
            <a:r>
              <a:rPr lang="en-GB" sz="1200" dirty="0" err="1"/>
              <a:t>ed</a:t>
            </a:r>
            <a:r>
              <a:rPr lang="en-GB" sz="1200" dirty="0"/>
              <a:t> ; Guyton &amp; Hall. Textbook of medical physiology. 13</a:t>
            </a:r>
            <a:r>
              <a:rPr lang="en-GB" sz="1200" baseline="30000" dirty="0"/>
              <a:t>th</a:t>
            </a:r>
            <a:r>
              <a:rPr lang="en-GB" sz="1200" dirty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96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chemeClr val="accent1">
                    <a:lumMod val="75000"/>
                  </a:schemeClr>
                </a:solidFill>
              </a:rPr>
              <a:t>Three main systems: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i="1" dirty="0">
                <a:solidFill>
                  <a:srgbClr val="002060"/>
                </a:solidFill>
              </a:rPr>
              <a:t>Body fluid buffers.</a:t>
            </a:r>
          </a:p>
          <a:p>
            <a:pPr marL="274320" lvl="1" indent="0">
              <a:buNone/>
            </a:pPr>
            <a:r>
              <a:rPr lang="en-GB" dirty="0"/>
              <a:t>Works within seconds.</a:t>
            </a:r>
          </a:p>
          <a:p>
            <a:pPr marL="274320" lvl="1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i="1" dirty="0">
                <a:solidFill>
                  <a:srgbClr val="002060"/>
                </a:solidFill>
              </a:rPr>
              <a:t>Lungs </a:t>
            </a:r>
          </a:p>
          <a:p>
            <a:pPr marL="274320" lvl="1" indent="0">
              <a:buNone/>
            </a:pPr>
            <a:r>
              <a:rPr lang="en-GB" dirty="0"/>
              <a:t>Works within minutes.</a:t>
            </a:r>
          </a:p>
          <a:p>
            <a:pPr marL="274320" lvl="1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i="1" dirty="0">
                <a:solidFill>
                  <a:srgbClr val="002060"/>
                </a:solidFill>
              </a:rPr>
              <a:t>Kidneys</a:t>
            </a:r>
          </a:p>
          <a:p>
            <a:pPr marL="274320" lvl="1" indent="0">
              <a:buNone/>
            </a:pPr>
            <a:r>
              <a:rPr lang="en-GB" dirty="0"/>
              <a:t>Works within hours-days.</a:t>
            </a:r>
          </a:p>
          <a:p>
            <a:pPr marL="274320" lvl="1" indent="0">
              <a:buNone/>
            </a:pPr>
            <a:r>
              <a:rPr lang="en-GB" dirty="0"/>
              <a:t>The most powerful of the three.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The Body’s Defense Against Changes in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[H</a:t>
            </a:r>
            <a:r>
              <a:rPr lang="en-GB" sz="3600" b="1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Body Fluid buffers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4572000"/>
            <a:ext cx="7924800" cy="0"/>
          </a:xfrm>
          <a:prstGeom prst="line">
            <a:avLst/>
          </a:prstGeom>
          <a:ln w="53975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45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A buffer </a:t>
            </a:r>
            <a:r>
              <a:rPr lang="en-GB" dirty="0"/>
              <a:t>= a solution that resists changes in pH upon addition of small amount of acids or bases.</a:t>
            </a:r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AD0101">
                    <a:lumMod val="75000"/>
                  </a:srgbClr>
                </a:solidFill>
              </a:rPr>
              <a:t>What is a Buffer?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Delay 7"/>
          <p:cNvSpPr/>
          <p:nvPr/>
        </p:nvSpPr>
        <p:spPr>
          <a:xfrm rot="5400000">
            <a:off x="3427476" y="3278124"/>
            <a:ext cx="1679448" cy="1676400"/>
          </a:xfrm>
          <a:prstGeom prst="flowChartDelay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Buffer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60061" y="409482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Buffer</a:t>
            </a:r>
            <a:endParaRPr lang="en-US" b="1" dirty="0"/>
          </a:p>
        </p:txBody>
      </p:sp>
      <p:sp>
        <p:nvSpPr>
          <p:cNvPr id="13" name="Freeform 12"/>
          <p:cNvSpPr/>
          <p:nvPr/>
        </p:nvSpPr>
        <p:spPr>
          <a:xfrm>
            <a:off x="4660490" y="2922639"/>
            <a:ext cx="870155" cy="619432"/>
          </a:xfrm>
          <a:custGeom>
            <a:avLst/>
            <a:gdLst>
              <a:gd name="connsiteX0" fmla="*/ 870155 w 870155"/>
              <a:gd name="connsiteY0" fmla="*/ 0 h 619432"/>
              <a:gd name="connsiteX1" fmla="*/ 176981 w 870155"/>
              <a:gd name="connsiteY1" fmla="*/ 58993 h 619432"/>
              <a:gd name="connsiteX2" fmla="*/ 0 w 870155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155" h="619432">
                <a:moveTo>
                  <a:pt x="870155" y="0"/>
                </a:moveTo>
                <a:lnTo>
                  <a:pt x="176981" y="58993"/>
                </a:lnTo>
                <a:cubicBezTo>
                  <a:pt x="31955" y="162232"/>
                  <a:pt x="15977" y="390832"/>
                  <a:pt x="0" y="619432"/>
                </a:cubicBezTo>
              </a:path>
            </a:pathLst>
          </a:custGeom>
          <a:noFill/>
          <a:ln w="38100">
            <a:solidFill>
              <a:srgbClr val="00206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273797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Base</a:t>
            </a:r>
            <a:endParaRPr lang="en-US" b="1" dirty="0"/>
          </a:p>
        </p:txBody>
      </p:sp>
      <p:sp>
        <p:nvSpPr>
          <p:cNvPr id="15" name="Freeform 14"/>
          <p:cNvSpPr/>
          <p:nvPr/>
        </p:nvSpPr>
        <p:spPr>
          <a:xfrm>
            <a:off x="2669458" y="2913340"/>
            <a:ext cx="1091381" cy="613983"/>
          </a:xfrm>
          <a:custGeom>
            <a:avLst/>
            <a:gdLst>
              <a:gd name="connsiteX0" fmla="*/ 0 w 1091381"/>
              <a:gd name="connsiteY0" fmla="*/ 9299 h 613983"/>
              <a:gd name="connsiteX1" fmla="*/ 855407 w 1091381"/>
              <a:gd name="connsiteY1" fmla="*/ 83041 h 613983"/>
              <a:gd name="connsiteX2" fmla="*/ 1091381 w 1091381"/>
              <a:gd name="connsiteY2" fmla="*/ 613983 h 6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381" h="613983">
                <a:moveTo>
                  <a:pt x="0" y="9299"/>
                </a:moveTo>
                <a:cubicBezTo>
                  <a:pt x="336755" y="-4221"/>
                  <a:pt x="673510" y="-17740"/>
                  <a:pt x="855407" y="83041"/>
                </a:cubicBezTo>
                <a:cubicBezTo>
                  <a:pt x="1037304" y="183822"/>
                  <a:pt x="1064342" y="398902"/>
                  <a:pt x="1091381" y="613983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05997" y="27379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Acid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5105400"/>
            <a:ext cx="481413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Neutralizes small additions of bases/acids</a:t>
            </a:r>
            <a:endParaRPr lang="en-US" b="1" dirty="0"/>
          </a:p>
        </p:txBody>
      </p:sp>
      <p:sp>
        <p:nvSpPr>
          <p:cNvPr id="18" name="Down Arrow 17"/>
          <p:cNvSpPr/>
          <p:nvPr/>
        </p:nvSpPr>
        <p:spPr>
          <a:xfrm>
            <a:off x="4038600" y="5562600"/>
            <a:ext cx="393290" cy="4572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19058" y="6107668"/>
            <a:ext cx="246734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pH remains constant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80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buffer is a mixture of a weak acid and a weak base that are in equilibrium.</a:t>
            </a:r>
          </a:p>
          <a:p>
            <a:endParaRPr lang="en-GB" dirty="0"/>
          </a:p>
          <a:p>
            <a:r>
              <a:rPr lang="en-GB" dirty="0"/>
              <a:t>To be more accurate, its either made of:</a:t>
            </a:r>
          </a:p>
          <a:p>
            <a:pPr lvl="1"/>
            <a:r>
              <a:rPr lang="en-GB" dirty="0"/>
              <a:t>A weak acid and its conjugated base (H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</a:t>
            </a:r>
            <a:r>
              <a:rPr lang="en-GB" dirty="0"/>
              <a:t> &amp; NaHCO</a:t>
            </a:r>
            <a:r>
              <a:rPr lang="en-GB" baseline="-25000" dirty="0"/>
              <a:t>3</a:t>
            </a:r>
            <a:r>
              <a:rPr lang="en-GB" dirty="0"/>
              <a:t>).</a:t>
            </a:r>
          </a:p>
          <a:p>
            <a:pPr lvl="1"/>
            <a:r>
              <a:rPr lang="en-GB" dirty="0"/>
              <a:t>A weak base and its conjugated acid (NH</a:t>
            </a:r>
            <a:r>
              <a:rPr lang="en-GB" baseline="-25000" dirty="0"/>
              <a:t>3</a:t>
            </a:r>
            <a:r>
              <a:rPr lang="en-GB" dirty="0"/>
              <a:t> &amp; NH</a:t>
            </a:r>
            <a:r>
              <a:rPr lang="en-GB" baseline="-25000" dirty="0"/>
              <a:t>4</a:t>
            </a:r>
            <a:r>
              <a:rPr lang="en-GB" baseline="30000" dirty="0"/>
              <a:t>+</a:t>
            </a:r>
            <a:r>
              <a:rPr lang="en-GB" dirty="0"/>
              <a:t>).</a:t>
            </a:r>
          </a:p>
          <a:p>
            <a:pPr lvl="1"/>
            <a:endParaRPr lang="en-GB" dirty="0"/>
          </a:p>
          <a:p>
            <a:r>
              <a:rPr lang="en-GB" b="1" i="1" dirty="0">
                <a:solidFill>
                  <a:srgbClr val="FF0000"/>
                </a:solidFill>
              </a:rPr>
              <a:t>How does a buffer do its job?</a:t>
            </a:r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How do Buffers work?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08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i="1" dirty="0">
                <a:solidFill>
                  <a:srgbClr val="C00000"/>
                </a:solidFill>
              </a:rPr>
              <a:t>How does a buffer do its job?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Magnetic Disk 3"/>
          <p:cNvSpPr/>
          <p:nvPr/>
        </p:nvSpPr>
        <p:spPr>
          <a:xfrm>
            <a:off x="2590800" y="2057400"/>
            <a:ext cx="4495800" cy="39624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2590800" y="3429000"/>
            <a:ext cx="4495800" cy="2743200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1307068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Bicarbonate buffer 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102626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8782" y="2107552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NaHCO</a:t>
            </a:r>
            <a:r>
              <a:rPr lang="en-US" sz="1600" b="1" dirty="0">
                <a:solidFill>
                  <a:srgbClr val="0070C0"/>
                </a:solidFill>
              </a:rPr>
              <a:t>3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06292" y="2262753"/>
            <a:ext cx="1627322" cy="1348352"/>
          </a:xfrm>
          <a:custGeom>
            <a:avLst/>
            <a:gdLst>
              <a:gd name="connsiteX0" fmla="*/ 0 w 1627322"/>
              <a:gd name="connsiteY0" fmla="*/ 0 h 1348352"/>
              <a:gd name="connsiteX1" fmla="*/ 1286359 w 1627322"/>
              <a:gd name="connsiteY1" fmla="*/ 294467 h 1348352"/>
              <a:gd name="connsiteX2" fmla="*/ 1627322 w 1627322"/>
              <a:gd name="connsiteY2" fmla="*/ 1348352 h 1348352"/>
              <a:gd name="connsiteX3" fmla="*/ 1627322 w 1627322"/>
              <a:gd name="connsiteY3" fmla="*/ 1348352 h 13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322" h="1348352">
                <a:moveTo>
                  <a:pt x="0" y="0"/>
                </a:moveTo>
                <a:cubicBezTo>
                  <a:pt x="507569" y="34871"/>
                  <a:pt x="1015139" y="69742"/>
                  <a:pt x="1286359" y="294467"/>
                </a:cubicBezTo>
                <a:cubicBezTo>
                  <a:pt x="1557579" y="519192"/>
                  <a:pt x="1627322" y="1348352"/>
                  <a:pt x="1627322" y="1348352"/>
                </a:cubicBezTo>
                <a:lnTo>
                  <a:pt x="1627322" y="1348352"/>
                </a:lnTo>
              </a:path>
            </a:pathLst>
          </a:custGeom>
          <a:noFill/>
          <a:ln w="444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50575" y="2309247"/>
            <a:ext cx="1425844" cy="1286360"/>
          </a:xfrm>
          <a:custGeom>
            <a:avLst/>
            <a:gdLst>
              <a:gd name="connsiteX0" fmla="*/ 1425844 w 1425844"/>
              <a:gd name="connsiteY0" fmla="*/ 0 h 1286360"/>
              <a:gd name="connsiteX1" fmla="*/ 309966 w 1425844"/>
              <a:gd name="connsiteY1" fmla="*/ 278970 h 1286360"/>
              <a:gd name="connsiteX2" fmla="*/ 0 w 1425844"/>
              <a:gd name="connsiteY2" fmla="*/ 1286360 h 128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5844" h="1286360">
                <a:moveTo>
                  <a:pt x="1425844" y="0"/>
                </a:moveTo>
                <a:cubicBezTo>
                  <a:pt x="986725" y="32288"/>
                  <a:pt x="547607" y="64577"/>
                  <a:pt x="309966" y="278970"/>
                </a:cubicBezTo>
                <a:cubicBezTo>
                  <a:pt x="72325" y="493363"/>
                  <a:pt x="36162" y="889861"/>
                  <a:pt x="0" y="1286360"/>
                </a:cubicBezTo>
              </a:path>
            </a:pathLst>
          </a:custGeom>
          <a:noFill/>
          <a:ln w="41275"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83664" y="3638490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NaHCO</a:t>
            </a:r>
            <a:r>
              <a:rPr lang="en-US" sz="1600" b="1" dirty="0">
                <a:solidFill>
                  <a:srgbClr val="0070C0"/>
                </a:solidFill>
              </a:rPr>
              <a:t>3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3658914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1211" y="462909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7582" y="4445430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NaHCO</a:t>
            </a:r>
            <a:r>
              <a:rPr lang="en-US" sz="1600" b="1" dirty="0">
                <a:solidFill>
                  <a:srgbClr val="0070C0"/>
                </a:solidFill>
              </a:rPr>
              <a:t>3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1136" y="5319876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Na+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3059" y="4941682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HCO</a:t>
            </a:r>
            <a:r>
              <a:rPr lang="en-US" sz="1600" b="1" dirty="0">
                <a:solidFill>
                  <a:srgbClr val="0070C0"/>
                </a:solidFill>
              </a:rPr>
              <a:t>3-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0403" y="4600545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Na+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3726" y="54876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HCO</a:t>
            </a:r>
            <a:r>
              <a:rPr lang="en-US" sz="1600" b="1" dirty="0">
                <a:solidFill>
                  <a:srgbClr val="0070C0"/>
                </a:solidFill>
              </a:rPr>
              <a:t>3-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7480" y="5000655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2028" y="5004134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546729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HCO</a:t>
            </a:r>
            <a:r>
              <a:rPr lang="en-US" sz="1600" b="1" dirty="0">
                <a:solidFill>
                  <a:srgbClr val="FF0000"/>
                </a:solidFill>
              </a:rPr>
              <a:t>3-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4200435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HCO</a:t>
            </a:r>
            <a:r>
              <a:rPr lang="en-US" sz="1600" b="1" dirty="0">
                <a:solidFill>
                  <a:srgbClr val="FF0000"/>
                </a:solidFill>
              </a:rPr>
              <a:t>3-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461771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6600"/>
                </a:solidFill>
              </a:rPr>
              <a:t>If we add a strong acid to the solution</a:t>
            </a:r>
          </a:p>
          <a:p>
            <a:pPr algn="ctr"/>
            <a:r>
              <a:rPr lang="en-US" b="1" i="1" dirty="0" err="1">
                <a:solidFill>
                  <a:srgbClr val="006600"/>
                </a:solidFill>
              </a:rPr>
              <a:t>HCl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8876" y="2419290"/>
            <a:ext cx="94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6600"/>
                </a:solidFill>
              </a:rPr>
              <a:t>HCl</a:t>
            </a:r>
            <a:endParaRPr lang="en-US" sz="2000" b="1" i="1" dirty="0">
              <a:solidFill>
                <a:srgbClr val="0066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63432" y="2819400"/>
            <a:ext cx="0" cy="819090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1329" y="3858969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H</a:t>
            </a:r>
            <a:r>
              <a:rPr lang="en-US" sz="1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2388" y="3658914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Cl-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0146" y="4538989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Cl-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2780" y="5119821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H</a:t>
            </a:r>
            <a:r>
              <a:rPr lang="en-US" sz="1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32" name="Oval 31"/>
          <p:cNvSpPr/>
          <p:nvPr/>
        </p:nvSpPr>
        <p:spPr>
          <a:xfrm>
            <a:off x="4081160" y="3867090"/>
            <a:ext cx="490840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24399" y="5487667"/>
            <a:ext cx="1077403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85960" y="5105400"/>
            <a:ext cx="490840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83073" y="4944479"/>
            <a:ext cx="1237817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996973" y="5541847"/>
            <a:ext cx="1318227" cy="47795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56011" y="6076890"/>
            <a:ext cx="997389" cy="40011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8866" y="6378078"/>
            <a:ext cx="5950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The strong acid is converted into a weaker acid</a:t>
            </a:r>
          </a:p>
        </p:txBody>
      </p:sp>
    </p:spTree>
    <p:extLst>
      <p:ext uri="{BB962C8B-B14F-4D97-AF65-F5344CB8AC3E}">
        <p14:creationId xmlns:p14="http://schemas.microsoft.com/office/powerpoint/2010/main" val="15837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6" grpId="0" animBg="1"/>
      <p:bldP spid="40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i="1" dirty="0">
                <a:solidFill>
                  <a:srgbClr val="C00000"/>
                </a:solidFill>
              </a:rPr>
              <a:t>How does a buffer do its job?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Magnetic Disk 3"/>
          <p:cNvSpPr/>
          <p:nvPr/>
        </p:nvSpPr>
        <p:spPr>
          <a:xfrm>
            <a:off x="2590800" y="2057400"/>
            <a:ext cx="4495800" cy="39624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2590800" y="3429000"/>
            <a:ext cx="4495800" cy="2743200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1307068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Bicarbonate buffer solution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102626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8782" y="2107552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NaHCO</a:t>
            </a:r>
            <a:r>
              <a:rPr lang="en-US" sz="1600" b="1" dirty="0">
                <a:solidFill>
                  <a:srgbClr val="0070C0"/>
                </a:solidFill>
              </a:rPr>
              <a:t>3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06292" y="2262753"/>
            <a:ext cx="1627322" cy="1348352"/>
          </a:xfrm>
          <a:custGeom>
            <a:avLst/>
            <a:gdLst>
              <a:gd name="connsiteX0" fmla="*/ 0 w 1627322"/>
              <a:gd name="connsiteY0" fmla="*/ 0 h 1348352"/>
              <a:gd name="connsiteX1" fmla="*/ 1286359 w 1627322"/>
              <a:gd name="connsiteY1" fmla="*/ 294467 h 1348352"/>
              <a:gd name="connsiteX2" fmla="*/ 1627322 w 1627322"/>
              <a:gd name="connsiteY2" fmla="*/ 1348352 h 1348352"/>
              <a:gd name="connsiteX3" fmla="*/ 1627322 w 1627322"/>
              <a:gd name="connsiteY3" fmla="*/ 1348352 h 13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322" h="1348352">
                <a:moveTo>
                  <a:pt x="0" y="0"/>
                </a:moveTo>
                <a:cubicBezTo>
                  <a:pt x="507569" y="34871"/>
                  <a:pt x="1015139" y="69742"/>
                  <a:pt x="1286359" y="294467"/>
                </a:cubicBezTo>
                <a:cubicBezTo>
                  <a:pt x="1557579" y="519192"/>
                  <a:pt x="1627322" y="1348352"/>
                  <a:pt x="1627322" y="1348352"/>
                </a:cubicBezTo>
                <a:lnTo>
                  <a:pt x="1627322" y="1348352"/>
                </a:lnTo>
              </a:path>
            </a:pathLst>
          </a:custGeom>
          <a:noFill/>
          <a:ln w="444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50575" y="2309247"/>
            <a:ext cx="1425844" cy="1286360"/>
          </a:xfrm>
          <a:custGeom>
            <a:avLst/>
            <a:gdLst>
              <a:gd name="connsiteX0" fmla="*/ 1425844 w 1425844"/>
              <a:gd name="connsiteY0" fmla="*/ 0 h 1286360"/>
              <a:gd name="connsiteX1" fmla="*/ 309966 w 1425844"/>
              <a:gd name="connsiteY1" fmla="*/ 278970 h 1286360"/>
              <a:gd name="connsiteX2" fmla="*/ 0 w 1425844"/>
              <a:gd name="connsiteY2" fmla="*/ 1286360 h 128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5844" h="1286360">
                <a:moveTo>
                  <a:pt x="1425844" y="0"/>
                </a:moveTo>
                <a:cubicBezTo>
                  <a:pt x="986725" y="32288"/>
                  <a:pt x="547607" y="64577"/>
                  <a:pt x="309966" y="278970"/>
                </a:cubicBezTo>
                <a:cubicBezTo>
                  <a:pt x="72325" y="493363"/>
                  <a:pt x="36162" y="889861"/>
                  <a:pt x="0" y="1286360"/>
                </a:cubicBezTo>
              </a:path>
            </a:pathLst>
          </a:custGeom>
          <a:noFill/>
          <a:ln w="41275"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83664" y="3638490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NaHCO</a:t>
            </a:r>
            <a:r>
              <a:rPr lang="en-US" sz="1600" b="1" dirty="0">
                <a:solidFill>
                  <a:srgbClr val="0070C0"/>
                </a:solidFill>
              </a:rPr>
              <a:t>3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3658914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1211" y="462909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7582" y="4445430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NaHCO</a:t>
            </a:r>
            <a:r>
              <a:rPr lang="en-US" sz="1600" b="1" dirty="0">
                <a:solidFill>
                  <a:srgbClr val="0070C0"/>
                </a:solidFill>
              </a:rPr>
              <a:t>3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1136" y="5319876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Na+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3059" y="499053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HCO</a:t>
            </a:r>
            <a:r>
              <a:rPr lang="en-US" sz="1600" b="1" dirty="0">
                <a:solidFill>
                  <a:srgbClr val="0070C0"/>
                </a:solidFill>
              </a:rPr>
              <a:t>3-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0403" y="464940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Na+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3726" y="5487667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HCO</a:t>
            </a:r>
            <a:r>
              <a:rPr lang="en-US" sz="1600" b="1" dirty="0">
                <a:solidFill>
                  <a:srgbClr val="0070C0"/>
                </a:solidFill>
              </a:rPr>
              <a:t>3-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7480" y="5000655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2028" y="5004134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16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5467290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HCO</a:t>
            </a:r>
            <a:r>
              <a:rPr lang="en-US" sz="1600" b="1" dirty="0">
                <a:solidFill>
                  <a:srgbClr val="FF0000"/>
                </a:solidFill>
              </a:rPr>
              <a:t>3-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4200435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HCO</a:t>
            </a:r>
            <a:r>
              <a:rPr lang="en-US" sz="1600" b="1" dirty="0">
                <a:solidFill>
                  <a:srgbClr val="FF0000"/>
                </a:solidFill>
              </a:rPr>
              <a:t>3-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461771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6600"/>
                </a:solidFill>
              </a:rPr>
              <a:t>If we add a strong base to the solution</a:t>
            </a:r>
          </a:p>
          <a:p>
            <a:pPr algn="ctr"/>
            <a:r>
              <a:rPr lang="en-US" b="1" i="1" dirty="0" err="1">
                <a:solidFill>
                  <a:srgbClr val="006600"/>
                </a:solidFill>
              </a:rPr>
              <a:t>NaOH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8876" y="2419290"/>
            <a:ext cx="94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6600"/>
                </a:solidFill>
              </a:rPr>
              <a:t>NaOH</a:t>
            </a:r>
            <a:endParaRPr lang="en-US" sz="2000" b="1" i="1" dirty="0">
              <a:solidFill>
                <a:srgbClr val="0066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463432" y="2819400"/>
            <a:ext cx="0" cy="819090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1329" y="3858969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Na</a:t>
            </a:r>
            <a:r>
              <a:rPr lang="en-US" sz="1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2388" y="3638490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OH-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30146" y="4538989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OH-</a:t>
            </a:r>
            <a:endParaRPr lang="en-US" sz="1600" b="1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2780" y="5119821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Na</a:t>
            </a:r>
            <a:r>
              <a:rPr lang="en-US" sz="1600" b="1" dirty="0">
                <a:solidFill>
                  <a:srgbClr val="006600"/>
                </a:solidFill>
              </a:rPr>
              <a:t>+</a:t>
            </a:r>
          </a:p>
        </p:txBody>
      </p:sp>
      <p:sp>
        <p:nvSpPr>
          <p:cNvPr id="32" name="Oval 31"/>
          <p:cNvSpPr/>
          <p:nvPr/>
        </p:nvSpPr>
        <p:spPr>
          <a:xfrm>
            <a:off x="4111329" y="3858969"/>
            <a:ext cx="608204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07645" y="4227401"/>
            <a:ext cx="1077403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386453" y="5141737"/>
            <a:ext cx="649833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801920" y="5467290"/>
            <a:ext cx="1237817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980092" y="5678033"/>
            <a:ext cx="1285604" cy="735098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28800" y="6413131"/>
            <a:ext cx="1226618" cy="40011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NaHCO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80122" y="3638490"/>
            <a:ext cx="649833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30146" y="4538989"/>
            <a:ext cx="649833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813599" y="5010264"/>
            <a:ext cx="649833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70995" y="5029200"/>
            <a:ext cx="649833" cy="40011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048000" y="6381690"/>
            <a:ext cx="6094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The strong base is converted into a weaker base</a:t>
            </a:r>
          </a:p>
        </p:txBody>
      </p:sp>
    </p:spTree>
    <p:extLst>
      <p:ext uri="{BB962C8B-B14F-4D97-AF65-F5344CB8AC3E}">
        <p14:creationId xmlns:p14="http://schemas.microsoft.com/office/powerpoint/2010/main" val="26660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6" grpId="0" animBg="1"/>
      <p:bldP spid="40" grpId="0" animBg="1"/>
      <p:bldP spid="37" grpId="0" animBg="1"/>
      <p:bldP spid="39" grpId="0" animBg="1"/>
      <p:bldP spid="41" grpId="0" animBg="1"/>
      <p:bldP spid="42" grpId="0" animBg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/>
              <a:t>Define: acid and base.</a:t>
            </a:r>
          </a:p>
          <a:p>
            <a:pPr lvl="0"/>
            <a:r>
              <a:rPr lang="en-US" sz="2200" dirty="0"/>
              <a:t>Explain what is meant by strong and weak acids and bases.</a:t>
            </a:r>
          </a:p>
          <a:p>
            <a:pPr lvl="0"/>
            <a:r>
              <a:rPr lang="en-US" sz="2200" dirty="0"/>
              <a:t>List and identify the names/formulas for the common strong acids and strong bases. </a:t>
            </a:r>
          </a:p>
          <a:p>
            <a:pPr lvl="0"/>
            <a:r>
              <a:rPr lang="en-US" sz="2200" dirty="0"/>
              <a:t>To explain the role of Henderson-Hasselbalch equation in acid-base regulation.</a:t>
            </a:r>
          </a:p>
          <a:p>
            <a:pPr lvl="0"/>
            <a:r>
              <a:rPr lang="en-US" sz="2200" dirty="0"/>
              <a:t>To define buffer system and discuss the role of blood buffers and to explain their relevant roles in the body. </a:t>
            </a:r>
          </a:p>
          <a:p>
            <a:pPr lvl="0"/>
            <a:r>
              <a:rPr lang="en-US" sz="2200" dirty="0"/>
              <a:t>To describe the role of kidneys in the regulation of acid-base balance.</a:t>
            </a:r>
          </a:p>
          <a:p>
            <a:pPr lvl="0"/>
            <a:r>
              <a:rPr lang="en-US" sz="2200" dirty="0"/>
              <a:t>To describe the role of lungs in the regulation of acid-base balance.</a:t>
            </a:r>
          </a:p>
          <a:p>
            <a:pPr lvl="0"/>
            <a:endParaRPr lang="en-US" sz="2200" dirty="0"/>
          </a:p>
          <a:p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Objectives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447800"/>
            <a:ext cx="7467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27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There are 3 chemical buffers in the body;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Bicarbonate buffer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phosphate buffer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Proteins.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They are the 1</a:t>
            </a:r>
            <a:r>
              <a:rPr lang="en-GB" baseline="30000" dirty="0"/>
              <a:t>st</a:t>
            </a:r>
            <a:r>
              <a:rPr lang="en-GB" dirty="0"/>
              <a:t> line of defence against changes in pH i.e. [H</a:t>
            </a:r>
            <a:r>
              <a:rPr lang="en-GB" baseline="30000" dirty="0"/>
              <a:t>+</a:t>
            </a:r>
            <a:r>
              <a:rPr lang="en-GB" dirty="0"/>
              <a:t>], act within seconds.</a:t>
            </a:r>
          </a:p>
          <a:p>
            <a:endParaRPr lang="en-GB" dirty="0"/>
          </a:p>
          <a:p>
            <a:r>
              <a:rPr lang="en-GB" dirty="0"/>
              <a:t>Some are more powerful extracellularly and others are more powerful intracellularly.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Chemical Buffer Systems in the Body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99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Composed of:</a:t>
            </a:r>
          </a:p>
          <a:p>
            <a:pPr lvl="1"/>
            <a:r>
              <a:rPr lang="en-GB" dirty="0"/>
              <a:t>A weak acid (H</a:t>
            </a:r>
            <a:r>
              <a:rPr lang="en-GB" sz="1600" dirty="0"/>
              <a:t>2</a:t>
            </a:r>
            <a:r>
              <a:rPr lang="en-GB" dirty="0"/>
              <a:t>CO</a:t>
            </a:r>
            <a:r>
              <a:rPr lang="en-GB" sz="1600" dirty="0"/>
              <a:t>3</a:t>
            </a:r>
            <a:r>
              <a:rPr lang="en-GB" dirty="0"/>
              <a:t>).</a:t>
            </a:r>
          </a:p>
          <a:p>
            <a:pPr lvl="1"/>
            <a:r>
              <a:rPr lang="en-GB" dirty="0"/>
              <a:t>Its conjugated base (NaHCO</a:t>
            </a:r>
            <a:r>
              <a:rPr lang="en-GB" sz="1600" dirty="0"/>
              <a:t>3</a:t>
            </a:r>
            <a:r>
              <a:rPr lang="en-GB" dirty="0"/>
              <a:t>).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68888"/>
            <a:ext cx="8912225" cy="59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057400" y="34290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057400" y="3581400"/>
            <a:ext cx="914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3460955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91000" y="3613355"/>
            <a:ext cx="914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0" y="31358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CA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NaHCO</a:t>
            </a:r>
            <a:r>
              <a:rPr lang="en-GB" dirty="0"/>
              <a:t>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4800600"/>
            <a:ext cx="1066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28800" y="4953000"/>
            <a:ext cx="9144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0" y="4648200"/>
            <a:ext cx="197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Na+ + HCO</a:t>
            </a:r>
            <a:r>
              <a:rPr lang="en-GB" sz="2400" baseline="-25000" dirty="0"/>
              <a:t>3</a:t>
            </a:r>
            <a:r>
              <a:rPr lang="en-GB" sz="2400" baseline="30000" dirty="0"/>
              <a:t>-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176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i="1" dirty="0">
                <a:solidFill>
                  <a:srgbClr val="002060"/>
                </a:solidFill>
              </a:rPr>
              <a:t>H</a:t>
            </a:r>
            <a:r>
              <a:rPr lang="en-GB" b="1" i="1" baseline="-25000" dirty="0">
                <a:solidFill>
                  <a:srgbClr val="002060"/>
                </a:solidFill>
              </a:rPr>
              <a:t>2</a:t>
            </a:r>
            <a:r>
              <a:rPr lang="en-GB" b="1" i="1" dirty="0">
                <a:solidFill>
                  <a:srgbClr val="002060"/>
                </a:solidFill>
              </a:rPr>
              <a:t>CO</a:t>
            </a:r>
            <a:r>
              <a:rPr lang="en-GB" b="1" i="1" baseline="-25000" dirty="0">
                <a:solidFill>
                  <a:srgbClr val="002060"/>
                </a:solidFill>
              </a:rPr>
              <a:t>3 </a:t>
            </a:r>
            <a:r>
              <a:rPr lang="en-GB" b="1" i="1" dirty="0">
                <a:solidFill>
                  <a:srgbClr val="002060"/>
                </a:solidFill>
              </a:rPr>
              <a:t>forms in the body by the reaction of CO</a:t>
            </a:r>
            <a:r>
              <a:rPr lang="en-GB" b="1" i="1" baseline="-25000" dirty="0">
                <a:solidFill>
                  <a:srgbClr val="002060"/>
                </a:solidFill>
              </a:rPr>
              <a:t>2 </a:t>
            </a:r>
            <a:r>
              <a:rPr lang="en-GB" b="1" i="1" dirty="0">
                <a:solidFill>
                  <a:srgbClr val="002060"/>
                </a:solidFill>
              </a:rPr>
              <a:t>&amp; H</a:t>
            </a:r>
            <a:r>
              <a:rPr lang="en-GB" b="1" i="1" baseline="-25000" dirty="0">
                <a:solidFill>
                  <a:srgbClr val="002060"/>
                </a:solidFill>
              </a:rPr>
              <a:t>2</a:t>
            </a:r>
            <a:r>
              <a:rPr lang="en-GB" b="1" i="1" dirty="0">
                <a:solidFill>
                  <a:srgbClr val="002060"/>
                </a:solidFill>
              </a:rPr>
              <a:t>O</a:t>
            </a: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</a:t>
            </a:r>
            <a:r>
              <a:rPr lang="en-GB" baseline="-25000" dirty="0"/>
              <a:t>2 </a:t>
            </a:r>
            <a:r>
              <a:rPr lang="en-GB" dirty="0"/>
              <a:t>+ H</a:t>
            </a:r>
            <a:r>
              <a:rPr lang="en-GB" baseline="-25000" dirty="0"/>
              <a:t>2</a:t>
            </a:r>
            <a:r>
              <a:rPr lang="en-GB" dirty="0"/>
              <a:t>O                       H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</a:t>
            </a:r>
            <a:r>
              <a:rPr lang="en-GB" dirty="0"/>
              <a:t>  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r>
              <a:rPr lang="en-GB" b="1" i="1" dirty="0">
                <a:solidFill>
                  <a:srgbClr val="002060"/>
                </a:solidFill>
              </a:rPr>
              <a:t>H</a:t>
            </a:r>
            <a:r>
              <a:rPr lang="en-GB" b="1" i="1" baseline="-25000" dirty="0">
                <a:solidFill>
                  <a:srgbClr val="002060"/>
                </a:solidFill>
              </a:rPr>
              <a:t>2</a:t>
            </a:r>
            <a:r>
              <a:rPr lang="en-GB" b="1" i="1" dirty="0">
                <a:solidFill>
                  <a:srgbClr val="002060"/>
                </a:solidFill>
              </a:rPr>
              <a:t>CO</a:t>
            </a:r>
            <a:r>
              <a:rPr lang="en-GB" b="1" i="1" baseline="-25000" dirty="0">
                <a:solidFill>
                  <a:srgbClr val="002060"/>
                </a:solidFill>
              </a:rPr>
              <a:t>3 </a:t>
            </a:r>
            <a:r>
              <a:rPr lang="en-GB" b="1" i="1" dirty="0">
                <a:solidFill>
                  <a:srgbClr val="002060"/>
                </a:solidFill>
              </a:rPr>
              <a:t>ionizes weakly to form small amounts of H</a:t>
            </a:r>
            <a:r>
              <a:rPr lang="en-GB" b="1" i="1" baseline="30000" dirty="0">
                <a:solidFill>
                  <a:srgbClr val="002060"/>
                </a:solidFill>
              </a:rPr>
              <a:t>+</a:t>
            </a:r>
            <a:r>
              <a:rPr lang="en-GB" b="1" i="1" dirty="0">
                <a:solidFill>
                  <a:srgbClr val="002060"/>
                </a:solidFill>
              </a:rPr>
              <a:t> &amp; HCO</a:t>
            </a:r>
            <a:r>
              <a:rPr lang="en-GB" b="1" i="1" baseline="-25000" dirty="0">
                <a:solidFill>
                  <a:srgbClr val="002060"/>
                </a:solidFill>
              </a:rPr>
              <a:t>3</a:t>
            </a:r>
            <a:r>
              <a:rPr lang="en-GB" b="1" i="1" baseline="30000" dirty="0">
                <a:solidFill>
                  <a:srgbClr val="002060"/>
                </a:solidFill>
              </a:rPr>
              <a:t>-</a:t>
            </a: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</a:t>
            </a:r>
            <a:r>
              <a:rPr lang="en-US" dirty="0"/>
              <a:t>                       </a:t>
            </a:r>
            <a:r>
              <a:rPr lang="en-GB" dirty="0"/>
              <a:t> H</a:t>
            </a:r>
            <a:r>
              <a:rPr lang="en-GB" baseline="30000" dirty="0"/>
              <a:t>+</a:t>
            </a:r>
            <a:r>
              <a:rPr lang="en-GB" dirty="0"/>
              <a:t> &amp;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GB" b="1" i="1" dirty="0">
                <a:solidFill>
                  <a:srgbClr val="002060"/>
                </a:solidFill>
              </a:rPr>
              <a:t>The second component is NaHCO</a:t>
            </a:r>
            <a:r>
              <a:rPr lang="en-GB" sz="1400" b="1" i="1" dirty="0">
                <a:solidFill>
                  <a:srgbClr val="002060"/>
                </a:solidFill>
              </a:rPr>
              <a:t>3 </a:t>
            </a:r>
            <a:r>
              <a:rPr lang="en-GB" b="1" i="1" dirty="0">
                <a:solidFill>
                  <a:srgbClr val="002060"/>
                </a:solidFill>
              </a:rPr>
              <a:t>which dissociates to form Na</a:t>
            </a:r>
            <a:r>
              <a:rPr lang="en-GB" b="1" i="1" baseline="30000" dirty="0">
                <a:solidFill>
                  <a:srgbClr val="002060"/>
                </a:solidFill>
              </a:rPr>
              <a:t>+</a:t>
            </a:r>
            <a:r>
              <a:rPr lang="en-GB" b="1" i="1" dirty="0">
                <a:solidFill>
                  <a:srgbClr val="002060"/>
                </a:solidFill>
              </a:rPr>
              <a:t> &amp; HCO</a:t>
            </a:r>
            <a:r>
              <a:rPr lang="en-GB" b="1" i="1" baseline="-25000" dirty="0">
                <a:solidFill>
                  <a:srgbClr val="002060"/>
                </a:solidFill>
              </a:rPr>
              <a:t>3</a:t>
            </a:r>
            <a:r>
              <a:rPr lang="en-GB" b="1" i="1" baseline="30000" dirty="0">
                <a:solidFill>
                  <a:srgbClr val="002060"/>
                </a:solidFill>
              </a:rPr>
              <a:t>-</a:t>
            </a:r>
            <a:endParaRPr lang="en-US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NaHCO</a:t>
            </a:r>
            <a:r>
              <a:rPr lang="en-GB" sz="1600" dirty="0"/>
              <a:t>3                                   </a:t>
            </a:r>
            <a:r>
              <a:rPr lang="en-GB" dirty="0"/>
              <a:t>Na</a:t>
            </a:r>
            <a:r>
              <a:rPr lang="en-GB" baseline="30000" dirty="0"/>
              <a:t>+</a:t>
            </a:r>
            <a:r>
              <a:rPr lang="en-GB" dirty="0"/>
              <a:t> &amp;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81200" y="2562999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981200" y="2715399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94965" y="2209800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>
                <a:solidFill>
                  <a:srgbClr val="FF0000"/>
                </a:solidFill>
              </a:rPr>
              <a:t>Carbonic anhydrase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41910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524000" y="43434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52600" y="60198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247900" y="6172200"/>
            <a:ext cx="9525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49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>
                <a:solidFill>
                  <a:srgbClr val="002060"/>
                </a:solidFill>
              </a:rPr>
              <a:t>Putting it all together;</a:t>
            </a: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798403"/>
            <a:ext cx="865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This is the main ECF buffer system</a:t>
            </a:r>
            <a:endParaRPr lang="en-GB" sz="2400" i="1" dirty="0">
              <a:solidFill>
                <a:srgbClr val="FF0000"/>
              </a:solidFill>
            </a:endParaRPr>
          </a:p>
          <a:p>
            <a:r>
              <a:rPr lang="en-GB" sz="2400" b="1" i="1" dirty="0">
                <a:solidFill>
                  <a:srgbClr val="FF0000"/>
                </a:solidFill>
              </a:rPr>
              <a:t>What happens if you add a base or an acid to the system?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0144"/>
            <a:ext cx="7559722" cy="39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3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>
                    <a:solidFill>
                      <a:srgbClr val="C00000"/>
                    </a:solidFill>
                  </a:rPr>
                  <a:t>What is the HHE?</a:t>
                </a:r>
              </a:p>
              <a:p>
                <a:pPr lvl="1"/>
                <a:r>
                  <a:rPr lang="en-US" dirty="0"/>
                  <a:t>It is an equation that enables the calculation of pH of a solution.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i="1" dirty="0">
                    <a:solidFill>
                      <a:srgbClr val="C00000"/>
                    </a:solidFill>
                  </a:rPr>
                  <a:t>What is 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𝒑𝑯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𝒍𝒐𝒈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𝑯𝑪𝑶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𝟎𝟑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𝑷𝑪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>
                  <a:solidFill>
                    <a:srgbClr val="C00000"/>
                  </a:solidFill>
                </a:endParaRPr>
              </a:p>
              <a:p>
                <a:pPr lvl="1"/>
                <a:endParaRPr lang="en-US" b="1" i="1" dirty="0">
                  <a:solidFill>
                    <a:srgbClr val="C00000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sz="1800" dirty="0"/>
                  <a:t>K = dissociation constant, </a:t>
                </a:r>
                <a:r>
                  <a:rPr lang="en-US" sz="1800" dirty="0" err="1"/>
                  <a:t>pK</a:t>
                </a:r>
                <a:r>
                  <a:rPr lang="en-US" sz="1800" dirty="0"/>
                  <a:t> = 6.1</a:t>
                </a:r>
              </a:p>
              <a:p>
                <a:pPr marL="274320" lvl="1" indent="0">
                  <a:buNone/>
                </a:pPr>
                <a:r>
                  <a:rPr lang="en-US" sz="1800" dirty="0"/>
                  <a:t>0.03 = solubility of CO</a:t>
                </a:r>
                <a:r>
                  <a:rPr lang="en-US" sz="1400" dirty="0"/>
                  <a:t>2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876800"/>
              </a:xfrm>
              <a:blipFill rotWithShape="1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31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How was it derived?</a:t>
            </a:r>
          </a:p>
          <a:p>
            <a:pPr marL="0" indent="0">
              <a:buNone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sz="1600" dirty="0"/>
              <a:t>2</a:t>
            </a:r>
            <a:r>
              <a:rPr lang="en-US" dirty="0"/>
              <a:t>CO</a:t>
            </a:r>
            <a:r>
              <a:rPr lang="en-US" sz="1600" dirty="0"/>
              <a:t>3 </a:t>
            </a:r>
            <a:r>
              <a:rPr lang="en-US" dirty="0"/>
              <a:t>and its dissociated ions are always in equilibrium </a:t>
            </a:r>
            <a:r>
              <a:rPr lang="en-US" dirty="0">
                <a:latin typeface="Bookman Old Style"/>
              </a:rPr>
              <a:t>→ </a:t>
            </a:r>
            <a:r>
              <a:rPr lang="en-US" dirty="0"/>
              <a:t>the products of the reaction on one side of the equation are proportional to the product on the other side.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Since H</a:t>
            </a:r>
            <a:r>
              <a:rPr lang="en-US" sz="1600" dirty="0"/>
              <a:t>2</a:t>
            </a:r>
            <a:r>
              <a:rPr lang="en-US" dirty="0"/>
              <a:t>CO</a:t>
            </a:r>
            <a:r>
              <a:rPr lang="en-US" sz="1600" dirty="0"/>
              <a:t>3 </a:t>
            </a:r>
            <a:r>
              <a:rPr lang="en-US" dirty="0"/>
              <a:t>is a weak acid, it will not dissociate completely and the concentration of its products will depend on its dissociation constant (K)</a:t>
            </a:r>
          </a:p>
          <a:p>
            <a:endParaRPr lang="en-US" dirty="0"/>
          </a:p>
          <a:p>
            <a:pPr marL="0" indent="0">
              <a:buNone/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14800" y="2057400"/>
            <a:ext cx="762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8600" y="2209800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65957" y="1828800"/>
            <a:ext cx="401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-25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US" sz="2400" b="1" dirty="0">
                <a:solidFill>
                  <a:srgbClr val="002060"/>
                </a:solidFill>
              </a:rPr>
              <a:t>                </a:t>
            </a:r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r>
              <a:rPr lang="en-GB" sz="2400" b="1" dirty="0">
                <a:solidFill>
                  <a:srgbClr val="002060"/>
                </a:solidFill>
              </a:rPr>
              <a:t> + HCO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GB" sz="2400" b="1" baseline="30000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000" y="3962400"/>
            <a:ext cx="3741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[H</a:t>
            </a:r>
            <a:r>
              <a:rPr lang="en-GB" sz="2400" b="1" baseline="-25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GB" sz="2400" b="1" dirty="0">
                <a:solidFill>
                  <a:srgbClr val="002060"/>
                </a:solidFill>
              </a:rPr>
              <a:t>] </a:t>
            </a:r>
            <a:r>
              <a:rPr lang="el-GR" sz="2400" b="1" dirty="0">
                <a:solidFill>
                  <a:srgbClr val="002060"/>
                </a:solidFill>
              </a:rPr>
              <a:t>α</a:t>
            </a:r>
            <a:r>
              <a:rPr lang="en-US" sz="2400" b="1" dirty="0">
                <a:solidFill>
                  <a:srgbClr val="002060"/>
                </a:solidFill>
              </a:rPr>
              <a:t> [</a:t>
            </a:r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]</a:t>
            </a:r>
            <a:r>
              <a:rPr lang="en-GB" sz="2400" b="1" dirty="0">
                <a:solidFill>
                  <a:srgbClr val="002060"/>
                </a:solidFill>
              </a:rPr>
              <a:t> X [HCO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GB" sz="2400" b="1" baseline="30000" dirty="0">
                <a:solidFill>
                  <a:srgbClr val="002060"/>
                </a:solidFill>
              </a:rPr>
              <a:t>-</a:t>
            </a:r>
            <a:r>
              <a:rPr lang="en-GB" sz="2400" b="1" dirty="0">
                <a:solidFill>
                  <a:srgbClr val="002060"/>
                </a:solidFill>
              </a:rPr>
              <a:t>]</a:t>
            </a:r>
            <a:endParaRPr lang="en-GB" sz="2400" b="1" baseline="300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5939135"/>
            <a:ext cx="4330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K X [H</a:t>
            </a:r>
            <a:r>
              <a:rPr lang="en-GB" sz="2400" b="1" baseline="-25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GB" sz="2400" b="1" dirty="0">
                <a:solidFill>
                  <a:srgbClr val="002060"/>
                </a:solidFill>
              </a:rPr>
              <a:t>] </a:t>
            </a:r>
            <a:r>
              <a:rPr lang="en-US" sz="2400" b="1" dirty="0">
                <a:solidFill>
                  <a:srgbClr val="002060"/>
                </a:solidFill>
              </a:rPr>
              <a:t>= [</a:t>
            </a:r>
            <a:r>
              <a:rPr lang="en-GB" sz="2400" b="1" dirty="0">
                <a:solidFill>
                  <a:srgbClr val="002060"/>
                </a:solidFill>
              </a:rPr>
              <a:t>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]</a:t>
            </a:r>
            <a:r>
              <a:rPr lang="en-GB" sz="2400" b="1" dirty="0">
                <a:solidFill>
                  <a:srgbClr val="002060"/>
                </a:solidFill>
              </a:rPr>
              <a:t> X [HCO</a:t>
            </a:r>
            <a:r>
              <a:rPr lang="en-GB" sz="2400" b="1" baseline="-25000" dirty="0">
                <a:solidFill>
                  <a:srgbClr val="002060"/>
                </a:solidFill>
              </a:rPr>
              <a:t>3</a:t>
            </a:r>
            <a:r>
              <a:rPr lang="en-GB" sz="2400" b="1" baseline="30000" dirty="0">
                <a:solidFill>
                  <a:srgbClr val="002060"/>
                </a:solidFill>
              </a:rPr>
              <a:t>-</a:t>
            </a:r>
            <a:r>
              <a:rPr lang="en-GB" sz="2400" b="1" dirty="0">
                <a:solidFill>
                  <a:srgbClr val="002060"/>
                </a:solidFill>
              </a:rPr>
              <a:t>]</a:t>
            </a:r>
            <a:endParaRPr lang="en-GB" sz="2400" b="1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2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Based on the previous equation, [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/>
              <a:t>] can be expressed as follows;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Because </a:t>
            </a: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 </a:t>
            </a:r>
            <a:r>
              <a:rPr lang="en-US" dirty="0"/>
              <a:t>can rapidly dissociate into CO</a:t>
            </a:r>
            <a:r>
              <a:rPr lang="en-US" sz="1600" dirty="0"/>
              <a:t>2</a:t>
            </a:r>
            <a:r>
              <a:rPr lang="en-US" dirty="0"/>
              <a:t> and H</a:t>
            </a:r>
            <a:r>
              <a:rPr lang="en-US" sz="1400" dirty="0"/>
              <a:t>2</a:t>
            </a:r>
            <a:r>
              <a:rPr lang="en-US" dirty="0"/>
              <a:t>O. And since CO</a:t>
            </a:r>
            <a:r>
              <a:rPr lang="en-US" sz="1400" dirty="0"/>
              <a:t>2</a:t>
            </a:r>
            <a:r>
              <a:rPr lang="en-US" dirty="0"/>
              <a:t> is much easier to measure it can replace</a:t>
            </a:r>
            <a:r>
              <a:rPr lang="en-GB" dirty="0"/>
              <a:t> H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</a:t>
            </a:r>
            <a:r>
              <a:rPr lang="en-US" dirty="0"/>
              <a:t> in the equation; 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2362200"/>
                <a:ext cx="2276072" cy="669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+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62200"/>
                <a:ext cx="2276072" cy="6692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5600" y="4969514"/>
                <a:ext cx="2292294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+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 i="1" dirty="0" smtClean="0">
                              <a:solidFill>
                                <a:srgbClr val="002060"/>
                              </a:solidFill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969514"/>
                <a:ext cx="2292294" cy="669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72895" y="5029200"/>
            <a:ext cx="33949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This is Henderson’s equation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 (1908)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149230" y="5199966"/>
            <a:ext cx="413370" cy="28643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5782270"/>
            <a:ext cx="216758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It means that;</a:t>
            </a:r>
          </a:p>
          <a:p>
            <a:r>
              <a:rPr lang="en-US" dirty="0"/>
              <a:t> </a:t>
            </a:r>
            <a:r>
              <a:rPr lang="en-US" dirty="0">
                <a:latin typeface="Bookman Old Style"/>
              </a:rPr>
              <a:t>↑</a:t>
            </a:r>
            <a:r>
              <a:rPr lang="en-US" dirty="0"/>
              <a:t> [CO2] </a:t>
            </a:r>
            <a:r>
              <a:rPr lang="en-US" dirty="0">
                <a:latin typeface="Bookman Old Style"/>
              </a:rPr>
              <a:t>→↑ [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>
                <a:latin typeface="Bookman Old Style"/>
              </a:rPr>
              <a:t>]</a:t>
            </a:r>
          </a:p>
          <a:p>
            <a:r>
              <a:rPr lang="en-US" dirty="0">
                <a:latin typeface="Bookman Old Style"/>
              </a:rPr>
              <a:t> ↑ </a:t>
            </a:r>
            <a:r>
              <a:rPr lang="en-GB" dirty="0"/>
              <a:t>[HCO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] </a:t>
            </a:r>
            <a:r>
              <a:rPr lang="en-GB" dirty="0">
                <a:latin typeface="Bookman Old Style"/>
              </a:rPr>
              <a:t>→ ↓ </a:t>
            </a:r>
            <a:r>
              <a:rPr lang="en-US" dirty="0"/>
              <a:t>[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/>
              <a:t>]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18331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/>
                  <a:t>In 1909, Sorensen created the pH scale to express [</a:t>
                </a:r>
                <a:r>
                  <a:rPr lang="en-GB" dirty="0"/>
                  <a:t>H</a:t>
                </a:r>
                <a:r>
                  <a:rPr lang="en-GB" baseline="30000" dirty="0"/>
                  <a:t>+</a:t>
                </a:r>
                <a:r>
                  <a:rPr lang="en-GB" dirty="0"/>
                  <a:t> </a:t>
                </a:r>
                <a:r>
                  <a:rPr lang="en-US" dirty="0"/>
                  <a:t>]</a:t>
                </a:r>
              </a:p>
              <a:p>
                <a:pPr marL="457200" indent="-457200">
                  <a:buFont typeface="+mj-lt"/>
                  <a:buAutoNum type="arabicPeriod" startAt="5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𝒑𝑯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func>
                      <m:r>
                        <a:rPr lang="en-US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+mj-lt"/>
                  <a:buAutoNum type="arabicPeriod" startAt="5"/>
                </a:pPr>
                <a:endParaRPr lang="en-US" b="1" dirty="0">
                  <a:solidFill>
                    <a:srgbClr val="002060"/>
                  </a:solidFill>
                </a:endParaRPr>
              </a:p>
              <a:p>
                <a:pPr marL="457200" indent="-457200">
                  <a:buFont typeface="+mj-lt"/>
                  <a:buAutoNum type="arabicPeriod" startAt="6"/>
                </a:pPr>
                <a:r>
                  <a:rPr lang="en-US" dirty="0"/>
                  <a:t> In 1916, </a:t>
                </a:r>
                <a:r>
                  <a:rPr lang="en-US" dirty="0" err="1"/>
                  <a:t>Hasselbalch</a:t>
                </a:r>
                <a:r>
                  <a:rPr lang="en-US" dirty="0"/>
                  <a:t> decided to merge Henderson’s equation with Sorensen’s pH scale creating what we now know as the </a:t>
                </a:r>
                <a:r>
                  <a:rPr lang="en-US" b="1" i="1" dirty="0">
                    <a:solidFill>
                      <a:srgbClr val="7030A0"/>
                    </a:solidFill>
                  </a:rPr>
                  <a:t>“Henderson-</a:t>
                </a:r>
                <a:r>
                  <a:rPr lang="en-US" b="1" i="1" dirty="0" err="1">
                    <a:solidFill>
                      <a:srgbClr val="7030A0"/>
                    </a:solidFill>
                  </a:rPr>
                  <a:t>Hasselbalch</a:t>
                </a:r>
                <a:r>
                  <a:rPr lang="en-US" b="1" i="1" dirty="0">
                    <a:solidFill>
                      <a:srgbClr val="7030A0"/>
                    </a:solidFill>
                  </a:rPr>
                  <a:t> equation”.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  <a:blipFill rotWithShape="1">
                <a:blip r:embed="rId2"/>
                <a:stretch>
                  <a:fillRect l="-593" t="-87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816537"/>
                <a:ext cx="2292294" cy="669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+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1" i="1" dirty="0" smtClean="0">
                              <a:solidFill>
                                <a:srgbClr val="002060"/>
                              </a:solidFill>
                            </a:rPr>
                            <m:t>C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𝒐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HCO</m:t>
                          </m:r>
                          <m:r>
                            <m:rPr>
                              <m:nor/>
                            </m:rPr>
                            <a:rPr lang="en-GB" b="1" baseline="-25000" dirty="0">
                              <a:solidFill>
                                <a:srgbClr val="002060"/>
                              </a:solidFill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GB" b="1" dirty="0">
                              <a:solidFill>
                                <a:srgbClr val="002060"/>
                              </a:solidFill>
                            </a:rPr>
                            <m:t>]</m:t>
                          </m:r>
                          <m:r>
                            <m:rPr>
                              <m:nor/>
                            </m:rPr>
                            <a:rPr lang="en-GB" b="1" baseline="30000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16537"/>
                <a:ext cx="2292294" cy="669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6555" y="4800600"/>
                <a:ext cx="381854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𝑲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𝑿</m:t>
                                  </m:r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𝑪𝑶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𝑯𝑪𝑶</m:t>
                                      </m:r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555" y="4800600"/>
                <a:ext cx="3818545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124200" y="5075268"/>
            <a:ext cx="990600" cy="182532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67200" y="5990917"/>
                <a:ext cx="418883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  <m:r>
                                <a:rPr lang="en-GB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𝐊</m:t>
                              </m:r>
                            </m:fName>
                            <m:e>
                              <m:r>
                                <a:rPr lang="en-GB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GB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𝒍𝒐𝒈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𝑪𝑶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𝑯𝑪𝑶</m:t>
                                      </m:r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990917"/>
                <a:ext cx="4188839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7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The Henderson-Hasselbalch Equation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 rot="5400000">
            <a:off x="1950633" y="2164167"/>
            <a:ext cx="609600" cy="548466"/>
          </a:xfrm>
          <a:prstGeom prst="right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2971800"/>
                <a:ext cx="2513124" cy="67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𝑝𝐾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𝐻𝐶𝑂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3]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𝐶𝑜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2]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971800"/>
                <a:ext cx="2513124" cy="6701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65215" y="2971800"/>
            <a:ext cx="457048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This is Henderson-</a:t>
            </a:r>
            <a:r>
              <a:rPr lang="en-US" b="1" i="1" dirty="0" err="1">
                <a:solidFill>
                  <a:srgbClr val="FF0000"/>
                </a:solidFill>
              </a:rPr>
              <a:t>Hasselbach</a:t>
            </a:r>
            <a:r>
              <a:rPr lang="en-US" b="1" i="1" dirty="0">
                <a:solidFill>
                  <a:srgbClr val="FF0000"/>
                </a:solidFill>
              </a:rPr>
              <a:t> equation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 (1908)</a:t>
            </a:r>
          </a:p>
        </p:txBody>
      </p:sp>
      <p:sp>
        <p:nvSpPr>
          <p:cNvPr id="9" name="Left Arrow 8"/>
          <p:cNvSpPr/>
          <p:nvPr/>
        </p:nvSpPr>
        <p:spPr>
          <a:xfrm>
            <a:off x="3733800" y="3142566"/>
            <a:ext cx="413370" cy="28643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1082" y="5604235"/>
                <a:ext cx="3953518" cy="7965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𝑝𝐻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𝑝𝐾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𝐻𝐶𝑂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3]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0.03 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𝑃𝐶𝑂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82" y="5604235"/>
                <a:ext cx="3953518" cy="796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1000" y="4086761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+mj-lt"/>
              <a:buAutoNum type="arabicPeriod" startAt="7"/>
            </a:pPr>
            <a:r>
              <a:rPr lang="en-US" sz="2000" dirty="0"/>
              <a:t>Since it is much easier to measure PCO</a:t>
            </a:r>
            <a:r>
              <a:rPr lang="en-US" sz="1400" dirty="0"/>
              <a:t>2</a:t>
            </a:r>
            <a:r>
              <a:rPr lang="en-US" sz="2000" dirty="0"/>
              <a:t> rather than dissolved [CO</a:t>
            </a:r>
            <a:r>
              <a:rPr lang="en-US" sz="1200" dirty="0"/>
              <a:t>2</a:t>
            </a:r>
            <a:r>
              <a:rPr lang="en-US" sz="2000" dirty="0"/>
              <a:t>] and because dissolved CO</a:t>
            </a:r>
            <a:r>
              <a:rPr lang="en-US" sz="1400" dirty="0"/>
              <a:t>2</a:t>
            </a:r>
            <a:r>
              <a:rPr lang="en-US" sz="2000" dirty="0"/>
              <a:t> is proportional to PCO</a:t>
            </a:r>
            <a:r>
              <a:rPr lang="en-US" sz="1200" dirty="0"/>
              <a:t>2</a:t>
            </a:r>
            <a:r>
              <a:rPr lang="en-US" sz="2000" dirty="0"/>
              <a:t> multiplied by the solubility of CO</a:t>
            </a:r>
            <a:r>
              <a:rPr lang="en-US" sz="1400" dirty="0"/>
              <a:t>2</a:t>
            </a:r>
            <a:r>
              <a:rPr lang="en-US" sz="2000" dirty="0"/>
              <a:t> (0.03 </a:t>
            </a:r>
            <a:r>
              <a:rPr lang="en-US" sz="2000" dirty="0" err="1"/>
              <a:t>mmol</a:t>
            </a:r>
            <a:r>
              <a:rPr lang="en-US" sz="2000" dirty="0"/>
              <a:t>/mmHg) </a:t>
            </a:r>
            <a:r>
              <a:rPr lang="en-US" sz="2000" dirty="0">
                <a:latin typeface="Bookman Old Style"/>
              </a:rPr>
              <a:t>→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2000" dirty="0">
                <a:cs typeface="Arial" pitchFamily="34" charset="0"/>
              </a:rPr>
              <a:t>CO</a:t>
            </a:r>
            <a:r>
              <a:rPr lang="en-US" sz="1200" dirty="0">
                <a:cs typeface="Arial" pitchFamily="34" charset="0"/>
              </a:rPr>
              <a:t>2</a:t>
            </a:r>
            <a:r>
              <a:rPr lang="en-US" sz="2000" dirty="0">
                <a:cs typeface="Arial" pitchFamily="34" charset="0"/>
              </a:rPr>
              <a:t>]</a:t>
            </a:r>
            <a:r>
              <a:rPr lang="en-US" sz="2000" dirty="0"/>
              <a:t> was replaced by PCO</a:t>
            </a:r>
            <a:r>
              <a:rPr lang="en-US" sz="1200" dirty="0"/>
              <a:t>2</a:t>
            </a:r>
            <a:r>
              <a:rPr lang="en-US" sz="2000" dirty="0"/>
              <a:t> X 0.03 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6477000" y="5486400"/>
            <a:ext cx="1447800" cy="9144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Ta-Da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1295400"/>
                <a:ext cx="418883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  <m:r>
                                <a:rPr lang="en-GB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b="1" i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𝐊</m:t>
                              </m:r>
                            </m:fName>
                            <m:e>
                              <m:r>
                                <a:rPr lang="en-GB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GB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𝒍𝒐𝒈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𝑪𝑶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𝑯𝑪𝑶</m:t>
                                      </m:r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4188839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6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2531037"/>
                <a:ext cx="3953518" cy="82176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𝑝𝐻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𝑝𝐾</m:t>
                      </m:r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𝐻𝐶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0.03 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𝑃𝐶𝑂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531037"/>
                <a:ext cx="3953518" cy="8217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81400"/>
                <a:ext cx="8229600" cy="2819400"/>
              </a:xfrm>
            </p:spPr>
            <p:txBody>
              <a:bodyPr/>
              <a:lstStyle/>
              <a:p>
                <a:r>
                  <a:rPr lang="en-US" b="1" i="1" dirty="0">
                    <a:solidFill>
                      <a:srgbClr val="C00000"/>
                    </a:solidFill>
                  </a:rPr>
                  <a:t>What do we understand from this equation?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pH </a:t>
                </a:r>
                <a:r>
                  <a:rPr lang="el-GR" dirty="0">
                    <a:solidFill>
                      <a:schemeClr val="tx1"/>
                    </a:solidFill>
                  </a:rPr>
                  <a:t>α</a:t>
                </a:r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HCO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PCO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↑↑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 smtClean="0">
                        <a:solidFill>
                          <a:schemeClr val="tx1"/>
                        </a:solidFill>
                      </a:rPr>
                      <m:t>HCO</m:t>
                    </m:r>
                    <m:r>
                      <m:rPr>
                        <m:nor/>
                      </m:rPr>
                      <a:rPr lang="en-GB" baseline="-25000" dirty="0" smtClean="0">
                        <a:solidFill>
                          <a:schemeClr val="tx1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GB" baseline="30000" dirty="0" smtClean="0">
                        <a:solidFill>
                          <a:schemeClr val="tx1"/>
                        </a:solidFill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will ↑↑ pH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↑↑ PCO2 will ↓↓ pH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81400"/>
                <a:ext cx="8229600" cy="2819400"/>
              </a:xfrm>
              <a:blipFill rotWithShape="1">
                <a:blip r:embed="rId3"/>
                <a:stretch>
                  <a:fillRect l="-593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The Bicarbonate Buffer System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908175" y="1371600"/>
            <a:ext cx="7007225" cy="810444"/>
            <a:chOff x="838200" y="1314271"/>
            <a:chExt cx="7845425" cy="81044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31203"/>
              <a:ext cx="7845425" cy="59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2286000" y="1607403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209800" y="1759803"/>
              <a:ext cx="838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191000" y="1607403"/>
              <a:ext cx="762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114800" y="1759803"/>
              <a:ext cx="838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77509" y="131427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rgbClr val="C00000"/>
                  </a:solidFill>
                </a:rPr>
                <a:t>CA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76095" y="4419600"/>
            <a:ext cx="326310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Each element of the buffer system is regulated</a:t>
            </a:r>
          </a:p>
        </p:txBody>
      </p:sp>
      <p:sp>
        <p:nvSpPr>
          <p:cNvPr id="18" name="Oval 17"/>
          <p:cNvSpPr/>
          <p:nvPr/>
        </p:nvSpPr>
        <p:spPr>
          <a:xfrm>
            <a:off x="2016206" y="4449634"/>
            <a:ext cx="877645" cy="459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20546" y="44196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Regulated by lungs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44930" y="3962400"/>
            <a:ext cx="1026870" cy="4594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27907" y="4052500"/>
            <a:ext cx="299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Regulated by kidneys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C00000"/>
                </a:solidFill>
              </a:rPr>
              <a:t>Contents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What are acids and bases?</a:t>
            </a:r>
          </a:p>
          <a:p>
            <a:endParaRPr lang="en-GB" dirty="0"/>
          </a:p>
          <a:p>
            <a:r>
              <a:rPr lang="en-GB" dirty="0"/>
              <a:t>What is meant by a weak and a strong acid or base?</a:t>
            </a:r>
          </a:p>
          <a:p>
            <a:r>
              <a:rPr lang="en-GB" dirty="0"/>
              <a:t> </a:t>
            </a:r>
            <a:endParaRPr lang="en-US" dirty="0"/>
          </a:p>
          <a:p>
            <a:r>
              <a:rPr lang="en-US" dirty="0"/>
              <a:t>What is the normal pH of body fluids?</a:t>
            </a:r>
          </a:p>
          <a:p>
            <a:endParaRPr lang="en-US" dirty="0"/>
          </a:p>
          <a:p>
            <a:r>
              <a:rPr lang="en-GB" dirty="0"/>
              <a:t>Why is it important to keep body fluid pH within certain limits?</a:t>
            </a:r>
            <a:endParaRPr lang="en-US" dirty="0"/>
          </a:p>
          <a:p>
            <a:endParaRPr lang="en-US" dirty="0"/>
          </a:p>
          <a:p>
            <a:pPr lvl="0"/>
            <a:r>
              <a:rPr lang="en-US" dirty="0"/>
              <a:t>What are the body’s defense mechanisms against changes in blood pH: body buffers, the lungs and the kidney.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Understand the role of the kidney in regulating pH of body fluids.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447800"/>
            <a:ext cx="74676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2134"/>
            <a:ext cx="7391400" cy="360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5334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Summary of the Bicarbonate Buffer System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524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33222" y="1676400"/>
            <a:ext cx="6867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is it the most important buffer system in the ECF?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84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010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8663" y="609600"/>
                <a:ext cx="154670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𝑯𝑪𝑶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𝑷𝑪𝑶</m:t>
                          </m:r>
                          <m:r>
                            <a:rPr lang="en-US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663" y="609600"/>
                <a:ext cx="1546705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28600" y="762000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Ratio of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7245" y="771855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is ≈ 20:1</a:t>
            </a:r>
          </a:p>
        </p:txBody>
      </p:sp>
    </p:spTree>
    <p:extLst>
      <p:ext uri="{BB962C8B-B14F-4D97-AF65-F5344CB8AC3E}">
        <p14:creationId xmlns:p14="http://schemas.microsoft.com/office/powerpoint/2010/main" val="1546656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Other Buffering Systems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u="sng" dirty="0">
                <a:solidFill>
                  <a:srgbClr val="FF0000"/>
                </a:solidFill>
              </a:rPr>
              <a:t>The phosphate buffer:</a:t>
            </a:r>
          </a:p>
          <a:p>
            <a:r>
              <a:rPr lang="en-GB" dirty="0"/>
              <a:t>Plays a major role in buffering intracellular &amp; renal tubular fluid. </a:t>
            </a:r>
          </a:p>
          <a:p>
            <a:endParaRPr lang="en-GB" dirty="0"/>
          </a:p>
          <a:p>
            <a:r>
              <a:rPr lang="en-GB" dirty="0"/>
              <a:t>Composed of;</a:t>
            </a:r>
          </a:p>
          <a:p>
            <a:pPr lvl="1"/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PO</a:t>
            </a:r>
            <a:r>
              <a:rPr lang="en-GB" baseline="-25000" dirty="0"/>
              <a:t>4</a:t>
            </a:r>
            <a:r>
              <a:rPr lang="en-GB" baseline="30000" dirty="0"/>
              <a:t>- </a:t>
            </a:r>
            <a:r>
              <a:rPr lang="en-GB" dirty="0"/>
              <a:t>  (dihydrogen phosphate)</a:t>
            </a:r>
            <a:endParaRPr lang="en-US" sz="1600" dirty="0"/>
          </a:p>
          <a:p>
            <a:pPr lvl="1"/>
            <a:r>
              <a:rPr lang="en-GB" dirty="0"/>
              <a:t>HPO</a:t>
            </a:r>
            <a:r>
              <a:rPr lang="en-GB" baseline="-25000" dirty="0"/>
              <a:t>4</a:t>
            </a:r>
            <a:r>
              <a:rPr lang="en-GB" baseline="30000" dirty="0"/>
              <a:t>-2    </a:t>
            </a:r>
            <a:r>
              <a:rPr lang="en-GB" dirty="0"/>
              <a:t>(Hydrogen phosphate)</a:t>
            </a:r>
            <a:endParaRPr lang="en-US" sz="1600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i="1" u="sng" dirty="0">
                <a:solidFill>
                  <a:srgbClr val="FF0000"/>
                </a:solidFill>
              </a:rPr>
              <a:t>Proteins:</a:t>
            </a:r>
          </a:p>
          <a:p>
            <a:r>
              <a:rPr lang="en-GB" dirty="0"/>
              <a:t>Contributes to buffering inside cells.</a:t>
            </a:r>
          </a:p>
          <a:p>
            <a:r>
              <a:rPr lang="en-GB" dirty="0"/>
              <a:t>E.g. </a:t>
            </a:r>
            <a:r>
              <a:rPr lang="en-GB" dirty="0" err="1"/>
              <a:t>Hb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1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Buffer systems do not work independently in body fluids but actually work together.</a:t>
            </a:r>
          </a:p>
          <a:p>
            <a:endParaRPr lang="en-GB" dirty="0"/>
          </a:p>
          <a:p>
            <a:r>
              <a:rPr lang="en-GB" dirty="0"/>
              <a:t>A change in the balance in one buffer system, changes the balance of the other systems.</a:t>
            </a:r>
          </a:p>
          <a:p>
            <a:endParaRPr lang="en-GB" dirty="0"/>
          </a:p>
          <a:p>
            <a:r>
              <a:rPr lang="en-GB" dirty="0"/>
              <a:t>Buffers do not reverse the pH change, they only limit it.</a:t>
            </a:r>
          </a:p>
          <a:p>
            <a:endParaRPr lang="en-GB" dirty="0"/>
          </a:p>
          <a:p>
            <a:r>
              <a:rPr lang="en-GB" dirty="0"/>
              <a:t>Buffers do not correct changes in [H</a:t>
            </a:r>
            <a:r>
              <a:rPr lang="en-GB" baseline="30000" dirty="0"/>
              <a:t>+</a:t>
            </a:r>
            <a:r>
              <a:rPr lang="en-GB" dirty="0"/>
              <a:t>] or [HCO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], </a:t>
            </a:r>
            <a:r>
              <a:rPr lang="en-US" dirty="0"/>
              <a:t>t</a:t>
            </a:r>
            <a:r>
              <a:rPr lang="en-GB" dirty="0"/>
              <a:t>hey only limit the effect of change on body pH until their concentration is properly adjusted by either the lungs or the kidney.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Summary of Body’s Buffering Systems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32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b="1" dirty="0">
                <a:solidFill>
                  <a:schemeClr val="accent6"/>
                </a:solidFill>
              </a:rPr>
              <a:t>respiratory regulation of acid-base balance</a:t>
            </a:r>
            <a:endParaRPr lang="en-US" sz="4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62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line of defence against acid-base disturbances in the body.</a:t>
            </a:r>
          </a:p>
          <a:p>
            <a:endParaRPr lang="en-GB" dirty="0"/>
          </a:p>
          <a:p>
            <a:r>
              <a:rPr lang="en-GB" b="1" i="1" dirty="0">
                <a:solidFill>
                  <a:srgbClr val="FF0000"/>
                </a:solidFill>
              </a:rPr>
              <a:t>HOW?</a:t>
            </a:r>
          </a:p>
          <a:p>
            <a:pPr lvl="1"/>
            <a:r>
              <a:rPr lang="en-GB" dirty="0"/>
              <a:t>By modulating CO</a:t>
            </a:r>
            <a:r>
              <a:rPr lang="en-GB" baseline="-25000" dirty="0"/>
              <a:t>2</a:t>
            </a:r>
            <a:r>
              <a:rPr lang="en-GB" dirty="0"/>
              <a:t> excretion.</a:t>
            </a:r>
          </a:p>
          <a:p>
            <a:pPr lvl="1"/>
            <a:endParaRPr lang="en-GB" dirty="0"/>
          </a:p>
          <a:p>
            <a:r>
              <a:rPr lang="en-GB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↑↑ Ventilation (↑ RR) </a:t>
            </a:r>
            <a:r>
              <a:rPr lang="en-GB" dirty="0"/>
              <a:t>→ ↓↓ PCO</a:t>
            </a:r>
            <a:r>
              <a:rPr lang="en-GB" sz="1800" dirty="0"/>
              <a:t>2</a:t>
            </a:r>
            <a:r>
              <a:rPr lang="en-GB" dirty="0"/>
              <a:t> → ↓↓ [H</a:t>
            </a:r>
            <a:r>
              <a:rPr lang="en-GB" baseline="30000" dirty="0"/>
              <a:t>+</a:t>
            </a:r>
            <a:r>
              <a:rPr lang="en-GB" dirty="0"/>
              <a:t>] </a:t>
            </a:r>
          </a:p>
          <a:p>
            <a:endParaRPr lang="en-GB" sz="1800" b="1" i="1" dirty="0">
              <a:solidFill>
                <a:srgbClr val="0070C0"/>
              </a:solidFill>
            </a:endParaRPr>
          </a:p>
          <a:p>
            <a:r>
              <a:rPr lang="en-GB" b="1" i="1" dirty="0">
                <a:solidFill>
                  <a:srgbClr val="0070C0"/>
                </a:solidFill>
              </a:rPr>
              <a:t>↓↓ Ventilation (↓ RR)</a:t>
            </a:r>
            <a:r>
              <a:rPr lang="en-GB" dirty="0"/>
              <a:t>→ accumulation of CO</a:t>
            </a:r>
            <a:r>
              <a:rPr lang="en-GB" sz="1800" dirty="0"/>
              <a:t>2</a:t>
            </a:r>
            <a:r>
              <a:rPr lang="en-GB" dirty="0"/>
              <a:t>→ ↑↑ PCO</a:t>
            </a:r>
            <a:r>
              <a:rPr lang="en-GB" sz="1800" dirty="0"/>
              <a:t>2</a:t>
            </a:r>
            <a:r>
              <a:rPr lang="en-GB" dirty="0"/>
              <a:t>. → ↑↑ [H</a:t>
            </a:r>
            <a:r>
              <a:rPr lang="en-GB" baseline="30000" dirty="0"/>
              <a:t>+</a:t>
            </a:r>
            <a:r>
              <a:rPr lang="en-GB" dirty="0"/>
              <a:t>]</a:t>
            </a:r>
          </a:p>
          <a:p>
            <a:endParaRPr lang="en-GB" dirty="0"/>
          </a:p>
          <a:p>
            <a:r>
              <a:rPr lang="en-GB" dirty="0"/>
              <a:t>Normally, PCO</a:t>
            </a:r>
            <a:r>
              <a:rPr lang="en-GB" sz="2000" dirty="0"/>
              <a:t>2</a:t>
            </a:r>
            <a:r>
              <a:rPr lang="en-GB" dirty="0"/>
              <a:t> = 40 mmHg (35-45 mmHg)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Respiratory Regulation of A/B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6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7030A0"/>
                </a:solidFill>
              </a:rPr>
              <a:t>What happens in cases of </a:t>
            </a:r>
            <a:r>
              <a:rPr lang="en-GB" b="1" i="1" dirty="0">
                <a:solidFill>
                  <a:srgbClr val="FF0000"/>
                </a:solidFill>
              </a:rPr>
              <a:t>acidosis</a:t>
            </a:r>
            <a:r>
              <a:rPr lang="en-GB" b="1" i="1" dirty="0">
                <a:solidFill>
                  <a:srgbClr val="7030A0"/>
                </a:solidFill>
              </a:rPr>
              <a:t> or </a:t>
            </a:r>
            <a:r>
              <a:rPr lang="en-GB" b="1" i="1" dirty="0">
                <a:solidFill>
                  <a:srgbClr val="0070C0"/>
                </a:solidFill>
              </a:rPr>
              <a:t>alkalosis</a:t>
            </a:r>
            <a:r>
              <a:rPr lang="en-GB" b="1" i="1" dirty="0">
                <a:solidFill>
                  <a:srgbClr val="7030A0"/>
                </a:solidFill>
              </a:rPr>
              <a:t>?</a:t>
            </a:r>
          </a:p>
          <a:p>
            <a:endParaRPr lang="en-GB" b="1" i="1" dirty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Acidosis (↑↑ [H</a:t>
            </a:r>
            <a:r>
              <a:rPr lang="en-GB" b="1" i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GB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] in ECF) </a:t>
            </a:r>
            <a:r>
              <a:rPr lang="en-GB" dirty="0"/>
              <a:t>→ stimulate ventilation → ↑↑ ventilation (RR) → ↓↓ PCO</a:t>
            </a:r>
            <a:r>
              <a:rPr lang="en-GB" sz="1800" dirty="0"/>
              <a:t>2  </a:t>
            </a:r>
            <a:r>
              <a:rPr lang="en-GB" dirty="0"/>
              <a:t>→ ↓↓ [H</a:t>
            </a:r>
            <a:r>
              <a:rPr lang="en-GB" baseline="30000" dirty="0"/>
              <a:t>+</a:t>
            </a:r>
            <a:r>
              <a:rPr lang="en-GB" dirty="0"/>
              <a:t>]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b="1" i="1" dirty="0">
                <a:solidFill>
                  <a:srgbClr val="0070C0"/>
                </a:solidFill>
              </a:rPr>
              <a:t>Alkalosis (↓↓ [H</a:t>
            </a:r>
            <a:r>
              <a:rPr lang="en-GB" b="1" i="1" baseline="30000" dirty="0">
                <a:solidFill>
                  <a:srgbClr val="0070C0"/>
                </a:solidFill>
              </a:rPr>
              <a:t>+</a:t>
            </a:r>
            <a:r>
              <a:rPr lang="en-GB" b="1" i="1" dirty="0">
                <a:solidFill>
                  <a:srgbClr val="0070C0"/>
                </a:solidFill>
              </a:rPr>
              <a:t>] in ECF) </a:t>
            </a:r>
            <a:r>
              <a:rPr lang="en-GB" dirty="0"/>
              <a:t>→ inhibit ventilation → ↓↓ ventilation (RR) → accumulation of CO</a:t>
            </a:r>
            <a:r>
              <a:rPr lang="en-GB" sz="1800" dirty="0"/>
              <a:t>2</a:t>
            </a:r>
            <a:r>
              <a:rPr lang="en-GB" dirty="0"/>
              <a:t>→↑↑ PCO</a:t>
            </a:r>
            <a:r>
              <a:rPr lang="en-GB" sz="1800" dirty="0"/>
              <a:t>2</a:t>
            </a:r>
            <a:r>
              <a:rPr lang="en-GB" dirty="0"/>
              <a:t> → ↑↑ [H</a:t>
            </a:r>
            <a:r>
              <a:rPr lang="en-GB" baseline="30000" dirty="0"/>
              <a:t>+</a:t>
            </a:r>
            <a:r>
              <a:rPr lang="en-GB" dirty="0"/>
              <a:t>]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Respiratory Regulation of A/B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Respiratory Regulation of CO</a:t>
            </a:r>
            <a:r>
              <a:rPr lang="en-US" sz="2400" b="1" dirty="0">
                <a:solidFill>
                  <a:srgbClr val="AD0101">
                    <a:lumMod val="75000"/>
                  </a:srgbClr>
                </a:solidFill>
              </a:rPr>
              <a:t>2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3581400" cy="54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548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b="1" dirty="0">
                <a:solidFill>
                  <a:schemeClr val="accent6"/>
                </a:solidFill>
              </a:rPr>
              <a:t>Renal regulation of acid-base balance</a:t>
            </a:r>
            <a:endParaRPr lang="en-US" sz="4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34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line of defence against acid-base disturbances and the most powerful.</a:t>
            </a:r>
          </a:p>
          <a:p>
            <a:endParaRPr lang="en-GB" dirty="0"/>
          </a:p>
          <a:p>
            <a:r>
              <a:rPr lang="en-GB" dirty="0"/>
              <a:t>It regulates by excreting either an acidic or alkaline urine.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AD0101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Renal Regulation of A/B Balance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E693B79-1EE2-414E-A457-56E694BF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3581400"/>
            <a:ext cx="1371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6CE306-00D0-416C-977B-19D217A58E77}"/>
              </a:ext>
            </a:extLst>
          </p:cNvPr>
          <p:cNvSpPr txBox="1"/>
          <p:nvPr/>
        </p:nvSpPr>
        <p:spPr>
          <a:xfrm>
            <a:off x="1295400" y="3581400"/>
            <a:ext cx="23134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Acid excess in ECF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2206B-8936-42E3-8763-2F89B73D0B3F}"/>
              </a:ext>
            </a:extLst>
          </p:cNvPr>
          <p:cNvSpPr txBox="1"/>
          <p:nvPr/>
        </p:nvSpPr>
        <p:spPr>
          <a:xfrm>
            <a:off x="5728727" y="3581400"/>
            <a:ext cx="2364750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 excess in ECF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A5D40B4-CB3F-422F-9D78-1F9FFF0E9E98}"/>
              </a:ext>
            </a:extLst>
          </p:cNvPr>
          <p:cNvSpPr/>
          <p:nvPr/>
        </p:nvSpPr>
        <p:spPr>
          <a:xfrm>
            <a:off x="2915920" y="5913120"/>
            <a:ext cx="1019167" cy="600317"/>
          </a:xfrm>
          <a:custGeom>
            <a:avLst/>
            <a:gdLst>
              <a:gd name="connsiteX0" fmla="*/ 1005840 w 1019167"/>
              <a:gd name="connsiteY0" fmla="*/ 0 h 600317"/>
              <a:gd name="connsiteX1" fmla="*/ 1005840 w 1019167"/>
              <a:gd name="connsiteY1" fmla="*/ 213360 h 600317"/>
              <a:gd name="connsiteX2" fmla="*/ 995680 w 1019167"/>
              <a:gd name="connsiteY2" fmla="*/ 243840 h 600317"/>
              <a:gd name="connsiteX3" fmla="*/ 975360 w 1019167"/>
              <a:gd name="connsiteY3" fmla="*/ 314960 h 600317"/>
              <a:gd name="connsiteX4" fmla="*/ 934720 w 1019167"/>
              <a:gd name="connsiteY4" fmla="*/ 375920 h 600317"/>
              <a:gd name="connsiteX5" fmla="*/ 914400 w 1019167"/>
              <a:gd name="connsiteY5" fmla="*/ 406400 h 600317"/>
              <a:gd name="connsiteX6" fmla="*/ 894080 w 1019167"/>
              <a:gd name="connsiteY6" fmla="*/ 436880 h 600317"/>
              <a:gd name="connsiteX7" fmla="*/ 863600 w 1019167"/>
              <a:gd name="connsiteY7" fmla="*/ 467360 h 600317"/>
              <a:gd name="connsiteX8" fmla="*/ 833120 w 1019167"/>
              <a:gd name="connsiteY8" fmla="*/ 487680 h 600317"/>
              <a:gd name="connsiteX9" fmla="*/ 802640 w 1019167"/>
              <a:gd name="connsiteY9" fmla="*/ 518160 h 600317"/>
              <a:gd name="connsiteX10" fmla="*/ 741680 w 1019167"/>
              <a:gd name="connsiteY10" fmla="*/ 538480 h 600317"/>
              <a:gd name="connsiteX11" fmla="*/ 711200 w 1019167"/>
              <a:gd name="connsiteY11" fmla="*/ 558800 h 600317"/>
              <a:gd name="connsiteX12" fmla="*/ 640080 w 1019167"/>
              <a:gd name="connsiteY12" fmla="*/ 579120 h 600317"/>
              <a:gd name="connsiteX13" fmla="*/ 609600 w 1019167"/>
              <a:gd name="connsiteY13" fmla="*/ 589280 h 600317"/>
              <a:gd name="connsiteX14" fmla="*/ 355600 w 1019167"/>
              <a:gd name="connsiteY14" fmla="*/ 599440 h 600317"/>
              <a:gd name="connsiteX15" fmla="*/ 0 w 1019167"/>
              <a:gd name="connsiteY15" fmla="*/ 599440 h 60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9167" h="600317">
                <a:moveTo>
                  <a:pt x="1005840" y="0"/>
                </a:moveTo>
                <a:cubicBezTo>
                  <a:pt x="1025045" y="96027"/>
                  <a:pt x="1022115" y="58752"/>
                  <a:pt x="1005840" y="213360"/>
                </a:cubicBezTo>
                <a:cubicBezTo>
                  <a:pt x="1004719" y="224011"/>
                  <a:pt x="998622" y="233542"/>
                  <a:pt x="995680" y="243840"/>
                </a:cubicBezTo>
                <a:cubicBezTo>
                  <a:pt x="992585" y="254672"/>
                  <a:pt x="982525" y="302063"/>
                  <a:pt x="975360" y="314960"/>
                </a:cubicBezTo>
                <a:cubicBezTo>
                  <a:pt x="963500" y="336308"/>
                  <a:pt x="948267" y="355600"/>
                  <a:pt x="934720" y="375920"/>
                </a:cubicBezTo>
                <a:lnTo>
                  <a:pt x="914400" y="406400"/>
                </a:lnTo>
                <a:cubicBezTo>
                  <a:pt x="907627" y="416560"/>
                  <a:pt x="902714" y="428246"/>
                  <a:pt x="894080" y="436880"/>
                </a:cubicBezTo>
                <a:cubicBezTo>
                  <a:pt x="883920" y="447040"/>
                  <a:pt x="874638" y="458162"/>
                  <a:pt x="863600" y="467360"/>
                </a:cubicBezTo>
                <a:cubicBezTo>
                  <a:pt x="854219" y="475177"/>
                  <a:pt x="842501" y="479863"/>
                  <a:pt x="833120" y="487680"/>
                </a:cubicBezTo>
                <a:cubicBezTo>
                  <a:pt x="822082" y="496878"/>
                  <a:pt x="815200" y="511182"/>
                  <a:pt x="802640" y="518160"/>
                </a:cubicBezTo>
                <a:cubicBezTo>
                  <a:pt x="783916" y="528562"/>
                  <a:pt x="759502" y="526599"/>
                  <a:pt x="741680" y="538480"/>
                </a:cubicBezTo>
                <a:cubicBezTo>
                  <a:pt x="731520" y="545253"/>
                  <a:pt x="722122" y="553339"/>
                  <a:pt x="711200" y="558800"/>
                </a:cubicBezTo>
                <a:cubicBezTo>
                  <a:pt x="694960" y="566920"/>
                  <a:pt x="655271" y="574780"/>
                  <a:pt x="640080" y="579120"/>
                </a:cubicBezTo>
                <a:cubicBezTo>
                  <a:pt x="629782" y="582062"/>
                  <a:pt x="620282" y="588517"/>
                  <a:pt x="609600" y="589280"/>
                </a:cubicBezTo>
                <a:cubicBezTo>
                  <a:pt x="525081" y="595317"/>
                  <a:pt x="440323" y="598028"/>
                  <a:pt x="355600" y="599440"/>
                </a:cubicBezTo>
                <a:cubicBezTo>
                  <a:pt x="237083" y="601415"/>
                  <a:pt x="118533" y="599440"/>
                  <a:pt x="0" y="599440"/>
                </a:cubicBezTo>
              </a:path>
            </a:pathLst>
          </a:custGeom>
          <a:noFill/>
          <a:ln w="50800">
            <a:solidFill>
              <a:srgbClr val="FFC000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CCA421-F351-4B3D-ACA8-4D5BF5563469}"/>
              </a:ext>
            </a:extLst>
          </p:cNvPr>
          <p:cNvSpPr/>
          <p:nvPr/>
        </p:nvSpPr>
        <p:spPr>
          <a:xfrm flipH="1">
            <a:off x="4082407" y="5934317"/>
            <a:ext cx="1121428" cy="600317"/>
          </a:xfrm>
          <a:custGeom>
            <a:avLst/>
            <a:gdLst>
              <a:gd name="connsiteX0" fmla="*/ 1005840 w 1019167"/>
              <a:gd name="connsiteY0" fmla="*/ 0 h 600317"/>
              <a:gd name="connsiteX1" fmla="*/ 1005840 w 1019167"/>
              <a:gd name="connsiteY1" fmla="*/ 213360 h 600317"/>
              <a:gd name="connsiteX2" fmla="*/ 995680 w 1019167"/>
              <a:gd name="connsiteY2" fmla="*/ 243840 h 600317"/>
              <a:gd name="connsiteX3" fmla="*/ 975360 w 1019167"/>
              <a:gd name="connsiteY3" fmla="*/ 314960 h 600317"/>
              <a:gd name="connsiteX4" fmla="*/ 934720 w 1019167"/>
              <a:gd name="connsiteY4" fmla="*/ 375920 h 600317"/>
              <a:gd name="connsiteX5" fmla="*/ 914400 w 1019167"/>
              <a:gd name="connsiteY5" fmla="*/ 406400 h 600317"/>
              <a:gd name="connsiteX6" fmla="*/ 894080 w 1019167"/>
              <a:gd name="connsiteY6" fmla="*/ 436880 h 600317"/>
              <a:gd name="connsiteX7" fmla="*/ 863600 w 1019167"/>
              <a:gd name="connsiteY7" fmla="*/ 467360 h 600317"/>
              <a:gd name="connsiteX8" fmla="*/ 833120 w 1019167"/>
              <a:gd name="connsiteY8" fmla="*/ 487680 h 600317"/>
              <a:gd name="connsiteX9" fmla="*/ 802640 w 1019167"/>
              <a:gd name="connsiteY9" fmla="*/ 518160 h 600317"/>
              <a:gd name="connsiteX10" fmla="*/ 741680 w 1019167"/>
              <a:gd name="connsiteY10" fmla="*/ 538480 h 600317"/>
              <a:gd name="connsiteX11" fmla="*/ 711200 w 1019167"/>
              <a:gd name="connsiteY11" fmla="*/ 558800 h 600317"/>
              <a:gd name="connsiteX12" fmla="*/ 640080 w 1019167"/>
              <a:gd name="connsiteY12" fmla="*/ 579120 h 600317"/>
              <a:gd name="connsiteX13" fmla="*/ 609600 w 1019167"/>
              <a:gd name="connsiteY13" fmla="*/ 589280 h 600317"/>
              <a:gd name="connsiteX14" fmla="*/ 355600 w 1019167"/>
              <a:gd name="connsiteY14" fmla="*/ 599440 h 600317"/>
              <a:gd name="connsiteX15" fmla="*/ 0 w 1019167"/>
              <a:gd name="connsiteY15" fmla="*/ 599440 h 60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19167" h="600317">
                <a:moveTo>
                  <a:pt x="1005840" y="0"/>
                </a:moveTo>
                <a:cubicBezTo>
                  <a:pt x="1025045" y="96027"/>
                  <a:pt x="1022115" y="58752"/>
                  <a:pt x="1005840" y="213360"/>
                </a:cubicBezTo>
                <a:cubicBezTo>
                  <a:pt x="1004719" y="224011"/>
                  <a:pt x="998622" y="233542"/>
                  <a:pt x="995680" y="243840"/>
                </a:cubicBezTo>
                <a:cubicBezTo>
                  <a:pt x="992585" y="254672"/>
                  <a:pt x="982525" y="302063"/>
                  <a:pt x="975360" y="314960"/>
                </a:cubicBezTo>
                <a:cubicBezTo>
                  <a:pt x="963500" y="336308"/>
                  <a:pt x="948267" y="355600"/>
                  <a:pt x="934720" y="375920"/>
                </a:cubicBezTo>
                <a:lnTo>
                  <a:pt x="914400" y="406400"/>
                </a:lnTo>
                <a:cubicBezTo>
                  <a:pt x="907627" y="416560"/>
                  <a:pt x="902714" y="428246"/>
                  <a:pt x="894080" y="436880"/>
                </a:cubicBezTo>
                <a:cubicBezTo>
                  <a:pt x="883920" y="447040"/>
                  <a:pt x="874638" y="458162"/>
                  <a:pt x="863600" y="467360"/>
                </a:cubicBezTo>
                <a:cubicBezTo>
                  <a:pt x="854219" y="475177"/>
                  <a:pt x="842501" y="479863"/>
                  <a:pt x="833120" y="487680"/>
                </a:cubicBezTo>
                <a:cubicBezTo>
                  <a:pt x="822082" y="496878"/>
                  <a:pt x="815200" y="511182"/>
                  <a:pt x="802640" y="518160"/>
                </a:cubicBezTo>
                <a:cubicBezTo>
                  <a:pt x="783916" y="528562"/>
                  <a:pt x="759502" y="526599"/>
                  <a:pt x="741680" y="538480"/>
                </a:cubicBezTo>
                <a:cubicBezTo>
                  <a:pt x="731520" y="545253"/>
                  <a:pt x="722122" y="553339"/>
                  <a:pt x="711200" y="558800"/>
                </a:cubicBezTo>
                <a:cubicBezTo>
                  <a:pt x="694960" y="566920"/>
                  <a:pt x="655271" y="574780"/>
                  <a:pt x="640080" y="579120"/>
                </a:cubicBezTo>
                <a:cubicBezTo>
                  <a:pt x="629782" y="582062"/>
                  <a:pt x="620282" y="588517"/>
                  <a:pt x="609600" y="589280"/>
                </a:cubicBezTo>
                <a:cubicBezTo>
                  <a:pt x="525081" y="595317"/>
                  <a:pt x="440323" y="598028"/>
                  <a:pt x="355600" y="599440"/>
                </a:cubicBezTo>
                <a:cubicBezTo>
                  <a:pt x="237083" y="601415"/>
                  <a:pt x="118533" y="599440"/>
                  <a:pt x="0" y="599440"/>
                </a:cubicBezTo>
              </a:path>
            </a:pathLst>
          </a:custGeom>
          <a:noFill/>
          <a:ln w="50800">
            <a:solidFill>
              <a:srgbClr val="FFC000"/>
            </a:solidFill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8F269-6DAA-438E-83F0-76A140DA7D22}"/>
              </a:ext>
            </a:extLst>
          </p:cNvPr>
          <p:cNvSpPr txBox="1"/>
          <p:nvPr/>
        </p:nvSpPr>
        <p:spPr>
          <a:xfrm>
            <a:off x="356312" y="6135469"/>
            <a:ext cx="2412288" cy="646331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Kidney excretes acidic urine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1EECE-F415-4F93-8129-B8A7561FD6F7}"/>
              </a:ext>
            </a:extLst>
          </p:cNvPr>
          <p:cNvSpPr txBox="1"/>
          <p:nvPr/>
        </p:nvSpPr>
        <p:spPr>
          <a:xfrm>
            <a:off x="5361315" y="6135468"/>
            <a:ext cx="2412288" cy="646331"/>
          </a:xfrm>
          <a:prstGeom prst="rect">
            <a:avLst/>
          </a:prstGeom>
          <a:noFill/>
          <a:ln>
            <a:solidFill>
              <a:srgbClr val="D6A3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Kidney excretes alkaline urine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3DF4ED-704F-4604-80B2-4F1DBBD35514}"/>
              </a:ext>
            </a:extLst>
          </p:cNvPr>
          <p:cNvSpPr txBox="1"/>
          <p:nvPr/>
        </p:nvSpPr>
        <p:spPr>
          <a:xfrm>
            <a:off x="1176905" y="5715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pH= 4.5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7C6D3-4EE4-4F18-95B2-3AA8E5830F50}"/>
              </a:ext>
            </a:extLst>
          </p:cNvPr>
          <p:cNvSpPr txBox="1"/>
          <p:nvPr/>
        </p:nvSpPr>
        <p:spPr>
          <a:xfrm>
            <a:off x="6199872" y="576613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pH= 8</a:t>
            </a:r>
          </a:p>
        </p:txBody>
      </p:sp>
    </p:spTree>
    <p:extLst>
      <p:ext uri="{BB962C8B-B14F-4D97-AF65-F5344CB8AC3E}">
        <p14:creationId xmlns:p14="http://schemas.microsoft.com/office/powerpoint/2010/main" val="32814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GB" dirty="0"/>
              <a:t>Acid-base balance is concerned with the precise regulation of free (unbound) hydrogen ion (H</a:t>
            </a:r>
            <a:r>
              <a:rPr lang="en-GB" baseline="30000" dirty="0"/>
              <a:t>+</a:t>
            </a:r>
            <a:r>
              <a:rPr lang="en-GB" dirty="0"/>
              <a:t>) concentration in body fluids.</a:t>
            </a:r>
          </a:p>
          <a:p>
            <a:endParaRPr lang="en-GB" dirty="0"/>
          </a:p>
          <a:p>
            <a:r>
              <a:rPr lang="en-GB" dirty="0"/>
              <a:t>Normally, [H</a:t>
            </a:r>
            <a:r>
              <a:rPr lang="en-GB" baseline="30000" dirty="0"/>
              <a:t>+</a:t>
            </a:r>
            <a:r>
              <a:rPr lang="en-GB" dirty="0"/>
              <a:t>] = 0.00004 </a:t>
            </a:r>
            <a:r>
              <a:rPr lang="en-GB" dirty="0" err="1"/>
              <a:t>mEq</a:t>
            </a:r>
            <a:r>
              <a:rPr lang="en-GB" dirty="0"/>
              <a:t>/L (40 </a:t>
            </a:r>
            <a:r>
              <a:rPr lang="en-GB" dirty="0" err="1"/>
              <a:t>nEq</a:t>
            </a:r>
            <a:r>
              <a:rPr lang="en-GB" dirty="0"/>
              <a:t>/L).</a:t>
            </a:r>
          </a:p>
          <a:p>
            <a:endParaRPr lang="en-GB" dirty="0"/>
          </a:p>
          <a:p>
            <a:r>
              <a:rPr lang="en-GB" b="1" i="1" dirty="0">
                <a:solidFill>
                  <a:srgbClr val="FF0000"/>
                </a:solidFill>
              </a:rPr>
              <a:t>Why is it important to control [H</a:t>
            </a:r>
            <a:r>
              <a:rPr lang="en-GB" b="1" i="1" baseline="30000" dirty="0">
                <a:solidFill>
                  <a:srgbClr val="FF0000"/>
                </a:solidFill>
              </a:rPr>
              <a:t>+</a:t>
            </a:r>
            <a:r>
              <a:rPr lang="en-GB" b="1" i="1" dirty="0">
                <a:solidFill>
                  <a:srgbClr val="FF0000"/>
                </a:solidFill>
              </a:rPr>
              <a:t>]? </a:t>
            </a:r>
          </a:p>
          <a:p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504801"/>
            <a:ext cx="8743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(Sherwood L. Human physiology: from cells to systems. 4</a:t>
            </a:r>
            <a:r>
              <a:rPr lang="en-GB" sz="1200" baseline="30000" dirty="0"/>
              <a:t>th</a:t>
            </a:r>
            <a:r>
              <a:rPr lang="en-GB" sz="1200" dirty="0"/>
              <a:t> ed. 2001; Guyton &amp; Hall. Textbook of medical physiology. 13</a:t>
            </a:r>
            <a:r>
              <a:rPr lang="en-GB" sz="1200" baseline="30000" dirty="0"/>
              <a:t>th</a:t>
            </a:r>
            <a:r>
              <a:rPr lang="en-GB" sz="1200" dirty="0"/>
              <a:t> ed. )</a:t>
            </a: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Acid-Base Balance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61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HOW?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Secreting H</a:t>
            </a:r>
            <a:r>
              <a:rPr lang="en-GB" baseline="30000" dirty="0"/>
              <a:t>+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Reabsorbing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Generating “new” bicarbonate ions.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AD0101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Renal Regulation of A/B Balance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065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0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Overview HCO</a:t>
            </a:r>
            <a:r>
              <a:rPr kumimoji="0" lang="en-GB" sz="3600" b="1" i="0" u="none" strike="noStrike" kern="1200" cap="none" spc="-100" normalizeH="0" baseline="-2500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3</a:t>
            </a:r>
            <a:r>
              <a:rPr kumimoji="0" lang="en-GB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en-GB" sz="3600" b="1" i="0" u="none" strike="noStrike" kern="1200" cap="none" spc="-10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AD0101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Reabsorption by the Renal Tubules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7850"/>
            <a:ext cx="7620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63184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Filtered load of HCO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1295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3385B-9ADD-4916-9FB6-2B224E25BFF4}"/>
              </a:ext>
            </a:extLst>
          </p:cNvPr>
          <p:cNvSpPr txBox="1"/>
          <p:nvPr/>
        </p:nvSpPr>
        <p:spPr>
          <a:xfrm>
            <a:off x="228600" y="390275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Reabsorption of HCO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is linked to H+ secretion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1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EE772B-94E2-490B-A5EC-5D35E5357B90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0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Overview 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H+ secretion </a:t>
            </a:r>
            <a:r>
              <a:rPr kumimoji="0" lang="en-US" sz="3600" b="1" i="0" u="none" strike="noStrike" kern="1200" cap="none" spc="-100" normalizeH="0" baseline="0" noProof="0" dirty="0">
                <a:ln>
                  <a:noFill/>
                </a:ln>
                <a:solidFill>
                  <a:srgbClr val="AD0101">
                    <a:lumMod val="75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by the Renal Tubules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9935F5-B786-49DA-B5E6-2AA3CFBD240F}"/>
              </a:ext>
            </a:extLst>
          </p:cNvPr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754D4B8E-40D9-4B93-BFCE-FBED4B4A4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787041"/>
            <a:ext cx="6362700" cy="495794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111EBC-6837-49EE-9CCA-DDDED9CA1148}"/>
              </a:ext>
            </a:extLst>
          </p:cNvPr>
          <p:cNvCxnSpPr/>
          <p:nvPr/>
        </p:nvCxnSpPr>
        <p:spPr>
          <a:xfrm>
            <a:off x="5715000" y="1828800"/>
            <a:ext cx="0" cy="419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FDA8B0-2749-48A2-8830-7D2EC91B3542}"/>
              </a:ext>
            </a:extLst>
          </p:cNvPr>
          <p:cNvCxnSpPr/>
          <p:nvPr/>
        </p:nvCxnSpPr>
        <p:spPr>
          <a:xfrm flipH="1">
            <a:off x="3048000" y="2209800"/>
            <a:ext cx="228600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484AFD-4527-401E-A660-AF89E4FA5569}"/>
              </a:ext>
            </a:extLst>
          </p:cNvPr>
          <p:cNvSpPr txBox="1"/>
          <p:nvPr/>
        </p:nvSpPr>
        <p:spPr>
          <a:xfrm>
            <a:off x="2694879" y="1757548"/>
            <a:ext cx="282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active transport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2A18CA-0294-4E73-BDAE-4AA62F824B90}"/>
              </a:ext>
            </a:extLst>
          </p:cNvPr>
          <p:cNvCxnSpPr>
            <a:cxnSpLocks/>
          </p:cNvCxnSpPr>
          <p:nvPr/>
        </p:nvCxnSpPr>
        <p:spPr>
          <a:xfrm flipH="1">
            <a:off x="5867400" y="2219960"/>
            <a:ext cx="915609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B70CC1-FB50-4E24-8C00-3917C0A3E9A1}"/>
              </a:ext>
            </a:extLst>
          </p:cNvPr>
          <p:cNvSpPr txBox="1"/>
          <p:nvPr/>
        </p:nvSpPr>
        <p:spPr>
          <a:xfrm>
            <a:off x="5741670" y="1762628"/>
            <a:ext cx="254749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active transport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28DA8B-DF0D-4F0A-A25E-39BF59AB8C88}"/>
              </a:ext>
            </a:extLst>
          </p:cNvPr>
          <p:cNvSpPr txBox="1"/>
          <p:nvPr/>
        </p:nvSpPr>
        <p:spPr>
          <a:xfrm>
            <a:off x="2005663" y="423553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H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Exchanger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A77C1-5267-43BA-A666-DE92B33D33C7}"/>
              </a:ext>
            </a:extLst>
          </p:cNvPr>
          <p:cNvSpPr txBox="1"/>
          <p:nvPr/>
        </p:nvSpPr>
        <p:spPr>
          <a:xfrm>
            <a:off x="6963222" y="3896683"/>
            <a:ext cx="132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30E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ATPase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30E0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5941FC-A88E-40ED-9CB1-12238A780800}"/>
              </a:ext>
            </a:extLst>
          </p:cNvPr>
          <p:cNvSpPr txBox="1"/>
          <p:nvPr/>
        </p:nvSpPr>
        <p:spPr>
          <a:xfrm>
            <a:off x="102687" y="4954268"/>
            <a:ext cx="400948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H+ secretion occurs in all tubular segments except thin descending &amp; ascending loops of Henle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23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93B235-1234-4BB8-899A-7A08BBDB37A9}"/>
              </a:ext>
            </a:extLst>
          </p:cNvPr>
          <p:cNvSpPr txBox="1"/>
          <p:nvPr/>
        </p:nvSpPr>
        <p:spPr>
          <a:xfrm>
            <a:off x="1066800" y="2951500"/>
            <a:ext cx="7220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D010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are these processes accomplished?</a:t>
            </a:r>
          </a:p>
        </p:txBody>
      </p:sp>
    </p:spTree>
    <p:extLst>
      <p:ext uri="{BB962C8B-B14F-4D97-AF65-F5344CB8AC3E}">
        <p14:creationId xmlns:p14="http://schemas.microsoft.com/office/powerpoint/2010/main" val="1919229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559311" cy="5410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How is </a:t>
            </a:r>
            <a:r>
              <a:rPr lang="en-GB" sz="3600" b="1" dirty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>
                <a:solidFill>
                  <a:schemeClr val="accent6"/>
                </a:solidFill>
              </a:rPr>
              <a:t>3</a:t>
            </a:r>
            <a:r>
              <a:rPr lang="en-GB" sz="3600" b="1" baseline="30000" dirty="0">
                <a:solidFill>
                  <a:schemeClr val="accent6"/>
                </a:solidFill>
              </a:rPr>
              <a:t>-</a:t>
            </a:r>
            <a:r>
              <a:rPr lang="en-GB" sz="3600" dirty="0"/>
              <a:t> 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Reabsorbed by the tubules?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3631" y="1247745"/>
            <a:ext cx="564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</a:rPr>
              <a:t>What happens at the PCT, TAL and early DT?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3810000"/>
            <a:ext cx="20574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PCT reabsorbs, “reclaims”, 80-90% of the filtered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GB" dirty="0"/>
              <a:t>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r>
              <a:rPr lang="en-US" dirty="0"/>
              <a:t>reabsorption is linked to 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/>
              <a:t> secretion.</a:t>
            </a:r>
          </a:p>
        </p:txBody>
      </p:sp>
    </p:spTree>
    <p:extLst>
      <p:ext uri="{BB962C8B-B14F-4D97-AF65-F5344CB8AC3E}">
        <p14:creationId xmlns:p14="http://schemas.microsoft.com/office/powerpoint/2010/main" val="1245235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How Does the Proximal Tubular Segments Reabsorb</a:t>
            </a:r>
            <a:r>
              <a:rPr kumimoji="0" lang="en-GB" sz="23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HCO</a:t>
            </a:r>
            <a:r>
              <a:rPr kumimoji="0" lang="en-GB" sz="2300" b="1" i="0" u="none" strike="noStrike" kern="1200" cap="none" spc="-10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3</a:t>
            </a:r>
            <a:r>
              <a:rPr kumimoji="0" lang="en-GB" sz="2300" b="1" i="0" u="none" strike="noStrike" kern="1200" cap="none" spc="-10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-</a:t>
            </a:r>
            <a:r>
              <a:rPr kumimoji="0" lang="en-GB" sz="2300" b="1" i="0" u="none" strike="noStrike" kern="120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?</a:t>
            </a:r>
            <a:endParaRPr kumimoji="0" lang="en-US" sz="2300" b="1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-100" normalizeH="0" baseline="0" noProof="0" dirty="0">
              <a:ln>
                <a:noFill/>
              </a:ln>
              <a:solidFill>
                <a:srgbClr val="AD0101">
                  <a:lumMod val="75000"/>
                </a:srgbClr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990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4" y="1447800"/>
            <a:ext cx="5105400" cy="4484854"/>
          </a:xfrm>
          <a:prstGeom prst="rect">
            <a:avLst/>
          </a:prstGeom>
          <a:ln w="19050"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6156176" y="1628800"/>
            <a:ext cx="1172598" cy="1025842"/>
            <a:chOff x="4648200" y="1981200"/>
            <a:chExt cx="1172598" cy="1025842"/>
          </a:xfrm>
        </p:grpSpPr>
        <p:sp>
          <p:nvSpPr>
            <p:cNvPr id="8" name="Oval 7"/>
            <p:cNvSpPr/>
            <p:nvPr/>
          </p:nvSpPr>
          <p:spPr>
            <a:xfrm>
              <a:off x="5029200" y="2286000"/>
              <a:ext cx="339299" cy="304800"/>
            </a:xfrm>
            <a:prstGeom prst="ellipse">
              <a:avLst/>
            </a:prstGeom>
            <a:solidFill>
              <a:srgbClr val="92D050"/>
            </a:solidFill>
            <a:ln w="31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53000" y="2330678"/>
              <a:ext cx="5629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ATPase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59927" y="2175164"/>
              <a:ext cx="498764" cy="111657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flipH="1" flipV="1">
              <a:off x="5049982" y="2590800"/>
              <a:ext cx="408709" cy="228600"/>
            </a:xfrm>
            <a:custGeom>
              <a:avLst/>
              <a:gdLst>
                <a:gd name="connsiteX0" fmla="*/ 498764 w 498764"/>
                <a:gd name="connsiteY0" fmla="*/ 0 h 111657"/>
                <a:gd name="connsiteX1" fmla="*/ 263237 w 498764"/>
                <a:gd name="connsiteY1" fmla="*/ 110836 h 111657"/>
                <a:gd name="connsiteX2" fmla="*/ 0 w 498764"/>
                <a:gd name="connsiteY2" fmla="*/ 41563 h 11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764" h="111657">
                  <a:moveTo>
                    <a:pt x="498764" y="0"/>
                  </a:moveTo>
                  <a:cubicBezTo>
                    <a:pt x="422564" y="51954"/>
                    <a:pt x="346364" y="103909"/>
                    <a:pt x="263237" y="110836"/>
                  </a:cubicBezTo>
                  <a:cubicBezTo>
                    <a:pt x="180110" y="117763"/>
                    <a:pt x="90055" y="79663"/>
                    <a:pt x="0" y="4156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8200" y="2760821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Na</a:t>
              </a:r>
              <a:r>
                <a:rPr kumimoji="0" lang="en-GB" sz="1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7666" y="1981200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K</a:t>
              </a:r>
              <a:r>
                <a:rPr kumimoji="0" lang="en-GB" sz="1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 rot="16200000">
            <a:off x="6210839" y="5004497"/>
            <a:ext cx="8980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Basolateral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membrane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536515" y="5162897"/>
            <a:ext cx="5533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Apical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0377" y="162880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↓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[Na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</a:t>
            </a:r>
            <a:r>
              <a:rPr kumimoji="0" lang="en-US" sz="1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5502" y="1932057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HCO</a:t>
            </a:r>
            <a:r>
              <a:rPr kumimoji="0" lang="en-GB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5362" y="206070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139790" y="2192179"/>
            <a:ext cx="814298" cy="0"/>
          </a:xfrm>
          <a:prstGeom prst="straightConnector1">
            <a:avLst/>
          </a:prstGeom>
          <a:ln w="28575">
            <a:solidFill>
              <a:srgbClr val="6633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30015" y="2192179"/>
            <a:ext cx="339299" cy="304800"/>
          </a:xfrm>
          <a:prstGeom prst="ellipse">
            <a:avLst/>
          </a:prstGeom>
          <a:solidFill>
            <a:srgbClr val="FFFF66"/>
          </a:solidFill>
          <a:ln w="31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6808" y="1143000"/>
            <a:ext cx="217896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Secreted H+ binds to filtered HCO3- in the tubular lumen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1259632" y="2209800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2667000"/>
            <a:ext cx="230425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Forming 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which dissociates into 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&amp; CO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1259632" y="3645024"/>
            <a:ext cx="4414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3528" y="4111912"/>
            <a:ext cx="230425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diffuses through tubular cell membrane and react with water forming 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inside the cell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54088" y="204110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70030" y="222146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NHE3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Freeform 56"/>
          <p:cNvSpPr/>
          <p:nvPr/>
        </p:nvSpPr>
        <p:spPr>
          <a:xfrm flipV="1">
            <a:off x="5029436" y="2528559"/>
            <a:ext cx="910716" cy="180580"/>
          </a:xfrm>
          <a:custGeom>
            <a:avLst/>
            <a:gdLst>
              <a:gd name="connsiteX0" fmla="*/ 498764 w 498764"/>
              <a:gd name="connsiteY0" fmla="*/ 0 h 111657"/>
              <a:gd name="connsiteX1" fmla="*/ 263237 w 498764"/>
              <a:gd name="connsiteY1" fmla="*/ 110836 h 111657"/>
              <a:gd name="connsiteX2" fmla="*/ 0 w 498764"/>
              <a:gd name="connsiteY2" fmla="*/ 41563 h 11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4" h="111657">
                <a:moveTo>
                  <a:pt x="498764" y="0"/>
                </a:moveTo>
                <a:cubicBezTo>
                  <a:pt x="422564" y="51954"/>
                  <a:pt x="346364" y="103909"/>
                  <a:pt x="263237" y="110836"/>
                </a:cubicBezTo>
                <a:cubicBezTo>
                  <a:pt x="180110" y="117763"/>
                  <a:pt x="90055" y="79663"/>
                  <a:pt x="0" y="41563"/>
                </a:cubicBezTo>
              </a:path>
            </a:pathLst>
          </a:custGeom>
          <a:noFill/>
          <a:ln>
            <a:solidFill>
              <a:srgbClr val="6633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3440033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H</a:t>
            </a:r>
            <a:r>
              <a: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31413" y="3079993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56176" y="3284984"/>
            <a:ext cx="0" cy="250928"/>
          </a:xfrm>
          <a:prstGeom prst="straightConnector1">
            <a:avLst/>
          </a:prstGeom>
          <a:ln w="25400">
            <a:headEnd type="stealth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971288" y="2890658"/>
            <a:ext cx="340407" cy="223297"/>
            <a:chOff x="5971288" y="2890658"/>
            <a:chExt cx="340407" cy="223297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5971288" y="2890658"/>
              <a:ext cx="154536" cy="223297"/>
            </a:xfrm>
            <a:prstGeom prst="straightConnector1">
              <a:avLst/>
            </a:prstGeom>
            <a:ln w="25400">
              <a:headEnd type="stealth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6136133" y="2890658"/>
              <a:ext cx="175562" cy="203629"/>
            </a:xfrm>
            <a:prstGeom prst="straightConnector1">
              <a:avLst/>
            </a:prstGeom>
            <a:ln w="25400">
              <a:headEnd type="stealth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5843142" y="2636912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91014" y="2545159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28184" y="2780928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HCO</a:t>
            </a:r>
            <a:r>
              <a: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06586" y="2321298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88643" y="2663043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HCO</a:t>
            </a:r>
            <a:r>
              <a:rPr kumimoji="0" lang="en-GB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55024" y="2820692"/>
            <a:ext cx="464949" cy="511444"/>
            <a:chOff x="4355024" y="2820692"/>
            <a:chExt cx="464949" cy="511444"/>
          </a:xfrm>
        </p:grpSpPr>
        <p:sp>
          <p:nvSpPr>
            <p:cNvPr id="7" name="Freeform 6"/>
            <p:cNvSpPr/>
            <p:nvPr/>
          </p:nvSpPr>
          <p:spPr>
            <a:xfrm>
              <a:off x="4355024" y="2851688"/>
              <a:ext cx="360504" cy="480448"/>
            </a:xfrm>
            <a:custGeom>
              <a:avLst/>
              <a:gdLst>
                <a:gd name="connsiteX0" fmla="*/ 0 w 360504"/>
                <a:gd name="connsiteY0" fmla="*/ 0 h 480448"/>
                <a:gd name="connsiteX1" fmla="*/ 309966 w 360504"/>
                <a:gd name="connsiteY1" fmla="*/ 185980 h 480448"/>
                <a:gd name="connsiteX2" fmla="*/ 356461 w 360504"/>
                <a:gd name="connsiteY2" fmla="*/ 480448 h 48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504" h="480448">
                  <a:moveTo>
                    <a:pt x="0" y="0"/>
                  </a:moveTo>
                  <a:cubicBezTo>
                    <a:pt x="125278" y="52952"/>
                    <a:pt x="250556" y="105905"/>
                    <a:pt x="309966" y="185980"/>
                  </a:cubicBezTo>
                  <a:cubicBezTo>
                    <a:pt x="369376" y="266055"/>
                    <a:pt x="362918" y="373251"/>
                    <a:pt x="356461" y="480448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695986" y="2820692"/>
              <a:ext cx="123987" cy="263471"/>
            </a:xfrm>
            <a:custGeom>
              <a:avLst/>
              <a:gdLst>
                <a:gd name="connsiteX0" fmla="*/ 123987 w 123987"/>
                <a:gd name="connsiteY0" fmla="*/ 0 h 263471"/>
                <a:gd name="connsiteX1" fmla="*/ 30997 w 123987"/>
                <a:gd name="connsiteY1" fmla="*/ 139484 h 263471"/>
                <a:gd name="connsiteX2" fmla="*/ 0 w 123987"/>
                <a:gd name="connsiteY2" fmla="*/ 263471 h 26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87" h="263471">
                  <a:moveTo>
                    <a:pt x="123987" y="0"/>
                  </a:moveTo>
                  <a:cubicBezTo>
                    <a:pt x="87824" y="47786"/>
                    <a:pt x="51661" y="95572"/>
                    <a:pt x="30997" y="139484"/>
                  </a:cubicBezTo>
                  <a:cubicBezTo>
                    <a:pt x="10333" y="183396"/>
                    <a:pt x="5166" y="223433"/>
                    <a:pt x="0" y="26347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398181" y="32766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</a:t>
            </a:r>
            <a:r>
              <a: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727748" y="3482872"/>
            <a:ext cx="0" cy="25092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09120" y="3730932"/>
            <a:ext cx="1048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+ CO</a:t>
            </a:r>
            <a:r>
              <a: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stCxn id="44" idx="3"/>
          </p:cNvCxnSpPr>
          <p:nvPr/>
        </p:nvCxnSpPr>
        <p:spPr>
          <a:xfrm flipV="1">
            <a:off x="5257800" y="3717032"/>
            <a:ext cx="555393" cy="152400"/>
          </a:xfrm>
          <a:prstGeom prst="straightConnector1">
            <a:avLst/>
          </a:prstGeom>
          <a:ln w="349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767877" y="2895601"/>
            <a:ext cx="394923" cy="1"/>
          </a:xfrm>
          <a:prstGeom prst="straightConnector1">
            <a:avLst/>
          </a:prstGeom>
          <a:ln w="349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05600" y="2895600"/>
            <a:ext cx="244618" cy="216186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7378427" y="2819400"/>
            <a:ext cx="577949" cy="1654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83042" y="2576867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HCO</a:t>
            </a:r>
            <a:r>
              <a:rPr kumimoji="0" lang="en-GB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5" grpId="0" animBg="1"/>
      <p:bldP spid="36" grpId="0" animBg="1"/>
      <p:bldP spid="37" grpId="0" animBg="1"/>
      <p:bldP spid="38" grpId="0" animBg="1"/>
      <p:bldP spid="39" grpId="0" animBg="1"/>
      <p:bldP spid="53" grpId="0"/>
      <p:bldP spid="56" grpId="0"/>
      <p:bldP spid="57" grpId="0" animBg="1"/>
      <p:bldP spid="4" grpId="0"/>
      <p:bldP spid="41" grpId="0"/>
      <p:bldP spid="52" grpId="0"/>
      <p:bldP spid="59" grpId="0"/>
      <p:bldP spid="60" grpId="0"/>
      <p:bldP spid="62" grpId="0"/>
      <p:bldP spid="40" grpId="0"/>
      <p:bldP spid="42" grpId="0"/>
      <p:bldP spid="44" grpId="0"/>
      <p:bldP spid="31" grpId="0" animBg="1"/>
      <p:bldP spid="54" grpId="0" animBg="1"/>
      <p:bldP spid="5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What happens at the late DT &amp; CD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09077"/>
            <a:ext cx="7010400" cy="55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65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What happens at the late DCT &amp; CT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filtrate arriving at the DCT &amp; CT is low in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distal segments of the nephron are characterised by the presence of “intercalated cells” capable of </a:t>
            </a:r>
            <a:r>
              <a:rPr lang="en-GB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actively secreting H</a:t>
            </a:r>
            <a:r>
              <a:rPr lang="en-GB" b="1" i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/>
              <a:t> through 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/>
              <a:t>-ATPase and 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/>
              <a:t>-</a:t>
            </a:r>
            <a:r>
              <a:rPr lang="en-GB" dirty="0"/>
              <a:t>K</a:t>
            </a:r>
            <a:r>
              <a:rPr lang="en-GB" baseline="30000" dirty="0"/>
              <a:t>+</a:t>
            </a:r>
            <a:r>
              <a:rPr lang="en-US" dirty="0"/>
              <a:t> ATPase present on their apical membrane (</a:t>
            </a:r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Type-A intercalated cells</a:t>
            </a:r>
            <a:r>
              <a:rPr lang="en-US" dirty="0"/>
              <a:t>).</a:t>
            </a:r>
          </a:p>
          <a:p>
            <a:endParaRPr lang="en-GB" dirty="0"/>
          </a:p>
          <a:p>
            <a:r>
              <a:rPr lang="en-GB" dirty="0"/>
              <a:t>Only a limited number of H</a:t>
            </a:r>
            <a:r>
              <a:rPr lang="en-GB" baseline="30000" dirty="0"/>
              <a:t>+</a:t>
            </a:r>
            <a:r>
              <a:rPr lang="en-US" dirty="0"/>
              <a:t> can be excreted in its free form in urine.</a:t>
            </a:r>
          </a:p>
          <a:p>
            <a:endParaRPr lang="en-US" dirty="0"/>
          </a:p>
          <a:p>
            <a:r>
              <a:rPr lang="en-US" dirty="0"/>
              <a:t>Lowest possible urine pH=4.5 → ≈ 0.04 </a:t>
            </a:r>
            <a:r>
              <a:rPr lang="en-US" dirty="0" err="1"/>
              <a:t>mmol</a:t>
            </a:r>
            <a:r>
              <a:rPr lang="en-US" dirty="0"/>
              <a:t>/L of free 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does the kidney excrete the extra </a:t>
            </a:r>
            <a:r>
              <a:rPr lang="en-GB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</a:t>
            </a:r>
            <a:r>
              <a:rPr lang="en-GB" b="1" i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  <a:r>
              <a:rPr lang="en-US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8507" y="6504801"/>
            <a:ext cx="256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(Vander’s Renal Physiology. 8</a:t>
            </a:r>
            <a:r>
              <a:rPr lang="en-GB" sz="1200" baseline="30000" dirty="0"/>
              <a:t>th</a:t>
            </a:r>
            <a:r>
              <a:rPr lang="en-GB" sz="1200" dirty="0"/>
              <a:t> </a:t>
            </a:r>
            <a:r>
              <a:rPr lang="en-GB" sz="1200" dirty="0" err="1"/>
              <a:t>ed</a:t>
            </a:r>
            <a:r>
              <a:rPr lang="en-GB" sz="1200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7827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790601"/>
              </p:ext>
            </p:extLst>
          </p:nvPr>
        </p:nvGraphicFramePr>
        <p:xfrm>
          <a:off x="457200" y="1992868"/>
          <a:ext cx="8229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Non-Bicarbonate Buffers in the Tubular Lumen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>
            <a:off x="1676400" y="4648200"/>
            <a:ext cx="609600" cy="4572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10400" y="4572000"/>
            <a:ext cx="609600" cy="4572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5257800"/>
            <a:ext cx="324800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/>
              <a:t>Phosphate buffer system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5181600"/>
            <a:ext cx="310373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b="1" dirty="0"/>
              <a:t>Ammonia buffer system</a:t>
            </a:r>
            <a:endParaRPr lang="en-US" sz="2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5867400"/>
            <a:ext cx="3366627" cy="750332"/>
            <a:chOff x="609600" y="6107668"/>
            <a:chExt cx="3366627" cy="750332"/>
          </a:xfrm>
        </p:grpSpPr>
        <p:sp>
          <p:nvSpPr>
            <p:cNvPr id="11" name="Rectangle 10"/>
            <p:cNvSpPr/>
            <p:nvPr/>
          </p:nvSpPr>
          <p:spPr>
            <a:xfrm>
              <a:off x="609600" y="6107668"/>
              <a:ext cx="33666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2060"/>
                  </a:solidFill>
                </a:rPr>
                <a:t>H</a:t>
              </a:r>
              <a:r>
                <a:rPr lang="en-GB" sz="2400" b="1" baseline="-25000" dirty="0">
                  <a:solidFill>
                    <a:srgbClr val="002060"/>
                  </a:solidFill>
                </a:rPr>
                <a:t>2</a:t>
              </a:r>
              <a:r>
                <a:rPr lang="en-GB" sz="2400" b="1" dirty="0">
                  <a:solidFill>
                    <a:srgbClr val="002060"/>
                  </a:solidFill>
                </a:rPr>
                <a:t>PO</a:t>
              </a:r>
              <a:r>
                <a:rPr lang="en-GB" sz="2400" b="1" baseline="-25000" dirty="0">
                  <a:solidFill>
                    <a:srgbClr val="002060"/>
                  </a:solidFill>
                </a:rPr>
                <a:t>4</a:t>
              </a:r>
              <a:r>
                <a:rPr lang="en-GB" sz="2400" b="1" baseline="30000" dirty="0">
                  <a:solidFill>
                    <a:srgbClr val="002060"/>
                  </a:solidFill>
                </a:rPr>
                <a:t>-</a:t>
              </a:r>
              <a:r>
                <a:rPr lang="en-GB" sz="2400" b="1" dirty="0">
                  <a:solidFill>
                    <a:srgbClr val="002060"/>
                  </a:solidFill>
                </a:rPr>
                <a:t> ↔ HPO</a:t>
              </a:r>
              <a:r>
                <a:rPr lang="en-GB" sz="2400" b="1" baseline="-25000" dirty="0">
                  <a:solidFill>
                    <a:srgbClr val="002060"/>
                  </a:solidFill>
                </a:rPr>
                <a:t>4</a:t>
              </a:r>
              <a:r>
                <a:rPr lang="en-GB" sz="2400" b="1" baseline="30000" dirty="0">
                  <a:solidFill>
                    <a:srgbClr val="002060"/>
                  </a:solidFill>
                </a:rPr>
                <a:t>-2</a:t>
              </a:r>
              <a:r>
                <a:rPr lang="en-GB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</a:rPr>
                <a:t> + </a:t>
              </a:r>
              <a:r>
                <a:rPr lang="en-GB" sz="2400" b="1" dirty="0">
                  <a:solidFill>
                    <a:srgbClr val="002060"/>
                  </a:solidFill>
                </a:rPr>
                <a:t>H</a:t>
              </a:r>
              <a:r>
                <a:rPr lang="en-GB" sz="2400" b="1" baseline="30000" dirty="0">
                  <a:solidFill>
                    <a:srgbClr val="002060"/>
                  </a:solidFill>
                </a:rPr>
                <a:t>+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" y="648866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(acid)</a:t>
              </a:r>
              <a:endParaRPr lang="en-US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2005" y="648866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(base)</a:t>
              </a:r>
              <a:endParaRPr lang="en-US" i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1524000"/>
            <a:ext cx="824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</a:rPr>
              <a:t>The extra H</a:t>
            </a:r>
            <a:r>
              <a:rPr lang="en-GB" sz="2000" b="1" i="1" baseline="30000" dirty="0">
                <a:solidFill>
                  <a:srgbClr val="002060"/>
                </a:solidFill>
              </a:rPr>
              <a:t>+</a:t>
            </a:r>
            <a:r>
              <a:rPr lang="en-US" sz="2000" b="1" i="1" dirty="0">
                <a:solidFill>
                  <a:srgbClr val="002060"/>
                </a:solidFill>
              </a:rPr>
              <a:t> secreted will need to be buffered in the tubular lumen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1683" y="5682733"/>
            <a:ext cx="2647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NH</a:t>
            </a:r>
            <a:r>
              <a:rPr lang="en-GB" sz="2400" b="1" baseline="-25000" dirty="0">
                <a:solidFill>
                  <a:srgbClr val="002060"/>
                </a:solidFill>
              </a:rPr>
              <a:t>4</a:t>
            </a:r>
            <a:r>
              <a:rPr lang="en-GB" sz="2400" b="1" baseline="30000" dirty="0">
                <a:solidFill>
                  <a:srgbClr val="002060"/>
                </a:solidFill>
              </a:rPr>
              <a:t>+ </a:t>
            </a:r>
            <a:r>
              <a:rPr lang="en-GB" sz="2400" b="1" dirty="0">
                <a:solidFill>
                  <a:srgbClr val="002060"/>
                </a:solidFill>
              </a:rPr>
              <a:t>↔ NH</a:t>
            </a:r>
            <a:r>
              <a:rPr lang="en-GB" sz="2400" b="1" baseline="-25000" dirty="0">
                <a:solidFill>
                  <a:srgbClr val="002060"/>
                </a:solidFill>
              </a:rPr>
              <a:t>3 </a:t>
            </a:r>
            <a:r>
              <a:rPr lang="en-GB" sz="2400" b="1" dirty="0">
                <a:solidFill>
                  <a:srgbClr val="002060"/>
                </a:solidFill>
              </a:rPr>
              <a:t> + H</a:t>
            </a:r>
            <a:r>
              <a:rPr lang="en-GB" sz="2400" b="1" baseline="30000" dirty="0">
                <a:solidFill>
                  <a:srgbClr val="002060"/>
                </a:solidFill>
              </a:rPr>
              <a:t>+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GB" sz="2400" b="1" baseline="30000" dirty="0">
                <a:solidFill>
                  <a:srgbClr val="002060"/>
                </a:solidFill>
              </a:rPr>
              <a:t>  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8504" y="60960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(acid)</a:t>
            </a:r>
            <a:endParaRPr lang="en-US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609600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(base)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59855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33133"/>
            <a:ext cx="7209515" cy="55724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457200"/>
            <a:ext cx="86868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Excretion of </a:t>
            </a:r>
            <a:r>
              <a:rPr lang="en-GB" sz="3600" b="1" dirty="0">
                <a:solidFill>
                  <a:schemeClr val="accent6"/>
                </a:solidFill>
              </a:rPr>
              <a:t>H</a:t>
            </a:r>
            <a:r>
              <a:rPr lang="en-GB" sz="3600" b="1" baseline="30000" dirty="0">
                <a:solidFill>
                  <a:schemeClr val="accent6"/>
                </a:solidFill>
              </a:rPr>
              <a:t>+</a:t>
            </a:r>
            <a:r>
              <a:rPr lang="en-US" sz="3600" b="1" dirty="0">
                <a:solidFill>
                  <a:schemeClr val="accent6"/>
                </a:solidFill>
              </a:rPr>
              <a:t> and Generation of New </a:t>
            </a:r>
            <a:r>
              <a:rPr lang="en-GB" sz="3600" b="1" dirty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>
                <a:solidFill>
                  <a:schemeClr val="accent6"/>
                </a:solidFill>
              </a:rPr>
              <a:t>3</a:t>
            </a:r>
            <a:r>
              <a:rPr lang="en-GB" sz="3600" b="1" baseline="30000" dirty="0">
                <a:solidFill>
                  <a:schemeClr val="accent6"/>
                </a:solidFill>
              </a:rPr>
              <a:t>-</a:t>
            </a:r>
            <a:r>
              <a:rPr lang="en-GB" sz="3600" b="1" dirty="0">
                <a:solidFill>
                  <a:schemeClr val="accent6"/>
                </a:solidFill>
              </a:rPr>
              <a:t> 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38600" y="1219200"/>
            <a:ext cx="4470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>
                <a:solidFill>
                  <a:srgbClr val="002060"/>
                </a:solidFill>
              </a:rPr>
              <a:t>The phosphate buffer system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220980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Excretion of H</a:t>
            </a:r>
            <a:r>
              <a:rPr lang="en-GB" baseline="30000" dirty="0"/>
              <a:t>+</a:t>
            </a:r>
            <a:r>
              <a:rPr lang="en-US" dirty="0"/>
              <a:t> as phosphate is capable of handling a limited amount of 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US" dirty="0"/>
              <a:t> and will not be enough to rid the body of its daily acid load nor if there is unusually high acid production.</a:t>
            </a:r>
            <a:endParaRPr lang="en-GB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2659340" y="6581001"/>
            <a:ext cx="648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(Vander’s Renal Physiology. 8</a:t>
            </a:r>
            <a:r>
              <a:rPr lang="en-GB" sz="1200" baseline="30000" dirty="0"/>
              <a:t>th</a:t>
            </a:r>
            <a:r>
              <a:rPr lang="en-GB" sz="1200" dirty="0"/>
              <a:t> </a:t>
            </a:r>
            <a:r>
              <a:rPr lang="en-GB" sz="1200" dirty="0" err="1"/>
              <a:t>ed</a:t>
            </a:r>
            <a:r>
              <a:rPr lang="en-GB" sz="1200" dirty="0"/>
              <a:t> ; Guyton &amp; Hall. Textbook of medical physiology. 13</a:t>
            </a:r>
            <a:r>
              <a:rPr lang="en-GB" sz="1200" baseline="30000" dirty="0"/>
              <a:t>th</a:t>
            </a:r>
            <a:r>
              <a:rPr lang="en-GB" sz="1200" dirty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277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Slight deviations in [H</a:t>
            </a:r>
            <a:r>
              <a:rPr lang="en-GB" baseline="30000" dirty="0"/>
              <a:t>+</a:t>
            </a:r>
            <a:r>
              <a:rPr lang="en-GB" dirty="0"/>
              <a:t>] have profound effects on enzyme and protein activity and thus the body’s metabolic activity in general.</a:t>
            </a:r>
          </a:p>
          <a:p>
            <a:endParaRPr lang="en-GB" dirty="0"/>
          </a:p>
          <a:p>
            <a:r>
              <a:rPr lang="en-GB" dirty="0"/>
              <a:t>Changes in [H</a:t>
            </a:r>
            <a:r>
              <a:rPr lang="en-GB" baseline="30000" dirty="0"/>
              <a:t>+</a:t>
            </a:r>
            <a:r>
              <a:rPr lang="en-GB" dirty="0"/>
              <a:t>] affects K</a:t>
            </a:r>
            <a:r>
              <a:rPr lang="en-GB" baseline="30000" dirty="0"/>
              <a:t>+</a:t>
            </a:r>
            <a:r>
              <a:rPr lang="en-US" dirty="0"/>
              <a:t> levels in the body.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Why Should </a:t>
            </a:r>
            <a:r>
              <a:rPr lang="en-US" sz="3600" b="1" dirty="0">
                <a:solidFill>
                  <a:schemeClr val="accent6"/>
                </a:solidFill>
              </a:rPr>
              <a:t>[</a:t>
            </a:r>
            <a:r>
              <a:rPr lang="en-GB" sz="3600" b="1" dirty="0">
                <a:solidFill>
                  <a:schemeClr val="accent6"/>
                </a:solidFill>
              </a:rPr>
              <a:t>H</a:t>
            </a:r>
            <a:r>
              <a:rPr lang="en-GB" sz="3600" b="1" baseline="30000" dirty="0">
                <a:solidFill>
                  <a:schemeClr val="accent6"/>
                </a:solidFill>
              </a:rPr>
              <a:t>+</a:t>
            </a:r>
            <a:r>
              <a:rPr lang="en-US" sz="3600" b="1" dirty="0">
                <a:solidFill>
                  <a:schemeClr val="accent6"/>
                </a:solidFill>
              </a:rPr>
              <a:t>] be Tightly Controlled?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6553200"/>
            <a:ext cx="8743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(Sherwood L. Human physiology: from cells to systems. 4</a:t>
            </a:r>
            <a:r>
              <a:rPr lang="en-GB" sz="1200" baseline="30000" dirty="0"/>
              <a:t>th</a:t>
            </a:r>
            <a:r>
              <a:rPr lang="en-GB" sz="1200" dirty="0"/>
              <a:t> ed. 2001; Guyton &amp; Hall. Textbook of medical physiology. 13</a:t>
            </a:r>
            <a:r>
              <a:rPr lang="en-GB" sz="1200" baseline="30000" dirty="0"/>
              <a:t>th</a:t>
            </a:r>
            <a:r>
              <a:rPr lang="en-GB" sz="1200" dirty="0"/>
              <a:t> ed. 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5956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86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457200"/>
            <a:ext cx="8686800" cy="99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Excretion of </a:t>
            </a:r>
            <a:r>
              <a:rPr lang="en-GB" sz="3600" b="1" dirty="0">
                <a:solidFill>
                  <a:srgbClr val="730E00"/>
                </a:solidFill>
              </a:rPr>
              <a:t>H</a:t>
            </a:r>
            <a:r>
              <a:rPr lang="en-GB" sz="3600" b="1" baseline="30000" dirty="0">
                <a:solidFill>
                  <a:srgbClr val="730E00"/>
                </a:solidFill>
              </a:rPr>
              <a:t>+</a:t>
            </a:r>
            <a:r>
              <a:rPr lang="en-US" sz="3600" b="1" dirty="0">
                <a:solidFill>
                  <a:srgbClr val="730E00"/>
                </a:solidFill>
              </a:rPr>
              <a:t> and Generation of New </a:t>
            </a:r>
            <a:r>
              <a:rPr lang="en-GB" sz="3600" b="1" dirty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>
                <a:solidFill>
                  <a:schemeClr val="accent6"/>
                </a:solidFill>
              </a:rPr>
              <a:t>3</a:t>
            </a:r>
            <a:r>
              <a:rPr lang="en-GB" sz="3600" b="1" baseline="30000" dirty="0">
                <a:solidFill>
                  <a:schemeClr val="accent6"/>
                </a:solidFill>
              </a:rPr>
              <a:t>-</a:t>
            </a:r>
            <a:r>
              <a:rPr lang="en-GB" sz="3600" dirty="0"/>
              <a:t> </a:t>
            </a:r>
            <a:endParaRPr lang="en-US" sz="3600" b="1" dirty="0">
              <a:solidFill>
                <a:srgbClr val="730E00"/>
              </a:solidFill>
            </a:endParaRPr>
          </a:p>
          <a:p>
            <a:pPr algn="ctr"/>
            <a:r>
              <a:rPr lang="en-GB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Ammonia Buffer System</a:t>
            </a:r>
          </a:p>
          <a:p>
            <a:pPr algn="ctr"/>
            <a:endParaRPr lang="en-US" sz="3600" b="1" dirty="0">
              <a:solidFill>
                <a:srgbClr val="730E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Renal tubular cells, especially PCT, are capable of generating ammonium (NH</a:t>
            </a:r>
            <a:r>
              <a:rPr lang="en-GB" baseline="-25000" dirty="0"/>
              <a:t>4</a:t>
            </a:r>
            <a:r>
              <a:rPr lang="en-GB" baseline="30000" dirty="0"/>
              <a:t>+</a:t>
            </a:r>
            <a:r>
              <a:rPr lang="en-GB" dirty="0"/>
              <a:t>) “</a:t>
            </a:r>
            <a:r>
              <a:rPr lang="en-GB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ammoniagenesis</a:t>
            </a:r>
            <a:r>
              <a:rPr lang="en-GB" dirty="0"/>
              <a:t>” which is then excreted in urine carrying with it H</a:t>
            </a:r>
            <a:r>
              <a:rPr lang="en-GB" baseline="30000" dirty="0"/>
              <a:t>+.</a:t>
            </a:r>
            <a:endParaRPr lang="en-US" dirty="0"/>
          </a:p>
          <a:p>
            <a:endParaRPr lang="en-GB" dirty="0"/>
          </a:p>
          <a:p>
            <a:r>
              <a:rPr lang="en-GB" dirty="0"/>
              <a:t>The rate of </a:t>
            </a:r>
            <a:r>
              <a:rPr lang="en-GB" dirty="0" err="1"/>
              <a:t>ammoniagenesis</a:t>
            </a:r>
            <a:r>
              <a:rPr lang="en-GB" dirty="0"/>
              <a:t> can be modified according to the needs of the body.</a:t>
            </a:r>
          </a:p>
          <a:p>
            <a:endParaRPr lang="en-GB" dirty="0"/>
          </a:p>
          <a:p>
            <a:r>
              <a:rPr lang="en-GB" dirty="0"/>
              <a:t>Quantitatively, the ammonia buffer system is more important than the phosphate buffer system for H</a:t>
            </a:r>
            <a:r>
              <a:rPr lang="en-GB" baseline="30000" dirty="0"/>
              <a:t>+</a:t>
            </a:r>
            <a:r>
              <a:rPr lang="en-US" dirty="0"/>
              <a:t> excretion in urine.</a:t>
            </a:r>
          </a:p>
          <a:p>
            <a:endParaRPr lang="en-GB" dirty="0"/>
          </a:p>
          <a:p>
            <a:r>
              <a:rPr lang="en-GB" dirty="0"/>
              <a:t>It is the most important system in case of acidosis.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427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362818" cy="449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8344" y="685800"/>
            <a:ext cx="5084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The Ammonia Buffer System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954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794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"/>
            <a:ext cx="8118324" cy="639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76200"/>
            <a:ext cx="3222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u="sng" dirty="0">
                <a:solidFill>
                  <a:srgbClr val="C00000"/>
                </a:solidFill>
              </a:rPr>
              <a:t>Ammonia buffer system</a:t>
            </a:r>
          </a:p>
        </p:txBody>
      </p:sp>
    </p:spTree>
    <p:extLst>
      <p:ext uri="{BB962C8B-B14F-4D97-AF65-F5344CB8AC3E}">
        <p14:creationId xmlns:p14="http://schemas.microsoft.com/office/powerpoint/2010/main" val="2257383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B0DA-ABC8-4F08-BADF-29DD6BC2CFB7}"/>
              </a:ext>
            </a:extLst>
          </p:cNvPr>
          <p:cNvSpPr txBox="1">
            <a:spLocks/>
          </p:cNvSpPr>
          <p:nvPr/>
        </p:nvSpPr>
        <p:spPr>
          <a:xfrm>
            <a:off x="152400" y="457200"/>
            <a:ext cx="8686800" cy="7619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Type A vs Type B Intercalated Cells</a:t>
            </a:r>
            <a:endParaRPr lang="en-GB" sz="3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3600" b="1" dirty="0">
              <a:solidFill>
                <a:srgbClr val="730E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8AA827-DE3D-4625-85E2-8CFCDED7CEFF}"/>
              </a:ext>
            </a:extLst>
          </p:cNvPr>
          <p:cNvCxnSpPr/>
          <p:nvPr/>
        </p:nvCxnSpPr>
        <p:spPr>
          <a:xfrm>
            <a:off x="4572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Schematic of H 1 and HCO 3 2 transport in the types A and B... | Download  Scientific Diagram">
            <a:extLst>
              <a:ext uri="{FF2B5EF4-FFF2-40B4-BE49-F238E27FC236}">
                <a16:creationId xmlns:a16="http://schemas.microsoft.com/office/drawing/2014/main" id="{F1F98913-1251-485C-A836-22766970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2" y="1447800"/>
            <a:ext cx="4116388" cy="52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EC8635-DA8C-461E-AED9-3ABCA450B266}"/>
              </a:ext>
            </a:extLst>
          </p:cNvPr>
          <p:cNvSpPr txBox="1"/>
          <p:nvPr/>
        </p:nvSpPr>
        <p:spPr>
          <a:xfrm>
            <a:off x="289561" y="1507152"/>
            <a:ext cx="4116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Two types of IC cells have been identified: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α-IC (type A-IC)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β</a:t>
            </a:r>
            <a:r>
              <a:rPr lang="en-US" sz="2000" dirty="0"/>
              <a:t>-IC (type B-IC)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i="1" dirty="0">
                <a:solidFill>
                  <a:srgbClr val="7030A0"/>
                </a:solidFill>
              </a:rPr>
              <a:t>Type A-IC </a:t>
            </a:r>
            <a:r>
              <a:rPr lang="en-US" sz="2000" dirty="0"/>
              <a:t>→ secrete hydrogen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Type B-IA </a:t>
            </a:r>
            <a:r>
              <a:rPr lang="en-US" sz="2000" dirty="0"/>
              <a:t>→ secrete bicarbonate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76758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The Overall Scheme of Renal Excretion of Acids &amp; Bases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769534" y="3276600"/>
            <a:ext cx="6231466" cy="3505200"/>
            <a:chOff x="1236134" y="2209800"/>
            <a:chExt cx="6231466" cy="3505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134" y="2209800"/>
              <a:ext cx="6231466" cy="3505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699238" y="26670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1.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301424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2.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320127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3.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7574" y="2754868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4.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48006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1"/>
                  </a:solidFill>
                </a:rPr>
                <a:t>5.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406" y="4800600"/>
            <a:ext cx="46297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0070C0"/>
                </a:solidFill>
              </a:rPr>
              <a:t>To excrete base</a:t>
            </a:r>
            <a:r>
              <a:rPr lang="en-GB" dirty="0"/>
              <a:t>:</a:t>
            </a:r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Freely filter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Reabsorb the majority of filtered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Reabsorb some additional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Secrete some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rgbClr val="0070C0"/>
              </a:buClr>
              <a:buFont typeface="+mj-lt"/>
              <a:buAutoNum type="arabicPeriod"/>
            </a:pPr>
            <a:r>
              <a:rPr lang="en-GB" dirty="0"/>
              <a:t>Excrete alkaline urine containing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1447800"/>
            <a:ext cx="525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excrete acid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/>
              <a:t>Freely filter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/>
              <a:t>Reabsorb the majority of filtered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/>
              <a:t>Reabsorb some additional 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/>
              <a:t>Secrete H</a:t>
            </a:r>
            <a:r>
              <a:rPr lang="en-GB" baseline="30000" dirty="0"/>
              <a:t>+</a:t>
            </a:r>
            <a:r>
              <a:rPr lang="en-GB" dirty="0"/>
              <a:t> (titrate filtered bases, i.e. HPO</a:t>
            </a:r>
            <a:r>
              <a:rPr lang="en-GB" baseline="-25000" dirty="0"/>
              <a:t>4</a:t>
            </a:r>
            <a:r>
              <a:rPr lang="en-GB" baseline="30000" dirty="0"/>
              <a:t>-2</a:t>
            </a:r>
            <a:r>
              <a:rPr lang="en-GB" dirty="0"/>
              <a:t>) and secrete NH</a:t>
            </a:r>
            <a:r>
              <a:rPr lang="en-GB" baseline="-25000" dirty="0"/>
              <a:t>4</a:t>
            </a:r>
            <a:r>
              <a:rPr lang="en-GB" baseline="30000" dirty="0"/>
              <a:t>+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dirty="0"/>
              <a:t>Excrete acidic urine containing NH</a:t>
            </a:r>
            <a:r>
              <a:rPr lang="en-GB" baseline="-25000" dirty="0"/>
              <a:t>4</a:t>
            </a:r>
            <a:r>
              <a:rPr lang="en-GB" baseline="30000" dirty="0"/>
              <a:t>+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6581001"/>
            <a:ext cx="4667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(Adapted with modification from Vander’s Renal Physiology. 8</a:t>
            </a:r>
            <a:r>
              <a:rPr lang="en-GB" sz="1200" baseline="30000" dirty="0"/>
              <a:t>th</a:t>
            </a:r>
            <a:r>
              <a:rPr lang="en-GB" sz="1200" dirty="0"/>
              <a:t> </a:t>
            </a:r>
            <a:r>
              <a:rPr lang="en-GB" sz="1200" dirty="0" err="1"/>
              <a:t>ed</a:t>
            </a:r>
            <a:r>
              <a:rPr lang="en-GB" sz="1200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831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457200"/>
            <a:ext cx="8686800" cy="99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rgbClr val="AD0101">
                    <a:lumMod val="75000"/>
                  </a:srgbClr>
                </a:solidFill>
              </a:rPr>
              <a:t>Factors Affecting </a:t>
            </a:r>
            <a:r>
              <a:rPr lang="en-GB" sz="3600" b="1" dirty="0">
                <a:solidFill>
                  <a:schemeClr val="accent6"/>
                </a:solidFill>
              </a:rPr>
              <a:t>H</a:t>
            </a:r>
            <a:r>
              <a:rPr lang="en-GB" sz="3600" b="1" baseline="30000" dirty="0">
                <a:solidFill>
                  <a:schemeClr val="accent6"/>
                </a:solidFill>
              </a:rPr>
              <a:t>+</a:t>
            </a:r>
            <a:r>
              <a:rPr lang="en-US" sz="3600" b="1" dirty="0">
                <a:solidFill>
                  <a:schemeClr val="accent6"/>
                </a:solidFill>
              </a:rPr>
              <a:t> Secretion and </a:t>
            </a:r>
            <a:r>
              <a:rPr lang="en-GB" sz="3600" b="1" dirty="0">
                <a:solidFill>
                  <a:schemeClr val="accent6"/>
                </a:solidFill>
              </a:rPr>
              <a:t>HCO</a:t>
            </a:r>
            <a:r>
              <a:rPr lang="en-GB" sz="3600" b="1" baseline="-25000" dirty="0">
                <a:solidFill>
                  <a:schemeClr val="accent6"/>
                </a:solidFill>
              </a:rPr>
              <a:t>3</a:t>
            </a:r>
            <a:r>
              <a:rPr lang="en-GB" sz="3600" b="1" baseline="30000" dirty="0">
                <a:solidFill>
                  <a:schemeClr val="accent6"/>
                </a:solidFill>
              </a:rPr>
              <a:t>-</a:t>
            </a:r>
            <a:r>
              <a:rPr lang="en-US" sz="3600" b="1" dirty="0">
                <a:solidFill>
                  <a:schemeClr val="accent6"/>
                </a:solidFill>
              </a:rPr>
              <a:t> Reabsorption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38" y="1600200"/>
            <a:ext cx="6627562" cy="461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82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Thank you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2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A number of processes can alter [H</a:t>
            </a:r>
            <a:r>
              <a:rPr lang="en-GB" b="1" i="1" baseline="30000" dirty="0">
                <a:solidFill>
                  <a:srgbClr val="FF0000"/>
                </a:solidFill>
              </a:rPr>
              <a:t>+</a:t>
            </a:r>
            <a:r>
              <a:rPr lang="en-GB" b="1" i="1" dirty="0">
                <a:solidFill>
                  <a:srgbClr val="FF0000"/>
                </a:solidFill>
              </a:rPr>
              <a:t>] concentration in the body, such as;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Metabolism of ingested food.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GI secretions.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Generation of acids &amp; bases from amino acid/protein metabolism.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Changes in CO</a:t>
            </a:r>
            <a:r>
              <a:rPr lang="en-GB" baseline="-25000" dirty="0"/>
              <a:t>2  </a:t>
            </a:r>
            <a:r>
              <a:rPr lang="en-GB" dirty="0"/>
              <a:t>production.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533400"/>
            <a:ext cx="8991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Why is the Body’s </a:t>
            </a:r>
            <a:r>
              <a:rPr lang="en-US" sz="3600" b="1" dirty="0">
                <a:solidFill>
                  <a:schemeClr val="accent6"/>
                </a:solidFill>
              </a:rPr>
              <a:t>[</a:t>
            </a:r>
            <a:r>
              <a:rPr lang="en-GB" sz="3600" b="1" dirty="0">
                <a:solidFill>
                  <a:schemeClr val="accent6"/>
                </a:solidFill>
              </a:rPr>
              <a:t>H</a:t>
            </a:r>
            <a:r>
              <a:rPr lang="en-GB" sz="3600" b="1" baseline="30000" dirty="0">
                <a:solidFill>
                  <a:schemeClr val="accent6"/>
                </a:solidFill>
              </a:rPr>
              <a:t>+</a:t>
            </a:r>
            <a:r>
              <a:rPr lang="en-US" sz="3600" b="1" dirty="0">
                <a:solidFill>
                  <a:schemeClr val="accent6"/>
                </a:solidFill>
              </a:rPr>
              <a:t>] Constantly Changing?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447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98507" y="6504801"/>
            <a:ext cx="2569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(Vander’s Renal Physiology. 8</a:t>
            </a:r>
            <a:r>
              <a:rPr lang="en-GB" sz="1200" baseline="30000" dirty="0"/>
              <a:t>th</a:t>
            </a:r>
            <a:r>
              <a:rPr lang="en-GB" sz="1200" dirty="0"/>
              <a:t> </a:t>
            </a:r>
            <a:r>
              <a:rPr lang="en-GB" sz="1200" dirty="0" err="1"/>
              <a:t>ed</a:t>
            </a:r>
            <a:r>
              <a:rPr lang="en-GB" sz="1200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583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Acid-Base Fundamentals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FF0000"/>
                </a:solidFill>
              </a:rPr>
              <a:t>An Acid </a:t>
            </a:r>
            <a:r>
              <a:rPr lang="en-GB" dirty="0"/>
              <a:t>= a molecule that can release H</a:t>
            </a:r>
            <a:r>
              <a:rPr lang="en-GB" baseline="30000" dirty="0"/>
              <a:t>+</a:t>
            </a:r>
            <a:r>
              <a:rPr lang="en-GB" dirty="0"/>
              <a:t> in a solution.</a:t>
            </a:r>
          </a:p>
          <a:p>
            <a:pPr lvl="1"/>
            <a:r>
              <a:rPr lang="en-GB" dirty="0"/>
              <a:t>H</a:t>
            </a:r>
            <a:r>
              <a:rPr lang="en-GB" sz="1400" dirty="0"/>
              <a:t>2</a:t>
            </a:r>
            <a:r>
              <a:rPr lang="en-GB" dirty="0"/>
              <a:t>CO</a:t>
            </a:r>
            <a:r>
              <a:rPr lang="en-GB" sz="1600" dirty="0"/>
              <a:t>3  </a:t>
            </a:r>
            <a:r>
              <a:rPr lang="en-GB" sz="2400" dirty="0"/>
              <a:t>(carbonic acid)</a:t>
            </a:r>
          </a:p>
          <a:p>
            <a:pPr lvl="1"/>
            <a:r>
              <a:rPr lang="en-GB" sz="2400" dirty="0" err="1"/>
              <a:t>HCl</a:t>
            </a:r>
            <a:r>
              <a:rPr lang="en-GB" sz="2400" dirty="0"/>
              <a:t> (hydrochloric acid)</a:t>
            </a:r>
          </a:p>
          <a:p>
            <a:pPr lvl="1"/>
            <a:endParaRPr lang="en-GB" sz="2400" dirty="0"/>
          </a:p>
          <a:p>
            <a:r>
              <a:rPr lang="en-GB" b="1" i="1" dirty="0">
                <a:solidFill>
                  <a:srgbClr val="0070C0"/>
                </a:solidFill>
              </a:rPr>
              <a:t>A base </a:t>
            </a:r>
            <a:r>
              <a:rPr lang="en-GB" dirty="0"/>
              <a:t>= a molecule that accepts H</a:t>
            </a:r>
            <a:r>
              <a:rPr lang="en-GB" baseline="30000" dirty="0"/>
              <a:t>+</a:t>
            </a:r>
            <a:r>
              <a:rPr lang="en-GB" dirty="0"/>
              <a:t> in a solution.</a:t>
            </a:r>
          </a:p>
          <a:p>
            <a:pPr lvl="1"/>
            <a:r>
              <a:rPr lang="en-GB" dirty="0"/>
              <a:t>Bicarbonate ions (HCO</a:t>
            </a:r>
            <a:r>
              <a:rPr lang="en-GB" baseline="-25000" dirty="0"/>
              <a:t>3</a:t>
            </a:r>
            <a:r>
              <a:rPr lang="en-GB" baseline="30000" dirty="0"/>
              <a:t>-</a:t>
            </a:r>
            <a:r>
              <a:rPr lang="en-GB" dirty="0"/>
              <a:t>).</a:t>
            </a:r>
          </a:p>
          <a:p>
            <a:pPr lvl="1"/>
            <a:r>
              <a:rPr lang="en-GB" dirty="0"/>
              <a:t>Hydrogen phosphate (HPO</a:t>
            </a:r>
            <a:r>
              <a:rPr lang="en-GB" baseline="-25000" dirty="0"/>
              <a:t>4</a:t>
            </a:r>
            <a:r>
              <a:rPr lang="en-GB" baseline="30000" dirty="0"/>
              <a:t>-2</a:t>
            </a:r>
            <a:r>
              <a:rPr lang="en-GB" dirty="0"/>
              <a:t>)</a:t>
            </a:r>
          </a:p>
          <a:p>
            <a:pPr marL="274320" lvl="1" indent="0">
              <a:buNone/>
            </a:pPr>
            <a:endParaRPr lang="en-GB" dirty="0"/>
          </a:p>
          <a:p>
            <a:r>
              <a:rPr lang="en-GB" b="1" i="1" dirty="0">
                <a:solidFill>
                  <a:srgbClr val="FF0000"/>
                </a:solidFill>
              </a:rPr>
              <a:t>What is the difference between carbonic &amp; hydrochloric acid?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2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Strong vs Weak Acids &amp; Bases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1"/>
            <a:ext cx="6324600" cy="4165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638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FF0000"/>
                </a:solidFill>
              </a:rPr>
              <a:t>Strong acids </a:t>
            </a:r>
            <a:r>
              <a:rPr lang="en-GB" b="1" dirty="0"/>
              <a:t>dissociate rapidly and release large amounts of H</a:t>
            </a:r>
            <a:r>
              <a:rPr lang="en-GB" b="1" baseline="30000" dirty="0"/>
              <a:t>+</a:t>
            </a:r>
            <a:endParaRPr lang="en-US" b="1" dirty="0"/>
          </a:p>
          <a:p>
            <a:pPr algn="ctr"/>
            <a:r>
              <a:rPr lang="en-GB" b="1" dirty="0"/>
              <a:t> in solution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65767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6600"/>
                </a:solidFill>
              </a:rPr>
              <a:t>Weak acids </a:t>
            </a:r>
            <a:r>
              <a:rPr lang="en-GB" b="1" dirty="0"/>
              <a:t>dissociate incompletely and less strongly releasing small amounts of H</a:t>
            </a:r>
            <a:r>
              <a:rPr lang="en-GB" b="1" baseline="30000" dirty="0"/>
              <a:t>+</a:t>
            </a:r>
            <a:endParaRPr lang="en-US" b="1" dirty="0"/>
          </a:p>
          <a:p>
            <a:pPr algn="ctr"/>
            <a:r>
              <a:rPr lang="en-GB" b="1" dirty="0"/>
              <a:t> in solution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423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The extent to which a given acid dissociates in solution is constant. And is known as the </a:t>
            </a:r>
            <a:r>
              <a:rPr lang="en-GB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dissociation constant (K).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Weak Acids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95600" y="2297668"/>
                <a:ext cx="349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𝑨𝒄𝒊𝒅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↔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𝑪𝒐𝒏𝒋𝒖𝒈𝒂𝒕𝒆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𝒃𝒂𝒔𝒆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297668"/>
                <a:ext cx="3494803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4200" y="1447800"/>
                <a:ext cx="29299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𝐀𝐇</m:t>
                      </m:r>
                      <m:r>
                        <a:rPr lang="en-GB" sz="2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↔</m:t>
                      </m:r>
                      <m:r>
                        <a:rPr lang="en-GB" sz="28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𝐀</m:t>
                          </m:r>
                        </m:e>
                        <m:sup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GB" sz="28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sSup>
                        <m:sSupPr>
                          <m:ctrlPr>
                            <a:rPr lang="en-GB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𝐇</m:t>
                          </m:r>
                        </m:e>
                        <m:sup>
                          <m:r>
                            <a:rPr lang="en-GB" sz="2800" b="1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447800"/>
                <a:ext cx="292990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83925" y="4495800"/>
                <a:ext cx="2201180" cy="888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𝑲</m:t>
                      </m:r>
                      <m:r>
                        <a:rPr lang="en-GB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GB" sz="24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𝑨𝑯</m:t>
                          </m:r>
                          <m:r>
                            <a:rPr lang="en-GB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25" y="4495800"/>
                <a:ext cx="2201180" cy="8881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5943600"/>
                <a:ext cx="35699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GB" sz="24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↔ </m:t>
                    </m:r>
                    <m:sSup>
                      <m:sSupPr>
                        <m:ctrlP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𝑯𝑪𝑶</m:t>
                            </m:r>
                          </m:e>
                          <m:sub>
                            <m:r>
                              <a:rPr lang="en-GB" sz="24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−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006600"/>
                            </a:solidFill>
                          </a:rPr>
                          <m:t> </m:t>
                        </m:r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+ </m:t>
                        </m:r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p>
                        <m:r>
                          <a:rPr lang="en-GB" sz="24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  <m:t>+ 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006600"/>
                    </a:solidFill>
                  </a:rPr>
                  <a:t> </a:t>
                </a:r>
              </a:p>
              <a:p>
                <a:endParaRPr lang="en-US" sz="24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943600"/>
                <a:ext cx="3569952" cy="830997"/>
              </a:xfrm>
              <a:prstGeom prst="rect">
                <a:avLst/>
              </a:prstGeom>
              <a:blipFill>
                <a:blip r:embed="rId5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76020" y="5715000"/>
                <a:ext cx="2877583" cy="888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𝑲</m:t>
                      </m:r>
                      <m:r>
                        <a:rPr lang="en-GB" sz="2400" b="1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sz="2400" b="1" i="1" smtClean="0">
                                      <a:solidFill>
                                        <a:srgbClr val="0066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𝑯𝑪𝑶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solidFill>
                                        <a:srgbClr val="0066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</a:rPr>
                            <m:t>]</m:t>
                          </m:r>
                        </m:num>
                        <m:den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𝑪𝑶</m:t>
                              </m:r>
                            </m:e>
                            <m:sub>
                              <m:r>
                                <a:rPr lang="en-GB" sz="2400" b="1" i="1" smtClean="0">
                                  <a:solidFill>
                                    <a:srgbClr val="0066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GB" sz="2400" b="1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020" y="5715000"/>
                <a:ext cx="2877583" cy="8881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4016095" y="6096000"/>
            <a:ext cx="1622705" cy="225137"/>
          </a:xfrm>
          <a:prstGeom prst="rightArrow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2714</Words>
  <Application>Microsoft Office PowerPoint</Application>
  <PresentationFormat>On-screen Show (4:3)</PresentationFormat>
  <Paragraphs>468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Bookman Old Style</vt:lpstr>
      <vt:lpstr>Calibri</vt:lpstr>
      <vt:lpstr>Cambria Math</vt:lpstr>
      <vt:lpstr>Clarity</vt:lpstr>
      <vt:lpstr>Office Theme</vt:lpstr>
      <vt:lpstr>Acid-base balance</vt:lpstr>
      <vt:lpstr>Objectives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Fluid buffers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respiratory regulation of acid-base balance</vt:lpstr>
      <vt:lpstr>PowerPoint Presentation</vt:lpstr>
      <vt:lpstr>PowerPoint Presentation</vt:lpstr>
      <vt:lpstr>PowerPoint Presentation</vt:lpstr>
      <vt:lpstr>Renal regulation of acid-base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Acid-base balance Lecture-III</dc:title>
  <dc:creator>Reviewer</dc:creator>
  <cp:lastModifiedBy>Maha Saja</cp:lastModifiedBy>
  <cp:revision>381</cp:revision>
  <dcterms:created xsi:type="dcterms:W3CDTF">2016-01-17T05:41:48Z</dcterms:created>
  <dcterms:modified xsi:type="dcterms:W3CDTF">2022-05-12T08:37:15Z</dcterms:modified>
</cp:coreProperties>
</file>