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698475" cx="7772400"/>
  <p:notesSz cx="6858000" cy="9144000"/>
  <p:embeddedFontLst>
    <p:embeddedFont>
      <p:font typeface="Caveat"/>
      <p:regular r:id="rId22"/>
      <p:bold r:id="rId23"/>
    </p:embeddedFont>
    <p:embeddedFont>
      <p:font typeface="Titillium Web"/>
      <p:regular r:id="rId24"/>
      <p:bold r:id="rId25"/>
      <p:italic r:id="rId26"/>
      <p:boldItalic r:id="rId27"/>
    </p:embeddedFont>
    <p:embeddedFont>
      <p:font typeface="Exo"/>
      <p:regular r:id="rId28"/>
      <p:bold r:id="rId29"/>
      <p:italic r:id="rId30"/>
      <p:boldItalic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Caveat-regular.fntdata"/><Relationship Id="rId21" Type="http://schemas.openxmlformats.org/officeDocument/2006/relationships/slide" Target="slides/slide16.xml"/><Relationship Id="rId24" Type="http://schemas.openxmlformats.org/officeDocument/2006/relationships/font" Target="fonts/TitilliumWeb-regular.fntdata"/><Relationship Id="rId23" Type="http://schemas.openxmlformats.org/officeDocument/2006/relationships/font" Target="fonts/Cave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TitilliumWeb-italic.fntdata"/><Relationship Id="rId25" Type="http://schemas.openxmlformats.org/officeDocument/2006/relationships/font" Target="fonts/TitilliumWeb-bold.fntdata"/><Relationship Id="rId28" Type="http://schemas.openxmlformats.org/officeDocument/2006/relationships/font" Target="fonts/Exo-regular.fntdata"/><Relationship Id="rId27" Type="http://schemas.openxmlformats.org/officeDocument/2006/relationships/font" Target="fonts/TitilliumWeb-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x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xo-boldItalic.fntdata"/><Relationship Id="rId30" Type="http://schemas.openxmlformats.org/officeDocument/2006/relationships/font" Target="fonts/Exo-italic.fntdata"/><Relationship Id="rId11" Type="http://schemas.openxmlformats.org/officeDocument/2006/relationships/slide" Target="slides/slide6.xml"/><Relationship Id="rId33" Type="http://schemas.openxmlformats.org/officeDocument/2006/relationships/font" Target="fonts/OpenSans-bold.fntdata"/><Relationship Id="rId10" Type="http://schemas.openxmlformats.org/officeDocument/2006/relationships/slide" Target="slides/slide5.xml"/><Relationship Id="rId32" Type="http://schemas.openxmlformats.org/officeDocument/2006/relationships/font" Target="fonts/OpenSans-regular.fntdata"/><Relationship Id="rId13" Type="http://schemas.openxmlformats.org/officeDocument/2006/relationships/slide" Target="slides/slide8.xml"/><Relationship Id="rId35" Type="http://schemas.openxmlformats.org/officeDocument/2006/relationships/font" Target="fonts/OpenSans-boldItalic.fntdata"/><Relationship Id="rId12" Type="http://schemas.openxmlformats.org/officeDocument/2006/relationships/slide" Target="slides/slide7.xml"/><Relationship Id="rId34" Type="http://schemas.openxmlformats.org/officeDocument/2006/relationships/font" Target="fonts/OpenSans-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22328595d5_0_656: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22328595d5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72ae266b08dbd363_134: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72ae266b08dbd363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f240d4125716783_67: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f240d4125716783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57a250c854a685b5_85: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57a250c854a685b5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57a250c854a685b5_0: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57a250c854a685b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57a250c854a685b5_178: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57a250c854a685b5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112a5b8f68_0_105:notes"/>
          <p:cNvSpPr/>
          <p:nvPr>
            <p:ph idx="2" type="sldImg"/>
          </p:nvPr>
        </p:nvSpPr>
        <p:spPr>
          <a:xfrm>
            <a:off x="2183744"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1112a5b8f68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800"/>
              </a:spcBef>
              <a:spcAft>
                <a:spcPts val="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1112a5b8f68_0_330: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1112a5b8f68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19f560dce_0_5: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119f560dc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4754b95f8fcbbab_41: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4754b95f8fcbbab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112a5b8f68_0_165: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112a5b8f68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119f560dce_0_106: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119f560dce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a2b115172fecab_23: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1a2b115172fecab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69e19537732025d2_101: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69e19537732025d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69e19537732025d2_51: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69e19537732025d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72ae266b08dbd363_0:notes"/>
          <p:cNvSpPr/>
          <p:nvPr>
            <p:ph idx="2" type="sldImg"/>
          </p:nvPr>
        </p:nvSpPr>
        <p:spPr>
          <a:xfrm>
            <a:off x="2183745" y="685800"/>
            <a:ext cx="24912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72ae266b08dbd36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959129" y="7179517"/>
            <a:ext cx="4544400" cy="4427100"/>
          </a:xfrm>
          <a:prstGeom prst="ellipse">
            <a:avLst/>
          </a:prstGeom>
          <a:solidFill>
            <a:srgbClr val="EEEEEE">
              <a:alpha val="45100"/>
            </a:srgbClr>
          </a:solidFill>
          <a:ln>
            <a:noFill/>
          </a:ln>
        </p:spPr>
        <p:txBody>
          <a:bodyPr anchorCtr="0" anchor="ctr" bIns="36100" lIns="36100" spcFirstLastPara="1" rIns="36100" wrap="square" tIns="36100">
            <a:noAutofit/>
          </a:bodyPr>
          <a:lstStyle/>
          <a:p>
            <a:pPr indent="0" lvl="0" marL="0" rtl="0" algn="l">
              <a:spcBef>
                <a:spcPts val="0"/>
              </a:spcBef>
              <a:spcAft>
                <a:spcPts val="0"/>
              </a:spcAft>
              <a:buNone/>
            </a:pPr>
            <a:r>
              <a:t/>
            </a:r>
            <a:endParaRPr/>
          </a:p>
        </p:txBody>
      </p:sp>
      <p:pic>
        <p:nvPicPr>
          <p:cNvPr id="11" name="Google Shape;11;p2"/>
          <p:cNvPicPr preferRelativeResize="0"/>
          <p:nvPr/>
        </p:nvPicPr>
        <p:blipFill>
          <a:blip r:embed="rId2">
            <a:alphaModFix/>
          </a:blip>
          <a:stretch>
            <a:fillRect/>
          </a:stretch>
        </p:blipFill>
        <p:spPr>
          <a:xfrm>
            <a:off x="-462559" y="-161700"/>
            <a:ext cx="2263987" cy="2263987"/>
          </a:xfrm>
          <a:prstGeom prst="rect">
            <a:avLst/>
          </a:prstGeom>
          <a:noFill/>
          <a:ln>
            <a:noFill/>
          </a:ln>
        </p:spPr>
      </p:pic>
      <p:pic>
        <p:nvPicPr>
          <p:cNvPr id="12" name="Google Shape;12;p2"/>
          <p:cNvPicPr preferRelativeResize="0"/>
          <p:nvPr/>
        </p:nvPicPr>
        <p:blipFill>
          <a:blip r:embed="rId3">
            <a:alphaModFix/>
          </a:blip>
          <a:stretch>
            <a:fillRect/>
          </a:stretch>
        </p:blipFill>
        <p:spPr>
          <a:xfrm>
            <a:off x="795217" y="64264"/>
            <a:ext cx="1812038" cy="1812038"/>
          </a:xfrm>
          <a:prstGeom prst="rect">
            <a:avLst/>
          </a:prstGeom>
          <a:noFill/>
          <a:ln>
            <a:noFill/>
          </a:ln>
        </p:spPr>
      </p:pic>
      <p:sp>
        <p:nvSpPr>
          <p:cNvPr id="13" name="Google Shape;13;p2"/>
          <p:cNvSpPr/>
          <p:nvPr/>
        </p:nvSpPr>
        <p:spPr>
          <a:xfrm>
            <a:off x="6412838" y="232950"/>
            <a:ext cx="993600" cy="971700"/>
          </a:xfrm>
          <a:prstGeom prst="ellipse">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000">
              <a:solidFill>
                <a:schemeClr val="lt2"/>
              </a:solidFill>
              <a:latin typeface="Exo"/>
              <a:ea typeface="Exo"/>
              <a:cs typeface="Exo"/>
              <a:sym typeface="Exo"/>
            </a:endParaRPr>
          </a:p>
        </p:txBody>
      </p:sp>
      <p:pic>
        <p:nvPicPr>
          <p:cNvPr id="14" name="Google Shape;14;p2"/>
          <p:cNvPicPr preferRelativeResize="0"/>
          <p:nvPr/>
        </p:nvPicPr>
        <p:blipFill>
          <a:blip r:embed="rId4">
            <a:alphaModFix/>
          </a:blip>
          <a:stretch>
            <a:fillRect/>
          </a:stretch>
        </p:blipFill>
        <p:spPr>
          <a:xfrm>
            <a:off x="6197262" y="4771537"/>
            <a:ext cx="1377025" cy="1377025"/>
          </a:xfrm>
          <a:prstGeom prst="rect">
            <a:avLst/>
          </a:prstGeom>
          <a:noFill/>
          <a:ln>
            <a:noFill/>
          </a:ln>
        </p:spPr>
      </p:pic>
      <p:pic>
        <p:nvPicPr>
          <p:cNvPr id="15" name="Google Shape;15;p2"/>
          <p:cNvPicPr preferRelativeResize="0"/>
          <p:nvPr/>
        </p:nvPicPr>
        <p:blipFill rotWithShape="1">
          <a:blip r:embed="rId4">
            <a:alphaModFix/>
          </a:blip>
          <a:srcRect b="95532" l="0" r="0" t="0"/>
          <a:stretch/>
        </p:blipFill>
        <p:spPr>
          <a:xfrm>
            <a:off x="6197275" y="4742062"/>
            <a:ext cx="1377025" cy="61524"/>
          </a:xfrm>
          <a:prstGeom prst="rect">
            <a:avLst/>
          </a:prstGeom>
          <a:noFill/>
          <a:ln>
            <a:noFill/>
          </a:ln>
        </p:spPr>
      </p:pic>
      <p:pic>
        <p:nvPicPr>
          <p:cNvPr id="16" name="Google Shape;16;p2"/>
          <p:cNvPicPr preferRelativeResize="0"/>
          <p:nvPr/>
        </p:nvPicPr>
        <p:blipFill rotWithShape="1">
          <a:blip r:embed="rId4">
            <a:alphaModFix/>
          </a:blip>
          <a:srcRect b="95532" l="0" r="0" t="0"/>
          <a:stretch/>
        </p:blipFill>
        <p:spPr>
          <a:xfrm>
            <a:off x="6197275" y="4710012"/>
            <a:ext cx="1377025" cy="61524"/>
          </a:xfrm>
          <a:prstGeom prst="rect">
            <a:avLst/>
          </a:prstGeom>
          <a:noFill/>
          <a:ln>
            <a:noFill/>
          </a:ln>
        </p:spPr>
      </p:pic>
      <p:pic>
        <p:nvPicPr>
          <p:cNvPr id="17" name="Google Shape;17;p2"/>
          <p:cNvPicPr preferRelativeResize="0"/>
          <p:nvPr/>
        </p:nvPicPr>
        <p:blipFill rotWithShape="1">
          <a:blip r:embed="rId4">
            <a:alphaModFix/>
          </a:blip>
          <a:srcRect b="95532" l="0" r="0" t="0"/>
          <a:stretch/>
        </p:blipFill>
        <p:spPr>
          <a:xfrm>
            <a:off x="6197262" y="4680537"/>
            <a:ext cx="1377025" cy="61524"/>
          </a:xfrm>
          <a:prstGeom prst="rect">
            <a:avLst/>
          </a:prstGeom>
          <a:noFill/>
          <a:ln>
            <a:noFill/>
          </a:ln>
        </p:spPr>
      </p:pic>
      <p:pic>
        <p:nvPicPr>
          <p:cNvPr id="18" name="Google Shape;18;p2"/>
          <p:cNvPicPr preferRelativeResize="0"/>
          <p:nvPr/>
        </p:nvPicPr>
        <p:blipFill rotWithShape="1">
          <a:blip r:embed="rId4">
            <a:alphaModFix/>
          </a:blip>
          <a:srcRect b="95532" l="0" r="0" t="0"/>
          <a:stretch/>
        </p:blipFill>
        <p:spPr>
          <a:xfrm>
            <a:off x="6197262" y="4648487"/>
            <a:ext cx="1377025" cy="61524"/>
          </a:xfrm>
          <a:prstGeom prst="rect">
            <a:avLst/>
          </a:prstGeom>
          <a:noFill/>
          <a:ln>
            <a:noFill/>
          </a:ln>
        </p:spPr>
      </p:pic>
      <p:pic>
        <p:nvPicPr>
          <p:cNvPr id="19" name="Google Shape;19;p2"/>
          <p:cNvPicPr preferRelativeResize="0"/>
          <p:nvPr/>
        </p:nvPicPr>
        <p:blipFill rotWithShape="1">
          <a:blip r:embed="rId4">
            <a:alphaModFix/>
          </a:blip>
          <a:srcRect b="95532" l="0" r="0" t="0"/>
          <a:stretch/>
        </p:blipFill>
        <p:spPr>
          <a:xfrm>
            <a:off x="6197275" y="4619012"/>
            <a:ext cx="1377025" cy="61524"/>
          </a:xfrm>
          <a:prstGeom prst="rect">
            <a:avLst/>
          </a:prstGeom>
          <a:noFill/>
          <a:ln>
            <a:noFill/>
          </a:ln>
        </p:spPr>
      </p:pic>
      <p:pic>
        <p:nvPicPr>
          <p:cNvPr id="20" name="Google Shape;20;p2"/>
          <p:cNvPicPr preferRelativeResize="0"/>
          <p:nvPr/>
        </p:nvPicPr>
        <p:blipFill rotWithShape="1">
          <a:blip r:embed="rId4">
            <a:alphaModFix/>
          </a:blip>
          <a:srcRect b="95532" l="0" r="0" t="0"/>
          <a:stretch/>
        </p:blipFill>
        <p:spPr>
          <a:xfrm>
            <a:off x="6197262" y="4589537"/>
            <a:ext cx="1377025" cy="61524"/>
          </a:xfrm>
          <a:prstGeom prst="rect">
            <a:avLst/>
          </a:prstGeom>
          <a:noFill/>
          <a:ln>
            <a:noFill/>
          </a:ln>
        </p:spPr>
      </p:pic>
      <p:pic>
        <p:nvPicPr>
          <p:cNvPr id="21" name="Google Shape;21;p2"/>
          <p:cNvPicPr preferRelativeResize="0"/>
          <p:nvPr/>
        </p:nvPicPr>
        <p:blipFill rotWithShape="1">
          <a:blip r:embed="rId4">
            <a:alphaModFix/>
          </a:blip>
          <a:srcRect b="95532" l="0" r="0" t="0"/>
          <a:stretch/>
        </p:blipFill>
        <p:spPr>
          <a:xfrm>
            <a:off x="6197262" y="4557487"/>
            <a:ext cx="1377025" cy="61524"/>
          </a:xfrm>
          <a:prstGeom prst="rect">
            <a:avLst/>
          </a:prstGeom>
          <a:noFill/>
          <a:ln>
            <a:noFill/>
          </a:ln>
        </p:spPr>
      </p:pic>
      <p:pic>
        <p:nvPicPr>
          <p:cNvPr id="22" name="Google Shape;22;p2"/>
          <p:cNvPicPr preferRelativeResize="0"/>
          <p:nvPr/>
        </p:nvPicPr>
        <p:blipFill rotWithShape="1">
          <a:blip r:embed="rId4">
            <a:alphaModFix/>
          </a:blip>
          <a:srcRect b="95532" l="0" r="0" t="0"/>
          <a:stretch/>
        </p:blipFill>
        <p:spPr>
          <a:xfrm>
            <a:off x="6197262" y="4528012"/>
            <a:ext cx="1377025" cy="61524"/>
          </a:xfrm>
          <a:prstGeom prst="rect">
            <a:avLst/>
          </a:prstGeom>
          <a:noFill/>
          <a:ln>
            <a:noFill/>
          </a:ln>
        </p:spPr>
      </p:pic>
      <p:pic>
        <p:nvPicPr>
          <p:cNvPr id="23" name="Google Shape;23;p2"/>
          <p:cNvPicPr preferRelativeResize="0"/>
          <p:nvPr/>
        </p:nvPicPr>
        <p:blipFill rotWithShape="1">
          <a:blip r:embed="rId4">
            <a:alphaModFix/>
          </a:blip>
          <a:srcRect b="95532" l="0" r="0" t="0"/>
          <a:stretch/>
        </p:blipFill>
        <p:spPr>
          <a:xfrm>
            <a:off x="6197250" y="4498537"/>
            <a:ext cx="1377025" cy="61524"/>
          </a:xfrm>
          <a:prstGeom prst="rect">
            <a:avLst/>
          </a:prstGeom>
          <a:noFill/>
          <a:ln>
            <a:noFill/>
          </a:ln>
        </p:spPr>
      </p:pic>
      <p:pic>
        <p:nvPicPr>
          <p:cNvPr id="24" name="Google Shape;24;p2"/>
          <p:cNvPicPr preferRelativeResize="0"/>
          <p:nvPr/>
        </p:nvPicPr>
        <p:blipFill rotWithShape="1">
          <a:blip r:embed="rId4">
            <a:alphaModFix/>
          </a:blip>
          <a:srcRect b="95532" l="0" r="0" t="0"/>
          <a:stretch/>
        </p:blipFill>
        <p:spPr>
          <a:xfrm>
            <a:off x="6197250" y="4466487"/>
            <a:ext cx="1377025" cy="61524"/>
          </a:xfrm>
          <a:prstGeom prst="rect">
            <a:avLst/>
          </a:prstGeom>
          <a:noFill/>
          <a:ln>
            <a:noFill/>
          </a:ln>
        </p:spPr>
      </p:pic>
      <p:pic>
        <p:nvPicPr>
          <p:cNvPr id="25" name="Google Shape;25;p2"/>
          <p:cNvPicPr preferRelativeResize="0"/>
          <p:nvPr/>
        </p:nvPicPr>
        <p:blipFill rotWithShape="1">
          <a:blip r:embed="rId4">
            <a:alphaModFix/>
          </a:blip>
          <a:srcRect b="95532" l="0" r="0" t="0"/>
          <a:stretch/>
        </p:blipFill>
        <p:spPr>
          <a:xfrm>
            <a:off x="6197262" y="4437012"/>
            <a:ext cx="1377025" cy="61524"/>
          </a:xfrm>
          <a:prstGeom prst="rect">
            <a:avLst/>
          </a:prstGeom>
          <a:noFill/>
          <a:ln>
            <a:noFill/>
          </a:ln>
        </p:spPr>
      </p:pic>
      <p:pic>
        <p:nvPicPr>
          <p:cNvPr id="26" name="Google Shape;26;p2"/>
          <p:cNvPicPr preferRelativeResize="0"/>
          <p:nvPr/>
        </p:nvPicPr>
        <p:blipFill rotWithShape="1">
          <a:blip r:embed="rId4">
            <a:alphaModFix/>
          </a:blip>
          <a:srcRect b="95532" l="0" r="0" t="0"/>
          <a:stretch/>
        </p:blipFill>
        <p:spPr>
          <a:xfrm>
            <a:off x="6197250" y="4407537"/>
            <a:ext cx="1377025" cy="61524"/>
          </a:xfrm>
          <a:prstGeom prst="rect">
            <a:avLst/>
          </a:prstGeom>
          <a:noFill/>
          <a:ln>
            <a:noFill/>
          </a:ln>
        </p:spPr>
      </p:pic>
      <p:pic>
        <p:nvPicPr>
          <p:cNvPr id="27" name="Google Shape;27;p2"/>
          <p:cNvPicPr preferRelativeResize="0"/>
          <p:nvPr/>
        </p:nvPicPr>
        <p:blipFill rotWithShape="1">
          <a:blip r:embed="rId4">
            <a:alphaModFix/>
          </a:blip>
          <a:srcRect b="95532" l="0" r="0" t="0"/>
          <a:stretch/>
        </p:blipFill>
        <p:spPr>
          <a:xfrm>
            <a:off x="6197250" y="4375487"/>
            <a:ext cx="1377025" cy="61524"/>
          </a:xfrm>
          <a:prstGeom prst="rect">
            <a:avLst/>
          </a:prstGeom>
          <a:noFill/>
          <a:ln>
            <a:noFill/>
          </a:ln>
        </p:spPr>
      </p:pic>
      <p:pic>
        <p:nvPicPr>
          <p:cNvPr id="28" name="Google Shape;28;p2"/>
          <p:cNvPicPr preferRelativeResize="0"/>
          <p:nvPr/>
        </p:nvPicPr>
        <p:blipFill rotWithShape="1">
          <a:blip r:embed="rId4">
            <a:alphaModFix/>
          </a:blip>
          <a:srcRect b="95532" l="0" r="0" t="0"/>
          <a:stretch/>
        </p:blipFill>
        <p:spPr>
          <a:xfrm>
            <a:off x="6197275" y="4346012"/>
            <a:ext cx="1377025" cy="61524"/>
          </a:xfrm>
          <a:prstGeom prst="rect">
            <a:avLst/>
          </a:prstGeom>
          <a:noFill/>
          <a:ln>
            <a:noFill/>
          </a:ln>
        </p:spPr>
      </p:pic>
      <p:pic>
        <p:nvPicPr>
          <p:cNvPr id="29" name="Google Shape;29;p2"/>
          <p:cNvPicPr preferRelativeResize="0"/>
          <p:nvPr/>
        </p:nvPicPr>
        <p:blipFill rotWithShape="1">
          <a:blip r:embed="rId4">
            <a:alphaModFix/>
          </a:blip>
          <a:srcRect b="95532" l="0" r="0" t="0"/>
          <a:stretch/>
        </p:blipFill>
        <p:spPr>
          <a:xfrm>
            <a:off x="6197262" y="4316537"/>
            <a:ext cx="1377025" cy="61524"/>
          </a:xfrm>
          <a:prstGeom prst="rect">
            <a:avLst/>
          </a:prstGeom>
          <a:noFill/>
          <a:ln>
            <a:noFill/>
          </a:ln>
        </p:spPr>
      </p:pic>
      <p:pic>
        <p:nvPicPr>
          <p:cNvPr id="30" name="Google Shape;30;p2"/>
          <p:cNvPicPr preferRelativeResize="0"/>
          <p:nvPr/>
        </p:nvPicPr>
        <p:blipFill rotWithShape="1">
          <a:blip r:embed="rId4">
            <a:alphaModFix/>
          </a:blip>
          <a:srcRect b="95532" l="0" r="0" t="0"/>
          <a:stretch/>
        </p:blipFill>
        <p:spPr>
          <a:xfrm>
            <a:off x="6197262" y="4284487"/>
            <a:ext cx="1377025" cy="61524"/>
          </a:xfrm>
          <a:prstGeom prst="rect">
            <a:avLst/>
          </a:prstGeom>
          <a:noFill/>
          <a:ln>
            <a:noFill/>
          </a:ln>
        </p:spPr>
      </p:pic>
      <p:pic>
        <p:nvPicPr>
          <p:cNvPr id="31" name="Google Shape;31;p2"/>
          <p:cNvPicPr preferRelativeResize="0"/>
          <p:nvPr/>
        </p:nvPicPr>
        <p:blipFill rotWithShape="1">
          <a:blip r:embed="rId4">
            <a:alphaModFix/>
          </a:blip>
          <a:srcRect b="95532" l="0" r="0" t="0"/>
          <a:stretch/>
        </p:blipFill>
        <p:spPr>
          <a:xfrm>
            <a:off x="6197275" y="4255012"/>
            <a:ext cx="1377025" cy="61524"/>
          </a:xfrm>
          <a:prstGeom prst="rect">
            <a:avLst/>
          </a:prstGeom>
          <a:noFill/>
          <a:ln>
            <a:noFill/>
          </a:ln>
        </p:spPr>
      </p:pic>
      <p:pic>
        <p:nvPicPr>
          <p:cNvPr id="32" name="Google Shape;32;p2"/>
          <p:cNvPicPr preferRelativeResize="0"/>
          <p:nvPr/>
        </p:nvPicPr>
        <p:blipFill rotWithShape="1">
          <a:blip r:embed="rId4">
            <a:alphaModFix/>
          </a:blip>
          <a:srcRect b="95532" l="0" r="0" t="0"/>
          <a:stretch/>
        </p:blipFill>
        <p:spPr>
          <a:xfrm>
            <a:off x="6197262" y="4225537"/>
            <a:ext cx="1377025" cy="61524"/>
          </a:xfrm>
          <a:prstGeom prst="rect">
            <a:avLst/>
          </a:prstGeom>
          <a:noFill/>
          <a:ln>
            <a:noFill/>
          </a:ln>
        </p:spPr>
      </p:pic>
      <p:pic>
        <p:nvPicPr>
          <p:cNvPr id="33" name="Google Shape;33;p2"/>
          <p:cNvPicPr preferRelativeResize="0"/>
          <p:nvPr/>
        </p:nvPicPr>
        <p:blipFill rotWithShape="1">
          <a:blip r:embed="rId4">
            <a:alphaModFix/>
          </a:blip>
          <a:srcRect b="95532" l="0" r="0" t="0"/>
          <a:stretch/>
        </p:blipFill>
        <p:spPr>
          <a:xfrm>
            <a:off x="6197262" y="4193487"/>
            <a:ext cx="1377025" cy="61524"/>
          </a:xfrm>
          <a:prstGeom prst="rect">
            <a:avLst/>
          </a:prstGeom>
          <a:noFill/>
          <a:ln>
            <a:noFill/>
          </a:ln>
        </p:spPr>
      </p:pic>
      <p:pic>
        <p:nvPicPr>
          <p:cNvPr id="34" name="Google Shape;34;p2"/>
          <p:cNvPicPr preferRelativeResize="0"/>
          <p:nvPr/>
        </p:nvPicPr>
        <p:blipFill rotWithShape="1">
          <a:blip r:embed="rId4">
            <a:alphaModFix/>
          </a:blip>
          <a:srcRect b="95532" l="0" r="0" t="0"/>
          <a:stretch/>
        </p:blipFill>
        <p:spPr>
          <a:xfrm>
            <a:off x="6197262" y="4164012"/>
            <a:ext cx="1377025" cy="61524"/>
          </a:xfrm>
          <a:prstGeom prst="rect">
            <a:avLst/>
          </a:prstGeom>
          <a:noFill/>
          <a:ln>
            <a:noFill/>
          </a:ln>
        </p:spPr>
      </p:pic>
      <p:pic>
        <p:nvPicPr>
          <p:cNvPr id="35" name="Google Shape;35;p2"/>
          <p:cNvPicPr preferRelativeResize="0"/>
          <p:nvPr/>
        </p:nvPicPr>
        <p:blipFill rotWithShape="1">
          <a:blip r:embed="rId4">
            <a:alphaModFix/>
          </a:blip>
          <a:srcRect b="95532" l="0" r="0" t="0"/>
          <a:stretch/>
        </p:blipFill>
        <p:spPr>
          <a:xfrm>
            <a:off x="6197262" y="4131962"/>
            <a:ext cx="1377025" cy="61524"/>
          </a:xfrm>
          <a:prstGeom prst="rect">
            <a:avLst/>
          </a:prstGeom>
          <a:noFill/>
          <a:ln>
            <a:noFill/>
          </a:ln>
        </p:spPr>
      </p:pic>
      <p:pic>
        <p:nvPicPr>
          <p:cNvPr id="36" name="Google Shape;36;p2"/>
          <p:cNvPicPr preferRelativeResize="0"/>
          <p:nvPr/>
        </p:nvPicPr>
        <p:blipFill rotWithShape="1">
          <a:blip r:embed="rId4">
            <a:alphaModFix/>
          </a:blip>
          <a:srcRect b="95532" l="0" r="0" t="0"/>
          <a:stretch/>
        </p:blipFill>
        <p:spPr>
          <a:xfrm>
            <a:off x="6197250" y="4102487"/>
            <a:ext cx="1377025" cy="61524"/>
          </a:xfrm>
          <a:prstGeom prst="rect">
            <a:avLst/>
          </a:prstGeom>
          <a:noFill/>
          <a:ln>
            <a:noFill/>
          </a:ln>
        </p:spPr>
      </p:pic>
      <p:pic>
        <p:nvPicPr>
          <p:cNvPr id="37" name="Google Shape;37;p2"/>
          <p:cNvPicPr preferRelativeResize="0"/>
          <p:nvPr/>
        </p:nvPicPr>
        <p:blipFill rotWithShape="1">
          <a:blip r:embed="rId4">
            <a:alphaModFix/>
          </a:blip>
          <a:srcRect b="95532" l="0" r="0" t="0"/>
          <a:stretch/>
        </p:blipFill>
        <p:spPr>
          <a:xfrm>
            <a:off x="6197250" y="4070437"/>
            <a:ext cx="1377025" cy="61524"/>
          </a:xfrm>
          <a:prstGeom prst="rect">
            <a:avLst/>
          </a:prstGeom>
          <a:noFill/>
          <a:ln>
            <a:noFill/>
          </a:ln>
        </p:spPr>
      </p:pic>
      <p:pic>
        <p:nvPicPr>
          <p:cNvPr id="38" name="Google Shape;38;p2"/>
          <p:cNvPicPr preferRelativeResize="0"/>
          <p:nvPr/>
        </p:nvPicPr>
        <p:blipFill rotWithShape="1">
          <a:blip r:embed="rId4">
            <a:alphaModFix/>
          </a:blip>
          <a:srcRect b="95532" l="0" r="0" t="0"/>
          <a:stretch/>
        </p:blipFill>
        <p:spPr>
          <a:xfrm>
            <a:off x="6197262" y="4040962"/>
            <a:ext cx="1377025" cy="61524"/>
          </a:xfrm>
          <a:prstGeom prst="rect">
            <a:avLst/>
          </a:prstGeom>
          <a:noFill/>
          <a:ln>
            <a:noFill/>
          </a:ln>
        </p:spPr>
      </p:pic>
      <p:pic>
        <p:nvPicPr>
          <p:cNvPr id="39" name="Google Shape;39;p2"/>
          <p:cNvPicPr preferRelativeResize="0"/>
          <p:nvPr/>
        </p:nvPicPr>
        <p:blipFill rotWithShape="1">
          <a:blip r:embed="rId4">
            <a:alphaModFix/>
          </a:blip>
          <a:srcRect b="95532" l="0" r="0" t="0"/>
          <a:stretch/>
        </p:blipFill>
        <p:spPr>
          <a:xfrm>
            <a:off x="6197250" y="4011487"/>
            <a:ext cx="1377025" cy="61524"/>
          </a:xfrm>
          <a:prstGeom prst="rect">
            <a:avLst/>
          </a:prstGeom>
          <a:noFill/>
          <a:ln>
            <a:noFill/>
          </a:ln>
        </p:spPr>
      </p:pic>
      <p:pic>
        <p:nvPicPr>
          <p:cNvPr id="40" name="Google Shape;40;p2"/>
          <p:cNvPicPr preferRelativeResize="0"/>
          <p:nvPr/>
        </p:nvPicPr>
        <p:blipFill rotWithShape="1">
          <a:blip r:embed="rId4">
            <a:alphaModFix/>
          </a:blip>
          <a:srcRect b="95532" l="0" r="0" t="0"/>
          <a:stretch/>
        </p:blipFill>
        <p:spPr>
          <a:xfrm>
            <a:off x="6197250" y="3979437"/>
            <a:ext cx="1377025" cy="61524"/>
          </a:xfrm>
          <a:prstGeom prst="rect">
            <a:avLst/>
          </a:prstGeom>
          <a:noFill/>
          <a:ln>
            <a:noFill/>
          </a:ln>
        </p:spPr>
      </p:pic>
      <p:pic>
        <p:nvPicPr>
          <p:cNvPr id="41" name="Google Shape;41;p2"/>
          <p:cNvPicPr preferRelativeResize="0"/>
          <p:nvPr/>
        </p:nvPicPr>
        <p:blipFill rotWithShape="1">
          <a:blip r:embed="rId4">
            <a:alphaModFix/>
          </a:blip>
          <a:srcRect b="95532" l="0" r="0" t="0"/>
          <a:stretch/>
        </p:blipFill>
        <p:spPr>
          <a:xfrm>
            <a:off x="6197250" y="3949962"/>
            <a:ext cx="1377025" cy="61524"/>
          </a:xfrm>
          <a:prstGeom prst="rect">
            <a:avLst/>
          </a:prstGeom>
          <a:noFill/>
          <a:ln>
            <a:noFill/>
          </a:ln>
        </p:spPr>
      </p:pic>
      <p:pic>
        <p:nvPicPr>
          <p:cNvPr id="42" name="Google Shape;42;p2"/>
          <p:cNvPicPr preferRelativeResize="0"/>
          <p:nvPr/>
        </p:nvPicPr>
        <p:blipFill rotWithShape="1">
          <a:blip r:embed="rId4">
            <a:alphaModFix/>
          </a:blip>
          <a:srcRect b="95532" l="0" r="0" t="0"/>
          <a:stretch/>
        </p:blipFill>
        <p:spPr>
          <a:xfrm>
            <a:off x="6197237" y="3920487"/>
            <a:ext cx="1377025" cy="61524"/>
          </a:xfrm>
          <a:prstGeom prst="rect">
            <a:avLst/>
          </a:prstGeom>
          <a:noFill/>
          <a:ln>
            <a:noFill/>
          </a:ln>
        </p:spPr>
      </p:pic>
      <p:pic>
        <p:nvPicPr>
          <p:cNvPr id="43" name="Google Shape;43;p2"/>
          <p:cNvPicPr preferRelativeResize="0"/>
          <p:nvPr/>
        </p:nvPicPr>
        <p:blipFill rotWithShape="1">
          <a:blip r:embed="rId4">
            <a:alphaModFix/>
          </a:blip>
          <a:srcRect b="95532" l="0" r="0" t="0"/>
          <a:stretch/>
        </p:blipFill>
        <p:spPr>
          <a:xfrm>
            <a:off x="6197237" y="3888437"/>
            <a:ext cx="1377025" cy="61524"/>
          </a:xfrm>
          <a:prstGeom prst="rect">
            <a:avLst/>
          </a:prstGeom>
          <a:noFill/>
          <a:ln>
            <a:noFill/>
          </a:ln>
        </p:spPr>
      </p:pic>
      <p:pic>
        <p:nvPicPr>
          <p:cNvPr id="44" name="Google Shape;44;p2"/>
          <p:cNvPicPr preferRelativeResize="0"/>
          <p:nvPr/>
        </p:nvPicPr>
        <p:blipFill rotWithShape="1">
          <a:blip r:embed="rId4">
            <a:alphaModFix/>
          </a:blip>
          <a:srcRect b="95532" l="0" r="0" t="0"/>
          <a:stretch/>
        </p:blipFill>
        <p:spPr>
          <a:xfrm>
            <a:off x="6197250" y="3858962"/>
            <a:ext cx="1377025" cy="61524"/>
          </a:xfrm>
          <a:prstGeom prst="rect">
            <a:avLst/>
          </a:prstGeom>
          <a:noFill/>
          <a:ln>
            <a:noFill/>
          </a:ln>
        </p:spPr>
      </p:pic>
      <p:pic>
        <p:nvPicPr>
          <p:cNvPr id="45" name="Google Shape;45;p2"/>
          <p:cNvPicPr preferRelativeResize="0"/>
          <p:nvPr/>
        </p:nvPicPr>
        <p:blipFill rotWithShape="1">
          <a:blip r:embed="rId4">
            <a:alphaModFix/>
          </a:blip>
          <a:srcRect b="95532" l="0" r="0" t="0"/>
          <a:stretch/>
        </p:blipFill>
        <p:spPr>
          <a:xfrm>
            <a:off x="6197237" y="3829487"/>
            <a:ext cx="1377025" cy="61524"/>
          </a:xfrm>
          <a:prstGeom prst="rect">
            <a:avLst/>
          </a:prstGeom>
          <a:noFill/>
          <a:ln>
            <a:noFill/>
          </a:ln>
        </p:spPr>
      </p:pic>
      <p:pic>
        <p:nvPicPr>
          <p:cNvPr id="46" name="Google Shape;46;p2"/>
          <p:cNvPicPr preferRelativeResize="0"/>
          <p:nvPr/>
        </p:nvPicPr>
        <p:blipFill rotWithShape="1">
          <a:blip r:embed="rId4">
            <a:alphaModFix/>
          </a:blip>
          <a:srcRect b="95532" l="0" r="0" t="0"/>
          <a:stretch/>
        </p:blipFill>
        <p:spPr>
          <a:xfrm>
            <a:off x="6197237" y="3797437"/>
            <a:ext cx="1377025" cy="61524"/>
          </a:xfrm>
          <a:prstGeom prst="rect">
            <a:avLst/>
          </a:prstGeom>
          <a:noFill/>
          <a:ln>
            <a:noFill/>
          </a:ln>
        </p:spPr>
      </p:pic>
      <p:pic>
        <p:nvPicPr>
          <p:cNvPr id="47" name="Google Shape;47;p2"/>
          <p:cNvPicPr preferRelativeResize="0"/>
          <p:nvPr/>
        </p:nvPicPr>
        <p:blipFill rotWithShape="1">
          <a:blip r:embed="rId4">
            <a:alphaModFix/>
          </a:blip>
          <a:srcRect b="95532" l="0" r="0" t="0"/>
          <a:stretch/>
        </p:blipFill>
        <p:spPr>
          <a:xfrm>
            <a:off x="6197262" y="3767962"/>
            <a:ext cx="1377025" cy="61524"/>
          </a:xfrm>
          <a:prstGeom prst="rect">
            <a:avLst/>
          </a:prstGeom>
          <a:noFill/>
          <a:ln>
            <a:noFill/>
          </a:ln>
        </p:spPr>
      </p:pic>
      <p:pic>
        <p:nvPicPr>
          <p:cNvPr id="48" name="Google Shape;48;p2"/>
          <p:cNvPicPr preferRelativeResize="0"/>
          <p:nvPr/>
        </p:nvPicPr>
        <p:blipFill rotWithShape="1">
          <a:blip r:embed="rId4">
            <a:alphaModFix/>
          </a:blip>
          <a:srcRect b="95532" l="0" r="0" t="0"/>
          <a:stretch/>
        </p:blipFill>
        <p:spPr>
          <a:xfrm>
            <a:off x="6197250" y="3738487"/>
            <a:ext cx="1377025" cy="61524"/>
          </a:xfrm>
          <a:prstGeom prst="rect">
            <a:avLst/>
          </a:prstGeom>
          <a:noFill/>
          <a:ln>
            <a:noFill/>
          </a:ln>
        </p:spPr>
      </p:pic>
      <p:pic>
        <p:nvPicPr>
          <p:cNvPr id="49" name="Google Shape;49;p2"/>
          <p:cNvPicPr preferRelativeResize="0"/>
          <p:nvPr/>
        </p:nvPicPr>
        <p:blipFill rotWithShape="1">
          <a:blip r:embed="rId4">
            <a:alphaModFix/>
          </a:blip>
          <a:srcRect b="95532" l="0" r="0" t="0"/>
          <a:stretch/>
        </p:blipFill>
        <p:spPr>
          <a:xfrm>
            <a:off x="6197250" y="3706437"/>
            <a:ext cx="1377025" cy="61524"/>
          </a:xfrm>
          <a:prstGeom prst="rect">
            <a:avLst/>
          </a:prstGeom>
          <a:noFill/>
          <a:ln>
            <a:noFill/>
          </a:ln>
        </p:spPr>
      </p:pic>
      <p:pic>
        <p:nvPicPr>
          <p:cNvPr id="50" name="Google Shape;50;p2"/>
          <p:cNvPicPr preferRelativeResize="0"/>
          <p:nvPr/>
        </p:nvPicPr>
        <p:blipFill rotWithShape="1">
          <a:blip r:embed="rId4">
            <a:alphaModFix/>
          </a:blip>
          <a:srcRect b="95532" l="0" r="0" t="0"/>
          <a:stretch/>
        </p:blipFill>
        <p:spPr>
          <a:xfrm>
            <a:off x="6197262" y="3676962"/>
            <a:ext cx="1377025" cy="61524"/>
          </a:xfrm>
          <a:prstGeom prst="rect">
            <a:avLst/>
          </a:prstGeom>
          <a:noFill/>
          <a:ln>
            <a:noFill/>
          </a:ln>
        </p:spPr>
      </p:pic>
      <p:pic>
        <p:nvPicPr>
          <p:cNvPr id="51" name="Google Shape;51;p2"/>
          <p:cNvPicPr preferRelativeResize="0"/>
          <p:nvPr/>
        </p:nvPicPr>
        <p:blipFill rotWithShape="1">
          <a:blip r:embed="rId4">
            <a:alphaModFix/>
          </a:blip>
          <a:srcRect b="95532" l="0" r="0" t="0"/>
          <a:stretch/>
        </p:blipFill>
        <p:spPr>
          <a:xfrm>
            <a:off x="6197250" y="3647487"/>
            <a:ext cx="1377025" cy="61524"/>
          </a:xfrm>
          <a:prstGeom prst="rect">
            <a:avLst/>
          </a:prstGeom>
          <a:noFill/>
          <a:ln>
            <a:noFill/>
          </a:ln>
        </p:spPr>
      </p:pic>
      <p:pic>
        <p:nvPicPr>
          <p:cNvPr id="52" name="Google Shape;52;p2"/>
          <p:cNvPicPr preferRelativeResize="0"/>
          <p:nvPr/>
        </p:nvPicPr>
        <p:blipFill rotWithShape="1">
          <a:blip r:embed="rId4">
            <a:alphaModFix/>
          </a:blip>
          <a:srcRect b="95532" l="0" r="0" t="0"/>
          <a:stretch/>
        </p:blipFill>
        <p:spPr>
          <a:xfrm>
            <a:off x="6197250" y="3615437"/>
            <a:ext cx="1377025" cy="61524"/>
          </a:xfrm>
          <a:prstGeom prst="rect">
            <a:avLst/>
          </a:prstGeom>
          <a:noFill/>
          <a:ln>
            <a:noFill/>
          </a:ln>
        </p:spPr>
      </p:pic>
      <p:pic>
        <p:nvPicPr>
          <p:cNvPr id="53" name="Google Shape;53;p2"/>
          <p:cNvPicPr preferRelativeResize="0"/>
          <p:nvPr/>
        </p:nvPicPr>
        <p:blipFill rotWithShape="1">
          <a:blip r:embed="rId4">
            <a:alphaModFix/>
          </a:blip>
          <a:srcRect b="95532" l="0" r="0" t="0"/>
          <a:stretch/>
        </p:blipFill>
        <p:spPr>
          <a:xfrm>
            <a:off x="6197287" y="3647487"/>
            <a:ext cx="1377025" cy="61524"/>
          </a:xfrm>
          <a:prstGeom prst="rect">
            <a:avLst/>
          </a:prstGeom>
          <a:noFill/>
          <a:ln>
            <a:noFill/>
          </a:ln>
        </p:spPr>
      </p:pic>
      <p:pic>
        <p:nvPicPr>
          <p:cNvPr id="54" name="Google Shape;54;p2"/>
          <p:cNvPicPr preferRelativeResize="0"/>
          <p:nvPr/>
        </p:nvPicPr>
        <p:blipFill rotWithShape="1">
          <a:blip r:embed="rId4">
            <a:alphaModFix/>
          </a:blip>
          <a:srcRect b="95532" l="0" r="0" t="0"/>
          <a:stretch/>
        </p:blipFill>
        <p:spPr>
          <a:xfrm>
            <a:off x="6197287" y="3615437"/>
            <a:ext cx="1377025" cy="61524"/>
          </a:xfrm>
          <a:prstGeom prst="rect">
            <a:avLst/>
          </a:prstGeom>
          <a:noFill/>
          <a:ln>
            <a:noFill/>
          </a:ln>
        </p:spPr>
      </p:pic>
      <p:pic>
        <p:nvPicPr>
          <p:cNvPr id="55" name="Google Shape;55;p2"/>
          <p:cNvPicPr preferRelativeResize="0"/>
          <p:nvPr/>
        </p:nvPicPr>
        <p:blipFill rotWithShape="1">
          <a:blip r:embed="rId4">
            <a:alphaModFix/>
          </a:blip>
          <a:srcRect b="95532" l="0" r="0" t="0"/>
          <a:stretch/>
        </p:blipFill>
        <p:spPr>
          <a:xfrm>
            <a:off x="6197275" y="3585962"/>
            <a:ext cx="1377025" cy="61524"/>
          </a:xfrm>
          <a:prstGeom prst="rect">
            <a:avLst/>
          </a:prstGeom>
          <a:noFill/>
          <a:ln>
            <a:noFill/>
          </a:ln>
        </p:spPr>
      </p:pic>
      <p:pic>
        <p:nvPicPr>
          <p:cNvPr id="56" name="Google Shape;56;p2"/>
          <p:cNvPicPr preferRelativeResize="0"/>
          <p:nvPr/>
        </p:nvPicPr>
        <p:blipFill rotWithShape="1">
          <a:blip r:embed="rId4">
            <a:alphaModFix/>
          </a:blip>
          <a:srcRect b="95532" l="0" r="0" t="0"/>
          <a:stretch/>
        </p:blipFill>
        <p:spPr>
          <a:xfrm>
            <a:off x="6197275" y="3553912"/>
            <a:ext cx="1377025" cy="61524"/>
          </a:xfrm>
          <a:prstGeom prst="rect">
            <a:avLst/>
          </a:prstGeom>
          <a:noFill/>
          <a:ln>
            <a:noFill/>
          </a:ln>
        </p:spPr>
      </p:pic>
      <p:pic>
        <p:nvPicPr>
          <p:cNvPr id="57" name="Google Shape;57;p2"/>
          <p:cNvPicPr preferRelativeResize="0"/>
          <p:nvPr/>
        </p:nvPicPr>
        <p:blipFill rotWithShape="1">
          <a:blip r:embed="rId4">
            <a:alphaModFix/>
          </a:blip>
          <a:srcRect b="95532" l="0" r="0" t="0"/>
          <a:stretch/>
        </p:blipFill>
        <p:spPr>
          <a:xfrm>
            <a:off x="6197287" y="3524437"/>
            <a:ext cx="1377025" cy="61524"/>
          </a:xfrm>
          <a:prstGeom prst="rect">
            <a:avLst/>
          </a:prstGeom>
          <a:noFill/>
          <a:ln>
            <a:noFill/>
          </a:ln>
        </p:spPr>
      </p:pic>
      <p:pic>
        <p:nvPicPr>
          <p:cNvPr id="58" name="Google Shape;58;p2"/>
          <p:cNvPicPr preferRelativeResize="0"/>
          <p:nvPr/>
        </p:nvPicPr>
        <p:blipFill rotWithShape="1">
          <a:blip r:embed="rId4">
            <a:alphaModFix/>
          </a:blip>
          <a:srcRect b="95532" l="0" r="0" t="0"/>
          <a:stretch/>
        </p:blipFill>
        <p:spPr>
          <a:xfrm>
            <a:off x="6197275" y="3494962"/>
            <a:ext cx="1377025" cy="61524"/>
          </a:xfrm>
          <a:prstGeom prst="rect">
            <a:avLst/>
          </a:prstGeom>
          <a:noFill/>
          <a:ln>
            <a:noFill/>
          </a:ln>
        </p:spPr>
      </p:pic>
      <p:pic>
        <p:nvPicPr>
          <p:cNvPr id="59" name="Google Shape;59;p2"/>
          <p:cNvPicPr preferRelativeResize="0"/>
          <p:nvPr/>
        </p:nvPicPr>
        <p:blipFill rotWithShape="1">
          <a:blip r:embed="rId4">
            <a:alphaModFix/>
          </a:blip>
          <a:srcRect b="95532" l="0" r="0" t="0"/>
          <a:stretch/>
        </p:blipFill>
        <p:spPr>
          <a:xfrm>
            <a:off x="6197275" y="3462912"/>
            <a:ext cx="1377025" cy="61524"/>
          </a:xfrm>
          <a:prstGeom prst="rect">
            <a:avLst/>
          </a:prstGeom>
          <a:noFill/>
          <a:ln>
            <a:noFill/>
          </a:ln>
        </p:spPr>
      </p:pic>
      <p:pic>
        <p:nvPicPr>
          <p:cNvPr id="60" name="Google Shape;60;p2"/>
          <p:cNvPicPr preferRelativeResize="0"/>
          <p:nvPr/>
        </p:nvPicPr>
        <p:blipFill rotWithShape="1">
          <a:blip r:embed="rId4">
            <a:alphaModFix/>
          </a:blip>
          <a:srcRect b="95532" l="0" r="0" t="0"/>
          <a:stretch/>
        </p:blipFill>
        <p:spPr>
          <a:xfrm>
            <a:off x="6197275" y="3433437"/>
            <a:ext cx="1377025" cy="61524"/>
          </a:xfrm>
          <a:prstGeom prst="rect">
            <a:avLst/>
          </a:prstGeom>
          <a:noFill/>
          <a:ln>
            <a:noFill/>
          </a:ln>
        </p:spPr>
      </p:pic>
      <p:pic>
        <p:nvPicPr>
          <p:cNvPr id="61" name="Google Shape;61;p2"/>
          <p:cNvPicPr preferRelativeResize="0"/>
          <p:nvPr/>
        </p:nvPicPr>
        <p:blipFill rotWithShape="1">
          <a:blip r:embed="rId4">
            <a:alphaModFix/>
          </a:blip>
          <a:srcRect b="95532" l="0" r="0" t="0"/>
          <a:stretch/>
        </p:blipFill>
        <p:spPr>
          <a:xfrm>
            <a:off x="6197262" y="3403962"/>
            <a:ext cx="1377025" cy="61524"/>
          </a:xfrm>
          <a:prstGeom prst="rect">
            <a:avLst/>
          </a:prstGeom>
          <a:noFill/>
          <a:ln>
            <a:noFill/>
          </a:ln>
        </p:spPr>
      </p:pic>
      <p:pic>
        <p:nvPicPr>
          <p:cNvPr id="62" name="Google Shape;62;p2"/>
          <p:cNvPicPr preferRelativeResize="0"/>
          <p:nvPr/>
        </p:nvPicPr>
        <p:blipFill rotWithShape="1">
          <a:blip r:embed="rId4">
            <a:alphaModFix/>
          </a:blip>
          <a:srcRect b="95532" l="0" r="0" t="0"/>
          <a:stretch/>
        </p:blipFill>
        <p:spPr>
          <a:xfrm>
            <a:off x="6197262" y="3371912"/>
            <a:ext cx="1377025" cy="61524"/>
          </a:xfrm>
          <a:prstGeom prst="rect">
            <a:avLst/>
          </a:prstGeom>
          <a:noFill/>
          <a:ln>
            <a:noFill/>
          </a:ln>
        </p:spPr>
      </p:pic>
      <p:pic>
        <p:nvPicPr>
          <p:cNvPr id="63" name="Google Shape;63;p2"/>
          <p:cNvPicPr preferRelativeResize="0"/>
          <p:nvPr/>
        </p:nvPicPr>
        <p:blipFill rotWithShape="1">
          <a:blip r:embed="rId4">
            <a:alphaModFix/>
          </a:blip>
          <a:srcRect b="95532" l="0" r="0" t="0"/>
          <a:stretch/>
        </p:blipFill>
        <p:spPr>
          <a:xfrm>
            <a:off x="6197275" y="3342437"/>
            <a:ext cx="1377025" cy="61524"/>
          </a:xfrm>
          <a:prstGeom prst="rect">
            <a:avLst/>
          </a:prstGeom>
          <a:noFill/>
          <a:ln>
            <a:noFill/>
          </a:ln>
        </p:spPr>
      </p:pic>
      <p:pic>
        <p:nvPicPr>
          <p:cNvPr id="64" name="Google Shape;64;p2"/>
          <p:cNvPicPr preferRelativeResize="0"/>
          <p:nvPr/>
        </p:nvPicPr>
        <p:blipFill rotWithShape="1">
          <a:blip r:embed="rId4">
            <a:alphaModFix/>
          </a:blip>
          <a:srcRect b="95532" l="0" r="0" t="0"/>
          <a:stretch/>
        </p:blipFill>
        <p:spPr>
          <a:xfrm>
            <a:off x="6197262" y="3312962"/>
            <a:ext cx="1377025" cy="61524"/>
          </a:xfrm>
          <a:prstGeom prst="rect">
            <a:avLst/>
          </a:prstGeom>
          <a:noFill/>
          <a:ln>
            <a:noFill/>
          </a:ln>
        </p:spPr>
      </p:pic>
      <p:pic>
        <p:nvPicPr>
          <p:cNvPr id="65" name="Google Shape;65;p2"/>
          <p:cNvPicPr preferRelativeResize="0"/>
          <p:nvPr/>
        </p:nvPicPr>
        <p:blipFill rotWithShape="1">
          <a:blip r:embed="rId4">
            <a:alphaModFix/>
          </a:blip>
          <a:srcRect b="95532" l="0" r="0" t="0"/>
          <a:stretch/>
        </p:blipFill>
        <p:spPr>
          <a:xfrm>
            <a:off x="6197262" y="3280912"/>
            <a:ext cx="1377025" cy="61524"/>
          </a:xfrm>
          <a:prstGeom prst="rect">
            <a:avLst/>
          </a:prstGeom>
          <a:noFill/>
          <a:ln>
            <a:noFill/>
          </a:ln>
        </p:spPr>
      </p:pic>
      <p:pic>
        <p:nvPicPr>
          <p:cNvPr id="66" name="Google Shape;66;p2"/>
          <p:cNvPicPr preferRelativeResize="0"/>
          <p:nvPr/>
        </p:nvPicPr>
        <p:blipFill rotWithShape="1">
          <a:blip r:embed="rId4">
            <a:alphaModFix/>
          </a:blip>
          <a:srcRect b="95532" l="0" r="0" t="0"/>
          <a:stretch/>
        </p:blipFill>
        <p:spPr>
          <a:xfrm>
            <a:off x="6197287" y="3251437"/>
            <a:ext cx="1377025" cy="61524"/>
          </a:xfrm>
          <a:prstGeom prst="rect">
            <a:avLst/>
          </a:prstGeom>
          <a:noFill/>
          <a:ln>
            <a:noFill/>
          </a:ln>
        </p:spPr>
      </p:pic>
      <p:pic>
        <p:nvPicPr>
          <p:cNvPr id="67" name="Google Shape;67;p2"/>
          <p:cNvPicPr preferRelativeResize="0"/>
          <p:nvPr/>
        </p:nvPicPr>
        <p:blipFill rotWithShape="1">
          <a:blip r:embed="rId4">
            <a:alphaModFix/>
          </a:blip>
          <a:srcRect b="95532" l="0" r="0" t="0"/>
          <a:stretch/>
        </p:blipFill>
        <p:spPr>
          <a:xfrm>
            <a:off x="6197275" y="3221962"/>
            <a:ext cx="1377025" cy="61524"/>
          </a:xfrm>
          <a:prstGeom prst="rect">
            <a:avLst/>
          </a:prstGeom>
          <a:noFill/>
          <a:ln>
            <a:noFill/>
          </a:ln>
        </p:spPr>
      </p:pic>
      <p:pic>
        <p:nvPicPr>
          <p:cNvPr id="68" name="Google Shape;68;p2"/>
          <p:cNvPicPr preferRelativeResize="0"/>
          <p:nvPr/>
        </p:nvPicPr>
        <p:blipFill rotWithShape="1">
          <a:blip r:embed="rId4">
            <a:alphaModFix/>
          </a:blip>
          <a:srcRect b="95532" l="0" r="0" t="0"/>
          <a:stretch/>
        </p:blipFill>
        <p:spPr>
          <a:xfrm>
            <a:off x="6197275" y="3189912"/>
            <a:ext cx="1377025" cy="61524"/>
          </a:xfrm>
          <a:prstGeom prst="rect">
            <a:avLst/>
          </a:prstGeom>
          <a:noFill/>
          <a:ln>
            <a:noFill/>
          </a:ln>
        </p:spPr>
      </p:pic>
      <p:pic>
        <p:nvPicPr>
          <p:cNvPr id="69" name="Google Shape;69;p2"/>
          <p:cNvPicPr preferRelativeResize="0"/>
          <p:nvPr/>
        </p:nvPicPr>
        <p:blipFill rotWithShape="1">
          <a:blip r:embed="rId4">
            <a:alphaModFix/>
          </a:blip>
          <a:srcRect b="95532" l="0" r="0" t="0"/>
          <a:stretch/>
        </p:blipFill>
        <p:spPr>
          <a:xfrm>
            <a:off x="6197287" y="3160437"/>
            <a:ext cx="1377025" cy="61524"/>
          </a:xfrm>
          <a:prstGeom prst="rect">
            <a:avLst/>
          </a:prstGeom>
          <a:noFill/>
          <a:ln>
            <a:noFill/>
          </a:ln>
        </p:spPr>
      </p:pic>
      <p:pic>
        <p:nvPicPr>
          <p:cNvPr id="70" name="Google Shape;70;p2"/>
          <p:cNvPicPr preferRelativeResize="0"/>
          <p:nvPr/>
        </p:nvPicPr>
        <p:blipFill rotWithShape="1">
          <a:blip r:embed="rId4">
            <a:alphaModFix/>
          </a:blip>
          <a:srcRect b="95532" l="0" r="0" t="0"/>
          <a:stretch/>
        </p:blipFill>
        <p:spPr>
          <a:xfrm>
            <a:off x="6197275" y="3130962"/>
            <a:ext cx="1377025" cy="61524"/>
          </a:xfrm>
          <a:prstGeom prst="rect">
            <a:avLst/>
          </a:prstGeom>
          <a:noFill/>
          <a:ln>
            <a:noFill/>
          </a:ln>
        </p:spPr>
      </p:pic>
      <p:pic>
        <p:nvPicPr>
          <p:cNvPr id="71" name="Google Shape;71;p2"/>
          <p:cNvPicPr preferRelativeResize="0"/>
          <p:nvPr/>
        </p:nvPicPr>
        <p:blipFill rotWithShape="1">
          <a:blip r:embed="rId4">
            <a:alphaModFix/>
          </a:blip>
          <a:srcRect b="95532" l="0" r="0" t="0"/>
          <a:stretch/>
        </p:blipFill>
        <p:spPr>
          <a:xfrm>
            <a:off x="6197275" y="3098912"/>
            <a:ext cx="1377025" cy="61524"/>
          </a:xfrm>
          <a:prstGeom prst="rect">
            <a:avLst/>
          </a:prstGeom>
          <a:noFill/>
          <a:ln>
            <a:noFill/>
          </a:ln>
        </p:spPr>
      </p:pic>
      <p:pic>
        <p:nvPicPr>
          <p:cNvPr id="72" name="Google Shape;72;p2"/>
          <p:cNvPicPr preferRelativeResize="0"/>
          <p:nvPr/>
        </p:nvPicPr>
        <p:blipFill rotWithShape="1">
          <a:blip r:embed="rId4">
            <a:alphaModFix/>
          </a:blip>
          <a:srcRect b="95532" l="0" r="0" t="0"/>
          <a:stretch/>
        </p:blipFill>
        <p:spPr>
          <a:xfrm>
            <a:off x="6197262" y="3064349"/>
            <a:ext cx="1377025" cy="61524"/>
          </a:xfrm>
          <a:prstGeom prst="rect">
            <a:avLst/>
          </a:prstGeom>
          <a:noFill/>
          <a:ln>
            <a:noFill/>
          </a:ln>
        </p:spPr>
      </p:pic>
      <p:pic>
        <p:nvPicPr>
          <p:cNvPr id="73" name="Google Shape;73;p2"/>
          <p:cNvPicPr preferRelativeResize="0"/>
          <p:nvPr/>
        </p:nvPicPr>
        <p:blipFill rotWithShape="1">
          <a:blip r:embed="rId4">
            <a:alphaModFix/>
          </a:blip>
          <a:srcRect b="95532" l="0" r="0" t="0"/>
          <a:stretch/>
        </p:blipFill>
        <p:spPr>
          <a:xfrm>
            <a:off x="6197262" y="3032299"/>
            <a:ext cx="1377025" cy="61524"/>
          </a:xfrm>
          <a:prstGeom prst="rect">
            <a:avLst/>
          </a:prstGeom>
          <a:noFill/>
          <a:ln>
            <a:noFill/>
          </a:ln>
        </p:spPr>
      </p:pic>
      <p:pic>
        <p:nvPicPr>
          <p:cNvPr id="74" name="Google Shape;74;p2"/>
          <p:cNvPicPr preferRelativeResize="0"/>
          <p:nvPr/>
        </p:nvPicPr>
        <p:blipFill rotWithShape="1">
          <a:blip r:embed="rId4">
            <a:alphaModFix/>
          </a:blip>
          <a:srcRect b="95532" l="0" r="0" t="0"/>
          <a:stretch/>
        </p:blipFill>
        <p:spPr>
          <a:xfrm>
            <a:off x="6197250" y="3002824"/>
            <a:ext cx="1377025" cy="61524"/>
          </a:xfrm>
          <a:prstGeom prst="rect">
            <a:avLst/>
          </a:prstGeom>
          <a:noFill/>
          <a:ln>
            <a:noFill/>
          </a:ln>
        </p:spPr>
      </p:pic>
      <p:pic>
        <p:nvPicPr>
          <p:cNvPr id="75" name="Google Shape;75;p2"/>
          <p:cNvPicPr preferRelativeResize="0"/>
          <p:nvPr/>
        </p:nvPicPr>
        <p:blipFill rotWithShape="1">
          <a:blip r:embed="rId4">
            <a:alphaModFix/>
          </a:blip>
          <a:srcRect b="95532" l="0" r="0" t="0"/>
          <a:stretch/>
        </p:blipFill>
        <p:spPr>
          <a:xfrm>
            <a:off x="6197250" y="2970774"/>
            <a:ext cx="1377025" cy="61524"/>
          </a:xfrm>
          <a:prstGeom prst="rect">
            <a:avLst/>
          </a:prstGeom>
          <a:noFill/>
          <a:ln>
            <a:noFill/>
          </a:ln>
        </p:spPr>
      </p:pic>
      <p:pic>
        <p:nvPicPr>
          <p:cNvPr id="76" name="Google Shape;76;p2"/>
          <p:cNvPicPr preferRelativeResize="0"/>
          <p:nvPr/>
        </p:nvPicPr>
        <p:blipFill rotWithShape="1">
          <a:blip r:embed="rId4">
            <a:alphaModFix/>
          </a:blip>
          <a:srcRect b="95532" l="0" r="0" t="0"/>
          <a:stretch/>
        </p:blipFill>
        <p:spPr>
          <a:xfrm>
            <a:off x="6197262" y="2941299"/>
            <a:ext cx="1377025" cy="61524"/>
          </a:xfrm>
          <a:prstGeom prst="rect">
            <a:avLst/>
          </a:prstGeom>
          <a:noFill/>
          <a:ln>
            <a:noFill/>
          </a:ln>
        </p:spPr>
      </p:pic>
      <p:pic>
        <p:nvPicPr>
          <p:cNvPr id="77" name="Google Shape;77;p2"/>
          <p:cNvPicPr preferRelativeResize="0"/>
          <p:nvPr/>
        </p:nvPicPr>
        <p:blipFill rotWithShape="1">
          <a:blip r:embed="rId4">
            <a:alphaModFix/>
          </a:blip>
          <a:srcRect b="95532" l="0" r="0" t="0"/>
          <a:stretch/>
        </p:blipFill>
        <p:spPr>
          <a:xfrm>
            <a:off x="6197250" y="2911824"/>
            <a:ext cx="1377025" cy="61524"/>
          </a:xfrm>
          <a:prstGeom prst="rect">
            <a:avLst/>
          </a:prstGeom>
          <a:noFill/>
          <a:ln>
            <a:noFill/>
          </a:ln>
        </p:spPr>
      </p:pic>
      <p:pic>
        <p:nvPicPr>
          <p:cNvPr id="78" name="Google Shape;78;p2"/>
          <p:cNvPicPr preferRelativeResize="0"/>
          <p:nvPr/>
        </p:nvPicPr>
        <p:blipFill rotWithShape="1">
          <a:blip r:embed="rId4">
            <a:alphaModFix/>
          </a:blip>
          <a:srcRect b="95532" l="0" r="0" t="0"/>
          <a:stretch/>
        </p:blipFill>
        <p:spPr>
          <a:xfrm>
            <a:off x="6197250" y="2879774"/>
            <a:ext cx="1377025" cy="61524"/>
          </a:xfrm>
          <a:prstGeom prst="rect">
            <a:avLst/>
          </a:prstGeom>
          <a:noFill/>
          <a:ln>
            <a:noFill/>
          </a:ln>
        </p:spPr>
      </p:pic>
      <p:pic>
        <p:nvPicPr>
          <p:cNvPr id="79" name="Google Shape;79;p2"/>
          <p:cNvPicPr preferRelativeResize="0"/>
          <p:nvPr/>
        </p:nvPicPr>
        <p:blipFill rotWithShape="1">
          <a:blip r:embed="rId4">
            <a:alphaModFix/>
          </a:blip>
          <a:srcRect b="95532" l="0" r="0" t="0"/>
          <a:stretch/>
        </p:blipFill>
        <p:spPr>
          <a:xfrm>
            <a:off x="6197250" y="2850299"/>
            <a:ext cx="1377025" cy="61524"/>
          </a:xfrm>
          <a:prstGeom prst="rect">
            <a:avLst/>
          </a:prstGeom>
          <a:noFill/>
          <a:ln>
            <a:noFill/>
          </a:ln>
        </p:spPr>
      </p:pic>
      <p:pic>
        <p:nvPicPr>
          <p:cNvPr id="80" name="Google Shape;80;p2"/>
          <p:cNvPicPr preferRelativeResize="0"/>
          <p:nvPr/>
        </p:nvPicPr>
        <p:blipFill rotWithShape="1">
          <a:blip r:embed="rId4">
            <a:alphaModFix/>
          </a:blip>
          <a:srcRect b="95532" l="0" r="0" t="0"/>
          <a:stretch/>
        </p:blipFill>
        <p:spPr>
          <a:xfrm>
            <a:off x="6197237" y="2820824"/>
            <a:ext cx="1377025" cy="61524"/>
          </a:xfrm>
          <a:prstGeom prst="rect">
            <a:avLst/>
          </a:prstGeom>
          <a:noFill/>
          <a:ln>
            <a:noFill/>
          </a:ln>
        </p:spPr>
      </p:pic>
      <p:pic>
        <p:nvPicPr>
          <p:cNvPr id="81" name="Google Shape;81;p2"/>
          <p:cNvPicPr preferRelativeResize="0"/>
          <p:nvPr/>
        </p:nvPicPr>
        <p:blipFill rotWithShape="1">
          <a:blip r:embed="rId4">
            <a:alphaModFix/>
          </a:blip>
          <a:srcRect b="95532" l="0" r="0" t="0"/>
          <a:stretch/>
        </p:blipFill>
        <p:spPr>
          <a:xfrm>
            <a:off x="6197237" y="2788774"/>
            <a:ext cx="1377025" cy="61524"/>
          </a:xfrm>
          <a:prstGeom prst="rect">
            <a:avLst/>
          </a:prstGeom>
          <a:noFill/>
          <a:ln>
            <a:noFill/>
          </a:ln>
        </p:spPr>
      </p:pic>
      <p:pic>
        <p:nvPicPr>
          <p:cNvPr id="82" name="Google Shape;82;p2"/>
          <p:cNvPicPr preferRelativeResize="0"/>
          <p:nvPr/>
        </p:nvPicPr>
        <p:blipFill rotWithShape="1">
          <a:blip r:embed="rId4">
            <a:alphaModFix/>
          </a:blip>
          <a:srcRect b="95532" l="0" r="0" t="0"/>
          <a:stretch/>
        </p:blipFill>
        <p:spPr>
          <a:xfrm>
            <a:off x="6197250" y="2759299"/>
            <a:ext cx="1377025" cy="61524"/>
          </a:xfrm>
          <a:prstGeom prst="rect">
            <a:avLst/>
          </a:prstGeom>
          <a:noFill/>
          <a:ln>
            <a:noFill/>
          </a:ln>
        </p:spPr>
      </p:pic>
      <p:pic>
        <p:nvPicPr>
          <p:cNvPr id="83" name="Google Shape;83;p2"/>
          <p:cNvPicPr preferRelativeResize="0"/>
          <p:nvPr/>
        </p:nvPicPr>
        <p:blipFill rotWithShape="1">
          <a:blip r:embed="rId4">
            <a:alphaModFix/>
          </a:blip>
          <a:srcRect b="95532" l="0" r="0" t="0"/>
          <a:stretch/>
        </p:blipFill>
        <p:spPr>
          <a:xfrm>
            <a:off x="6197237" y="2729824"/>
            <a:ext cx="1377025" cy="61524"/>
          </a:xfrm>
          <a:prstGeom prst="rect">
            <a:avLst/>
          </a:prstGeom>
          <a:noFill/>
          <a:ln>
            <a:noFill/>
          </a:ln>
        </p:spPr>
      </p:pic>
      <p:pic>
        <p:nvPicPr>
          <p:cNvPr id="84" name="Google Shape;84;p2"/>
          <p:cNvPicPr preferRelativeResize="0"/>
          <p:nvPr/>
        </p:nvPicPr>
        <p:blipFill rotWithShape="1">
          <a:blip r:embed="rId4">
            <a:alphaModFix/>
          </a:blip>
          <a:srcRect b="95532" l="0" r="0" t="0"/>
          <a:stretch/>
        </p:blipFill>
        <p:spPr>
          <a:xfrm>
            <a:off x="6197237" y="2697774"/>
            <a:ext cx="1377025" cy="61524"/>
          </a:xfrm>
          <a:prstGeom prst="rect">
            <a:avLst/>
          </a:prstGeom>
          <a:noFill/>
          <a:ln>
            <a:noFill/>
          </a:ln>
        </p:spPr>
      </p:pic>
      <p:pic>
        <p:nvPicPr>
          <p:cNvPr id="85" name="Google Shape;85;p2"/>
          <p:cNvPicPr preferRelativeResize="0"/>
          <p:nvPr/>
        </p:nvPicPr>
        <p:blipFill rotWithShape="1">
          <a:blip r:embed="rId4">
            <a:alphaModFix/>
          </a:blip>
          <a:srcRect b="95532" l="0" r="0" t="0"/>
          <a:stretch/>
        </p:blipFill>
        <p:spPr>
          <a:xfrm>
            <a:off x="6197262" y="2668299"/>
            <a:ext cx="1377025" cy="61524"/>
          </a:xfrm>
          <a:prstGeom prst="rect">
            <a:avLst/>
          </a:prstGeom>
          <a:noFill/>
          <a:ln>
            <a:noFill/>
          </a:ln>
        </p:spPr>
      </p:pic>
      <p:pic>
        <p:nvPicPr>
          <p:cNvPr id="86" name="Google Shape;86;p2"/>
          <p:cNvPicPr preferRelativeResize="0"/>
          <p:nvPr/>
        </p:nvPicPr>
        <p:blipFill rotWithShape="1">
          <a:blip r:embed="rId4">
            <a:alphaModFix/>
          </a:blip>
          <a:srcRect b="95532" l="0" r="0" t="0"/>
          <a:stretch/>
        </p:blipFill>
        <p:spPr>
          <a:xfrm>
            <a:off x="6197250" y="2638824"/>
            <a:ext cx="1377025" cy="61524"/>
          </a:xfrm>
          <a:prstGeom prst="rect">
            <a:avLst/>
          </a:prstGeom>
          <a:noFill/>
          <a:ln>
            <a:noFill/>
          </a:ln>
        </p:spPr>
      </p:pic>
      <p:pic>
        <p:nvPicPr>
          <p:cNvPr id="87" name="Google Shape;87;p2"/>
          <p:cNvPicPr preferRelativeResize="0"/>
          <p:nvPr/>
        </p:nvPicPr>
        <p:blipFill rotWithShape="1">
          <a:blip r:embed="rId4">
            <a:alphaModFix/>
          </a:blip>
          <a:srcRect b="95532" l="0" r="0" t="0"/>
          <a:stretch/>
        </p:blipFill>
        <p:spPr>
          <a:xfrm>
            <a:off x="6197250" y="2606774"/>
            <a:ext cx="1377025" cy="61524"/>
          </a:xfrm>
          <a:prstGeom prst="rect">
            <a:avLst/>
          </a:prstGeom>
          <a:noFill/>
          <a:ln>
            <a:noFill/>
          </a:ln>
        </p:spPr>
      </p:pic>
      <p:pic>
        <p:nvPicPr>
          <p:cNvPr id="88" name="Google Shape;88;p2"/>
          <p:cNvPicPr preferRelativeResize="0"/>
          <p:nvPr/>
        </p:nvPicPr>
        <p:blipFill rotWithShape="1">
          <a:blip r:embed="rId4">
            <a:alphaModFix/>
          </a:blip>
          <a:srcRect b="95532" l="0" r="0" t="0"/>
          <a:stretch/>
        </p:blipFill>
        <p:spPr>
          <a:xfrm>
            <a:off x="6197262" y="2577299"/>
            <a:ext cx="1377025" cy="61524"/>
          </a:xfrm>
          <a:prstGeom prst="rect">
            <a:avLst/>
          </a:prstGeom>
          <a:noFill/>
          <a:ln>
            <a:noFill/>
          </a:ln>
        </p:spPr>
      </p:pic>
      <p:pic>
        <p:nvPicPr>
          <p:cNvPr id="89" name="Google Shape;89;p2"/>
          <p:cNvPicPr preferRelativeResize="0"/>
          <p:nvPr/>
        </p:nvPicPr>
        <p:blipFill rotWithShape="1">
          <a:blip r:embed="rId4">
            <a:alphaModFix/>
          </a:blip>
          <a:srcRect b="95532" l="0" r="0" t="0"/>
          <a:stretch/>
        </p:blipFill>
        <p:spPr>
          <a:xfrm>
            <a:off x="6197250" y="2547824"/>
            <a:ext cx="1377025" cy="61524"/>
          </a:xfrm>
          <a:prstGeom prst="rect">
            <a:avLst/>
          </a:prstGeom>
          <a:noFill/>
          <a:ln>
            <a:noFill/>
          </a:ln>
        </p:spPr>
      </p:pic>
      <p:pic>
        <p:nvPicPr>
          <p:cNvPr id="90" name="Google Shape;90;p2"/>
          <p:cNvPicPr preferRelativeResize="0"/>
          <p:nvPr/>
        </p:nvPicPr>
        <p:blipFill rotWithShape="1">
          <a:blip r:embed="rId4">
            <a:alphaModFix/>
          </a:blip>
          <a:srcRect b="95532" l="0" r="0" t="0"/>
          <a:stretch/>
        </p:blipFill>
        <p:spPr>
          <a:xfrm>
            <a:off x="6197250" y="2515774"/>
            <a:ext cx="1377025" cy="61524"/>
          </a:xfrm>
          <a:prstGeom prst="rect">
            <a:avLst/>
          </a:prstGeom>
          <a:noFill/>
          <a:ln>
            <a:noFill/>
          </a:ln>
        </p:spPr>
      </p:pic>
      <p:pic>
        <p:nvPicPr>
          <p:cNvPr id="91" name="Google Shape;91;p2"/>
          <p:cNvPicPr preferRelativeResize="0"/>
          <p:nvPr/>
        </p:nvPicPr>
        <p:blipFill rotWithShape="1">
          <a:blip r:embed="rId4">
            <a:alphaModFix/>
          </a:blip>
          <a:srcRect b="95532" l="0" r="0" t="0"/>
          <a:stretch/>
        </p:blipFill>
        <p:spPr>
          <a:xfrm>
            <a:off x="6197287" y="2481337"/>
            <a:ext cx="1377025" cy="61524"/>
          </a:xfrm>
          <a:prstGeom prst="rect">
            <a:avLst/>
          </a:prstGeom>
          <a:noFill/>
          <a:ln>
            <a:noFill/>
          </a:ln>
        </p:spPr>
      </p:pic>
      <p:pic>
        <p:nvPicPr>
          <p:cNvPr id="92" name="Google Shape;92;p2"/>
          <p:cNvPicPr preferRelativeResize="0"/>
          <p:nvPr/>
        </p:nvPicPr>
        <p:blipFill rotWithShape="1">
          <a:blip r:embed="rId4">
            <a:alphaModFix/>
          </a:blip>
          <a:srcRect b="95532" l="0" r="0" t="0"/>
          <a:stretch/>
        </p:blipFill>
        <p:spPr>
          <a:xfrm>
            <a:off x="6197287" y="2449287"/>
            <a:ext cx="1377025" cy="61524"/>
          </a:xfrm>
          <a:prstGeom prst="rect">
            <a:avLst/>
          </a:prstGeom>
          <a:noFill/>
          <a:ln>
            <a:noFill/>
          </a:ln>
        </p:spPr>
      </p:pic>
      <p:pic>
        <p:nvPicPr>
          <p:cNvPr id="93" name="Google Shape;93;p2"/>
          <p:cNvPicPr preferRelativeResize="0"/>
          <p:nvPr/>
        </p:nvPicPr>
        <p:blipFill rotWithShape="1">
          <a:blip r:embed="rId4">
            <a:alphaModFix/>
          </a:blip>
          <a:srcRect b="95532" l="0" r="0" t="0"/>
          <a:stretch/>
        </p:blipFill>
        <p:spPr>
          <a:xfrm>
            <a:off x="6197275" y="2419812"/>
            <a:ext cx="1377025" cy="61524"/>
          </a:xfrm>
          <a:prstGeom prst="rect">
            <a:avLst/>
          </a:prstGeom>
          <a:noFill/>
          <a:ln>
            <a:noFill/>
          </a:ln>
        </p:spPr>
      </p:pic>
      <p:pic>
        <p:nvPicPr>
          <p:cNvPr id="94" name="Google Shape;94;p2"/>
          <p:cNvPicPr preferRelativeResize="0"/>
          <p:nvPr/>
        </p:nvPicPr>
        <p:blipFill rotWithShape="1">
          <a:blip r:embed="rId4">
            <a:alphaModFix/>
          </a:blip>
          <a:srcRect b="95532" l="0" r="0" t="0"/>
          <a:stretch/>
        </p:blipFill>
        <p:spPr>
          <a:xfrm>
            <a:off x="6197275" y="2387762"/>
            <a:ext cx="1377025" cy="61524"/>
          </a:xfrm>
          <a:prstGeom prst="rect">
            <a:avLst/>
          </a:prstGeom>
          <a:noFill/>
          <a:ln>
            <a:noFill/>
          </a:ln>
        </p:spPr>
      </p:pic>
      <p:pic>
        <p:nvPicPr>
          <p:cNvPr id="95" name="Google Shape;95;p2"/>
          <p:cNvPicPr preferRelativeResize="0"/>
          <p:nvPr/>
        </p:nvPicPr>
        <p:blipFill rotWithShape="1">
          <a:blip r:embed="rId4">
            <a:alphaModFix/>
          </a:blip>
          <a:srcRect b="95532" l="0" r="0" t="0"/>
          <a:stretch/>
        </p:blipFill>
        <p:spPr>
          <a:xfrm>
            <a:off x="6197287" y="2358287"/>
            <a:ext cx="1377025" cy="61524"/>
          </a:xfrm>
          <a:prstGeom prst="rect">
            <a:avLst/>
          </a:prstGeom>
          <a:noFill/>
          <a:ln>
            <a:noFill/>
          </a:ln>
        </p:spPr>
      </p:pic>
      <p:pic>
        <p:nvPicPr>
          <p:cNvPr id="96" name="Google Shape;96;p2"/>
          <p:cNvPicPr preferRelativeResize="0"/>
          <p:nvPr/>
        </p:nvPicPr>
        <p:blipFill rotWithShape="1">
          <a:blip r:embed="rId4">
            <a:alphaModFix/>
          </a:blip>
          <a:srcRect b="95532" l="0" r="0" t="0"/>
          <a:stretch/>
        </p:blipFill>
        <p:spPr>
          <a:xfrm>
            <a:off x="6197275" y="2328812"/>
            <a:ext cx="1377025" cy="61524"/>
          </a:xfrm>
          <a:prstGeom prst="rect">
            <a:avLst/>
          </a:prstGeom>
          <a:noFill/>
          <a:ln>
            <a:noFill/>
          </a:ln>
        </p:spPr>
      </p:pic>
      <p:pic>
        <p:nvPicPr>
          <p:cNvPr id="97" name="Google Shape;97;p2"/>
          <p:cNvPicPr preferRelativeResize="0"/>
          <p:nvPr/>
        </p:nvPicPr>
        <p:blipFill rotWithShape="1">
          <a:blip r:embed="rId4">
            <a:alphaModFix/>
          </a:blip>
          <a:srcRect b="95532" l="0" r="0" t="0"/>
          <a:stretch/>
        </p:blipFill>
        <p:spPr>
          <a:xfrm>
            <a:off x="6197275" y="2296762"/>
            <a:ext cx="1377025" cy="61524"/>
          </a:xfrm>
          <a:prstGeom prst="rect">
            <a:avLst/>
          </a:prstGeom>
          <a:noFill/>
          <a:ln>
            <a:noFill/>
          </a:ln>
        </p:spPr>
      </p:pic>
      <p:pic>
        <p:nvPicPr>
          <p:cNvPr id="98" name="Google Shape;98;p2"/>
          <p:cNvPicPr preferRelativeResize="0"/>
          <p:nvPr/>
        </p:nvPicPr>
        <p:blipFill rotWithShape="1">
          <a:blip r:embed="rId4">
            <a:alphaModFix/>
          </a:blip>
          <a:srcRect b="95532" l="0" r="0" t="0"/>
          <a:stretch/>
        </p:blipFill>
        <p:spPr>
          <a:xfrm>
            <a:off x="6197275" y="2267287"/>
            <a:ext cx="1377025" cy="61524"/>
          </a:xfrm>
          <a:prstGeom prst="rect">
            <a:avLst/>
          </a:prstGeom>
          <a:noFill/>
          <a:ln>
            <a:noFill/>
          </a:ln>
        </p:spPr>
      </p:pic>
      <p:pic>
        <p:nvPicPr>
          <p:cNvPr id="99" name="Google Shape;99;p2"/>
          <p:cNvPicPr preferRelativeResize="0"/>
          <p:nvPr/>
        </p:nvPicPr>
        <p:blipFill rotWithShape="1">
          <a:blip r:embed="rId4">
            <a:alphaModFix/>
          </a:blip>
          <a:srcRect b="95532" l="0" r="0" t="0"/>
          <a:stretch/>
        </p:blipFill>
        <p:spPr>
          <a:xfrm>
            <a:off x="6197262" y="2237812"/>
            <a:ext cx="1377025" cy="61524"/>
          </a:xfrm>
          <a:prstGeom prst="rect">
            <a:avLst/>
          </a:prstGeom>
          <a:noFill/>
          <a:ln>
            <a:noFill/>
          </a:ln>
        </p:spPr>
      </p:pic>
      <p:pic>
        <p:nvPicPr>
          <p:cNvPr id="100" name="Google Shape;100;p2"/>
          <p:cNvPicPr preferRelativeResize="0"/>
          <p:nvPr/>
        </p:nvPicPr>
        <p:blipFill rotWithShape="1">
          <a:blip r:embed="rId4">
            <a:alphaModFix/>
          </a:blip>
          <a:srcRect b="95532" l="0" r="0" t="0"/>
          <a:stretch/>
        </p:blipFill>
        <p:spPr>
          <a:xfrm>
            <a:off x="6197262" y="2205762"/>
            <a:ext cx="1377025" cy="61524"/>
          </a:xfrm>
          <a:prstGeom prst="rect">
            <a:avLst/>
          </a:prstGeom>
          <a:noFill/>
          <a:ln>
            <a:noFill/>
          </a:ln>
        </p:spPr>
      </p:pic>
      <p:pic>
        <p:nvPicPr>
          <p:cNvPr id="101" name="Google Shape;101;p2"/>
          <p:cNvPicPr preferRelativeResize="0"/>
          <p:nvPr/>
        </p:nvPicPr>
        <p:blipFill rotWithShape="1">
          <a:blip r:embed="rId4">
            <a:alphaModFix/>
          </a:blip>
          <a:srcRect b="95532" l="0" r="0" t="0"/>
          <a:stretch/>
        </p:blipFill>
        <p:spPr>
          <a:xfrm>
            <a:off x="6197275" y="2176287"/>
            <a:ext cx="1377025" cy="61524"/>
          </a:xfrm>
          <a:prstGeom prst="rect">
            <a:avLst/>
          </a:prstGeom>
          <a:noFill/>
          <a:ln>
            <a:noFill/>
          </a:ln>
        </p:spPr>
      </p:pic>
      <p:pic>
        <p:nvPicPr>
          <p:cNvPr id="102" name="Google Shape;102;p2"/>
          <p:cNvPicPr preferRelativeResize="0"/>
          <p:nvPr/>
        </p:nvPicPr>
        <p:blipFill rotWithShape="1">
          <a:blip r:embed="rId4">
            <a:alphaModFix/>
          </a:blip>
          <a:srcRect b="95532" l="0" r="0" t="0"/>
          <a:stretch/>
        </p:blipFill>
        <p:spPr>
          <a:xfrm>
            <a:off x="6197262" y="2146812"/>
            <a:ext cx="1377025" cy="61524"/>
          </a:xfrm>
          <a:prstGeom prst="rect">
            <a:avLst/>
          </a:prstGeom>
          <a:noFill/>
          <a:ln>
            <a:noFill/>
          </a:ln>
        </p:spPr>
      </p:pic>
      <p:pic>
        <p:nvPicPr>
          <p:cNvPr id="103" name="Google Shape;103;p2"/>
          <p:cNvPicPr preferRelativeResize="0"/>
          <p:nvPr/>
        </p:nvPicPr>
        <p:blipFill rotWithShape="1">
          <a:blip r:embed="rId4">
            <a:alphaModFix/>
          </a:blip>
          <a:srcRect b="95532" l="0" r="0" t="0"/>
          <a:stretch/>
        </p:blipFill>
        <p:spPr>
          <a:xfrm>
            <a:off x="6197262" y="2114762"/>
            <a:ext cx="1377025" cy="61524"/>
          </a:xfrm>
          <a:prstGeom prst="rect">
            <a:avLst/>
          </a:prstGeom>
          <a:noFill/>
          <a:ln>
            <a:noFill/>
          </a:ln>
        </p:spPr>
      </p:pic>
      <p:pic>
        <p:nvPicPr>
          <p:cNvPr id="104" name="Google Shape;104;p2"/>
          <p:cNvPicPr preferRelativeResize="0"/>
          <p:nvPr/>
        </p:nvPicPr>
        <p:blipFill rotWithShape="1">
          <a:blip r:embed="rId4">
            <a:alphaModFix/>
          </a:blip>
          <a:srcRect b="95532" l="0" r="0" t="0"/>
          <a:stretch/>
        </p:blipFill>
        <p:spPr>
          <a:xfrm>
            <a:off x="6197287" y="2085287"/>
            <a:ext cx="1377025" cy="61524"/>
          </a:xfrm>
          <a:prstGeom prst="rect">
            <a:avLst/>
          </a:prstGeom>
          <a:noFill/>
          <a:ln>
            <a:noFill/>
          </a:ln>
        </p:spPr>
      </p:pic>
      <p:pic>
        <p:nvPicPr>
          <p:cNvPr id="105" name="Google Shape;105;p2"/>
          <p:cNvPicPr preferRelativeResize="0"/>
          <p:nvPr/>
        </p:nvPicPr>
        <p:blipFill rotWithShape="1">
          <a:blip r:embed="rId4">
            <a:alphaModFix/>
          </a:blip>
          <a:srcRect b="95532" l="0" r="0" t="0"/>
          <a:stretch/>
        </p:blipFill>
        <p:spPr>
          <a:xfrm>
            <a:off x="6197275" y="2055812"/>
            <a:ext cx="1377025" cy="61524"/>
          </a:xfrm>
          <a:prstGeom prst="rect">
            <a:avLst/>
          </a:prstGeom>
          <a:noFill/>
          <a:ln>
            <a:noFill/>
          </a:ln>
        </p:spPr>
      </p:pic>
      <p:pic>
        <p:nvPicPr>
          <p:cNvPr id="106" name="Google Shape;106;p2"/>
          <p:cNvPicPr preferRelativeResize="0"/>
          <p:nvPr/>
        </p:nvPicPr>
        <p:blipFill rotWithShape="1">
          <a:blip r:embed="rId4">
            <a:alphaModFix/>
          </a:blip>
          <a:srcRect b="95532" l="0" r="0" t="0"/>
          <a:stretch/>
        </p:blipFill>
        <p:spPr>
          <a:xfrm>
            <a:off x="6197275" y="2023762"/>
            <a:ext cx="1377025" cy="61524"/>
          </a:xfrm>
          <a:prstGeom prst="rect">
            <a:avLst/>
          </a:prstGeom>
          <a:noFill/>
          <a:ln>
            <a:noFill/>
          </a:ln>
        </p:spPr>
      </p:pic>
      <p:pic>
        <p:nvPicPr>
          <p:cNvPr id="107" name="Google Shape;107;p2"/>
          <p:cNvPicPr preferRelativeResize="0"/>
          <p:nvPr/>
        </p:nvPicPr>
        <p:blipFill rotWithShape="1">
          <a:blip r:embed="rId4">
            <a:alphaModFix/>
          </a:blip>
          <a:srcRect b="95532" l="0" r="0" t="0"/>
          <a:stretch/>
        </p:blipFill>
        <p:spPr>
          <a:xfrm>
            <a:off x="6197287" y="1994287"/>
            <a:ext cx="1377025" cy="61524"/>
          </a:xfrm>
          <a:prstGeom prst="rect">
            <a:avLst/>
          </a:prstGeom>
          <a:noFill/>
          <a:ln>
            <a:noFill/>
          </a:ln>
        </p:spPr>
      </p:pic>
      <p:pic>
        <p:nvPicPr>
          <p:cNvPr id="108" name="Google Shape;108;p2"/>
          <p:cNvPicPr preferRelativeResize="0"/>
          <p:nvPr/>
        </p:nvPicPr>
        <p:blipFill rotWithShape="1">
          <a:blip r:embed="rId4">
            <a:alphaModFix/>
          </a:blip>
          <a:srcRect b="95532" l="0" r="0" t="0"/>
          <a:stretch/>
        </p:blipFill>
        <p:spPr>
          <a:xfrm>
            <a:off x="6197275" y="1964812"/>
            <a:ext cx="1377025" cy="61524"/>
          </a:xfrm>
          <a:prstGeom prst="rect">
            <a:avLst/>
          </a:prstGeom>
          <a:noFill/>
          <a:ln>
            <a:noFill/>
          </a:ln>
        </p:spPr>
      </p:pic>
      <p:pic>
        <p:nvPicPr>
          <p:cNvPr id="109" name="Google Shape;109;p2"/>
          <p:cNvPicPr preferRelativeResize="0"/>
          <p:nvPr/>
        </p:nvPicPr>
        <p:blipFill rotWithShape="1">
          <a:blip r:embed="rId4">
            <a:alphaModFix/>
          </a:blip>
          <a:srcRect b="95532" l="0" r="0" t="0"/>
          <a:stretch/>
        </p:blipFill>
        <p:spPr>
          <a:xfrm>
            <a:off x="6197250" y="1933987"/>
            <a:ext cx="1377025" cy="61524"/>
          </a:xfrm>
          <a:prstGeom prst="rect">
            <a:avLst/>
          </a:prstGeom>
          <a:noFill/>
          <a:ln>
            <a:noFill/>
          </a:ln>
        </p:spPr>
      </p:pic>
      <p:pic>
        <p:nvPicPr>
          <p:cNvPr id="110" name="Google Shape;110;p2"/>
          <p:cNvPicPr preferRelativeResize="0"/>
          <p:nvPr/>
        </p:nvPicPr>
        <p:blipFill rotWithShape="1">
          <a:blip r:embed="rId4">
            <a:alphaModFix/>
          </a:blip>
          <a:srcRect b="95532" l="0" r="0" t="0"/>
          <a:stretch/>
        </p:blipFill>
        <p:spPr>
          <a:xfrm>
            <a:off x="6197250" y="1901937"/>
            <a:ext cx="1377025" cy="61524"/>
          </a:xfrm>
          <a:prstGeom prst="rect">
            <a:avLst/>
          </a:prstGeom>
          <a:noFill/>
          <a:ln>
            <a:noFill/>
          </a:ln>
        </p:spPr>
      </p:pic>
      <p:pic>
        <p:nvPicPr>
          <p:cNvPr id="111" name="Google Shape;111;p2"/>
          <p:cNvPicPr preferRelativeResize="0"/>
          <p:nvPr/>
        </p:nvPicPr>
        <p:blipFill rotWithShape="1">
          <a:blip r:embed="rId4">
            <a:alphaModFix/>
          </a:blip>
          <a:srcRect b="95532" l="0" r="0" t="0"/>
          <a:stretch/>
        </p:blipFill>
        <p:spPr>
          <a:xfrm>
            <a:off x="6197237" y="1872462"/>
            <a:ext cx="1377025" cy="61524"/>
          </a:xfrm>
          <a:prstGeom prst="rect">
            <a:avLst/>
          </a:prstGeom>
          <a:noFill/>
          <a:ln>
            <a:noFill/>
          </a:ln>
        </p:spPr>
      </p:pic>
      <p:pic>
        <p:nvPicPr>
          <p:cNvPr id="112" name="Google Shape;112;p2"/>
          <p:cNvPicPr preferRelativeResize="0"/>
          <p:nvPr/>
        </p:nvPicPr>
        <p:blipFill rotWithShape="1">
          <a:blip r:embed="rId4">
            <a:alphaModFix/>
          </a:blip>
          <a:srcRect b="95532" l="0" r="0" t="0"/>
          <a:stretch/>
        </p:blipFill>
        <p:spPr>
          <a:xfrm>
            <a:off x="6197237" y="1840412"/>
            <a:ext cx="1377025" cy="61524"/>
          </a:xfrm>
          <a:prstGeom prst="rect">
            <a:avLst/>
          </a:prstGeom>
          <a:noFill/>
          <a:ln>
            <a:noFill/>
          </a:ln>
        </p:spPr>
      </p:pic>
      <p:pic>
        <p:nvPicPr>
          <p:cNvPr id="113" name="Google Shape;113;p2"/>
          <p:cNvPicPr preferRelativeResize="0"/>
          <p:nvPr/>
        </p:nvPicPr>
        <p:blipFill rotWithShape="1">
          <a:blip r:embed="rId4">
            <a:alphaModFix/>
          </a:blip>
          <a:srcRect b="95532" l="0" r="0" t="0"/>
          <a:stretch/>
        </p:blipFill>
        <p:spPr>
          <a:xfrm>
            <a:off x="6197250" y="1810937"/>
            <a:ext cx="1377025" cy="61524"/>
          </a:xfrm>
          <a:prstGeom prst="rect">
            <a:avLst/>
          </a:prstGeom>
          <a:noFill/>
          <a:ln>
            <a:noFill/>
          </a:ln>
        </p:spPr>
      </p:pic>
      <p:pic>
        <p:nvPicPr>
          <p:cNvPr id="114" name="Google Shape;114;p2"/>
          <p:cNvPicPr preferRelativeResize="0"/>
          <p:nvPr/>
        </p:nvPicPr>
        <p:blipFill rotWithShape="1">
          <a:blip r:embed="rId4">
            <a:alphaModFix/>
          </a:blip>
          <a:srcRect b="95532" l="0" r="0" t="0"/>
          <a:stretch/>
        </p:blipFill>
        <p:spPr>
          <a:xfrm>
            <a:off x="6197237" y="1781462"/>
            <a:ext cx="1377025" cy="61524"/>
          </a:xfrm>
          <a:prstGeom prst="rect">
            <a:avLst/>
          </a:prstGeom>
          <a:noFill/>
          <a:ln>
            <a:noFill/>
          </a:ln>
        </p:spPr>
      </p:pic>
      <p:pic>
        <p:nvPicPr>
          <p:cNvPr id="115" name="Google Shape;115;p2"/>
          <p:cNvPicPr preferRelativeResize="0"/>
          <p:nvPr/>
        </p:nvPicPr>
        <p:blipFill rotWithShape="1">
          <a:blip r:embed="rId4">
            <a:alphaModFix/>
          </a:blip>
          <a:srcRect b="95532" l="0" r="0" t="0"/>
          <a:stretch/>
        </p:blipFill>
        <p:spPr>
          <a:xfrm>
            <a:off x="6197237" y="1749412"/>
            <a:ext cx="1377025" cy="61524"/>
          </a:xfrm>
          <a:prstGeom prst="rect">
            <a:avLst/>
          </a:prstGeom>
          <a:noFill/>
          <a:ln>
            <a:noFill/>
          </a:ln>
        </p:spPr>
      </p:pic>
      <p:pic>
        <p:nvPicPr>
          <p:cNvPr id="116" name="Google Shape;116;p2"/>
          <p:cNvPicPr preferRelativeResize="0"/>
          <p:nvPr/>
        </p:nvPicPr>
        <p:blipFill rotWithShape="1">
          <a:blip r:embed="rId4">
            <a:alphaModFix/>
          </a:blip>
          <a:srcRect b="95532" l="0" r="0" t="0"/>
          <a:stretch/>
        </p:blipFill>
        <p:spPr>
          <a:xfrm>
            <a:off x="6197237" y="1719937"/>
            <a:ext cx="1377025" cy="61524"/>
          </a:xfrm>
          <a:prstGeom prst="rect">
            <a:avLst/>
          </a:prstGeom>
          <a:noFill/>
          <a:ln>
            <a:noFill/>
          </a:ln>
        </p:spPr>
      </p:pic>
      <p:pic>
        <p:nvPicPr>
          <p:cNvPr id="117" name="Google Shape;117;p2"/>
          <p:cNvPicPr preferRelativeResize="0"/>
          <p:nvPr/>
        </p:nvPicPr>
        <p:blipFill rotWithShape="1">
          <a:blip r:embed="rId4">
            <a:alphaModFix/>
          </a:blip>
          <a:srcRect b="95532" l="0" r="0" t="0"/>
          <a:stretch/>
        </p:blipFill>
        <p:spPr>
          <a:xfrm>
            <a:off x="6197225" y="1690462"/>
            <a:ext cx="1377025" cy="61524"/>
          </a:xfrm>
          <a:prstGeom prst="rect">
            <a:avLst/>
          </a:prstGeom>
          <a:noFill/>
          <a:ln>
            <a:noFill/>
          </a:ln>
        </p:spPr>
      </p:pic>
      <p:pic>
        <p:nvPicPr>
          <p:cNvPr id="118" name="Google Shape;118;p2"/>
          <p:cNvPicPr preferRelativeResize="0"/>
          <p:nvPr/>
        </p:nvPicPr>
        <p:blipFill rotWithShape="1">
          <a:blip r:embed="rId4">
            <a:alphaModFix/>
          </a:blip>
          <a:srcRect b="95532" l="0" r="0" t="0"/>
          <a:stretch/>
        </p:blipFill>
        <p:spPr>
          <a:xfrm>
            <a:off x="6197225" y="1658412"/>
            <a:ext cx="1377025" cy="61524"/>
          </a:xfrm>
          <a:prstGeom prst="rect">
            <a:avLst/>
          </a:prstGeom>
          <a:noFill/>
          <a:ln>
            <a:noFill/>
          </a:ln>
        </p:spPr>
      </p:pic>
      <p:pic>
        <p:nvPicPr>
          <p:cNvPr id="119" name="Google Shape;119;p2"/>
          <p:cNvPicPr preferRelativeResize="0"/>
          <p:nvPr/>
        </p:nvPicPr>
        <p:blipFill rotWithShape="1">
          <a:blip r:embed="rId4">
            <a:alphaModFix/>
          </a:blip>
          <a:srcRect b="95532" l="0" r="0" t="0"/>
          <a:stretch/>
        </p:blipFill>
        <p:spPr>
          <a:xfrm>
            <a:off x="6197237" y="1628937"/>
            <a:ext cx="1377025" cy="61524"/>
          </a:xfrm>
          <a:prstGeom prst="rect">
            <a:avLst/>
          </a:prstGeom>
          <a:noFill/>
          <a:ln>
            <a:noFill/>
          </a:ln>
        </p:spPr>
      </p:pic>
      <p:pic>
        <p:nvPicPr>
          <p:cNvPr id="120" name="Google Shape;120;p2"/>
          <p:cNvPicPr preferRelativeResize="0"/>
          <p:nvPr/>
        </p:nvPicPr>
        <p:blipFill rotWithShape="1">
          <a:blip r:embed="rId4">
            <a:alphaModFix/>
          </a:blip>
          <a:srcRect b="95532" l="0" r="0" t="0"/>
          <a:stretch/>
        </p:blipFill>
        <p:spPr>
          <a:xfrm>
            <a:off x="6197225" y="1599462"/>
            <a:ext cx="1377025" cy="61524"/>
          </a:xfrm>
          <a:prstGeom prst="rect">
            <a:avLst/>
          </a:prstGeom>
          <a:noFill/>
          <a:ln>
            <a:noFill/>
          </a:ln>
        </p:spPr>
      </p:pic>
      <p:pic>
        <p:nvPicPr>
          <p:cNvPr id="121" name="Google Shape;121;p2"/>
          <p:cNvPicPr preferRelativeResize="0"/>
          <p:nvPr/>
        </p:nvPicPr>
        <p:blipFill rotWithShape="1">
          <a:blip r:embed="rId4">
            <a:alphaModFix/>
          </a:blip>
          <a:srcRect b="95532" l="0" r="0" t="0"/>
          <a:stretch/>
        </p:blipFill>
        <p:spPr>
          <a:xfrm>
            <a:off x="6197225" y="1567412"/>
            <a:ext cx="1377025" cy="61524"/>
          </a:xfrm>
          <a:prstGeom prst="rect">
            <a:avLst/>
          </a:prstGeom>
          <a:noFill/>
          <a:ln>
            <a:noFill/>
          </a:ln>
        </p:spPr>
      </p:pic>
      <p:pic>
        <p:nvPicPr>
          <p:cNvPr id="122" name="Google Shape;122;p2"/>
          <p:cNvPicPr preferRelativeResize="0"/>
          <p:nvPr/>
        </p:nvPicPr>
        <p:blipFill rotWithShape="1">
          <a:blip r:embed="rId4">
            <a:alphaModFix/>
          </a:blip>
          <a:srcRect b="95532" l="0" r="0" t="0"/>
          <a:stretch/>
        </p:blipFill>
        <p:spPr>
          <a:xfrm>
            <a:off x="6197250" y="1537937"/>
            <a:ext cx="1377025" cy="61524"/>
          </a:xfrm>
          <a:prstGeom prst="rect">
            <a:avLst/>
          </a:prstGeom>
          <a:noFill/>
          <a:ln>
            <a:noFill/>
          </a:ln>
        </p:spPr>
      </p:pic>
      <p:pic>
        <p:nvPicPr>
          <p:cNvPr id="123" name="Google Shape;123;p2"/>
          <p:cNvPicPr preferRelativeResize="0"/>
          <p:nvPr/>
        </p:nvPicPr>
        <p:blipFill rotWithShape="1">
          <a:blip r:embed="rId4">
            <a:alphaModFix/>
          </a:blip>
          <a:srcRect b="95532" l="0" r="0" t="0"/>
          <a:stretch/>
        </p:blipFill>
        <p:spPr>
          <a:xfrm>
            <a:off x="6197237" y="1508462"/>
            <a:ext cx="1377025" cy="61524"/>
          </a:xfrm>
          <a:prstGeom prst="rect">
            <a:avLst/>
          </a:prstGeom>
          <a:noFill/>
          <a:ln>
            <a:noFill/>
          </a:ln>
        </p:spPr>
      </p:pic>
      <p:pic>
        <p:nvPicPr>
          <p:cNvPr id="124" name="Google Shape;124;p2"/>
          <p:cNvPicPr preferRelativeResize="0"/>
          <p:nvPr/>
        </p:nvPicPr>
        <p:blipFill rotWithShape="1">
          <a:blip r:embed="rId4">
            <a:alphaModFix/>
          </a:blip>
          <a:srcRect b="95532" l="0" r="0" t="0"/>
          <a:stretch/>
        </p:blipFill>
        <p:spPr>
          <a:xfrm>
            <a:off x="6197237" y="1476412"/>
            <a:ext cx="1377025" cy="61524"/>
          </a:xfrm>
          <a:prstGeom prst="rect">
            <a:avLst/>
          </a:prstGeom>
          <a:noFill/>
          <a:ln>
            <a:noFill/>
          </a:ln>
        </p:spPr>
      </p:pic>
      <p:pic>
        <p:nvPicPr>
          <p:cNvPr id="125" name="Google Shape;125;p2"/>
          <p:cNvPicPr preferRelativeResize="0"/>
          <p:nvPr/>
        </p:nvPicPr>
        <p:blipFill rotWithShape="1">
          <a:blip r:embed="rId4">
            <a:alphaModFix/>
          </a:blip>
          <a:srcRect b="95532" l="0" r="0" t="0"/>
          <a:stretch/>
        </p:blipFill>
        <p:spPr>
          <a:xfrm>
            <a:off x="6197250" y="1446937"/>
            <a:ext cx="1377025" cy="61524"/>
          </a:xfrm>
          <a:prstGeom prst="rect">
            <a:avLst/>
          </a:prstGeom>
          <a:noFill/>
          <a:ln>
            <a:noFill/>
          </a:ln>
        </p:spPr>
      </p:pic>
      <p:pic>
        <p:nvPicPr>
          <p:cNvPr id="126" name="Google Shape;126;p2"/>
          <p:cNvPicPr preferRelativeResize="0"/>
          <p:nvPr/>
        </p:nvPicPr>
        <p:blipFill rotWithShape="1">
          <a:blip r:embed="rId4">
            <a:alphaModFix/>
          </a:blip>
          <a:srcRect b="95532" l="0" r="0" t="0"/>
          <a:stretch/>
        </p:blipFill>
        <p:spPr>
          <a:xfrm>
            <a:off x="6197237" y="1417462"/>
            <a:ext cx="1377025" cy="61524"/>
          </a:xfrm>
          <a:prstGeom prst="rect">
            <a:avLst/>
          </a:prstGeom>
          <a:noFill/>
          <a:ln>
            <a:noFill/>
          </a:ln>
        </p:spPr>
      </p:pic>
      <p:pic>
        <p:nvPicPr>
          <p:cNvPr id="127" name="Google Shape;127;p2"/>
          <p:cNvPicPr preferRelativeResize="0"/>
          <p:nvPr/>
        </p:nvPicPr>
        <p:blipFill rotWithShape="1">
          <a:blip r:embed="rId4">
            <a:alphaModFix/>
          </a:blip>
          <a:srcRect b="95532" l="0" r="0" t="0"/>
          <a:stretch/>
        </p:blipFill>
        <p:spPr>
          <a:xfrm>
            <a:off x="6197237" y="1385412"/>
            <a:ext cx="1377025" cy="61524"/>
          </a:xfrm>
          <a:prstGeom prst="rect">
            <a:avLst/>
          </a:prstGeom>
          <a:noFill/>
          <a:ln>
            <a:noFill/>
          </a:ln>
        </p:spPr>
      </p:pic>
      <p:pic>
        <p:nvPicPr>
          <p:cNvPr id="128" name="Google Shape;128;p2"/>
          <p:cNvPicPr preferRelativeResize="0"/>
          <p:nvPr/>
        </p:nvPicPr>
        <p:blipFill rotWithShape="1">
          <a:blip r:embed="rId4">
            <a:alphaModFix/>
          </a:blip>
          <a:srcRect b="95532" l="0" r="0" t="0"/>
          <a:stretch/>
        </p:blipFill>
        <p:spPr>
          <a:xfrm>
            <a:off x="6197212" y="1355262"/>
            <a:ext cx="1377025" cy="61524"/>
          </a:xfrm>
          <a:prstGeom prst="rect">
            <a:avLst/>
          </a:prstGeom>
          <a:noFill/>
          <a:ln>
            <a:noFill/>
          </a:ln>
        </p:spPr>
      </p:pic>
      <p:pic>
        <p:nvPicPr>
          <p:cNvPr id="129" name="Google Shape;129;p2"/>
          <p:cNvPicPr preferRelativeResize="0"/>
          <p:nvPr/>
        </p:nvPicPr>
        <p:blipFill rotWithShape="1">
          <a:blip r:embed="rId4">
            <a:alphaModFix/>
          </a:blip>
          <a:srcRect b="95532" l="0" r="0" t="0"/>
          <a:stretch/>
        </p:blipFill>
        <p:spPr>
          <a:xfrm>
            <a:off x="6197212" y="1325787"/>
            <a:ext cx="1377025" cy="61524"/>
          </a:xfrm>
          <a:prstGeom prst="rect">
            <a:avLst/>
          </a:prstGeom>
          <a:noFill/>
          <a:ln>
            <a:noFill/>
          </a:ln>
        </p:spPr>
      </p:pic>
      <p:pic>
        <p:nvPicPr>
          <p:cNvPr id="130" name="Google Shape;130;p2"/>
          <p:cNvPicPr preferRelativeResize="0"/>
          <p:nvPr/>
        </p:nvPicPr>
        <p:blipFill rotWithShape="1">
          <a:blip r:embed="rId4">
            <a:alphaModFix/>
          </a:blip>
          <a:srcRect b="95532" l="0" r="0" t="0"/>
          <a:stretch/>
        </p:blipFill>
        <p:spPr>
          <a:xfrm>
            <a:off x="6197225" y="1295012"/>
            <a:ext cx="1377025" cy="61524"/>
          </a:xfrm>
          <a:prstGeom prst="rect">
            <a:avLst/>
          </a:prstGeom>
          <a:noFill/>
          <a:ln>
            <a:noFill/>
          </a:ln>
        </p:spPr>
      </p:pic>
      <p:pic>
        <p:nvPicPr>
          <p:cNvPr id="131" name="Google Shape;131;p2"/>
          <p:cNvPicPr preferRelativeResize="0"/>
          <p:nvPr/>
        </p:nvPicPr>
        <p:blipFill rotWithShape="1">
          <a:blip r:embed="rId4">
            <a:alphaModFix/>
          </a:blip>
          <a:srcRect b="95532" l="0" r="0" t="0"/>
          <a:stretch/>
        </p:blipFill>
        <p:spPr>
          <a:xfrm>
            <a:off x="6197287" y="1264262"/>
            <a:ext cx="1377025" cy="61524"/>
          </a:xfrm>
          <a:prstGeom prst="rect">
            <a:avLst/>
          </a:prstGeom>
          <a:noFill/>
          <a:ln>
            <a:noFill/>
          </a:ln>
        </p:spPr>
      </p:pic>
      <p:pic>
        <p:nvPicPr>
          <p:cNvPr id="132" name="Google Shape;132;p2"/>
          <p:cNvPicPr preferRelativeResize="0"/>
          <p:nvPr/>
        </p:nvPicPr>
        <p:blipFill rotWithShape="1">
          <a:blip r:embed="rId4">
            <a:alphaModFix/>
          </a:blip>
          <a:srcRect b="95532" l="0" r="0" t="0"/>
          <a:stretch/>
        </p:blipFill>
        <p:spPr>
          <a:xfrm>
            <a:off x="6197212" y="1234449"/>
            <a:ext cx="1377025" cy="61524"/>
          </a:xfrm>
          <a:prstGeom prst="rect">
            <a:avLst/>
          </a:prstGeom>
          <a:noFill/>
          <a:ln>
            <a:noFill/>
          </a:ln>
        </p:spPr>
      </p:pic>
      <p:pic>
        <p:nvPicPr>
          <p:cNvPr id="133" name="Google Shape;133;p2"/>
          <p:cNvPicPr preferRelativeResize="0"/>
          <p:nvPr/>
        </p:nvPicPr>
        <p:blipFill rotWithShape="1">
          <a:blip r:embed="rId4">
            <a:alphaModFix/>
          </a:blip>
          <a:srcRect b="95532" l="0" r="0" t="0"/>
          <a:stretch/>
        </p:blipFill>
        <p:spPr>
          <a:xfrm>
            <a:off x="6197287" y="1204612"/>
            <a:ext cx="1377025" cy="61524"/>
          </a:xfrm>
          <a:prstGeom prst="rect">
            <a:avLst/>
          </a:prstGeom>
          <a:noFill/>
          <a:ln>
            <a:noFill/>
          </a:ln>
        </p:spPr>
      </p:pic>
      <p:pic>
        <p:nvPicPr>
          <p:cNvPr id="134" name="Google Shape;134;p2"/>
          <p:cNvPicPr preferRelativeResize="0"/>
          <p:nvPr/>
        </p:nvPicPr>
        <p:blipFill rotWithShape="1">
          <a:blip r:embed="rId4">
            <a:alphaModFix/>
          </a:blip>
          <a:srcRect b="95532" l="0" r="0" t="0"/>
          <a:stretch/>
        </p:blipFill>
        <p:spPr>
          <a:xfrm>
            <a:off x="6197287" y="1173262"/>
            <a:ext cx="1377025" cy="61524"/>
          </a:xfrm>
          <a:prstGeom prst="rect">
            <a:avLst/>
          </a:prstGeom>
          <a:noFill/>
          <a:ln>
            <a:noFill/>
          </a:ln>
        </p:spPr>
      </p:pic>
      <p:pic>
        <p:nvPicPr>
          <p:cNvPr id="135" name="Google Shape;135;p2"/>
          <p:cNvPicPr preferRelativeResize="0"/>
          <p:nvPr/>
        </p:nvPicPr>
        <p:blipFill rotWithShape="1">
          <a:blip r:embed="rId4">
            <a:alphaModFix/>
          </a:blip>
          <a:srcRect b="0" l="52278" r="41116" t="95532"/>
          <a:stretch/>
        </p:blipFill>
        <p:spPr>
          <a:xfrm>
            <a:off x="6917100" y="6036100"/>
            <a:ext cx="90950" cy="76100"/>
          </a:xfrm>
          <a:prstGeom prst="rect">
            <a:avLst/>
          </a:prstGeom>
          <a:noFill/>
          <a:ln>
            <a:noFill/>
          </a:ln>
        </p:spPr>
      </p:pic>
      <p:pic>
        <p:nvPicPr>
          <p:cNvPr id="136" name="Google Shape;136;p2"/>
          <p:cNvPicPr preferRelativeResize="0"/>
          <p:nvPr/>
        </p:nvPicPr>
        <p:blipFill rotWithShape="1">
          <a:blip r:embed="rId4">
            <a:alphaModFix/>
          </a:blip>
          <a:srcRect b="0" l="0" r="0" t="95532"/>
          <a:stretch/>
        </p:blipFill>
        <p:spPr>
          <a:xfrm>
            <a:off x="6197525" y="6115951"/>
            <a:ext cx="1377025" cy="3128125"/>
          </a:xfrm>
          <a:prstGeom prst="rect">
            <a:avLst/>
          </a:prstGeom>
          <a:noFill/>
          <a:ln>
            <a:noFill/>
          </a:ln>
        </p:spPr>
      </p:pic>
      <p:pic>
        <p:nvPicPr>
          <p:cNvPr id="137" name="Google Shape;137;p2"/>
          <p:cNvPicPr preferRelativeResize="0"/>
          <p:nvPr/>
        </p:nvPicPr>
        <p:blipFill rotWithShape="1">
          <a:blip r:embed="rId4">
            <a:alphaModFix/>
          </a:blip>
          <a:srcRect b="1396" l="0" r="0" t="98324"/>
          <a:stretch/>
        </p:blipFill>
        <p:spPr>
          <a:xfrm rot="10800000">
            <a:off x="6197525" y="10556449"/>
            <a:ext cx="1377025" cy="1461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3" name="Shape 193"/>
        <p:cNvGrpSpPr/>
        <p:nvPr/>
      </p:nvGrpSpPr>
      <p:grpSpPr>
        <a:xfrm>
          <a:off x="0" y="0"/>
          <a:ext cx="0" cy="0"/>
          <a:chOff x="0" y="0"/>
          <a:chExt cx="0" cy="0"/>
        </a:xfrm>
      </p:grpSpPr>
      <p:sp>
        <p:nvSpPr>
          <p:cNvPr id="194" name="Google Shape;194;p11"/>
          <p:cNvSpPr txBox="1"/>
          <p:nvPr>
            <p:ph hasCustomPrompt="1" type="title"/>
          </p:nvPr>
        </p:nvSpPr>
        <p:spPr>
          <a:xfrm>
            <a:off x="264945" y="2300739"/>
            <a:ext cx="7242600" cy="4083900"/>
          </a:xfrm>
          <a:prstGeom prst="rect">
            <a:avLst/>
          </a:prstGeom>
        </p:spPr>
        <p:txBody>
          <a:bodyPr anchorCtr="0" anchor="b" bIns="97200" lIns="97200" spcFirstLastPara="1" rIns="97200" wrap="square" tIns="97200">
            <a:normAutofit/>
          </a:bodyPr>
          <a:lstStyle>
            <a:lvl1pPr lvl="0" algn="ctr">
              <a:spcBef>
                <a:spcPts val="0"/>
              </a:spcBef>
              <a:spcAft>
                <a:spcPts val="0"/>
              </a:spcAft>
              <a:buSzPts val="12800"/>
              <a:buNone/>
              <a:defRPr sz="12800"/>
            </a:lvl1pPr>
            <a:lvl2pPr lvl="1" algn="ctr">
              <a:spcBef>
                <a:spcPts val="0"/>
              </a:spcBef>
              <a:spcAft>
                <a:spcPts val="0"/>
              </a:spcAft>
              <a:buSzPts val="12800"/>
              <a:buNone/>
              <a:defRPr sz="12800"/>
            </a:lvl2pPr>
            <a:lvl3pPr lvl="2" algn="ctr">
              <a:spcBef>
                <a:spcPts val="0"/>
              </a:spcBef>
              <a:spcAft>
                <a:spcPts val="0"/>
              </a:spcAft>
              <a:buSzPts val="12800"/>
              <a:buNone/>
              <a:defRPr sz="12800"/>
            </a:lvl3pPr>
            <a:lvl4pPr lvl="3" algn="ctr">
              <a:spcBef>
                <a:spcPts val="0"/>
              </a:spcBef>
              <a:spcAft>
                <a:spcPts val="0"/>
              </a:spcAft>
              <a:buSzPts val="12800"/>
              <a:buNone/>
              <a:defRPr sz="12800"/>
            </a:lvl4pPr>
            <a:lvl5pPr lvl="4" algn="ctr">
              <a:spcBef>
                <a:spcPts val="0"/>
              </a:spcBef>
              <a:spcAft>
                <a:spcPts val="0"/>
              </a:spcAft>
              <a:buSzPts val="12800"/>
              <a:buNone/>
              <a:defRPr sz="12800"/>
            </a:lvl5pPr>
            <a:lvl6pPr lvl="5" algn="ctr">
              <a:spcBef>
                <a:spcPts val="0"/>
              </a:spcBef>
              <a:spcAft>
                <a:spcPts val="0"/>
              </a:spcAft>
              <a:buSzPts val="12800"/>
              <a:buNone/>
              <a:defRPr sz="12800"/>
            </a:lvl6pPr>
            <a:lvl7pPr lvl="6" algn="ctr">
              <a:spcBef>
                <a:spcPts val="0"/>
              </a:spcBef>
              <a:spcAft>
                <a:spcPts val="0"/>
              </a:spcAft>
              <a:buSzPts val="12800"/>
              <a:buNone/>
              <a:defRPr sz="12800"/>
            </a:lvl7pPr>
            <a:lvl8pPr lvl="7" algn="ctr">
              <a:spcBef>
                <a:spcPts val="0"/>
              </a:spcBef>
              <a:spcAft>
                <a:spcPts val="0"/>
              </a:spcAft>
              <a:buSzPts val="12800"/>
              <a:buNone/>
              <a:defRPr sz="12800"/>
            </a:lvl8pPr>
            <a:lvl9pPr lvl="8" algn="ctr">
              <a:spcBef>
                <a:spcPts val="0"/>
              </a:spcBef>
              <a:spcAft>
                <a:spcPts val="0"/>
              </a:spcAft>
              <a:buSzPts val="12800"/>
              <a:buNone/>
              <a:defRPr sz="12800"/>
            </a:lvl9pPr>
          </a:lstStyle>
          <a:p>
            <a:r>
              <a:t>xx%</a:t>
            </a:r>
          </a:p>
        </p:txBody>
      </p:sp>
      <p:sp>
        <p:nvSpPr>
          <p:cNvPr id="195" name="Google Shape;195;p11"/>
          <p:cNvSpPr txBox="1"/>
          <p:nvPr>
            <p:ph idx="1" type="body"/>
          </p:nvPr>
        </p:nvSpPr>
        <p:spPr>
          <a:xfrm>
            <a:off x="264945" y="6556625"/>
            <a:ext cx="7242600" cy="2705400"/>
          </a:xfrm>
          <a:prstGeom prst="rect">
            <a:avLst/>
          </a:prstGeom>
        </p:spPr>
        <p:txBody>
          <a:bodyPr anchorCtr="0" anchor="t" bIns="97200" lIns="97200" spcFirstLastPara="1" rIns="97200" wrap="square" tIns="97200">
            <a:normAutofit/>
          </a:bodyPr>
          <a:lstStyle>
            <a:lvl1pPr indent="-349250" lvl="0" marL="457200" algn="ctr">
              <a:spcBef>
                <a:spcPts val="0"/>
              </a:spcBef>
              <a:spcAft>
                <a:spcPts val="0"/>
              </a:spcAft>
              <a:buSzPts val="1900"/>
              <a:buChar char="●"/>
              <a:defRPr/>
            </a:lvl1pPr>
            <a:lvl2pPr indent="-323850" lvl="1" marL="914400" algn="ctr">
              <a:spcBef>
                <a:spcPts val="0"/>
              </a:spcBef>
              <a:spcAft>
                <a:spcPts val="0"/>
              </a:spcAft>
              <a:buSzPts val="1500"/>
              <a:buChar char="○"/>
              <a:defRPr/>
            </a:lvl2pPr>
            <a:lvl3pPr indent="-323850" lvl="2" marL="1371600" algn="ctr">
              <a:spcBef>
                <a:spcPts val="0"/>
              </a:spcBef>
              <a:spcAft>
                <a:spcPts val="0"/>
              </a:spcAft>
              <a:buSzPts val="1500"/>
              <a:buChar char="■"/>
              <a:defRPr/>
            </a:lvl3pPr>
            <a:lvl4pPr indent="-323850" lvl="3" marL="1828800" algn="ctr">
              <a:spcBef>
                <a:spcPts val="0"/>
              </a:spcBef>
              <a:spcAft>
                <a:spcPts val="0"/>
              </a:spcAft>
              <a:buSzPts val="1500"/>
              <a:buChar char="●"/>
              <a:defRPr/>
            </a:lvl4pPr>
            <a:lvl5pPr indent="-323850" lvl="4" marL="2286000" algn="ctr">
              <a:spcBef>
                <a:spcPts val="0"/>
              </a:spcBef>
              <a:spcAft>
                <a:spcPts val="0"/>
              </a:spcAft>
              <a:buSzPts val="1500"/>
              <a:buChar char="○"/>
              <a:defRPr/>
            </a:lvl5pPr>
            <a:lvl6pPr indent="-323850" lvl="5" marL="2743200" algn="ctr">
              <a:spcBef>
                <a:spcPts val="0"/>
              </a:spcBef>
              <a:spcAft>
                <a:spcPts val="0"/>
              </a:spcAft>
              <a:buSzPts val="1500"/>
              <a:buChar char="■"/>
              <a:defRPr/>
            </a:lvl6pPr>
            <a:lvl7pPr indent="-323850" lvl="6" marL="3200400" algn="ctr">
              <a:spcBef>
                <a:spcPts val="0"/>
              </a:spcBef>
              <a:spcAft>
                <a:spcPts val="0"/>
              </a:spcAft>
              <a:buSzPts val="1500"/>
              <a:buChar char="●"/>
              <a:defRPr/>
            </a:lvl7pPr>
            <a:lvl8pPr indent="-323850" lvl="7" marL="3657600" algn="ctr">
              <a:spcBef>
                <a:spcPts val="0"/>
              </a:spcBef>
              <a:spcAft>
                <a:spcPts val="0"/>
              </a:spcAft>
              <a:buSzPts val="1500"/>
              <a:buChar char="○"/>
              <a:defRPr/>
            </a:lvl8pPr>
            <a:lvl9pPr indent="-323850" lvl="8" marL="4114800" algn="ctr">
              <a:spcBef>
                <a:spcPts val="0"/>
              </a:spcBef>
              <a:spcAft>
                <a:spcPts val="0"/>
              </a:spcAft>
              <a:buSzPts val="1500"/>
              <a:buChar char="■"/>
              <a:defRPr/>
            </a:lvl9pPr>
          </a:lstStyle>
          <a:p/>
        </p:txBody>
      </p:sp>
      <p:sp>
        <p:nvSpPr>
          <p:cNvPr id="196" name="Google Shape;196;p11"/>
          <p:cNvSpPr txBox="1"/>
          <p:nvPr>
            <p:ph idx="12" type="sldNum"/>
          </p:nvPr>
        </p:nvSpPr>
        <p:spPr>
          <a:xfrm>
            <a:off x="7201589" y="9699486"/>
            <a:ext cx="466200" cy="818700"/>
          </a:xfrm>
          <a:prstGeom prst="rect">
            <a:avLst/>
          </a:prstGeom>
        </p:spPr>
        <p:txBody>
          <a:bodyPr anchorCtr="0" anchor="ctr" bIns="97200" lIns="97200" spcFirstLastPara="1" rIns="97200" wrap="square" tIns="972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7" name="Shape 197"/>
        <p:cNvGrpSpPr/>
        <p:nvPr/>
      </p:nvGrpSpPr>
      <p:grpSpPr>
        <a:xfrm>
          <a:off x="0" y="0"/>
          <a:ext cx="0" cy="0"/>
          <a:chOff x="0" y="0"/>
          <a:chExt cx="0" cy="0"/>
        </a:xfrm>
      </p:grpSpPr>
      <p:sp>
        <p:nvSpPr>
          <p:cNvPr id="198" name="Google Shape;198;p12"/>
          <p:cNvSpPr txBox="1"/>
          <p:nvPr>
            <p:ph idx="12" type="sldNum"/>
          </p:nvPr>
        </p:nvSpPr>
        <p:spPr>
          <a:xfrm>
            <a:off x="7201589" y="9699486"/>
            <a:ext cx="466200" cy="818700"/>
          </a:xfrm>
          <a:prstGeom prst="rect">
            <a:avLst/>
          </a:prstGeom>
        </p:spPr>
        <p:txBody>
          <a:bodyPr anchorCtr="0" anchor="ctr" bIns="97200" lIns="97200" spcFirstLastPara="1" rIns="97200" wrap="square" tIns="972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2">
    <p:spTree>
      <p:nvGrpSpPr>
        <p:cNvPr id="199" name="Shape 199"/>
        <p:cNvGrpSpPr/>
        <p:nvPr/>
      </p:nvGrpSpPr>
      <p:grpSpPr>
        <a:xfrm>
          <a:off x="0" y="0"/>
          <a:ext cx="0" cy="0"/>
          <a:chOff x="0" y="0"/>
          <a:chExt cx="0" cy="0"/>
        </a:xfrm>
      </p:grpSpPr>
      <p:sp>
        <p:nvSpPr>
          <p:cNvPr id="200" name="Google Shape;200;p13"/>
          <p:cNvSpPr txBox="1"/>
          <p:nvPr>
            <p:ph idx="12" type="sldNum"/>
          </p:nvPr>
        </p:nvSpPr>
        <p:spPr>
          <a:xfrm>
            <a:off x="7201589" y="9699486"/>
            <a:ext cx="466500" cy="818700"/>
          </a:xfrm>
          <a:prstGeom prst="rect">
            <a:avLst/>
          </a:prstGeom>
        </p:spPr>
        <p:txBody>
          <a:bodyPr anchorCtr="0" anchor="ctr" bIns="97200" lIns="97200" spcFirstLastPara="1" rIns="97200" wrap="square" tIns="972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8" name="Shape 138"/>
        <p:cNvGrpSpPr/>
        <p:nvPr/>
      </p:nvGrpSpPr>
      <p:grpSpPr>
        <a:xfrm>
          <a:off x="0" y="0"/>
          <a:ext cx="0" cy="0"/>
          <a:chOff x="0" y="0"/>
          <a:chExt cx="0" cy="0"/>
        </a:xfrm>
      </p:grpSpPr>
      <p:pic>
        <p:nvPicPr>
          <p:cNvPr id="139" name="Google Shape;139;p3"/>
          <p:cNvPicPr preferRelativeResize="0"/>
          <p:nvPr/>
        </p:nvPicPr>
        <p:blipFill rotWithShape="1">
          <a:blip r:embed="rId2">
            <a:alphaModFix/>
          </a:blip>
          <a:srcRect b="10393" l="0" r="0" t="5650"/>
          <a:stretch/>
        </p:blipFill>
        <p:spPr>
          <a:xfrm>
            <a:off x="6584625" y="74200"/>
            <a:ext cx="1156026" cy="970550"/>
          </a:xfrm>
          <a:prstGeom prst="rect">
            <a:avLst/>
          </a:prstGeom>
          <a:noFill/>
          <a:ln>
            <a:noFill/>
          </a:ln>
        </p:spPr>
      </p:pic>
      <p:pic>
        <p:nvPicPr>
          <p:cNvPr id="140" name="Google Shape;140;p3"/>
          <p:cNvPicPr preferRelativeResize="0"/>
          <p:nvPr/>
        </p:nvPicPr>
        <p:blipFill rotWithShape="1">
          <a:blip r:embed="rId2">
            <a:alphaModFix/>
          </a:blip>
          <a:srcRect b="14337" l="0" r="0" t="66380"/>
          <a:stretch/>
        </p:blipFill>
        <p:spPr>
          <a:xfrm>
            <a:off x="6584625" y="1044750"/>
            <a:ext cx="1156026" cy="96537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1" name="Shape 141"/>
        <p:cNvGrpSpPr/>
        <p:nvPr/>
      </p:nvGrpSpPr>
      <p:grpSpPr>
        <a:xfrm>
          <a:off x="0" y="0"/>
          <a:ext cx="0" cy="0"/>
          <a:chOff x="0" y="0"/>
          <a:chExt cx="0" cy="0"/>
        </a:xfrm>
      </p:grpSpPr>
      <p:sp>
        <p:nvSpPr>
          <p:cNvPr id="142" name="Google Shape;142;p4"/>
          <p:cNvSpPr txBox="1"/>
          <p:nvPr>
            <p:ph idx="12" type="sldNum"/>
          </p:nvPr>
        </p:nvSpPr>
        <p:spPr>
          <a:xfrm>
            <a:off x="7201589" y="9699486"/>
            <a:ext cx="466200" cy="818700"/>
          </a:xfrm>
          <a:prstGeom prst="rect">
            <a:avLst/>
          </a:prstGeom>
        </p:spPr>
        <p:txBody>
          <a:bodyPr anchorCtr="0" anchor="ctr" bIns="97200" lIns="97200" spcFirstLastPara="1" rIns="97200" wrap="square" tIns="972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143" name="Google Shape;143;p4"/>
          <p:cNvCxnSpPr/>
          <p:nvPr/>
        </p:nvCxnSpPr>
        <p:spPr>
          <a:xfrm>
            <a:off x="1579543" y="843119"/>
            <a:ext cx="4613400" cy="1800"/>
          </a:xfrm>
          <a:prstGeom prst="straightConnector1">
            <a:avLst/>
          </a:prstGeom>
          <a:noFill/>
          <a:ln cap="flat" cmpd="sng" w="38100">
            <a:solidFill>
              <a:srgbClr val="345B63"/>
            </a:solidFill>
            <a:prstDash val="solid"/>
            <a:round/>
            <a:headEnd len="med" w="med" type="none"/>
            <a:tailEnd len="med" w="med" type="none"/>
          </a:ln>
        </p:spPr>
      </p:cxnSp>
      <p:sp>
        <p:nvSpPr>
          <p:cNvPr id="144" name="Google Shape;144;p4"/>
          <p:cNvSpPr txBox="1"/>
          <p:nvPr/>
        </p:nvSpPr>
        <p:spPr>
          <a:xfrm>
            <a:off x="152282" y="167168"/>
            <a:ext cx="1214400" cy="505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FFFFFF"/>
                </a:solidFill>
                <a:latin typeface="Exo"/>
                <a:ea typeface="Exo"/>
                <a:cs typeface="Exo"/>
                <a:sym typeface="Exo"/>
              </a:rPr>
              <a:t>1</a:t>
            </a:r>
            <a:endParaRPr sz="2800"/>
          </a:p>
        </p:txBody>
      </p:sp>
      <p:sp>
        <p:nvSpPr>
          <p:cNvPr id="145" name="Google Shape;145;p4"/>
          <p:cNvSpPr/>
          <p:nvPr/>
        </p:nvSpPr>
        <p:spPr>
          <a:xfrm rot="10800000">
            <a:off x="360735" y="-73"/>
            <a:ext cx="797400" cy="831600"/>
          </a:xfrm>
          <a:prstGeom prst="snip2SameRect">
            <a:avLst>
              <a:gd fmla="val 16667" name="adj1"/>
              <a:gd fmla="val 0" name="adj2"/>
            </a:avLst>
          </a:prstGeom>
          <a:solidFill>
            <a:srgbClr val="567E87"/>
          </a:solidFill>
          <a:ln>
            <a:noFill/>
          </a:ln>
        </p:spPr>
        <p:txBody>
          <a:bodyPr anchorCtr="0" anchor="ctr" bIns="36675" lIns="36675" spcFirstLastPara="1" rIns="36675" wrap="square" tIns="36675">
            <a:noAutofit/>
          </a:bodyPr>
          <a:lstStyle/>
          <a:p>
            <a:pPr indent="0" lvl="0" marL="0" rtl="0" algn="ctr">
              <a:spcBef>
                <a:spcPts val="0"/>
              </a:spcBef>
              <a:spcAft>
                <a:spcPts val="0"/>
              </a:spcAft>
              <a:buNone/>
            </a:pPr>
            <a:r>
              <a:t/>
            </a:r>
            <a:endParaRPr b="1" sz="2800">
              <a:solidFill>
                <a:srgbClr val="FFFFFF"/>
              </a:solidFill>
              <a:latin typeface="Exo"/>
              <a:ea typeface="Exo"/>
              <a:cs typeface="Exo"/>
              <a:sym typeface="Exo"/>
            </a:endParaRPr>
          </a:p>
        </p:txBody>
      </p:sp>
      <p:sp>
        <p:nvSpPr>
          <p:cNvPr id="146" name="Google Shape;146;p4"/>
          <p:cNvSpPr txBox="1"/>
          <p:nvPr/>
        </p:nvSpPr>
        <p:spPr>
          <a:xfrm>
            <a:off x="360714" y="1430177"/>
            <a:ext cx="4732800" cy="289500"/>
          </a:xfrm>
          <a:prstGeom prst="rect">
            <a:avLst/>
          </a:prstGeom>
          <a:noFill/>
          <a:ln>
            <a:noFill/>
          </a:ln>
        </p:spPr>
        <p:txBody>
          <a:bodyPr anchorCtr="0" anchor="t" bIns="36675" lIns="36675" spcFirstLastPara="1" rIns="36675" wrap="square" tIns="36675">
            <a:spAutoFit/>
          </a:bodyPr>
          <a:lstStyle/>
          <a:p>
            <a:pPr indent="0" lvl="0" marL="0" rtl="0" algn="l">
              <a:spcBef>
                <a:spcPts val="0"/>
              </a:spcBef>
              <a:spcAft>
                <a:spcPts val="0"/>
              </a:spcAft>
              <a:buNone/>
            </a:pPr>
            <a:r>
              <a:t/>
            </a:r>
            <a:endParaRPr sz="1400">
              <a:latin typeface="Exo"/>
              <a:ea typeface="Exo"/>
              <a:cs typeface="Exo"/>
              <a:sym typeface="Ex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7" name="Shape 147"/>
        <p:cNvGrpSpPr/>
        <p:nvPr/>
      </p:nvGrpSpPr>
      <p:grpSpPr>
        <a:xfrm>
          <a:off x="0" y="0"/>
          <a:ext cx="0" cy="0"/>
          <a:chOff x="0" y="0"/>
          <a:chExt cx="0" cy="0"/>
        </a:xfrm>
      </p:grpSpPr>
      <p:pic>
        <p:nvPicPr>
          <p:cNvPr id="148" name="Google Shape;148;p5"/>
          <p:cNvPicPr preferRelativeResize="0"/>
          <p:nvPr/>
        </p:nvPicPr>
        <p:blipFill rotWithShape="1">
          <a:blip r:embed="rId2">
            <a:alphaModFix/>
          </a:blip>
          <a:srcRect b="11213" l="0" r="0" t="0"/>
          <a:stretch/>
        </p:blipFill>
        <p:spPr>
          <a:xfrm>
            <a:off x="6485375" y="72850"/>
            <a:ext cx="1201850" cy="1067075"/>
          </a:xfrm>
          <a:prstGeom prst="rect">
            <a:avLst/>
          </a:prstGeom>
          <a:noFill/>
          <a:ln>
            <a:noFill/>
          </a:ln>
        </p:spPr>
      </p:pic>
      <p:pic>
        <p:nvPicPr>
          <p:cNvPr id="149" name="Google Shape;149;p5"/>
          <p:cNvPicPr preferRelativeResize="0"/>
          <p:nvPr/>
        </p:nvPicPr>
        <p:blipFill rotWithShape="1">
          <a:blip r:embed="rId2">
            <a:alphaModFix/>
          </a:blip>
          <a:srcRect b="14885" l="0" r="0" t="68895"/>
          <a:stretch/>
        </p:blipFill>
        <p:spPr>
          <a:xfrm>
            <a:off x="6485375" y="1139925"/>
            <a:ext cx="1201850" cy="95585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0" name="Shape 150"/>
        <p:cNvGrpSpPr/>
        <p:nvPr/>
      </p:nvGrpSpPr>
      <p:grpSpPr>
        <a:xfrm>
          <a:off x="0" y="0"/>
          <a:ext cx="0" cy="0"/>
          <a:chOff x="0" y="0"/>
          <a:chExt cx="0" cy="0"/>
        </a:xfrm>
      </p:grpSpPr>
      <p:sp>
        <p:nvSpPr>
          <p:cNvPr id="151" name="Google Shape;151;p6"/>
          <p:cNvSpPr/>
          <p:nvPr/>
        </p:nvSpPr>
        <p:spPr>
          <a:xfrm>
            <a:off x="6374150" y="199175"/>
            <a:ext cx="1071000" cy="1035600"/>
          </a:xfrm>
          <a:prstGeom prst="ellipse">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000">
              <a:solidFill>
                <a:srgbClr val="D9D9D9"/>
              </a:solidFill>
              <a:latin typeface="Exo"/>
              <a:ea typeface="Exo"/>
              <a:cs typeface="Exo"/>
              <a:sym typeface="Exo"/>
            </a:endParaRPr>
          </a:p>
        </p:txBody>
      </p:sp>
      <p:pic>
        <p:nvPicPr>
          <p:cNvPr id="152" name="Google Shape;152;p6"/>
          <p:cNvPicPr preferRelativeResize="0"/>
          <p:nvPr/>
        </p:nvPicPr>
        <p:blipFill>
          <a:blip r:embed="rId2">
            <a:alphaModFix/>
          </a:blip>
          <a:stretch>
            <a:fillRect/>
          </a:stretch>
        </p:blipFill>
        <p:spPr>
          <a:xfrm>
            <a:off x="6197262" y="4771537"/>
            <a:ext cx="1377025" cy="1377025"/>
          </a:xfrm>
          <a:prstGeom prst="rect">
            <a:avLst/>
          </a:prstGeom>
          <a:noFill/>
          <a:ln>
            <a:noFill/>
          </a:ln>
        </p:spPr>
      </p:pic>
      <p:pic>
        <p:nvPicPr>
          <p:cNvPr id="153" name="Google Shape;153;p6"/>
          <p:cNvPicPr preferRelativeResize="0"/>
          <p:nvPr/>
        </p:nvPicPr>
        <p:blipFill rotWithShape="1">
          <a:blip r:embed="rId2">
            <a:alphaModFix/>
          </a:blip>
          <a:srcRect b="95532" l="0" r="0" t="2049"/>
          <a:stretch/>
        </p:blipFill>
        <p:spPr>
          <a:xfrm>
            <a:off x="6197525" y="1295975"/>
            <a:ext cx="1377025" cy="3507601"/>
          </a:xfrm>
          <a:prstGeom prst="rect">
            <a:avLst/>
          </a:prstGeom>
          <a:noFill/>
          <a:ln>
            <a:noFill/>
          </a:ln>
        </p:spPr>
      </p:pic>
      <p:pic>
        <p:nvPicPr>
          <p:cNvPr id="154" name="Google Shape;154;p6"/>
          <p:cNvPicPr preferRelativeResize="0"/>
          <p:nvPr/>
        </p:nvPicPr>
        <p:blipFill rotWithShape="1">
          <a:blip r:embed="rId2">
            <a:alphaModFix/>
          </a:blip>
          <a:srcRect b="95532" l="0" r="0" t="0"/>
          <a:stretch/>
        </p:blipFill>
        <p:spPr>
          <a:xfrm>
            <a:off x="6197212" y="1234449"/>
            <a:ext cx="1377025" cy="61524"/>
          </a:xfrm>
          <a:prstGeom prst="rect">
            <a:avLst/>
          </a:prstGeom>
          <a:noFill/>
          <a:ln>
            <a:noFill/>
          </a:ln>
        </p:spPr>
      </p:pic>
      <p:pic>
        <p:nvPicPr>
          <p:cNvPr id="155" name="Google Shape;155;p6"/>
          <p:cNvPicPr preferRelativeResize="0"/>
          <p:nvPr/>
        </p:nvPicPr>
        <p:blipFill rotWithShape="1">
          <a:blip r:embed="rId2">
            <a:alphaModFix/>
          </a:blip>
          <a:srcRect b="95532" l="0" r="0" t="0"/>
          <a:stretch/>
        </p:blipFill>
        <p:spPr>
          <a:xfrm>
            <a:off x="6197287" y="1204612"/>
            <a:ext cx="1377025" cy="61524"/>
          </a:xfrm>
          <a:prstGeom prst="rect">
            <a:avLst/>
          </a:prstGeom>
          <a:noFill/>
          <a:ln>
            <a:noFill/>
          </a:ln>
        </p:spPr>
      </p:pic>
      <p:pic>
        <p:nvPicPr>
          <p:cNvPr id="156" name="Google Shape;156;p6"/>
          <p:cNvPicPr preferRelativeResize="0"/>
          <p:nvPr/>
        </p:nvPicPr>
        <p:blipFill rotWithShape="1">
          <a:blip r:embed="rId2">
            <a:alphaModFix/>
          </a:blip>
          <a:srcRect b="0" l="52278" r="41116" t="95532"/>
          <a:stretch/>
        </p:blipFill>
        <p:spPr>
          <a:xfrm>
            <a:off x="6917100" y="6036100"/>
            <a:ext cx="90950" cy="76100"/>
          </a:xfrm>
          <a:prstGeom prst="rect">
            <a:avLst/>
          </a:prstGeom>
          <a:noFill/>
          <a:ln>
            <a:noFill/>
          </a:ln>
        </p:spPr>
      </p:pic>
      <p:pic>
        <p:nvPicPr>
          <p:cNvPr id="157" name="Google Shape;157;p6"/>
          <p:cNvPicPr preferRelativeResize="0"/>
          <p:nvPr/>
        </p:nvPicPr>
        <p:blipFill rotWithShape="1">
          <a:blip r:embed="rId2">
            <a:alphaModFix/>
          </a:blip>
          <a:srcRect b="0" l="0" r="0" t="95532"/>
          <a:stretch/>
        </p:blipFill>
        <p:spPr>
          <a:xfrm>
            <a:off x="6197525" y="6115951"/>
            <a:ext cx="1377025" cy="3128125"/>
          </a:xfrm>
          <a:prstGeom prst="rect">
            <a:avLst/>
          </a:prstGeom>
          <a:noFill/>
          <a:ln>
            <a:noFill/>
          </a:ln>
        </p:spPr>
      </p:pic>
      <p:sp>
        <p:nvSpPr>
          <p:cNvPr id="158" name="Google Shape;158;p6"/>
          <p:cNvSpPr/>
          <p:nvPr/>
        </p:nvSpPr>
        <p:spPr>
          <a:xfrm>
            <a:off x="6412838" y="232950"/>
            <a:ext cx="993600" cy="971700"/>
          </a:xfrm>
          <a:prstGeom prst="ellipse">
            <a:avLst/>
          </a:prstGeom>
          <a:no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000">
              <a:solidFill>
                <a:schemeClr val="lt2"/>
              </a:solidFill>
              <a:latin typeface="Exo"/>
              <a:ea typeface="Exo"/>
              <a:cs typeface="Exo"/>
              <a:sym typeface="Exo"/>
            </a:endParaRPr>
          </a:p>
        </p:txBody>
      </p:sp>
      <p:pic>
        <p:nvPicPr>
          <p:cNvPr id="159" name="Google Shape;159;p6"/>
          <p:cNvPicPr preferRelativeResize="0"/>
          <p:nvPr/>
        </p:nvPicPr>
        <p:blipFill>
          <a:blip r:embed="rId3">
            <a:alphaModFix/>
          </a:blip>
          <a:stretch>
            <a:fillRect/>
          </a:stretch>
        </p:blipFill>
        <p:spPr>
          <a:xfrm>
            <a:off x="986975" y="-162406"/>
            <a:ext cx="1377024" cy="1377056"/>
          </a:xfrm>
          <a:prstGeom prst="rect">
            <a:avLst/>
          </a:prstGeom>
          <a:noFill/>
          <a:ln>
            <a:noFill/>
          </a:ln>
        </p:spPr>
      </p:pic>
      <p:pic>
        <p:nvPicPr>
          <p:cNvPr id="160" name="Google Shape;160;p6"/>
          <p:cNvPicPr preferRelativeResize="0"/>
          <p:nvPr/>
        </p:nvPicPr>
        <p:blipFill rotWithShape="1">
          <a:blip r:embed="rId2">
            <a:alphaModFix/>
          </a:blip>
          <a:srcRect b="1396" l="0" r="0" t="98324"/>
          <a:stretch/>
        </p:blipFill>
        <p:spPr>
          <a:xfrm rot="10800000">
            <a:off x="6197525" y="10556449"/>
            <a:ext cx="1377025" cy="146100"/>
          </a:xfrm>
          <a:prstGeom prst="rect">
            <a:avLst/>
          </a:prstGeom>
          <a:noFill/>
          <a:ln>
            <a:noFill/>
          </a:ln>
        </p:spPr>
      </p:pic>
      <p:sp>
        <p:nvSpPr>
          <p:cNvPr id="161" name="Google Shape;161;p6"/>
          <p:cNvSpPr/>
          <p:nvPr/>
        </p:nvSpPr>
        <p:spPr>
          <a:xfrm>
            <a:off x="428874" y="7373777"/>
            <a:ext cx="2877300" cy="2828700"/>
          </a:xfrm>
          <a:prstGeom prst="ellipse">
            <a:avLst/>
          </a:prstGeom>
          <a:solidFill>
            <a:srgbClr val="B9C7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0E0E3"/>
              </a:solidFill>
            </a:endParaRPr>
          </a:p>
        </p:txBody>
      </p:sp>
      <p:sp>
        <p:nvSpPr>
          <p:cNvPr id="162" name="Google Shape;162;p6"/>
          <p:cNvSpPr/>
          <p:nvPr/>
        </p:nvSpPr>
        <p:spPr>
          <a:xfrm rot="3320713">
            <a:off x="243383" y="8958978"/>
            <a:ext cx="1615988" cy="1627220"/>
          </a:xfrm>
          <a:prstGeom prst="ellipse">
            <a:avLst/>
          </a:prstGeom>
          <a:noFill/>
          <a:ln cap="flat" cmpd="sng" w="38100">
            <a:solidFill>
              <a:srgbClr val="B9C7C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3" name="Google Shape;163;p6"/>
          <p:cNvPicPr preferRelativeResize="0"/>
          <p:nvPr/>
        </p:nvPicPr>
        <p:blipFill rotWithShape="1">
          <a:blip r:embed="rId4">
            <a:alphaModFix/>
          </a:blip>
          <a:srcRect b="0" l="0" r="0" t="0"/>
          <a:stretch/>
        </p:blipFill>
        <p:spPr>
          <a:xfrm>
            <a:off x="382425" y="8302447"/>
            <a:ext cx="2057775" cy="2057775"/>
          </a:xfrm>
          <a:prstGeom prst="rect">
            <a:avLst/>
          </a:prstGeom>
          <a:noFill/>
          <a:ln>
            <a:noFill/>
          </a:ln>
        </p:spPr>
      </p:pic>
      <p:pic>
        <p:nvPicPr>
          <p:cNvPr id="164" name="Google Shape;164;p6"/>
          <p:cNvPicPr preferRelativeResize="0"/>
          <p:nvPr/>
        </p:nvPicPr>
        <p:blipFill rotWithShape="1">
          <a:blip r:embed="rId5">
            <a:alphaModFix/>
          </a:blip>
          <a:srcRect b="0" l="0" r="0" t="22450"/>
          <a:stretch/>
        </p:blipFill>
        <p:spPr>
          <a:xfrm>
            <a:off x="77825" y="-18993"/>
            <a:ext cx="1377025" cy="1067868"/>
          </a:xfrm>
          <a:prstGeom prst="rect">
            <a:avLst/>
          </a:prstGeom>
          <a:noFill/>
          <a:ln>
            <a:noFill/>
          </a:ln>
        </p:spPr>
      </p:pic>
      <p:sp>
        <p:nvSpPr>
          <p:cNvPr id="165" name="Google Shape;165;p6"/>
          <p:cNvSpPr txBox="1"/>
          <p:nvPr/>
        </p:nvSpPr>
        <p:spPr>
          <a:xfrm>
            <a:off x="21088" y="654775"/>
            <a:ext cx="1564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567E87"/>
                </a:solidFill>
                <a:latin typeface="Caveat"/>
                <a:ea typeface="Caveat"/>
                <a:cs typeface="Caveat"/>
                <a:sym typeface="Caveat"/>
              </a:rPr>
              <a:t>By Faisal Alomar</a:t>
            </a:r>
            <a:endParaRPr sz="800">
              <a:solidFill>
                <a:srgbClr val="567E87"/>
              </a:solidFill>
              <a:latin typeface="Caveat"/>
              <a:ea typeface="Caveat"/>
              <a:cs typeface="Caveat"/>
              <a:sym typeface="Cave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6" name="Shape 166"/>
        <p:cNvGrpSpPr/>
        <p:nvPr/>
      </p:nvGrpSpPr>
      <p:grpSpPr>
        <a:xfrm>
          <a:off x="0" y="0"/>
          <a:ext cx="0" cy="0"/>
          <a:chOff x="0" y="0"/>
          <a:chExt cx="0" cy="0"/>
        </a:xfrm>
      </p:grpSpPr>
      <p:sp>
        <p:nvSpPr>
          <p:cNvPr id="167" name="Google Shape;167;p7"/>
          <p:cNvSpPr/>
          <p:nvPr/>
        </p:nvSpPr>
        <p:spPr>
          <a:xfrm>
            <a:off x="6374150" y="199175"/>
            <a:ext cx="1071000" cy="1035600"/>
          </a:xfrm>
          <a:prstGeom prst="ellipse">
            <a:avLst/>
          </a:prstGeom>
          <a:no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000">
              <a:solidFill>
                <a:srgbClr val="D9D9D9"/>
              </a:solidFill>
              <a:latin typeface="Exo"/>
              <a:ea typeface="Exo"/>
              <a:cs typeface="Exo"/>
              <a:sym typeface="Exo"/>
            </a:endParaRPr>
          </a:p>
        </p:txBody>
      </p:sp>
      <p:pic>
        <p:nvPicPr>
          <p:cNvPr id="168" name="Google Shape;168;p7"/>
          <p:cNvPicPr preferRelativeResize="0"/>
          <p:nvPr/>
        </p:nvPicPr>
        <p:blipFill>
          <a:blip r:embed="rId2">
            <a:alphaModFix/>
          </a:blip>
          <a:stretch>
            <a:fillRect/>
          </a:stretch>
        </p:blipFill>
        <p:spPr>
          <a:xfrm>
            <a:off x="6197262" y="4771537"/>
            <a:ext cx="1377025" cy="1377025"/>
          </a:xfrm>
          <a:prstGeom prst="rect">
            <a:avLst/>
          </a:prstGeom>
          <a:noFill/>
          <a:ln>
            <a:noFill/>
          </a:ln>
        </p:spPr>
      </p:pic>
      <p:pic>
        <p:nvPicPr>
          <p:cNvPr id="169" name="Google Shape;169;p7"/>
          <p:cNvPicPr preferRelativeResize="0"/>
          <p:nvPr/>
        </p:nvPicPr>
        <p:blipFill rotWithShape="1">
          <a:blip r:embed="rId2">
            <a:alphaModFix/>
          </a:blip>
          <a:srcRect b="95532" l="0" r="0" t="2049"/>
          <a:stretch/>
        </p:blipFill>
        <p:spPr>
          <a:xfrm>
            <a:off x="6197525" y="1295975"/>
            <a:ext cx="1377025" cy="3507601"/>
          </a:xfrm>
          <a:prstGeom prst="rect">
            <a:avLst/>
          </a:prstGeom>
          <a:noFill/>
          <a:ln>
            <a:noFill/>
          </a:ln>
        </p:spPr>
      </p:pic>
      <p:pic>
        <p:nvPicPr>
          <p:cNvPr id="170" name="Google Shape;170;p7"/>
          <p:cNvPicPr preferRelativeResize="0"/>
          <p:nvPr/>
        </p:nvPicPr>
        <p:blipFill rotWithShape="1">
          <a:blip r:embed="rId2">
            <a:alphaModFix/>
          </a:blip>
          <a:srcRect b="95532" l="0" r="0" t="0"/>
          <a:stretch/>
        </p:blipFill>
        <p:spPr>
          <a:xfrm>
            <a:off x="6197212" y="1234449"/>
            <a:ext cx="1377025" cy="61524"/>
          </a:xfrm>
          <a:prstGeom prst="rect">
            <a:avLst/>
          </a:prstGeom>
          <a:noFill/>
          <a:ln>
            <a:noFill/>
          </a:ln>
        </p:spPr>
      </p:pic>
      <p:pic>
        <p:nvPicPr>
          <p:cNvPr id="171" name="Google Shape;171;p7"/>
          <p:cNvPicPr preferRelativeResize="0"/>
          <p:nvPr/>
        </p:nvPicPr>
        <p:blipFill rotWithShape="1">
          <a:blip r:embed="rId2">
            <a:alphaModFix/>
          </a:blip>
          <a:srcRect b="95532" l="0" r="0" t="0"/>
          <a:stretch/>
        </p:blipFill>
        <p:spPr>
          <a:xfrm>
            <a:off x="6197287" y="1204612"/>
            <a:ext cx="1377025" cy="61524"/>
          </a:xfrm>
          <a:prstGeom prst="rect">
            <a:avLst/>
          </a:prstGeom>
          <a:noFill/>
          <a:ln>
            <a:noFill/>
          </a:ln>
        </p:spPr>
      </p:pic>
      <p:pic>
        <p:nvPicPr>
          <p:cNvPr id="172" name="Google Shape;172;p7"/>
          <p:cNvPicPr preferRelativeResize="0"/>
          <p:nvPr/>
        </p:nvPicPr>
        <p:blipFill rotWithShape="1">
          <a:blip r:embed="rId2">
            <a:alphaModFix/>
          </a:blip>
          <a:srcRect b="0" l="52278" r="41116" t="95532"/>
          <a:stretch/>
        </p:blipFill>
        <p:spPr>
          <a:xfrm>
            <a:off x="6917100" y="6036100"/>
            <a:ext cx="90950" cy="76100"/>
          </a:xfrm>
          <a:prstGeom prst="rect">
            <a:avLst/>
          </a:prstGeom>
          <a:noFill/>
          <a:ln>
            <a:noFill/>
          </a:ln>
        </p:spPr>
      </p:pic>
      <p:pic>
        <p:nvPicPr>
          <p:cNvPr id="173" name="Google Shape;173;p7"/>
          <p:cNvPicPr preferRelativeResize="0"/>
          <p:nvPr/>
        </p:nvPicPr>
        <p:blipFill rotWithShape="1">
          <a:blip r:embed="rId2">
            <a:alphaModFix/>
          </a:blip>
          <a:srcRect b="0" l="0" r="0" t="95532"/>
          <a:stretch/>
        </p:blipFill>
        <p:spPr>
          <a:xfrm>
            <a:off x="6197525" y="6115951"/>
            <a:ext cx="1377025" cy="3128125"/>
          </a:xfrm>
          <a:prstGeom prst="rect">
            <a:avLst/>
          </a:prstGeom>
          <a:noFill/>
          <a:ln>
            <a:noFill/>
          </a:ln>
        </p:spPr>
      </p:pic>
      <p:sp>
        <p:nvSpPr>
          <p:cNvPr id="174" name="Google Shape;174;p7"/>
          <p:cNvSpPr/>
          <p:nvPr/>
        </p:nvSpPr>
        <p:spPr>
          <a:xfrm>
            <a:off x="6412838" y="232950"/>
            <a:ext cx="993600" cy="971700"/>
          </a:xfrm>
          <a:prstGeom prst="ellipse">
            <a:avLst/>
          </a:prstGeom>
          <a:no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000">
              <a:solidFill>
                <a:schemeClr val="lt2"/>
              </a:solidFill>
              <a:latin typeface="Exo"/>
              <a:ea typeface="Exo"/>
              <a:cs typeface="Exo"/>
              <a:sym typeface="Exo"/>
            </a:endParaRPr>
          </a:p>
        </p:txBody>
      </p:sp>
      <p:pic>
        <p:nvPicPr>
          <p:cNvPr id="175" name="Google Shape;175;p7"/>
          <p:cNvPicPr preferRelativeResize="0"/>
          <p:nvPr/>
        </p:nvPicPr>
        <p:blipFill>
          <a:blip r:embed="rId3">
            <a:alphaModFix/>
          </a:blip>
          <a:stretch>
            <a:fillRect/>
          </a:stretch>
        </p:blipFill>
        <p:spPr>
          <a:xfrm>
            <a:off x="-462559" y="-161700"/>
            <a:ext cx="2263987" cy="2263987"/>
          </a:xfrm>
          <a:prstGeom prst="rect">
            <a:avLst/>
          </a:prstGeom>
          <a:noFill/>
          <a:ln>
            <a:noFill/>
          </a:ln>
        </p:spPr>
      </p:pic>
      <p:pic>
        <p:nvPicPr>
          <p:cNvPr id="176" name="Google Shape;176;p7"/>
          <p:cNvPicPr preferRelativeResize="0"/>
          <p:nvPr/>
        </p:nvPicPr>
        <p:blipFill>
          <a:blip r:embed="rId4">
            <a:alphaModFix/>
          </a:blip>
          <a:stretch>
            <a:fillRect/>
          </a:stretch>
        </p:blipFill>
        <p:spPr>
          <a:xfrm>
            <a:off x="795217" y="64264"/>
            <a:ext cx="1812038" cy="1812038"/>
          </a:xfrm>
          <a:prstGeom prst="rect">
            <a:avLst/>
          </a:prstGeom>
          <a:noFill/>
          <a:ln>
            <a:noFill/>
          </a:ln>
        </p:spPr>
      </p:pic>
      <p:pic>
        <p:nvPicPr>
          <p:cNvPr id="177" name="Google Shape;177;p7"/>
          <p:cNvPicPr preferRelativeResize="0"/>
          <p:nvPr/>
        </p:nvPicPr>
        <p:blipFill rotWithShape="1">
          <a:blip r:embed="rId2">
            <a:alphaModFix/>
          </a:blip>
          <a:srcRect b="1396" l="0" r="0" t="98324"/>
          <a:stretch/>
        </p:blipFill>
        <p:spPr>
          <a:xfrm rot="10800000">
            <a:off x="6197525" y="10556449"/>
            <a:ext cx="1377025" cy="146100"/>
          </a:xfrm>
          <a:prstGeom prst="rect">
            <a:avLst/>
          </a:prstGeom>
          <a:noFill/>
          <a:ln>
            <a:noFill/>
          </a:ln>
        </p:spPr>
      </p:pic>
      <p:sp>
        <p:nvSpPr>
          <p:cNvPr id="178" name="Google Shape;178;p7"/>
          <p:cNvSpPr/>
          <p:nvPr/>
        </p:nvSpPr>
        <p:spPr>
          <a:xfrm>
            <a:off x="428874" y="7373777"/>
            <a:ext cx="2877300" cy="28287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0E0E3"/>
              </a:solidFill>
            </a:endParaRPr>
          </a:p>
        </p:txBody>
      </p:sp>
      <p:sp>
        <p:nvSpPr>
          <p:cNvPr id="179" name="Google Shape;179;p7"/>
          <p:cNvSpPr/>
          <p:nvPr/>
        </p:nvSpPr>
        <p:spPr>
          <a:xfrm rot="3320713">
            <a:off x="243383" y="8958978"/>
            <a:ext cx="1615988" cy="1627220"/>
          </a:xfrm>
          <a:prstGeom prst="ellipse">
            <a:avLst/>
          </a:prstGeom>
          <a:noFill/>
          <a:ln cap="flat" cmpd="sng" w="38100">
            <a:solidFill>
              <a:srgbClr val="D0E0E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7"/>
          <p:cNvPicPr preferRelativeResize="0"/>
          <p:nvPr/>
        </p:nvPicPr>
        <p:blipFill rotWithShape="1">
          <a:blip r:embed="rId5">
            <a:alphaModFix/>
          </a:blip>
          <a:srcRect b="0" l="0" r="0" t="0"/>
          <a:stretch/>
        </p:blipFill>
        <p:spPr>
          <a:xfrm>
            <a:off x="382425" y="8302447"/>
            <a:ext cx="2057775" cy="2057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1" name="Shape 181"/>
        <p:cNvGrpSpPr/>
        <p:nvPr/>
      </p:nvGrpSpPr>
      <p:grpSpPr>
        <a:xfrm>
          <a:off x="0" y="0"/>
          <a:ext cx="0" cy="0"/>
          <a:chOff x="0" y="0"/>
          <a:chExt cx="0" cy="0"/>
        </a:xfrm>
      </p:grpSpPr>
      <p:sp>
        <p:nvSpPr>
          <p:cNvPr id="182" name="Google Shape;182;p8"/>
          <p:cNvSpPr txBox="1"/>
          <p:nvPr>
            <p:ph type="title"/>
          </p:nvPr>
        </p:nvSpPr>
        <p:spPr>
          <a:xfrm>
            <a:off x="416713" y="936312"/>
            <a:ext cx="5412600" cy="8508900"/>
          </a:xfrm>
          <a:prstGeom prst="rect">
            <a:avLst/>
          </a:prstGeom>
        </p:spPr>
        <p:txBody>
          <a:bodyPr anchorCtr="0" anchor="ctr" bIns="97200" lIns="97200" spcFirstLastPara="1" rIns="97200" wrap="square" tIns="97200">
            <a:normAutofit/>
          </a:bodyPr>
          <a:lstStyle>
            <a:lvl1pPr lvl="0">
              <a:spcBef>
                <a:spcPts val="0"/>
              </a:spcBef>
              <a:spcAft>
                <a:spcPts val="0"/>
              </a:spcAft>
              <a:buSzPts val="5100"/>
              <a:buNone/>
              <a:defRPr sz="5100"/>
            </a:lvl1pPr>
            <a:lvl2pPr lvl="1">
              <a:spcBef>
                <a:spcPts val="0"/>
              </a:spcBef>
              <a:spcAft>
                <a:spcPts val="0"/>
              </a:spcAft>
              <a:buSzPts val="5100"/>
              <a:buNone/>
              <a:defRPr sz="5100"/>
            </a:lvl2pPr>
            <a:lvl3pPr lvl="2">
              <a:spcBef>
                <a:spcPts val="0"/>
              </a:spcBef>
              <a:spcAft>
                <a:spcPts val="0"/>
              </a:spcAft>
              <a:buSzPts val="5100"/>
              <a:buNone/>
              <a:defRPr sz="5100"/>
            </a:lvl3pPr>
            <a:lvl4pPr lvl="3">
              <a:spcBef>
                <a:spcPts val="0"/>
              </a:spcBef>
              <a:spcAft>
                <a:spcPts val="0"/>
              </a:spcAft>
              <a:buSzPts val="5100"/>
              <a:buNone/>
              <a:defRPr sz="5100"/>
            </a:lvl4pPr>
            <a:lvl5pPr lvl="4">
              <a:spcBef>
                <a:spcPts val="0"/>
              </a:spcBef>
              <a:spcAft>
                <a:spcPts val="0"/>
              </a:spcAft>
              <a:buSzPts val="5100"/>
              <a:buNone/>
              <a:defRPr sz="5100"/>
            </a:lvl5pPr>
            <a:lvl6pPr lvl="5">
              <a:spcBef>
                <a:spcPts val="0"/>
              </a:spcBef>
              <a:spcAft>
                <a:spcPts val="0"/>
              </a:spcAft>
              <a:buSzPts val="5100"/>
              <a:buNone/>
              <a:defRPr sz="5100"/>
            </a:lvl6pPr>
            <a:lvl7pPr lvl="6">
              <a:spcBef>
                <a:spcPts val="0"/>
              </a:spcBef>
              <a:spcAft>
                <a:spcPts val="0"/>
              </a:spcAft>
              <a:buSzPts val="5100"/>
              <a:buNone/>
              <a:defRPr sz="5100"/>
            </a:lvl7pPr>
            <a:lvl8pPr lvl="7">
              <a:spcBef>
                <a:spcPts val="0"/>
              </a:spcBef>
              <a:spcAft>
                <a:spcPts val="0"/>
              </a:spcAft>
              <a:buSzPts val="5100"/>
              <a:buNone/>
              <a:defRPr sz="5100"/>
            </a:lvl8pPr>
            <a:lvl9pPr lvl="8">
              <a:spcBef>
                <a:spcPts val="0"/>
              </a:spcBef>
              <a:spcAft>
                <a:spcPts val="0"/>
              </a:spcAft>
              <a:buSzPts val="5100"/>
              <a:buNone/>
              <a:defRPr sz="5100"/>
            </a:lvl9pPr>
          </a:lstStyle>
          <a:p/>
        </p:txBody>
      </p:sp>
      <p:sp>
        <p:nvSpPr>
          <p:cNvPr id="183" name="Google Shape;183;p8"/>
          <p:cNvSpPr txBox="1"/>
          <p:nvPr>
            <p:ph idx="12" type="sldNum"/>
          </p:nvPr>
        </p:nvSpPr>
        <p:spPr>
          <a:xfrm>
            <a:off x="7201589" y="9699486"/>
            <a:ext cx="466200" cy="818700"/>
          </a:xfrm>
          <a:prstGeom prst="rect">
            <a:avLst/>
          </a:prstGeom>
        </p:spPr>
        <p:txBody>
          <a:bodyPr anchorCtr="0" anchor="ctr" bIns="97200" lIns="97200" spcFirstLastPara="1" rIns="97200" wrap="square" tIns="972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4" name="Shape 184"/>
        <p:cNvGrpSpPr/>
        <p:nvPr/>
      </p:nvGrpSpPr>
      <p:grpSpPr>
        <a:xfrm>
          <a:off x="0" y="0"/>
          <a:ext cx="0" cy="0"/>
          <a:chOff x="0" y="0"/>
          <a:chExt cx="0" cy="0"/>
        </a:xfrm>
      </p:grpSpPr>
      <p:sp>
        <p:nvSpPr>
          <p:cNvPr id="185" name="Google Shape;185;p9"/>
          <p:cNvSpPr/>
          <p:nvPr/>
        </p:nvSpPr>
        <p:spPr>
          <a:xfrm>
            <a:off x="3886200" y="-260"/>
            <a:ext cx="3886200" cy="10698600"/>
          </a:xfrm>
          <a:prstGeom prst="rect">
            <a:avLst/>
          </a:prstGeom>
          <a:solidFill>
            <a:schemeClr val="lt2"/>
          </a:solidFill>
          <a:ln>
            <a:noFill/>
          </a:ln>
        </p:spPr>
        <p:txBody>
          <a:bodyPr anchorCtr="0" anchor="ctr" bIns="97200" lIns="97200" spcFirstLastPara="1" rIns="97200" wrap="square" tIns="97200">
            <a:noAutofit/>
          </a:bodyPr>
          <a:lstStyle/>
          <a:p>
            <a:pPr indent="0" lvl="0" marL="0" rtl="0" algn="l">
              <a:spcBef>
                <a:spcPts val="0"/>
              </a:spcBef>
              <a:spcAft>
                <a:spcPts val="0"/>
              </a:spcAft>
              <a:buNone/>
            </a:pPr>
            <a:r>
              <a:t/>
            </a:r>
            <a:endParaRPr/>
          </a:p>
        </p:txBody>
      </p:sp>
      <p:sp>
        <p:nvSpPr>
          <p:cNvPr id="186" name="Google Shape;186;p9"/>
          <p:cNvSpPr txBox="1"/>
          <p:nvPr>
            <p:ph type="title"/>
          </p:nvPr>
        </p:nvSpPr>
        <p:spPr>
          <a:xfrm>
            <a:off x="225675" y="2565003"/>
            <a:ext cx="3438300" cy="3083100"/>
          </a:xfrm>
          <a:prstGeom prst="rect">
            <a:avLst/>
          </a:prstGeom>
        </p:spPr>
        <p:txBody>
          <a:bodyPr anchorCtr="0" anchor="b" bIns="97200" lIns="97200" spcFirstLastPara="1" rIns="97200" wrap="square" tIns="97200">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87" name="Google Shape;187;p9"/>
          <p:cNvSpPr txBox="1"/>
          <p:nvPr>
            <p:ph idx="1" type="subTitle"/>
          </p:nvPr>
        </p:nvSpPr>
        <p:spPr>
          <a:xfrm>
            <a:off x="225675" y="5830393"/>
            <a:ext cx="3438300" cy="2568900"/>
          </a:xfrm>
          <a:prstGeom prst="rect">
            <a:avLst/>
          </a:prstGeom>
        </p:spPr>
        <p:txBody>
          <a:bodyPr anchorCtr="0" anchor="t" bIns="97200" lIns="97200" spcFirstLastPara="1" rIns="97200" wrap="square" tIns="97200">
            <a:normAutofit/>
          </a:bodyPr>
          <a:lstStyle>
            <a:lvl1pPr lvl="0" algn="ctr">
              <a:lnSpc>
                <a:spcPct val="100000"/>
              </a:lnSpc>
              <a:spcBef>
                <a:spcPts val="0"/>
              </a:spcBef>
              <a:spcAft>
                <a:spcPts val="0"/>
              </a:spcAft>
              <a:buSzPts val="2200"/>
              <a:buNone/>
              <a:defRPr sz="2200"/>
            </a:lvl1pPr>
            <a:lvl2pPr lvl="1" algn="ctr">
              <a:lnSpc>
                <a:spcPct val="100000"/>
              </a:lnSpc>
              <a:spcBef>
                <a:spcPts val="0"/>
              </a:spcBef>
              <a:spcAft>
                <a:spcPts val="0"/>
              </a:spcAft>
              <a:buSzPts val="2200"/>
              <a:buNone/>
              <a:defRPr sz="2200"/>
            </a:lvl2pPr>
            <a:lvl3pPr lvl="2" algn="ctr">
              <a:lnSpc>
                <a:spcPct val="100000"/>
              </a:lnSpc>
              <a:spcBef>
                <a:spcPts val="0"/>
              </a:spcBef>
              <a:spcAft>
                <a:spcPts val="0"/>
              </a:spcAft>
              <a:buSzPts val="2200"/>
              <a:buNone/>
              <a:defRPr sz="2200"/>
            </a:lvl3pPr>
            <a:lvl4pPr lvl="3" algn="ctr">
              <a:lnSpc>
                <a:spcPct val="100000"/>
              </a:lnSpc>
              <a:spcBef>
                <a:spcPts val="0"/>
              </a:spcBef>
              <a:spcAft>
                <a:spcPts val="0"/>
              </a:spcAft>
              <a:buSzPts val="2200"/>
              <a:buNone/>
              <a:defRPr sz="2200"/>
            </a:lvl4pPr>
            <a:lvl5pPr lvl="4" algn="ctr">
              <a:lnSpc>
                <a:spcPct val="100000"/>
              </a:lnSpc>
              <a:spcBef>
                <a:spcPts val="0"/>
              </a:spcBef>
              <a:spcAft>
                <a:spcPts val="0"/>
              </a:spcAft>
              <a:buSzPts val="2200"/>
              <a:buNone/>
              <a:defRPr sz="2200"/>
            </a:lvl5pPr>
            <a:lvl6pPr lvl="5" algn="ctr">
              <a:lnSpc>
                <a:spcPct val="100000"/>
              </a:lnSpc>
              <a:spcBef>
                <a:spcPts val="0"/>
              </a:spcBef>
              <a:spcAft>
                <a:spcPts val="0"/>
              </a:spcAft>
              <a:buSzPts val="2200"/>
              <a:buNone/>
              <a:defRPr sz="2200"/>
            </a:lvl6pPr>
            <a:lvl7pPr lvl="6" algn="ctr">
              <a:lnSpc>
                <a:spcPct val="100000"/>
              </a:lnSpc>
              <a:spcBef>
                <a:spcPts val="0"/>
              </a:spcBef>
              <a:spcAft>
                <a:spcPts val="0"/>
              </a:spcAft>
              <a:buSzPts val="2200"/>
              <a:buNone/>
              <a:defRPr sz="2200"/>
            </a:lvl7pPr>
            <a:lvl8pPr lvl="7" algn="ctr">
              <a:lnSpc>
                <a:spcPct val="100000"/>
              </a:lnSpc>
              <a:spcBef>
                <a:spcPts val="0"/>
              </a:spcBef>
              <a:spcAft>
                <a:spcPts val="0"/>
              </a:spcAft>
              <a:buSzPts val="2200"/>
              <a:buNone/>
              <a:defRPr sz="2200"/>
            </a:lvl8pPr>
            <a:lvl9pPr lvl="8" algn="ctr">
              <a:lnSpc>
                <a:spcPct val="100000"/>
              </a:lnSpc>
              <a:spcBef>
                <a:spcPts val="0"/>
              </a:spcBef>
              <a:spcAft>
                <a:spcPts val="0"/>
              </a:spcAft>
              <a:buSzPts val="2200"/>
              <a:buNone/>
              <a:defRPr sz="2200"/>
            </a:lvl9pPr>
          </a:lstStyle>
          <a:p/>
        </p:txBody>
      </p:sp>
      <p:sp>
        <p:nvSpPr>
          <p:cNvPr id="188" name="Google Shape;188;p9"/>
          <p:cNvSpPr txBox="1"/>
          <p:nvPr>
            <p:ph idx="2" type="body"/>
          </p:nvPr>
        </p:nvSpPr>
        <p:spPr>
          <a:xfrm>
            <a:off x="4198575" y="1506075"/>
            <a:ext cx="3261600" cy="7686000"/>
          </a:xfrm>
          <a:prstGeom prst="rect">
            <a:avLst/>
          </a:prstGeom>
        </p:spPr>
        <p:txBody>
          <a:bodyPr anchorCtr="0" anchor="ctr" bIns="97200" lIns="97200" spcFirstLastPara="1" rIns="97200" wrap="square" tIns="97200">
            <a:normAutofit/>
          </a:bodyPr>
          <a:lstStyle>
            <a:lvl1pPr indent="-349250" lvl="0" marL="457200">
              <a:spcBef>
                <a:spcPts val="0"/>
              </a:spcBef>
              <a:spcAft>
                <a:spcPts val="0"/>
              </a:spcAft>
              <a:buSzPts val="19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189" name="Google Shape;189;p9"/>
          <p:cNvSpPr txBox="1"/>
          <p:nvPr>
            <p:ph idx="12" type="sldNum"/>
          </p:nvPr>
        </p:nvSpPr>
        <p:spPr>
          <a:xfrm>
            <a:off x="7201589" y="9699486"/>
            <a:ext cx="466200" cy="818700"/>
          </a:xfrm>
          <a:prstGeom prst="rect">
            <a:avLst/>
          </a:prstGeom>
        </p:spPr>
        <p:txBody>
          <a:bodyPr anchorCtr="0" anchor="ctr" bIns="97200" lIns="97200" spcFirstLastPara="1" rIns="97200" wrap="square" tIns="972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0" name="Shape 190"/>
        <p:cNvGrpSpPr/>
        <p:nvPr/>
      </p:nvGrpSpPr>
      <p:grpSpPr>
        <a:xfrm>
          <a:off x="0" y="0"/>
          <a:ext cx="0" cy="0"/>
          <a:chOff x="0" y="0"/>
          <a:chExt cx="0" cy="0"/>
        </a:xfrm>
      </p:grpSpPr>
      <p:sp>
        <p:nvSpPr>
          <p:cNvPr id="191" name="Google Shape;191;p10"/>
          <p:cNvSpPr txBox="1"/>
          <p:nvPr>
            <p:ph idx="1" type="body"/>
          </p:nvPr>
        </p:nvSpPr>
        <p:spPr>
          <a:xfrm>
            <a:off x="264945" y="8799592"/>
            <a:ext cx="5099100" cy="1258500"/>
          </a:xfrm>
          <a:prstGeom prst="rect">
            <a:avLst/>
          </a:prstGeom>
        </p:spPr>
        <p:txBody>
          <a:bodyPr anchorCtr="0" anchor="ctr" bIns="97200" lIns="97200" spcFirstLastPara="1" rIns="97200" wrap="square" tIns="97200">
            <a:normAutofit/>
          </a:bodyPr>
          <a:lstStyle>
            <a:lvl1pPr indent="-228600" lvl="0" marL="457200">
              <a:lnSpc>
                <a:spcPct val="100000"/>
              </a:lnSpc>
              <a:spcBef>
                <a:spcPts val="0"/>
              </a:spcBef>
              <a:spcAft>
                <a:spcPts val="0"/>
              </a:spcAft>
              <a:buSzPts val="1900"/>
              <a:buNone/>
              <a:defRPr/>
            </a:lvl1pPr>
          </a:lstStyle>
          <a:p/>
        </p:txBody>
      </p:sp>
      <p:sp>
        <p:nvSpPr>
          <p:cNvPr id="192" name="Google Shape;192;p10"/>
          <p:cNvSpPr txBox="1"/>
          <p:nvPr>
            <p:ph idx="12" type="sldNum"/>
          </p:nvPr>
        </p:nvSpPr>
        <p:spPr>
          <a:xfrm>
            <a:off x="7201589" y="9699486"/>
            <a:ext cx="466200" cy="818700"/>
          </a:xfrm>
          <a:prstGeom prst="rect">
            <a:avLst/>
          </a:prstGeom>
        </p:spPr>
        <p:txBody>
          <a:bodyPr anchorCtr="0" anchor="ctr" bIns="97200" lIns="97200" spcFirstLastPara="1" rIns="97200" wrap="square" tIns="972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925652"/>
            <a:ext cx="7242600" cy="1191300"/>
          </a:xfrm>
          <a:prstGeom prst="rect">
            <a:avLst/>
          </a:prstGeom>
          <a:noFill/>
          <a:ln>
            <a:noFill/>
          </a:ln>
        </p:spPr>
        <p:txBody>
          <a:bodyPr anchorCtr="0" anchor="t" bIns="97200" lIns="97200" spcFirstLastPara="1" rIns="97200" wrap="square" tIns="97200">
            <a:normAutofit/>
          </a:bodyPr>
          <a:lstStyle>
            <a:lvl1pPr lvl="0">
              <a:spcBef>
                <a:spcPts val="0"/>
              </a:spcBef>
              <a:spcAft>
                <a:spcPts val="0"/>
              </a:spcAft>
              <a:buClr>
                <a:schemeClr val="dk1"/>
              </a:buClr>
              <a:buSzPts val="3000"/>
              <a:buNone/>
              <a:defRPr sz="3000">
                <a:solidFill>
                  <a:schemeClr val="dk1"/>
                </a:solidFill>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p:txBody>
      </p:sp>
      <p:sp>
        <p:nvSpPr>
          <p:cNvPr id="7" name="Google Shape;7;p1"/>
          <p:cNvSpPr txBox="1"/>
          <p:nvPr>
            <p:ph idx="1" type="body"/>
          </p:nvPr>
        </p:nvSpPr>
        <p:spPr>
          <a:xfrm>
            <a:off x="264945" y="2397147"/>
            <a:ext cx="7242600" cy="7106100"/>
          </a:xfrm>
          <a:prstGeom prst="rect">
            <a:avLst/>
          </a:prstGeom>
          <a:noFill/>
          <a:ln>
            <a:noFill/>
          </a:ln>
        </p:spPr>
        <p:txBody>
          <a:bodyPr anchorCtr="0" anchor="t" bIns="97200" lIns="97200" spcFirstLastPara="1" rIns="97200" wrap="square" tIns="97200">
            <a:normAutofit/>
          </a:bodyPr>
          <a:lstStyle>
            <a:lvl1pPr indent="-349250" lvl="0" marL="457200">
              <a:lnSpc>
                <a:spcPct val="115000"/>
              </a:lnSpc>
              <a:spcBef>
                <a:spcPts val="0"/>
              </a:spcBef>
              <a:spcAft>
                <a:spcPts val="0"/>
              </a:spcAft>
              <a:buClr>
                <a:schemeClr val="dk2"/>
              </a:buClr>
              <a:buSzPts val="1900"/>
              <a:buChar char="●"/>
              <a:defRPr sz="1900">
                <a:solidFill>
                  <a:schemeClr val="dk2"/>
                </a:solidFill>
              </a:defRPr>
            </a:lvl1pPr>
            <a:lvl2pPr indent="-323850" lvl="1" marL="914400">
              <a:lnSpc>
                <a:spcPct val="115000"/>
              </a:lnSpc>
              <a:spcBef>
                <a:spcPts val="0"/>
              </a:spcBef>
              <a:spcAft>
                <a:spcPts val="0"/>
              </a:spcAft>
              <a:buClr>
                <a:schemeClr val="dk2"/>
              </a:buClr>
              <a:buSzPts val="1500"/>
              <a:buChar char="○"/>
              <a:defRPr sz="1500">
                <a:solidFill>
                  <a:schemeClr val="dk2"/>
                </a:solidFill>
              </a:defRPr>
            </a:lvl2pPr>
            <a:lvl3pPr indent="-323850" lvl="2" marL="1371600">
              <a:lnSpc>
                <a:spcPct val="115000"/>
              </a:lnSpc>
              <a:spcBef>
                <a:spcPts val="0"/>
              </a:spcBef>
              <a:spcAft>
                <a:spcPts val="0"/>
              </a:spcAft>
              <a:buClr>
                <a:schemeClr val="dk2"/>
              </a:buClr>
              <a:buSzPts val="1500"/>
              <a:buChar char="■"/>
              <a:defRPr sz="1500">
                <a:solidFill>
                  <a:schemeClr val="dk2"/>
                </a:solidFill>
              </a:defRPr>
            </a:lvl3pPr>
            <a:lvl4pPr indent="-323850" lvl="3" marL="1828800">
              <a:lnSpc>
                <a:spcPct val="115000"/>
              </a:lnSpc>
              <a:spcBef>
                <a:spcPts val="0"/>
              </a:spcBef>
              <a:spcAft>
                <a:spcPts val="0"/>
              </a:spcAft>
              <a:buClr>
                <a:schemeClr val="dk2"/>
              </a:buClr>
              <a:buSzPts val="1500"/>
              <a:buChar char="●"/>
              <a:defRPr sz="1500">
                <a:solidFill>
                  <a:schemeClr val="dk2"/>
                </a:solidFill>
              </a:defRPr>
            </a:lvl4pPr>
            <a:lvl5pPr indent="-323850" lvl="4" marL="2286000">
              <a:lnSpc>
                <a:spcPct val="115000"/>
              </a:lnSpc>
              <a:spcBef>
                <a:spcPts val="0"/>
              </a:spcBef>
              <a:spcAft>
                <a:spcPts val="0"/>
              </a:spcAft>
              <a:buClr>
                <a:schemeClr val="dk2"/>
              </a:buClr>
              <a:buSzPts val="1500"/>
              <a:buChar char="○"/>
              <a:defRPr sz="1500">
                <a:solidFill>
                  <a:schemeClr val="dk2"/>
                </a:solidFill>
              </a:defRPr>
            </a:lvl5pPr>
            <a:lvl6pPr indent="-323850" lvl="5" marL="2743200">
              <a:lnSpc>
                <a:spcPct val="115000"/>
              </a:lnSpc>
              <a:spcBef>
                <a:spcPts val="0"/>
              </a:spcBef>
              <a:spcAft>
                <a:spcPts val="0"/>
              </a:spcAft>
              <a:buClr>
                <a:schemeClr val="dk2"/>
              </a:buClr>
              <a:buSzPts val="1500"/>
              <a:buChar char="■"/>
              <a:defRPr sz="1500">
                <a:solidFill>
                  <a:schemeClr val="dk2"/>
                </a:solidFill>
              </a:defRPr>
            </a:lvl6pPr>
            <a:lvl7pPr indent="-323850" lvl="6" marL="3200400">
              <a:lnSpc>
                <a:spcPct val="115000"/>
              </a:lnSpc>
              <a:spcBef>
                <a:spcPts val="0"/>
              </a:spcBef>
              <a:spcAft>
                <a:spcPts val="0"/>
              </a:spcAft>
              <a:buClr>
                <a:schemeClr val="dk2"/>
              </a:buClr>
              <a:buSzPts val="1500"/>
              <a:buChar char="●"/>
              <a:defRPr sz="1500">
                <a:solidFill>
                  <a:schemeClr val="dk2"/>
                </a:solidFill>
              </a:defRPr>
            </a:lvl7pPr>
            <a:lvl8pPr indent="-323850" lvl="7" marL="3657600">
              <a:lnSpc>
                <a:spcPct val="115000"/>
              </a:lnSpc>
              <a:spcBef>
                <a:spcPts val="0"/>
              </a:spcBef>
              <a:spcAft>
                <a:spcPts val="0"/>
              </a:spcAft>
              <a:buClr>
                <a:schemeClr val="dk2"/>
              </a:buClr>
              <a:buSzPts val="1500"/>
              <a:buChar char="○"/>
              <a:defRPr sz="1500">
                <a:solidFill>
                  <a:schemeClr val="dk2"/>
                </a:solidFill>
              </a:defRPr>
            </a:lvl8pPr>
            <a:lvl9pPr indent="-323850" lvl="8" marL="4114800">
              <a:lnSpc>
                <a:spcPct val="115000"/>
              </a:lnSpc>
              <a:spcBef>
                <a:spcPts val="0"/>
              </a:spcBef>
              <a:spcAft>
                <a:spcPts val="0"/>
              </a:spcAft>
              <a:buClr>
                <a:schemeClr val="dk2"/>
              </a:buClr>
              <a:buSzPts val="1500"/>
              <a:buChar char="■"/>
              <a:defRPr sz="1500">
                <a:solidFill>
                  <a:schemeClr val="dk2"/>
                </a:solidFill>
              </a:defRPr>
            </a:lvl9pPr>
          </a:lstStyle>
          <a:p/>
        </p:txBody>
      </p:sp>
      <p:sp>
        <p:nvSpPr>
          <p:cNvPr id="8" name="Google Shape;8;p1"/>
          <p:cNvSpPr txBox="1"/>
          <p:nvPr>
            <p:ph idx="12" type="sldNum"/>
          </p:nvPr>
        </p:nvSpPr>
        <p:spPr>
          <a:xfrm>
            <a:off x="7201589" y="9699486"/>
            <a:ext cx="466200" cy="818700"/>
          </a:xfrm>
          <a:prstGeom prst="rect">
            <a:avLst/>
          </a:prstGeom>
          <a:noFill/>
          <a:ln>
            <a:noFill/>
          </a:ln>
        </p:spPr>
        <p:txBody>
          <a:bodyPr anchorCtr="0" anchor="ctr" bIns="97200" lIns="97200" spcFirstLastPara="1" rIns="97200" wrap="square" tIns="9720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hyperlink" Target="https://docs.google.com/presentation/d/1ZGZ2KTR7ZF8KZwQyXMvBEUkRVQokD3Tl9nDVvF2rP-8/edit#slide=id.p"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29.png"/><Relationship Id="rId7"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33.png"/><Relationship Id="rId6" Type="http://schemas.openxmlformats.org/officeDocument/2006/relationships/hyperlink" Target="mailto:anatomyteam442@gmail.com" TargetMode="External"/><Relationship Id="rId7"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drive.google.com/drive/u/0/folders/1JF5uk_fl5iN_CoBLvBPABXLNbii-Fkw5" TargetMode="External"/><Relationship Id="rId4" Type="http://schemas.openxmlformats.org/officeDocument/2006/relationships/image" Target="../media/image13.png"/><Relationship Id="rId5" Type="http://schemas.openxmlformats.org/officeDocument/2006/relationships/hyperlink" Target="https://drive.google.com/drive/u/0/folders/1JF5uk_fl5iN_CoBLvBPABXLNbii-Fkw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hyperlink" Target="https://youtu.be/EOAODsW5Z_A" TargetMode="External"/><Relationship Id="rId7"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4"/>
          <p:cNvSpPr txBox="1"/>
          <p:nvPr/>
        </p:nvSpPr>
        <p:spPr>
          <a:xfrm>
            <a:off x="6688875" y="388875"/>
            <a:ext cx="3993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rgbClr val="D9D9D9"/>
                </a:solidFill>
                <a:latin typeface="Exo"/>
                <a:ea typeface="Exo"/>
                <a:cs typeface="Exo"/>
                <a:sym typeface="Exo"/>
              </a:rPr>
              <a:t>1</a:t>
            </a:r>
            <a:endParaRPr b="1" sz="3300">
              <a:solidFill>
                <a:srgbClr val="D9D9D9"/>
              </a:solidFill>
              <a:latin typeface="Exo"/>
              <a:ea typeface="Exo"/>
              <a:cs typeface="Exo"/>
              <a:sym typeface="Exo"/>
            </a:endParaRPr>
          </a:p>
        </p:txBody>
      </p:sp>
      <p:sp>
        <p:nvSpPr>
          <p:cNvPr id="206" name="Google Shape;206;p14"/>
          <p:cNvSpPr txBox="1"/>
          <p:nvPr/>
        </p:nvSpPr>
        <p:spPr>
          <a:xfrm>
            <a:off x="5702269" y="8508118"/>
            <a:ext cx="1974000" cy="2135400"/>
          </a:xfrm>
          <a:prstGeom prst="rect">
            <a:avLst/>
          </a:prstGeom>
          <a:noFill/>
          <a:ln>
            <a:noFill/>
          </a:ln>
        </p:spPr>
        <p:txBody>
          <a:bodyPr anchorCtr="0" anchor="t" bIns="36100" lIns="36100" spcFirstLastPara="1" rIns="36100" wrap="square" tIns="36100">
            <a:spAutoFit/>
          </a:bodyPr>
          <a:lstStyle/>
          <a:p>
            <a:pPr indent="-215900" lvl="0" marL="177800" rtl="0" algn="l">
              <a:spcBef>
                <a:spcPts val="0"/>
              </a:spcBef>
              <a:spcAft>
                <a:spcPts val="0"/>
              </a:spcAft>
              <a:buClr>
                <a:srgbClr val="345B63"/>
              </a:buClr>
              <a:buSzPts val="2000"/>
              <a:buFont typeface="Exo"/>
              <a:buChar char="-"/>
            </a:pPr>
            <a:r>
              <a:rPr b="1" lang="en" sz="2000">
                <a:solidFill>
                  <a:srgbClr val="345B63"/>
                </a:solidFill>
                <a:latin typeface="Exo"/>
                <a:ea typeface="Exo"/>
                <a:cs typeface="Exo"/>
                <a:sym typeface="Exo"/>
              </a:rPr>
              <a:t>Color Index: </a:t>
            </a:r>
            <a:endParaRPr b="1" sz="2000">
              <a:solidFill>
                <a:srgbClr val="345B63"/>
              </a:solidFill>
              <a:latin typeface="Exo"/>
              <a:ea typeface="Exo"/>
              <a:cs typeface="Exo"/>
              <a:sym typeface="Exo"/>
            </a:endParaRPr>
          </a:p>
          <a:p>
            <a:pPr indent="0" lvl="0" marL="0" rtl="0" algn="l">
              <a:spcBef>
                <a:spcPts val="0"/>
              </a:spcBef>
              <a:spcAft>
                <a:spcPts val="0"/>
              </a:spcAft>
              <a:buNone/>
            </a:pPr>
            <a:r>
              <a:rPr lang="en" sz="1900">
                <a:solidFill>
                  <a:srgbClr val="000000"/>
                </a:solidFill>
                <a:latin typeface="Exo"/>
                <a:ea typeface="Exo"/>
                <a:cs typeface="Exo"/>
                <a:sym typeface="Exo"/>
              </a:rPr>
              <a:t>Main Text</a:t>
            </a:r>
            <a:endParaRPr sz="1900">
              <a:solidFill>
                <a:srgbClr val="000000"/>
              </a:solidFill>
              <a:latin typeface="Exo"/>
              <a:ea typeface="Exo"/>
              <a:cs typeface="Exo"/>
              <a:sym typeface="Exo"/>
            </a:endParaRPr>
          </a:p>
          <a:p>
            <a:pPr indent="0" lvl="0" marL="0" rtl="0" algn="l">
              <a:spcBef>
                <a:spcPts val="0"/>
              </a:spcBef>
              <a:spcAft>
                <a:spcPts val="0"/>
              </a:spcAft>
              <a:buNone/>
            </a:pPr>
            <a:r>
              <a:rPr lang="en" sz="1900">
                <a:solidFill>
                  <a:srgbClr val="6FA8DC"/>
                </a:solidFill>
                <a:latin typeface="Exo"/>
                <a:ea typeface="Exo"/>
                <a:cs typeface="Exo"/>
                <a:sym typeface="Exo"/>
              </a:rPr>
              <a:t>Male’s Slides</a:t>
            </a:r>
            <a:endParaRPr sz="1900">
              <a:solidFill>
                <a:srgbClr val="6FA8DC"/>
              </a:solidFill>
              <a:latin typeface="Exo"/>
              <a:ea typeface="Exo"/>
              <a:cs typeface="Exo"/>
              <a:sym typeface="Exo"/>
            </a:endParaRPr>
          </a:p>
          <a:p>
            <a:pPr indent="0" lvl="0" marL="0" rtl="0" algn="l">
              <a:spcBef>
                <a:spcPts val="0"/>
              </a:spcBef>
              <a:spcAft>
                <a:spcPts val="0"/>
              </a:spcAft>
              <a:buNone/>
            </a:pPr>
            <a:r>
              <a:rPr lang="en" sz="1900">
                <a:solidFill>
                  <a:srgbClr val="D5A6BD"/>
                </a:solidFill>
                <a:latin typeface="Exo"/>
                <a:ea typeface="Exo"/>
                <a:cs typeface="Exo"/>
                <a:sym typeface="Exo"/>
              </a:rPr>
              <a:t>Female’s Slides</a:t>
            </a:r>
            <a:endParaRPr sz="1900">
              <a:solidFill>
                <a:srgbClr val="D5A6BD"/>
              </a:solidFill>
              <a:latin typeface="Exo"/>
              <a:ea typeface="Exo"/>
              <a:cs typeface="Exo"/>
              <a:sym typeface="Exo"/>
            </a:endParaRPr>
          </a:p>
          <a:p>
            <a:pPr indent="0" lvl="0" marL="0" rtl="0" algn="l">
              <a:spcBef>
                <a:spcPts val="0"/>
              </a:spcBef>
              <a:spcAft>
                <a:spcPts val="0"/>
              </a:spcAft>
              <a:buNone/>
            </a:pPr>
            <a:r>
              <a:rPr lang="en" sz="1900">
                <a:solidFill>
                  <a:srgbClr val="990000"/>
                </a:solidFill>
                <a:latin typeface="Exo"/>
                <a:ea typeface="Exo"/>
                <a:cs typeface="Exo"/>
                <a:sym typeface="Exo"/>
              </a:rPr>
              <a:t>Important</a:t>
            </a:r>
            <a:endParaRPr sz="1900">
              <a:solidFill>
                <a:srgbClr val="990000"/>
              </a:solidFill>
              <a:latin typeface="Exo"/>
              <a:ea typeface="Exo"/>
              <a:cs typeface="Exo"/>
              <a:sym typeface="Exo"/>
            </a:endParaRPr>
          </a:p>
          <a:p>
            <a:pPr indent="0" lvl="0" marL="0" rtl="0" algn="l">
              <a:spcBef>
                <a:spcPts val="0"/>
              </a:spcBef>
              <a:spcAft>
                <a:spcPts val="0"/>
              </a:spcAft>
              <a:buNone/>
            </a:pPr>
            <a:r>
              <a:rPr lang="en" sz="1900">
                <a:solidFill>
                  <a:srgbClr val="6AA84F"/>
                </a:solidFill>
                <a:latin typeface="Exo"/>
                <a:ea typeface="Exo"/>
                <a:cs typeface="Exo"/>
                <a:sym typeface="Exo"/>
              </a:rPr>
              <a:t>Doctor’s Notes</a:t>
            </a:r>
            <a:endParaRPr sz="1900">
              <a:solidFill>
                <a:srgbClr val="6AA84F"/>
              </a:solidFill>
              <a:latin typeface="Exo"/>
              <a:ea typeface="Exo"/>
              <a:cs typeface="Exo"/>
              <a:sym typeface="Exo"/>
            </a:endParaRPr>
          </a:p>
          <a:p>
            <a:pPr indent="0" lvl="0" marL="0" rtl="0" algn="l">
              <a:spcBef>
                <a:spcPts val="0"/>
              </a:spcBef>
              <a:spcAft>
                <a:spcPts val="0"/>
              </a:spcAft>
              <a:buNone/>
            </a:pPr>
            <a:r>
              <a:rPr lang="en" sz="1900">
                <a:solidFill>
                  <a:srgbClr val="999999"/>
                </a:solidFill>
                <a:latin typeface="Exo"/>
                <a:ea typeface="Exo"/>
                <a:cs typeface="Exo"/>
                <a:sym typeface="Exo"/>
              </a:rPr>
              <a:t>Extra Info</a:t>
            </a:r>
            <a:endParaRPr sz="1100"/>
          </a:p>
        </p:txBody>
      </p:sp>
      <p:sp>
        <p:nvSpPr>
          <p:cNvPr id="207" name="Google Shape;207;p14">
            <a:hlinkClick r:id="rId3"/>
          </p:cNvPr>
          <p:cNvSpPr txBox="1"/>
          <p:nvPr/>
        </p:nvSpPr>
        <p:spPr>
          <a:xfrm>
            <a:off x="5727618" y="8096514"/>
            <a:ext cx="1923300" cy="411600"/>
          </a:xfrm>
          <a:prstGeom prst="rect">
            <a:avLst/>
          </a:prstGeom>
          <a:noFill/>
          <a:ln>
            <a:noFill/>
          </a:ln>
        </p:spPr>
        <p:txBody>
          <a:bodyPr anchorCtr="0" anchor="t" bIns="36100" lIns="36100" spcFirstLastPara="1" rIns="36100" wrap="square" tIns="36100">
            <a:spAutoFit/>
          </a:bodyPr>
          <a:lstStyle/>
          <a:p>
            <a:pPr indent="0" lvl="0" marL="0" rtl="0" algn="ctr">
              <a:spcBef>
                <a:spcPts val="0"/>
              </a:spcBef>
              <a:spcAft>
                <a:spcPts val="0"/>
              </a:spcAft>
              <a:buNone/>
            </a:pPr>
            <a:r>
              <a:rPr b="1" lang="en" sz="2200" u="sng">
                <a:solidFill>
                  <a:srgbClr val="345B63"/>
                </a:solidFill>
                <a:latin typeface="Exo"/>
                <a:ea typeface="Exo"/>
                <a:cs typeface="Exo"/>
                <a:sym typeface="Exo"/>
              </a:rPr>
              <a:t>Editing File</a:t>
            </a:r>
            <a:endParaRPr b="1" sz="2200" u="sng">
              <a:solidFill>
                <a:srgbClr val="345B63"/>
              </a:solidFill>
              <a:latin typeface="Exo"/>
              <a:ea typeface="Exo"/>
              <a:cs typeface="Exo"/>
              <a:sym typeface="Exo"/>
            </a:endParaRPr>
          </a:p>
        </p:txBody>
      </p:sp>
      <p:sp>
        <p:nvSpPr>
          <p:cNvPr id="208" name="Google Shape;208;p14"/>
          <p:cNvSpPr txBox="1"/>
          <p:nvPr/>
        </p:nvSpPr>
        <p:spPr>
          <a:xfrm>
            <a:off x="1810650" y="4233975"/>
            <a:ext cx="4151100" cy="1212300"/>
          </a:xfrm>
          <a:prstGeom prst="rect">
            <a:avLst/>
          </a:prstGeom>
          <a:noFill/>
          <a:ln>
            <a:noFill/>
          </a:ln>
        </p:spPr>
        <p:txBody>
          <a:bodyPr anchorCtr="0" anchor="t" bIns="97200" lIns="97200" spcFirstLastPara="1" rIns="97200" wrap="square" tIns="97200">
            <a:spAutoFit/>
          </a:bodyPr>
          <a:lstStyle/>
          <a:p>
            <a:pPr indent="0" lvl="0" marL="0" rtl="0" algn="ctr">
              <a:spcBef>
                <a:spcPts val="0"/>
              </a:spcBef>
              <a:spcAft>
                <a:spcPts val="0"/>
              </a:spcAft>
              <a:buNone/>
            </a:pPr>
            <a:r>
              <a:rPr b="1" lang="en" sz="3300">
                <a:solidFill>
                  <a:srgbClr val="345B63"/>
                </a:solidFill>
                <a:latin typeface="Exo"/>
                <a:ea typeface="Exo"/>
                <a:cs typeface="Exo"/>
                <a:sym typeface="Exo"/>
              </a:rPr>
              <a:t>Anatomy of the Kidney</a:t>
            </a:r>
            <a:endParaRPr b="1" sz="3300">
              <a:solidFill>
                <a:srgbClr val="345B63"/>
              </a:solidFill>
              <a:latin typeface="Exo"/>
              <a:ea typeface="Exo"/>
              <a:cs typeface="Exo"/>
              <a:sym typeface="Exo"/>
            </a:endParaRPr>
          </a:p>
        </p:txBody>
      </p:sp>
      <p:sp>
        <p:nvSpPr>
          <p:cNvPr id="209" name="Google Shape;209;p14"/>
          <p:cNvSpPr txBox="1"/>
          <p:nvPr/>
        </p:nvSpPr>
        <p:spPr>
          <a:xfrm>
            <a:off x="2802404" y="5523106"/>
            <a:ext cx="2167500" cy="442500"/>
          </a:xfrm>
          <a:prstGeom prst="rect">
            <a:avLst/>
          </a:prstGeom>
          <a:noFill/>
          <a:ln>
            <a:noFill/>
          </a:ln>
        </p:spPr>
        <p:txBody>
          <a:bodyPr anchorCtr="0" anchor="t" bIns="97200" lIns="97200" spcFirstLastPara="1" rIns="97200" wrap="square" tIns="97200">
            <a:spAutoFit/>
          </a:bodyPr>
          <a:lstStyle/>
          <a:p>
            <a:pPr indent="0" lvl="0" marL="0" rtl="0" algn="ctr">
              <a:spcBef>
                <a:spcPts val="0"/>
              </a:spcBef>
              <a:spcAft>
                <a:spcPts val="0"/>
              </a:spcAft>
              <a:buNone/>
            </a:pPr>
            <a:r>
              <a:rPr b="1" lang="en" sz="1600">
                <a:solidFill>
                  <a:srgbClr val="345B63"/>
                </a:solidFill>
                <a:latin typeface="Exo"/>
                <a:ea typeface="Exo"/>
                <a:cs typeface="Exo"/>
                <a:sym typeface="Exo"/>
              </a:rPr>
              <a:t>Renal Block</a:t>
            </a:r>
            <a:endParaRPr b="1" sz="1600">
              <a:solidFill>
                <a:srgbClr val="345B63"/>
              </a:solidFill>
              <a:latin typeface="Exo"/>
              <a:ea typeface="Exo"/>
              <a:cs typeface="Exo"/>
              <a:sym typeface="Exo"/>
            </a:endParaRPr>
          </a:p>
        </p:txBody>
      </p:sp>
      <p:sp>
        <p:nvSpPr>
          <p:cNvPr id="210" name="Google Shape;210;p14"/>
          <p:cNvSpPr txBox="1"/>
          <p:nvPr/>
        </p:nvSpPr>
        <p:spPr>
          <a:xfrm>
            <a:off x="2723056" y="5170671"/>
            <a:ext cx="2326200" cy="442500"/>
          </a:xfrm>
          <a:prstGeom prst="rect">
            <a:avLst/>
          </a:prstGeom>
          <a:noFill/>
          <a:ln>
            <a:noFill/>
          </a:ln>
        </p:spPr>
        <p:txBody>
          <a:bodyPr anchorCtr="0" anchor="t" bIns="97200" lIns="97200" spcFirstLastPara="1" rIns="97200" wrap="square" tIns="97200">
            <a:spAutoFit/>
          </a:bodyPr>
          <a:lstStyle/>
          <a:p>
            <a:pPr indent="0" lvl="0" marL="0" rtl="0" algn="ctr">
              <a:spcBef>
                <a:spcPts val="0"/>
              </a:spcBef>
              <a:spcAft>
                <a:spcPts val="0"/>
              </a:spcAft>
              <a:buNone/>
            </a:pPr>
            <a:r>
              <a:rPr lang="en" sz="1600">
                <a:latin typeface="Open Sans"/>
                <a:ea typeface="Open Sans"/>
                <a:cs typeface="Open Sans"/>
                <a:sym typeface="Open Sans"/>
              </a:rPr>
              <a:t>____________</a:t>
            </a:r>
            <a:endParaRPr sz="1600">
              <a:latin typeface="Open Sans"/>
              <a:ea typeface="Open Sans"/>
              <a:cs typeface="Open Sans"/>
              <a:sym typeface="Open Sans"/>
            </a:endParaRPr>
          </a:p>
        </p:txBody>
      </p:sp>
      <p:pic>
        <p:nvPicPr>
          <p:cNvPr id="211" name="Google Shape;211;p14"/>
          <p:cNvPicPr preferRelativeResize="0"/>
          <p:nvPr/>
        </p:nvPicPr>
        <p:blipFill>
          <a:blip r:embed="rId4">
            <a:alphaModFix/>
          </a:blip>
          <a:stretch>
            <a:fillRect/>
          </a:stretch>
        </p:blipFill>
        <p:spPr>
          <a:xfrm>
            <a:off x="2319525" y="95675"/>
            <a:ext cx="1164324" cy="8686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3"/>
          <p:cNvSpPr txBox="1"/>
          <p:nvPr/>
        </p:nvSpPr>
        <p:spPr>
          <a:xfrm>
            <a:off x="2259926" y="202025"/>
            <a:ext cx="29799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Arterial Supply</a:t>
            </a:r>
            <a:endParaRPr b="1" sz="2800">
              <a:solidFill>
                <a:srgbClr val="345B63"/>
              </a:solidFill>
              <a:latin typeface="Exo"/>
              <a:ea typeface="Exo"/>
              <a:cs typeface="Exo"/>
              <a:sym typeface="Exo"/>
            </a:endParaRPr>
          </a:p>
        </p:txBody>
      </p:sp>
      <p:sp>
        <p:nvSpPr>
          <p:cNvPr id="456" name="Google Shape;456;p23"/>
          <p:cNvSpPr txBox="1"/>
          <p:nvPr/>
        </p:nvSpPr>
        <p:spPr>
          <a:xfrm>
            <a:off x="610685" y="202032"/>
            <a:ext cx="2949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FFFFFF"/>
                </a:solidFill>
                <a:latin typeface="Exo"/>
                <a:ea typeface="Exo"/>
                <a:cs typeface="Exo"/>
                <a:sym typeface="Exo"/>
              </a:rPr>
              <a:t>8</a:t>
            </a:r>
            <a:endParaRPr b="1" sz="2800">
              <a:solidFill>
                <a:srgbClr val="FFFFFF"/>
              </a:solidFill>
              <a:latin typeface="Exo"/>
              <a:ea typeface="Exo"/>
              <a:cs typeface="Exo"/>
              <a:sym typeface="Exo"/>
            </a:endParaRPr>
          </a:p>
        </p:txBody>
      </p:sp>
      <p:sp>
        <p:nvSpPr>
          <p:cNvPr id="457" name="Google Shape;457;p23"/>
          <p:cNvSpPr txBox="1"/>
          <p:nvPr/>
        </p:nvSpPr>
        <p:spPr>
          <a:xfrm>
            <a:off x="114250" y="1362588"/>
            <a:ext cx="1167000" cy="33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Exo"/>
                <a:ea typeface="Exo"/>
                <a:cs typeface="Exo"/>
                <a:sym typeface="Exo"/>
              </a:rPr>
              <a:t>Abdominal Aorta</a:t>
            </a:r>
            <a:endParaRPr b="1" sz="900">
              <a:latin typeface="Exo"/>
              <a:ea typeface="Exo"/>
              <a:cs typeface="Exo"/>
              <a:sym typeface="Exo"/>
            </a:endParaRPr>
          </a:p>
        </p:txBody>
      </p:sp>
      <p:sp>
        <p:nvSpPr>
          <p:cNvPr id="458" name="Google Shape;458;p23"/>
          <p:cNvSpPr txBox="1"/>
          <p:nvPr/>
        </p:nvSpPr>
        <p:spPr>
          <a:xfrm>
            <a:off x="218500" y="1896686"/>
            <a:ext cx="958500" cy="3195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Renal Artery</a:t>
            </a:r>
            <a:endParaRPr b="1" sz="900">
              <a:latin typeface="Exo"/>
              <a:ea typeface="Exo"/>
              <a:cs typeface="Exo"/>
              <a:sym typeface="Exo"/>
            </a:endParaRPr>
          </a:p>
        </p:txBody>
      </p:sp>
      <p:cxnSp>
        <p:nvCxnSpPr>
          <p:cNvPr id="459" name="Google Shape;459;p23"/>
          <p:cNvCxnSpPr>
            <a:stCxn id="457" idx="2"/>
            <a:endCxn id="458" idx="0"/>
          </p:cNvCxnSpPr>
          <p:nvPr/>
        </p:nvCxnSpPr>
        <p:spPr>
          <a:xfrm>
            <a:off x="697750" y="1701288"/>
            <a:ext cx="0" cy="195300"/>
          </a:xfrm>
          <a:prstGeom prst="straightConnector1">
            <a:avLst/>
          </a:prstGeom>
          <a:noFill/>
          <a:ln cap="flat" cmpd="sng" w="19050">
            <a:solidFill>
              <a:schemeClr val="dk2"/>
            </a:solidFill>
            <a:prstDash val="solid"/>
            <a:round/>
            <a:headEnd len="med" w="med" type="none"/>
            <a:tailEnd len="med" w="med" type="triangle"/>
          </a:ln>
        </p:spPr>
      </p:cxnSp>
      <p:sp>
        <p:nvSpPr>
          <p:cNvPr id="460" name="Google Shape;460;p23"/>
          <p:cNvSpPr txBox="1"/>
          <p:nvPr/>
        </p:nvSpPr>
        <p:spPr>
          <a:xfrm>
            <a:off x="71800" y="2403988"/>
            <a:ext cx="1251900" cy="3195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Segmental Arteries </a:t>
            </a:r>
            <a:endParaRPr b="1" sz="900">
              <a:latin typeface="Exo"/>
              <a:ea typeface="Exo"/>
              <a:cs typeface="Exo"/>
              <a:sym typeface="Exo"/>
            </a:endParaRPr>
          </a:p>
        </p:txBody>
      </p:sp>
      <p:cxnSp>
        <p:nvCxnSpPr>
          <p:cNvPr id="461" name="Google Shape;461;p23"/>
          <p:cNvCxnSpPr>
            <a:stCxn id="458" idx="2"/>
            <a:endCxn id="460" idx="0"/>
          </p:cNvCxnSpPr>
          <p:nvPr/>
        </p:nvCxnSpPr>
        <p:spPr>
          <a:xfrm>
            <a:off x="697750" y="2216186"/>
            <a:ext cx="0" cy="187800"/>
          </a:xfrm>
          <a:prstGeom prst="straightConnector1">
            <a:avLst/>
          </a:prstGeom>
          <a:noFill/>
          <a:ln cap="flat" cmpd="sng" w="19050">
            <a:solidFill>
              <a:schemeClr val="dk2"/>
            </a:solidFill>
            <a:prstDash val="solid"/>
            <a:round/>
            <a:headEnd len="med" w="med" type="none"/>
            <a:tailEnd len="med" w="med" type="triangle"/>
          </a:ln>
        </p:spPr>
      </p:cxnSp>
      <p:sp>
        <p:nvSpPr>
          <p:cNvPr id="462" name="Google Shape;462;p23"/>
          <p:cNvSpPr txBox="1"/>
          <p:nvPr/>
        </p:nvSpPr>
        <p:spPr>
          <a:xfrm>
            <a:off x="206950" y="2911750"/>
            <a:ext cx="981600" cy="3195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Lobar Arteries</a:t>
            </a:r>
            <a:endParaRPr b="1" sz="900">
              <a:latin typeface="Exo"/>
              <a:ea typeface="Exo"/>
              <a:cs typeface="Exo"/>
              <a:sym typeface="Exo"/>
            </a:endParaRPr>
          </a:p>
        </p:txBody>
      </p:sp>
      <p:cxnSp>
        <p:nvCxnSpPr>
          <p:cNvPr id="463" name="Google Shape;463;p23"/>
          <p:cNvCxnSpPr>
            <a:stCxn id="460" idx="2"/>
            <a:endCxn id="462" idx="0"/>
          </p:cNvCxnSpPr>
          <p:nvPr/>
        </p:nvCxnSpPr>
        <p:spPr>
          <a:xfrm>
            <a:off x="697750" y="2723488"/>
            <a:ext cx="0" cy="188400"/>
          </a:xfrm>
          <a:prstGeom prst="straightConnector1">
            <a:avLst/>
          </a:prstGeom>
          <a:noFill/>
          <a:ln cap="flat" cmpd="sng" w="19050">
            <a:solidFill>
              <a:schemeClr val="dk2"/>
            </a:solidFill>
            <a:prstDash val="solid"/>
            <a:round/>
            <a:headEnd len="med" w="med" type="none"/>
            <a:tailEnd len="med" w="med" type="triangle"/>
          </a:ln>
        </p:spPr>
      </p:cxnSp>
      <p:sp>
        <p:nvSpPr>
          <p:cNvPr id="464" name="Google Shape;464;p23"/>
          <p:cNvSpPr txBox="1"/>
          <p:nvPr/>
        </p:nvSpPr>
        <p:spPr>
          <a:xfrm>
            <a:off x="43300" y="3418213"/>
            <a:ext cx="1308900" cy="3195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Interlobar Arteries</a:t>
            </a:r>
            <a:endParaRPr b="1" sz="900">
              <a:latin typeface="Exo"/>
              <a:ea typeface="Exo"/>
              <a:cs typeface="Exo"/>
              <a:sym typeface="Exo"/>
            </a:endParaRPr>
          </a:p>
        </p:txBody>
      </p:sp>
      <p:cxnSp>
        <p:nvCxnSpPr>
          <p:cNvPr id="465" name="Google Shape;465;p23"/>
          <p:cNvCxnSpPr>
            <a:stCxn id="462" idx="2"/>
            <a:endCxn id="464" idx="0"/>
          </p:cNvCxnSpPr>
          <p:nvPr/>
        </p:nvCxnSpPr>
        <p:spPr>
          <a:xfrm>
            <a:off x="697750" y="3231250"/>
            <a:ext cx="0" cy="186900"/>
          </a:xfrm>
          <a:prstGeom prst="straightConnector1">
            <a:avLst/>
          </a:prstGeom>
          <a:noFill/>
          <a:ln cap="flat" cmpd="sng" w="19050">
            <a:solidFill>
              <a:schemeClr val="dk2"/>
            </a:solidFill>
            <a:prstDash val="solid"/>
            <a:round/>
            <a:headEnd len="med" w="med" type="none"/>
            <a:tailEnd len="med" w="med" type="triangle"/>
          </a:ln>
        </p:spPr>
      </p:cxnSp>
      <p:sp>
        <p:nvSpPr>
          <p:cNvPr id="466" name="Google Shape;466;p23"/>
          <p:cNvSpPr txBox="1"/>
          <p:nvPr/>
        </p:nvSpPr>
        <p:spPr>
          <a:xfrm>
            <a:off x="71800" y="3913200"/>
            <a:ext cx="1251900" cy="3195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Arcuate Arteries</a:t>
            </a:r>
            <a:endParaRPr b="1" sz="900">
              <a:latin typeface="Exo"/>
              <a:ea typeface="Exo"/>
              <a:cs typeface="Exo"/>
              <a:sym typeface="Exo"/>
            </a:endParaRPr>
          </a:p>
        </p:txBody>
      </p:sp>
      <p:cxnSp>
        <p:nvCxnSpPr>
          <p:cNvPr id="467" name="Google Shape;467;p23"/>
          <p:cNvCxnSpPr>
            <a:stCxn id="464" idx="2"/>
            <a:endCxn id="466" idx="0"/>
          </p:cNvCxnSpPr>
          <p:nvPr/>
        </p:nvCxnSpPr>
        <p:spPr>
          <a:xfrm>
            <a:off x="697750" y="3737713"/>
            <a:ext cx="0" cy="175500"/>
          </a:xfrm>
          <a:prstGeom prst="straightConnector1">
            <a:avLst/>
          </a:prstGeom>
          <a:noFill/>
          <a:ln cap="flat" cmpd="sng" w="19050">
            <a:solidFill>
              <a:schemeClr val="dk2"/>
            </a:solidFill>
            <a:prstDash val="solid"/>
            <a:round/>
            <a:headEnd len="med" w="med" type="none"/>
            <a:tailEnd len="med" w="med" type="triangle"/>
          </a:ln>
        </p:spPr>
      </p:cxnSp>
      <p:sp>
        <p:nvSpPr>
          <p:cNvPr id="468" name="Google Shape;468;p23"/>
          <p:cNvSpPr txBox="1"/>
          <p:nvPr/>
        </p:nvSpPr>
        <p:spPr>
          <a:xfrm>
            <a:off x="43300" y="4404263"/>
            <a:ext cx="1308900" cy="3195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Interlobular Arteries</a:t>
            </a:r>
            <a:endParaRPr b="1" sz="900">
              <a:latin typeface="Exo"/>
              <a:ea typeface="Exo"/>
              <a:cs typeface="Exo"/>
              <a:sym typeface="Exo"/>
            </a:endParaRPr>
          </a:p>
        </p:txBody>
      </p:sp>
      <p:cxnSp>
        <p:nvCxnSpPr>
          <p:cNvPr id="469" name="Google Shape;469;p23"/>
          <p:cNvCxnSpPr>
            <a:stCxn id="466" idx="2"/>
            <a:endCxn id="468" idx="0"/>
          </p:cNvCxnSpPr>
          <p:nvPr/>
        </p:nvCxnSpPr>
        <p:spPr>
          <a:xfrm>
            <a:off x="697750" y="4232700"/>
            <a:ext cx="0" cy="171600"/>
          </a:xfrm>
          <a:prstGeom prst="straightConnector1">
            <a:avLst/>
          </a:prstGeom>
          <a:noFill/>
          <a:ln cap="flat" cmpd="sng" w="19050">
            <a:solidFill>
              <a:schemeClr val="dk2"/>
            </a:solidFill>
            <a:prstDash val="solid"/>
            <a:round/>
            <a:headEnd len="med" w="med" type="none"/>
            <a:tailEnd len="med" w="med" type="triangle"/>
          </a:ln>
        </p:spPr>
      </p:cxnSp>
      <p:sp>
        <p:nvSpPr>
          <p:cNvPr id="470" name="Google Shape;470;p23"/>
          <p:cNvSpPr txBox="1"/>
          <p:nvPr/>
        </p:nvSpPr>
        <p:spPr>
          <a:xfrm>
            <a:off x="43300" y="4895350"/>
            <a:ext cx="1308900" cy="4539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Afferent Glomerular Arterioles</a:t>
            </a:r>
            <a:endParaRPr b="1" sz="900">
              <a:latin typeface="Exo"/>
              <a:ea typeface="Exo"/>
              <a:cs typeface="Exo"/>
              <a:sym typeface="Exo"/>
            </a:endParaRPr>
          </a:p>
        </p:txBody>
      </p:sp>
      <p:cxnSp>
        <p:nvCxnSpPr>
          <p:cNvPr id="471" name="Google Shape;471;p23"/>
          <p:cNvCxnSpPr>
            <a:stCxn id="468" idx="2"/>
            <a:endCxn id="470" idx="0"/>
          </p:cNvCxnSpPr>
          <p:nvPr/>
        </p:nvCxnSpPr>
        <p:spPr>
          <a:xfrm>
            <a:off x="697750" y="4723763"/>
            <a:ext cx="0" cy="171600"/>
          </a:xfrm>
          <a:prstGeom prst="straightConnector1">
            <a:avLst/>
          </a:prstGeom>
          <a:noFill/>
          <a:ln cap="flat" cmpd="sng" w="19050">
            <a:solidFill>
              <a:schemeClr val="dk2"/>
            </a:solidFill>
            <a:prstDash val="solid"/>
            <a:round/>
            <a:headEnd len="med" w="med" type="none"/>
            <a:tailEnd len="med" w="med" type="triangle"/>
          </a:ln>
        </p:spPr>
      </p:cxnSp>
      <p:pic>
        <p:nvPicPr>
          <p:cNvPr id="472" name="Google Shape;472;p23"/>
          <p:cNvPicPr preferRelativeResize="0"/>
          <p:nvPr/>
        </p:nvPicPr>
        <p:blipFill>
          <a:blip r:embed="rId3">
            <a:alphaModFix/>
          </a:blip>
          <a:stretch>
            <a:fillRect/>
          </a:stretch>
        </p:blipFill>
        <p:spPr>
          <a:xfrm>
            <a:off x="5772175" y="1017313"/>
            <a:ext cx="1915399" cy="2576453"/>
          </a:xfrm>
          <a:prstGeom prst="rect">
            <a:avLst/>
          </a:prstGeom>
          <a:noFill/>
          <a:ln>
            <a:noFill/>
          </a:ln>
          <a:effectLst>
            <a:outerShdw blurRad="57150" rotWithShape="0" algn="bl" dir="5400000" dist="19050">
              <a:srgbClr val="000000">
                <a:alpha val="50000"/>
              </a:srgbClr>
            </a:outerShdw>
          </a:effectLst>
        </p:spPr>
      </p:pic>
      <p:sp>
        <p:nvSpPr>
          <p:cNvPr id="473" name="Google Shape;473;p23"/>
          <p:cNvSpPr txBox="1"/>
          <p:nvPr/>
        </p:nvSpPr>
        <p:spPr>
          <a:xfrm>
            <a:off x="1640763" y="925388"/>
            <a:ext cx="4161900" cy="8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Exo"/>
                <a:ea typeface="Exo"/>
                <a:cs typeface="Exo"/>
                <a:sym typeface="Exo"/>
              </a:rPr>
              <a:t>Each </a:t>
            </a:r>
            <a:r>
              <a:rPr lang="en">
                <a:solidFill>
                  <a:srgbClr val="CC0000"/>
                </a:solidFill>
                <a:latin typeface="Exo"/>
                <a:ea typeface="Exo"/>
                <a:cs typeface="Exo"/>
                <a:sym typeface="Exo"/>
              </a:rPr>
              <a:t>renal artery</a:t>
            </a:r>
            <a:r>
              <a:rPr lang="en">
                <a:latin typeface="Exo"/>
                <a:ea typeface="Exo"/>
                <a:cs typeface="Exo"/>
                <a:sym typeface="Exo"/>
              </a:rPr>
              <a:t> divides into </a:t>
            </a:r>
            <a:r>
              <a:rPr b="1" lang="en">
                <a:latin typeface="Exo"/>
                <a:ea typeface="Exo"/>
                <a:cs typeface="Exo"/>
                <a:sym typeface="Exo"/>
              </a:rPr>
              <a:t>5 segmental</a:t>
            </a:r>
            <a:r>
              <a:rPr lang="en">
                <a:latin typeface="Exo"/>
                <a:ea typeface="Exo"/>
                <a:cs typeface="Exo"/>
                <a:sym typeface="Exo"/>
              </a:rPr>
              <a:t> arteries that enter the hilum of the kidney, </a:t>
            </a:r>
            <a:r>
              <a:rPr b="1" lang="en">
                <a:latin typeface="Exo"/>
                <a:ea typeface="Exo"/>
                <a:cs typeface="Exo"/>
                <a:sym typeface="Exo"/>
              </a:rPr>
              <a:t>4 in front</a:t>
            </a:r>
            <a:r>
              <a:rPr lang="en">
                <a:latin typeface="Exo"/>
                <a:ea typeface="Exo"/>
                <a:cs typeface="Exo"/>
                <a:sym typeface="Exo"/>
              </a:rPr>
              <a:t> of the renal pelvis and </a:t>
            </a:r>
            <a:r>
              <a:rPr b="1" lang="en">
                <a:latin typeface="Exo"/>
                <a:ea typeface="Exo"/>
                <a:cs typeface="Exo"/>
                <a:sym typeface="Exo"/>
              </a:rPr>
              <a:t>one behind</a:t>
            </a:r>
            <a:r>
              <a:rPr lang="en">
                <a:latin typeface="Exo"/>
                <a:ea typeface="Exo"/>
                <a:cs typeface="Exo"/>
                <a:sym typeface="Exo"/>
              </a:rPr>
              <a:t> it.</a:t>
            </a:r>
            <a:endParaRPr>
              <a:latin typeface="Exo"/>
              <a:ea typeface="Exo"/>
              <a:cs typeface="Exo"/>
              <a:sym typeface="Exo"/>
            </a:endParaRPr>
          </a:p>
        </p:txBody>
      </p:sp>
      <p:cxnSp>
        <p:nvCxnSpPr>
          <p:cNvPr id="474" name="Google Shape;474;p23"/>
          <p:cNvCxnSpPr>
            <a:stCxn id="475" idx="2"/>
            <a:endCxn id="476" idx="0"/>
          </p:cNvCxnSpPr>
          <p:nvPr/>
        </p:nvCxnSpPr>
        <p:spPr>
          <a:xfrm flipH="1">
            <a:off x="1516191" y="958165"/>
            <a:ext cx="6000" cy="4677300"/>
          </a:xfrm>
          <a:prstGeom prst="straightConnector1">
            <a:avLst/>
          </a:prstGeom>
          <a:noFill/>
          <a:ln cap="flat" cmpd="sng" w="76200">
            <a:solidFill>
              <a:srgbClr val="134F5C"/>
            </a:solidFill>
            <a:prstDash val="solid"/>
            <a:round/>
            <a:headEnd len="med" w="med" type="none"/>
            <a:tailEnd len="med" w="med" type="none"/>
          </a:ln>
        </p:spPr>
      </p:cxnSp>
      <p:sp>
        <p:nvSpPr>
          <p:cNvPr id="477" name="Google Shape;477;p23"/>
          <p:cNvSpPr/>
          <p:nvPr/>
        </p:nvSpPr>
        <p:spPr>
          <a:xfrm>
            <a:off x="1402683" y="1222868"/>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78" name="Google Shape;478;p23"/>
          <p:cNvSpPr txBox="1"/>
          <p:nvPr/>
        </p:nvSpPr>
        <p:spPr>
          <a:xfrm>
            <a:off x="1640775" y="1674970"/>
            <a:ext cx="40650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They are distributed to the different segments of the kidney.</a:t>
            </a:r>
            <a:endParaRPr>
              <a:latin typeface="Exo"/>
              <a:ea typeface="Exo"/>
              <a:cs typeface="Exo"/>
              <a:sym typeface="Exo"/>
            </a:endParaRPr>
          </a:p>
        </p:txBody>
      </p:sp>
      <p:sp>
        <p:nvSpPr>
          <p:cNvPr id="479" name="Google Shape;479;p23"/>
          <p:cNvSpPr/>
          <p:nvPr/>
        </p:nvSpPr>
        <p:spPr>
          <a:xfrm>
            <a:off x="1408660" y="1866984"/>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80" name="Google Shape;480;p23"/>
          <p:cNvSpPr txBox="1"/>
          <p:nvPr/>
        </p:nvSpPr>
        <p:spPr>
          <a:xfrm>
            <a:off x="1629775" y="2216388"/>
            <a:ext cx="42402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Each segmental artery gives rise to number of </a:t>
            </a:r>
            <a:r>
              <a:rPr b="1" lang="en">
                <a:latin typeface="Exo"/>
                <a:ea typeface="Exo"/>
                <a:cs typeface="Exo"/>
                <a:sym typeface="Exo"/>
              </a:rPr>
              <a:t>lobar</a:t>
            </a:r>
            <a:r>
              <a:rPr lang="en">
                <a:latin typeface="Exo"/>
                <a:ea typeface="Exo"/>
                <a:cs typeface="Exo"/>
                <a:sym typeface="Exo"/>
              </a:rPr>
              <a:t> arteries, each </a:t>
            </a:r>
            <a:r>
              <a:rPr b="1" lang="en">
                <a:latin typeface="Exo"/>
                <a:ea typeface="Exo"/>
                <a:cs typeface="Exo"/>
                <a:sym typeface="Exo"/>
              </a:rPr>
              <a:t>supplies a renal pyramid</a:t>
            </a:r>
            <a:r>
              <a:rPr lang="en">
                <a:latin typeface="Exo"/>
                <a:ea typeface="Exo"/>
                <a:cs typeface="Exo"/>
                <a:sym typeface="Exo"/>
              </a:rPr>
              <a:t>.</a:t>
            </a:r>
            <a:endParaRPr>
              <a:latin typeface="Exo"/>
              <a:ea typeface="Exo"/>
              <a:cs typeface="Exo"/>
              <a:sym typeface="Exo"/>
            </a:endParaRPr>
          </a:p>
        </p:txBody>
      </p:sp>
      <p:sp>
        <p:nvSpPr>
          <p:cNvPr id="481" name="Google Shape;481;p23"/>
          <p:cNvSpPr/>
          <p:nvPr/>
        </p:nvSpPr>
        <p:spPr>
          <a:xfrm>
            <a:off x="1408659" y="2408405"/>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82" name="Google Shape;482;p23"/>
          <p:cNvSpPr txBox="1"/>
          <p:nvPr/>
        </p:nvSpPr>
        <p:spPr>
          <a:xfrm>
            <a:off x="1640775" y="2809163"/>
            <a:ext cx="41619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Before entering the renal substance, each lobar artery gives off two or three </a:t>
            </a:r>
            <a:r>
              <a:rPr b="1" lang="en">
                <a:latin typeface="Exo"/>
                <a:ea typeface="Exo"/>
                <a:cs typeface="Exo"/>
                <a:sym typeface="Exo"/>
              </a:rPr>
              <a:t>interlobar arteries</a:t>
            </a:r>
            <a:endParaRPr b="1">
              <a:latin typeface="Exo"/>
              <a:ea typeface="Exo"/>
              <a:cs typeface="Exo"/>
              <a:sym typeface="Exo"/>
            </a:endParaRPr>
          </a:p>
        </p:txBody>
      </p:sp>
      <p:sp>
        <p:nvSpPr>
          <p:cNvPr id="483" name="Google Shape;483;p23"/>
          <p:cNvSpPr/>
          <p:nvPr/>
        </p:nvSpPr>
        <p:spPr>
          <a:xfrm>
            <a:off x="1402685" y="3001171"/>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84" name="Google Shape;484;p23"/>
          <p:cNvSpPr txBox="1"/>
          <p:nvPr/>
        </p:nvSpPr>
        <p:spPr>
          <a:xfrm>
            <a:off x="1640775" y="3413013"/>
            <a:ext cx="41619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 interlobar arteries run toward the cortex </a:t>
            </a:r>
            <a:r>
              <a:rPr b="1" lang="en">
                <a:latin typeface="Exo"/>
                <a:ea typeface="Exo"/>
                <a:cs typeface="Exo"/>
                <a:sym typeface="Exo"/>
              </a:rPr>
              <a:t>on each side of the renal pyramid.</a:t>
            </a:r>
            <a:endParaRPr b="1">
              <a:latin typeface="Exo"/>
              <a:ea typeface="Exo"/>
              <a:cs typeface="Exo"/>
              <a:sym typeface="Exo"/>
            </a:endParaRPr>
          </a:p>
        </p:txBody>
      </p:sp>
      <p:sp>
        <p:nvSpPr>
          <p:cNvPr id="485" name="Google Shape;485;p23"/>
          <p:cNvSpPr/>
          <p:nvPr/>
        </p:nvSpPr>
        <p:spPr>
          <a:xfrm>
            <a:off x="1402684" y="3593918"/>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86" name="Google Shape;486;p23"/>
          <p:cNvSpPr txBox="1"/>
          <p:nvPr/>
        </p:nvSpPr>
        <p:spPr>
          <a:xfrm>
            <a:off x="1629775" y="3954438"/>
            <a:ext cx="60993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At the </a:t>
            </a:r>
            <a:r>
              <a:rPr b="1" lang="en">
                <a:latin typeface="Exo"/>
                <a:ea typeface="Exo"/>
                <a:cs typeface="Exo"/>
                <a:sym typeface="Exo"/>
              </a:rPr>
              <a:t>junction of the cortex and the medulla,</a:t>
            </a:r>
            <a:r>
              <a:rPr lang="en">
                <a:latin typeface="Exo"/>
                <a:ea typeface="Exo"/>
                <a:cs typeface="Exo"/>
                <a:sym typeface="Exo"/>
              </a:rPr>
              <a:t> the Interlobar arteries give off the </a:t>
            </a:r>
            <a:r>
              <a:rPr b="1" lang="en">
                <a:latin typeface="Exo"/>
                <a:ea typeface="Exo"/>
                <a:cs typeface="Exo"/>
                <a:sym typeface="Exo"/>
              </a:rPr>
              <a:t>arcuate</a:t>
            </a:r>
            <a:r>
              <a:rPr lang="en">
                <a:latin typeface="Exo"/>
                <a:ea typeface="Exo"/>
                <a:cs typeface="Exo"/>
                <a:sym typeface="Exo"/>
              </a:rPr>
              <a:t> arteries, which arch over the bases of the pyramids.</a:t>
            </a:r>
            <a:endParaRPr>
              <a:latin typeface="Exo"/>
              <a:ea typeface="Exo"/>
              <a:cs typeface="Exo"/>
              <a:sym typeface="Exo"/>
            </a:endParaRPr>
          </a:p>
        </p:txBody>
      </p:sp>
      <p:sp>
        <p:nvSpPr>
          <p:cNvPr id="487" name="Google Shape;487;p23"/>
          <p:cNvSpPr/>
          <p:nvPr/>
        </p:nvSpPr>
        <p:spPr>
          <a:xfrm>
            <a:off x="1408660" y="4146459"/>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88" name="Google Shape;488;p23"/>
          <p:cNvSpPr txBox="1"/>
          <p:nvPr/>
        </p:nvSpPr>
        <p:spPr>
          <a:xfrm>
            <a:off x="1640763" y="4542975"/>
            <a:ext cx="61929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 arcuate arteries give off several </a:t>
            </a:r>
            <a:r>
              <a:rPr b="1" lang="en">
                <a:latin typeface="Exo"/>
                <a:ea typeface="Exo"/>
                <a:cs typeface="Exo"/>
                <a:sym typeface="Exo"/>
              </a:rPr>
              <a:t>interlobular</a:t>
            </a:r>
            <a:r>
              <a:rPr lang="en">
                <a:latin typeface="Exo"/>
                <a:ea typeface="Exo"/>
                <a:cs typeface="Exo"/>
                <a:sym typeface="Exo"/>
              </a:rPr>
              <a:t> arteries that ascend in the cortex and give off the </a:t>
            </a:r>
            <a:r>
              <a:rPr b="1" lang="en">
                <a:latin typeface="Exo"/>
                <a:ea typeface="Exo"/>
                <a:cs typeface="Exo"/>
                <a:sym typeface="Exo"/>
              </a:rPr>
              <a:t>afferent</a:t>
            </a:r>
            <a:r>
              <a:rPr lang="en">
                <a:latin typeface="Exo"/>
                <a:ea typeface="Exo"/>
                <a:cs typeface="Exo"/>
                <a:sym typeface="Exo"/>
              </a:rPr>
              <a:t> glomerular arterioles.</a:t>
            </a:r>
            <a:endParaRPr>
              <a:latin typeface="Exo"/>
              <a:ea typeface="Exo"/>
              <a:cs typeface="Exo"/>
              <a:sym typeface="Exo"/>
            </a:endParaRPr>
          </a:p>
        </p:txBody>
      </p:sp>
      <p:sp>
        <p:nvSpPr>
          <p:cNvPr id="489" name="Google Shape;489;p23"/>
          <p:cNvSpPr/>
          <p:nvPr/>
        </p:nvSpPr>
        <p:spPr>
          <a:xfrm>
            <a:off x="1408659" y="4734969"/>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90" name="Google Shape;490;p23"/>
          <p:cNvSpPr/>
          <p:nvPr/>
        </p:nvSpPr>
        <p:spPr>
          <a:xfrm>
            <a:off x="1408660" y="5237209"/>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91" name="Google Shape;491;p23"/>
          <p:cNvSpPr txBox="1"/>
          <p:nvPr/>
        </p:nvSpPr>
        <p:spPr>
          <a:xfrm>
            <a:off x="1640775" y="5151068"/>
            <a:ext cx="5145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5A6BD"/>
                </a:solidFill>
                <a:latin typeface="Exo"/>
                <a:ea typeface="Exo"/>
                <a:cs typeface="Exo"/>
                <a:sym typeface="Exo"/>
              </a:rPr>
              <a:t>A</a:t>
            </a:r>
            <a:r>
              <a:rPr lang="en">
                <a:solidFill>
                  <a:srgbClr val="D5A6BD"/>
                </a:solidFill>
                <a:latin typeface="Exo"/>
                <a:ea typeface="Exo"/>
                <a:cs typeface="Exo"/>
                <a:sym typeface="Exo"/>
              </a:rPr>
              <a:t>nd extend further to become </a:t>
            </a:r>
            <a:r>
              <a:rPr b="1" lang="en">
                <a:solidFill>
                  <a:srgbClr val="D5A6BD"/>
                </a:solidFill>
                <a:latin typeface="Exo"/>
                <a:ea typeface="Exo"/>
                <a:cs typeface="Exo"/>
                <a:sym typeface="Exo"/>
              </a:rPr>
              <a:t>efferent</a:t>
            </a:r>
            <a:r>
              <a:rPr lang="en">
                <a:solidFill>
                  <a:srgbClr val="D5A6BD"/>
                </a:solidFill>
                <a:latin typeface="Exo"/>
                <a:ea typeface="Exo"/>
                <a:cs typeface="Exo"/>
                <a:sym typeface="Exo"/>
              </a:rPr>
              <a:t> arterioles.</a:t>
            </a:r>
            <a:endParaRPr>
              <a:solidFill>
                <a:srgbClr val="D5A6BD"/>
              </a:solidFill>
              <a:latin typeface="Exo"/>
              <a:ea typeface="Exo"/>
              <a:cs typeface="Exo"/>
              <a:sym typeface="Exo"/>
            </a:endParaRPr>
          </a:p>
        </p:txBody>
      </p:sp>
      <p:sp>
        <p:nvSpPr>
          <p:cNvPr id="492" name="Google Shape;492;p23"/>
          <p:cNvSpPr txBox="1"/>
          <p:nvPr/>
        </p:nvSpPr>
        <p:spPr>
          <a:xfrm>
            <a:off x="5705775" y="2431263"/>
            <a:ext cx="717000" cy="29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Exo"/>
                <a:ea typeface="Exo"/>
                <a:cs typeface="Exo"/>
                <a:sym typeface="Exo"/>
              </a:rPr>
              <a:t>Segmental Arteries</a:t>
            </a:r>
            <a:endParaRPr b="1" sz="700">
              <a:latin typeface="Exo"/>
              <a:ea typeface="Exo"/>
              <a:cs typeface="Exo"/>
              <a:sym typeface="Exo"/>
            </a:endParaRPr>
          </a:p>
        </p:txBody>
      </p:sp>
      <p:cxnSp>
        <p:nvCxnSpPr>
          <p:cNvPr id="493" name="Google Shape;493;p23"/>
          <p:cNvCxnSpPr>
            <a:endCxn id="492" idx="0"/>
          </p:cNvCxnSpPr>
          <p:nvPr/>
        </p:nvCxnSpPr>
        <p:spPr>
          <a:xfrm flipH="1">
            <a:off x="6064275" y="2096163"/>
            <a:ext cx="283500" cy="335100"/>
          </a:xfrm>
          <a:prstGeom prst="straightConnector1">
            <a:avLst/>
          </a:prstGeom>
          <a:noFill/>
          <a:ln cap="flat" cmpd="sng" w="9525">
            <a:solidFill>
              <a:schemeClr val="dk1"/>
            </a:solidFill>
            <a:prstDash val="solid"/>
            <a:round/>
            <a:headEnd len="med" w="med" type="triangle"/>
            <a:tailEnd len="med" w="med" type="none"/>
          </a:ln>
        </p:spPr>
      </p:cxnSp>
      <p:cxnSp>
        <p:nvCxnSpPr>
          <p:cNvPr id="494" name="Google Shape;494;p23"/>
          <p:cNvCxnSpPr>
            <a:endCxn id="492" idx="0"/>
          </p:cNvCxnSpPr>
          <p:nvPr/>
        </p:nvCxnSpPr>
        <p:spPr>
          <a:xfrm flipH="1">
            <a:off x="6064275" y="2343063"/>
            <a:ext cx="427800" cy="88200"/>
          </a:xfrm>
          <a:prstGeom prst="straightConnector1">
            <a:avLst/>
          </a:prstGeom>
          <a:noFill/>
          <a:ln cap="flat" cmpd="sng" w="9525">
            <a:solidFill>
              <a:schemeClr val="dk1"/>
            </a:solidFill>
            <a:prstDash val="solid"/>
            <a:round/>
            <a:headEnd len="med" w="med" type="triangle"/>
            <a:tailEnd len="med" w="med" type="none"/>
          </a:ln>
        </p:spPr>
      </p:cxnSp>
      <p:sp>
        <p:nvSpPr>
          <p:cNvPr id="495" name="Google Shape;495;p23"/>
          <p:cNvSpPr txBox="1"/>
          <p:nvPr/>
        </p:nvSpPr>
        <p:spPr>
          <a:xfrm>
            <a:off x="5772175" y="1067100"/>
            <a:ext cx="547800" cy="29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Exo"/>
                <a:ea typeface="Exo"/>
                <a:cs typeface="Exo"/>
                <a:sym typeface="Exo"/>
              </a:rPr>
              <a:t>Lobar</a:t>
            </a:r>
            <a:r>
              <a:rPr b="1" lang="en" sz="700">
                <a:latin typeface="Exo"/>
                <a:ea typeface="Exo"/>
                <a:cs typeface="Exo"/>
                <a:sym typeface="Exo"/>
              </a:rPr>
              <a:t> Arteries</a:t>
            </a:r>
            <a:endParaRPr b="1" sz="700">
              <a:latin typeface="Exo"/>
              <a:ea typeface="Exo"/>
              <a:cs typeface="Exo"/>
              <a:sym typeface="Exo"/>
            </a:endParaRPr>
          </a:p>
        </p:txBody>
      </p:sp>
      <p:cxnSp>
        <p:nvCxnSpPr>
          <p:cNvPr id="496" name="Google Shape;496;p23"/>
          <p:cNvCxnSpPr>
            <a:endCxn id="495" idx="2"/>
          </p:cNvCxnSpPr>
          <p:nvPr/>
        </p:nvCxnSpPr>
        <p:spPr>
          <a:xfrm rot="10800000">
            <a:off x="6046075" y="1362600"/>
            <a:ext cx="847200" cy="486600"/>
          </a:xfrm>
          <a:prstGeom prst="straightConnector1">
            <a:avLst/>
          </a:prstGeom>
          <a:noFill/>
          <a:ln cap="flat" cmpd="sng" w="9525">
            <a:solidFill>
              <a:schemeClr val="dk1"/>
            </a:solidFill>
            <a:prstDash val="solid"/>
            <a:round/>
            <a:headEnd len="med" w="med" type="triangle"/>
            <a:tailEnd len="med" w="med" type="none"/>
          </a:ln>
        </p:spPr>
      </p:cxnSp>
      <p:cxnSp>
        <p:nvCxnSpPr>
          <p:cNvPr id="497" name="Google Shape;497;p23"/>
          <p:cNvCxnSpPr>
            <a:endCxn id="495" idx="2"/>
          </p:cNvCxnSpPr>
          <p:nvPr/>
        </p:nvCxnSpPr>
        <p:spPr>
          <a:xfrm rot="10800000">
            <a:off x="6046075" y="1362600"/>
            <a:ext cx="876300" cy="1401600"/>
          </a:xfrm>
          <a:prstGeom prst="straightConnector1">
            <a:avLst/>
          </a:prstGeom>
          <a:noFill/>
          <a:ln cap="flat" cmpd="sng" w="9525">
            <a:solidFill>
              <a:schemeClr val="dk1"/>
            </a:solidFill>
            <a:prstDash val="solid"/>
            <a:round/>
            <a:headEnd len="med" w="med" type="triangle"/>
            <a:tailEnd len="med" w="med" type="none"/>
          </a:ln>
        </p:spPr>
      </p:cxnSp>
      <p:sp>
        <p:nvSpPr>
          <p:cNvPr id="498" name="Google Shape;498;p23"/>
          <p:cNvSpPr txBox="1"/>
          <p:nvPr/>
        </p:nvSpPr>
        <p:spPr>
          <a:xfrm>
            <a:off x="6970575" y="1017325"/>
            <a:ext cx="717000" cy="29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Exo"/>
                <a:ea typeface="Exo"/>
                <a:cs typeface="Exo"/>
                <a:sym typeface="Exo"/>
              </a:rPr>
              <a:t>Interl</a:t>
            </a:r>
            <a:r>
              <a:rPr b="1" lang="en" sz="700">
                <a:latin typeface="Exo"/>
                <a:ea typeface="Exo"/>
                <a:cs typeface="Exo"/>
                <a:sym typeface="Exo"/>
              </a:rPr>
              <a:t>obar Arteries</a:t>
            </a:r>
            <a:endParaRPr b="1" sz="700">
              <a:latin typeface="Exo"/>
              <a:ea typeface="Exo"/>
              <a:cs typeface="Exo"/>
              <a:sym typeface="Exo"/>
            </a:endParaRPr>
          </a:p>
        </p:txBody>
      </p:sp>
      <p:cxnSp>
        <p:nvCxnSpPr>
          <p:cNvPr id="499" name="Google Shape;499;p23"/>
          <p:cNvCxnSpPr>
            <a:endCxn id="498" idx="2"/>
          </p:cNvCxnSpPr>
          <p:nvPr/>
        </p:nvCxnSpPr>
        <p:spPr>
          <a:xfrm flipH="1" rot="10800000">
            <a:off x="7174875" y="1312825"/>
            <a:ext cx="154200" cy="590400"/>
          </a:xfrm>
          <a:prstGeom prst="straightConnector1">
            <a:avLst/>
          </a:prstGeom>
          <a:noFill/>
          <a:ln cap="flat" cmpd="sng" w="9525">
            <a:solidFill>
              <a:schemeClr val="dk1"/>
            </a:solidFill>
            <a:prstDash val="solid"/>
            <a:round/>
            <a:headEnd len="med" w="med" type="triangle"/>
            <a:tailEnd len="med" w="med" type="none"/>
          </a:ln>
        </p:spPr>
      </p:cxnSp>
      <p:cxnSp>
        <p:nvCxnSpPr>
          <p:cNvPr id="500" name="Google Shape;500;p23"/>
          <p:cNvCxnSpPr>
            <a:endCxn id="498" idx="2"/>
          </p:cNvCxnSpPr>
          <p:nvPr/>
        </p:nvCxnSpPr>
        <p:spPr>
          <a:xfrm flipH="1" rot="10800000">
            <a:off x="7231875" y="1312825"/>
            <a:ext cx="97200" cy="758100"/>
          </a:xfrm>
          <a:prstGeom prst="straightConnector1">
            <a:avLst/>
          </a:prstGeom>
          <a:noFill/>
          <a:ln cap="flat" cmpd="sng" w="9525">
            <a:solidFill>
              <a:schemeClr val="dk1"/>
            </a:solidFill>
            <a:prstDash val="solid"/>
            <a:round/>
            <a:headEnd len="med" w="med" type="triangle"/>
            <a:tailEnd len="med" w="med" type="none"/>
          </a:ln>
        </p:spPr>
      </p:cxnSp>
      <p:sp>
        <p:nvSpPr>
          <p:cNvPr id="501" name="Google Shape;501;p23"/>
          <p:cNvSpPr txBox="1"/>
          <p:nvPr/>
        </p:nvSpPr>
        <p:spPr>
          <a:xfrm>
            <a:off x="6195650" y="867850"/>
            <a:ext cx="547800" cy="29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Exo"/>
                <a:ea typeface="Exo"/>
                <a:cs typeface="Exo"/>
                <a:sym typeface="Exo"/>
              </a:rPr>
              <a:t>Arcuate</a:t>
            </a:r>
            <a:r>
              <a:rPr b="1" lang="en" sz="700">
                <a:latin typeface="Exo"/>
                <a:ea typeface="Exo"/>
                <a:cs typeface="Exo"/>
                <a:sym typeface="Exo"/>
              </a:rPr>
              <a:t> Arteries</a:t>
            </a:r>
            <a:endParaRPr b="1" sz="700">
              <a:latin typeface="Exo"/>
              <a:ea typeface="Exo"/>
              <a:cs typeface="Exo"/>
              <a:sym typeface="Exo"/>
            </a:endParaRPr>
          </a:p>
        </p:txBody>
      </p:sp>
      <p:cxnSp>
        <p:nvCxnSpPr>
          <p:cNvPr id="502" name="Google Shape;502;p23"/>
          <p:cNvCxnSpPr>
            <a:endCxn id="501" idx="2"/>
          </p:cNvCxnSpPr>
          <p:nvPr/>
        </p:nvCxnSpPr>
        <p:spPr>
          <a:xfrm rot="10800000">
            <a:off x="6469550" y="1163350"/>
            <a:ext cx="140400" cy="184500"/>
          </a:xfrm>
          <a:prstGeom prst="straightConnector1">
            <a:avLst/>
          </a:prstGeom>
          <a:noFill/>
          <a:ln cap="flat" cmpd="sng" w="9525">
            <a:solidFill>
              <a:schemeClr val="dk1"/>
            </a:solidFill>
            <a:prstDash val="solid"/>
            <a:round/>
            <a:headEnd len="med" w="med" type="triangle"/>
            <a:tailEnd len="med" w="med" type="none"/>
          </a:ln>
        </p:spPr>
      </p:cxnSp>
      <p:cxnSp>
        <p:nvCxnSpPr>
          <p:cNvPr id="503" name="Google Shape;503;p23"/>
          <p:cNvCxnSpPr>
            <a:endCxn id="501" idx="2"/>
          </p:cNvCxnSpPr>
          <p:nvPr/>
        </p:nvCxnSpPr>
        <p:spPr>
          <a:xfrm rot="10800000">
            <a:off x="6469550" y="1163350"/>
            <a:ext cx="8400" cy="360000"/>
          </a:xfrm>
          <a:prstGeom prst="straightConnector1">
            <a:avLst/>
          </a:prstGeom>
          <a:noFill/>
          <a:ln cap="flat" cmpd="sng" w="9525">
            <a:solidFill>
              <a:schemeClr val="dk1"/>
            </a:solidFill>
            <a:prstDash val="solid"/>
            <a:round/>
            <a:headEnd len="med" w="med" type="triangle"/>
            <a:tailEnd len="med" w="med" type="none"/>
          </a:ln>
        </p:spPr>
      </p:cxnSp>
      <p:sp>
        <p:nvSpPr>
          <p:cNvPr id="504" name="Google Shape;504;p23"/>
          <p:cNvSpPr txBox="1"/>
          <p:nvPr/>
        </p:nvSpPr>
        <p:spPr>
          <a:xfrm>
            <a:off x="5813675" y="3164788"/>
            <a:ext cx="762600" cy="29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Exo"/>
                <a:ea typeface="Exo"/>
                <a:cs typeface="Exo"/>
                <a:sym typeface="Exo"/>
              </a:rPr>
              <a:t>Interlobular</a:t>
            </a:r>
            <a:r>
              <a:rPr b="1" lang="en" sz="700">
                <a:latin typeface="Exo"/>
                <a:ea typeface="Exo"/>
                <a:cs typeface="Exo"/>
                <a:sym typeface="Exo"/>
              </a:rPr>
              <a:t> Arteries</a:t>
            </a:r>
            <a:endParaRPr b="1" sz="700">
              <a:latin typeface="Exo"/>
              <a:ea typeface="Exo"/>
              <a:cs typeface="Exo"/>
              <a:sym typeface="Exo"/>
            </a:endParaRPr>
          </a:p>
        </p:txBody>
      </p:sp>
      <p:cxnSp>
        <p:nvCxnSpPr>
          <p:cNvPr id="505" name="Google Shape;505;p23"/>
          <p:cNvCxnSpPr>
            <a:endCxn id="504" idx="3"/>
          </p:cNvCxnSpPr>
          <p:nvPr/>
        </p:nvCxnSpPr>
        <p:spPr>
          <a:xfrm flipH="1">
            <a:off x="6576275" y="2974438"/>
            <a:ext cx="3900" cy="338100"/>
          </a:xfrm>
          <a:prstGeom prst="straightConnector1">
            <a:avLst/>
          </a:prstGeom>
          <a:noFill/>
          <a:ln cap="flat" cmpd="sng" w="9525">
            <a:solidFill>
              <a:schemeClr val="dk1"/>
            </a:solidFill>
            <a:prstDash val="solid"/>
            <a:round/>
            <a:headEnd len="med" w="med" type="triangle"/>
            <a:tailEnd len="med" w="med" type="none"/>
          </a:ln>
        </p:spPr>
      </p:cxnSp>
      <p:cxnSp>
        <p:nvCxnSpPr>
          <p:cNvPr id="506" name="Google Shape;506;p23"/>
          <p:cNvCxnSpPr>
            <a:endCxn id="504" idx="3"/>
          </p:cNvCxnSpPr>
          <p:nvPr/>
        </p:nvCxnSpPr>
        <p:spPr>
          <a:xfrm rot="10800000">
            <a:off x="6576275" y="3312538"/>
            <a:ext cx="203100" cy="29400"/>
          </a:xfrm>
          <a:prstGeom prst="straightConnector1">
            <a:avLst/>
          </a:prstGeom>
          <a:noFill/>
          <a:ln cap="flat" cmpd="sng" w="9525">
            <a:solidFill>
              <a:schemeClr val="dk1"/>
            </a:solidFill>
            <a:prstDash val="solid"/>
            <a:round/>
            <a:headEnd len="med" w="med" type="triangle"/>
            <a:tailEnd len="med" w="med" type="none"/>
          </a:ln>
        </p:spPr>
      </p:cxnSp>
      <p:cxnSp>
        <p:nvCxnSpPr>
          <p:cNvPr id="507" name="Google Shape;507;p23"/>
          <p:cNvCxnSpPr/>
          <p:nvPr/>
        </p:nvCxnSpPr>
        <p:spPr>
          <a:xfrm>
            <a:off x="1579512" y="6302954"/>
            <a:ext cx="4613400" cy="1800"/>
          </a:xfrm>
          <a:prstGeom prst="straightConnector1">
            <a:avLst/>
          </a:prstGeom>
          <a:noFill/>
          <a:ln cap="flat" cmpd="sng" w="38100">
            <a:solidFill>
              <a:srgbClr val="345B63"/>
            </a:solidFill>
            <a:prstDash val="solid"/>
            <a:round/>
            <a:headEnd len="med" w="med" type="none"/>
            <a:tailEnd len="med" w="med" type="none"/>
          </a:ln>
        </p:spPr>
      </p:cxnSp>
      <p:sp>
        <p:nvSpPr>
          <p:cNvPr id="508" name="Google Shape;508;p23"/>
          <p:cNvSpPr txBox="1"/>
          <p:nvPr/>
        </p:nvSpPr>
        <p:spPr>
          <a:xfrm>
            <a:off x="836549" y="5709325"/>
            <a:ext cx="60993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Arterial Supply Variation</a:t>
            </a:r>
            <a:endParaRPr b="1" sz="2800">
              <a:solidFill>
                <a:srgbClr val="345B63"/>
              </a:solidFill>
              <a:latin typeface="Exo"/>
              <a:ea typeface="Exo"/>
              <a:cs typeface="Exo"/>
              <a:sym typeface="Exo"/>
            </a:endParaRPr>
          </a:p>
        </p:txBody>
      </p:sp>
      <p:cxnSp>
        <p:nvCxnSpPr>
          <p:cNvPr id="509" name="Google Shape;509;p23"/>
          <p:cNvCxnSpPr>
            <a:stCxn id="510" idx="2"/>
            <a:endCxn id="511" idx="0"/>
          </p:cNvCxnSpPr>
          <p:nvPr/>
        </p:nvCxnSpPr>
        <p:spPr>
          <a:xfrm>
            <a:off x="688335" y="6590034"/>
            <a:ext cx="9300" cy="3772200"/>
          </a:xfrm>
          <a:prstGeom prst="straightConnector1">
            <a:avLst/>
          </a:prstGeom>
          <a:noFill/>
          <a:ln cap="flat" cmpd="sng" w="76200">
            <a:solidFill>
              <a:srgbClr val="134F5C"/>
            </a:solidFill>
            <a:prstDash val="solid"/>
            <a:round/>
            <a:headEnd len="med" w="med" type="none"/>
            <a:tailEnd len="med" w="med" type="none"/>
          </a:ln>
        </p:spPr>
      </p:cxnSp>
      <p:sp>
        <p:nvSpPr>
          <p:cNvPr id="512" name="Google Shape;512;p23"/>
          <p:cNvSpPr/>
          <p:nvPr/>
        </p:nvSpPr>
        <p:spPr>
          <a:xfrm>
            <a:off x="578983" y="6751841"/>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13" name="Google Shape;513;p23"/>
          <p:cNvSpPr txBox="1"/>
          <p:nvPr/>
        </p:nvSpPr>
        <p:spPr>
          <a:xfrm>
            <a:off x="806075" y="6665725"/>
            <a:ext cx="5467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 kidneys present a great variety in arterial supply.</a:t>
            </a:r>
            <a:endParaRPr>
              <a:latin typeface="Exo"/>
              <a:ea typeface="Exo"/>
              <a:cs typeface="Exo"/>
              <a:sym typeface="Exo"/>
            </a:endParaRPr>
          </a:p>
        </p:txBody>
      </p:sp>
      <p:sp>
        <p:nvSpPr>
          <p:cNvPr id="514" name="Google Shape;514;p23"/>
          <p:cNvSpPr txBox="1"/>
          <p:nvPr/>
        </p:nvSpPr>
        <p:spPr>
          <a:xfrm>
            <a:off x="790625" y="7021950"/>
            <a:ext cx="66258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These variations may be explained by the ascending course of the kidney in the retroperitoneal space, from the original embryological site of formation (pelvis) to the final destination (lumbar area).</a:t>
            </a:r>
            <a:endParaRPr>
              <a:latin typeface="Exo"/>
              <a:ea typeface="Exo"/>
              <a:cs typeface="Exo"/>
              <a:sym typeface="Exo"/>
            </a:endParaRPr>
          </a:p>
        </p:txBody>
      </p:sp>
      <p:sp>
        <p:nvSpPr>
          <p:cNvPr id="515" name="Google Shape;515;p23"/>
          <p:cNvSpPr/>
          <p:nvPr/>
        </p:nvSpPr>
        <p:spPr>
          <a:xfrm>
            <a:off x="574764" y="7415721"/>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16" name="Google Shape;516;p23"/>
          <p:cNvSpPr/>
          <p:nvPr/>
        </p:nvSpPr>
        <p:spPr>
          <a:xfrm>
            <a:off x="583131" y="8036857"/>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17" name="Google Shape;517;p23"/>
          <p:cNvSpPr txBox="1"/>
          <p:nvPr/>
        </p:nvSpPr>
        <p:spPr>
          <a:xfrm>
            <a:off x="806075" y="7844850"/>
            <a:ext cx="65949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During this course, the kidneys are supplied by consecutive branches of the iliac vessels and the aorta.</a:t>
            </a:r>
            <a:endParaRPr>
              <a:latin typeface="Exo"/>
              <a:ea typeface="Exo"/>
              <a:cs typeface="Exo"/>
              <a:sym typeface="Exo"/>
            </a:endParaRPr>
          </a:p>
        </p:txBody>
      </p:sp>
      <p:sp>
        <p:nvSpPr>
          <p:cNvPr id="518" name="Google Shape;518;p23"/>
          <p:cNvSpPr txBox="1"/>
          <p:nvPr/>
        </p:nvSpPr>
        <p:spPr>
          <a:xfrm>
            <a:off x="818525" y="8408075"/>
            <a:ext cx="66258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Usually the lower branches become atrophic and vanish while new, higher ones supply the kidney during its ascent.</a:t>
            </a:r>
            <a:endParaRPr>
              <a:latin typeface="Exo"/>
              <a:ea typeface="Exo"/>
              <a:cs typeface="Exo"/>
              <a:sym typeface="Exo"/>
            </a:endParaRPr>
          </a:p>
        </p:txBody>
      </p:sp>
      <p:sp>
        <p:nvSpPr>
          <p:cNvPr id="519" name="Google Shape;519;p23"/>
          <p:cNvSpPr/>
          <p:nvPr/>
        </p:nvSpPr>
        <p:spPr>
          <a:xfrm>
            <a:off x="584189" y="8600085"/>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20" name="Google Shape;520;p23"/>
          <p:cNvSpPr/>
          <p:nvPr/>
        </p:nvSpPr>
        <p:spPr>
          <a:xfrm>
            <a:off x="583131" y="9090083"/>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21" name="Google Shape;521;p23"/>
          <p:cNvSpPr txBox="1"/>
          <p:nvPr/>
        </p:nvSpPr>
        <p:spPr>
          <a:xfrm>
            <a:off x="818525" y="9003975"/>
            <a:ext cx="55866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Accessory arteries are common (in about 25% of patients).</a:t>
            </a:r>
            <a:endParaRPr>
              <a:latin typeface="Exo"/>
              <a:ea typeface="Exo"/>
              <a:cs typeface="Exo"/>
              <a:sym typeface="Exo"/>
            </a:endParaRPr>
          </a:p>
        </p:txBody>
      </p:sp>
      <p:sp>
        <p:nvSpPr>
          <p:cNvPr id="522" name="Google Shape;522;p23"/>
          <p:cNvSpPr txBox="1"/>
          <p:nvPr/>
        </p:nvSpPr>
        <p:spPr>
          <a:xfrm>
            <a:off x="818522" y="9402200"/>
            <a:ext cx="6625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An accessory artery is any supernumerary artery that reaches the kidney.</a:t>
            </a:r>
            <a:endParaRPr>
              <a:latin typeface="Exo"/>
              <a:ea typeface="Exo"/>
              <a:cs typeface="Exo"/>
              <a:sym typeface="Exo"/>
            </a:endParaRPr>
          </a:p>
        </p:txBody>
      </p:sp>
      <p:sp>
        <p:nvSpPr>
          <p:cNvPr id="523" name="Google Shape;523;p23"/>
          <p:cNvSpPr/>
          <p:nvPr/>
        </p:nvSpPr>
        <p:spPr>
          <a:xfrm>
            <a:off x="583114" y="9514248"/>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24" name="Google Shape;524;p23"/>
          <p:cNvSpPr/>
          <p:nvPr/>
        </p:nvSpPr>
        <p:spPr>
          <a:xfrm>
            <a:off x="583131" y="9938258"/>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25" name="Google Shape;525;p23"/>
          <p:cNvSpPr txBox="1"/>
          <p:nvPr/>
        </p:nvSpPr>
        <p:spPr>
          <a:xfrm>
            <a:off x="836551" y="9746250"/>
            <a:ext cx="52725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If a supernumerary artery does not enter the kidney through the hilum, it is called aberrant.</a:t>
            </a:r>
            <a:endParaRPr>
              <a:latin typeface="Exo"/>
              <a:ea typeface="Exo"/>
              <a:cs typeface="Exo"/>
              <a:sym typeface="Exo"/>
            </a:endParaRPr>
          </a:p>
        </p:txBody>
      </p:sp>
      <p:sp>
        <p:nvSpPr>
          <p:cNvPr id="526" name="Google Shape;526;p23"/>
          <p:cNvSpPr txBox="1"/>
          <p:nvPr/>
        </p:nvSpPr>
        <p:spPr>
          <a:xfrm>
            <a:off x="2928450" y="6290200"/>
            <a:ext cx="1915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6FA8DC"/>
                </a:solidFill>
                <a:latin typeface="Exo"/>
                <a:ea typeface="Exo"/>
                <a:cs typeface="Exo"/>
                <a:sym typeface="Exo"/>
              </a:rPr>
              <a:t>Only in boys slides</a:t>
            </a:r>
            <a:r>
              <a:rPr b="1" lang="en">
                <a:solidFill>
                  <a:srgbClr val="6FA8DC"/>
                </a:solidFill>
                <a:latin typeface="Exo"/>
                <a:ea typeface="Exo"/>
                <a:cs typeface="Exo"/>
                <a:sym typeface="Exo"/>
              </a:rPr>
              <a:t> </a:t>
            </a:r>
            <a:endParaRPr b="1">
              <a:solidFill>
                <a:srgbClr val="6FA8DC"/>
              </a:solidFill>
              <a:latin typeface="Exo"/>
              <a:ea typeface="Exo"/>
              <a:cs typeface="Exo"/>
              <a:sym typeface="Ex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24"/>
          <p:cNvSpPr txBox="1"/>
          <p:nvPr/>
        </p:nvSpPr>
        <p:spPr>
          <a:xfrm>
            <a:off x="727200" y="7336318"/>
            <a:ext cx="6318000" cy="478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600">
                <a:solidFill>
                  <a:srgbClr val="345B63"/>
                </a:solidFill>
                <a:latin typeface="Exo"/>
                <a:ea typeface="Exo"/>
                <a:cs typeface="Exo"/>
                <a:sym typeface="Exo"/>
              </a:rPr>
              <a:t>Lymphatic Drainage and Nerve Supply</a:t>
            </a:r>
            <a:endParaRPr b="1" sz="2600">
              <a:solidFill>
                <a:srgbClr val="345B63"/>
              </a:solidFill>
              <a:latin typeface="Exo"/>
              <a:ea typeface="Exo"/>
              <a:cs typeface="Exo"/>
              <a:sym typeface="Exo"/>
            </a:endParaRPr>
          </a:p>
        </p:txBody>
      </p:sp>
      <p:sp>
        <p:nvSpPr>
          <p:cNvPr id="532" name="Google Shape;532;p24"/>
          <p:cNvSpPr/>
          <p:nvPr/>
        </p:nvSpPr>
        <p:spPr>
          <a:xfrm>
            <a:off x="1155025" y="8109072"/>
            <a:ext cx="5801700" cy="1031400"/>
          </a:xfrm>
          <a:prstGeom prst="roundRect">
            <a:avLst>
              <a:gd fmla="val 9231" name="adj"/>
            </a:avLst>
          </a:prstGeom>
          <a:solidFill>
            <a:srgbClr val="FFFFF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Exo"/>
                <a:ea typeface="Exo"/>
                <a:cs typeface="Exo"/>
                <a:sym typeface="Exo"/>
              </a:rPr>
              <a:t>     </a:t>
            </a:r>
            <a:r>
              <a:rPr b="1" lang="en">
                <a:solidFill>
                  <a:schemeClr val="dk1"/>
                </a:solidFill>
                <a:latin typeface="Exo"/>
                <a:ea typeface="Exo"/>
                <a:cs typeface="Exo"/>
                <a:sym typeface="Exo"/>
              </a:rPr>
              <a:t>Lymphatic Drainage:</a:t>
            </a:r>
            <a:r>
              <a:rPr lang="en">
                <a:solidFill>
                  <a:schemeClr val="dk1"/>
                </a:solidFill>
                <a:latin typeface="Exo"/>
                <a:ea typeface="Exo"/>
                <a:cs typeface="Exo"/>
                <a:sym typeface="Exo"/>
              </a:rPr>
              <a:t> </a:t>
            </a:r>
            <a:endParaRPr>
              <a:solidFill>
                <a:schemeClr val="dk1"/>
              </a:solidFill>
              <a:latin typeface="Exo"/>
              <a:ea typeface="Exo"/>
              <a:cs typeface="Exo"/>
              <a:sym typeface="Exo"/>
            </a:endParaRPr>
          </a:p>
          <a:p>
            <a:pPr indent="-317500" lvl="0" marL="914400" rtl="0" algn="l">
              <a:spcBef>
                <a:spcPts val="0"/>
              </a:spcBef>
              <a:spcAft>
                <a:spcPts val="0"/>
              </a:spcAft>
              <a:buClr>
                <a:srgbClr val="D5A6BD"/>
              </a:buClr>
              <a:buSzPts val="1400"/>
              <a:buFont typeface="Exo"/>
              <a:buChar char="-"/>
            </a:pPr>
            <a:r>
              <a:rPr lang="en">
                <a:solidFill>
                  <a:srgbClr val="D5A6BD"/>
                </a:solidFill>
                <a:latin typeface="Exo"/>
                <a:ea typeface="Exo"/>
                <a:cs typeface="Exo"/>
                <a:sym typeface="Exo"/>
              </a:rPr>
              <a:t>The lymph vessels follow the arteries. </a:t>
            </a:r>
            <a:endParaRPr>
              <a:solidFill>
                <a:srgbClr val="D5A6BD"/>
              </a:solidFill>
              <a:latin typeface="Exo"/>
              <a:ea typeface="Exo"/>
              <a:cs typeface="Exo"/>
              <a:sym typeface="Exo"/>
            </a:endParaRPr>
          </a:p>
          <a:p>
            <a:pPr indent="-317500" lvl="0" marL="914400" rtl="0" algn="l">
              <a:spcBef>
                <a:spcPts val="0"/>
              </a:spcBef>
              <a:spcAft>
                <a:spcPts val="0"/>
              </a:spcAft>
              <a:buClr>
                <a:schemeClr val="dk1"/>
              </a:buClr>
              <a:buSzPts val="1400"/>
              <a:buFont typeface="Exo"/>
              <a:buChar char="-"/>
            </a:pPr>
            <a:r>
              <a:rPr lang="en">
                <a:solidFill>
                  <a:schemeClr val="dk1"/>
                </a:solidFill>
                <a:latin typeface="Exo"/>
                <a:ea typeface="Exo"/>
                <a:cs typeface="Exo"/>
                <a:sym typeface="Exo"/>
              </a:rPr>
              <a:t>Lymph drains to the </a:t>
            </a:r>
            <a:r>
              <a:rPr b="1" lang="en">
                <a:solidFill>
                  <a:schemeClr val="dk1"/>
                </a:solidFill>
                <a:latin typeface="Exo"/>
                <a:ea typeface="Exo"/>
                <a:cs typeface="Exo"/>
                <a:sym typeface="Exo"/>
              </a:rPr>
              <a:t>lateral aortic lymph</a:t>
            </a:r>
            <a:r>
              <a:rPr lang="en">
                <a:solidFill>
                  <a:schemeClr val="dk1"/>
                </a:solidFill>
                <a:latin typeface="Exo"/>
                <a:ea typeface="Exo"/>
                <a:cs typeface="Exo"/>
                <a:sym typeface="Exo"/>
              </a:rPr>
              <a:t> nodes around the origin of the renal artery.</a:t>
            </a:r>
            <a:endParaRPr>
              <a:latin typeface="Exo"/>
              <a:ea typeface="Exo"/>
              <a:cs typeface="Exo"/>
              <a:sym typeface="Exo"/>
            </a:endParaRPr>
          </a:p>
        </p:txBody>
      </p:sp>
      <p:grpSp>
        <p:nvGrpSpPr>
          <p:cNvPr id="533" name="Google Shape;533;p24"/>
          <p:cNvGrpSpPr/>
          <p:nvPr/>
        </p:nvGrpSpPr>
        <p:grpSpPr>
          <a:xfrm flipH="1">
            <a:off x="894127" y="8359347"/>
            <a:ext cx="537612" cy="530852"/>
            <a:chOff x="1058752" y="8450304"/>
            <a:chExt cx="694500" cy="731100"/>
          </a:xfrm>
        </p:grpSpPr>
        <p:sp>
          <p:nvSpPr>
            <p:cNvPr id="534" name="Google Shape;534;p24"/>
            <p:cNvSpPr/>
            <p:nvPr/>
          </p:nvSpPr>
          <p:spPr>
            <a:xfrm>
              <a:off x="1058752" y="8450304"/>
              <a:ext cx="694500" cy="731100"/>
            </a:xfrm>
            <a:prstGeom prst="ellipse">
              <a:avLst/>
            </a:prstGeom>
            <a:solidFill>
              <a:srgbClr val="B9C7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sp>
          <p:nvSpPr>
            <p:cNvPr id="535" name="Google Shape;535;p24"/>
            <p:cNvSpPr/>
            <p:nvPr/>
          </p:nvSpPr>
          <p:spPr>
            <a:xfrm>
              <a:off x="1154150" y="8553499"/>
              <a:ext cx="503700" cy="533400"/>
            </a:xfrm>
            <a:prstGeom prst="ellipse">
              <a:avLst/>
            </a:prstGeom>
            <a:solidFill>
              <a:srgbClr val="567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grpSp>
      <p:sp>
        <p:nvSpPr>
          <p:cNvPr id="536" name="Google Shape;536;p24"/>
          <p:cNvSpPr/>
          <p:nvPr/>
        </p:nvSpPr>
        <p:spPr>
          <a:xfrm>
            <a:off x="1155025" y="9339947"/>
            <a:ext cx="5801700" cy="1154400"/>
          </a:xfrm>
          <a:prstGeom prst="roundRect">
            <a:avLst>
              <a:gd fmla="val 9231" name="adj"/>
            </a:avLst>
          </a:prstGeom>
          <a:solidFill>
            <a:srgbClr val="FFFFF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Exo"/>
                <a:ea typeface="Exo"/>
                <a:cs typeface="Exo"/>
                <a:sym typeface="Exo"/>
              </a:rPr>
              <a:t>     </a:t>
            </a:r>
            <a:r>
              <a:rPr b="1" lang="en">
                <a:solidFill>
                  <a:schemeClr val="dk1"/>
                </a:solidFill>
                <a:latin typeface="Exo"/>
                <a:ea typeface="Exo"/>
                <a:cs typeface="Exo"/>
                <a:sym typeface="Exo"/>
              </a:rPr>
              <a:t>Nerve Supply:</a:t>
            </a:r>
            <a:endParaRPr b="1">
              <a:solidFill>
                <a:schemeClr val="dk1"/>
              </a:solidFill>
              <a:latin typeface="Exo"/>
              <a:ea typeface="Exo"/>
              <a:cs typeface="Exo"/>
              <a:sym typeface="Exo"/>
            </a:endParaRPr>
          </a:p>
          <a:p>
            <a:pPr indent="-317500" lvl="0" marL="914400" rtl="0" algn="l">
              <a:spcBef>
                <a:spcPts val="0"/>
              </a:spcBef>
              <a:spcAft>
                <a:spcPts val="0"/>
              </a:spcAft>
              <a:buClr>
                <a:schemeClr val="dk1"/>
              </a:buClr>
              <a:buSzPts val="1400"/>
              <a:buFont typeface="Exo"/>
              <a:buChar char="-"/>
            </a:pPr>
            <a:r>
              <a:rPr lang="en">
                <a:solidFill>
                  <a:schemeClr val="dk1"/>
                </a:solidFill>
                <a:latin typeface="Exo"/>
                <a:ea typeface="Exo"/>
                <a:cs typeface="Exo"/>
                <a:sym typeface="Exo"/>
              </a:rPr>
              <a:t>The nerve supply is the </a:t>
            </a:r>
            <a:r>
              <a:rPr b="1" lang="en">
                <a:solidFill>
                  <a:schemeClr val="dk1"/>
                </a:solidFill>
                <a:latin typeface="Exo"/>
                <a:ea typeface="Exo"/>
                <a:cs typeface="Exo"/>
                <a:sym typeface="Exo"/>
              </a:rPr>
              <a:t>renal sympathetic plexus</a:t>
            </a:r>
            <a:r>
              <a:rPr lang="en">
                <a:solidFill>
                  <a:schemeClr val="dk1"/>
                </a:solidFill>
                <a:latin typeface="Exo"/>
                <a:ea typeface="Exo"/>
                <a:cs typeface="Exo"/>
                <a:sym typeface="Exo"/>
              </a:rPr>
              <a:t>.</a:t>
            </a:r>
            <a:endParaRPr>
              <a:solidFill>
                <a:schemeClr val="dk1"/>
              </a:solidFill>
              <a:latin typeface="Exo"/>
              <a:ea typeface="Exo"/>
              <a:cs typeface="Exo"/>
              <a:sym typeface="Exo"/>
            </a:endParaRPr>
          </a:p>
          <a:p>
            <a:pPr indent="-317500" lvl="0" marL="914400" rtl="0" algn="l">
              <a:spcBef>
                <a:spcPts val="0"/>
              </a:spcBef>
              <a:spcAft>
                <a:spcPts val="0"/>
              </a:spcAft>
              <a:buClr>
                <a:schemeClr val="dk1"/>
              </a:buClr>
              <a:buSzPts val="1400"/>
              <a:buFont typeface="Exo"/>
              <a:buChar char="-"/>
            </a:pPr>
            <a:r>
              <a:rPr lang="en">
                <a:solidFill>
                  <a:schemeClr val="dk1"/>
                </a:solidFill>
                <a:latin typeface="Exo"/>
                <a:ea typeface="Exo"/>
                <a:cs typeface="Exo"/>
                <a:sym typeface="Exo"/>
              </a:rPr>
              <a:t>The </a:t>
            </a:r>
            <a:r>
              <a:rPr b="1" lang="en">
                <a:solidFill>
                  <a:schemeClr val="dk1"/>
                </a:solidFill>
                <a:latin typeface="Exo"/>
                <a:ea typeface="Exo"/>
                <a:cs typeface="Exo"/>
                <a:sym typeface="Exo"/>
              </a:rPr>
              <a:t>afferent fibers</a:t>
            </a:r>
            <a:r>
              <a:rPr lang="en">
                <a:solidFill>
                  <a:schemeClr val="dk1"/>
                </a:solidFill>
                <a:latin typeface="Exo"/>
                <a:ea typeface="Exo"/>
                <a:cs typeface="Exo"/>
                <a:sym typeface="Exo"/>
              </a:rPr>
              <a:t> that travel through the renal plexus enter the spinal cord in the </a:t>
            </a:r>
            <a:r>
              <a:rPr b="1" lang="en">
                <a:solidFill>
                  <a:schemeClr val="dk1"/>
                </a:solidFill>
                <a:latin typeface="Exo"/>
                <a:ea typeface="Exo"/>
                <a:cs typeface="Exo"/>
                <a:sym typeface="Exo"/>
              </a:rPr>
              <a:t>10th</a:t>
            </a:r>
            <a:r>
              <a:rPr lang="en">
                <a:solidFill>
                  <a:schemeClr val="dk1"/>
                </a:solidFill>
                <a:latin typeface="Exo"/>
                <a:ea typeface="Exo"/>
                <a:cs typeface="Exo"/>
                <a:sym typeface="Exo"/>
              </a:rPr>
              <a:t> , </a:t>
            </a:r>
            <a:r>
              <a:rPr b="1" lang="en">
                <a:solidFill>
                  <a:schemeClr val="dk1"/>
                </a:solidFill>
                <a:latin typeface="Exo"/>
                <a:ea typeface="Exo"/>
                <a:cs typeface="Exo"/>
                <a:sym typeface="Exo"/>
              </a:rPr>
              <a:t>11th</a:t>
            </a:r>
            <a:r>
              <a:rPr lang="en">
                <a:solidFill>
                  <a:schemeClr val="dk1"/>
                </a:solidFill>
                <a:latin typeface="Exo"/>
                <a:ea typeface="Exo"/>
                <a:cs typeface="Exo"/>
                <a:sym typeface="Exo"/>
              </a:rPr>
              <a:t>, and </a:t>
            </a:r>
            <a:r>
              <a:rPr b="1" lang="en">
                <a:solidFill>
                  <a:schemeClr val="dk1"/>
                </a:solidFill>
                <a:latin typeface="Exo"/>
                <a:ea typeface="Exo"/>
                <a:cs typeface="Exo"/>
                <a:sym typeface="Exo"/>
              </a:rPr>
              <a:t>12th</a:t>
            </a:r>
            <a:r>
              <a:rPr lang="en">
                <a:solidFill>
                  <a:schemeClr val="dk1"/>
                </a:solidFill>
                <a:latin typeface="Exo"/>
                <a:ea typeface="Exo"/>
                <a:cs typeface="Exo"/>
                <a:sym typeface="Exo"/>
              </a:rPr>
              <a:t> thoracic nerves.</a:t>
            </a:r>
            <a:endParaRPr b="1">
              <a:solidFill>
                <a:schemeClr val="dk1"/>
              </a:solidFill>
              <a:latin typeface="Exo"/>
              <a:ea typeface="Exo"/>
              <a:cs typeface="Exo"/>
              <a:sym typeface="Exo"/>
            </a:endParaRPr>
          </a:p>
        </p:txBody>
      </p:sp>
      <p:grpSp>
        <p:nvGrpSpPr>
          <p:cNvPr id="537" name="Google Shape;537;p24"/>
          <p:cNvGrpSpPr/>
          <p:nvPr/>
        </p:nvGrpSpPr>
        <p:grpSpPr>
          <a:xfrm flipH="1">
            <a:off x="894127" y="9651727"/>
            <a:ext cx="537612" cy="530852"/>
            <a:chOff x="1058752" y="8450304"/>
            <a:chExt cx="694500" cy="731100"/>
          </a:xfrm>
        </p:grpSpPr>
        <p:sp>
          <p:nvSpPr>
            <p:cNvPr id="538" name="Google Shape;538;p24"/>
            <p:cNvSpPr/>
            <p:nvPr/>
          </p:nvSpPr>
          <p:spPr>
            <a:xfrm>
              <a:off x="1058752" y="8450304"/>
              <a:ext cx="694500" cy="731100"/>
            </a:xfrm>
            <a:prstGeom prst="ellipse">
              <a:avLst/>
            </a:prstGeom>
            <a:solidFill>
              <a:srgbClr val="B9C7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sp>
          <p:nvSpPr>
            <p:cNvPr id="539" name="Google Shape;539;p24"/>
            <p:cNvSpPr/>
            <p:nvPr/>
          </p:nvSpPr>
          <p:spPr>
            <a:xfrm>
              <a:off x="1154150" y="8553499"/>
              <a:ext cx="503700" cy="533400"/>
            </a:xfrm>
            <a:prstGeom prst="ellipse">
              <a:avLst/>
            </a:prstGeom>
            <a:solidFill>
              <a:srgbClr val="567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grpSp>
      <p:cxnSp>
        <p:nvCxnSpPr>
          <p:cNvPr id="540" name="Google Shape;540;p24"/>
          <p:cNvCxnSpPr/>
          <p:nvPr/>
        </p:nvCxnSpPr>
        <p:spPr>
          <a:xfrm>
            <a:off x="1540287" y="7911454"/>
            <a:ext cx="4613400" cy="1800"/>
          </a:xfrm>
          <a:prstGeom prst="straightConnector1">
            <a:avLst/>
          </a:prstGeom>
          <a:noFill/>
          <a:ln cap="flat" cmpd="sng" w="38100">
            <a:solidFill>
              <a:srgbClr val="345B63"/>
            </a:solidFill>
            <a:prstDash val="solid"/>
            <a:round/>
            <a:headEnd len="med" w="med" type="none"/>
            <a:tailEnd len="med" w="med" type="none"/>
          </a:ln>
        </p:spPr>
      </p:cxnSp>
      <p:sp>
        <p:nvSpPr>
          <p:cNvPr id="541" name="Google Shape;541;p24"/>
          <p:cNvSpPr txBox="1"/>
          <p:nvPr/>
        </p:nvSpPr>
        <p:spPr>
          <a:xfrm>
            <a:off x="1313250" y="202025"/>
            <a:ext cx="51459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Venous Drainage of the kidney</a:t>
            </a:r>
            <a:endParaRPr b="1" sz="2800">
              <a:solidFill>
                <a:srgbClr val="345B63"/>
              </a:solidFill>
              <a:latin typeface="Exo"/>
              <a:ea typeface="Exo"/>
              <a:cs typeface="Exo"/>
              <a:sym typeface="Exo"/>
            </a:endParaRPr>
          </a:p>
        </p:txBody>
      </p:sp>
      <p:pic>
        <p:nvPicPr>
          <p:cNvPr id="542" name="Google Shape;542;p24"/>
          <p:cNvPicPr preferRelativeResize="0"/>
          <p:nvPr/>
        </p:nvPicPr>
        <p:blipFill>
          <a:blip r:embed="rId3">
            <a:alphaModFix/>
          </a:blip>
          <a:stretch>
            <a:fillRect/>
          </a:stretch>
        </p:blipFill>
        <p:spPr>
          <a:xfrm>
            <a:off x="5454850" y="2268225"/>
            <a:ext cx="1915400" cy="1869325"/>
          </a:xfrm>
          <a:prstGeom prst="rect">
            <a:avLst/>
          </a:prstGeom>
          <a:noFill/>
          <a:ln>
            <a:noFill/>
          </a:ln>
          <a:effectLst>
            <a:outerShdw blurRad="57150" rotWithShape="0" algn="bl" dir="5400000" dist="19050">
              <a:srgbClr val="000000">
                <a:alpha val="50000"/>
              </a:srgbClr>
            </a:outerShdw>
          </a:effectLst>
        </p:spPr>
      </p:pic>
      <p:sp>
        <p:nvSpPr>
          <p:cNvPr id="543" name="Google Shape;543;p24"/>
          <p:cNvSpPr txBox="1"/>
          <p:nvPr/>
        </p:nvSpPr>
        <p:spPr>
          <a:xfrm>
            <a:off x="229050" y="972925"/>
            <a:ext cx="7314300" cy="1046700"/>
          </a:xfrm>
          <a:prstGeom prst="rect">
            <a:avLst/>
          </a:prstGeom>
          <a:solidFill>
            <a:srgbClr val="CCCCCC"/>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Exo"/>
                <a:ea typeface="Exo"/>
                <a:cs typeface="Exo"/>
                <a:sym typeface="Exo"/>
              </a:rPr>
              <a:t>Both renal veins </a:t>
            </a:r>
            <a:r>
              <a:rPr lang="en">
                <a:solidFill>
                  <a:schemeClr val="lt1"/>
                </a:solidFill>
                <a:latin typeface="Exo"/>
                <a:ea typeface="Exo"/>
                <a:cs typeface="Exo"/>
                <a:sym typeface="Exo"/>
              </a:rPr>
              <a:t>Renal vein </a:t>
            </a:r>
            <a:r>
              <a:rPr lang="en">
                <a:solidFill>
                  <a:srgbClr val="6FA8DC"/>
                </a:solidFill>
                <a:latin typeface="Exo"/>
                <a:ea typeface="Exo"/>
                <a:cs typeface="Exo"/>
                <a:sym typeface="Exo"/>
              </a:rPr>
              <a:t>emerges from the hilum in front of the renal artery </a:t>
            </a:r>
            <a:r>
              <a:rPr lang="en">
                <a:solidFill>
                  <a:schemeClr val="lt1"/>
                </a:solidFill>
                <a:latin typeface="Exo"/>
                <a:ea typeface="Exo"/>
                <a:cs typeface="Exo"/>
                <a:sym typeface="Exo"/>
              </a:rPr>
              <a:t>and </a:t>
            </a:r>
            <a:r>
              <a:rPr lang="en">
                <a:solidFill>
                  <a:srgbClr val="FFFFFF"/>
                </a:solidFill>
                <a:latin typeface="Exo"/>
                <a:ea typeface="Exo"/>
                <a:cs typeface="Exo"/>
                <a:sym typeface="Exo"/>
              </a:rPr>
              <a:t>drain to the </a:t>
            </a:r>
            <a:r>
              <a:rPr b="1" lang="en">
                <a:solidFill>
                  <a:srgbClr val="FFFFFF"/>
                </a:solidFill>
                <a:latin typeface="Exo"/>
                <a:ea typeface="Exo"/>
                <a:cs typeface="Exo"/>
                <a:sym typeface="Exo"/>
              </a:rPr>
              <a:t>inferior vena cava.</a:t>
            </a:r>
            <a:endParaRPr b="1">
              <a:solidFill>
                <a:srgbClr val="FFFFFF"/>
              </a:solidFill>
              <a:latin typeface="Exo"/>
              <a:ea typeface="Exo"/>
              <a:cs typeface="Exo"/>
              <a:sym typeface="Exo"/>
            </a:endParaRPr>
          </a:p>
          <a:p>
            <a:pPr indent="0" lvl="0" marL="0" rtl="0" algn="ctr">
              <a:spcBef>
                <a:spcPts val="0"/>
              </a:spcBef>
              <a:spcAft>
                <a:spcPts val="0"/>
              </a:spcAft>
              <a:buNone/>
            </a:pPr>
            <a:r>
              <a:rPr lang="en">
                <a:solidFill>
                  <a:srgbClr val="6FA8DC"/>
                </a:solidFill>
                <a:latin typeface="Exo"/>
                <a:ea typeface="Exo"/>
                <a:cs typeface="Exo"/>
                <a:sym typeface="Exo"/>
              </a:rPr>
              <a:t>Kidneys are drained through interlobular veins and interlobar veins until these converge from across the kidney to form the renal vein.</a:t>
            </a:r>
            <a:endParaRPr>
              <a:solidFill>
                <a:srgbClr val="6FA8DC"/>
              </a:solidFill>
              <a:latin typeface="Exo"/>
              <a:ea typeface="Exo"/>
              <a:cs typeface="Exo"/>
              <a:sym typeface="Exo"/>
            </a:endParaRPr>
          </a:p>
        </p:txBody>
      </p:sp>
      <p:sp>
        <p:nvSpPr>
          <p:cNvPr id="544" name="Google Shape;544;p24"/>
          <p:cNvSpPr txBox="1"/>
          <p:nvPr/>
        </p:nvSpPr>
        <p:spPr>
          <a:xfrm>
            <a:off x="1532180" y="2220875"/>
            <a:ext cx="2178900" cy="463800"/>
          </a:xfrm>
          <a:prstGeom prst="rect">
            <a:avLst/>
          </a:prstGeom>
          <a:solidFill>
            <a:schemeClr val="accent3"/>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latin typeface="Exo"/>
                <a:ea typeface="Exo"/>
                <a:cs typeface="Exo"/>
                <a:sym typeface="Exo"/>
              </a:rPr>
              <a:t>The left renal vein</a:t>
            </a:r>
            <a:endParaRPr b="1" sz="1800">
              <a:solidFill>
                <a:srgbClr val="FFFFFF"/>
              </a:solidFill>
              <a:latin typeface="Exo"/>
              <a:ea typeface="Exo"/>
              <a:cs typeface="Exo"/>
              <a:sym typeface="Exo"/>
            </a:endParaRPr>
          </a:p>
        </p:txBody>
      </p:sp>
      <p:sp>
        <p:nvSpPr>
          <p:cNvPr id="545" name="Google Shape;545;p24"/>
          <p:cNvSpPr txBox="1"/>
          <p:nvPr/>
        </p:nvSpPr>
        <p:spPr>
          <a:xfrm>
            <a:off x="224633" y="2799525"/>
            <a:ext cx="4794000" cy="34170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 Three times </a:t>
            </a:r>
            <a:r>
              <a:rPr b="1" lang="en">
                <a:latin typeface="Exo"/>
                <a:ea typeface="Exo"/>
                <a:cs typeface="Exo"/>
                <a:sym typeface="Exo"/>
              </a:rPr>
              <a:t>longer</a:t>
            </a:r>
            <a:r>
              <a:rPr lang="en">
                <a:latin typeface="Exo"/>
                <a:ea typeface="Exo"/>
                <a:cs typeface="Exo"/>
                <a:sym typeface="Exo"/>
              </a:rPr>
              <a:t> than the right </a:t>
            </a:r>
            <a:r>
              <a:rPr lang="en">
                <a:solidFill>
                  <a:srgbClr val="D5A6BD"/>
                </a:solidFill>
                <a:latin typeface="Exo"/>
                <a:ea typeface="Exo"/>
                <a:cs typeface="Exo"/>
                <a:sym typeface="Exo"/>
              </a:rPr>
              <a:t>(7.5 cm and 2.5 cm)</a:t>
            </a:r>
            <a:r>
              <a:rPr lang="en">
                <a:latin typeface="Exo"/>
                <a:ea typeface="Exo"/>
                <a:cs typeface="Exo"/>
                <a:sym typeface="Exo"/>
              </a:rPr>
              <a:t> </a:t>
            </a:r>
            <a:r>
              <a:rPr lang="en">
                <a:solidFill>
                  <a:srgbClr val="D5A6BD"/>
                </a:solidFill>
                <a:latin typeface="Exo"/>
                <a:ea typeface="Exo"/>
                <a:cs typeface="Exo"/>
                <a:sym typeface="Exo"/>
              </a:rPr>
              <a:t>as it courses in front of the aorta to drain into the IVC.</a:t>
            </a:r>
            <a:endParaRPr>
              <a:solidFill>
                <a:srgbClr val="D5A6BD"/>
              </a:solidFill>
              <a:latin typeface="Exo"/>
              <a:ea typeface="Exo"/>
              <a:cs typeface="Exo"/>
              <a:sym typeface="Exo"/>
            </a:endParaRPr>
          </a:p>
          <a:p>
            <a:pPr indent="0" lvl="0" marL="0" rtl="0" algn="l">
              <a:spcBef>
                <a:spcPts val="0"/>
              </a:spcBef>
              <a:spcAft>
                <a:spcPts val="0"/>
              </a:spcAft>
              <a:buNone/>
            </a:pPr>
            <a:r>
              <a:rPr lang="en">
                <a:solidFill>
                  <a:srgbClr val="D5A6BD"/>
                </a:solidFill>
                <a:latin typeface="Exo"/>
                <a:ea typeface="Exo"/>
                <a:cs typeface="Exo"/>
                <a:sym typeface="Exo"/>
              </a:rPr>
              <a:t>- So, for this reason the left kidney is the preferred side for live donor nephrectomy. </a:t>
            </a:r>
            <a:endParaRPr>
              <a:solidFill>
                <a:srgbClr val="D5A6BD"/>
              </a:solidFill>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It runs from its origin in the renal hilum, </a:t>
            </a:r>
            <a:r>
              <a:rPr lang="en">
                <a:solidFill>
                  <a:srgbClr val="D5A6BD"/>
                </a:solidFill>
                <a:latin typeface="Exo"/>
                <a:ea typeface="Exo"/>
                <a:cs typeface="Exo"/>
                <a:sym typeface="Exo"/>
              </a:rPr>
              <a:t>posterior to the splenic vein and the body of pancreas, and then across the anterior aspect of the aorta, just below the origin of the superior mesenteric artery. </a:t>
            </a:r>
            <a:endParaRPr>
              <a:solidFill>
                <a:srgbClr val="D5A6BD"/>
              </a:solidFill>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The </a:t>
            </a:r>
            <a:r>
              <a:rPr b="1" lang="en">
                <a:latin typeface="Exo"/>
                <a:ea typeface="Exo"/>
                <a:cs typeface="Exo"/>
                <a:sym typeface="Exo"/>
              </a:rPr>
              <a:t>left gonadal vein</a:t>
            </a:r>
            <a:r>
              <a:rPr lang="en">
                <a:latin typeface="Exo"/>
                <a:ea typeface="Exo"/>
                <a:cs typeface="Exo"/>
                <a:sym typeface="Exo"/>
              </a:rPr>
              <a:t> enters it from below and the </a:t>
            </a:r>
            <a:r>
              <a:rPr b="1" lang="en">
                <a:latin typeface="Exo"/>
                <a:ea typeface="Exo"/>
                <a:cs typeface="Exo"/>
                <a:sym typeface="Exo"/>
              </a:rPr>
              <a:t>left suprarenal vein</a:t>
            </a:r>
            <a:r>
              <a:rPr lang="en">
                <a:latin typeface="Exo"/>
                <a:ea typeface="Exo"/>
                <a:cs typeface="Exo"/>
                <a:sym typeface="Exo"/>
              </a:rPr>
              <a:t>, usually receiving one of the left inferior phrenic veins, enters it above but nearer the midline. </a:t>
            </a:r>
            <a:r>
              <a:rPr lang="en">
                <a:solidFill>
                  <a:srgbClr val="6FA8DC"/>
                </a:solidFill>
                <a:latin typeface="Exo"/>
                <a:ea typeface="Exo"/>
                <a:cs typeface="Exo"/>
                <a:sym typeface="Exo"/>
              </a:rPr>
              <a:t>(The left renal vein receives left gonadal and left suprarenal veins)</a:t>
            </a:r>
            <a:endParaRPr>
              <a:solidFill>
                <a:srgbClr val="6FA8DC"/>
              </a:solidFill>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a:t>
            </a:r>
            <a:r>
              <a:rPr lang="en">
                <a:solidFill>
                  <a:srgbClr val="D5A6BD"/>
                </a:solidFill>
                <a:latin typeface="Exo"/>
                <a:ea typeface="Exo"/>
                <a:cs typeface="Exo"/>
                <a:sym typeface="Exo"/>
              </a:rPr>
              <a:t>The left renal vein enters the inferior vena cava a </a:t>
            </a:r>
            <a:r>
              <a:rPr b="1" lang="en">
                <a:solidFill>
                  <a:srgbClr val="D5A6BD"/>
                </a:solidFill>
                <a:latin typeface="Exo"/>
                <a:ea typeface="Exo"/>
                <a:cs typeface="Exo"/>
                <a:sym typeface="Exo"/>
              </a:rPr>
              <a:t>little above</a:t>
            </a:r>
            <a:r>
              <a:rPr lang="en">
                <a:solidFill>
                  <a:srgbClr val="D5A6BD"/>
                </a:solidFill>
                <a:latin typeface="Exo"/>
                <a:ea typeface="Exo"/>
                <a:cs typeface="Exo"/>
                <a:sym typeface="Exo"/>
              </a:rPr>
              <a:t> the right vein.</a:t>
            </a:r>
            <a:endParaRPr>
              <a:solidFill>
                <a:srgbClr val="D5A6BD"/>
              </a:solidFill>
              <a:latin typeface="Exo"/>
              <a:ea typeface="Exo"/>
              <a:cs typeface="Exo"/>
              <a:sym typeface="Exo"/>
            </a:endParaRPr>
          </a:p>
        </p:txBody>
      </p:sp>
      <p:sp>
        <p:nvSpPr>
          <p:cNvPr id="546" name="Google Shape;546;p24"/>
          <p:cNvSpPr txBox="1"/>
          <p:nvPr/>
        </p:nvSpPr>
        <p:spPr>
          <a:xfrm>
            <a:off x="5215551" y="4283025"/>
            <a:ext cx="2394000" cy="463800"/>
          </a:xfrm>
          <a:prstGeom prst="rect">
            <a:avLst/>
          </a:prstGeom>
          <a:solidFill>
            <a:schemeClr val="accent3"/>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latin typeface="Exo"/>
                <a:ea typeface="Exo"/>
                <a:cs typeface="Exo"/>
                <a:sym typeface="Exo"/>
              </a:rPr>
              <a:t>The Right Renal Vein</a:t>
            </a:r>
            <a:endParaRPr b="1" sz="1800">
              <a:solidFill>
                <a:srgbClr val="FFFFFF"/>
              </a:solidFill>
              <a:latin typeface="Exo"/>
              <a:ea typeface="Exo"/>
              <a:cs typeface="Exo"/>
              <a:sym typeface="Exo"/>
            </a:endParaRPr>
          </a:p>
        </p:txBody>
      </p:sp>
      <p:sp>
        <p:nvSpPr>
          <p:cNvPr id="547" name="Google Shape;547;p24"/>
          <p:cNvSpPr txBox="1"/>
          <p:nvPr/>
        </p:nvSpPr>
        <p:spPr>
          <a:xfrm>
            <a:off x="5166950" y="4883725"/>
            <a:ext cx="2491200" cy="1031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5A6BD"/>
                </a:solidFill>
                <a:latin typeface="Exo"/>
                <a:ea typeface="Exo"/>
                <a:cs typeface="Exo"/>
                <a:sym typeface="Exo"/>
              </a:rPr>
              <a:t>Behind the </a:t>
            </a:r>
            <a:r>
              <a:rPr b="1" lang="en">
                <a:solidFill>
                  <a:srgbClr val="D5A6BD"/>
                </a:solidFill>
                <a:latin typeface="Exo"/>
                <a:ea typeface="Exo"/>
                <a:cs typeface="Exo"/>
                <a:sym typeface="Exo"/>
              </a:rPr>
              <a:t>2nd part of the duodenum</a:t>
            </a:r>
            <a:r>
              <a:rPr lang="en">
                <a:solidFill>
                  <a:srgbClr val="D5A6BD"/>
                </a:solidFill>
                <a:latin typeface="Exo"/>
                <a:ea typeface="Exo"/>
                <a:cs typeface="Exo"/>
                <a:sym typeface="Exo"/>
              </a:rPr>
              <a:t> and sometimes behind the lateral part of the head of the pancreas.</a:t>
            </a:r>
            <a:endParaRPr>
              <a:solidFill>
                <a:srgbClr val="D5A6BD"/>
              </a:solidFill>
              <a:latin typeface="Exo"/>
              <a:ea typeface="Exo"/>
              <a:cs typeface="Exo"/>
              <a:sym typeface="Exo"/>
            </a:endParaRPr>
          </a:p>
        </p:txBody>
      </p:sp>
      <p:sp>
        <p:nvSpPr>
          <p:cNvPr id="548" name="Google Shape;548;p24"/>
          <p:cNvSpPr txBox="1"/>
          <p:nvPr/>
        </p:nvSpPr>
        <p:spPr>
          <a:xfrm>
            <a:off x="338966" y="6801801"/>
            <a:ext cx="1262100" cy="3387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1000">
                <a:latin typeface="Exo"/>
                <a:ea typeface="Exo"/>
                <a:cs typeface="Exo"/>
                <a:sym typeface="Exo"/>
              </a:rPr>
              <a:t>Inferior vena cava</a:t>
            </a:r>
            <a:endParaRPr b="1" sz="1000">
              <a:latin typeface="Exo"/>
              <a:ea typeface="Exo"/>
              <a:cs typeface="Exo"/>
              <a:sym typeface="Exo"/>
            </a:endParaRPr>
          </a:p>
        </p:txBody>
      </p:sp>
      <p:sp>
        <p:nvSpPr>
          <p:cNvPr id="549" name="Google Shape;549;p24"/>
          <p:cNvSpPr txBox="1"/>
          <p:nvPr/>
        </p:nvSpPr>
        <p:spPr>
          <a:xfrm>
            <a:off x="2112340" y="6724872"/>
            <a:ext cx="782400" cy="4926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1000">
                <a:latin typeface="Exo"/>
                <a:ea typeface="Exo"/>
                <a:cs typeface="Exo"/>
                <a:sym typeface="Exo"/>
              </a:rPr>
              <a:t>Renal vein</a:t>
            </a:r>
            <a:endParaRPr b="1" sz="1000">
              <a:latin typeface="Exo"/>
              <a:ea typeface="Exo"/>
              <a:cs typeface="Exo"/>
              <a:sym typeface="Exo"/>
            </a:endParaRPr>
          </a:p>
        </p:txBody>
      </p:sp>
      <p:sp>
        <p:nvSpPr>
          <p:cNvPr id="550" name="Google Shape;550;p24"/>
          <p:cNvSpPr txBox="1"/>
          <p:nvPr/>
        </p:nvSpPr>
        <p:spPr>
          <a:xfrm>
            <a:off x="3406000" y="6724860"/>
            <a:ext cx="1081800" cy="4926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1000">
                <a:latin typeface="Exo"/>
                <a:ea typeface="Exo"/>
                <a:cs typeface="Exo"/>
                <a:sym typeface="Exo"/>
              </a:rPr>
              <a:t>Interlobar veins</a:t>
            </a:r>
            <a:endParaRPr b="1" sz="1000">
              <a:latin typeface="Exo"/>
              <a:ea typeface="Exo"/>
              <a:cs typeface="Exo"/>
              <a:sym typeface="Exo"/>
            </a:endParaRPr>
          </a:p>
        </p:txBody>
      </p:sp>
      <p:sp>
        <p:nvSpPr>
          <p:cNvPr id="551" name="Google Shape;551;p24"/>
          <p:cNvSpPr txBox="1"/>
          <p:nvPr/>
        </p:nvSpPr>
        <p:spPr>
          <a:xfrm>
            <a:off x="4999050" y="6724848"/>
            <a:ext cx="949500" cy="4926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1000">
                <a:latin typeface="Exo"/>
                <a:ea typeface="Exo"/>
                <a:cs typeface="Exo"/>
                <a:sym typeface="Exo"/>
              </a:rPr>
              <a:t>Arcuate veins</a:t>
            </a:r>
            <a:endParaRPr b="1" sz="1000">
              <a:latin typeface="Exo"/>
              <a:ea typeface="Exo"/>
              <a:cs typeface="Exo"/>
              <a:sym typeface="Exo"/>
            </a:endParaRPr>
          </a:p>
        </p:txBody>
      </p:sp>
      <p:sp>
        <p:nvSpPr>
          <p:cNvPr id="552" name="Google Shape;552;p24"/>
          <p:cNvSpPr txBox="1"/>
          <p:nvPr/>
        </p:nvSpPr>
        <p:spPr>
          <a:xfrm>
            <a:off x="6351633" y="6724848"/>
            <a:ext cx="1081800" cy="4926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1000">
                <a:latin typeface="Exo"/>
                <a:ea typeface="Exo"/>
                <a:cs typeface="Exo"/>
                <a:sym typeface="Exo"/>
              </a:rPr>
              <a:t>Interlobular veins</a:t>
            </a:r>
            <a:endParaRPr b="1" sz="1000">
              <a:latin typeface="Exo"/>
              <a:ea typeface="Exo"/>
              <a:cs typeface="Exo"/>
              <a:sym typeface="Exo"/>
            </a:endParaRPr>
          </a:p>
        </p:txBody>
      </p:sp>
      <p:cxnSp>
        <p:nvCxnSpPr>
          <p:cNvPr id="553" name="Google Shape;553;p24"/>
          <p:cNvCxnSpPr>
            <a:stCxn id="548" idx="3"/>
            <a:endCxn id="549" idx="1"/>
          </p:cNvCxnSpPr>
          <p:nvPr/>
        </p:nvCxnSpPr>
        <p:spPr>
          <a:xfrm>
            <a:off x="1601066" y="6971151"/>
            <a:ext cx="511200" cy="0"/>
          </a:xfrm>
          <a:prstGeom prst="straightConnector1">
            <a:avLst/>
          </a:prstGeom>
          <a:noFill/>
          <a:ln cap="flat" cmpd="sng" w="9525">
            <a:solidFill>
              <a:schemeClr val="dk2"/>
            </a:solidFill>
            <a:prstDash val="solid"/>
            <a:round/>
            <a:headEnd len="med" w="med" type="triangle"/>
            <a:tailEnd len="med" w="med" type="none"/>
          </a:ln>
        </p:spPr>
      </p:cxnSp>
      <p:cxnSp>
        <p:nvCxnSpPr>
          <p:cNvPr id="554" name="Google Shape;554;p24"/>
          <p:cNvCxnSpPr>
            <a:stCxn id="549" idx="3"/>
            <a:endCxn id="550" idx="1"/>
          </p:cNvCxnSpPr>
          <p:nvPr/>
        </p:nvCxnSpPr>
        <p:spPr>
          <a:xfrm>
            <a:off x="2894740" y="6971172"/>
            <a:ext cx="511200" cy="0"/>
          </a:xfrm>
          <a:prstGeom prst="straightConnector1">
            <a:avLst/>
          </a:prstGeom>
          <a:noFill/>
          <a:ln cap="flat" cmpd="sng" w="9525">
            <a:solidFill>
              <a:schemeClr val="dk2"/>
            </a:solidFill>
            <a:prstDash val="solid"/>
            <a:round/>
            <a:headEnd len="med" w="med" type="triangle"/>
            <a:tailEnd len="med" w="med" type="none"/>
          </a:ln>
        </p:spPr>
      </p:cxnSp>
      <p:cxnSp>
        <p:nvCxnSpPr>
          <p:cNvPr id="555" name="Google Shape;555;p24"/>
          <p:cNvCxnSpPr>
            <a:stCxn id="550" idx="3"/>
            <a:endCxn id="551" idx="1"/>
          </p:cNvCxnSpPr>
          <p:nvPr/>
        </p:nvCxnSpPr>
        <p:spPr>
          <a:xfrm>
            <a:off x="4487800" y="6971160"/>
            <a:ext cx="511200" cy="0"/>
          </a:xfrm>
          <a:prstGeom prst="straightConnector1">
            <a:avLst/>
          </a:prstGeom>
          <a:noFill/>
          <a:ln cap="flat" cmpd="sng" w="9525">
            <a:solidFill>
              <a:schemeClr val="dk2"/>
            </a:solidFill>
            <a:prstDash val="solid"/>
            <a:round/>
            <a:headEnd len="med" w="med" type="triangle"/>
            <a:tailEnd len="med" w="med" type="none"/>
          </a:ln>
        </p:spPr>
      </p:cxnSp>
      <p:cxnSp>
        <p:nvCxnSpPr>
          <p:cNvPr id="556" name="Google Shape;556;p24"/>
          <p:cNvCxnSpPr>
            <a:stCxn id="551" idx="3"/>
            <a:endCxn id="552" idx="1"/>
          </p:cNvCxnSpPr>
          <p:nvPr/>
        </p:nvCxnSpPr>
        <p:spPr>
          <a:xfrm>
            <a:off x="5948550" y="6971148"/>
            <a:ext cx="403200" cy="0"/>
          </a:xfrm>
          <a:prstGeom prst="straightConnector1">
            <a:avLst/>
          </a:prstGeom>
          <a:noFill/>
          <a:ln cap="flat" cmpd="sng" w="9525">
            <a:solidFill>
              <a:schemeClr val="dk2"/>
            </a:solidFill>
            <a:prstDash val="solid"/>
            <a:round/>
            <a:headEnd len="med" w="med" type="triangle"/>
            <a:tailEnd len="med" w="med" type="none"/>
          </a:ln>
        </p:spPr>
      </p:cxnSp>
      <p:sp>
        <p:nvSpPr>
          <p:cNvPr id="557" name="Google Shape;557;p24"/>
          <p:cNvSpPr txBox="1"/>
          <p:nvPr/>
        </p:nvSpPr>
        <p:spPr>
          <a:xfrm>
            <a:off x="410575" y="6273788"/>
            <a:ext cx="1836600" cy="3339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t" bIns="36675" lIns="36675" spcFirstLastPara="1" rIns="36675" wrap="square" tIns="36675">
            <a:spAutoFit/>
          </a:bodyPr>
          <a:lstStyle/>
          <a:p>
            <a:pPr indent="0" lvl="0" marL="0" rtl="0" algn="ctr">
              <a:spcBef>
                <a:spcPts val="0"/>
              </a:spcBef>
              <a:spcAft>
                <a:spcPts val="0"/>
              </a:spcAft>
              <a:buClr>
                <a:schemeClr val="dk1"/>
              </a:buClr>
              <a:buSzPts val="1100"/>
              <a:buFont typeface="Arial"/>
              <a:buNone/>
            </a:pPr>
            <a:r>
              <a:rPr b="1" lang="en" sz="1700">
                <a:latin typeface="Exo"/>
                <a:ea typeface="Exo"/>
                <a:cs typeface="Exo"/>
                <a:sym typeface="Exo"/>
              </a:rPr>
              <a:t>Venous Drainage</a:t>
            </a:r>
            <a:endParaRPr b="1" sz="1700">
              <a:latin typeface="Exo"/>
              <a:ea typeface="Exo"/>
              <a:cs typeface="Exo"/>
              <a:sym typeface="Exo"/>
            </a:endParaRPr>
          </a:p>
        </p:txBody>
      </p:sp>
      <p:sp>
        <p:nvSpPr>
          <p:cNvPr id="558" name="Google Shape;558;p24"/>
          <p:cNvSpPr txBox="1"/>
          <p:nvPr/>
        </p:nvSpPr>
        <p:spPr>
          <a:xfrm>
            <a:off x="610685" y="202032"/>
            <a:ext cx="294900" cy="505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FFFFFF"/>
                </a:solidFill>
                <a:latin typeface="Exo"/>
                <a:ea typeface="Exo"/>
                <a:cs typeface="Exo"/>
                <a:sym typeface="Exo"/>
              </a:rPr>
              <a:t>9</a:t>
            </a:r>
            <a:endParaRPr b="1" sz="2800">
              <a:solidFill>
                <a:srgbClr val="FFFFFF"/>
              </a:solidFill>
              <a:latin typeface="Exo"/>
              <a:ea typeface="Exo"/>
              <a:cs typeface="Exo"/>
              <a:sym typeface="Ex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25"/>
          <p:cNvSpPr txBox="1"/>
          <p:nvPr/>
        </p:nvSpPr>
        <p:spPr>
          <a:xfrm>
            <a:off x="1761637" y="1260818"/>
            <a:ext cx="4528200" cy="400200"/>
          </a:xfrm>
          <a:prstGeom prst="rect">
            <a:avLst/>
          </a:prstGeom>
          <a:solidFill>
            <a:srgbClr val="567E87"/>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Exo"/>
                <a:ea typeface="Exo"/>
                <a:cs typeface="Exo"/>
                <a:sym typeface="Exo"/>
              </a:rPr>
              <a:t>Kidneys develop in the </a:t>
            </a:r>
            <a:r>
              <a:rPr b="1" lang="en">
                <a:solidFill>
                  <a:srgbClr val="FFFFFF"/>
                </a:solidFill>
                <a:latin typeface="Exo"/>
                <a:ea typeface="Exo"/>
                <a:cs typeface="Exo"/>
                <a:sym typeface="Exo"/>
              </a:rPr>
              <a:t>pelvis</a:t>
            </a:r>
            <a:r>
              <a:rPr lang="en">
                <a:solidFill>
                  <a:srgbClr val="FFFFFF"/>
                </a:solidFill>
                <a:latin typeface="Exo"/>
                <a:ea typeface="Exo"/>
                <a:cs typeface="Exo"/>
                <a:sym typeface="Exo"/>
              </a:rPr>
              <a:t> then </a:t>
            </a:r>
            <a:r>
              <a:rPr b="1" lang="en">
                <a:solidFill>
                  <a:srgbClr val="FFFFFF"/>
                </a:solidFill>
                <a:latin typeface="Exo"/>
                <a:ea typeface="Exo"/>
                <a:cs typeface="Exo"/>
                <a:sym typeface="Exo"/>
              </a:rPr>
              <a:t>migrate up.</a:t>
            </a:r>
            <a:endParaRPr b="1">
              <a:solidFill>
                <a:srgbClr val="FFFFFF"/>
              </a:solidFill>
              <a:latin typeface="Exo"/>
              <a:ea typeface="Exo"/>
              <a:cs typeface="Exo"/>
              <a:sym typeface="Exo"/>
            </a:endParaRPr>
          </a:p>
        </p:txBody>
      </p:sp>
      <p:sp>
        <p:nvSpPr>
          <p:cNvPr id="564" name="Google Shape;564;p25"/>
          <p:cNvSpPr txBox="1"/>
          <p:nvPr/>
        </p:nvSpPr>
        <p:spPr>
          <a:xfrm>
            <a:off x="972038" y="1692506"/>
            <a:ext cx="6107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Exo"/>
                <a:ea typeface="Exo"/>
                <a:cs typeface="Exo"/>
                <a:sym typeface="Exo"/>
              </a:rPr>
              <a:t>The Common Developmental Abnormalities of the Kidney:</a:t>
            </a:r>
            <a:endParaRPr sz="1500">
              <a:latin typeface="Exo"/>
              <a:ea typeface="Exo"/>
              <a:cs typeface="Exo"/>
              <a:sym typeface="Exo"/>
            </a:endParaRPr>
          </a:p>
        </p:txBody>
      </p:sp>
      <p:sp>
        <p:nvSpPr>
          <p:cNvPr id="565" name="Google Shape;565;p25"/>
          <p:cNvSpPr txBox="1"/>
          <p:nvPr/>
        </p:nvSpPr>
        <p:spPr>
          <a:xfrm>
            <a:off x="363338" y="2326081"/>
            <a:ext cx="1820700" cy="923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Exo"/>
                <a:ea typeface="Exo"/>
                <a:cs typeface="Exo"/>
                <a:sym typeface="Exo"/>
              </a:rPr>
              <a:t>- Pelvic kidney: </a:t>
            </a:r>
            <a:r>
              <a:rPr lang="en" sz="1200">
                <a:solidFill>
                  <a:schemeClr val="dk1"/>
                </a:solidFill>
                <a:latin typeface="Exo"/>
                <a:ea typeface="Exo"/>
                <a:cs typeface="Exo"/>
                <a:sym typeface="Exo"/>
              </a:rPr>
              <a:t>failure of ascent of kidney from lower lumbar or sacral region.</a:t>
            </a:r>
            <a:endParaRPr sz="1200">
              <a:solidFill>
                <a:schemeClr val="dk1"/>
              </a:solidFill>
              <a:latin typeface="Exo"/>
              <a:ea typeface="Exo"/>
              <a:cs typeface="Exo"/>
              <a:sym typeface="Exo"/>
            </a:endParaRPr>
          </a:p>
        </p:txBody>
      </p:sp>
      <p:sp>
        <p:nvSpPr>
          <p:cNvPr id="566" name="Google Shape;566;p25"/>
          <p:cNvSpPr txBox="1"/>
          <p:nvPr/>
        </p:nvSpPr>
        <p:spPr>
          <a:xfrm>
            <a:off x="4025750" y="2143374"/>
            <a:ext cx="2036700" cy="12813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Exo"/>
                <a:ea typeface="Exo"/>
                <a:cs typeface="Exo"/>
                <a:sym typeface="Exo"/>
              </a:rPr>
              <a:t>- Aberrant renal arteries: </a:t>
            </a:r>
            <a:r>
              <a:rPr lang="en" sz="1200">
                <a:solidFill>
                  <a:schemeClr val="dk1"/>
                </a:solidFill>
                <a:latin typeface="Exo"/>
                <a:ea typeface="Exo"/>
                <a:cs typeface="Exo"/>
                <a:sym typeface="Exo"/>
              </a:rPr>
              <a:t>The kidney has more than one renal artery which supply the kidney without passing through hilum.</a:t>
            </a:r>
            <a:endParaRPr b="1" sz="1200">
              <a:solidFill>
                <a:schemeClr val="dk1"/>
              </a:solidFill>
              <a:latin typeface="Exo"/>
              <a:ea typeface="Exo"/>
              <a:cs typeface="Exo"/>
              <a:sym typeface="Exo"/>
            </a:endParaRPr>
          </a:p>
        </p:txBody>
      </p:sp>
      <p:sp>
        <p:nvSpPr>
          <p:cNvPr id="567" name="Google Shape;567;p25"/>
          <p:cNvSpPr txBox="1"/>
          <p:nvPr/>
        </p:nvSpPr>
        <p:spPr>
          <a:xfrm>
            <a:off x="352900" y="3667250"/>
            <a:ext cx="5009700" cy="2195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Exo"/>
              <a:buChar char="●"/>
            </a:pPr>
            <a:r>
              <a:rPr b="1" lang="en" sz="1200">
                <a:solidFill>
                  <a:schemeClr val="dk1"/>
                </a:solidFill>
                <a:latin typeface="Exo"/>
                <a:ea typeface="Exo"/>
                <a:cs typeface="Exo"/>
                <a:sym typeface="Exo"/>
              </a:rPr>
              <a:t>Horseshoe kidney: </a:t>
            </a:r>
            <a:r>
              <a:rPr lang="en" sz="1200">
                <a:solidFill>
                  <a:schemeClr val="dk1"/>
                </a:solidFill>
                <a:latin typeface="Exo"/>
                <a:ea typeface="Exo"/>
                <a:cs typeface="Exo"/>
                <a:sym typeface="Exo"/>
              </a:rPr>
              <a:t>Fusion of lower poles of two kidneys.</a:t>
            </a:r>
            <a:endParaRPr sz="1200">
              <a:solidFill>
                <a:schemeClr val="dk1"/>
              </a:solidFill>
              <a:latin typeface="Exo"/>
              <a:ea typeface="Exo"/>
              <a:cs typeface="Exo"/>
              <a:sym typeface="Exo"/>
            </a:endParaRPr>
          </a:p>
          <a:p>
            <a:pPr indent="-304800" lvl="0" marL="457200" rtl="0" algn="l">
              <a:spcBef>
                <a:spcPts val="0"/>
              </a:spcBef>
              <a:spcAft>
                <a:spcPts val="0"/>
              </a:spcAft>
              <a:buClr>
                <a:srgbClr val="6FA8DC"/>
              </a:buClr>
              <a:buSzPts val="1200"/>
              <a:buFont typeface="Exo"/>
              <a:buChar char="●"/>
            </a:pPr>
            <a:r>
              <a:rPr lang="en" sz="1200">
                <a:solidFill>
                  <a:srgbClr val="6FA8DC"/>
                </a:solidFill>
                <a:latin typeface="Exo"/>
                <a:ea typeface="Exo"/>
                <a:cs typeface="Exo"/>
                <a:sym typeface="Exo"/>
              </a:rPr>
              <a:t>It is where the two developing kidneys fuse into a single horseshoe-shaped structure.</a:t>
            </a:r>
            <a:endParaRPr sz="1200">
              <a:solidFill>
                <a:srgbClr val="6FA8DC"/>
              </a:solidFill>
              <a:latin typeface="Exo"/>
              <a:ea typeface="Exo"/>
              <a:cs typeface="Exo"/>
              <a:sym typeface="Exo"/>
            </a:endParaRPr>
          </a:p>
          <a:p>
            <a:pPr indent="-304800" lvl="0" marL="457200" rtl="0" algn="l">
              <a:spcBef>
                <a:spcPts val="0"/>
              </a:spcBef>
              <a:spcAft>
                <a:spcPts val="0"/>
              </a:spcAft>
              <a:buClr>
                <a:srgbClr val="6FA8DC"/>
              </a:buClr>
              <a:buSzPts val="1200"/>
              <a:buFont typeface="Exo"/>
              <a:buChar char="●"/>
            </a:pPr>
            <a:r>
              <a:rPr lang="en" sz="1200">
                <a:solidFill>
                  <a:srgbClr val="6FA8DC"/>
                </a:solidFill>
                <a:latin typeface="Exo"/>
                <a:ea typeface="Exo"/>
                <a:cs typeface="Exo"/>
                <a:sym typeface="Exo"/>
              </a:rPr>
              <a:t>This occurs if the kidneys become too close together during their ascent and rotation from the pelvis to the abdomen, they become fused at their lower poles (the isthmus) and consequently become ‘stuck’ underneath the inferior mesenteric artery.</a:t>
            </a:r>
            <a:endParaRPr sz="1200">
              <a:solidFill>
                <a:srgbClr val="6FA8DC"/>
              </a:solidFill>
              <a:latin typeface="Exo"/>
              <a:ea typeface="Exo"/>
              <a:cs typeface="Exo"/>
              <a:sym typeface="Exo"/>
            </a:endParaRPr>
          </a:p>
          <a:p>
            <a:pPr indent="-304800" lvl="0" marL="457200" rtl="0" algn="l">
              <a:spcBef>
                <a:spcPts val="0"/>
              </a:spcBef>
              <a:spcAft>
                <a:spcPts val="0"/>
              </a:spcAft>
              <a:buClr>
                <a:srgbClr val="6FA8DC"/>
              </a:buClr>
              <a:buSzPts val="1200"/>
              <a:buFont typeface="Exo"/>
              <a:buChar char="●"/>
            </a:pPr>
            <a:r>
              <a:rPr lang="en" sz="1200">
                <a:solidFill>
                  <a:srgbClr val="6FA8DC"/>
                </a:solidFill>
                <a:latin typeface="Exo"/>
                <a:ea typeface="Exo"/>
                <a:cs typeface="Exo"/>
                <a:sym typeface="Exo"/>
              </a:rPr>
              <a:t>This type of kidney is still drained by two ureters (although the pelvices and ureters remain anteriorly due to incomplete rotation) and is usually asymptomatic.</a:t>
            </a:r>
            <a:endParaRPr sz="1200">
              <a:solidFill>
                <a:srgbClr val="6FA8DC"/>
              </a:solidFill>
              <a:latin typeface="Exo"/>
              <a:ea typeface="Exo"/>
              <a:cs typeface="Exo"/>
              <a:sym typeface="Exo"/>
            </a:endParaRPr>
          </a:p>
        </p:txBody>
      </p:sp>
      <p:sp>
        <p:nvSpPr>
          <p:cNvPr id="568" name="Google Shape;568;p25"/>
          <p:cNvSpPr txBox="1"/>
          <p:nvPr/>
        </p:nvSpPr>
        <p:spPr>
          <a:xfrm>
            <a:off x="363358" y="6168676"/>
            <a:ext cx="2952900" cy="7389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Exo"/>
                <a:ea typeface="Exo"/>
                <a:cs typeface="Exo"/>
                <a:sym typeface="Exo"/>
              </a:rPr>
              <a:t>- Congenital polycystic kidney.</a:t>
            </a:r>
            <a:endParaRPr b="1" sz="1200">
              <a:latin typeface="Exo"/>
              <a:ea typeface="Exo"/>
              <a:cs typeface="Exo"/>
              <a:sym typeface="Exo"/>
            </a:endParaRPr>
          </a:p>
          <a:p>
            <a:pPr indent="0" lvl="0" marL="0" rtl="0" algn="l">
              <a:spcBef>
                <a:spcPts val="0"/>
              </a:spcBef>
              <a:spcAft>
                <a:spcPts val="0"/>
              </a:spcAft>
              <a:buNone/>
            </a:pPr>
            <a:r>
              <a:rPr b="1" lang="en" sz="1200">
                <a:latin typeface="Exo"/>
                <a:ea typeface="Exo"/>
                <a:cs typeface="Exo"/>
                <a:sym typeface="Exo"/>
              </a:rPr>
              <a:t>- Congenital absence of one kidney.</a:t>
            </a:r>
            <a:endParaRPr b="1" sz="1200">
              <a:latin typeface="Exo"/>
              <a:ea typeface="Exo"/>
              <a:cs typeface="Exo"/>
              <a:sym typeface="Exo"/>
            </a:endParaRPr>
          </a:p>
          <a:p>
            <a:pPr indent="0" lvl="0" marL="0" rtl="0" algn="l">
              <a:spcBef>
                <a:spcPts val="0"/>
              </a:spcBef>
              <a:spcAft>
                <a:spcPts val="0"/>
              </a:spcAft>
              <a:buNone/>
            </a:pPr>
            <a:r>
              <a:rPr b="1" lang="en" sz="1200">
                <a:latin typeface="Exo"/>
                <a:ea typeface="Exo"/>
                <a:cs typeface="Exo"/>
                <a:sym typeface="Exo"/>
              </a:rPr>
              <a:t>- Accessory kidney</a:t>
            </a:r>
            <a:endParaRPr b="1" sz="1200">
              <a:latin typeface="Exo"/>
              <a:ea typeface="Exo"/>
              <a:cs typeface="Exo"/>
              <a:sym typeface="Exo"/>
            </a:endParaRPr>
          </a:p>
        </p:txBody>
      </p:sp>
      <p:pic>
        <p:nvPicPr>
          <p:cNvPr id="569" name="Google Shape;569;p25"/>
          <p:cNvPicPr preferRelativeResize="0"/>
          <p:nvPr/>
        </p:nvPicPr>
        <p:blipFill>
          <a:blip r:embed="rId3">
            <a:alphaModFix/>
          </a:blip>
          <a:stretch>
            <a:fillRect/>
          </a:stretch>
        </p:blipFill>
        <p:spPr>
          <a:xfrm>
            <a:off x="2391601" y="2206831"/>
            <a:ext cx="1154400" cy="1154400"/>
          </a:xfrm>
          <a:prstGeom prst="rect">
            <a:avLst/>
          </a:prstGeom>
          <a:noFill/>
          <a:ln>
            <a:noFill/>
          </a:ln>
        </p:spPr>
      </p:pic>
      <p:pic>
        <p:nvPicPr>
          <p:cNvPr id="570" name="Google Shape;570;p25"/>
          <p:cNvPicPr preferRelativeResize="0"/>
          <p:nvPr/>
        </p:nvPicPr>
        <p:blipFill>
          <a:blip r:embed="rId4">
            <a:alphaModFix/>
          </a:blip>
          <a:stretch>
            <a:fillRect/>
          </a:stretch>
        </p:blipFill>
        <p:spPr>
          <a:xfrm>
            <a:off x="6289838" y="2143381"/>
            <a:ext cx="1281300" cy="1281300"/>
          </a:xfrm>
          <a:prstGeom prst="rect">
            <a:avLst/>
          </a:prstGeom>
          <a:noFill/>
          <a:ln>
            <a:noFill/>
          </a:ln>
        </p:spPr>
      </p:pic>
      <p:pic>
        <p:nvPicPr>
          <p:cNvPr id="571" name="Google Shape;571;p25"/>
          <p:cNvPicPr preferRelativeResize="0"/>
          <p:nvPr/>
        </p:nvPicPr>
        <p:blipFill>
          <a:blip r:embed="rId5">
            <a:alphaModFix/>
          </a:blip>
          <a:stretch>
            <a:fillRect/>
          </a:stretch>
        </p:blipFill>
        <p:spPr>
          <a:xfrm>
            <a:off x="5728699" y="4021863"/>
            <a:ext cx="1636099" cy="1431575"/>
          </a:xfrm>
          <a:prstGeom prst="rect">
            <a:avLst/>
          </a:prstGeom>
          <a:noFill/>
          <a:ln>
            <a:noFill/>
          </a:ln>
        </p:spPr>
      </p:pic>
      <p:sp>
        <p:nvSpPr>
          <p:cNvPr id="572" name="Google Shape;572;p25"/>
          <p:cNvSpPr/>
          <p:nvPr/>
        </p:nvSpPr>
        <p:spPr>
          <a:xfrm>
            <a:off x="504425" y="7346175"/>
            <a:ext cx="4686300" cy="1154400"/>
          </a:xfrm>
          <a:prstGeom prst="roundRect">
            <a:avLst>
              <a:gd fmla="val 9231" name="adj"/>
            </a:avLst>
          </a:prstGeom>
          <a:solidFill>
            <a:srgbClr val="FFFFF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chemeClr val="dk1"/>
                </a:solidFill>
                <a:latin typeface="Exo"/>
                <a:ea typeface="Exo"/>
                <a:cs typeface="Exo"/>
                <a:sym typeface="Exo"/>
              </a:rPr>
              <a:t>     How to identify that a given kidney is right or left?</a:t>
            </a:r>
            <a:endParaRPr b="1">
              <a:solidFill>
                <a:schemeClr val="dk1"/>
              </a:solidFill>
              <a:latin typeface="Exo"/>
              <a:ea typeface="Exo"/>
              <a:cs typeface="Exo"/>
              <a:sym typeface="Exo"/>
            </a:endParaRPr>
          </a:p>
          <a:p>
            <a:pPr indent="-317500" lvl="0" marL="457200" rtl="0" algn="ctr">
              <a:spcBef>
                <a:spcPts val="0"/>
              </a:spcBef>
              <a:spcAft>
                <a:spcPts val="0"/>
              </a:spcAft>
              <a:buClr>
                <a:schemeClr val="dk1"/>
              </a:buClr>
              <a:buSzPts val="1400"/>
              <a:buFont typeface="Exo"/>
              <a:buChar char="-"/>
            </a:pPr>
            <a:r>
              <a:rPr lang="en">
                <a:solidFill>
                  <a:schemeClr val="dk1"/>
                </a:solidFill>
                <a:latin typeface="Exo"/>
                <a:ea typeface="Exo"/>
                <a:cs typeface="Exo"/>
                <a:sym typeface="Exo"/>
              </a:rPr>
              <a:t>The hilum is directed medially.</a:t>
            </a:r>
            <a:endParaRPr>
              <a:solidFill>
                <a:schemeClr val="dk1"/>
              </a:solidFill>
              <a:latin typeface="Exo"/>
              <a:ea typeface="Exo"/>
              <a:cs typeface="Exo"/>
              <a:sym typeface="Exo"/>
            </a:endParaRPr>
          </a:p>
          <a:p>
            <a:pPr indent="-317500" lvl="0" marL="457200" rtl="0" algn="ctr">
              <a:spcBef>
                <a:spcPts val="0"/>
              </a:spcBef>
              <a:spcAft>
                <a:spcPts val="0"/>
              </a:spcAft>
              <a:buClr>
                <a:schemeClr val="dk1"/>
              </a:buClr>
              <a:buSzPts val="1400"/>
              <a:buFont typeface="Exo"/>
              <a:buChar char="-"/>
            </a:pPr>
            <a:r>
              <a:rPr lang="en">
                <a:solidFill>
                  <a:schemeClr val="dk1"/>
                </a:solidFill>
                <a:latin typeface="Exo"/>
                <a:ea typeface="Exo"/>
                <a:cs typeface="Exo"/>
                <a:sym typeface="Exo"/>
              </a:rPr>
              <a:t>The renal vessels are anterior to the pelvis.</a:t>
            </a:r>
            <a:endParaRPr>
              <a:solidFill>
                <a:schemeClr val="dk1"/>
              </a:solidFill>
              <a:latin typeface="Exo"/>
              <a:ea typeface="Exo"/>
              <a:cs typeface="Exo"/>
              <a:sym typeface="Exo"/>
            </a:endParaRPr>
          </a:p>
          <a:p>
            <a:pPr indent="-317500" lvl="0" marL="457200" rtl="0" algn="ctr">
              <a:spcBef>
                <a:spcPts val="0"/>
              </a:spcBef>
              <a:spcAft>
                <a:spcPts val="0"/>
              </a:spcAft>
              <a:buClr>
                <a:schemeClr val="dk1"/>
              </a:buClr>
              <a:buSzPts val="1400"/>
              <a:buFont typeface="Exo"/>
              <a:buChar char="-"/>
            </a:pPr>
            <a:r>
              <a:rPr lang="en">
                <a:solidFill>
                  <a:schemeClr val="dk1"/>
                </a:solidFill>
                <a:latin typeface="Exo"/>
                <a:ea typeface="Exo"/>
                <a:cs typeface="Exo"/>
                <a:sym typeface="Exo"/>
              </a:rPr>
              <a:t>The ureter is directed inferiorly.</a:t>
            </a:r>
            <a:endParaRPr b="1">
              <a:solidFill>
                <a:schemeClr val="dk1"/>
              </a:solidFill>
              <a:latin typeface="Exo"/>
              <a:ea typeface="Exo"/>
              <a:cs typeface="Exo"/>
              <a:sym typeface="Exo"/>
            </a:endParaRPr>
          </a:p>
        </p:txBody>
      </p:sp>
      <p:grpSp>
        <p:nvGrpSpPr>
          <p:cNvPr id="573" name="Google Shape;573;p25"/>
          <p:cNvGrpSpPr/>
          <p:nvPr/>
        </p:nvGrpSpPr>
        <p:grpSpPr>
          <a:xfrm flipH="1">
            <a:off x="231665" y="7657938"/>
            <a:ext cx="537612" cy="530852"/>
            <a:chOff x="1058752" y="8450304"/>
            <a:chExt cx="694500" cy="731100"/>
          </a:xfrm>
        </p:grpSpPr>
        <p:sp>
          <p:nvSpPr>
            <p:cNvPr id="574" name="Google Shape;574;p25"/>
            <p:cNvSpPr/>
            <p:nvPr/>
          </p:nvSpPr>
          <p:spPr>
            <a:xfrm>
              <a:off x="1058752" y="8450304"/>
              <a:ext cx="694500" cy="731100"/>
            </a:xfrm>
            <a:prstGeom prst="ellipse">
              <a:avLst/>
            </a:prstGeom>
            <a:solidFill>
              <a:srgbClr val="B9C7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sp>
          <p:nvSpPr>
            <p:cNvPr id="575" name="Google Shape;575;p25"/>
            <p:cNvSpPr/>
            <p:nvPr/>
          </p:nvSpPr>
          <p:spPr>
            <a:xfrm>
              <a:off x="1154150" y="8553499"/>
              <a:ext cx="503700" cy="533400"/>
            </a:xfrm>
            <a:prstGeom prst="ellipse">
              <a:avLst/>
            </a:prstGeom>
            <a:solidFill>
              <a:srgbClr val="567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grpSp>
      <p:pic>
        <p:nvPicPr>
          <p:cNvPr id="576" name="Google Shape;576;p25"/>
          <p:cNvPicPr preferRelativeResize="0"/>
          <p:nvPr/>
        </p:nvPicPr>
        <p:blipFill>
          <a:blip r:embed="rId6">
            <a:alphaModFix/>
          </a:blip>
          <a:stretch>
            <a:fillRect/>
          </a:stretch>
        </p:blipFill>
        <p:spPr>
          <a:xfrm>
            <a:off x="6574913" y="7809639"/>
            <a:ext cx="996237" cy="1459992"/>
          </a:xfrm>
          <a:prstGeom prst="rect">
            <a:avLst/>
          </a:prstGeom>
          <a:noFill/>
          <a:ln>
            <a:noFill/>
          </a:ln>
        </p:spPr>
      </p:pic>
      <p:pic>
        <p:nvPicPr>
          <p:cNvPr id="577" name="Google Shape;577;p25"/>
          <p:cNvPicPr preferRelativeResize="0"/>
          <p:nvPr/>
        </p:nvPicPr>
        <p:blipFill>
          <a:blip r:embed="rId7">
            <a:alphaModFix/>
          </a:blip>
          <a:stretch>
            <a:fillRect/>
          </a:stretch>
        </p:blipFill>
        <p:spPr>
          <a:xfrm>
            <a:off x="5317900" y="7657952"/>
            <a:ext cx="996238" cy="1611666"/>
          </a:xfrm>
          <a:prstGeom prst="rect">
            <a:avLst/>
          </a:prstGeom>
          <a:noFill/>
          <a:ln>
            <a:noFill/>
          </a:ln>
        </p:spPr>
      </p:pic>
      <p:sp>
        <p:nvSpPr>
          <p:cNvPr id="578" name="Google Shape;578;p25"/>
          <p:cNvSpPr txBox="1"/>
          <p:nvPr/>
        </p:nvSpPr>
        <p:spPr>
          <a:xfrm>
            <a:off x="5317952" y="9204304"/>
            <a:ext cx="996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latin typeface="Exo"/>
                <a:ea typeface="Exo"/>
                <a:cs typeface="Exo"/>
                <a:sym typeface="Exo"/>
              </a:rPr>
              <a:t>Anterior View</a:t>
            </a:r>
            <a:endParaRPr b="1" sz="800">
              <a:latin typeface="Exo"/>
              <a:ea typeface="Exo"/>
              <a:cs typeface="Exo"/>
              <a:sym typeface="Exo"/>
            </a:endParaRPr>
          </a:p>
        </p:txBody>
      </p:sp>
      <p:sp>
        <p:nvSpPr>
          <p:cNvPr id="579" name="Google Shape;579;p25"/>
          <p:cNvSpPr txBox="1"/>
          <p:nvPr/>
        </p:nvSpPr>
        <p:spPr>
          <a:xfrm>
            <a:off x="6574955" y="9204304"/>
            <a:ext cx="996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latin typeface="Exo"/>
                <a:ea typeface="Exo"/>
                <a:cs typeface="Exo"/>
                <a:sym typeface="Exo"/>
              </a:rPr>
              <a:t>Posterior View</a:t>
            </a:r>
            <a:endParaRPr b="1" sz="800">
              <a:latin typeface="Exo"/>
              <a:ea typeface="Exo"/>
              <a:cs typeface="Exo"/>
              <a:sym typeface="Exo"/>
            </a:endParaRPr>
          </a:p>
        </p:txBody>
      </p:sp>
      <p:sp>
        <p:nvSpPr>
          <p:cNvPr id="580" name="Google Shape;580;p25"/>
          <p:cNvSpPr txBox="1"/>
          <p:nvPr/>
        </p:nvSpPr>
        <p:spPr>
          <a:xfrm>
            <a:off x="658475" y="8772841"/>
            <a:ext cx="4378200" cy="11544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Exo"/>
                <a:ea typeface="Exo"/>
                <a:cs typeface="Exo"/>
                <a:sym typeface="Exo"/>
              </a:rPr>
              <a:t>Kidney location:</a:t>
            </a:r>
            <a:endParaRPr b="1">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1- kidneys extends from T12-L3.</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2-kidney hilum is L2 (L1).</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3-Ribs 11 &amp; 12 envelop left kidney &amp; Rib 12 envelops right kidney.</a:t>
            </a:r>
            <a:endParaRPr>
              <a:latin typeface="Exo"/>
              <a:ea typeface="Exo"/>
              <a:cs typeface="Exo"/>
              <a:sym typeface="Exo"/>
            </a:endParaRPr>
          </a:p>
        </p:txBody>
      </p:sp>
      <p:sp>
        <p:nvSpPr>
          <p:cNvPr id="581" name="Google Shape;581;p25"/>
          <p:cNvSpPr txBox="1"/>
          <p:nvPr/>
        </p:nvSpPr>
        <p:spPr>
          <a:xfrm>
            <a:off x="2928459" y="852475"/>
            <a:ext cx="1915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D5A6BD"/>
                </a:solidFill>
                <a:latin typeface="Exo"/>
                <a:ea typeface="Exo"/>
                <a:cs typeface="Exo"/>
                <a:sym typeface="Exo"/>
              </a:rPr>
              <a:t>Only in girls slides</a:t>
            </a:r>
            <a:r>
              <a:rPr b="1" lang="en">
                <a:solidFill>
                  <a:srgbClr val="D5A6BD"/>
                </a:solidFill>
                <a:latin typeface="Exo"/>
                <a:ea typeface="Exo"/>
                <a:cs typeface="Exo"/>
                <a:sym typeface="Exo"/>
              </a:rPr>
              <a:t> </a:t>
            </a:r>
            <a:endParaRPr b="1">
              <a:solidFill>
                <a:srgbClr val="D5A6BD"/>
              </a:solidFill>
              <a:latin typeface="Exo"/>
              <a:ea typeface="Exo"/>
              <a:cs typeface="Exo"/>
              <a:sym typeface="Exo"/>
            </a:endParaRPr>
          </a:p>
        </p:txBody>
      </p:sp>
      <p:sp>
        <p:nvSpPr>
          <p:cNvPr id="582" name="Google Shape;582;p25"/>
          <p:cNvSpPr txBox="1"/>
          <p:nvPr/>
        </p:nvSpPr>
        <p:spPr>
          <a:xfrm>
            <a:off x="1313250" y="202025"/>
            <a:ext cx="5145900" cy="505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Embryology of the </a:t>
            </a:r>
            <a:r>
              <a:rPr b="1" lang="en" sz="2800">
                <a:solidFill>
                  <a:srgbClr val="345B63"/>
                </a:solidFill>
                <a:latin typeface="Exo"/>
                <a:ea typeface="Exo"/>
                <a:cs typeface="Exo"/>
                <a:sym typeface="Exo"/>
              </a:rPr>
              <a:t>Kidney</a:t>
            </a:r>
            <a:endParaRPr b="1" sz="2800">
              <a:solidFill>
                <a:srgbClr val="345B63"/>
              </a:solidFill>
              <a:latin typeface="Exo"/>
              <a:ea typeface="Exo"/>
              <a:cs typeface="Exo"/>
              <a:sym typeface="Exo"/>
            </a:endParaRPr>
          </a:p>
        </p:txBody>
      </p:sp>
      <p:sp>
        <p:nvSpPr>
          <p:cNvPr id="583" name="Google Shape;583;p25"/>
          <p:cNvSpPr txBox="1"/>
          <p:nvPr/>
        </p:nvSpPr>
        <p:spPr>
          <a:xfrm>
            <a:off x="490676" y="167175"/>
            <a:ext cx="537600" cy="505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FFFFFF"/>
                </a:solidFill>
                <a:latin typeface="Exo"/>
                <a:ea typeface="Exo"/>
                <a:cs typeface="Exo"/>
                <a:sym typeface="Exo"/>
              </a:rPr>
              <a:t>10</a:t>
            </a:r>
            <a:endParaRPr b="1" sz="2800">
              <a:solidFill>
                <a:srgbClr val="FFFFFF"/>
              </a:solidFill>
              <a:latin typeface="Exo"/>
              <a:ea typeface="Exo"/>
              <a:cs typeface="Exo"/>
              <a:sym typeface="Ex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26"/>
          <p:cNvSpPr txBox="1"/>
          <p:nvPr/>
        </p:nvSpPr>
        <p:spPr>
          <a:xfrm>
            <a:off x="1213047" y="318511"/>
            <a:ext cx="5346300" cy="478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600">
                <a:solidFill>
                  <a:srgbClr val="345B63"/>
                </a:solidFill>
                <a:latin typeface="Exo"/>
                <a:ea typeface="Exo"/>
                <a:cs typeface="Exo"/>
                <a:sym typeface="Exo"/>
              </a:rPr>
              <a:t>Clinical Notes</a:t>
            </a:r>
            <a:endParaRPr b="1" sz="2600">
              <a:solidFill>
                <a:srgbClr val="345B63"/>
              </a:solidFill>
              <a:latin typeface="Exo"/>
              <a:ea typeface="Exo"/>
              <a:cs typeface="Exo"/>
              <a:sym typeface="Exo"/>
            </a:endParaRPr>
          </a:p>
        </p:txBody>
      </p:sp>
      <p:sp>
        <p:nvSpPr>
          <p:cNvPr id="589" name="Google Shape;589;p26"/>
          <p:cNvSpPr txBox="1"/>
          <p:nvPr/>
        </p:nvSpPr>
        <p:spPr>
          <a:xfrm>
            <a:off x="385050" y="1021550"/>
            <a:ext cx="2843700" cy="463800"/>
          </a:xfrm>
          <a:prstGeom prst="rect">
            <a:avLst/>
          </a:prstGeom>
          <a:solidFill>
            <a:schemeClr val="accent3"/>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800">
                <a:solidFill>
                  <a:srgbClr val="FFFFFF"/>
                </a:solidFill>
                <a:latin typeface="Exo"/>
                <a:ea typeface="Exo"/>
                <a:cs typeface="Exo"/>
                <a:sym typeface="Exo"/>
              </a:rPr>
              <a:t>Chronic Kidney Disease</a:t>
            </a:r>
            <a:endParaRPr sz="1800">
              <a:solidFill>
                <a:srgbClr val="FFFFFF"/>
              </a:solidFill>
              <a:latin typeface="Exo"/>
              <a:ea typeface="Exo"/>
              <a:cs typeface="Exo"/>
              <a:sym typeface="Exo"/>
            </a:endParaRPr>
          </a:p>
        </p:txBody>
      </p:sp>
      <p:sp>
        <p:nvSpPr>
          <p:cNvPr id="590" name="Google Shape;590;p26"/>
          <p:cNvSpPr txBox="1"/>
          <p:nvPr/>
        </p:nvSpPr>
        <p:spPr>
          <a:xfrm>
            <a:off x="690825" y="1576450"/>
            <a:ext cx="45585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It is the preferred terminology for chronic renal failure.</a:t>
            </a:r>
            <a:endParaRPr sz="1300">
              <a:latin typeface="Exo"/>
              <a:ea typeface="Exo"/>
              <a:cs typeface="Exo"/>
              <a:sym typeface="Exo"/>
            </a:endParaRPr>
          </a:p>
        </p:txBody>
      </p:sp>
      <p:cxnSp>
        <p:nvCxnSpPr>
          <p:cNvPr id="591" name="Google Shape;591;p26"/>
          <p:cNvCxnSpPr/>
          <p:nvPr/>
        </p:nvCxnSpPr>
        <p:spPr>
          <a:xfrm>
            <a:off x="521303" y="1576460"/>
            <a:ext cx="0" cy="3526500"/>
          </a:xfrm>
          <a:prstGeom prst="straightConnector1">
            <a:avLst/>
          </a:prstGeom>
          <a:noFill/>
          <a:ln cap="flat" cmpd="sng" w="76200">
            <a:solidFill>
              <a:srgbClr val="134F5C"/>
            </a:solidFill>
            <a:prstDash val="solid"/>
            <a:round/>
            <a:headEnd len="med" w="med" type="none"/>
            <a:tailEnd len="med" w="med" type="none"/>
          </a:ln>
        </p:spPr>
      </p:cxnSp>
      <p:sp>
        <p:nvSpPr>
          <p:cNvPr id="592" name="Google Shape;592;p26"/>
          <p:cNvSpPr txBox="1"/>
          <p:nvPr/>
        </p:nvSpPr>
        <p:spPr>
          <a:xfrm>
            <a:off x="690825" y="1859825"/>
            <a:ext cx="45585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CKD is diagnosed by blood test for creatinine to determine the patient’s glomerular filtration rate.</a:t>
            </a:r>
            <a:endParaRPr sz="1300">
              <a:latin typeface="Exo"/>
              <a:ea typeface="Exo"/>
              <a:cs typeface="Exo"/>
              <a:sym typeface="Exo"/>
            </a:endParaRPr>
          </a:p>
        </p:txBody>
      </p:sp>
      <p:sp>
        <p:nvSpPr>
          <p:cNvPr id="593" name="Google Shape;593;p26"/>
          <p:cNvSpPr txBox="1"/>
          <p:nvPr/>
        </p:nvSpPr>
        <p:spPr>
          <a:xfrm>
            <a:off x="690825" y="2313000"/>
            <a:ext cx="4426500" cy="79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High levels of creatinine means the glomerular filtration rate is falling which means that the kidney’s ability to filter and excrete waste products is inhibited.</a:t>
            </a:r>
            <a:endParaRPr sz="1300">
              <a:latin typeface="Exo"/>
              <a:ea typeface="Exo"/>
              <a:cs typeface="Exo"/>
              <a:sym typeface="Exo"/>
            </a:endParaRPr>
          </a:p>
        </p:txBody>
      </p:sp>
      <p:sp>
        <p:nvSpPr>
          <p:cNvPr id="594" name="Google Shape;594;p26"/>
          <p:cNvSpPr txBox="1"/>
          <p:nvPr/>
        </p:nvSpPr>
        <p:spPr>
          <a:xfrm>
            <a:off x="690825" y="3007625"/>
            <a:ext cx="4426500" cy="79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In the early stages of CKD, creatinine levels may be normal,but urinalysis demonstrates a loss of protein or red blood cells into the urine.</a:t>
            </a:r>
            <a:endParaRPr sz="1300">
              <a:latin typeface="Exo"/>
              <a:ea typeface="Exo"/>
              <a:cs typeface="Exo"/>
              <a:sym typeface="Exo"/>
            </a:endParaRPr>
          </a:p>
        </p:txBody>
      </p:sp>
      <p:sp>
        <p:nvSpPr>
          <p:cNvPr id="595" name="Google Shape;595;p26"/>
          <p:cNvSpPr txBox="1"/>
          <p:nvPr/>
        </p:nvSpPr>
        <p:spPr>
          <a:xfrm>
            <a:off x="675600" y="3692144"/>
            <a:ext cx="64212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There are five stages of CKD categorized according to the level of reduced kidney function and evidence of kidney damage, such as blood or protein in the urine.</a:t>
            </a:r>
            <a:endParaRPr sz="1300">
              <a:latin typeface="Exo"/>
              <a:ea typeface="Exo"/>
              <a:cs typeface="Exo"/>
              <a:sym typeface="Exo"/>
            </a:endParaRPr>
          </a:p>
        </p:txBody>
      </p:sp>
      <p:sp>
        <p:nvSpPr>
          <p:cNvPr id="596" name="Google Shape;596;p26"/>
          <p:cNvSpPr txBox="1"/>
          <p:nvPr/>
        </p:nvSpPr>
        <p:spPr>
          <a:xfrm>
            <a:off x="690825" y="4184259"/>
            <a:ext cx="7005900" cy="9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The most severe stage is end-stage kidney disease (ESKD), also called end-stage renal disease and CKD stage 5, which is diagnosed when kidney function deteriorates to the extent that irreversible kidney failure occurs, requiring kidney dialysis or kidney transplant.</a:t>
            </a:r>
            <a:endParaRPr sz="1300">
              <a:latin typeface="Exo"/>
              <a:ea typeface="Exo"/>
              <a:cs typeface="Exo"/>
              <a:sym typeface="Exo"/>
            </a:endParaRPr>
          </a:p>
        </p:txBody>
      </p:sp>
      <p:pic>
        <p:nvPicPr>
          <p:cNvPr id="597" name="Google Shape;597;p26"/>
          <p:cNvPicPr preferRelativeResize="0"/>
          <p:nvPr/>
        </p:nvPicPr>
        <p:blipFill>
          <a:blip r:embed="rId3">
            <a:alphaModFix/>
          </a:blip>
          <a:stretch>
            <a:fillRect/>
          </a:stretch>
        </p:blipFill>
        <p:spPr>
          <a:xfrm>
            <a:off x="5117330" y="1647300"/>
            <a:ext cx="2579450" cy="1859731"/>
          </a:xfrm>
          <a:prstGeom prst="rect">
            <a:avLst/>
          </a:prstGeom>
          <a:noFill/>
          <a:ln>
            <a:noFill/>
          </a:ln>
          <a:effectLst>
            <a:outerShdw blurRad="57150" rotWithShape="0" algn="bl" dir="5400000" dist="19050">
              <a:srgbClr val="000000">
                <a:alpha val="50000"/>
              </a:srgbClr>
            </a:outerShdw>
          </a:effectLst>
        </p:spPr>
      </p:pic>
      <p:sp>
        <p:nvSpPr>
          <p:cNvPr id="598" name="Google Shape;598;p26"/>
          <p:cNvSpPr/>
          <p:nvPr/>
        </p:nvSpPr>
        <p:spPr>
          <a:xfrm>
            <a:off x="409658" y="1657743"/>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99" name="Google Shape;599;p26"/>
          <p:cNvSpPr/>
          <p:nvPr/>
        </p:nvSpPr>
        <p:spPr>
          <a:xfrm>
            <a:off x="409653" y="2042075"/>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00" name="Google Shape;600;p26"/>
          <p:cNvSpPr/>
          <p:nvPr/>
        </p:nvSpPr>
        <p:spPr>
          <a:xfrm>
            <a:off x="409658" y="2465105"/>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01" name="Google Shape;601;p26"/>
          <p:cNvSpPr/>
          <p:nvPr/>
        </p:nvSpPr>
        <p:spPr>
          <a:xfrm>
            <a:off x="409653" y="3291008"/>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02" name="Google Shape;602;p26"/>
          <p:cNvSpPr/>
          <p:nvPr/>
        </p:nvSpPr>
        <p:spPr>
          <a:xfrm>
            <a:off x="409658" y="3874394"/>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03" name="Google Shape;603;p26"/>
          <p:cNvSpPr/>
          <p:nvPr/>
        </p:nvSpPr>
        <p:spPr>
          <a:xfrm>
            <a:off x="409653" y="4568557"/>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04" name="Google Shape;604;p26"/>
          <p:cNvSpPr txBox="1"/>
          <p:nvPr/>
        </p:nvSpPr>
        <p:spPr>
          <a:xfrm>
            <a:off x="385052" y="5320749"/>
            <a:ext cx="2843700" cy="461700"/>
          </a:xfrm>
          <a:prstGeom prst="rect">
            <a:avLst/>
          </a:prstGeom>
          <a:solidFill>
            <a:schemeClr val="accent3"/>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latin typeface="Exo"/>
                <a:ea typeface="Exo"/>
                <a:cs typeface="Exo"/>
                <a:sym typeface="Exo"/>
              </a:rPr>
              <a:t>Renal </a:t>
            </a:r>
            <a:r>
              <a:rPr b="1" lang="en" sz="1800">
                <a:solidFill>
                  <a:srgbClr val="FFFFFF"/>
                </a:solidFill>
                <a:latin typeface="Exo"/>
                <a:ea typeface="Exo"/>
                <a:cs typeface="Exo"/>
                <a:sym typeface="Exo"/>
              </a:rPr>
              <a:t>Failure</a:t>
            </a:r>
            <a:endParaRPr b="1" sz="1800">
              <a:solidFill>
                <a:srgbClr val="FFFFFF"/>
              </a:solidFill>
              <a:latin typeface="Exo"/>
              <a:ea typeface="Exo"/>
              <a:cs typeface="Exo"/>
              <a:sym typeface="Exo"/>
            </a:endParaRPr>
          </a:p>
        </p:txBody>
      </p:sp>
      <p:cxnSp>
        <p:nvCxnSpPr>
          <p:cNvPr id="605" name="Google Shape;605;p26"/>
          <p:cNvCxnSpPr/>
          <p:nvPr/>
        </p:nvCxnSpPr>
        <p:spPr>
          <a:xfrm>
            <a:off x="523211" y="5972518"/>
            <a:ext cx="0" cy="4044000"/>
          </a:xfrm>
          <a:prstGeom prst="straightConnector1">
            <a:avLst/>
          </a:prstGeom>
          <a:noFill/>
          <a:ln cap="flat" cmpd="sng" w="76200">
            <a:solidFill>
              <a:srgbClr val="134F5C"/>
            </a:solidFill>
            <a:prstDash val="solid"/>
            <a:round/>
            <a:headEnd len="med" w="med" type="none"/>
            <a:tailEnd len="med" w="med" type="none"/>
          </a:ln>
        </p:spPr>
      </p:cxnSp>
      <p:sp>
        <p:nvSpPr>
          <p:cNvPr id="606" name="Google Shape;606;p26"/>
          <p:cNvSpPr txBox="1"/>
          <p:nvPr/>
        </p:nvSpPr>
        <p:spPr>
          <a:xfrm>
            <a:off x="5449309" y="349850"/>
            <a:ext cx="1915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6FA8DC"/>
                </a:solidFill>
                <a:latin typeface="Exo"/>
                <a:ea typeface="Exo"/>
                <a:cs typeface="Exo"/>
                <a:sym typeface="Exo"/>
              </a:rPr>
              <a:t>Only in boys slides</a:t>
            </a:r>
            <a:r>
              <a:rPr b="1" lang="en">
                <a:solidFill>
                  <a:srgbClr val="6FA8DC"/>
                </a:solidFill>
                <a:latin typeface="Exo"/>
                <a:ea typeface="Exo"/>
                <a:cs typeface="Exo"/>
                <a:sym typeface="Exo"/>
              </a:rPr>
              <a:t> </a:t>
            </a:r>
            <a:endParaRPr b="1">
              <a:solidFill>
                <a:srgbClr val="6FA8DC"/>
              </a:solidFill>
              <a:latin typeface="Exo"/>
              <a:ea typeface="Exo"/>
              <a:cs typeface="Exo"/>
              <a:sym typeface="Exo"/>
            </a:endParaRPr>
          </a:p>
        </p:txBody>
      </p:sp>
      <p:sp>
        <p:nvSpPr>
          <p:cNvPr id="607" name="Google Shape;607;p26"/>
          <p:cNvSpPr txBox="1"/>
          <p:nvPr/>
        </p:nvSpPr>
        <p:spPr>
          <a:xfrm>
            <a:off x="675600" y="5928350"/>
            <a:ext cx="68643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It refers to inability of the kidneys to maintain proper filtration function, excrete wastes appropriately and to maintain electrolyte balance.</a:t>
            </a:r>
            <a:endParaRPr sz="1300">
              <a:latin typeface="Exo"/>
              <a:ea typeface="Exo"/>
              <a:cs typeface="Exo"/>
              <a:sym typeface="Exo"/>
            </a:endParaRPr>
          </a:p>
        </p:txBody>
      </p:sp>
      <p:sp>
        <p:nvSpPr>
          <p:cNvPr id="608" name="Google Shape;608;p26"/>
          <p:cNvSpPr txBox="1"/>
          <p:nvPr/>
        </p:nvSpPr>
        <p:spPr>
          <a:xfrm>
            <a:off x="690825" y="6420607"/>
            <a:ext cx="66741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There are three main stages: acute, chronic (now called chronic kidney disease as discussed above) and end-stage.</a:t>
            </a:r>
            <a:endParaRPr sz="1300"/>
          </a:p>
        </p:txBody>
      </p:sp>
      <p:sp>
        <p:nvSpPr>
          <p:cNvPr id="609" name="Google Shape;609;p26"/>
          <p:cNvSpPr txBox="1"/>
          <p:nvPr/>
        </p:nvSpPr>
        <p:spPr>
          <a:xfrm>
            <a:off x="675600" y="6937129"/>
            <a:ext cx="66741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Acute renal failure (ARF) is the sudden loss of the ability of the kidneys to remove waste and concentrate urine.</a:t>
            </a:r>
            <a:endParaRPr sz="1300">
              <a:latin typeface="Exo"/>
              <a:ea typeface="Exo"/>
              <a:cs typeface="Exo"/>
              <a:sym typeface="Exo"/>
            </a:endParaRPr>
          </a:p>
        </p:txBody>
      </p:sp>
      <p:sp>
        <p:nvSpPr>
          <p:cNvPr id="610" name="Google Shape;610;p26"/>
          <p:cNvSpPr txBox="1"/>
          <p:nvPr/>
        </p:nvSpPr>
        <p:spPr>
          <a:xfrm>
            <a:off x="690824" y="7468389"/>
            <a:ext cx="68643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It is usually initiated by an underlying cause, such as severe dehydration, infection, trauma to the Kidney or the chronic use of painkillers.</a:t>
            </a:r>
            <a:endParaRPr sz="1300">
              <a:latin typeface="Exo"/>
              <a:ea typeface="Exo"/>
              <a:cs typeface="Exo"/>
              <a:sym typeface="Exo"/>
            </a:endParaRPr>
          </a:p>
        </p:txBody>
      </p:sp>
      <p:sp>
        <p:nvSpPr>
          <p:cNvPr id="611" name="Google Shape;611;p26"/>
          <p:cNvSpPr txBox="1"/>
          <p:nvPr/>
        </p:nvSpPr>
        <p:spPr>
          <a:xfrm>
            <a:off x="690825" y="7979297"/>
            <a:ext cx="55707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ARF is often reversible with no lasting damage.</a:t>
            </a:r>
            <a:endParaRPr sz="1300"/>
          </a:p>
        </p:txBody>
      </p:sp>
      <p:sp>
        <p:nvSpPr>
          <p:cNvPr id="612" name="Google Shape;612;p26"/>
          <p:cNvSpPr txBox="1"/>
          <p:nvPr/>
        </p:nvSpPr>
        <p:spPr>
          <a:xfrm>
            <a:off x="690825" y="8298906"/>
            <a:ext cx="40743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ARF is also known as acute kidney injury (AKI).</a:t>
            </a:r>
            <a:endParaRPr sz="1300"/>
          </a:p>
        </p:txBody>
      </p:sp>
      <p:sp>
        <p:nvSpPr>
          <p:cNvPr id="613" name="Google Shape;613;p26"/>
          <p:cNvSpPr txBox="1"/>
          <p:nvPr/>
        </p:nvSpPr>
        <p:spPr>
          <a:xfrm>
            <a:off x="675600" y="8596620"/>
            <a:ext cx="7005900" cy="79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End-stage renal disease (ESRD) is the complete failure of the kidneys to function, or where chronic kidney disease has worsened to the point at which kidney function is less than 10% of normal.</a:t>
            </a:r>
            <a:endParaRPr sz="1300"/>
          </a:p>
        </p:txBody>
      </p:sp>
      <p:sp>
        <p:nvSpPr>
          <p:cNvPr id="614" name="Google Shape;614;p26"/>
          <p:cNvSpPr txBox="1"/>
          <p:nvPr/>
        </p:nvSpPr>
        <p:spPr>
          <a:xfrm>
            <a:off x="690825" y="9665000"/>
            <a:ext cx="53463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Exo"/>
                <a:ea typeface="Exo"/>
                <a:cs typeface="Exo"/>
                <a:sym typeface="Exo"/>
              </a:rPr>
              <a:t>ESRF is also called chronic kidney disease (CKD) stage 5.</a:t>
            </a:r>
            <a:endParaRPr/>
          </a:p>
        </p:txBody>
      </p:sp>
      <p:sp>
        <p:nvSpPr>
          <p:cNvPr id="615" name="Google Shape;615;p26"/>
          <p:cNvSpPr txBox="1"/>
          <p:nvPr/>
        </p:nvSpPr>
        <p:spPr>
          <a:xfrm>
            <a:off x="675589" y="9317725"/>
            <a:ext cx="30000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See chronic kidney disease above.</a:t>
            </a:r>
            <a:endParaRPr sz="1300"/>
          </a:p>
        </p:txBody>
      </p:sp>
      <p:sp>
        <p:nvSpPr>
          <p:cNvPr id="616" name="Google Shape;616;p26"/>
          <p:cNvSpPr/>
          <p:nvPr/>
        </p:nvSpPr>
        <p:spPr>
          <a:xfrm>
            <a:off x="409658" y="6110606"/>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17" name="Google Shape;617;p26"/>
          <p:cNvSpPr/>
          <p:nvPr/>
        </p:nvSpPr>
        <p:spPr>
          <a:xfrm>
            <a:off x="409647" y="6602857"/>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18" name="Google Shape;618;p26"/>
          <p:cNvSpPr/>
          <p:nvPr/>
        </p:nvSpPr>
        <p:spPr>
          <a:xfrm>
            <a:off x="409656" y="7119379"/>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19" name="Google Shape;619;p26"/>
          <p:cNvSpPr/>
          <p:nvPr/>
        </p:nvSpPr>
        <p:spPr>
          <a:xfrm>
            <a:off x="409647" y="7650641"/>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20" name="Google Shape;620;p26"/>
          <p:cNvSpPr/>
          <p:nvPr/>
        </p:nvSpPr>
        <p:spPr>
          <a:xfrm>
            <a:off x="409656" y="8060604"/>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21" name="Google Shape;621;p26"/>
          <p:cNvSpPr/>
          <p:nvPr/>
        </p:nvSpPr>
        <p:spPr>
          <a:xfrm>
            <a:off x="409647" y="8380191"/>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22" name="Google Shape;622;p26"/>
          <p:cNvSpPr/>
          <p:nvPr/>
        </p:nvSpPr>
        <p:spPr>
          <a:xfrm>
            <a:off x="409656" y="8879979"/>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23" name="Google Shape;623;p26"/>
          <p:cNvSpPr/>
          <p:nvPr/>
        </p:nvSpPr>
        <p:spPr>
          <a:xfrm>
            <a:off x="409647" y="9399016"/>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24" name="Google Shape;624;p26"/>
          <p:cNvSpPr/>
          <p:nvPr/>
        </p:nvSpPr>
        <p:spPr>
          <a:xfrm>
            <a:off x="409656" y="9751104"/>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25" name="Google Shape;625;p26"/>
          <p:cNvSpPr txBox="1"/>
          <p:nvPr/>
        </p:nvSpPr>
        <p:spPr>
          <a:xfrm>
            <a:off x="490676" y="167175"/>
            <a:ext cx="537600" cy="505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FFFFFF"/>
                </a:solidFill>
                <a:latin typeface="Exo"/>
                <a:ea typeface="Exo"/>
                <a:cs typeface="Exo"/>
                <a:sym typeface="Exo"/>
              </a:rPr>
              <a:t>11</a:t>
            </a:r>
            <a:endParaRPr b="1" sz="2800">
              <a:solidFill>
                <a:srgbClr val="FFFFFF"/>
              </a:solidFill>
              <a:latin typeface="Exo"/>
              <a:ea typeface="Exo"/>
              <a:cs typeface="Exo"/>
              <a:sym typeface="Ex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27"/>
          <p:cNvSpPr txBox="1"/>
          <p:nvPr/>
        </p:nvSpPr>
        <p:spPr>
          <a:xfrm>
            <a:off x="1213047" y="318511"/>
            <a:ext cx="5346300" cy="478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600">
                <a:solidFill>
                  <a:srgbClr val="345B63"/>
                </a:solidFill>
                <a:latin typeface="Exo"/>
                <a:ea typeface="Exo"/>
                <a:cs typeface="Exo"/>
                <a:sym typeface="Exo"/>
              </a:rPr>
              <a:t>Clinical Notes</a:t>
            </a:r>
            <a:endParaRPr b="1" sz="2600">
              <a:solidFill>
                <a:srgbClr val="345B63"/>
              </a:solidFill>
              <a:latin typeface="Exo"/>
              <a:ea typeface="Exo"/>
              <a:cs typeface="Exo"/>
              <a:sym typeface="Exo"/>
            </a:endParaRPr>
          </a:p>
        </p:txBody>
      </p:sp>
      <p:sp>
        <p:nvSpPr>
          <p:cNvPr id="631" name="Google Shape;631;p27"/>
          <p:cNvSpPr txBox="1"/>
          <p:nvPr/>
        </p:nvSpPr>
        <p:spPr>
          <a:xfrm>
            <a:off x="5449309" y="349850"/>
            <a:ext cx="1915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6FA8DC"/>
                </a:solidFill>
                <a:latin typeface="Exo"/>
                <a:ea typeface="Exo"/>
                <a:cs typeface="Exo"/>
                <a:sym typeface="Exo"/>
              </a:rPr>
              <a:t>Only in boys slides</a:t>
            </a:r>
            <a:r>
              <a:rPr b="1" lang="en">
                <a:solidFill>
                  <a:srgbClr val="6FA8DC"/>
                </a:solidFill>
                <a:latin typeface="Exo"/>
                <a:ea typeface="Exo"/>
                <a:cs typeface="Exo"/>
                <a:sym typeface="Exo"/>
              </a:rPr>
              <a:t> </a:t>
            </a:r>
            <a:endParaRPr b="1">
              <a:solidFill>
                <a:srgbClr val="6FA8DC"/>
              </a:solidFill>
              <a:latin typeface="Exo"/>
              <a:ea typeface="Exo"/>
              <a:cs typeface="Exo"/>
              <a:sym typeface="Exo"/>
            </a:endParaRPr>
          </a:p>
        </p:txBody>
      </p:sp>
      <p:sp>
        <p:nvSpPr>
          <p:cNvPr id="632" name="Google Shape;632;p27"/>
          <p:cNvSpPr txBox="1"/>
          <p:nvPr/>
        </p:nvSpPr>
        <p:spPr>
          <a:xfrm>
            <a:off x="385050" y="1021550"/>
            <a:ext cx="2843700" cy="463800"/>
          </a:xfrm>
          <a:prstGeom prst="rect">
            <a:avLst/>
          </a:prstGeom>
          <a:solidFill>
            <a:schemeClr val="accent3"/>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latin typeface="Exo"/>
                <a:ea typeface="Exo"/>
                <a:cs typeface="Exo"/>
                <a:sym typeface="Exo"/>
              </a:rPr>
              <a:t>Glomerulonephritis</a:t>
            </a:r>
            <a:endParaRPr b="1" sz="1800">
              <a:solidFill>
                <a:srgbClr val="FFFFFF"/>
              </a:solidFill>
              <a:latin typeface="Exo"/>
              <a:ea typeface="Exo"/>
              <a:cs typeface="Exo"/>
              <a:sym typeface="Exo"/>
            </a:endParaRPr>
          </a:p>
        </p:txBody>
      </p:sp>
      <p:cxnSp>
        <p:nvCxnSpPr>
          <p:cNvPr id="633" name="Google Shape;633;p27"/>
          <p:cNvCxnSpPr>
            <a:stCxn id="634" idx="2"/>
            <a:endCxn id="635" idx="0"/>
          </p:cNvCxnSpPr>
          <p:nvPr/>
        </p:nvCxnSpPr>
        <p:spPr>
          <a:xfrm>
            <a:off x="521311" y="1576441"/>
            <a:ext cx="0" cy="2640600"/>
          </a:xfrm>
          <a:prstGeom prst="straightConnector1">
            <a:avLst/>
          </a:prstGeom>
          <a:noFill/>
          <a:ln cap="flat" cmpd="sng" w="76200">
            <a:solidFill>
              <a:srgbClr val="134F5C"/>
            </a:solidFill>
            <a:prstDash val="solid"/>
            <a:round/>
            <a:headEnd len="med" w="med" type="none"/>
            <a:tailEnd len="med" w="med" type="none"/>
          </a:ln>
        </p:spPr>
      </p:cxnSp>
      <p:sp>
        <p:nvSpPr>
          <p:cNvPr id="636" name="Google Shape;636;p27"/>
          <p:cNvSpPr/>
          <p:nvPr/>
        </p:nvSpPr>
        <p:spPr>
          <a:xfrm>
            <a:off x="407758" y="1758693"/>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37" name="Google Shape;637;p27"/>
          <p:cNvSpPr txBox="1"/>
          <p:nvPr/>
        </p:nvSpPr>
        <p:spPr>
          <a:xfrm>
            <a:off x="690825" y="1576450"/>
            <a:ext cx="4758600" cy="79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Exo"/>
                <a:ea typeface="Exo"/>
                <a:cs typeface="Exo"/>
                <a:sym typeface="Exo"/>
              </a:rPr>
              <a:t>It is a kidney disease in which the glomeruli – the parts of the kidneys responsible for filtering waste and fluids from the blood - become inflamed.</a:t>
            </a:r>
            <a:endParaRPr sz="1300">
              <a:latin typeface="Exo"/>
              <a:ea typeface="Exo"/>
              <a:cs typeface="Exo"/>
              <a:sym typeface="Exo"/>
            </a:endParaRPr>
          </a:p>
        </p:txBody>
      </p:sp>
      <p:sp>
        <p:nvSpPr>
          <p:cNvPr id="638" name="Google Shape;638;p27"/>
          <p:cNvSpPr/>
          <p:nvPr/>
        </p:nvSpPr>
        <p:spPr>
          <a:xfrm>
            <a:off x="407753" y="2360153"/>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39" name="Google Shape;639;p27"/>
          <p:cNvSpPr txBox="1"/>
          <p:nvPr/>
        </p:nvSpPr>
        <p:spPr>
          <a:xfrm>
            <a:off x="690825" y="2278839"/>
            <a:ext cx="47586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Exo"/>
                <a:ea typeface="Exo"/>
                <a:cs typeface="Exo"/>
                <a:sym typeface="Exo"/>
              </a:rPr>
              <a:t>This causes blood and protein to be lost in the urine.</a:t>
            </a:r>
            <a:endParaRPr sz="1300">
              <a:latin typeface="Exo"/>
              <a:ea typeface="Exo"/>
              <a:cs typeface="Exo"/>
              <a:sym typeface="Exo"/>
            </a:endParaRPr>
          </a:p>
        </p:txBody>
      </p:sp>
      <p:sp>
        <p:nvSpPr>
          <p:cNvPr id="640" name="Google Shape;640;p27"/>
          <p:cNvSpPr txBox="1"/>
          <p:nvPr/>
        </p:nvSpPr>
        <p:spPr>
          <a:xfrm>
            <a:off x="690825" y="2625550"/>
            <a:ext cx="49500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Exo"/>
                <a:ea typeface="Exo"/>
                <a:cs typeface="Exo"/>
                <a:sym typeface="Exo"/>
              </a:rPr>
              <a:t>Glomerulonephritis may be caused by specific problems with the body’s immune system but often the cause is unknown.</a:t>
            </a:r>
            <a:endParaRPr sz="1300">
              <a:latin typeface="Exo"/>
              <a:ea typeface="Exo"/>
              <a:cs typeface="Exo"/>
              <a:sym typeface="Exo"/>
            </a:endParaRPr>
          </a:p>
        </p:txBody>
      </p:sp>
      <p:sp>
        <p:nvSpPr>
          <p:cNvPr id="641" name="Google Shape;641;p27"/>
          <p:cNvSpPr/>
          <p:nvPr/>
        </p:nvSpPr>
        <p:spPr>
          <a:xfrm>
            <a:off x="407758" y="2807793"/>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42" name="Google Shape;642;p27"/>
          <p:cNvSpPr txBox="1"/>
          <p:nvPr/>
        </p:nvSpPr>
        <p:spPr>
          <a:xfrm>
            <a:off x="690825" y="3147000"/>
            <a:ext cx="65301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Exo"/>
                <a:ea typeface="Exo"/>
                <a:cs typeface="Exo"/>
                <a:sym typeface="Exo"/>
              </a:rPr>
              <a:t>Glomerulonephritis can be acute (a sudden attack of inflammation) - or chronic (beginning gradually).</a:t>
            </a:r>
            <a:endParaRPr sz="1300">
              <a:latin typeface="Exo"/>
              <a:ea typeface="Exo"/>
              <a:cs typeface="Exo"/>
              <a:sym typeface="Exo"/>
            </a:endParaRPr>
          </a:p>
        </p:txBody>
      </p:sp>
      <p:sp>
        <p:nvSpPr>
          <p:cNvPr id="643" name="Google Shape;643;p27"/>
          <p:cNvSpPr/>
          <p:nvPr/>
        </p:nvSpPr>
        <p:spPr>
          <a:xfrm>
            <a:off x="407753" y="3329253"/>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44" name="Google Shape;644;p27"/>
          <p:cNvSpPr txBox="1"/>
          <p:nvPr/>
        </p:nvSpPr>
        <p:spPr>
          <a:xfrm>
            <a:off x="690825" y="3689162"/>
            <a:ext cx="63273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Exo"/>
                <a:ea typeface="Exo"/>
                <a:cs typeface="Exo"/>
                <a:sym typeface="Exo"/>
              </a:rPr>
              <a:t>In some patients there is no history of kidney disease and the disorder first manifests as chronic renal failure.</a:t>
            </a:r>
            <a:endParaRPr sz="1300">
              <a:latin typeface="Exo"/>
              <a:ea typeface="Exo"/>
              <a:cs typeface="Exo"/>
              <a:sym typeface="Exo"/>
            </a:endParaRPr>
          </a:p>
        </p:txBody>
      </p:sp>
      <p:sp>
        <p:nvSpPr>
          <p:cNvPr id="645" name="Google Shape;645;p27"/>
          <p:cNvSpPr/>
          <p:nvPr/>
        </p:nvSpPr>
        <p:spPr>
          <a:xfrm>
            <a:off x="407758" y="3871393"/>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646" name="Google Shape;646;p27"/>
          <p:cNvPicPr preferRelativeResize="0"/>
          <p:nvPr/>
        </p:nvPicPr>
        <p:blipFill rotWithShape="1">
          <a:blip r:embed="rId3">
            <a:alphaModFix/>
          </a:blip>
          <a:srcRect b="0" l="12771" r="11882" t="4122"/>
          <a:stretch/>
        </p:blipFill>
        <p:spPr>
          <a:xfrm>
            <a:off x="5505401" y="1404352"/>
            <a:ext cx="2059375" cy="1480132"/>
          </a:xfrm>
          <a:prstGeom prst="rect">
            <a:avLst/>
          </a:prstGeom>
          <a:noFill/>
          <a:ln>
            <a:noFill/>
          </a:ln>
          <a:effectLst>
            <a:outerShdw blurRad="57150" rotWithShape="0" algn="bl" dir="5400000" dist="19050">
              <a:srgbClr val="000000">
                <a:alpha val="50000"/>
              </a:srgbClr>
            </a:outerShdw>
          </a:effectLst>
        </p:spPr>
      </p:pic>
      <p:sp>
        <p:nvSpPr>
          <p:cNvPr id="647" name="Google Shape;647;p27"/>
          <p:cNvSpPr txBox="1"/>
          <p:nvPr/>
        </p:nvSpPr>
        <p:spPr>
          <a:xfrm>
            <a:off x="385050" y="4298425"/>
            <a:ext cx="2843700" cy="463800"/>
          </a:xfrm>
          <a:prstGeom prst="rect">
            <a:avLst/>
          </a:prstGeom>
          <a:solidFill>
            <a:schemeClr val="accent3"/>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latin typeface="Exo"/>
                <a:ea typeface="Exo"/>
                <a:cs typeface="Exo"/>
                <a:sym typeface="Exo"/>
              </a:rPr>
              <a:t>Kidney (Renal) Agenesis</a:t>
            </a:r>
            <a:endParaRPr b="1" sz="1800">
              <a:solidFill>
                <a:srgbClr val="FFFFFF"/>
              </a:solidFill>
              <a:latin typeface="Exo"/>
              <a:ea typeface="Exo"/>
              <a:cs typeface="Exo"/>
              <a:sym typeface="Exo"/>
            </a:endParaRPr>
          </a:p>
        </p:txBody>
      </p:sp>
      <p:cxnSp>
        <p:nvCxnSpPr>
          <p:cNvPr id="648" name="Google Shape;648;p27"/>
          <p:cNvCxnSpPr/>
          <p:nvPr/>
        </p:nvCxnSpPr>
        <p:spPr>
          <a:xfrm>
            <a:off x="552544" y="4862799"/>
            <a:ext cx="0" cy="2152500"/>
          </a:xfrm>
          <a:prstGeom prst="straightConnector1">
            <a:avLst/>
          </a:prstGeom>
          <a:noFill/>
          <a:ln cap="flat" cmpd="sng" w="76200">
            <a:solidFill>
              <a:srgbClr val="134F5C"/>
            </a:solidFill>
            <a:prstDash val="solid"/>
            <a:round/>
            <a:headEnd len="med" w="med" type="none"/>
            <a:tailEnd len="med" w="med" type="none"/>
          </a:ln>
        </p:spPr>
      </p:cxnSp>
      <p:sp>
        <p:nvSpPr>
          <p:cNvPr id="649" name="Google Shape;649;p27"/>
          <p:cNvSpPr txBox="1"/>
          <p:nvPr/>
        </p:nvSpPr>
        <p:spPr>
          <a:xfrm>
            <a:off x="666100" y="4864950"/>
            <a:ext cx="47586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It occurs when the kidneys do not form during fetal development.</a:t>
            </a:r>
            <a:endParaRPr sz="1300">
              <a:latin typeface="Exo"/>
              <a:ea typeface="Exo"/>
              <a:cs typeface="Exo"/>
              <a:sym typeface="Exo"/>
            </a:endParaRPr>
          </a:p>
        </p:txBody>
      </p:sp>
      <p:sp>
        <p:nvSpPr>
          <p:cNvPr id="650" name="Google Shape;650;p27"/>
          <p:cNvSpPr/>
          <p:nvPr/>
        </p:nvSpPr>
        <p:spPr>
          <a:xfrm>
            <a:off x="439003" y="5034666"/>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51" name="Google Shape;651;p27"/>
          <p:cNvSpPr txBox="1"/>
          <p:nvPr/>
        </p:nvSpPr>
        <p:spPr>
          <a:xfrm>
            <a:off x="666100" y="5397125"/>
            <a:ext cx="4758600" cy="79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Renal agenesis can be unilateral, with one kidney present, or bilateral, with no kidneys or very little kidney tissue present (dysgenesis).</a:t>
            </a:r>
            <a:endParaRPr sz="1300">
              <a:latin typeface="Exo"/>
              <a:ea typeface="Exo"/>
              <a:cs typeface="Exo"/>
              <a:sym typeface="Exo"/>
            </a:endParaRPr>
          </a:p>
        </p:txBody>
      </p:sp>
      <p:sp>
        <p:nvSpPr>
          <p:cNvPr id="652" name="Google Shape;652;p27"/>
          <p:cNvSpPr/>
          <p:nvPr/>
        </p:nvSpPr>
        <p:spPr>
          <a:xfrm>
            <a:off x="439008" y="5680468"/>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53" name="Google Shape;653;p27"/>
          <p:cNvSpPr txBox="1"/>
          <p:nvPr/>
        </p:nvSpPr>
        <p:spPr>
          <a:xfrm>
            <a:off x="666100" y="6091661"/>
            <a:ext cx="65964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If the agenesis is unilateral, the other kidney will usually hypertrophy to recover for the missing kidney.</a:t>
            </a:r>
            <a:endParaRPr sz="1300">
              <a:latin typeface="Exo"/>
              <a:ea typeface="Exo"/>
              <a:cs typeface="Exo"/>
              <a:sym typeface="Exo"/>
            </a:endParaRPr>
          </a:p>
        </p:txBody>
      </p:sp>
      <p:sp>
        <p:nvSpPr>
          <p:cNvPr id="654" name="Google Shape;654;p27"/>
          <p:cNvSpPr/>
          <p:nvPr/>
        </p:nvSpPr>
        <p:spPr>
          <a:xfrm>
            <a:off x="439003" y="6273891"/>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55" name="Google Shape;655;p27"/>
          <p:cNvSpPr txBox="1"/>
          <p:nvPr/>
        </p:nvSpPr>
        <p:spPr>
          <a:xfrm>
            <a:off x="666100" y="6628638"/>
            <a:ext cx="66741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Unilateral agenesis is often asymptomatic and is often discovered later in life.</a:t>
            </a:r>
            <a:endParaRPr sz="1300">
              <a:latin typeface="Exo"/>
              <a:ea typeface="Exo"/>
              <a:cs typeface="Exo"/>
              <a:sym typeface="Exo"/>
            </a:endParaRPr>
          </a:p>
        </p:txBody>
      </p:sp>
      <p:sp>
        <p:nvSpPr>
          <p:cNvPr id="656" name="Google Shape;656;p27"/>
          <p:cNvSpPr/>
          <p:nvPr/>
        </p:nvSpPr>
        <p:spPr>
          <a:xfrm>
            <a:off x="439008" y="6709943"/>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657" name="Google Shape;657;p27"/>
          <p:cNvPicPr preferRelativeResize="0"/>
          <p:nvPr/>
        </p:nvPicPr>
        <p:blipFill>
          <a:blip r:embed="rId4">
            <a:alphaModFix/>
          </a:blip>
          <a:stretch>
            <a:fillRect/>
          </a:stretch>
        </p:blipFill>
        <p:spPr>
          <a:xfrm>
            <a:off x="5538250" y="4698787"/>
            <a:ext cx="2100787" cy="1392875"/>
          </a:xfrm>
          <a:prstGeom prst="rect">
            <a:avLst/>
          </a:prstGeom>
          <a:noFill/>
          <a:ln>
            <a:noFill/>
          </a:ln>
          <a:effectLst>
            <a:outerShdw blurRad="57150" rotWithShape="0" algn="bl" dir="5400000" dist="19050">
              <a:srgbClr val="000000">
                <a:alpha val="50000"/>
              </a:srgbClr>
            </a:outerShdw>
          </a:effectLst>
        </p:spPr>
      </p:pic>
      <p:sp>
        <p:nvSpPr>
          <p:cNvPr id="658" name="Google Shape;658;p27"/>
          <p:cNvSpPr txBox="1"/>
          <p:nvPr/>
        </p:nvSpPr>
        <p:spPr>
          <a:xfrm>
            <a:off x="378950" y="7146000"/>
            <a:ext cx="2843700" cy="463800"/>
          </a:xfrm>
          <a:prstGeom prst="rect">
            <a:avLst/>
          </a:prstGeom>
          <a:solidFill>
            <a:schemeClr val="accent3"/>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latin typeface="Exo"/>
                <a:ea typeface="Exo"/>
                <a:cs typeface="Exo"/>
                <a:sym typeface="Exo"/>
              </a:rPr>
              <a:t>Renal Biopsy</a:t>
            </a:r>
            <a:endParaRPr b="1" sz="1800">
              <a:solidFill>
                <a:srgbClr val="FFFFFF"/>
              </a:solidFill>
              <a:latin typeface="Exo"/>
              <a:ea typeface="Exo"/>
              <a:cs typeface="Exo"/>
              <a:sym typeface="Exo"/>
            </a:endParaRPr>
          </a:p>
        </p:txBody>
      </p:sp>
      <p:cxnSp>
        <p:nvCxnSpPr>
          <p:cNvPr id="659" name="Google Shape;659;p27"/>
          <p:cNvCxnSpPr/>
          <p:nvPr/>
        </p:nvCxnSpPr>
        <p:spPr>
          <a:xfrm>
            <a:off x="515197" y="7730852"/>
            <a:ext cx="0" cy="909600"/>
          </a:xfrm>
          <a:prstGeom prst="straightConnector1">
            <a:avLst/>
          </a:prstGeom>
          <a:noFill/>
          <a:ln cap="flat" cmpd="sng" w="76200">
            <a:solidFill>
              <a:srgbClr val="134F5C"/>
            </a:solidFill>
            <a:prstDash val="solid"/>
            <a:round/>
            <a:headEnd len="med" w="med" type="none"/>
            <a:tailEnd len="med" w="med" type="none"/>
          </a:ln>
        </p:spPr>
      </p:cxnSp>
      <p:sp>
        <p:nvSpPr>
          <p:cNvPr id="660" name="Google Shape;660;p27"/>
          <p:cNvSpPr txBox="1"/>
          <p:nvPr/>
        </p:nvSpPr>
        <p:spPr>
          <a:xfrm>
            <a:off x="628751" y="7740450"/>
            <a:ext cx="66741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It involves taking a sample of kidney tissue for laboratory examination.</a:t>
            </a:r>
            <a:endParaRPr sz="1300">
              <a:latin typeface="Exo"/>
              <a:ea typeface="Exo"/>
              <a:cs typeface="Exo"/>
              <a:sym typeface="Exo"/>
            </a:endParaRPr>
          </a:p>
        </p:txBody>
      </p:sp>
      <p:sp>
        <p:nvSpPr>
          <p:cNvPr id="661" name="Google Shape;661;p27"/>
          <p:cNvSpPr txBox="1"/>
          <p:nvPr/>
        </p:nvSpPr>
        <p:spPr>
          <a:xfrm>
            <a:off x="628747" y="8051975"/>
            <a:ext cx="67647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It can be performed as an open procedure or percutaneously, using a biopsy needle (generally under ultrasound guidance)</a:t>
            </a:r>
            <a:endParaRPr sz="1300">
              <a:latin typeface="Exo"/>
              <a:ea typeface="Exo"/>
              <a:cs typeface="Exo"/>
              <a:sym typeface="Exo"/>
            </a:endParaRPr>
          </a:p>
        </p:txBody>
      </p:sp>
      <p:sp>
        <p:nvSpPr>
          <p:cNvPr id="662" name="Google Shape;662;p27"/>
          <p:cNvSpPr/>
          <p:nvPr/>
        </p:nvSpPr>
        <p:spPr>
          <a:xfrm>
            <a:off x="401650" y="7827868"/>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63" name="Google Shape;663;p27"/>
          <p:cNvSpPr/>
          <p:nvPr/>
        </p:nvSpPr>
        <p:spPr>
          <a:xfrm>
            <a:off x="401657" y="8257791"/>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64" name="Google Shape;664;p27"/>
          <p:cNvSpPr txBox="1"/>
          <p:nvPr/>
        </p:nvSpPr>
        <p:spPr>
          <a:xfrm>
            <a:off x="378950" y="8852250"/>
            <a:ext cx="2843700" cy="461700"/>
          </a:xfrm>
          <a:prstGeom prst="rect">
            <a:avLst/>
          </a:prstGeom>
          <a:solidFill>
            <a:schemeClr val="accent3"/>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latin typeface="Exo"/>
                <a:ea typeface="Exo"/>
                <a:cs typeface="Exo"/>
                <a:sym typeface="Exo"/>
              </a:rPr>
              <a:t>Renal </a:t>
            </a:r>
            <a:r>
              <a:rPr b="1" lang="en" sz="1800">
                <a:solidFill>
                  <a:srgbClr val="FFFFFF"/>
                </a:solidFill>
                <a:latin typeface="Exo"/>
                <a:ea typeface="Exo"/>
                <a:cs typeface="Exo"/>
                <a:sym typeface="Exo"/>
              </a:rPr>
              <a:t>Transplantation</a:t>
            </a:r>
            <a:endParaRPr b="1" sz="1800">
              <a:solidFill>
                <a:srgbClr val="FFFFFF"/>
              </a:solidFill>
              <a:latin typeface="Exo"/>
              <a:ea typeface="Exo"/>
              <a:cs typeface="Exo"/>
              <a:sym typeface="Exo"/>
            </a:endParaRPr>
          </a:p>
        </p:txBody>
      </p:sp>
      <p:cxnSp>
        <p:nvCxnSpPr>
          <p:cNvPr id="665" name="Google Shape;665;p27"/>
          <p:cNvCxnSpPr/>
          <p:nvPr/>
        </p:nvCxnSpPr>
        <p:spPr>
          <a:xfrm>
            <a:off x="515197" y="9527852"/>
            <a:ext cx="0" cy="909600"/>
          </a:xfrm>
          <a:prstGeom prst="straightConnector1">
            <a:avLst/>
          </a:prstGeom>
          <a:noFill/>
          <a:ln cap="flat" cmpd="sng" w="76200">
            <a:solidFill>
              <a:srgbClr val="134F5C"/>
            </a:solidFill>
            <a:prstDash val="solid"/>
            <a:round/>
            <a:headEnd len="med" w="med" type="none"/>
            <a:tailEnd len="med" w="med" type="none"/>
          </a:ln>
        </p:spPr>
      </p:cxnSp>
      <p:sp>
        <p:nvSpPr>
          <p:cNvPr id="666" name="Google Shape;666;p27"/>
          <p:cNvSpPr txBox="1"/>
          <p:nvPr/>
        </p:nvSpPr>
        <p:spPr>
          <a:xfrm>
            <a:off x="628750" y="9421075"/>
            <a:ext cx="66741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Renal transplantation is a surgical procedure that involves the removal of a diseased kidney and replacement with a donor organ (either from a living donor or a cadaver).</a:t>
            </a:r>
            <a:endParaRPr sz="1300">
              <a:latin typeface="Exo"/>
              <a:ea typeface="Exo"/>
              <a:cs typeface="Exo"/>
              <a:sym typeface="Exo"/>
            </a:endParaRPr>
          </a:p>
        </p:txBody>
      </p:sp>
      <p:sp>
        <p:nvSpPr>
          <p:cNvPr id="667" name="Google Shape;667;p27"/>
          <p:cNvSpPr txBox="1"/>
          <p:nvPr/>
        </p:nvSpPr>
        <p:spPr>
          <a:xfrm>
            <a:off x="628750" y="9908400"/>
            <a:ext cx="60813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Exo"/>
                <a:ea typeface="Exo"/>
                <a:cs typeface="Exo"/>
                <a:sym typeface="Exo"/>
              </a:rPr>
              <a:t>Living donor kidneys can be either from an identical twin (isograft) or other individual (allograft), preferably from a close relative.</a:t>
            </a:r>
            <a:endParaRPr sz="1300">
              <a:latin typeface="Exo"/>
              <a:ea typeface="Exo"/>
              <a:cs typeface="Exo"/>
              <a:sym typeface="Exo"/>
            </a:endParaRPr>
          </a:p>
        </p:txBody>
      </p:sp>
      <p:sp>
        <p:nvSpPr>
          <p:cNvPr id="668" name="Google Shape;668;p27"/>
          <p:cNvSpPr/>
          <p:nvPr/>
        </p:nvSpPr>
        <p:spPr>
          <a:xfrm>
            <a:off x="407750" y="9584418"/>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69" name="Google Shape;669;p27"/>
          <p:cNvSpPr/>
          <p:nvPr/>
        </p:nvSpPr>
        <p:spPr>
          <a:xfrm>
            <a:off x="401657" y="10076891"/>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70" name="Google Shape;670;p27"/>
          <p:cNvSpPr txBox="1"/>
          <p:nvPr/>
        </p:nvSpPr>
        <p:spPr>
          <a:xfrm>
            <a:off x="490676" y="167175"/>
            <a:ext cx="537600" cy="505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FFFFFF"/>
                </a:solidFill>
                <a:latin typeface="Exo"/>
                <a:ea typeface="Exo"/>
                <a:cs typeface="Exo"/>
                <a:sym typeface="Exo"/>
              </a:rPr>
              <a:t>12</a:t>
            </a:r>
            <a:endParaRPr b="1" sz="2800">
              <a:solidFill>
                <a:srgbClr val="FFFFFF"/>
              </a:solidFill>
              <a:latin typeface="Exo"/>
              <a:ea typeface="Exo"/>
              <a:cs typeface="Exo"/>
              <a:sym typeface="Ex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28"/>
          <p:cNvSpPr/>
          <p:nvPr/>
        </p:nvSpPr>
        <p:spPr>
          <a:xfrm>
            <a:off x="308509" y="6944075"/>
            <a:ext cx="7155300" cy="3678300"/>
          </a:xfrm>
          <a:prstGeom prst="rect">
            <a:avLst/>
          </a:prstGeom>
          <a:noFill/>
          <a:ln cap="flat" cmpd="sng" w="9525">
            <a:solidFill>
              <a:srgbClr val="345B63"/>
            </a:solidFill>
            <a:prstDash val="dot"/>
            <a:round/>
            <a:headEnd len="sm" w="sm" type="none"/>
            <a:tailEnd len="sm" w="sm" type="none"/>
          </a:ln>
        </p:spPr>
        <p:txBody>
          <a:bodyPr anchorCtr="0" anchor="ctr" bIns="93150" lIns="93150" spcFirstLastPara="1" rIns="93150" wrap="square" tIns="93150">
            <a:noAutofit/>
          </a:bodyPr>
          <a:lstStyle/>
          <a:p>
            <a:pPr indent="0" lvl="0" marL="0" rtl="0" algn="l">
              <a:spcBef>
                <a:spcPts val="0"/>
              </a:spcBef>
              <a:spcAft>
                <a:spcPts val="0"/>
              </a:spcAft>
              <a:buNone/>
            </a:pPr>
            <a:r>
              <a:rPr b="1" lang="en" sz="1300">
                <a:solidFill>
                  <a:srgbClr val="345B63"/>
                </a:solidFill>
                <a:latin typeface="Exo"/>
                <a:ea typeface="Exo"/>
                <a:cs typeface="Exo"/>
                <a:sym typeface="Exo"/>
              </a:rPr>
              <a:t>Q1: Mention the FOUR coverings of the kidney?</a:t>
            </a:r>
            <a:endParaRPr b="1" sz="1300">
              <a:solidFill>
                <a:srgbClr val="345B63"/>
              </a:solidFill>
              <a:latin typeface="Exo"/>
              <a:ea typeface="Exo"/>
              <a:cs typeface="Exo"/>
              <a:sym typeface="Exo"/>
            </a:endParaRPr>
          </a:p>
          <a:p>
            <a:pPr indent="0" lvl="0" marL="0" rtl="0" algn="l">
              <a:spcBef>
                <a:spcPts val="0"/>
              </a:spcBef>
              <a:spcAft>
                <a:spcPts val="0"/>
              </a:spcAft>
              <a:buNone/>
            </a:pPr>
            <a:r>
              <a:t/>
            </a:r>
            <a:endParaRPr b="1" sz="1300">
              <a:solidFill>
                <a:srgbClr val="134F5C"/>
              </a:solidFill>
              <a:latin typeface="Exo"/>
              <a:ea typeface="Exo"/>
              <a:cs typeface="Exo"/>
              <a:sym typeface="Exo"/>
            </a:endParaRPr>
          </a:p>
          <a:p>
            <a:pPr indent="0" lvl="0" marL="0" rtl="0" algn="l">
              <a:spcBef>
                <a:spcPts val="0"/>
              </a:spcBef>
              <a:spcAft>
                <a:spcPts val="0"/>
              </a:spcAft>
              <a:buNone/>
            </a:pPr>
            <a:r>
              <a:rPr lang="en" sz="1300">
                <a:solidFill>
                  <a:srgbClr val="B7B7B7"/>
                </a:solidFill>
                <a:latin typeface="Exo"/>
                <a:ea typeface="Exo"/>
                <a:cs typeface="Exo"/>
                <a:sym typeface="Exo"/>
              </a:rPr>
              <a:t>Answer: Fibrous capsule, perirenal (perinephric) Fat, renal fascia, and pararenal (paranephric) fat</a:t>
            </a:r>
            <a:endParaRPr sz="1300">
              <a:solidFill>
                <a:srgbClr val="B7B7B7"/>
              </a:solidFill>
              <a:latin typeface="Exo"/>
              <a:ea typeface="Exo"/>
              <a:cs typeface="Exo"/>
              <a:sym typeface="Exo"/>
            </a:endParaRPr>
          </a:p>
          <a:p>
            <a:pPr indent="0" lvl="0" marL="0" rtl="0" algn="l">
              <a:spcBef>
                <a:spcPts val="0"/>
              </a:spcBef>
              <a:spcAft>
                <a:spcPts val="0"/>
              </a:spcAft>
              <a:buNone/>
            </a:pPr>
            <a:r>
              <a:t/>
            </a:r>
            <a:endParaRPr b="1" sz="1300">
              <a:solidFill>
                <a:srgbClr val="134F5C"/>
              </a:solidFill>
              <a:latin typeface="Exo"/>
              <a:ea typeface="Exo"/>
              <a:cs typeface="Exo"/>
              <a:sym typeface="Exo"/>
            </a:endParaRPr>
          </a:p>
          <a:p>
            <a:pPr indent="0" lvl="0" marL="0" rtl="0" algn="l">
              <a:spcBef>
                <a:spcPts val="0"/>
              </a:spcBef>
              <a:spcAft>
                <a:spcPts val="0"/>
              </a:spcAft>
              <a:buNone/>
            </a:pPr>
            <a:r>
              <a:rPr b="1" lang="en" sz="1300">
                <a:solidFill>
                  <a:srgbClr val="345B63"/>
                </a:solidFill>
                <a:latin typeface="Exo"/>
                <a:ea typeface="Exo"/>
                <a:cs typeface="Exo"/>
                <a:sym typeface="Exo"/>
              </a:rPr>
              <a:t>Q2: List the functions of the kidneys.</a:t>
            </a:r>
            <a:endParaRPr b="1" sz="1300">
              <a:solidFill>
                <a:srgbClr val="345B63"/>
              </a:solidFill>
              <a:latin typeface="Exo"/>
              <a:ea typeface="Exo"/>
              <a:cs typeface="Exo"/>
              <a:sym typeface="Exo"/>
            </a:endParaRPr>
          </a:p>
          <a:p>
            <a:pPr indent="0" lvl="0" marL="0" rtl="0" algn="l">
              <a:spcBef>
                <a:spcPts val="0"/>
              </a:spcBef>
              <a:spcAft>
                <a:spcPts val="0"/>
              </a:spcAft>
              <a:buNone/>
            </a:pPr>
            <a:r>
              <a:t/>
            </a:r>
            <a:endParaRPr b="1" sz="1300">
              <a:solidFill>
                <a:srgbClr val="134F5C"/>
              </a:solidFill>
              <a:latin typeface="Exo"/>
              <a:ea typeface="Exo"/>
              <a:cs typeface="Exo"/>
              <a:sym typeface="Exo"/>
            </a:endParaRPr>
          </a:p>
          <a:p>
            <a:pPr indent="0" lvl="0" marL="0" rtl="0" algn="l">
              <a:spcBef>
                <a:spcPts val="0"/>
              </a:spcBef>
              <a:spcAft>
                <a:spcPts val="0"/>
              </a:spcAft>
              <a:buNone/>
            </a:pPr>
            <a:r>
              <a:rPr lang="en" sz="1300">
                <a:solidFill>
                  <a:srgbClr val="B7B7B7"/>
                </a:solidFill>
                <a:latin typeface="Exo"/>
                <a:ea typeface="Exo"/>
                <a:cs typeface="Exo"/>
                <a:sym typeface="Exo"/>
              </a:rPr>
              <a:t>Excretes most of the waste products of metabolism.</a:t>
            </a:r>
            <a:endParaRPr sz="1300">
              <a:solidFill>
                <a:srgbClr val="B7B7B7"/>
              </a:solidFill>
              <a:latin typeface="Exo"/>
              <a:ea typeface="Exo"/>
              <a:cs typeface="Exo"/>
              <a:sym typeface="Exo"/>
            </a:endParaRPr>
          </a:p>
          <a:p>
            <a:pPr indent="0" lvl="0" marL="0" rtl="0" algn="l">
              <a:spcBef>
                <a:spcPts val="0"/>
              </a:spcBef>
              <a:spcAft>
                <a:spcPts val="0"/>
              </a:spcAft>
              <a:buNone/>
            </a:pPr>
            <a:r>
              <a:rPr lang="en" sz="1300">
                <a:solidFill>
                  <a:srgbClr val="B7B7B7"/>
                </a:solidFill>
                <a:latin typeface="Exo"/>
                <a:ea typeface="Exo"/>
                <a:cs typeface="Exo"/>
                <a:sym typeface="Exo"/>
              </a:rPr>
              <a:t>Controls water &amp; electrolyte balance of the body. </a:t>
            </a:r>
            <a:endParaRPr sz="1300">
              <a:solidFill>
                <a:srgbClr val="B7B7B7"/>
              </a:solidFill>
              <a:latin typeface="Exo"/>
              <a:ea typeface="Exo"/>
              <a:cs typeface="Exo"/>
              <a:sym typeface="Exo"/>
            </a:endParaRPr>
          </a:p>
          <a:p>
            <a:pPr indent="0" lvl="0" marL="0" rtl="0" algn="l">
              <a:spcBef>
                <a:spcPts val="0"/>
              </a:spcBef>
              <a:spcAft>
                <a:spcPts val="0"/>
              </a:spcAft>
              <a:buNone/>
            </a:pPr>
            <a:r>
              <a:rPr lang="en" sz="1300">
                <a:solidFill>
                  <a:srgbClr val="B7B7B7"/>
                </a:solidFill>
                <a:latin typeface="Exo"/>
                <a:ea typeface="Exo"/>
                <a:cs typeface="Exo"/>
                <a:sym typeface="Exo"/>
              </a:rPr>
              <a:t>Maintain acid-base balance of the blood.</a:t>
            </a:r>
            <a:endParaRPr sz="1300">
              <a:solidFill>
                <a:srgbClr val="B7B7B7"/>
              </a:solidFill>
              <a:latin typeface="Exo"/>
              <a:ea typeface="Exo"/>
              <a:cs typeface="Exo"/>
              <a:sym typeface="Exo"/>
            </a:endParaRPr>
          </a:p>
          <a:p>
            <a:pPr indent="0" lvl="0" marL="0" rtl="0" algn="l">
              <a:spcBef>
                <a:spcPts val="0"/>
              </a:spcBef>
              <a:spcAft>
                <a:spcPts val="0"/>
              </a:spcAft>
              <a:buNone/>
            </a:pPr>
            <a:r>
              <a:rPr lang="en" sz="1300">
                <a:solidFill>
                  <a:srgbClr val="B7B7B7"/>
                </a:solidFill>
                <a:latin typeface="Exo"/>
                <a:ea typeface="Exo"/>
                <a:cs typeface="Exo"/>
                <a:sym typeface="Exo"/>
              </a:rPr>
              <a:t>Erythropoietin hormone stimulates bone marrow for RBCs formation.</a:t>
            </a:r>
            <a:endParaRPr sz="1300">
              <a:solidFill>
                <a:srgbClr val="B7B7B7"/>
              </a:solidFill>
              <a:latin typeface="Exo"/>
              <a:ea typeface="Exo"/>
              <a:cs typeface="Exo"/>
              <a:sym typeface="Exo"/>
            </a:endParaRPr>
          </a:p>
          <a:p>
            <a:pPr indent="0" lvl="0" marL="0" rtl="0" algn="l">
              <a:spcBef>
                <a:spcPts val="0"/>
              </a:spcBef>
              <a:spcAft>
                <a:spcPts val="0"/>
              </a:spcAft>
              <a:buNone/>
            </a:pPr>
            <a:r>
              <a:rPr lang="en" sz="1300">
                <a:solidFill>
                  <a:srgbClr val="B7B7B7"/>
                </a:solidFill>
                <a:latin typeface="Exo"/>
                <a:ea typeface="Exo"/>
                <a:cs typeface="Exo"/>
                <a:sym typeface="Exo"/>
              </a:rPr>
              <a:t>Rennin enzyme regulates the blood pressure.</a:t>
            </a:r>
            <a:endParaRPr sz="1300">
              <a:solidFill>
                <a:srgbClr val="B7B7B7"/>
              </a:solidFill>
              <a:latin typeface="Exo"/>
              <a:ea typeface="Exo"/>
              <a:cs typeface="Exo"/>
              <a:sym typeface="Exo"/>
            </a:endParaRPr>
          </a:p>
          <a:p>
            <a:pPr indent="0" lvl="0" marL="0" rtl="0" algn="l">
              <a:spcBef>
                <a:spcPts val="0"/>
              </a:spcBef>
              <a:spcAft>
                <a:spcPts val="0"/>
              </a:spcAft>
              <a:buNone/>
            </a:pPr>
            <a:r>
              <a:rPr lang="en" sz="1300">
                <a:solidFill>
                  <a:srgbClr val="B7B7B7"/>
                </a:solidFill>
                <a:latin typeface="Exo"/>
                <a:ea typeface="Exo"/>
                <a:cs typeface="Exo"/>
                <a:sym typeface="Exo"/>
              </a:rPr>
              <a:t>Converts vitam</a:t>
            </a:r>
            <a:r>
              <a:rPr lang="en" sz="1300">
                <a:solidFill>
                  <a:srgbClr val="B7B7B7"/>
                </a:solidFill>
                <a:latin typeface="Exo"/>
                <a:ea typeface="Exo"/>
                <a:cs typeface="Exo"/>
                <a:sym typeface="Exo"/>
              </a:rPr>
              <a:t>in D to its active form.</a:t>
            </a:r>
            <a:endParaRPr sz="1300">
              <a:solidFill>
                <a:srgbClr val="B7B7B7"/>
              </a:solidFill>
              <a:latin typeface="Exo"/>
              <a:ea typeface="Exo"/>
              <a:cs typeface="Exo"/>
              <a:sym typeface="Exo"/>
            </a:endParaRPr>
          </a:p>
          <a:p>
            <a:pPr indent="0" lvl="0" marL="0" rtl="0" algn="l">
              <a:spcBef>
                <a:spcPts val="0"/>
              </a:spcBef>
              <a:spcAft>
                <a:spcPts val="0"/>
              </a:spcAft>
              <a:buNone/>
            </a:pPr>
            <a:r>
              <a:t/>
            </a:r>
            <a:endParaRPr b="1" sz="1300">
              <a:solidFill>
                <a:srgbClr val="134F5C"/>
              </a:solidFill>
              <a:latin typeface="Exo"/>
              <a:ea typeface="Exo"/>
              <a:cs typeface="Exo"/>
              <a:sym typeface="Exo"/>
            </a:endParaRPr>
          </a:p>
          <a:p>
            <a:pPr indent="0" lvl="0" marL="0" rtl="0" algn="l">
              <a:spcBef>
                <a:spcPts val="0"/>
              </a:spcBef>
              <a:spcAft>
                <a:spcPts val="0"/>
              </a:spcAft>
              <a:buNone/>
            </a:pPr>
            <a:r>
              <a:rPr b="1" lang="en" sz="1300">
                <a:solidFill>
                  <a:srgbClr val="345B63"/>
                </a:solidFill>
                <a:latin typeface="Exo"/>
                <a:ea typeface="Exo"/>
                <a:cs typeface="Exo"/>
                <a:sym typeface="Exo"/>
              </a:rPr>
              <a:t>Q3: There are 4 muscles related posteriorly to the kidney list them</a:t>
            </a:r>
            <a:r>
              <a:rPr lang="en" sz="1300">
                <a:solidFill>
                  <a:srgbClr val="B7B7B7"/>
                </a:solidFill>
                <a:latin typeface="Exo"/>
                <a:ea typeface="Exo"/>
                <a:cs typeface="Exo"/>
                <a:sym typeface="Exo"/>
              </a:rPr>
              <a:t>.</a:t>
            </a:r>
            <a:endParaRPr sz="1300">
              <a:solidFill>
                <a:srgbClr val="B7B7B7"/>
              </a:solidFill>
              <a:latin typeface="Exo"/>
              <a:ea typeface="Exo"/>
              <a:cs typeface="Exo"/>
              <a:sym typeface="Exo"/>
            </a:endParaRPr>
          </a:p>
          <a:p>
            <a:pPr indent="0" lvl="0" marL="0" rtl="0" algn="l">
              <a:spcBef>
                <a:spcPts val="0"/>
              </a:spcBef>
              <a:spcAft>
                <a:spcPts val="0"/>
              </a:spcAft>
              <a:buNone/>
            </a:pPr>
            <a:r>
              <a:rPr lang="en" sz="1300">
                <a:solidFill>
                  <a:srgbClr val="B7B7B7"/>
                </a:solidFill>
                <a:latin typeface="Exo"/>
                <a:ea typeface="Exo"/>
                <a:cs typeface="Exo"/>
                <a:sym typeface="Exo"/>
              </a:rPr>
              <a:t>Quadratus lumborum       Transversus abdominis       Diaphragm       Psoas major</a:t>
            </a:r>
            <a:endParaRPr sz="1300">
              <a:solidFill>
                <a:srgbClr val="B7B7B7"/>
              </a:solidFill>
              <a:latin typeface="Exo"/>
              <a:ea typeface="Exo"/>
              <a:cs typeface="Exo"/>
              <a:sym typeface="Exo"/>
            </a:endParaRPr>
          </a:p>
          <a:p>
            <a:pPr indent="0" lvl="0" marL="0" rtl="0" algn="l">
              <a:spcBef>
                <a:spcPts val="0"/>
              </a:spcBef>
              <a:spcAft>
                <a:spcPts val="0"/>
              </a:spcAft>
              <a:buNone/>
            </a:pPr>
            <a:r>
              <a:t/>
            </a:r>
            <a:endParaRPr sz="1300">
              <a:solidFill>
                <a:srgbClr val="B7B7B7"/>
              </a:solidFill>
              <a:latin typeface="Exo"/>
              <a:ea typeface="Exo"/>
              <a:cs typeface="Exo"/>
              <a:sym typeface="Exo"/>
            </a:endParaRPr>
          </a:p>
        </p:txBody>
      </p:sp>
      <p:sp>
        <p:nvSpPr>
          <p:cNvPr id="676" name="Google Shape;676;p28"/>
          <p:cNvSpPr/>
          <p:nvPr/>
        </p:nvSpPr>
        <p:spPr>
          <a:xfrm>
            <a:off x="308509" y="1347139"/>
            <a:ext cx="3480900" cy="4833000"/>
          </a:xfrm>
          <a:prstGeom prst="rect">
            <a:avLst/>
          </a:prstGeom>
          <a:noFill/>
          <a:ln>
            <a:noFill/>
          </a:ln>
        </p:spPr>
        <p:txBody>
          <a:bodyPr anchorCtr="0" anchor="ctr" bIns="93150" lIns="93150" spcFirstLastPara="1" rIns="93150" wrap="square" tIns="93150">
            <a:noAutofit/>
          </a:bodyPr>
          <a:lstStyle/>
          <a:p>
            <a:pPr indent="0" lvl="0" marL="0" rtl="0" algn="l">
              <a:spcBef>
                <a:spcPts val="0"/>
              </a:spcBef>
              <a:spcAft>
                <a:spcPts val="0"/>
              </a:spcAft>
              <a:buClr>
                <a:schemeClr val="dk1"/>
              </a:buClr>
              <a:buSzPts val="1100"/>
              <a:buFont typeface="Arial"/>
              <a:buNone/>
            </a:pPr>
            <a:r>
              <a:rPr b="1" lang="en" sz="1000">
                <a:solidFill>
                  <a:srgbClr val="345B63"/>
                </a:solidFill>
                <a:latin typeface="Exo"/>
                <a:ea typeface="Exo"/>
                <a:cs typeface="Exo"/>
                <a:sym typeface="Exo"/>
              </a:rPr>
              <a:t>Q1: </a:t>
            </a:r>
            <a:r>
              <a:rPr b="1" lang="en" sz="1000">
                <a:solidFill>
                  <a:srgbClr val="345B63"/>
                </a:solidFill>
                <a:latin typeface="Exo"/>
                <a:ea typeface="Exo"/>
                <a:cs typeface="Exo"/>
                <a:sym typeface="Exo"/>
              </a:rPr>
              <a:t>The area where the renal artery enters the kidney and the renal vein and ureter exits the kidney is called the </a:t>
            </a:r>
            <a:r>
              <a:rPr b="1" lang="en" sz="1000">
                <a:solidFill>
                  <a:srgbClr val="345B63"/>
                </a:solidFill>
                <a:highlight>
                  <a:schemeClr val="lt1"/>
                </a:highlight>
                <a:latin typeface="Exo"/>
                <a:ea typeface="Exo"/>
                <a:cs typeface="Exo"/>
                <a:sym typeface="Exo"/>
              </a:rPr>
              <a:t>________</a:t>
            </a:r>
            <a:r>
              <a:rPr b="1" lang="en" sz="1000">
                <a:solidFill>
                  <a:srgbClr val="345B63"/>
                </a:solidFill>
                <a:latin typeface="Exo"/>
                <a:ea typeface="Exo"/>
                <a:cs typeface="Exo"/>
                <a:sym typeface="Exo"/>
              </a:rPr>
              <a:t>.</a:t>
            </a:r>
            <a:endParaRPr b="1" sz="1000">
              <a:solidFill>
                <a:srgbClr val="345B63"/>
              </a:solidFill>
              <a:latin typeface="Exo"/>
              <a:ea typeface="Exo"/>
              <a:cs typeface="Exo"/>
              <a:sym typeface="Exo"/>
            </a:endParaRPr>
          </a:p>
          <a:p>
            <a:pPr indent="0" lvl="0" marL="0" rtl="0" algn="l">
              <a:spcBef>
                <a:spcPts val="0"/>
              </a:spcBef>
              <a:spcAft>
                <a:spcPts val="0"/>
              </a:spcAft>
              <a:buClr>
                <a:schemeClr val="dk1"/>
              </a:buClr>
              <a:buSzPts val="1100"/>
              <a:buFont typeface="Arial"/>
              <a:buNone/>
            </a:pPr>
            <a:r>
              <a:t/>
            </a:r>
            <a:endParaRPr b="1" sz="1000">
              <a:solidFill>
                <a:srgbClr val="345B63"/>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A- renal hilus</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B- cortex</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C- medulla</a:t>
            </a:r>
            <a:endParaRPr b="1" sz="800">
              <a:solidFill>
                <a:schemeClr val="dk1"/>
              </a:solidFill>
              <a:latin typeface="Exo"/>
              <a:ea typeface="Exo"/>
              <a:cs typeface="Exo"/>
              <a:sym typeface="Exo"/>
            </a:endParaRPr>
          </a:p>
          <a:p>
            <a:pPr indent="0" lvl="0" marL="0" rtl="0" algn="l">
              <a:spcBef>
                <a:spcPts val="0"/>
              </a:spcBef>
              <a:spcAft>
                <a:spcPts val="0"/>
              </a:spcAft>
              <a:buNone/>
            </a:pPr>
            <a:r>
              <a:rPr b="1" lang="en" sz="800">
                <a:solidFill>
                  <a:schemeClr val="dk1"/>
                </a:solidFill>
                <a:highlight>
                  <a:srgbClr val="FFFFFF"/>
                </a:highlight>
                <a:latin typeface="Exo"/>
                <a:ea typeface="Exo"/>
                <a:cs typeface="Exo"/>
                <a:sym typeface="Exo"/>
              </a:rPr>
              <a:t>D- renal columns</a:t>
            </a:r>
            <a:endParaRPr b="1" sz="800">
              <a:solidFill>
                <a:schemeClr val="dk1"/>
              </a:solidFill>
              <a:highlight>
                <a:srgbClr val="FFFFFF"/>
              </a:highlight>
              <a:latin typeface="Exo"/>
              <a:ea typeface="Exo"/>
              <a:cs typeface="Exo"/>
              <a:sym typeface="Exo"/>
            </a:endParaRPr>
          </a:p>
          <a:p>
            <a:pPr indent="0" lvl="0" marL="0" rtl="0" algn="l">
              <a:spcBef>
                <a:spcPts val="0"/>
              </a:spcBef>
              <a:spcAft>
                <a:spcPts val="0"/>
              </a:spcAft>
              <a:buNone/>
            </a:pPr>
            <a:r>
              <a:t/>
            </a:r>
            <a:endParaRPr b="1" sz="1400">
              <a:solidFill>
                <a:srgbClr val="741B47"/>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1000">
                <a:solidFill>
                  <a:srgbClr val="345B63"/>
                </a:solidFill>
                <a:latin typeface="Exo"/>
                <a:ea typeface="Exo"/>
                <a:cs typeface="Exo"/>
                <a:sym typeface="Exo"/>
              </a:rPr>
              <a:t>Q2: </a:t>
            </a:r>
            <a:r>
              <a:rPr b="1" lang="en" sz="1000">
                <a:solidFill>
                  <a:srgbClr val="345B63"/>
                </a:solidFill>
                <a:highlight>
                  <a:srgbClr val="FFFFFF"/>
                </a:highlight>
                <a:latin typeface="Exo"/>
                <a:ea typeface="Exo"/>
                <a:cs typeface="Exo"/>
                <a:sym typeface="Exo"/>
              </a:rPr>
              <a:t>The renal pyramids are separated from each other by extensions of the renal cortex called ________.</a:t>
            </a:r>
            <a:endParaRPr b="1" sz="1000">
              <a:solidFill>
                <a:srgbClr val="345B63"/>
              </a:solidFill>
              <a:highlight>
                <a:srgbClr val="FFFFFF"/>
              </a:highlight>
              <a:latin typeface="Exo"/>
              <a:ea typeface="Exo"/>
              <a:cs typeface="Exo"/>
              <a:sym typeface="Exo"/>
            </a:endParaRPr>
          </a:p>
          <a:p>
            <a:pPr indent="0" lvl="0" marL="0" rtl="0" algn="l">
              <a:spcBef>
                <a:spcPts val="0"/>
              </a:spcBef>
              <a:spcAft>
                <a:spcPts val="0"/>
              </a:spcAft>
              <a:buClr>
                <a:schemeClr val="dk1"/>
              </a:buClr>
              <a:buSzPts val="1100"/>
              <a:buFont typeface="Arial"/>
              <a:buNone/>
            </a:pPr>
            <a:r>
              <a:t/>
            </a:r>
            <a:endParaRPr b="1" sz="800">
              <a:solidFill>
                <a:srgbClr val="345B63"/>
              </a:solidFill>
              <a:highlight>
                <a:srgbClr val="FFFFFF"/>
              </a:highlight>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A- renal medulla </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B- </a:t>
            </a:r>
            <a:r>
              <a:rPr b="1" lang="en" sz="800">
                <a:solidFill>
                  <a:srgbClr val="424242"/>
                </a:solidFill>
                <a:latin typeface="Exo"/>
                <a:ea typeface="Exo"/>
                <a:cs typeface="Exo"/>
                <a:sym typeface="Exo"/>
              </a:rPr>
              <a:t>minor calyces</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C- </a:t>
            </a:r>
            <a:r>
              <a:rPr b="1" lang="en" sz="800">
                <a:solidFill>
                  <a:srgbClr val="424242"/>
                </a:solidFill>
                <a:latin typeface="Exo"/>
                <a:ea typeface="Exo"/>
                <a:cs typeface="Exo"/>
                <a:sym typeface="Exo"/>
              </a:rPr>
              <a:t>medullary cortices</a:t>
            </a:r>
            <a:endParaRPr b="1" sz="4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highlight>
                  <a:schemeClr val="lt1"/>
                </a:highlight>
                <a:latin typeface="Exo"/>
                <a:ea typeface="Exo"/>
                <a:cs typeface="Exo"/>
                <a:sym typeface="Exo"/>
              </a:rPr>
              <a:t>D- </a:t>
            </a:r>
            <a:r>
              <a:rPr b="1" lang="en" sz="800">
                <a:solidFill>
                  <a:srgbClr val="424242"/>
                </a:solidFill>
                <a:latin typeface="Exo"/>
                <a:ea typeface="Exo"/>
                <a:cs typeface="Exo"/>
                <a:sym typeface="Exo"/>
              </a:rPr>
              <a:t>renal columns</a:t>
            </a:r>
            <a:endParaRPr b="1" sz="400">
              <a:solidFill>
                <a:schemeClr val="dk1"/>
              </a:solidFill>
              <a:highlight>
                <a:schemeClr val="lt1"/>
              </a:highlight>
              <a:latin typeface="Exo"/>
              <a:ea typeface="Exo"/>
              <a:cs typeface="Exo"/>
              <a:sym typeface="Exo"/>
            </a:endParaRPr>
          </a:p>
          <a:p>
            <a:pPr indent="0" lvl="0" marL="0" rtl="0" algn="l">
              <a:spcBef>
                <a:spcPts val="0"/>
              </a:spcBef>
              <a:spcAft>
                <a:spcPts val="0"/>
              </a:spcAft>
              <a:buNone/>
            </a:pPr>
            <a:r>
              <a:t/>
            </a:r>
            <a:endParaRPr b="1" sz="1400">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1000">
                <a:solidFill>
                  <a:srgbClr val="345B63"/>
                </a:solidFill>
                <a:latin typeface="Exo"/>
                <a:ea typeface="Exo"/>
                <a:cs typeface="Exo"/>
                <a:sym typeface="Exo"/>
              </a:rPr>
              <a:t>Q3: Which of the following structures lies directly in front of the left kidney? </a:t>
            </a:r>
            <a:endParaRPr b="1" sz="1000">
              <a:solidFill>
                <a:srgbClr val="345B63"/>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A- </a:t>
            </a:r>
            <a:r>
              <a:rPr b="1" lang="en" sz="800">
                <a:solidFill>
                  <a:schemeClr val="dk1"/>
                </a:solidFill>
                <a:highlight>
                  <a:schemeClr val="lt1"/>
                </a:highlight>
                <a:latin typeface="Exo"/>
                <a:ea typeface="Exo"/>
                <a:cs typeface="Exo"/>
                <a:sym typeface="Exo"/>
              </a:rPr>
              <a:t>Quadratus lumborum </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B- pancreas </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C- Right colic flexure</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highlight>
                  <a:schemeClr val="lt1"/>
                </a:highlight>
                <a:latin typeface="Exo"/>
                <a:ea typeface="Exo"/>
                <a:cs typeface="Exo"/>
                <a:sym typeface="Exo"/>
              </a:rPr>
              <a:t>D- </a:t>
            </a:r>
            <a:r>
              <a:rPr b="1" lang="en" sz="800">
                <a:solidFill>
                  <a:schemeClr val="dk1"/>
                </a:solidFill>
                <a:latin typeface="Exo"/>
                <a:ea typeface="Exo"/>
                <a:cs typeface="Exo"/>
                <a:sym typeface="Exo"/>
              </a:rPr>
              <a:t>2nd part of the duodenum </a:t>
            </a:r>
            <a:endParaRPr b="1" sz="800">
              <a:solidFill>
                <a:schemeClr val="dk1"/>
              </a:solidFill>
              <a:highlight>
                <a:schemeClr val="lt1"/>
              </a:highlight>
              <a:latin typeface="Exo"/>
              <a:ea typeface="Exo"/>
              <a:cs typeface="Exo"/>
              <a:sym typeface="Exo"/>
            </a:endParaRPr>
          </a:p>
        </p:txBody>
      </p:sp>
      <p:sp>
        <p:nvSpPr>
          <p:cNvPr id="677" name="Google Shape;677;p28"/>
          <p:cNvSpPr/>
          <p:nvPr/>
        </p:nvSpPr>
        <p:spPr>
          <a:xfrm>
            <a:off x="3886896" y="6421264"/>
            <a:ext cx="3576900" cy="281700"/>
          </a:xfrm>
          <a:prstGeom prst="rect">
            <a:avLst/>
          </a:prstGeom>
          <a:noFill/>
          <a:ln cap="flat" cmpd="sng" w="9525">
            <a:solidFill>
              <a:srgbClr val="345B63"/>
            </a:solidFill>
            <a:prstDash val="dot"/>
            <a:round/>
            <a:headEnd len="sm" w="sm" type="none"/>
            <a:tailEnd len="sm" w="sm" type="none"/>
          </a:ln>
        </p:spPr>
        <p:txBody>
          <a:bodyPr anchorCtr="0" anchor="ctr" bIns="93150" lIns="93150" spcFirstLastPara="1" rIns="93150" wrap="square" tIns="93150">
            <a:noAutofit/>
          </a:bodyPr>
          <a:lstStyle/>
          <a:p>
            <a:pPr indent="0" lvl="0" marL="0" rtl="0" algn="ctr">
              <a:spcBef>
                <a:spcPts val="0"/>
              </a:spcBef>
              <a:spcAft>
                <a:spcPts val="0"/>
              </a:spcAft>
              <a:buNone/>
            </a:pPr>
            <a:r>
              <a:rPr lang="en" sz="1200">
                <a:solidFill>
                  <a:srgbClr val="D9D9D9"/>
                </a:solidFill>
                <a:latin typeface="Exo"/>
                <a:ea typeface="Exo"/>
                <a:cs typeface="Exo"/>
                <a:sym typeface="Exo"/>
              </a:rPr>
              <a:t>Answers: 1. A 2. D. 3. B 4. B 5. D 6. C</a:t>
            </a:r>
            <a:endParaRPr sz="1200">
              <a:solidFill>
                <a:srgbClr val="D9D9D9"/>
              </a:solidFill>
              <a:latin typeface="Exo"/>
              <a:ea typeface="Exo"/>
              <a:cs typeface="Exo"/>
              <a:sym typeface="Exo"/>
            </a:endParaRPr>
          </a:p>
        </p:txBody>
      </p:sp>
      <p:sp>
        <p:nvSpPr>
          <p:cNvPr id="678" name="Google Shape;678;p28"/>
          <p:cNvSpPr/>
          <p:nvPr/>
        </p:nvSpPr>
        <p:spPr>
          <a:xfrm>
            <a:off x="-710065" y="1104186"/>
            <a:ext cx="1940922" cy="379728"/>
          </a:xfrm>
          <a:prstGeom prst="flowChartTerminator">
            <a:avLst/>
          </a:prstGeom>
          <a:solidFill>
            <a:schemeClr val="lt2"/>
          </a:solidFill>
          <a:ln>
            <a:noFill/>
          </a:ln>
        </p:spPr>
        <p:txBody>
          <a:bodyPr anchorCtr="0" anchor="ctr" bIns="93150" lIns="93150" spcFirstLastPara="1" rIns="93150" wrap="square" tIns="93150">
            <a:noAutofit/>
          </a:bodyPr>
          <a:lstStyle/>
          <a:p>
            <a:pPr indent="0" lvl="0" marL="469900" rtl="0" algn="ctr">
              <a:spcBef>
                <a:spcPts val="0"/>
              </a:spcBef>
              <a:spcAft>
                <a:spcPts val="0"/>
              </a:spcAft>
              <a:buNone/>
            </a:pPr>
            <a:r>
              <a:rPr b="1" lang="en" sz="2200">
                <a:solidFill>
                  <a:srgbClr val="345B63"/>
                </a:solidFill>
                <a:latin typeface="Exo"/>
                <a:ea typeface="Exo"/>
                <a:cs typeface="Exo"/>
                <a:sym typeface="Exo"/>
              </a:rPr>
              <a:t>MCQ</a:t>
            </a:r>
            <a:r>
              <a:rPr b="1" lang="en" sz="2200">
                <a:solidFill>
                  <a:srgbClr val="345B63"/>
                </a:solidFill>
                <a:latin typeface="Exo"/>
                <a:ea typeface="Exo"/>
                <a:cs typeface="Exo"/>
                <a:sym typeface="Exo"/>
              </a:rPr>
              <a:t>s</a:t>
            </a:r>
            <a:endParaRPr sz="2200">
              <a:solidFill>
                <a:srgbClr val="345B63"/>
              </a:solidFill>
              <a:latin typeface="Exo"/>
              <a:ea typeface="Exo"/>
              <a:cs typeface="Exo"/>
              <a:sym typeface="Exo"/>
            </a:endParaRPr>
          </a:p>
        </p:txBody>
      </p:sp>
      <p:sp>
        <p:nvSpPr>
          <p:cNvPr id="679" name="Google Shape;679;p28"/>
          <p:cNvSpPr/>
          <p:nvPr/>
        </p:nvSpPr>
        <p:spPr>
          <a:xfrm>
            <a:off x="-710068" y="6372258"/>
            <a:ext cx="1940922" cy="379728"/>
          </a:xfrm>
          <a:prstGeom prst="flowChartTerminator">
            <a:avLst/>
          </a:prstGeom>
          <a:solidFill>
            <a:schemeClr val="lt2"/>
          </a:solidFill>
          <a:ln>
            <a:noFill/>
          </a:ln>
        </p:spPr>
        <p:txBody>
          <a:bodyPr anchorCtr="0" anchor="ctr" bIns="93150" lIns="93150" spcFirstLastPara="1" rIns="93150" wrap="square" tIns="93150">
            <a:noAutofit/>
          </a:bodyPr>
          <a:lstStyle/>
          <a:p>
            <a:pPr indent="0" lvl="0" marL="469900" rtl="0" algn="ctr">
              <a:spcBef>
                <a:spcPts val="0"/>
              </a:spcBef>
              <a:spcAft>
                <a:spcPts val="0"/>
              </a:spcAft>
              <a:buNone/>
            </a:pPr>
            <a:r>
              <a:rPr b="1" lang="en" sz="2200">
                <a:solidFill>
                  <a:srgbClr val="345B63"/>
                </a:solidFill>
                <a:latin typeface="Exo"/>
                <a:ea typeface="Exo"/>
                <a:cs typeface="Exo"/>
                <a:sym typeface="Exo"/>
              </a:rPr>
              <a:t>SAQs</a:t>
            </a:r>
            <a:endParaRPr sz="2200">
              <a:solidFill>
                <a:srgbClr val="345B63"/>
              </a:solidFill>
              <a:latin typeface="Exo"/>
              <a:ea typeface="Exo"/>
              <a:cs typeface="Exo"/>
              <a:sym typeface="Exo"/>
            </a:endParaRPr>
          </a:p>
        </p:txBody>
      </p:sp>
      <p:sp>
        <p:nvSpPr>
          <p:cNvPr id="680" name="Google Shape;680;p28"/>
          <p:cNvSpPr/>
          <p:nvPr/>
        </p:nvSpPr>
        <p:spPr>
          <a:xfrm>
            <a:off x="3992821" y="1347156"/>
            <a:ext cx="3576900" cy="4833000"/>
          </a:xfrm>
          <a:prstGeom prst="rect">
            <a:avLst/>
          </a:prstGeom>
          <a:noFill/>
          <a:ln>
            <a:noFill/>
          </a:ln>
        </p:spPr>
        <p:txBody>
          <a:bodyPr anchorCtr="0" anchor="ctr" bIns="93150" lIns="93150" spcFirstLastPara="1" rIns="93150" wrap="square" tIns="93150">
            <a:noAutofit/>
          </a:bodyPr>
          <a:lstStyle/>
          <a:p>
            <a:pPr indent="0" lvl="0" marL="0" rtl="0" algn="l">
              <a:spcBef>
                <a:spcPts val="0"/>
              </a:spcBef>
              <a:spcAft>
                <a:spcPts val="0"/>
              </a:spcAft>
              <a:buClr>
                <a:schemeClr val="dk1"/>
              </a:buClr>
              <a:buSzPts val="1100"/>
              <a:buFont typeface="Arial"/>
              <a:buNone/>
            </a:pPr>
            <a:r>
              <a:rPr b="1" lang="en" sz="1000">
                <a:solidFill>
                  <a:srgbClr val="345B63"/>
                </a:solidFill>
                <a:latin typeface="Exo"/>
                <a:ea typeface="Exo"/>
                <a:cs typeface="Exo"/>
                <a:sym typeface="Exo"/>
              </a:rPr>
              <a:t>Q4: Which layer enclo</a:t>
            </a:r>
            <a:r>
              <a:rPr b="1" lang="en" sz="1000">
                <a:solidFill>
                  <a:srgbClr val="345B63"/>
                </a:solidFill>
                <a:latin typeface="Exo"/>
                <a:ea typeface="Exo"/>
                <a:cs typeface="Exo"/>
                <a:sym typeface="Exo"/>
              </a:rPr>
              <a:t>ses both the kidney and renal gland?</a:t>
            </a:r>
            <a:endParaRPr b="1" sz="1000">
              <a:solidFill>
                <a:srgbClr val="345B63"/>
              </a:solidFill>
              <a:latin typeface="Exo"/>
              <a:ea typeface="Exo"/>
              <a:cs typeface="Exo"/>
              <a:sym typeface="Exo"/>
            </a:endParaRPr>
          </a:p>
          <a:p>
            <a:pPr indent="0" lvl="0" marL="0" rtl="0" algn="l">
              <a:spcBef>
                <a:spcPts val="0"/>
              </a:spcBef>
              <a:spcAft>
                <a:spcPts val="0"/>
              </a:spcAft>
              <a:buClr>
                <a:schemeClr val="dk1"/>
              </a:buClr>
              <a:buSzPts val="1100"/>
              <a:buFont typeface="Arial"/>
              <a:buNone/>
            </a:pPr>
            <a:r>
              <a:t/>
            </a:r>
            <a:endParaRPr b="1" sz="800">
              <a:solidFill>
                <a:srgbClr val="741B47"/>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A- </a:t>
            </a:r>
            <a:r>
              <a:rPr b="1" lang="en" sz="800">
                <a:solidFill>
                  <a:schemeClr val="dk1"/>
                </a:solidFill>
                <a:latin typeface="Exo"/>
                <a:ea typeface="Exo"/>
                <a:cs typeface="Exo"/>
                <a:sym typeface="Exo"/>
              </a:rPr>
              <a:t>Perirenal fat</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B- </a:t>
            </a:r>
            <a:r>
              <a:rPr b="1" lang="en" sz="800">
                <a:solidFill>
                  <a:schemeClr val="dk1"/>
                </a:solidFill>
                <a:latin typeface="Exo"/>
                <a:ea typeface="Exo"/>
                <a:cs typeface="Exo"/>
                <a:sym typeface="Exo"/>
              </a:rPr>
              <a:t>Renal fascia</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C- </a:t>
            </a:r>
            <a:r>
              <a:rPr b="1" lang="en" sz="800">
                <a:solidFill>
                  <a:schemeClr val="dk1"/>
                </a:solidFill>
                <a:latin typeface="Exo"/>
                <a:ea typeface="Exo"/>
                <a:cs typeface="Exo"/>
                <a:sym typeface="Exo"/>
              </a:rPr>
              <a:t>Pararenal fat</a:t>
            </a:r>
            <a:endParaRPr b="1" sz="800">
              <a:solidFill>
                <a:schemeClr val="dk1"/>
              </a:solidFill>
              <a:latin typeface="Exo"/>
              <a:ea typeface="Exo"/>
              <a:cs typeface="Exo"/>
              <a:sym typeface="Exo"/>
            </a:endParaRPr>
          </a:p>
          <a:p>
            <a:pPr indent="0" lvl="0" marL="0" rtl="0" algn="l">
              <a:spcBef>
                <a:spcPts val="0"/>
              </a:spcBef>
              <a:spcAft>
                <a:spcPts val="0"/>
              </a:spcAft>
              <a:buNone/>
            </a:pPr>
            <a:r>
              <a:rPr b="1" lang="en" sz="800">
                <a:solidFill>
                  <a:schemeClr val="dk1"/>
                </a:solidFill>
                <a:highlight>
                  <a:srgbClr val="FFFFFF"/>
                </a:highlight>
                <a:latin typeface="Exo"/>
                <a:ea typeface="Exo"/>
                <a:cs typeface="Exo"/>
                <a:sym typeface="Exo"/>
              </a:rPr>
              <a:t>D- Fibrous capsule</a:t>
            </a:r>
            <a:endParaRPr b="1" sz="800">
              <a:solidFill>
                <a:schemeClr val="dk1"/>
              </a:solidFill>
              <a:highlight>
                <a:srgbClr val="FFFFFF"/>
              </a:highlight>
              <a:latin typeface="Exo"/>
              <a:ea typeface="Exo"/>
              <a:cs typeface="Exo"/>
              <a:sym typeface="Exo"/>
            </a:endParaRPr>
          </a:p>
          <a:p>
            <a:pPr indent="0" lvl="0" marL="0" rtl="0" algn="l">
              <a:spcBef>
                <a:spcPts val="0"/>
              </a:spcBef>
              <a:spcAft>
                <a:spcPts val="0"/>
              </a:spcAft>
              <a:buNone/>
            </a:pPr>
            <a:r>
              <a:t/>
            </a:r>
            <a:endParaRPr b="1" sz="800">
              <a:solidFill>
                <a:schemeClr val="dk1"/>
              </a:solidFill>
              <a:highlight>
                <a:srgbClr val="FFFFFF"/>
              </a:highlight>
              <a:latin typeface="Exo"/>
              <a:ea typeface="Exo"/>
              <a:cs typeface="Exo"/>
              <a:sym typeface="Exo"/>
            </a:endParaRPr>
          </a:p>
          <a:p>
            <a:pPr indent="0" lvl="0" marL="0" rtl="0" algn="l">
              <a:spcBef>
                <a:spcPts val="0"/>
              </a:spcBef>
              <a:spcAft>
                <a:spcPts val="0"/>
              </a:spcAft>
              <a:buNone/>
            </a:pPr>
            <a:r>
              <a:t/>
            </a:r>
            <a:endParaRPr b="1" sz="1400">
              <a:solidFill>
                <a:srgbClr val="741B47"/>
              </a:solidFill>
              <a:latin typeface="Exo"/>
              <a:ea typeface="Exo"/>
              <a:cs typeface="Exo"/>
              <a:sym typeface="Exo"/>
            </a:endParaRPr>
          </a:p>
          <a:p>
            <a:pPr indent="0" lvl="0" marL="0" rtl="0" algn="l">
              <a:spcBef>
                <a:spcPts val="0"/>
              </a:spcBef>
              <a:spcAft>
                <a:spcPts val="0"/>
              </a:spcAft>
              <a:buNone/>
            </a:pPr>
            <a:r>
              <a:rPr b="1" lang="en" sz="1000">
                <a:solidFill>
                  <a:srgbClr val="345B63"/>
                </a:solidFill>
                <a:latin typeface="Exo"/>
                <a:ea typeface="Exo"/>
                <a:cs typeface="Exo"/>
                <a:sym typeface="Exo"/>
              </a:rPr>
              <a:t>Q5: Which of the following is the up</a:t>
            </a:r>
            <a:r>
              <a:rPr b="1" lang="en" sz="1000">
                <a:solidFill>
                  <a:srgbClr val="345B63"/>
                </a:solidFill>
                <a:latin typeface="Exo"/>
                <a:ea typeface="Exo"/>
                <a:cs typeface="Exo"/>
                <a:sym typeface="Exo"/>
              </a:rPr>
              <a:t>per border of the right kidney?</a:t>
            </a:r>
            <a:endParaRPr b="1" sz="1000">
              <a:solidFill>
                <a:srgbClr val="345B63"/>
              </a:solidFill>
              <a:latin typeface="Exo"/>
              <a:ea typeface="Exo"/>
              <a:cs typeface="Exo"/>
              <a:sym typeface="Exo"/>
            </a:endParaRPr>
          </a:p>
          <a:p>
            <a:pPr indent="0" lvl="0" marL="0" rtl="0" algn="l">
              <a:spcBef>
                <a:spcPts val="0"/>
              </a:spcBef>
              <a:spcAft>
                <a:spcPts val="0"/>
              </a:spcAft>
              <a:buNone/>
            </a:pPr>
            <a:r>
              <a:t/>
            </a:r>
            <a:endParaRPr b="1" sz="800">
              <a:solidFill>
                <a:srgbClr val="741B47"/>
              </a:solidFill>
              <a:latin typeface="Exo"/>
              <a:ea typeface="Exo"/>
              <a:cs typeface="Exo"/>
              <a:sym typeface="Exo"/>
            </a:endParaRPr>
          </a:p>
          <a:p>
            <a:pPr indent="0" lvl="0" marL="0" rtl="0" algn="l">
              <a:spcBef>
                <a:spcPts val="0"/>
              </a:spcBef>
              <a:spcAft>
                <a:spcPts val="0"/>
              </a:spcAft>
              <a:buNone/>
            </a:pPr>
            <a:r>
              <a:rPr b="1" lang="en" sz="800">
                <a:solidFill>
                  <a:schemeClr val="dk1"/>
                </a:solidFill>
                <a:latin typeface="Exo"/>
                <a:ea typeface="Exo"/>
                <a:cs typeface="Exo"/>
                <a:sym typeface="Exo"/>
              </a:rPr>
              <a:t>A- 11th rib</a:t>
            </a:r>
            <a:endParaRPr b="1" sz="800">
              <a:solidFill>
                <a:schemeClr val="dk1"/>
              </a:solidFill>
              <a:latin typeface="Exo"/>
              <a:ea typeface="Exo"/>
              <a:cs typeface="Exo"/>
              <a:sym typeface="Exo"/>
            </a:endParaRPr>
          </a:p>
          <a:p>
            <a:pPr indent="0" lvl="0" marL="0" rtl="0" algn="l">
              <a:spcBef>
                <a:spcPts val="0"/>
              </a:spcBef>
              <a:spcAft>
                <a:spcPts val="0"/>
              </a:spcAft>
              <a:buNone/>
            </a:pPr>
            <a:r>
              <a:rPr b="1" lang="en" sz="800">
                <a:solidFill>
                  <a:schemeClr val="dk1"/>
                </a:solidFill>
                <a:latin typeface="Exo"/>
                <a:ea typeface="Exo"/>
                <a:cs typeface="Exo"/>
                <a:sym typeface="Exo"/>
              </a:rPr>
              <a:t>B- 11th intercostal space </a:t>
            </a:r>
            <a:endParaRPr b="1" sz="800">
              <a:solidFill>
                <a:schemeClr val="dk1"/>
              </a:solidFill>
              <a:latin typeface="Exo"/>
              <a:ea typeface="Exo"/>
              <a:cs typeface="Exo"/>
              <a:sym typeface="Exo"/>
            </a:endParaRPr>
          </a:p>
          <a:p>
            <a:pPr indent="0" lvl="0" marL="0" rtl="0" algn="l">
              <a:spcBef>
                <a:spcPts val="0"/>
              </a:spcBef>
              <a:spcAft>
                <a:spcPts val="0"/>
              </a:spcAft>
              <a:buNone/>
            </a:pPr>
            <a:r>
              <a:rPr b="1" lang="en" sz="800">
                <a:solidFill>
                  <a:schemeClr val="dk1"/>
                </a:solidFill>
                <a:latin typeface="Exo"/>
                <a:ea typeface="Exo"/>
                <a:cs typeface="Exo"/>
                <a:sym typeface="Exo"/>
              </a:rPr>
              <a:t>C- 10th intercostal space</a:t>
            </a:r>
            <a:endParaRPr b="1" sz="800">
              <a:latin typeface="Exo"/>
              <a:ea typeface="Exo"/>
              <a:cs typeface="Exo"/>
              <a:sym typeface="Exo"/>
            </a:endParaRPr>
          </a:p>
          <a:p>
            <a:pPr indent="0" lvl="0" marL="0" rtl="0" algn="l">
              <a:spcBef>
                <a:spcPts val="0"/>
              </a:spcBef>
              <a:spcAft>
                <a:spcPts val="0"/>
              </a:spcAft>
              <a:buNone/>
            </a:pPr>
            <a:r>
              <a:rPr b="1" lang="en" sz="800">
                <a:solidFill>
                  <a:schemeClr val="dk1"/>
                </a:solidFill>
                <a:highlight>
                  <a:schemeClr val="lt1"/>
                </a:highlight>
                <a:latin typeface="Exo"/>
                <a:ea typeface="Exo"/>
                <a:cs typeface="Exo"/>
                <a:sym typeface="Exo"/>
              </a:rPr>
              <a:t>D- 12th rib</a:t>
            </a:r>
            <a:endParaRPr b="1" sz="800">
              <a:latin typeface="Exo"/>
              <a:ea typeface="Exo"/>
              <a:cs typeface="Exo"/>
              <a:sym typeface="Exo"/>
            </a:endParaRPr>
          </a:p>
          <a:p>
            <a:pPr indent="0" lvl="0" marL="0" rtl="0" algn="l">
              <a:spcBef>
                <a:spcPts val="0"/>
              </a:spcBef>
              <a:spcAft>
                <a:spcPts val="0"/>
              </a:spcAft>
              <a:buNone/>
            </a:pPr>
            <a:r>
              <a:t/>
            </a:r>
            <a:endParaRPr b="1" sz="1400">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1000">
                <a:solidFill>
                  <a:srgbClr val="345B63"/>
                </a:solidFill>
                <a:latin typeface="Exo"/>
                <a:ea typeface="Exo"/>
                <a:cs typeface="Exo"/>
                <a:sym typeface="Exo"/>
              </a:rPr>
              <a:t>Q6: What artery does glomerular afferent arise from?</a:t>
            </a:r>
            <a:endParaRPr b="1" sz="800">
              <a:solidFill>
                <a:srgbClr val="741B47"/>
              </a:solidFill>
              <a:latin typeface="Exo"/>
              <a:ea typeface="Exo"/>
              <a:cs typeface="Exo"/>
              <a:sym typeface="Exo"/>
            </a:endParaRPr>
          </a:p>
          <a:p>
            <a:pPr indent="0" lvl="0" marL="0" rtl="0" algn="l">
              <a:spcBef>
                <a:spcPts val="0"/>
              </a:spcBef>
              <a:spcAft>
                <a:spcPts val="0"/>
              </a:spcAft>
              <a:buClr>
                <a:schemeClr val="dk1"/>
              </a:buClr>
              <a:buSzPts val="1100"/>
              <a:buFont typeface="Arial"/>
              <a:buNone/>
            </a:pPr>
            <a:r>
              <a:t/>
            </a:r>
            <a:endParaRPr b="1" sz="800">
              <a:solidFill>
                <a:srgbClr val="741B47"/>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A- Arcuate arteries </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B- Interlobar arteries </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latin typeface="Exo"/>
                <a:ea typeface="Exo"/>
                <a:cs typeface="Exo"/>
                <a:sym typeface="Exo"/>
              </a:rPr>
              <a:t>C- Interlobular arteries </a:t>
            </a:r>
            <a:endParaRPr b="1" sz="800">
              <a:solidFill>
                <a:schemeClr val="dk1"/>
              </a:solidFill>
              <a:latin typeface="Exo"/>
              <a:ea typeface="Exo"/>
              <a:cs typeface="Exo"/>
              <a:sym typeface="Exo"/>
            </a:endParaRPr>
          </a:p>
          <a:p>
            <a:pPr indent="0" lvl="0" marL="0" rtl="0" algn="l">
              <a:spcBef>
                <a:spcPts val="0"/>
              </a:spcBef>
              <a:spcAft>
                <a:spcPts val="0"/>
              </a:spcAft>
              <a:buClr>
                <a:schemeClr val="dk1"/>
              </a:buClr>
              <a:buSzPts val="1100"/>
              <a:buFont typeface="Arial"/>
              <a:buNone/>
            </a:pPr>
            <a:r>
              <a:rPr b="1" lang="en" sz="800">
                <a:solidFill>
                  <a:schemeClr val="dk1"/>
                </a:solidFill>
                <a:highlight>
                  <a:schemeClr val="lt1"/>
                </a:highlight>
                <a:latin typeface="Exo"/>
                <a:ea typeface="Exo"/>
                <a:cs typeface="Exo"/>
                <a:sym typeface="Exo"/>
              </a:rPr>
              <a:t>D- Lobar arteries</a:t>
            </a:r>
            <a:endParaRPr b="1" sz="1400">
              <a:latin typeface="Exo"/>
              <a:ea typeface="Exo"/>
              <a:cs typeface="Exo"/>
              <a:sym typeface="Exo"/>
            </a:endParaRPr>
          </a:p>
        </p:txBody>
      </p:sp>
      <p:sp>
        <p:nvSpPr>
          <p:cNvPr id="681" name="Google Shape;681;p28"/>
          <p:cNvSpPr txBox="1"/>
          <p:nvPr/>
        </p:nvSpPr>
        <p:spPr>
          <a:xfrm>
            <a:off x="2792371" y="229036"/>
            <a:ext cx="2187600" cy="505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Quiz</a:t>
            </a:r>
            <a:endParaRPr b="1" sz="2800">
              <a:solidFill>
                <a:srgbClr val="345B63"/>
              </a:solidFill>
              <a:latin typeface="Exo"/>
              <a:ea typeface="Exo"/>
              <a:cs typeface="Exo"/>
              <a:sym typeface="Exo"/>
            </a:endParaRPr>
          </a:p>
        </p:txBody>
      </p:sp>
      <p:cxnSp>
        <p:nvCxnSpPr>
          <p:cNvPr id="682" name="Google Shape;682;p28"/>
          <p:cNvCxnSpPr/>
          <p:nvPr/>
        </p:nvCxnSpPr>
        <p:spPr>
          <a:xfrm>
            <a:off x="1579543" y="843119"/>
            <a:ext cx="4613400" cy="1800"/>
          </a:xfrm>
          <a:prstGeom prst="straightConnector1">
            <a:avLst/>
          </a:prstGeom>
          <a:noFill/>
          <a:ln cap="flat" cmpd="sng" w="38100">
            <a:solidFill>
              <a:srgbClr val="345B63"/>
            </a:solidFill>
            <a:prstDash val="solid"/>
            <a:round/>
            <a:headEnd len="med" w="med" type="none"/>
            <a:tailEnd len="med" w="med" type="none"/>
          </a:ln>
        </p:spPr>
      </p:cxnSp>
      <p:pic>
        <p:nvPicPr>
          <p:cNvPr id="683" name="Google Shape;683;p28"/>
          <p:cNvPicPr preferRelativeResize="0"/>
          <p:nvPr/>
        </p:nvPicPr>
        <p:blipFill rotWithShape="1">
          <a:blip r:embed="rId3">
            <a:alphaModFix/>
          </a:blip>
          <a:srcRect b="0" l="0" r="0" t="0"/>
          <a:stretch/>
        </p:blipFill>
        <p:spPr>
          <a:xfrm>
            <a:off x="8316800" y="229025"/>
            <a:ext cx="807124" cy="8071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29"/>
          <p:cNvSpPr txBox="1"/>
          <p:nvPr/>
        </p:nvSpPr>
        <p:spPr>
          <a:xfrm>
            <a:off x="2377632" y="247522"/>
            <a:ext cx="3017100" cy="505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Members Board</a:t>
            </a:r>
            <a:endParaRPr b="1" sz="2800">
              <a:solidFill>
                <a:srgbClr val="345B63"/>
              </a:solidFill>
              <a:latin typeface="Exo"/>
              <a:ea typeface="Exo"/>
              <a:cs typeface="Exo"/>
              <a:sym typeface="Exo"/>
            </a:endParaRPr>
          </a:p>
        </p:txBody>
      </p:sp>
      <p:sp>
        <p:nvSpPr>
          <p:cNvPr id="689" name="Google Shape;689;p29"/>
          <p:cNvSpPr/>
          <p:nvPr/>
        </p:nvSpPr>
        <p:spPr>
          <a:xfrm>
            <a:off x="-796247" y="1268137"/>
            <a:ext cx="3321270" cy="740394"/>
          </a:xfrm>
          <a:prstGeom prst="flowChartTerminator">
            <a:avLst/>
          </a:prstGeom>
          <a:solidFill>
            <a:srgbClr val="EEEEEE">
              <a:alpha val="66480"/>
            </a:srgbClr>
          </a:solidFill>
          <a:ln>
            <a:noFill/>
          </a:ln>
        </p:spPr>
        <p:txBody>
          <a:bodyPr anchorCtr="0" anchor="ctr" bIns="93150" lIns="93150" spcFirstLastPara="1" rIns="93150" wrap="square" tIns="93150">
            <a:noAutofit/>
          </a:bodyPr>
          <a:lstStyle/>
          <a:p>
            <a:pPr indent="0" lvl="0" marL="469900" rtl="0" algn="ctr">
              <a:spcBef>
                <a:spcPts val="0"/>
              </a:spcBef>
              <a:spcAft>
                <a:spcPts val="0"/>
              </a:spcAft>
              <a:buNone/>
            </a:pPr>
            <a:r>
              <a:rPr b="1" lang="en" sz="2200">
                <a:solidFill>
                  <a:srgbClr val="345B63"/>
                </a:solidFill>
                <a:latin typeface="Exo"/>
                <a:ea typeface="Exo"/>
                <a:cs typeface="Exo"/>
                <a:sym typeface="Exo"/>
              </a:rPr>
              <a:t>Team Leaders</a:t>
            </a:r>
            <a:endParaRPr sz="2200">
              <a:solidFill>
                <a:srgbClr val="345B63"/>
              </a:solidFill>
              <a:latin typeface="Exo"/>
              <a:ea typeface="Exo"/>
              <a:cs typeface="Exo"/>
              <a:sym typeface="Exo"/>
            </a:endParaRPr>
          </a:p>
        </p:txBody>
      </p:sp>
      <p:sp>
        <p:nvSpPr>
          <p:cNvPr id="690" name="Google Shape;690;p29"/>
          <p:cNvSpPr/>
          <p:nvPr/>
        </p:nvSpPr>
        <p:spPr>
          <a:xfrm>
            <a:off x="-796247" y="4054036"/>
            <a:ext cx="3321270" cy="740394"/>
          </a:xfrm>
          <a:prstGeom prst="flowChartTerminator">
            <a:avLst/>
          </a:prstGeom>
          <a:solidFill>
            <a:srgbClr val="EEEEEE">
              <a:alpha val="66480"/>
            </a:srgbClr>
          </a:solidFill>
          <a:ln>
            <a:noFill/>
          </a:ln>
        </p:spPr>
        <p:txBody>
          <a:bodyPr anchorCtr="0" anchor="ctr" bIns="93150" lIns="93150" spcFirstLastPara="1" rIns="93150" wrap="square" tIns="93150">
            <a:noAutofit/>
          </a:bodyPr>
          <a:lstStyle/>
          <a:p>
            <a:pPr indent="0" lvl="0" marL="469900" rtl="0" algn="ctr">
              <a:spcBef>
                <a:spcPts val="0"/>
              </a:spcBef>
              <a:spcAft>
                <a:spcPts val="0"/>
              </a:spcAft>
              <a:buNone/>
            </a:pPr>
            <a:r>
              <a:rPr b="1" lang="en" sz="2200">
                <a:solidFill>
                  <a:srgbClr val="345B63"/>
                </a:solidFill>
                <a:latin typeface="Exo"/>
                <a:ea typeface="Exo"/>
                <a:cs typeface="Exo"/>
                <a:sym typeface="Exo"/>
              </a:rPr>
              <a:t>  </a:t>
            </a:r>
            <a:r>
              <a:rPr b="1" lang="en" sz="2200">
                <a:solidFill>
                  <a:srgbClr val="345B63"/>
                </a:solidFill>
                <a:latin typeface="Exo"/>
                <a:ea typeface="Exo"/>
                <a:cs typeface="Exo"/>
                <a:sym typeface="Exo"/>
              </a:rPr>
              <a:t>Team Members</a:t>
            </a:r>
            <a:endParaRPr sz="2200">
              <a:solidFill>
                <a:srgbClr val="345B63"/>
              </a:solidFill>
              <a:latin typeface="Exo"/>
              <a:ea typeface="Exo"/>
              <a:cs typeface="Exo"/>
              <a:sym typeface="Exo"/>
            </a:endParaRPr>
          </a:p>
        </p:txBody>
      </p:sp>
      <p:sp>
        <p:nvSpPr>
          <p:cNvPr id="691" name="Google Shape;691;p29"/>
          <p:cNvSpPr txBox="1"/>
          <p:nvPr/>
        </p:nvSpPr>
        <p:spPr>
          <a:xfrm>
            <a:off x="905528" y="2843306"/>
            <a:ext cx="1803600" cy="6897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000">
                <a:latin typeface="Exo"/>
                <a:ea typeface="Exo"/>
                <a:cs typeface="Exo"/>
                <a:sym typeface="Exo"/>
              </a:rPr>
              <a:t>Mohammad AlRashed</a:t>
            </a:r>
            <a:endParaRPr b="1" sz="2000">
              <a:latin typeface="Exo"/>
              <a:ea typeface="Exo"/>
              <a:cs typeface="Exo"/>
              <a:sym typeface="Exo"/>
            </a:endParaRPr>
          </a:p>
        </p:txBody>
      </p:sp>
      <p:sp>
        <p:nvSpPr>
          <p:cNvPr id="692" name="Google Shape;692;p29"/>
          <p:cNvSpPr txBox="1"/>
          <p:nvPr/>
        </p:nvSpPr>
        <p:spPr>
          <a:xfrm>
            <a:off x="4862250" y="2843288"/>
            <a:ext cx="1803600" cy="6897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000">
                <a:latin typeface="Exo"/>
                <a:ea typeface="Exo"/>
                <a:cs typeface="Exo"/>
                <a:sym typeface="Exo"/>
              </a:rPr>
              <a:t>Najla AlDhbiban</a:t>
            </a:r>
            <a:endParaRPr b="1" sz="2000">
              <a:latin typeface="Exo"/>
              <a:ea typeface="Exo"/>
              <a:cs typeface="Exo"/>
              <a:sym typeface="Exo"/>
            </a:endParaRPr>
          </a:p>
        </p:txBody>
      </p:sp>
      <p:sp>
        <p:nvSpPr>
          <p:cNvPr id="693" name="Google Shape;693;p29"/>
          <p:cNvSpPr txBox="1"/>
          <p:nvPr/>
        </p:nvSpPr>
        <p:spPr>
          <a:xfrm>
            <a:off x="626775" y="5430700"/>
            <a:ext cx="3017100" cy="3999000"/>
          </a:xfrm>
          <a:prstGeom prst="rect">
            <a:avLst/>
          </a:prstGeom>
          <a:noFill/>
          <a:ln>
            <a:noFill/>
          </a:ln>
        </p:spPr>
        <p:txBody>
          <a:bodyPr anchorCtr="0" anchor="t" bIns="36675" lIns="36675" spcFirstLastPara="1" rIns="36675" wrap="square" tIns="36675">
            <a:spAutoFit/>
          </a:bodyPr>
          <a:lstStyle/>
          <a:p>
            <a:pPr indent="-330200" lvl="0" marL="457200" rtl="0" algn="l">
              <a:lnSpc>
                <a:spcPct val="200000"/>
              </a:lnSpc>
              <a:spcBef>
                <a:spcPts val="0"/>
              </a:spcBef>
              <a:spcAft>
                <a:spcPts val="0"/>
              </a:spcAft>
              <a:buClr>
                <a:srgbClr val="345B63"/>
              </a:buClr>
              <a:buSzPts val="1600"/>
              <a:buFont typeface="Exo"/>
              <a:buChar char="●"/>
            </a:pPr>
            <a:r>
              <a:rPr b="1" lang="en" sz="1600">
                <a:latin typeface="Exo"/>
                <a:ea typeface="Exo"/>
                <a:cs typeface="Exo"/>
                <a:sym typeface="Exo"/>
              </a:rPr>
              <a:t>Faisal AlOmar</a:t>
            </a:r>
            <a:endParaRPr b="1" sz="1600">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latin typeface="Exo"/>
                <a:ea typeface="Exo"/>
                <a:cs typeface="Exo"/>
                <a:sym typeface="Exo"/>
              </a:rPr>
              <a:t>Mishal AlSuwayegh</a:t>
            </a:r>
            <a:endParaRPr b="1" sz="1600">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latin typeface="Exo"/>
                <a:ea typeface="Exo"/>
                <a:cs typeface="Exo"/>
                <a:sym typeface="Exo"/>
              </a:rPr>
              <a:t>Abdullah AlSalem</a:t>
            </a:r>
            <a:endParaRPr b="1" sz="1600">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latin typeface="Exo"/>
                <a:ea typeface="Exo"/>
                <a:cs typeface="Exo"/>
                <a:sym typeface="Exo"/>
              </a:rPr>
              <a:t>Saud AlTaleb</a:t>
            </a:r>
            <a:endParaRPr b="1" sz="1600">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solidFill>
                  <a:schemeClr val="dk1"/>
                </a:solidFill>
                <a:latin typeface="Exo"/>
                <a:ea typeface="Exo"/>
                <a:cs typeface="Exo"/>
                <a:sym typeface="Exo"/>
              </a:rPr>
              <a:t>Abdullah AlNajres</a:t>
            </a:r>
            <a:endParaRPr b="1" sz="1600">
              <a:solidFill>
                <a:schemeClr val="dk1"/>
              </a:solidFill>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solidFill>
                  <a:schemeClr val="dk1"/>
                </a:solidFill>
                <a:latin typeface="Exo"/>
                <a:ea typeface="Exo"/>
                <a:cs typeface="Exo"/>
                <a:sym typeface="Exo"/>
              </a:rPr>
              <a:t>Feras AlMasoud</a:t>
            </a:r>
            <a:endParaRPr b="1" sz="1600">
              <a:solidFill>
                <a:schemeClr val="dk1"/>
              </a:solidFill>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solidFill>
                  <a:schemeClr val="dk1"/>
                </a:solidFill>
                <a:latin typeface="Exo"/>
                <a:ea typeface="Exo"/>
                <a:cs typeface="Exo"/>
                <a:sym typeface="Exo"/>
              </a:rPr>
              <a:t>Abdulkarim Salman</a:t>
            </a:r>
            <a:endParaRPr b="1" sz="1600">
              <a:solidFill>
                <a:schemeClr val="dk1"/>
              </a:solidFill>
              <a:latin typeface="Exo"/>
              <a:ea typeface="Exo"/>
              <a:cs typeface="Exo"/>
              <a:sym typeface="Exo"/>
            </a:endParaRPr>
          </a:p>
          <a:p>
            <a:pPr indent="0" lvl="0" marL="0" rtl="0" algn="l">
              <a:lnSpc>
                <a:spcPct val="200000"/>
              </a:lnSpc>
              <a:spcBef>
                <a:spcPts val="0"/>
              </a:spcBef>
              <a:spcAft>
                <a:spcPts val="0"/>
              </a:spcAft>
              <a:buNone/>
            </a:pPr>
            <a:r>
              <a:t/>
            </a:r>
            <a:endParaRPr b="1" sz="1600">
              <a:solidFill>
                <a:schemeClr val="dk1"/>
              </a:solidFill>
              <a:latin typeface="Exo"/>
              <a:ea typeface="Exo"/>
              <a:cs typeface="Exo"/>
              <a:sym typeface="Exo"/>
            </a:endParaRPr>
          </a:p>
        </p:txBody>
      </p:sp>
      <p:cxnSp>
        <p:nvCxnSpPr>
          <p:cNvPr id="694" name="Google Shape;694;p29"/>
          <p:cNvCxnSpPr/>
          <p:nvPr/>
        </p:nvCxnSpPr>
        <p:spPr>
          <a:xfrm>
            <a:off x="1579543" y="843119"/>
            <a:ext cx="4613400" cy="1800"/>
          </a:xfrm>
          <a:prstGeom prst="straightConnector1">
            <a:avLst/>
          </a:prstGeom>
          <a:noFill/>
          <a:ln cap="flat" cmpd="sng" w="38100">
            <a:solidFill>
              <a:srgbClr val="345B63"/>
            </a:solidFill>
            <a:prstDash val="solid"/>
            <a:round/>
            <a:headEnd len="med" w="med" type="none"/>
            <a:tailEnd len="med" w="med" type="none"/>
          </a:ln>
        </p:spPr>
      </p:cxnSp>
      <p:sp>
        <p:nvSpPr>
          <p:cNvPr id="695" name="Google Shape;695;p29"/>
          <p:cNvSpPr/>
          <p:nvPr/>
        </p:nvSpPr>
        <p:spPr>
          <a:xfrm>
            <a:off x="3491484" y="9988153"/>
            <a:ext cx="789534" cy="505224"/>
          </a:xfrm>
          <a:prstGeom prst="flowChartTerminator">
            <a:avLst/>
          </a:prstGeom>
          <a:solidFill>
            <a:srgbClr val="EEEEEE">
              <a:alpha val="66480"/>
            </a:srgbClr>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100">
              <a:solidFill>
                <a:srgbClr val="A2C4C9"/>
              </a:solidFill>
            </a:endParaRPr>
          </a:p>
        </p:txBody>
      </p:sp>
      <p:pic>
        <p:nvPicPr>
          <p:cNvPr id="696" name="Google Shape;696;p29"/>
          <p:cNvPicPr preferRelativeResize="0"/>
          <p:nvPr/>
        </p:nvPicPr>
        <p:blipFill rotWithShape="1">
          <a:blip r:embed="rId3">
            <a:alphaModFix/>
          </a:blip>
          <a:srcRect b="0" l="0" r="0" t="0"/>
          <a:stretch/>
        </p:blipFill>
        <p:spPr>
          <a:xfrm>
            <a:off x="5573100" y="2431737"/>
            <a:ext cx="381900" cy="381900"/>
          </a:xfrm>
          <a:prstGeom prst="rect">
            <a:avLst/>
          </a:prstGeom>
          <a:noFill/>
          <a:ln>
            <a:noFill/>
          </a:ln>
        </p:spPr>
      </p:pic>
      <p:pic>
        <p:nvPicPr>
          <p:cNvPr id="697" name="Google Shape;697;p29"/>
          <p:cNvPicPr preferRelativeResize="0"/>
          <p:nvPr/>
        </p:nvPicPr>
        <p:blipFill rotWithShape="1">
          <a:blip r:embed="rId4">
            <a:alphaModFix/>
          </a:blip>
          <a:srcRect b="0" l="0" r="0" t="0"/>
          <a:stretch/>
        </p:blipFill>
        <p:spPr>
          <a:xfrm>
            <a:off x="1644100" y="2431723"/>
            <a:ext cx="381900" cy="381900"/>
          </a:xfrm>
          <a:prstGeom prst="rect">
            <a:avLst/>
          </a:prstGeom>
          <a:noFill/>
          <a:ln>
            <a:noFill/>
          </a:ln>
        </p:spPr>
      </p:pic>
      <p:sp>
        <p:nvSpPr>
          <p:cNvPr id="698" name="Google Shape;698;p29"/>
          <p:cNvSpPr txBox="1"/>
          <p:nvPr/>
        </p:nvSpPr>
        <p:spPr>
          <a:xfrm>
            <a:off x="4341300" y="5430700"/>
            <a:ext cx="2845500" cy="4489800"/>
          </a:xfrm>
          <a:prstGeom prst="rect">
            <a:avLst/>
          </a:prstGeom>
          <a:noFill/>
          <a:ln>
            <a:noFill/>
          </a:ln>
        </p:spPr>
        <p:txBody>
          <a:bodyPr anchorCtr="0" anchor="t" bIns="36675" lIns="36675" spcFirstLastPara="1" rIns="36675" wrap="square" tIns="36675">
            <a:spAutoFit/>
          </a:bodyPr>
          <a:lstStyle/>
          <a:p>
            <a:pPr indent="-330200" lvl="0" marL="457200" rtl="0" algn="l">
              <a:lnSpc>
                <a:spcPct val="200000"/>
              </a:lnSpc>
              <a:spcBef>
                <a:spcPts val="0"/>
              </a:spcBef>
              <a:spcAft>
                <a:spcPts val="0"/>
              </a:spcAft>
              <a:buClr>
                <a:srgbClr val="345B63"/>
              </a:buClr>
              <a:buSzPts val="1600"/>
              <a:buFont typeface="Exo"/>
              <a:buChar char="●"/>
            </a:pPr>
            <a:r>
              <a:rPr b="1" lang="en" sz="1600">
                <a:latin typeface="Exo"/>
                <a:ea typeface="Exo"/>
                <a:cs typeface="Exo"/>
                <a:sym typeface="Exo"/>
              </a:rPr>
              <a:t>Mayssam AlJaloud</a:t>
            </a:r>
            <a:endParaRPr b="1" sz="1600">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solidFill>
                  <a:schemeClr val="dk1"/>
                </a:solidFill>
                <a:latin typeface="Exo"/>
                <a:ea typeface="Exo"/>
                <a:cs typeface="Exo"/>
                <a:sym typeface="Exo"/>
              </a:rPr>
              <a:t>Fatima Halawi</a:t>
            </a:r>
            <a:endParaRPr b="1" sz="1600">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solidFill>
                  <a:schemeClr val="dk1"/>
                </a:solidFill>
                <a:latin typeface="Exo"/>
                <a:ea typeface="Exo"/>
                <a:cs typeface="Exo"/>
                <a:sym typeface="Exo"/>
              </a:rPr>
              <a:t>Ghada BinSlimah</a:t>
            </a:r>
            <a:endParaRPr b="1" sz="1600">
              <a:solidFill>
                <a:schemeClr val="dk1"/>
              </a:solidFill>
              <a:latin typeface="Exo"/>
              <a:ea typeface="Exo"/>
              <a:cs typeface="Exo"/>
              <a:sym typeface="Exo"/>
            </a:endParaRPr>
          </a:p>
          <a:p>
            <a:pPr indent="-330200" lvl="0" marL="457200" rtl="0" algn="l">
              <a:lnSpc>
                <a:spcPct val="200000"/>
              </a:lnSpc>
              <a:spcBef>
                <a:spcPts val="0"/>
              </a:spcBef>
              <a:spcAft>
                <a:spcPts val="0"/>
              </a:spcAft>
              <a:buClr>
                <a:schemeClr val="dk1"/>
              </a:buClr>
              <a:buSzPts val="1600"/>
              <a:buFont typeface="Exo"/>
              <a:buChar char="●"/>
            </a:pPr>
            <a:r>
              <a:rPr b="1" lang="en" sz="1600">
                <a:solidFill>
                  <a:schemeClr val="dk1"/>
                </a:solidFill>
                <a:latin typeface="Exo"/>
                <a:ea typeface="Exo"/>
                <a:cs typeface="Exo"/>
                <a:sym typeface="Exo"/>
              </a:rPr>
              <a:t>Nouf AlDalaqan</a:t>
            </a:r>
            <a:endParaRPr b="1" sz="1600">
              <a:solidFill>
                <a:schemeClr val="dk1"/>
              </a:solidFill>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solidFill>
                  <a:schemeClr val="dk1"/>
                </a:solidFill>
                <a:latin typeface="Exo"/>
                <a:ea typeface="Exo"/>
                <a:cs typeface="Exo"/>
                <a:sym typeface="Exo"/>
              </a:rPr>
              <a:t>Shaden AlBassam</a:t>
            </a:r>
            <a:endParaRPr b="1" sz="1600">
              <a:solidFill>
                <a:schemeClr val="dk1"/>
              </a:solidFill>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solidFill>
                  <a:schemeClr val="dk1"/>
                </a:solidFill>
                <a:latin typeface="Exo"/>
                <a:ea typeface="Exo"/>
                <a:cs typeface="Exo"/>
                <a:sym typeface="Exo"/>
              </a:rPr>
              <a:t>Maha AlKoryshy</a:t>
            </a:r>
            <a:endParaRPr b="1" sz="1600">
              <a:solidFill>
                <a:schemeClr val="dk1"/>
              </a:solidFill>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solidFill>
                  <a:schemeClr val="dk1"/>
                </a:solidFill>
                <a:latin typeface="Exo"/>
                <a:ea typeface="Exo"/>
                <a:cs typeface="Exo"/>
                <a:sym typeface="Exo"/>
              </a:rPr>
              <a:t>Rahaf AlMotairi</a:t>
            </a:r>
            <a:endParaRPr b="1" sz="1600">
              <a:solidFill>
                <a:schemeClr val="dk1"/>
              </a:solidFill>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solidFill>
                  <a:schemeClr val="dk1"/>
                </a:solidFill>
                <a:latin typeface="Exo"/>
                <a:ea typeface="Exo"/>
                <a:cs typeface="Exo"/>
                <a:sym typeface="Exo"/>
              </a:rPr>
              <a:t>Haifa AlAmri</a:t>
            </a:r>
            <a:endParaRPr b="1" sz="1600">
              <a:solidFill>
                <a:schemeClr val="dk1"/>
              </a:solidFill>
              <a:latin typeface="Exo"/>
              <a:ea typeface="Exo"/>
              <a:cs typeface="Exo"/>
              <a:sym typeface="Exo"/>
            </a:endParaRPr>
          </a:p>
          <a:p>
            <a:pPr indent="-330200" lvl="0" marL="457200" rtl="0" algn="l">
              <a:lnSpc>
                <a:spcPct val="200000"/>
              </a:lnSpc>
              <a:spcBef>
                <a:spcPts val="0"/>
              </a:spcBef>
              <a:spcAft>
                <a:spcPts val="0"/>
              </a:spcAft>
              <a:buClr>
                <a:srgbClr val="345B63"/>
              </a:buClr>
              <a:buSzPts val="1600"/>
              <a:buFont typeface="Exo"/>
              <a:buChar char="●"/>
            </a:pPr>
            <a:r>
              <a:rPr b="1" lang="en" sz="1600">
                <a:solidFill>
                  <a:schemeClr val="dk1"/>
                </a:solidFill>
                <a:latin typeface="Exo"/>
                <a:ea typeface="Exo"/>
                <a:cs typeface="Exo"/>
                <a:sym typeface="Exo"/>
              </a:rPr>
              <a:t>Alhnouf AlYami</a:t>
            </a:r>
            <a:endParaRPr b="1" sz="1600">
              <a:solidFill>
                <a:schemeClr val="dk1"/>
              </a:solidFill>
              <a:latin typeface="Exo"/>
              <a:ea typeface="Exo"/>
              <a:cs typeface="Exo"/>
              <a:sym typeface="Exo"/>
            </a:endParaRPr>
          </a:p>
        </p:txBody>
      </p:sp>
      <p:pic>
        <p:nvPicPr>
          <p:cNvPr id="699" name="Google Shape;699;p29"/>
          <p:cNvPicPr preferRelativeResize="0"/>
          <p:nvPr/>
        </p:nvPicPr>
        <p:blipFill rotWithShape="1">
          <a:blip r:embed="rId5">
            <a:alphaModFix/>
          </a:blip>
          <a:srcRect b="0" l="0" r="0" t="0"/>
          <a:stretch/>
        </p:blipFill>
        <p:spPr>
          <a:xfrm>
            <a:off x="673449" y="5430700"/>
            <a:ext cx="381900" cy="381900"/>
          </a:xfrm>
          <a:prstGeom prst="rect">
            <a:avLst/>
          </a:prstGeom>
          <a:noFill/>
          <a:ln>
            <a:noFill/>
          </a:ln>
        </p:spPr>
      </p:pic>
      <p:pic>
        <p:nvPicPr>
          <p:cNvPr id="700" name="Google Shape;700;p29"/>
          <p:cNvPicPr preferRelativeResize="0"/>
          <p:nvPr/>
        </p:nvPicPr>
        <p:blipFill rotWithShape="1">
          <a:blip r:embed="rId5">
            <a:alphaModFix/>
          </a:blip>
          <a:srcRect b="0" l="0" r="0" t="0"/>
          <a:stretch/>
        </p:blipFill>
        <p:spPr>
          <a:xfrm>
            <a:off x="4341299" y="8336700"/>
            <a:ext cx="381900" cy="381900"/>
          </a:xfrm>
          <a:prstGeom prst="rect">
            <a:avLst/>
          </a:prstGeom>
          <a:noFill/>
          <a:ln>
            <a:noFill/>
          </a:ln>
        </p:spPr>
      </p:pic>
      <p:pic>
        <p:nvPicPr>
          <p:cNvPr id="701" name="Google Shape;701;p29">
            <a:hlinkClick r:id="rId6"/>
          </p:cNvPr>
          <p:cNvPicPr preferRelativeResize="0"/>
          <p:nvPr/>
        </p:nvPicPr>
        <p:blipFill>
          <a:blip r:embed="rId7">
            <a:alphaModFix/>
          </a:blip>
          <a:stretch>
            <a:fillRect/>
          </a:stretch>
        </p:blipFill>
        <p:spPr>
          <a:xfrm>
            <a:off x="3664475" y="10018986"/>
            <a:ext cx="443549" cy="4435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5"/>
          <p:cNvSpPr txBox="1"/>
          <p:nvPr/>
        </p:nvSpPr>
        <p:spPr>
          <a:xfrm>
            <a:off x="264512" y="685090"/>
            <a:ext cx="2187600" cy="505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Objectives</a:t>
            </a:r>
            <a:endParaRPr b="1" sz="2800">
              <a:solidFill>
                <a:srgbClr val="345B63"/>
              </a:solidFill>
              <a:latin typeface="Exo"/>
              <a:ea typeface="Exo"/>
              <a:cs typeface="Exo"/>
              <a:sym typeface="Exo"/>
            </a:endParaRPr>
          </a:p>
        </p:txBody>
      </p:sp>
      <p:cxnSp>
        <p:nvCxnSpPr>
          <p:cNvPr id="217" name="Google Shape;217;p15"/>
          <p:cNvCxnSpPr/>
          <p:nvPr/>
        </p:nvCxnSpPr>
        <p:spPr>
          <a:xfrm flipH="1" rot="10800000">
            <a:off x="638957" y="1188272"/>
            <a:ext cx="1388700" cy="14100"/>
          </a:xfrm>
          <a:prstGeom prst="straightConnector1">
            <a:avLst/>
          </a:prstGeom>
          <a:noFill/>
          <a:ln cap="flat" cmpd="sng" w="19050">
            <a:solidFill>
              <a:srgbClr val="345B63"/>
            </a:solidFill>
            <a:prstDash val="solid"/>
            <a:round/>
            <a:headEnd len="med" w="med" type="none"/>
            <a:tailEnd len="med" w="med" type="none"/>
          </a:ln>
        </p:spPr>
      </p:cxnSp>
      <p:sp>
        <p:nvSpPr>
          <p:cNvPr id="218" name="Google Shape;218;p15"/>
          <p:cNvSpPr/>
          <p:nvPr/>
        </p:nvSpPr>
        <p:spPr>
          <a:xfrm>
            <a:off x="459975" y="1725963"/>
            <a:ext cx="369000" cy="369000"/>
          </a:xfrm>
          <a:prstGeom prst="flowChartConnector">
            <a:avLst/>
          </a:prstGeom>
          <a:solidFill>
            <a:srgbClr val="B9C7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64635"/>
              </a:solidFill>
            </a:endParaRPr>
          </a:p>
        </p:txBody>
      </p:sp>
      <p:sp>
        <p:nvSpPr>
          <p:cNvPr id="219" name="Google Shape;219;p15"/>
          <p:cNvSpPr/>
          <p:nvPr/>
        </p:nvSpPr>
        <p:spPr>
          <a:xfrm>
            <a:off x="515775" y="1782963"/>
            <a:ext cx="257400" cy="255000"/>
          </a:xfrm>
          <a:prstGeom prst="flowChartConnector">
            <a:avLst/>
          </a:prstGeom>
          <a:solidFill>
            <a:srgbClr val="567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64635"/>
              </a:solidFill>
            </a:endParaRPr>
          </a:p>
        </p:txBody>
      </p:sp>
      <p:sp>
        <p:nvSpPr>
          <p:cNvPr id="220" name="Google Shape;220;p15"/>
          <p:cNvSpPr/>
          <p:nvPr/>
        </p:nvSpPr>
        <p:spPr>
          <a:xfrm>
            <a:off x="459975" y="2451163"/>
            <a:ext cx="369000" cy="369000"/>
          </a:xfrm>
          <a:prstGeom prst="flowChartConnector">
            <a:avLst/>
          </a:prstGeom>
          <a:solidFill>
            <a:srgbClr val="B9C7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64635"/>
              </a:solidFill>
            </a:endParaRPr>
          </a:p>
        </p:txBody>
      </p:sp>
      <p:sp>
        <p:nvSpPr>
          <p:cNvPr id="221" name="Google Shape;221;p15"/>
          <p:cNvSpPr/>
          <p:nvPr/>
        </p:nvSpPr>
        <p:spPr>
          <a:xfrm>
            <a:off x="515775" y="2508163"/>
            <a:ext cx="257400" cy="255000"/>
          </a:xfrm>
          <a:prstGeom prst="flowChartConnector">
            <a:avLst/>
          </a:prstGeom>
          <a:solidFill>
            <a:srgbClr val="567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64635"/>
              </a:solidFill>
            </a:endParaRPr>
          </a:p>
        </p:txBody>
      </p:sp>
      <p:sp>
        <p:nvSpPr>
          <p:cNvPr id="222" name="Google Shape;222;p15"/>
          <p:cNvSpPr/>
          <p:nvPr/>
        </p:nvSpPr>
        <p:spPr>
          <a:xfrm>
            <a:off x="459975" y="3176363"/>
            <a:ext cx="369000" cy="369000"/>
          </a:xfrm>
          <a:prstGeom prst="flowChartConnector">
            <a:avLst/>
          </a:prstGeom>
          <a:solidFill>
            <a:srgbClr val="B9C7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64635"/>
              </a:solidFill>
            </a:endParaRPr>
          </a:p>
        </p:txBody>
      </p:sp>
      <p:sp>
        <p:nvSpPr>
          <p:cNvPr id="223" name="Google Shape;223;p15"/>
          <p:cNvSpPr/>
          <p:nvPr/>
        </p:nvSpPr>
        <p:spPr>
          <a:xfrm>
            <a:off x="515775" y="3233363"/>
            <a:ext cx="257400" cy="255000"/>
          </a:xfrm>
          <a:prstGeom prst="flowChartConnector">
            <a:avLst/>
          </a:prstGeom>
          <a:solidFill>
            <a:srgbClr val="567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64635"/>
              </a:solidFill>
            </a:endParaRPr>
          </a:p>
        </p:txBody>
      </p:sp>
      <p:sp>
        <p:nvSpPr>
          <p:cNvPr id="224" name="Google Shape;224;p15"/>
          <p:cNvSpPr/>
          <p:nvPr/>
        </p:nvSpPr>
        <p:spPr>
          <a:xfrm>
            <a:off x="459975" y="3901563"/>
            <a:ext cx="369000" cy="369000"/>
          </a:xfrm>
          <a:prstGeom prst="flowChartConnector">
            <a:avLst/>
          </a:prstGeom>
          <a:solidFill>
            <a:srgbClr val="B9C7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64635"/>
              </a:solidFill>
            </a:endParaRPr>
          </a:p>
        </p:txBody>
      </p:sp>
      <p:sp>
        <p:nvSpPr>
          <p:cNvPr id="225" name="Google Shape;225;p15"/>
          <p:cNvSpPr/>
          <p:nvPr/>
        </p:nvSpPr>
        <p:spPr>
          <a:xfrm>
            <a:off x="515775" y="3958563"/>
            <a:ext cx="257400" cy="255000"/>
          </a:xfrm>
          <a:prstGeom prst="flowChartConnector">
            <a:avLst/>
          </a:prstGeom>
          <a:solidFill>
            <a:srgbClr val="567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64635"/>
              </a:solidFill>
            </a:endParaRPr>
          </a:p>
        </p:txBody>
      </p:sp>
      <p:pic>
        <p:nvPicPr>
          <p:cNvPr id="226" name="Google Shape;226;p15">
            <a:hlinkClick r:id="rId3"/>
          </p:cNvPr>
          <p:cNvPicPr preferRelativeResize="0"/>
          <p:nvPr/>
        </p:nvPicPr>
        <p:blipFill rotWithShape="1">
          <a:blip r:embed="rId4">
            <a:alphaModFix/>
          </a:blip>
          <a:srcRect b="0" l="0" r="0" t="0"/>
          <a:stretch/>
        </p:blipFill>
        <p:spPr>
          <a:xfrm>
            <a:off x="178295" y="9865100"/>
            <a:ext cx="650675" cy="650700"/>
          </a:xfrm>
          <a:prstGeom prst="rect">
            <a:avLst/>
          </a:prstGeom>
          <a:noFill/>
          <a:ln>
            <a:noFill/>
          </a:ln>
        </p:spPr>
      </p:pic>
      <p:sp>
        <p:nvSpPr>
          <p:cNvPr id="227" name="Google Shape;227;p15">
            <a:hlinkClick r:id="rId5"/>
          </p:cNvPr>
          <p:cNvSpPr txBox="1"/>
          <p:nvPr/>
        </p:nvSpPr>
        <p:spPr>
          <a:xfrm>
            <a:off x="773175" y="9951425"/>
            <a:ext cx="194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45B63"/>
                </a:solidFill>
                <a:latin typeface="Exo"/>
                <a:ea typeface="Exo"/>
                <a:cs typeface="Exo"/>
                <a:sym typeface="Exo"/>
              </a:rPr>
              <a:t>Click </a:t>
            </a:r>
            <a:r>
              <a:rPr lang="en" u="sng">
                <a:solidFill>
                  <a:srgbClr val="345B63"/>
                </a:solidFill>
                <a:latin typeface="Exo"/>
                <a:ea typeface="Exo"/>
                <a:cs typeface="Exo"/>
                <a:sym typeface="Exo"/>
              </a:rPr>
              <a:t>Here</a:t>
            </a:r>
            <a:r>
              <a:rPr lang="en">
                <a:solidFill>
                  <a:srgbClr val="345B63"/>
                </a:solidFill>
                <a:latin typeface="Exo"/>
                <a:ea typeface="Exo"/>
                <a:cs typeface="Exo"/>
                <a:sym typeface="Exo"/>
              </a:rPr>
              <a:t> for the Team’s Summary!</a:t>
            </a:r>
            <a:endParaRPr>
              <a:solidFill>
                <a:srgbClr val="345B63"/>
              </a:solidFill>
              <a:latin typeface="Exo"/>
              <a:ea typeface="Exo"/>
              <a:cs typeface="Exo"/>
              <a:sym typeface="Exo"/>
            </a:endParaRPr>
          </a:p>
        </p:txBody>
      </p:sp>
      <p:sp>
        <p:nvSpPr>
          <p:cNvPr id="228" name="Google Shape;228;p15"/>
          <p:cNvSpPr txBox="1"/>
          <p:nvPr/>
        </p:nvSpPr>
        <p:spPr>
          <a:xfrm>
            <a:off x="905175" y="1606425"/>
            <a:ext cx="623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Anatomical features of the kidneys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position, extent, relations, hilum, peritoneal coverings, </a:t>
            </a:r>
            <a:r>
              <a:rPr lang="en">
                <a:solidFill>
                  <a:srgbClr val="6FA8DC"/>
                </a:solidFill>
                <a:latin typeface="Exo"/>
                <a:ea typeface="Exo"/>
                <a:cs typeface="Exo"/>
                <a:sym typeface="Exo"/>
              </a:rPr>
              <a:t>surface anatomy </a:t>
            </a:r>
            <a:endParaRPr>
              <a:solidFill>
                <a:srgbClr val="6FA8DC"/>
              </a:solidFill>
              <a:latin typeface="Exo"/>
              <a:ea typeface="Exo"/>
              <a:cs typeface="Exo"/>
              <a:sym typeface="Exo"/>
            </a:endParaRPr>
          </a:p>
        </p:txBody>
      </p:sp>
      <p:sp>
        <p:nvSpPr>
          <p:cNvPr id="229" name="Google Shape;229;p15"/>
          <p:cNvSpPr txBox="1"/>
          <p:nvPr/>
        </p:nvSpPr>
        <p:spPr>
          <a:xfrm>
            <a:off x="905169" y="2395150"/>
            <a:ext cx="4706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Internal structure of the kidneys:</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Cortex, medulla and renal sinus.</a:t>
            </a:r>
            <a:endParaRPr>
              <a:latin typeface="Exo"/>
              <a:ea typeface="Exo"/>
              <a:cs typeface="Exo"/>
              <a:sym typeface="Exo"/>
            </a:endParaRPr>
          </a:p>
        </p:txBody>
      </p:sp>
      <p:sp>
        <p:nvSpPr>
          <p:cNvPr id="230" name="Google Shape;230;p15"/>
          <p:cNvSpPr txBox="1"/>
          <p:nvPr/>
        </p:nvSpPr>
        <p:spPr>
          <a:xfrm>
            <a:off x="905169" y="3162725"/>
            <a:ext cx="335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 vascular segments of the kidneys.</a:t>
            </a:r>
            <a:endParaRPr>
              <a:latin typeface="Exo"/>
              <a:ea typeface="Exo"/>
              <a:cs typeface="Exo"/>
              <a:sym typeface="Exo"/>
            </a:endParaRPr>
          </a:p>
        </p:txBody>
      </p:sp>
      <p:sp>
        <p:nvSpPr>
          <p:cNvPr id="231" name="Google Shape;231;p15"/>
          <p:cNvSpPr txBox="1"/>
          <p:nvPr/>
        </p:nvSpPr>
        <p:spPr>
          <a:xfrm>
            <a:off x="905169" y="3885975"/>
            <a:ext cx="422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 blood supply and lymphatics of the kidneys.</a:t>
            </a:r>
            <a:endParaRPr>
              <a:latin typeface="Exo"/>
              <a:ea typeface="Exo"/>
              <a:cs typeface="Exo"/>
              <a:sym typeface="Exo"/>
            </a:endParaRPr>
          </a:p>
        </p:txBody>
      </p:sp>
      <p:sp>
        <p:nvSpPr>
          <p:cNvPr id="232" name="Google Shape;232;p15"/>
          <p:cNvSpPr/>
          <p:nvPr/>
        </p:nvSpPr>
        <p:spPr>
          <a:xfrm>
            <a:off x="459975" y="4683763"/>
            <a:ext cx="369000" cy="369000"/>
          </a:xfrm>
          <a:prstGeom prst="flowChartConnector">
            <a:avLst/>
          </a:prstGeom>
          <a:solidFill>
            <a:srgbClr val="B9C7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64635"/>
              </a:solidFill>
            </a:endParaRPr>
          </a:p>
        </p:txBody>
      </p:sp>
      <p:sp>
        <p:nvSpPr>
          <p:cNvPr id="233" name="Google Shape;233;p15"/>
          <p:cNvSpPr/>
          <p:nvPr/>
        </p:nvSpPr>
        <p:spPr>
          <a:xfrm>
            <a:off x="515775" y="4740763"/>
            <a:ext cx="257400" cy="255000"/>
          </a:xfrm>
          <a:prstGeom prst="flowChartConnector">
            <a:avLst/>
          </a:prstGeom>
          <a:solidFill>
            <a:srgbClr val="567E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64635"/>
              </a:solidFill>
            </a:endParaRPr>
          </a:p>
        </p:txBody>
      </p:sp>
      <p:sp>
        <p:nvSpPr>
          <p:cNvPr id="234" name="Google Shape;234;p15"/>
          <p:cNvSpPr txBox="1"/>
          <p:nvPr/>
        </p:nvSpPr>
        <p:spPr>
          <a:xfrm>
            <a:off x="905169" y="4668175"/>
            <a:ext cx="422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FA8DC"/>
                </a:solidFill>
                <a:latin typeface="Exo"/>
                <a:ea typeface="Exo"/>
                <a:cs typeface="Exo"/>
                <a:sym typeface="Exo"/>
              </a:rPr>
              <a:t>Know the components of the urinary system</a:t>
            </a:r>
            <a:endParaRPr>
              <a:solidFill>
                <a:srgbClr val="6FA8DC"/>
              </a:solidFill>
              <a:latin typeface="Exo"/>
              <a:ea typeface="Exo"/>
              <a:cs typeface="Exo"/>
              <a:sym typeface="Ex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6"/>
          <p:cNvSpPr txBox="1"/>
          <p:nvPr/>
        </p:nvSpPr>
        <p:spPr>
          <a:xfrm>
            <a:off x="2319598" y="322636"/>
            <a:ext cx="31332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Introduction </a:t>
            </a:r>
            <a:endParaRPr b="1" sz="2800">
              <a:solidFill>
                <a:srgbClr val="345B63"/>
              </a:solidFill>
              <a:latin typeface="Exo"/>
              <a:ea typeface="Exo"/>
              <a:cs typeface="Exo"/>
              <a:sym typeface="Exo"/>
            </a:endParaRPr>
          </a:p>
        </p:txBody>
      </p:sp>
      <p:sp>
        <p:nvSpPr>
          <p:cNvPr id="240" name="Google Shape;240;p16"/>
          <p:cNvSpPr txBox="1"/>
          <p:nvPr/>
        </p:nvSpPr>
        <p:spPr>
          <a:xfrm>
            <a:off x="2319600" y="3970558"/>
            <a:ext cx="31332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Functions </a:t>
            </a:r>
            <a:endParaRPr b="1" sz="2800">
              <a:solidFill>
                <a:srgbClr val="345B63"/>
              </a:solidFill>
              <a:latin typeface="Exo"/>
              <a:ea typeface="Exo"/>
              <a:cs typeface="Exo"/>
              <a:sym typeface="Exo"/>
            </a:endParaRPr>
          </a:p>
        </p:txBody>
      </p:sp>
      <p:sp>
        <p:nvSpPr>
          <p:cNvPr id="241" name="Google Shape;241;p16"/>
          <p:cNvSpPr/>
          <p:nvPr/>
        </p:nvSpPr>
        <p:spPr>
          <a:xfrm>
            <a:off x="699069" y="4710101"/>
            <a:ext cx="6640800" cy="424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242" name="Google Shape;242;p16"/>
          <p:cNvSpPr/>
          <p:nvPr/>
        </p:nvSpPr>
        <p:spPr>
          <a:xfrm>
            <a:off x="699069" y="5284559"/>
            <a:ext cx="6640800" cy="424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243" name="Google Shape;243;p16"/>
          <p:cNvSpPr/>
          <p:nvPr/>
        </p:nvSpPr>
        <p:spPr>
          <a:xfrm>
            <a:off x="699069" y="5859005"/>
            <a:ext cx="6640800" cy="424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244" name="Google Shape;244;p16"/>
          <p:cNvSpPr/>
          <p:nvPr/>
        </p:nvSpPr>
        <p:spPr>
          <a:xfrm>
            <a:off x="699069" y="6433440"/>
            <a:ext cx="6640800" cy="424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245" name="Google Shape;245;p16"/>
          <p:cNvSpPr/>
          <p:nvPr/>
        </p:nvSpPr>
        <p:spPr>
          <a:xfrm>
            <a:off x="699069" y="7007890"/>
            <a:ext cx="6640800" cy="424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246" name="Google Shape;246;p16"/>
          <p:cNvSpPr/>
          <p:nvPr/>
        </p:nvSpPr>
        <p:spPr>
          <a:xfrm>
            <a:off x="699069" y="7582340"/>
            <a:ext cx="6640800" cy="424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247" name="Google Shape;247;p16"/>
          <p:cNvSpPr txBox="1"/>
          <p:nvPr/>
        </p:nvSpPr>
        <p:spPr>
          <a:xfrm>
            <a:off x="470350" y="4575092"/>
            <a:ext cx="420600" cy="69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rgbClr val="345B63"/>
                </a:solidFill>
                <a:latin typeface="Exo"/>
                <a:ea typeface="Exo"/>
                <a:cs typeface="Exo"/>
                <a:sym typeface="Exo"/>
              </a:rPr>
              <a:t>1</a:t>
            </a:r>
            <a:endParaRPr b="1" sz="3300">
              <a:solidFill>
                <a:srgbClr val="345B63"/>
              </a:solidFill>
              <a:latin typeface="Exo"/>
              <a:ea typeface="Exo"/>
              <a:cs typeface="Exo"/>
              <a:sym typeface="Exo"/>
            </a:endParaRPr>
          </a:p>
        </p:txBody>
      </p:sp>
      <p:sp>
        <p:nvSpPr>
          <p:cNvPr id="248" name="Google Shape;248;p16"/>
          <p:cNvSpPr txBox="1"/>
          <p:nvPr/>
        </p:nvSpPr>
        <p:spPr>
          <a:xfrm>
            <a:off x="432529" y="5723985"/>
            <a:ext cx="420600" cy="69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rgbClr val="345B63"/>
                </a:solidFill>
                <a:latin typeface="Exo"/>
                <a:ea typeface="Exo"/>
                <a:cs typeface="Exo"/>
                <a:sym typeface="Exo"/>
              </a:rPr>
              <a:t>3</a:t>
            </a:r>
            <a:endParaRPr b="1" sz="3300">
              <a:solidFill>
                <a:srgbClr val="345B63"/>
              </a:solidFill>
              <a:latin typeface="Exo"/>
              <a:ea typeface="Exo"/>
              <a:cs typeface="Exo"/>
              <a:sym typeface="Exo"/>
            </a:endParaRPr>
          </a:p>
        </p:txBody>
      </p:sp>
      <p:sp>
        <p:nvSpPr>
          <p:cNvPr id="249" name="Google Shape;249;p16"/>
          <p:cNvSpPr txBox="1"/>
          <p:nvPr/>
        </p:nvSpPr>
        <p:spPr>
          <a:xfrm>
            <a:off x="432534" y="5164485"/>
            <a:ext cx="420600" cy="69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rgbClr val="345B63"/>
                </a:solidFill>
                <a:latin typeface="Exo"/>
                <a:ea typeface="Exo"/>
                <a:cs typeface="Exo"/>
                <a:sym typeface="Exo"/>
              </a:rPr>
              <a:t>2</a:t>
            </a:r>
            <a:endParaRPr b="1" sz="3300">
              <a:solidFill>
                <a:srgbClr val="345B63"/>
              </a:solidFill>
              <a:latin typeface="Exo"/>
              <a:ea typeface="Exo"/>
              <a:cs typeface="Exo"/>
              <a:sym typeface="Exo"/>
            </a:endParaRPr>
          </a:p>
        </p:txBody>
      </p:sp>
      <p:sp>
        <p:nvSpPr>
          <p:cNvPr id="250" name="Google Shape;250;p16"/>
          <p:cNvSpPr txBox="1"/>
          <p:nvPr/>
        </p:nvSpPr>
        <p:spPr>
          <a:xfrm>
            <a:off x="432515" y="7447335"/>
            <a:ext cx="420600" cy="69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rgbClr val="345B63"/>
                </a:solidFill>
                <a:latin typeface="Exo"/>
                <a:ea typeface="Exo"/>
                <a:cs typeface="Exo"/>
                <a:sym typeface="Exo"/>
              </a:rPr>
              <a:t>6</a:t>
            </a:r>
            <a:endParaRPr b="1" sz="3300">
              <a:solidFill>
                <a:srgbClr val="345B63"/>
              </a:solidFill>
              <a:latin typeface="Exo"/>
              <a:ea typeface="Exo"/>
              <a:cs typeface="Exo"/>
              <a:sym typeface="Exo"/>
            </a:endParaRPr>
          </a:p>
        </p:txBody>
      </p:sp>
      <p:sp>
        <p:nvSpPr>
          <p:cNvPr id="251" name="Google Shape;251;p16"/>
          <p:cNvSpPr txBox="1"/>
          <p:nvPr/>
        </p:nvSpPr>
        <p:spPr>
          <a:xfrm>
            <a:off x="432523" y="6872885"/>
            <a:ext cx="420600" cy="69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rgbClr val="345B63"/>
                </a:solidFill>
                <a:latin typeface="Exo"/>
                <a:ea typeface="Exo"/>
                <a:cs typeface="Exo"/>
                <a:sym typeface="Exo"/>
              </a:rPr>
              <a:t>5</a:t>
            </a:r>
            <a:endParaRPr b="1" sz="3300">
              <a:solidFill>
                <a:srgbClr val="345B63"/>
              </a:solidFill>
              <a:latin typeface="Exo"/>
              <a:ea typeface="Exo"/>
              <a:cs typeface="Exo"/>
              <a:sym typeface="Exo"/>
            </a:endParaRPr>
          </a:p>
        </p:txBody>
      </p:sp>
      <p:sp>
        <p:nvSpPr>
          <p:cNvPr id="252" name="Google Shape;252;p16"/>
          <p:cNvSpPr txBox="1"/>
          <p:nvPr/>
        </p:nvSpPr>
        <p:spPr>
          <a:xfrm>
            <a:off x="432518" y="6298435"/>
            <a:ext cx="420600" cy="69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rgbClr val="345B63"/>
                </a:solidFill>
                <a:latin typeface="Exo"/>
                <a:ea typeface="Exo"/>
                <a:cs typeface="Exo"/>
                <a:sym typeface="Exo"/>
              </a:rPr>
              <a:t>4</a:t>
            </a:r>
            <a:endParaRPr b="1" sz="3300">
              <a:solidFill>
                <a:srgbClr val="345B63"/>
              </a:solidFill>
              <a:latin typeface="Exo"/>
              <a:ea typeface="Exo"/>
              <a:cs typeface="Exo"/>
              <a:sym typeface="Exo"/>
            </a:endParaRPr>
          </a:p>
        </p:txBody>
      </p:sp>
      <p:sp>
        <p:nvSpPr>
          <p:cNvPr id="253" name="Google Shape;253;p16"/>
          <p:cNvSpPr txBox="1"/>
          <p:nvPr/>
        </p:nvSpPr>
        <p:spPr>
          <a:xfrm>
            <a:off x="745913" y="4738308"/>
            <a:ext cx="6217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Excretes most of the waste products of metabolism.</a:t>
            </a:r>
            <a:endParaRPr>
              <a:latin typeface="Exo"/>
              <a:ea typeface="Exo"/>
              <a:cs typeface="Exo"/>
              <a:sym typeface="Exo"/>
            </a:endParaRPr>
          </a:p>
        </p:txBody>
      </p:sp>
      <p:sp>
        <p:nvSpPr>
          <p:cNvPr id="254" name="Google Shape;254;p16"/>
          <p:cNvSpPr txBox="1"/>
          <p:nvPr/>
        </p:nvSpPr>
        <p:spPr>
          <a:xfrm>
            <a:off x="745925" y="5298652"/>
            <a:ext cx="5760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Controls water &amp; electrolyte balance of the body.</a:t>
            </a:r>
            <a:endParaRPr>
              <a:latin typeface="Exo"/>
              <a:ea typeface="Exo"/>
              <a:cs typeface="Exo"/>
              <a:sym typeface="Exo"/>
            </a:endParaRPr>
          </a:p>
        </p:txBody>
      </p:sp>
      <p:sp>
        <p:nvSpPr>
          <p:cNvPr id="255" name="Google Shape;255;p16"/>
          <p:cNvSpPr txBox="1"/>
          <p:nvPr/>
        </p:nvSpPr>
        <p:spPr>
          <a:xfrm>
            <a:off x="745919" y="5880583"/>
            <a:ext cx="5760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Maintain acid-base balance of the blood.</a:t>
            </a:r>
            <a:endParaRPr>
              <a:latin typeface="Exo"/>
              <a:ea typeface="Exo"/>
              <a:cs typeface="Exo"/>
              <a:sym typeface="Exo"/>
            </a:endParaRPr>
          </a:p>
        </p:txBody>
      </p:sp>
      <p:sp>
        <p:nvSpPr>
          <p:cNvPr id="256" name="Google Shape;256;p16"/>
          <p:cNvSpPr txBox="1"/>
          <p:nvPr/>
        </p:nvSpPr>
        <p:spPr>
          <a:xfrm>
            <a:off x="745925" y="6447548"/>
            <a:ext cx="59886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Erythropoietin hormone stimulates bone marrow for RBCs formation.</a:t>
            </a:r>
            <a:endParaRPr>
              <a:latin typeface="Exo"/>
              <a:ea typeface="Exo"/>
              <a:cs typeface="Exo"/>
              <a:sym typeface="Exo"/>
            </a:endParaRPr>
          </a:p>
        </p:txBody>
      </p:sp>
      <p:sp>
        <p:nvSpPr>
          <p:cNvPr id="257" name="Google Shape;257;p16"/>
          <p:cNvSpPr txBox="1"/>
          <p:nvPr/>
        </p:nvSpPr>
        <p:spPr>
          <a:xfrm>
            <a:off x="745919" y="7021999"/>
            <a:ext cx="5760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Rennin enzyme regulates the blood pressure.</a:t>
            </a:r>
            <a:endParaRPr>
              <a:latin typeface="Exo"/>
              <a:ea typeface="Exo"/>
              <a:cs typeface="Exo"/>
              <a:sym typeface="Exo"/>
            </a:endParaRPr>
          </a:p>
        </p:txBody>
      </p:sp>
      <p:sp>
        <p:nvSpPr>
          <p:cNvPr id="258" name="Google Shape;258;p16"/>
          <p:cNvSpPr txBox="1"/>
          <p:nvPr/>
        </p:nvSpPr>
        <p:spPr>
          <a:xfrm>
            <a:off x="745915" y="7582348"/>
            <a:ext cx="5506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Converts vitamin D to its active form.</a:t>
            </a:r>
            <a:endParaRPr>
              <a:latin typeface="Exo"/>
              <a:ea typeface="Exo"/>
              <a:cs typeface="Exo"/>
              <a:sym typeface="Exo"/>
            </a:endParaRPr>
          </a:p>
        </p:txBody>
      </p:sp>
      <p:sp>
        <p:nvSpPr>
          <p:cNvPr id="259" name="Google Shape;259;p16"/>
          <p:cNvSpPr txBox="1"/>
          <p:nvPr/>
        </p:nvSpPr>
        <p:spPr>
          <a:xfrm>
            <a:off x="610685" y="202032"/>
            <a:ext cx="2949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FFFFFF"/>
                </a:solidFill>
                <a:latin typeface="Exo"/>
                <a:ea typeface="Exo"/>
                <a:cs typeface="Exo"/>
                <a:sym typeface="Exo"/>
              </a:rPr>
              <a:t>1</a:t>
            </a:r>
            <a:endParaRPr b="1" sz="2800">
              <a:solidFill>
                <a:srgbClr val="FFFFFF"/>
              </a:solidFill>
              <a:latin typeface="Exo"/>
              <a:ea typeface="Exo"/>
              <a:cs typeface="Exo"/>
              <a:sym typeface="Exo"/>
            </a:endParaRPr>
          </a:p>
        </p:txBody>
      </p:sp>
      <p:sp>
        <p:nvSpPr>
          <p:cNvPr id="260" name="Google Shape;260;p16"/>
          <p:cNvSpPr txBox="1"/>
          <p:nvPr/>
        </p:nvSpPr>
        <p:spPr>
          <a:xfrm>
            <a:off x="5833896" y="263229"/>
            <a:ext cx="2210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6FA8DC"/>
                </a:solidFill>
                <a:latin typeface="Exo"/>
                <a:ea typeface="Exo"/>
                <a:cs typeface="Exo"/>
                <a:sym typeface="Exo"/>
              </a:rPr>
              <a:t>Only in boys slides</a:t>
            </a:r>
            <a:r>
              <a:rPr b="1" lang="en">
                <a:solidFill>
                  <a:srgbClr val="6FA8DC"/>
                </a:solidFill>
                <a:latin typeface="Exo"/>
                <a:ea typeface="Exo"/>
                <a:cs typeface="Exo"/>
                <a:sym typeface="Exo"/>
              </a:rPr>
              <a:t> </a:t>
            </a:r>
            <a:endParaRPr b="1">
              <a:solidFill>
                <a:srgbClr val="6FA8DC"/>
              </a:solidFill>
              <a:latin typeface="Exo"/>
              <a:ea typeface="Exo"/>
              <a:cs typeface="Exo"/>
              <a:sym typeface="Exo"/>
            </a:endParaRPr>
          </a:p>
        </p:txBody>
      </p:sp>
      <p:cxnSp>
        <p:nvCxnSpPr>
          <p:cNvPr id="261" name="Google Shape;261;p16"/>
          <p:cNvCxnSpPr/>
          <p:nvPr/>
        </p:nvCxnSpPr>
        <p:spPr>
          <a:xfrm>
            <a:off x="527724" y="1291845"/>
            <a:ext cx="0" cy="2027400"/>
          </a:xfrm>
          <a:prstGeom prst="straightConnector1">
            <a:avLst/>
          </a:prstGeom>
          <a:noFill/>
          <a:ln cap="flat" cmpd="sng" w="76200">
            <a:solidFill>
              <a:srgbClr val="134F5C"/>
            </a:solidFill>
            <a:prstDash val="solid"/>
            <a:round/>
            <a:headEnd len="med" w="med" type="none"/>
            <a:tailEnd len="med" w="med" type="none"/>
          </a:ln>
        </p:spPr>
      </p:cxnSp>
      <p:sp>
        <p:nvSpPr>
          <p:cNvPr id="262" name="Google Shape;262;p16"/>
          <p:cNvSpPr txBox="1"/>
          <p:nvPr/>
        </p:nvSpPr>
        <p:spPr>
          <a:xfrm>
            <a:off x="717300" y="1207083"/>
            <a:ext cx="6353100" cy="511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Exo"/>
                <a:ea typeface="Exo"/>
                <a:cs typeface="Exo"/>
                <a:sym typeface="Exo"/>
              </a:rPr>
              <a:t>The human body has two kidneys, each around the size of a ﬁst.</a:t>
            </a:r>
            <a:endParaRPr>
              <a:solidFill>
                <a:schemeClr val="dk1"/>
              </a:solidFill>
              <a:latin typeface="Exo"/>
              <a:ea typeface="Exo"/>
              <a:cs typeface="Exo"/>
              <a:sym typeface="Exo"/>
            </a:endParaRPr>
          </a:p>
        </p:txBody>
      </p:sp>
      <p:sp>
        <p:nvSpPr>
          <p:cNvPr id="263" name="Google Shape;263;p16"/>
          <p:cNvSpPr txBox="1"/>
          <p:nvPr/>
        </p:nvSpPr>
        <p:spPr>
          <a:xfrm>
            <a:off x="717311" y="1653175"/>
            <a:ext cx="62178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Exo"/>
                <a:ea typeface="Exo"/>
                <a:cs typeface="Exo"/>
                <a:sym typeface="Exo"/>
              </a:rPr>
              <a:t>They are located at the back of the abdominal cavity just below the rib cage on each side of the spine.</a:t>
            </a:r>
            <a:endParaRPr>
              <a:latin typeface="Exo"/>
              <a:ea typeface="Exo"/>
              <a:cs typeface="Exo"/>
              <a:sym typeface="Exo"/>
            </a:endParaRPr>
          </a:p>
        </p:txBody>
      </p:sp>
      <p:sp>
        <p:nvSpPr>
          <p:cNvPr id="264" name="Google Shape;264;p16"/>
          <p:cNvSpPr txBox="1"/>
          <p:nvPr/>
        </p:nvSpPr>
        <p:spPr>
          <a:xfrm>
            <a:off x="717300" y="2153000"/>
            <a:ext cx="5760900" cy="511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Exo"/>
                <a:ea typeface="Exo"/>
                <a:cs typeface="Exo"/>
                <a:sym typeface="Exo"/>
              </a:rPr>
              <a:t>Every day, each kidney filters liters of fluid from the bloodstream.</a:t>
            </a:r>
            <a:endParaRPr/>
          </a:p>
        </p:txBody>
      </p:sp>
      <p:sp>
        <p:nvSpPr>
          <p:cNvPr id="265" name="Google Shape;265;p16"/>
          <p:cNvSpPr txBox="1"/>
          <p:nvPr/>
        </p:nvSpPr>
        <p:spPr>
          <a:xfrm>
            <a:off x="717288" y="2622600"/>
            <a:ext cx="6907500" cy="819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dk1"/>
                </a:solidFill>
                <a:latin typeface="Exo"/>
                <a:ea typeface="Exo"/>
                <a:cs typeface="Exo"/>
                <a:sym typeface="Exo"/>
              </a:rPr>
              <a:t>Although lungs and skin also play roles in excretion, the kidneys handle the major responsibility for eliminating nitrogenous (nitrogen-containing) wastes, toxins, and drugs from the body.</a:t>
            </a:r>
            <a:endParaRPr/>
          </a:p>
        </p:txBody>
      </p:sp>
      <p:sp>
        <p:nvSpPr>
          <p:cNvPr id="266" name="Google Shape;266;p16"/>
          <p:cNvSpPr/>
          <p:nvPr/>
        </p:nvSpPr>
        <p:spPr>
          <a:xfrm>
            <a:off x="414172" y="1350923"/>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7" name="Google Shape;267;p16"/>
          <p:cNvSpPr/>
          <p:nvPr/>
        </p:nvSpPr>
        <p:spPr>
          <a:xfrm>
            <a:off x="414180" y="1845170"/>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8" name="Google Shape;268;p16"/>
          <p:cNvSpPr/>
          <p:nvPr/>
        </p:nvSpPr>
        <p:spPr>
          <a:xfrm>
            <a:off x="414172" y="2296840"/>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9" name="Google Shape;269;p16"/>
          <p:cNvSpPr/>
          <p:nvPr/>
        </p:nvSpPr>
        <p:spPr>
          <a:xfrm>
            <a:off x="414180" y="2920345"/>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270" name="Google Shape;270;p16"/>
          <p:cNvCxnSpPr/>
          <p:nvPr/>
        </p:nvCxnSpPr>
        <p:spPr>
          <a:xfrm>
            <a:off x="1579500" y="4506602"/>
            <a:ext cx="4613400" cy="1800"/>
          </a:xfrm>
          <a:prstGeom prst="straightConnector1">
            <a:avLst/>
          </a:prstGeom>
          <a:noFill/>
          <a:ln cap="flat" cmpd="sng" w="38100">
            <a:solidFill>
              <a:srgbClr val="345B63"/>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7"/>
          <p:cNvSpPr txBox="1"/>
          <p:nvPr/>
        </p:nvSpPr>
        <p:spPr>
          <a:xfrm>
            <a:off x="905583" y="366254"/>
            <a:ext cx="6048300" cy="4743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600">
                <a:solidFill>
                  <a:srgbClr val="345B63"/>
                </a:solidFill>
                <a:latin typeface="Exo"/>
                <a:ea typeface="Exo"/>
                <a:cs typeface="Exo"/>
                <a:sym typeface="Exo"/>
              </a:rPr>
              <a:t>Anatomical Features of the Kidney </a:t>
            </a:r>
            <a:endParaRPr b="1" sz="2600">
              <a:solidFill>
                <a:srgbClr val="345B63"/>
              </a:solidFill>
              <a:latin typeface="Exo"/>
              <a:ea typeface="Exo"/>
              <a:cs typeface="Exo"/>
              <a:sym typeface="Exo"/>
            </a:endParaRPr>
          </a:p>
        </p:txBody>
      </p:sp>
      <p:sp>
        <p:nvSpPr>
          <p:cNvPr id="276" name="Google Shape;276;p17"/>
          <p:cNvSpPr txBox="1"/>
          <p:nvPr/>
        </p:nvSpPr>
        <p:spPr>
          <a:xfrm>
            <a:off x="610685" y="202032"/>
            <a:ext cx="2949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FFFFFF"/>
                </a:solidFill>
                <a:latin typeface="Exo"/>
                <a:ea typeface="Exo"/>
                <a:cs typeface="Exo"/>
                <a:sym typeface="Exo"/>
              </a:rPr>
              <a:t>2</a:t>
            </a:r>
            <a:endParaRPr b="1" sz="2800">
              <a:solidFill>
                <a:srgbClr val="FFFFFF"/>
              </a:solidFill>
              <a:latin typeface="Exo"/>
              <a:ea typeface="Exo"/>
              <a:cs typeface="Exo"/>
              <a:sym typeface="Exo"/>
            </a:endParaRPr>
          </a:p>
        </p:txBody>
      </p:sp>
      <p:cxnSp>
        <p:nvCxnSpPr>
          <p:cNvPr id="277" name="Google Shape;277;p17"/>
          <p:cNvCxnSpPr/>
          <p:nvPr/>
        </p:nvCxnSpPr>
        <p:spPr>
          <a:xfrm flipH="1">
            <a:off x="943349" y="951530"/>
            <a:ext cx="10500" cy="9831300"/>
          </a:xfrm>
          <a:prstGeom prst="straightConnector1">
            <a:avLst/>
          </a:prstGeom>
          <a:noFill/>
          <a:ln cap="flat" cmpd="sng" w="76200">
            <a:solidFill>
              <a:srgbClr val="134F5C"/>
            </a:solidFill>
            <a:prstDash val="solid"/>
            <a:round/>
            <a:headEnd len="med" w="med" type="none"/>
            <a:tailEnd len="med" w="med" type="none"/>
          </a:ln>
        </p:spPr>
      </p:cxnSp>
      <p:sp>
        <p:nvSpPr>
          <p:cNvPr id="278" name="Google Shape;278;p17"/>
          <p:cNvSpPr/>
          <p:nvPr/>
        </p:nvSpPr>
        <p:spPr>
          <a:xfrm>
            <a:off x="835060" y="1190484"/>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79" name="Google Shape;279;p17"/>
          <p:cNvSpPr txBox="1"/>
          <p:nvPr/>
        </p:nvSpPr>
        <p:spPr>
          <a:xfrm>
            <a:off x="1062150" y="1107500"/>
            <a:ext cx="37110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a:t>
            </a:r>
            <a:r>
              <a:rPr lang="en">
                <a:latin typeface="Exo"/>
                <a:ea typeface="Exo"/>
                <a:cs typeface="Exo"/>
                <a:sym typeface="Exo"/>
              </a:rPr>
              <a:t>he kidneys lie in the </a:t>
            </a:r>
            <a:r>
              <a:rPr b="1" lang="en">
                <a:latin typeface="Exo"/>
                <a:ea typeface="Exo"/>
                <a:cs typeface="Exo"/>
                <a:sym typeface="Exo"/>
              </a:rPr>
              <a:t>retroperitoneal</a:t>
            </a:r>
            <a:r>
              <a:rPr lang="en">
                <a:latin typeface="Exo"/>
                <a:ea typeface="Exo"/>
                <a:cs typeface="Exo"/>
                <a:sym typeface="Exo"/>
              </a:rPr>
              <a:t>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cavity against the posterior abdominal wall </a:t>
            </a:r>
            <a:r>
              <a:rPr lang="en">
                <a:solidFill>
                  <a:srgbClr val="6FA8DC"/>
                </a:solidFill>
                <a:latin typeface="Exo"/>
                <a:ea typeface="Exo"/>
                <a:cs typeface="Exo"/>
                <a:sym typeface="Exo"/>
              </a:rPr>
              <a:t>on either side of the vertebral column.</a:t>
            </a:r>
            <a:endParaRPr>
              <a:solidFill>
                <a:srgbClr val="6FA8DC"/>
              </a:solidFill>
              <a:latin typeface="Exo"/>
              <a:ea typeface="Exo"/>
              <a:cs typeface="Exo"/>
              <a:sym typeface="Exo"/>
            </a:endParaRPr>
          </a:p>
        </p:txBody>
      </p:sp>
      <p:sp>
        <p:nvSpPr>
          <p:cNvPr id="280" name="Google Shape;280;p17"/>
          <p:cNvSpPr/>
          <p:nvPr/>
        </p:nvSpPr>
        <p:spPr>
          <a:xfrm>
            <a:off x="0" y="1174425"/>
            <a:ext cx="778500" cy="256200"/>
          </a:xfrm>
          <a:prstGeom prst="chevron">
            <a:avLst>
              <a:gd fmla="val 50000" name="adj"/>
            </a:avLst>
          </a:prstGeom>
          <a:solidFill>
            <a:srgbClr val="567E87"/>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 sz="700">
                <a:solidFill>
                  <a:srgbClr val="FFFFFF"/>
                </a:solidFill>
                <a:latin typeface="Exo"/>
                <a:ea typeface="Exo"/>
                <a:cs typeface="Exo"/>
                <a:sym typeface="Exo"/>
              </a:rPr>
              <a:t>Position </a:t>
            </a:r>
            <a:endParaRPr b="1" sz="700">
              <a:solidFill>
                <a:srgbClr val="FFFFFF"/>
              </a:solidFill>
              <a:latin typeface="Exo"/>
              <a:ea typeface="Exo"/>
              <a:cs typeface="Exo"/>
              <a:sym typeface="Exo"/>
            </a:endParaRPr>
          </a:p>
        </p:txBody>
      </p:sp>
      <p:sp>
        <p:nvSpPr>
          <p:cNvPr id="281" name="Google Shape;281;p17"/>
          <p:cNvSpPr/>
          <p:nvPr/>
        </p:nvSpPr>
        <p:spPr>
          <a:xfrm>
            <a:off x="835060" y="2051491"/>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82" name="Google Shape;282;p17"/>
          <p:cNvSpPr txBox="1"/>
          <p:nvPr/>
        </p:nvSpPr>
        <p:spPr>
          <a:xfrm>
            <a:off x="1037513" y="1962007"/>
            <a:ext cx="51609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 right kidney lies approximately</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a:t>
            </a:r>
            <a:r>
              <a:rPr b="1" lang="en">
                <a:latin typeface="Exo"/>
                <a:ea typeface="Exo"/>
                <a:cs typeface="Exo"/>
                <a:sym typeface="Exo"/>
              </a:rPr>
              <a:t>1 cm</a:t>
            </a:r>
            <a:r>
              <a:rPr lang="en">
                <a:latin typeface="Exo"/>
                <a:ea typeface="Exo"/>
                <a:cs typeface="Exo"/>
                <a:sym typeface="Exo"/>
              </a:rPr>
              <a:t> </a:t>
            </a:r>
            <a:r>
              <a:rPr b="1" lang="en">
                <a:latin typeface="Exo"/>
                <a:ea typeface="Exo"/>
                <a:cs typeface="Exo"/>
                <a:sym typeface="Exo"/>
              </a:rPr>
              <a:t>lower</a:t>
            </a:r>
            <a:r>
              <a:rPr lang="en">
                <a:latin typeface="Exo"/>
                <a:ea typeface="Exo"/>
                <a:cs typeface="Exo"/>
                <a:sym typeface="Exo"/>
              </a:rPr>
              <a:t> than the left due to the large size of the right lobe of the liver.</a:t>
            </a:r>
            <a:endParaRPr>
              <a:latin typeface="Exo"/>
              <a:ea typeface="Exo"/>
              <a:cs typeface="Exo"/>
              <a:sym typeface="Exo"/>
            </a:endParaRPr>
          </a:p>
        </p:txBody>
      </p:sp>
      <p:sp>
        <p:nvSpPr>
          <p:cNvPr id="283" name="Google Shape;283;p17"/>
          <p:cNvSpPr/>
          <p:nvPr/>
        </p:nvSpPr>
        <p:spPr>
          <a:xfrm>
            <a:off x="835049" y="2699045"/>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84" name="Google Shape;284;p17"/>
          <p:cNvSpPr txBox="1"/>
          <p:nvPr/>
        </p:nvSpPr>
        <p:spPr>
          <a:xfrm>
            <a:off x="1062155" y="2604716"/>
            <a:ext cx="6217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Exo"/>
                <a:ea typeface="Exo"/>
                <a:cs typeface="Exo"/>
                <a:sym typeface="Exo"/>
              </a:rPr>
              <a:t>In the </a:t>
            </a:r>
            <a:r>
              <a:rPr b="1" lang="en">
                <a:solidFill>
                  <a:schemeClr val="dk1"/>
                </a:solidFill>
                <a:latin typeface="Exo"/>
                <a:ea typeface="Exo"/>
                <a:cs typeface="Exo"/>
                <a:sym typeface="Exo"/>
              </a:rPr>
              <a:t>supine</a:t>
            </a:r>
            <a:r>
              <a:rPr lang="en">
                <a:solidFill>
                  <a:schemeClr val="dk1"/>
                </a:solidFill>
                <a:latin typeface="Exo"/>
                <a:ea typeface="Exo"/>
                <a:cs typeface="Exo"/>
                <a:sym typeface="Exo"/>
              </a:rPr>
              <a:t> position, the kidneys extend </a:t>
            </a:r>
            <a:endParaRPr>
              <a:solidFill>
                <a:schemeClr val="dk1"/>
              </a:solidFill>
              <a:latin typeface="Exo"/>
              <a:ea typeface="Exo"/>
              <a:cs typeface="Exo"/>
              <a:sym typeface="Exo"/>
            </a:endParaRPr>
          </a:p>
          <a:p>
            <a:pPr indent="0" lvl="0" marL="0" rtl="0" algn="l">
              <a:spcBef>
                <a:spcPts val="0"/>
              </a:spcBef>
              <a:spcAft>
                <a:spcPts val="0"/>
              </a:spcAft>
              <a:buNone/>
            </a:pPr>
            <a:r>
              <a:rPr lang="en">
                <a:solidFill>
                  <a:schemeClr val="dk1"/>
                </a:solidFill>
                <a:latin typeface="Exo"/>
                <a:ea typeface="Exo"/>
                <a:cs typeface="Exo"/>
                <a:sym typeface="Exo"/>
              </a:rPr>
              <a:t>from approximately </a:t>
            </a:r>
            <a:r>
              <a:rPr b="1" lang="en">
                <a:solidFill>
                  <a:schemeClr val="dk1"/>
                </a:solidFill>
                <a:latin typeface="Exo"/>
                <a:ea typeface="Exo"/>
                <a:cs typeface="Exo"/>
                <a:sym typeface="Exo"/>
              </a:rPr>
              <a:t>upper</a:t>
            </a:r>
            <a:r>
              <a:rPr lang="en">
                <a:solidFill>
                  <a:schemeClr val="dk1"/>
                </a:solidFill>
                <a:latin typeface="Exo"/>
                <a:ea typeface="Exo"/>
                <a:cs typeface="Exo"/>
                <a:sym typeface="Exo"/>
              </a:rPr>
              <a:t> border of </a:t>
            </a:r>
            <a:r>
              <a:rPr b="1" lang="en">
                <a:solidFill>
                  <a:schemeClr val="dk1"/>
                </a:solidFill>
                <a:latin typeface="Exo"/>
                <a:ea typeface="Exo"/>
                <a:cs typeface="Exo"/>
                <a:sym typeface="Exo"/>
              </a:rPr>
              <a:t>T12</a:t>
            </a:r>
            <a:r>
              <a:rPr lang="en">
                <a:solidFill>
                  <a:schemeClr val="dk1"/>
                </a:solidFill>
                <a:latin typeface="Exo"/>
                <a:ea typeface="Exo"/>
                <a:cs typeface="Exo"/>
                <a:sym typeface="Exo"/>
              </a:rPr>
              <a:t> vertebra </a:t>
            </a:r>
            <a:endParaRPr>
              <a:solidFill>
                <a:schemeClr val="dk1"/>
              </a:solidFill>
              <a:latin typeface="Exo"/>
              <a:ea typeface="Exo"/>
              <a:cs typeface="Exo"/>
              <a:sym typeface="Exo"/>
            </a:endParaRPr>
          </a:p>
          <a:p>
            <a:pPr indent="0" lvl="0" marL="0" rtl="0" algn="l">
              <a:spcBef>
                <a:spcPts val="0"/>
              </a:spcBef>
              <a:spcAft>
                <a:spcPts val="0"/>
              </a:spcAft>
              <a:buNone/>
            </a:pPr>
            <a:r>
              <a:rPr lang="en">
                <a:solidFill>
                  <a:schemeClr val="dk1"/>
                </a:solidFill>
                <a:latin typeface="Exo"/>
                <a:ea typeface="Exo"/>
                <a:cs typeface="Exo"/>
                <a:sym typeface="Exo"/>
              </a:rPr>
              <a:t>to</a:t>
            </a:r>
            <a:r>
              <a:rPr lang="en">
                <a:solidFill>
                  <a:schemeClr val="dk1"/>
                </a:solidFill>
                <a:latin typeface="Exo"/>
                <a:ea typeface="Exo"/>
                <a:cs typeface="Exo"/>
                <a:sym typeface="Exo"/>
              </a:rPr>
              <a:t> </a:t>
            </a:r>
            <a:r>
              <a:rPr lang="en">
                <a:solidFill>
                  <a:schemeClr val="dk1"/>
                </a:solidFill>
                <a:latin typeface="Exo"/>
                <a:ea typeface="Exo"/>
                <a:cs typeface="Exo"/>
                <a:sym typeface="Exo"/>
              </a:rPr>
              <a:t>center of body of </a:t>
            </a:r>
            <a:r>
              <a:rPr b="1" lang="en">
                <a:solidFill>
                  <a:schemeClr val="dk1"/>
                </a:solidFill>
                <a:latin typeface="Exo"/>
                <a:ea typeface="Exo"/>
                <a:cs typeface="Exo"/>
                <a:sym typeface="Exo"/>
              </a:rPr>
              <a:t>L3</a:t>
            </a:r>
            <a:r>
              <a:rPr lang="en">
                <a:solidFill>
                  <a:schemeClr val="dk1"/>
                </a:solidFill>
                <a:latin typeface="Exo"/>
                <a:ea typeface="Exo"/>
                <a:cs typeface="Exo"/>
                <a:sym typeface="Exo"/>
              </a:rPr>
              <a:t> vertebra.</a:t>
            </a:r>
            <a:endParaRPr>
              <a:solidFill>
                <a:schemeClr val="dk1"/>
              </a:solidFill>
              <a:latin typeface="Exo"/>
              <a:ea typeface="Exo"/>
              <a:cs typeface="Exo"/>
              <a:sym typeface="Exo"/>
            </a:endParaRPr>
          </a:p>
          <a:p>
            <a:pPr indent="0" lvl="0" marL="0" rtl="0" algn="l">
              <a:spcBef>
                <a:spcPts val="0"/>
              </a:spcBef>
              <a:spcAft>
                <a:spcPts val="0"/>
              </a:spcAft>
              <a:buNone/>
            </a:pPr>
            <a:r>
              <a:t/>
            </a:r>
            <a:endParaRPr>
              <a:solidFill>
                <a:srgbClr val="C27BA0"/>
              </a:solidFill>
              <a:latin typeface="Exo"/>
              <a:ea typeface="Exo"/>
              <a:cs typeface="Exo"/>
              <a:sym typeface="Exo"/>
            </a:endParaRPr>
          </a:p>
        </p:txBody>
      </p:sp>
      <p:sp>
        <p:nvSpPr>
          <p:cNvPr id="285" name="Google Shape;285;p17"/>
          <p:cNvSpPr/>
          <p:nvPr/>
        </p:nvSpPr>
        <p:spPr>
          <a:xfrm rot="-8100000">
            <a:off x="835101" y="3841441"/>
            <a:ext cx="226981" cy="224011"/>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86" name="Google Shape;286;p17"/>
          <p:cNvSpPr txBox="1"/>
          <p:nvPr/>
        </p:nvSpPr>
        <p:spPr>
          <a:xfrm>
            <a:off x="1062138" y="3757635"/>
            <a:ext cx="62178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With contraction of the diaphragm during respiration</a:t>
            </a:r>
            <a:r>
              <a:rPr lang="en">
                <a:latin typeface="Exo"/>
                <a:ea typeface="Exo"/>
                <a:cs typeface="Exo"/>
                <a:sym typeface="Exo"/>
              </a:rPr>
              <a:t>, </a:t>
            </a:r>
            <a:r>
              <a:rPr b="1" lang="en">
                <a:latin typeface="Exo"/>
                <a:ea typeface="Exo"/>
                <a:cs typeface="Exo"/>
                <a:sym typeface="Exo"/>
              </a:rPr>
              <a:t>both</a:t>
            </a:r>
            <a:r>
              <a:rPr lang="en">
                <a:latin typeface="Exo"/>
                <a:ea typeface="Exo"/>
                <a:cs typeface="Exo"/>
                <a:sym typeface="Exo"/>
              </a:rPr>
              <a:t> kidneys move </a:t>
            </a:r>
            <a:r>
              <a:rPr b="1" lang="en">
                <a:latin typeface="Exo"/>
                <a:ea typeface="Exo"/>
                <a:cs typeface="Exo"/>
                <a:sym typeface="Exo"/>
              </a:rPr>
              <a:t>downward</a:t>
            </a:r>
            <a:r>
              <a:rPr lang="en">
                <a:latin typeface="Exo"/>
                <a:ea typeface="Exo"/>
                <a:cs typeface="Exo"/>
                <a:sym typeface="Exo"/>
              </a:rPr>
              <a:t> in a vertical direction</a:t>
            </a:r>
            <a:r>
              <a:rPr lang="en">
                <a:latin typeface="Exo"/>
                <a:ea typeface="Exo"/>
                <a:cs typeface="Exo"/>
                <a:sym typeface="Exo"/>
              </a:rPr>
              <a:t>, </a:t>
            </a:r>
            <a:r>
              <a:rPr lang="en">
                <a:latin typeface="Exo"/>
                <a:ea typeface="Exo"/>
                <a:cs typeface="Exo"/>
                <a:sym typeface="Exo"/>
              </a:rPr>
              <a:t>high of one vertebra, 1 inch, 2.5 cm.</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p:txBody>
      </p:sp>
      <p:sp>
        <p:nvSpPr>
          <p:cNvPr id="287" name="Google Shape;287;p17"/>
          <p:cNvSpPr/>
          <p:nvPr/>
        </p:nvSpPr>
        <p:spPr>
          <a:xfrm>
            <a:off x="835049" y="4652443"/>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88" name="Google Shape;288;p17"/>
          <p:cNvSpPr txBox="1"/>
          <p:nvPr/>
        </p:nvSpPr>
        <p:spPr>
          <a:xfrm>
            <a:off x="1062152" y="4559863"/>
            <a:ext cx="3283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Color of the kidney : </a:t>
            </a:r>
            <a:r>
              <a:rPr b="1" lang="en">
                <a:latin typeface="Exo"/>
                <a:ea typeface="Exo"/>
                <a:cs typeface="Exo"/>
                <a:sym typeface="Exo"/>
              </a:rPr>
              <a:t>reddish brown</a:t>
            </a:r>
            <a:endParaRPr b="1">
              <a:latin typeface="Exo"/>
              <a:ea typeface="Exo"/>
              <a:cs typeface="Exo"/>
              <a:sym typeface="Exo"/>
            </a:endParaRPr>
          </a:p>
          <a:p>
            <a:pPr indent="0" lvl="0" marL="0" rtl="0" algn="l">
              <a:spcBef>
                <a:spcPts val="0"/>
              </a:spcBef>
              <a:spcAft>
                <a:spcPts val="0"/>
              </a:spcAft>
              <a:buNone/>
            </a:pPr>
            <a:r>
              <a:t/>
            </a:r>
            <a:endParaRPr>
              <a:solidFill>
                <a:schemeClr val="dk1"/>
              </a:solidFill>
              <a:latin typeface="Exo"/>
              <a:ea typeface="Exo"/>
              <a:cs typeface="Exo"/>
              <a:sym typeface="Exo"/>
            </a:endParaRPr>
          </a:p>
          <a:p>
            <a:pPr indent="0" lvl="0" marL="0" rtl="0" algn="l">
              <a:spcBef>
                <a:spcPts val="0"/>
              </a:spcBef>
              <a:spcAft>
                <a:spcPts val="0"/>
              </a:spcAft>
              <a:buNone/>
            </a:pPr>
            <a:r>
              <a:rPr lang="en">
                <a:solidFill>
                  <a:schemeClr val="dk1"/>
                </a:solidFill>
                <a:latin typeface="Exo"/>
                <a:ea typeface="Exo"/>
                <a:cs typeface="Exo"/>
                <a:sym typeface="Exo"/>
              </a:rPr>
              <a:t>Shape: </a:t>
            </a:r>
            <a:r>
              <a:rPr b="1" lang="en">
                <a:solidFill>
                  <a:schemeClr val="dk1"/>
                </a:solidFill>
                <a:latin typeface="Exo"/>
                <a:ea typeface="Exo"/>
                <a:cs typeface="Exo"/>
                <a:sym typeface="Exo"/>
              </a:rPr>
              <a:t>bean-shaped</a:t>
            </a:r>
            <a:endParaRPr b="1">
              <a:solidFill>
                <a:schemeClr val="dk1"/>
              </a:solidFill>
              <a:latin typeface="Exo"/>
              <a:ea typeface="Exo"/>
              <a:cs typeface="Exo"/>
              <a:sym typeface="Exo"/>
            </a:endParaRPr>
          </a:p>
          <a:p>
            <a:pPr indent="0" lvl="0" marL="0" rtl="0" algn="l">
              <a:spcBef>
                <a:spcPts val="0"/>
              </a:spcBef>
              <a:spcAft>
                <a:spcPts val="0"/>
              </a:spcAft>
              <a:buNone/>
            </a:pPr>
            <a:r>
              <a:t/>
            </a:r>
            <a:endParaRPr>
              <a:solidFill>
                <a:schemeClr val="dk1"/>
              </a:solidFill>
              <a:latin typeface="Exo"/>
              <a:ea typeface="Exo"/>
              <a:cs typeface="Exo"/>
              <a:sym typeface="Exo"/>
            </a:endParaRPr>
          </a:p>
          <a:p>
            <a:pPr indent="0" lvl="0" marL="0" rtl="0" algn="l">
              <a:spcBef>
                <a:spcPts val="0"/>
              </a:spcBef>
              <a:spcAft>
                <a:spcPts val="0"/>
              </a:spcAft>
              <a:buNone/>
            </a:pPr>
            <a:r>
              <a:rPr lang="en">
                <a:solidFill>
                  <a:schemeClr val="dk1"/>
                </a:solidFill>
                <a:latin typeface="Exo"/>
                <a:ea typeface="Exo"/>
                <a:cs typeface="Exo"/>
                <a:sym typeface="Exo"/>
              </a:rPr>
              <a:t>Dimensions: </a:t>
            </a:r>
            <a:r>
              <a:rPr b="1" lang="en">
                <a:solidFill>
                  <a:schemeClr val="dk1"/>
                </a:solidFill>
                <a:latin typeface="Exo"/>
                <a:ea typeface="Exo"/>
                <a:cs typeface="Exo"/>
                <a:sym typeface="Exo"/>
              </a:rPr>
              <a:t>12 x 6 x 3cm.</a:t>
            </a:r>
            <a:endParaRPr b="1">
              <a:solidFill>
                <a:schemeClr val="dk1"/>
              </a:solidFill>
              <a:latin typeface="Exo"/>
              <a:ea typeface="Exo"/>
              <a:cs typeface="Exo"/>
              <a:sym typeface="Exo"/>
            </a:endParaRPr>
          </a:p>
        </p:txBody>
      </p:sp>
      <p:pic>
        <p:nvPicPr>
          <p:cNvPr id="289" name="Google Shape;289;p17"/>
          <p:cNvPicPr preferRelativeResize="0"/>
          <p:nvPr/>
        </p:nvPicPr>
        <p:blipFill>
          <a:blip r:embed="rId3">
            <a:alphaModFix/>
          </a:blip>
          <a:stretch>
            <a:fillRect/>
          </a:stretch>
        </p:blipFill>
        <p:spPr>
          <a:xfrm>
            <a:off x="4205782" y="4479775"/>
            <a:ext cx="1900868" cy="1749926"/>
          </a:xfrm>
          <a:prstGeom prst="rect">
            <a:avLst/>
          </a:prstGeom>
          <a:noFill/>
          <a:ln cap="flat" cmpd="sng" w="9525">
            <a:solidFill>
              <a:schemeClr val="dk2"/>
            </a:solidFill>
            <a:prstDash val="dash"/>
            <a:round/>
            <a:headEnd len="sm" w="sm" type="none"/>
            <a:tailEnd len="sm" w="sm" type="none"/>
          </a:ln>
        </p:spPr>
      </p:pic>
      <p:sp>
        <p:nvSpPr>
          <p:cNvPr id="290" name="Google Shape;290;p17"/>
          <p:cNvSpPr/>
          <p:nvPr/>
        </p:nvSpPr>
        <p:spPr>
          <a:xfrm>
            <a:off x="835049" y="6492316"/>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91" name="Google Shape;291;p17"/>
          <p:cNvSpPr txBox="1"/>
          <p:nvPr/>
        </p:nvSpPr>
        <p:spPr>
          <a:xfrm>
            <a:off x="983523" y="6375739"/>
            <a:ext cx="52689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 Although they are similar in size and shape, the </a:t>
            </a:r>
            <a:r>
              <a:rPr b="1" lang="en">
                <a:latin typeface="Exo"/>
                <a:ea typeface="Exo"/>
                <a:cs typeface="Exo"/>
                <a:sym typeface="Exo"/>
              </a:rPr>
              <a:t>left kidney is slightly longer and slenderer than the right kidney</a:t>
            </a:r>
            <a:r>
              <a:rPr lang="en">
                <a:latin typeface="Exo"/>
                <a:ea typeface="Exo"/>
                <a:cs typeface="Exo"/>
                <a:sym typeface="Exo"/>
              </a:rPr>
              <a:t>, and nearer to the midline.</a:t>
            </a:r>
            <a:endParaRPr>
              <a:latin typeface="Exo"/>
              <a:ea typeface="Exo"/>
              <a:cs typeface="Exo"/>
              <a:sym typeface="Exo"/>
            </a:endParaRPr>
          </a:p>
        </p:txBody>
      </p:sp>
      <p:sp>
        <p:nvSpPr>
          <p:cNvPr id="292" name="Google Shape;292;p17"/>
          <p:cNvSpPr/>
          <p:nvPr/>
        </p:nvSpPr>
        <p:spPr>
          <a:xfrm>
            <a:off x="0" y="2683000"/>
            <a:ext cx="778500" cy="256200"/>
          </a:xfrm>
          <a:prstGeom prst="chevron">
            <a:avLst>
              <a:gd fmla="val 50000" name="adj"/>
            </a:avLst>
          </a:prstGeom>
          <a:solidFill>
            <a:srgbClr val="567E87"/>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 sz="700">
                <a:solidFill>
                  <a:srgbClr val="FFFFFF"/>
                </a:solidFill>
                <a:latin typeface="Exo"/>
                <a:ea typeface="Exo"/>
                <a:cs typeface="Exo"/>
                <a:sym typeface="Exo"/>
              </a:rPr>
              <a:t>Extent</a:t>
            </a:r>
            <a:endParaRPr b="1" sz="700">
              <a:solidFill>
                <a:srgbClr val="FFFFFF"/>
              </a:solidFill>
              <a:latin typeface="Exo"/>
              <a:ea typeface="Exo"/>
              <a:cs typeface="Exo"/>
              <a:sym typeface="Exo"/>
            </a:endParaRPr>
          </a:p>
        </p:txBody>
      </p:sp>
      <p:sp>
        <p:nvSpPr>
          <p:cNvPr id="293" name="Google Shape;293;p17"/>
          <p:cNvSpPr/>
          <p:nvPr/>
        </p:nvSpPr>
        <p:spPr>
          <a:xfrm>
            <a:off x="835059" y="2051493"/>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94" name="Google Shape;294;p17"/>
          <p:cNvSpPr/>
          <p:nvPr/>
        </p:nvSpPr>
        <p:spPr>
          <a:xfrm>
            <a:off x="835059" y="3841380"/>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95" name="Google Shape;295;p17"/>
          <p:cNvSpPr/>
          <p:nvPr/>
        </p:nvSpPr>
        <p:spPr>
          <a:xfrm>
            <a:off x="835041" y="6492337"/>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296" name="Google Shape;296;p17"/>
          <p:cNvPicPr preferRelativeResize="0"/>
          <p:nvPr/>
        </p:nvPicPr>
        <p:blipFill>
          <a:blip r:embed="rId4">
            <a:alphaModFix/>
          </a:blip>
          <a:stretch>
            <a:fillRect/>
          </a:stretch>
        </p:blipFill>
        <p:spPr>
          <a:xfrm>
            <a:off x="5830150" y="1107500"/>
            <a:ext cx="1900875" cy="1741808"/>
          </a:xfrm>
          <a:prstGeom prst="rect">
            <a:avLst/>
          </a:prstGeom>
          <a:noFill/>
          <a:ln cap="flat" cmpd="sng" w="9525">
            <a:solidFill>
              <a:schemeClr val="dk2"/>
            </a:solidFill>
            <a:prstDash val="dash"/>
            <a:round/>
            <a:headEnd len="sm" w="sm" type="none"/>
            <a:tailEnd len="sm" w="sm" type="none"/>
          </a:ln>
        </p:spPr>
      </p:pic>
      <p:sp>
        <p:nvSpPr>
          <p:cNvPr id="297" name="Google Shape;297;p17"/>
          <p:cNvSpPr txBox="1"/>
          <p:nvPr/>
        </p:nvSpPr>
        <p:spPr>
          <a:xfrm>
            <a:off x="1062150" y="7439492"/>
            <a:ext cx="5044500" cy="14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Each kidney has: </a:t>
            </a:r>
            <a:endParaRPr>
              <a:latin typeface="Exo"/>
              <a:ea typeface="Exo"/>
              <a:cs typeface="Exo"/>
              <a:sym typeface="Exo"/>
            </a:endParaRPr>
          </a:p>
          <a:p>
            <a:pPr indent="-317500" lvl="0" marL="457200" rtl="0" algn="l">
              <a:spcBef>
                <a:spcPts val="0"/>
              </a:spcBef>
              <a:spcAft>
                <a:spcPts val="0"/>
              </a:spcAft>
              <a:buSzPts val="1400"/>
              <a:buFont typeface="Exo"/>
              <a:buChar char="●"/>
            </a:pPr>
            <a:r>
              <a:rPr b="1" lang="en">
                <a:latin typeface="Exo"/>
                <a:ea typeface="Exo"/>
                <a:cs typeface="Exo"/>
                <a:sym typeface="Exo"/>
              </a:rPr>
              <a:t>Convex</a:t>
            </a:r>
            <a:r>
              <a:rPr lang="en">
                <a:latin typeface="Exo"/>
                <a:ea typeface="Exo"/>
                <a:cs typeface="Exo"/>
                <a:sym typeface="Exo"/>
              </a:rPr>
              <a:t> upper &amp; lower ends. </a:t>
            </a:r>
            <a:endParaRPr>
              <a:latin typeface="Exo"/>
              <a:ea typeface="Exo"/>
              <a:cs typeface="Exo"/>
              <a:sym typeface="Exo"/>
            </a:endParaRPr>
          </a:p>
          <a:p>
            <a:pPr indent="-317500" lvl="0" marL="457200" rtl="0" algn="l">
              <a:spcBef>
                <a:spcPts val="0"/>
              </a:spcBef>
              <a:spcAft>
                <a:spcPts val="0"/>
              </a:spcAft>
              <a:buSzPts val="1400"/>
              <a:buFont typeface="Exo"/>
              <a:buChar char="●"/>
            </a:pPr>
            <a:r>
              <a:rPr b="1" lang="en">
                <a:latin typeface="Exo"/>
                <a:ea typeface="Exo"/>
                <a:cs typeface="Exo"/>
                <a:sym typeface="Exo"/>
              </a:rPr>
              <a:t>Convex</a:t>
            </a:r>
            <a:r>
              <a:rPr lang="en">
                <a:latin typeface="Exo"/>
                <a:ea typeface="Exo"/>
                <a:cs typeface="Exo"/>
                <a:sym typeface="Exo"/>
              </a:rPr>
              <a:t> lateral border. </a:t>
            </a:r>
            <a:endParaRPr>
              <a:latin typeface="Exo"/>
              <a:ea typeface="Exo"/>
              <a:cs typeface="Exo"/>
              <a:sym typeface="Exo"/>
            </a:endParaRPr>
          </a:p>
          <a:p>
            <a:pPr indent="-317500" lvl="0" marL="457200" rtl="0" algn="l">
              <a:spcBef>
                <a:spcPts val="0"/>
              </a:spcBef>
              <a:spcAft>
                <a:spcPts val="0"/>
              </a:spcAft>
              <a:buSzPts val="1400"/>
              <a:buFont typeface="Exo"/>
              <a:buChar char="●"/>
            </a:pPr>
            <a:r>
              <a:rPr b="1" lang="en">
                <a:latin typeface="Exo"/>
                <a:ea typeface="Exo"/>
                <a:cs typeface="Exo"/>
                <a:sym typeface="Exo"/>
              </a:rPr>
              <a:t>Convex</a:t>
            </a:r>
            <a:r>
              <a:rPr lang="en">
                <a:latin typeface="Exo"/>
                <a:ea typeface="Exo"/>
                <a:cs typeface="Exo"/>
                <a:sym typeface="Exo"/>
              </a:rPr>
              <a:t> medial border at both ends, but</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its middle shows a vertical slit called the hilum.</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p:txBody>
      </p:sp>
      <p:sp>
        <p:nvSpPr>
          <p:cNvPr id="298" name="Google Shape;298;p17"/>
          <p:cNvSpPr/>
          <p:nvPr/>
        </p:nvSpPr>
        <p:spPr>
          <a:xfrm>
            <a:off x="835049" y="7534268"/>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99" name="Google Shape;299;p17"/>
          <p:cNvSpPr txBox="1"/>
          <p:nvPr/>
        </p:nvSpPr>
        <p:spPr>
          <a:xfrm>
            <a:off x="1062158" y="8615333"/>
            <a:ext cx="621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Internally the hilum extends into a large cavity called the </a:t>
            </a:r>
            <a:r>
              <a:rPr b="1" lang="en">
                <a:latin typeface="Exo"/>
                <a:ea typeface="Exo"/>
                <a:cs typeface="Exo"/>
                <a:sym typeface="Exo"/>
              </a:rPr>
              <a:t>renal sinus.</a:t>
            </a:r>
            <a:endParaRPr b="1">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p:txBody>
      </p:sp>
      <p:pic>
        <p:nvPicPr>
          <p:cNvPr id="300" name="Google Shape;300;p17"/>
          <p:cNvPicPr preferRelativeResize="0"/>
          <p:nvPr/>
        </p:nvPicPr>
        <p:blipFill>
          <a:blip r:embed="rId5">
            <a:alphaModFix/>
          </a:blip>
          <a:stretch>
            <a:fillRect/>
          </a:stretch>
        </p:blipFill>
        <p:spPr>
          <a:xfrm>
            <a:off x="5889860" y="7073350"/>
            <a:ext cx="1781450" cy="1242899"/>
          </a:xfrm>
          <a:prstGeom prst="rect">
            <a:avLst/>
          </a:prstGeom>
          <a:noFill/>
          <a:ln cap="flat" cmpd="sng" w="9525">
            <a:solidFill>
              <a:schemeClr val="dk2"/>
            </a:solidFill>
            <a:prstDash val="dash"/>
            <a:round/>
            <a:headEnd len="sm" w="sm" type="none"/>
            <a:tailEnd len="sm" w="sm" type="none"/>
          </a:ln>
        </p:spPr>
      </p:pic>
      <p:sp>
        <p:nvSpPr>
          <p:cNvPr id="301" name="Google Shape;301;p17"/>
          <p:cNvSpPr/>
          <p:nvPr/>
        </p:nvSpPr>
        <p:spPr>
          <a:xfrm>
            <a:off x="835041" y="8694562"/>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302" name="Google Shape;302;p17">
            <a:hlinkClick r:id="rId6"/>
          </p:cNvPr>
          <p:cNvPicPr preferRelativeResize="0"/>
          <p:nvPr/>
        </p:nvPicPr>
        <p:blipFill rotWithShape="1">
          <a:blip r:embed="rId7">
            <a:alphaModFix/>
          </a:blip>
          <a:srcRect b="0" l="0" r="0" t="0"/>
          <a:stretch/>
        </p:blipFill>
        <p:spPr>
          <a:xfrm>
            <a:off x="6871875" y="295600"/>
            <a:ext cx="615601" cy="615601"/>
          </a:xfrm>
          <a:prstGeom prst="rect">
            <a:avLst/>
          </a:prstGeom>
          <a:noFill/>
          <a:ln>
            <a:noFill/>
          </a:ln>
        </p:spPr>
      </p:pic>
      <p:sp>
        <p:nvSpPr>
          <p:cNvPr id="303" name="Google Shape;303;p17"/>
          <p:cNvSpPr/>
          <p:nvPr/>
        </p:nvSpPr>
        <p:spPr>
          <a:xfrm>
            <a:off x="835049" y="9328432"/>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04" name="Google Shape;304;p17"/>
          <p:cNvSpPr txBox="1"/>
          <p:nvPr/>
        </p:nvSpPr>
        <p:spPr>
          <a:xfrm>
            <a:off x="1019700" y="9286292"/>
            <a:ext cx="573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FA8DC"/>
                </a:solidFill>
                <a:latin typeface="Exo"/>
                <a:ea typeface="Exo"/>
                <a:cs typeface="Exo"/>
                <a:sym typeface="Exo"/>
              </a:rPr>
              <a:t>Th</a:t>
            </a:r>
            <a:r>
              <a:rPr lang="en">
                <a:solidFill>
                  <a:srgbClr val="6FA8DC"/>
                </a:solidFill>
                <a:latin typeface="Exo"/>
                <a:ea typeface="Exo"/>
                <a:cs typeface="Exo"/>
                <a:sym typeface="Exo"/>
              </a:rPr>
              <a:t>ey</a:t>
            </a:r>
            <a:r>
              <a:rPr lang="en">
                <a:latin typeface="Exo"/>
                <a:ea typeface="Exo"/>
                <a:cs typeface="Exo"/>
                <a:sym typeface="Exo"/>
              </a:rPr>
              <a:t> </a:t>
            </a:r>
            <a:r>
              <a:rPr lang="en">
                <a:solidFill>
                  <a:srgbClr val="999999"/>
                </a:solidFill>
                <a:latin typeface="Exo"/>
                <a:ea typeface="Exo"/>
                <a:cs typeface="Exo"/>
                <a:sym typeface="Exo"/>
              </a:rPr>
              <a:t>(the kidneys)</a:t>
            </a:r>
            <a:r>
              <a:rPr lang="en">
                <a:latin typeface="Exo"/>
                <a:ea typeface="Exo"/>
                <a:cs typeface="Exo"/>
                <a:sym typeface="Exo"/>
              </a:rPr>
              <a:t> </a:t>
            </a:r>
            <a:r>
              <a:rPr lang="en">
                <a:solidFill>
                  <a:srgbClr val="6FA8DC"/>
                </a:solidFill>
                <a:latin typeface="Exo"/>
                <a:ea typeface="Exo"/>
                <a:cs typeface="Exo"/>
                <a:sym typeface="Exo"/>
              </a:rPr>
              <a:t>are largely under cover of the costal margin.</a:t>
            </a:r>
            <a:endParaRPr>
              <a:solidFill>
                <a:srgbClr val="6FA8DC"/>
              </a:solidFill>
              <a:latin typeface="Exo"/>
              <a:ea typeface="Exo"/>
              <a:cs typeface="Exo"/>
              <a:sym typeface="Exo"/>
            </a:endParaRPr>
          </a:p>
        </p:txBody>
      </p:sp>
      <p:sp>
        <p:nvSpPr>
          <p:cNvPr id="305" name="Google Shape;305;p17"/>
          <p:cNvSpPr/>
          <p:nvPr/>
        </p:nvSpPr>
        <p:spPr>
          <a:xfrm>
            <a:off x="835049" y="9962307"/>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06" name="Google Shape;306;p17"/>
          <p:cNvSpPr/>
          <p:nvPr/>
        </p:nvSpPr>
        <p:spPr>
          <a:xfrm>
            <a:off x="835041" y="9962312"/>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07" name="Google Shape;307;p17"/>
          <p:cNvSpPr txBox="1"/>
          <p:nvPr/>
        </p:nvSpPr>
        <p:spPr>
          <a:xfrm>
            <a:off x="1062162" y="9868925"/>
            <a:ext cx="590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FA8DC"/>
                </a:solidFill>
                <a:latin typeface="Exo"/>
                <a:ea typeface="Exo"/>
                <a:cs typeface="Exo"/>
                <a:sym typeface="Exo"/>
              </a:rPr>
              <a:t>The upper border of the right kidney is at the level of 12th intercostal</a:t>
            </a:r>
            <a:endParaRPr>
              <a:solidFill>
                <a:srgbClr val="6FA8DC"/>
              </a:solidFill>
              <a:latin typeface="Exo"/>
              <a:ea typeface="Exo"/>
              <a:cs typeface="Exo"/>
              <a:sym typeface="Exo"/>
            </a:endParaRPr>
          </a:p>
          <a:p>
            <a:pPr indent="0" lvl="0" marL="0" rtl="0" algn="l">
              <a:spcBef>
                <a:spcPts val="0"/>
              </a:spcBef>
              <a:spcAft>
                <a:spcPts val="0"/>
              </a:spcAft>
              <a:buNone/>
            </a:pPr>
            <a:r>
              <a:rPr lang="en">
                <a:solidFill>
                  <a:srgbClr val="6FA8DC"/>
                </a:solidFill>
                <a:latin typeface="Exo"/>
                <a:ea typeface="Exo"/>
                <a:cs typeface="Exo"/>
                <a:sym typeface="Exo"/>
              </a:rPr>
              <a:t>space while the left kidney is at the level of 11th rib.</a:t>
            </a:r>
            <a:endParaRPr>
              <a:solidFill>
                <a:srgbClr val="6FA8DC"/>
              </a:solidFill>
              <a:latin typeface="Exo"/>
              <a:ea typeface="Exo"/>
              <a:cs typeface="Exo"/>
              <a:sym typeface="Ex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8"/>
          <p:cNvSpPr txBox="1"/>
          <p:nvPr/>
        </p:nvSpPr>
        <p:spPr>
          <a:xfrm>
            <a:off x="1884600" y="293668"/>
            <a:ext cx="4003200" cy="5052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Hilum and Renal Sinus </a:t>
            </a:r>
            <a:endParaRPr b="1" sz="2800">
              <a:solidFill>
                <a:srgbClr val="345B63"/>
              </a:solidFill>
              <a:latin typeface="Exo"/>
              <a:ea typeface="Exo"/>
              <a:cs typeface="Exo"/>
              <a:sym typeface="Exo"/>
            </a:endParaRPr>
          </a:p>
        </p:txBody>
      </p:sp>
      <p:sp>
        <p:nvSpPr>
          <p:cNvPr id="313" name="Google Shape;313;p18"/>
          <p:cNvSpPr txBox="1"/>
          <p:nvPr/>
        </p:nvSpPr>
        <p:spPr>
          <a:xfrm>
            <a:off x="610685" y="202032"/>
            <a:ext cx="2949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FFFFFF"/>
                </a:solidFill>
                <a:latin typeface="Exo"/>
                <a:ea typeface="Exo"/>
                <a:cs typeface="Exo"/>
                <a:sym typeface="Exo"/>
              </a:rPr>
              <a:t>3</a:t>
            </a:r>
            <a:endParaRPr b="1" sz="2800">
              <a:solidFill>
                <a:srgbClr val="FFFFFF"/>
              </a:solidFill>
              <a:latin typeface="Exo"/>
              <a:ea typeface="Exo"/>
              <a:cs typeface="Exo"/>
              <a:sym typeface="Exo"/>
            </a:endParaRPr>
          </a:p>
        </p:txBody>
      </p:sp>
      <p:sp>
        <p:nvSpPr>
          <p:cNvPr id="314" name="Google Shape;314;p18"/>
          <p:cNvSpPr/>
          <p:nvPr/>
        </p:nvSpPr>
        <p:spPr>
          <a:xfrm>
            <a:off x="610675" y="1038650"/>
            <a:ext cx="6917400" cy="2178300"/>
          </a:xfrm>
          <a:prstGeom prst="roundRect">
            <a:avLst>
              <a:gd fmla="val 16667" name="adj"/>
            </a:avLst>
          </a:prstGeom>
          <a:noFill/>
          <a:ln cap="flat" cmpd="sng" w="9525">
            <a:solidFill>
              <a:srgbClr val="345B6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315" name="Google Shape;315;p18"/>
          <p:cNvSpPr txBox="1"/>
          <p:nvPr/>
        </p:nvSpPr>
        <p:spPr>
          <a:xfrm>
            <a:off x="610673" y="1038653"/>
            <a:ext cx="60783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Exo"/>
              <a:buChar char="●"/>
            </a:pPr>
            <a:r>
              <a:rPr lang="en">
                <a:latin typeface="Exo"/>
                <a:ea typeface="Exo"/>
                <a:cs typeface="Exo"/>
                <a:sym typeface="Exo"/>
              </a:rPr>
              <a:t>The hilum transmits, from anterior to posterior, the  renal </a:t>
            </a:r>
            <a:r>
              <a:rPr b="1" lang="en">
                <a:latin typeface="Exo"/>
                <a:ea typeface="Exo"/>
                <a:cs typeface="Exo"/>
                <a:sym typeface="Exo"/>
              </a:rPr>
              <a:t>vein</a:t>
            </a:r>
            <a:r>
              <a:rPr lang="en">
                <a:latin typeface="Exo"/>
                <a:ea typeface="Exo"/>
                <a:cs typeface="Exo"/>
                <a:sym typeface="Exo"/>
              </a:rPr>
              <a:t>, renal </a:t>
            </a:r>
            <a:r>
              <a:rPr b="1" lang="en">
                <a:latin typeface="Exo"/>
                <a:ea typeface="Exo"/>
                <a:cs typeface="Exo"/>
                <a:sym typeface="Exo"/>
              </a:rPr>
              <a:t>artery</a:t>
            </a:r>
            <a:r>
              <a:rPr lang="en">
                <a:latin typeface="Exo"/>
                <a:ea typeface="Exo"/>
                <a:cs typeface="Exo"/>
                <a:sym typeface="Exo"/>
              </a:rPr>
              <a:t> &amp; the </a:t>
            </a:r>
            <a:r>
              <a:rPr b="1" lang="en">
                <a:latin typeface="Exo"/>
                <a:ea typeface="Exo"/>
                <a:cs typeface="Exo"/>
                <a:sym typeface="Exo"/>
              </a:rPr>
              <a:t>ureter</a:t>
            </a:r>
            <a:r>
              <a:rPr lang="en">
                <a:latin typeface="Exo"/>
                <a:ea typeface="Exo"/>
                <a:cs typeface="Exo"/>
                <a:sym typeface="Exo"/>
              </a:rPr>
              <a:t> (</a:t>
            </a:r>
            <a:r>
              <a:rPr b="1" lang="en">
                <a:solidFill>
                  <a:srgbClr val="980000"/>
                </a:solidFill>
                <a:latin typeface="Exo"/>
                <a:ea typeface="Exo"/>
                <a:cs typeface="Exo"/>
                <a:sym typeface="Exo"/>
              </a:rPr>
              <a:t>VAU</a:t>
            </a:r>
            <a:r>
              <a:rPr lang="en">
                <a:latin typeface="Exo"/>
                <a:ea typeface="Exo"/>
                <a:cs typeface="Exo"/>
                <a:sym typeface="Exo"/>
              </a:rPr>
              <a:t>). </a:t>
            </a:r>
            <a:r>
              <a:rPr lang="en">
                <a:solidFill>
                  <a:srgbClr val="6FA8DC"/>
                </a:solidFill>
                <a:latin typeface="Exo"/>
                <a:ea typeface="Exo"/>
                <a:cs typeface="Exo"/>
                <a:sym typeface="Exo"/>
              </a:rPr>
              <a:t>and the third branch of renal artery from the front backward (V.A.U.A.)</a:t>
            </a:r>
            <a:endParaRPr>
              <a:solidFill>
                <a:srgbClr val="6FA8DC"/>
              </a:solidFill>
              <a:latin typeface="Exo"/>
              <a:ea typeface="Exo"/>
              <a:cs typeface="Exo"/>
              <a:sym typeface="Exo"/>
            </a:endParaRPr>
          </a:p>
          <a:p>
            <a:pPr indent="-317500" lvl="0" marL="457200" rtl="0" algn="l">
              <a:spcBef>
                <a:spcPts val="0"/>
              </a:spcBef>
              <a:spcAft>
                <a:spcPts val="0"/>
              </a:spcAft>
              <a:buSzPts val="1400"/>
              <a:buFont typeface="Exo"/>
              <a:buChar char="●"/>
            </a:pPr>
            <a:r>
              <a:rPr lang="en">
                <a:latin typeface="Exo"/>
                <a:ea typeface="Exo"/>
                <a:cs typeface="Exo"/>
                <a:sym typeface="Exo"/>
              </a:rPr>
              <a:t>Lymph vessels  &amp; sympathetic fibers  also pass through the hilum.</a:t>
            </a:r>
            <a:endParaRPr>
              <a:latin typeface="Exo"/>
              <a:ea typeface="Exo"/>
              <a:cs typeface="Exo"/>
              <a:sym typeface="Exo"/>
            </a:endParaRPr>
          </a:p>
        </p:txBody>
      </p:sp>
      <p:sp>
        <p:nvSpPr>
          <p:cNvPr id="316" name="Google Shape;316;p18"/>
          <p:cNvSpPr txBox="1"/>
          <p:nvPr/>
        </p:nvSpPr>
        <p:spPr>
          <a:xfrm>
            <a:off x="573121" y="2096220"/>
            <a:ext cx="6739200" cy="608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Exo"/>
              <a:buChar char="●"/>
            </a:pPr>
            <a:r>
              <a:rPr lang="en">
                <a:latin typeface="Exo"/>
                <a:ea typeface="Exo"/>
                <a:cs typeface="Exo"/>
                <a:sym typeface="Exo"/>
              </a:rPr>
              <a:t>The renal sinus  contains the upper expanded part of the ureter called the  </a:t>
            </a:r>
            <a:r>
              <a:rPr b="1" lang="en">
                <a:latin typeface="Exo"/>
                <a:ea typeface="Exo"/>
                <a:cs typeface="Exo"/>
                <a:sym typeface="Exo"/>
              </a:rPr>
              <a:t>renal pelvis.</a:t>
            </a:r>
            <a:endParaRPr b="1">
              <a:latin typeface="Exo"/>
              <a:ea typeface="Exo"/>
              <a:cs typeface="Exo"/>
              <a:sym typeface="Exo"/>
            </a:endParaRPr>
          </a:p>
        </p:txBody>
      </p:sp>
      <p:sp>
        <p:nvSpPr>
          <p:cNvPr id="317" name="Google Shape;317;p18"/>
          <p:cNvSpPr txBox="1"/>
          <p:nvPr/>
        </p:nvSpPr>
        <p:spPr>
          <a:xfrm>
            <a:off x="573125" y="2608862"/>
            <a:ext cx="6869100" cy="608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Exo"/>
              <a:buChar char="●"/>
            </a:pPr>
            <a:r>
              <a:rPr lang="en">
                <a:latin typeface="Exo"/>
                <a:ea typeface="Exo"/>
                <a:cs typeface="Exo"/>
                <a:sym typeface="Exo"/>
              </a:rPr>
              <a:t>Perinephric fat is continuing into the hilum and the sinus and surrounds </a:t>
            </a:r>
            <a:r>
              <a:rPr b="1" lang="en">
                <a:latin typeface="Exo"/>
                <a:ea typeface="Exo"/>
                <a:cs typeface="Exo"/>
                <a:sym typeface="Exo"/>
              </a:rPr>
              <a:t>all</a:t>
            </a:r>
            <a:r>
              <a:rPr lang="en">
                <a:latin typeface="Exo"/>
                <a:ea typeface="Exo"/>
                <a:cs typeface="Exo"/>
                <a:sym typeface="Exo"/>
              </a:rPr>
              <a:t> these structures.</a:t>
            </a:r>
            <a:endParaRPr>
              <a:latin typeface="Exo"/>
              <a:ea typeface="Exo"/>
              <a:cs typeface="Exo"/>
              <a:sym typeface="Exo"/>
            </a:endParaRPr>
          </a:p>
        </p:txBody>
      </p:sp>
      <p:cxnSp>
        <p:nvCxnSpPr>
          <p:cNvPr id="318" name="Google Shape;318;p18"/>
          <p:cNvCxnSpPr/>
          <p:nvPr/>
        </p:nvCxnSpPr>
        <p:spPr>
          <a:xfrm>
            <a:off x="0" y="4024451"/>
            <a:ext cx="4246500" cy="10800"/>
          </a:xfrm>
          <a:prstGeom prst="straightConnector1">
            <a:avLst/>
          </a:prstGeom>
          <a:noFill/>
          <a:ln cap="flat" cmpd="sng" w="38100">
            <a:solidFill>
              <a:srgbClr val="345B63"/>
            </a:solidFill>
            <a:prstDash val="solid"/>
            <a:round/>
            <a:headEnd len="med" w="med" type="none"/>
            <a:tailEnd len="med" w="med" type="none"/>
          </a:ln>
        </p:spPr>
      </p:cxnSp>
      <p:sp>
        <p:nvSpPr>
          <p:cNvPr id="319" name="Google Shape;319;p18"/>
          <p:cNvSpPr txBox="1"/>
          <p:nvPr/>
        </p:nvSpPr>
        <p:spPr>
          <a:xfrm>
            <a:off x="0" y="3487675"/>
            <a:ext cx="43461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What Covers the Kidney?</a:t>
            </a:r>
            <a:endParaRPr b="1" sz="2800">
              <a:solidFill>
                <a:srgbClr val="345B63"/>
              </a:solidFill>
              <a:latin typeface="Exo"/>
              <a:ea typeface="Exo"/>
              <a:cs typeface="Exo"/>
              <a:sym typeface="Exo"/>
            </a:endParaRPr>
          </a:p>
        </p:txBody>
      </p:sp>
      <p:sp>
        <p:nvSpPr>
          <p:cNvPr id="320" name="Google Shape;320;p18"/>
          <p:cNvSpPr/>
          <p:nvPr/>
        </p:nvSpPr>
        <p:spPr>
          <a:xfrm>
            <a:off x="1142450" y="4510100"/>
            <a:ext cx="5608500" cy="1242900"/>
          </a:xfrm>
          <a:prstGeom prst="roundRect">
            <a:avLst>
              <a:gd fmla="val 16667" name="adj"/>
            </a:avLst>
          </a:prstGeom>
          <a:noFill/>
          <a:ln cap="flat" cmpd="sng" w="9525">
            <a:solidFill>
              <a:srgbClr val="345B6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321" name="Google Shape;321;p18"/>
          <p:cNvSpPr txBox="1"/>
          <p:nvPr/>
        </p:nvSpPr>
        <p:spPr>
          <a:xfrm>
            <a:off x="1142447" y="4148750"/>
            <a:ext cx="421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From within outwards the coverings are:</a:t>
            </a:r>
            <a:endParaRPr>
              <a:latin typeface="Exo"/>
              <a:ea typeface="Exo"/>
              <a:cs typeface="Exo"/>
              <a:sym typeface="Exo"/>
            </a:endParaRPr>
          </a:p>
        </p:txBody>
      </p:sp>
      <p:sp>
        <p:nvSpPr>
          <p:cNvPr id="322" name="Google Shape;322;p18"/>
          <p:cNvSpPr txBox="1"/>
          <p:nvPr/>
        </p:nvSpPr>
        <p:spPr>
          <a:xfrm>
            <a:off x="2620194" y="4433900"/>
            <a:ext cx="2532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Exo"/>
                <a:ea typeface="Exo"/>
                <a:cs typeface="Exo"/>
                <a:sym typeface="Exo"/>
              </a:rPr>
              <a:t>Fibrous Capsule</a:t>
            </a:r>
            <a:endParaRPr b="1">
              <a:latin typeface="Exo"/>
              <a:ea typeface="Exo"/>
              <a:cs typeface="Exo"/>
              <a:sym typeface="Exo"/>
            </a:endParaRPr>
          </a:p>
        </p:txBody>
      </p:sp>
      <p:sp>
        <p:nvSpPr>
          <p:cNvPr id="323" name="Google Shape;323;p18"/>
          <p:cNvSpPr txBox="1"/>
          <p:nvPr/>
        </p:nvSpPr>
        <p:spPr>
          <a:xfrm>
            <a:off x="1016375" y="4852425"/>
            <a:ext cx="57267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Exo"/>
              <a:buChar char="●"/>
            </a:pPr>
            <a:r>
              <a:rPr lang="en" sz="1200">
                <a:latin typeface="Exo"/>
                <a:ea typeface="Exo"/>
                <a:cs typeface="Exo"/>
                <a:sym typeface="Exo"/>
              </a:rPr>
              <a:t>Thin membrane surrounds the kidney and is closely adherent to its outer surface.</a:t>
            </a:r>
            <a:endParaRPr sz="1200">
              <a:latin typeface="Exo"/>
              <a:ea typeface="Exo"/>
              <a:cs typeface="Exo"/>
              <a:sym typeface="Exo"/>
            </a:endParaRPr>
          </a:p>
          <a:p>
            <a:pPr indent="-304800" lvl="0" marL="457200" rtl="0" algn="l">
              <a:spcBef>
                <a:spcPts val="0"/>
              </a:spcBef>
              <a:spcAft>
                <a:spcPts val="0"/>
              </a:spcAft>
              <a:buSzPts val="1200"/>
              <a:buFont typeface="Exo"/>
              <a:buChar char="●"/>
            </a:pPr>
            <a:r>
              <a:rPr lang="en" sz="1200">
                <a:latin typeface="Exo"/>
                <a:ea typeface="Exo"/>
                <a:cs typeface="Exo"/>
                <a:sym typeface="Exo"/>
              </a:rPr>
              <a:t>Can be easily separated from the surface of the kidney.</a:t>
            </a:r>
            <a:endParaRPr sz="1200">
              <a:latin typeface="Exo"/>
              <a:ea typeface="Exo"/>
              <a:cs typeface="Exo"/>
              <a:sym typeface="Exo"/>
            </a:endParaRPr>
          </a:p>
        </p:txBody>
      </p:sp>
      <p:sp>
        <p:nvSpPr>
          <p:cNvPr id="324" name="Google Shape;324;p18"/>
          <p:cNvSpPr/>
          <p:nvPr/>
        </p:nvSpPr>
        <p:spPr>
          <a:xfrm rot="5400000">
            <a:off x="6252500" y="5647825"/>
            <a:ext cx="1430100" cy="433200"/>
          </a:xfrm>
          <a:prstGeom prst="curvedDownArrow">
            <a:avLst>
              <a:gd fmla="val 25000" name="adj1"/>
              <a:gd fmla="val 50000" name="adj2"/>
              <a:gd fmla="val 26805" name="adj3"/>
            </a:avLst>
          </a:prstGeom>
          <a:solidFill>
            <a:srgbClr val="345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8"/>
          <p:cNvSpPr/>
          <p:nvPr/>
        </p:nvSpPr>
        <p:spPr>
          <a:xfrm>
            <a:off x="1142450" y="5843375"/>
            <a:ext cx="5608500" cy="1317600"/>
          </a:xfrm>
          <a:prstGeom prst="roundRect">
            <a:avLst>
              <a:gd fmla="val 16667" name="adj"/>
            </a:avLst>
          </a:prstGeom>
          <a:noFill/>
          <a:ln cap="flat" cmpd="sng" w="9525">
            <a:solidFill>
              <a:srgbClr val="345B6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326" name="Google Shape;326;p18"/>
          <p:cNvSpPr txBox="1"/>
          <p:nvPr/>
        </p:nvSpPr>
        <p:spPr>
          <a:xfrm>
            <a:off x="2404800" y="5816750"/>
            <a:ext cx="2962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Exo"/>
                <a:ea typeface="Exo"/>
                <a:cs typeface="Exo"/>
                <a:sym typeface="Exo"/>
              </a:rPr>
              <a:t>Perirenal (Perinephric) Fat</a:t>
            </a:r>
            <a:endParaRPr b="1">
              <a:latin typeface="Exo"/>
              <a:ea typeface="Exo"/>
              <a:cs typeface="Exo"/>
              <a:sym typeface="Exo"/>
            </a:endParaRPr>
          </a:p>
        </p:txBody>
      </p:sp>
      <p:sp>
        <p:nvSpPr>
          <p:cNvPr id="327" name="Google Shape;327;p18"/>
          <p:cNvSpPr txBox="1"/>
          <p:nvPr/>
        </p:nvSpPr>
        <p:spPr>
          <a:xfrm>
            <a:off x="1016375" y="6129650"/>
            <a:ext cx="54864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Exo"/>
              <a:buChar char="●"/>
            </a:pPr>
            <a:r>
              <a:rPr lang="en" sz="1200">
                <a:latin typeface="Exo"/>
                <a:ea typeface="Exo"/>
                <a:cs typeface="Exo"/>
                <a:sym typeface="Exo"/>
              </a:rPr>
              <a:t>Covers the fibrous capsule. </a:t>
            </a:r>
            <a:endParaRPr sz="1200">
              <a:latin typeface="Exo"/>
              <a:ea typeface="Exo"/>
              <a:cs typeface="Exo"/>
              <a:sym typeface="Exo"/>
            </a:endParaRPr>
          </a:p>
          <a:p>
            <a:pPr indent="-304800" lvl="0" marL="457200" rtl="0" algn="l">
              <a:spcBef>
                <a:spcPts val="0"/>
              </a:spcBef>
              <a:spcAft>
                <a:spcPts val="0"/>
              </a:spcAft>
              <a:buSzPts val="1200"/>
              <a:buFont typeface="Exo"/>
              <a:buChar char="●"/>
            </a:pPr>
            <a:r>
              <a:rPr lang="en" sz="1200">
                <a:latin typeface="Exo"/>
                <a:ea typeface="Exo"/>
                <a:cs typeface="Exo"/>
                <a:sym typeface="Exo"/>
              </a:rPr>
              <a:t>The fat is abundant at the borders of the kidney &amp; extends</a:t>
            </a:r>
            <a:endParaRPr sz="1200">
              <a:latin typeface="Exo"/>
              <a:ea typeface="Exo"/>
              <a:cs typeface="Exo"/>
              <a:sym typeface="Exo"/>
            </a:endParaRPr>
          </a:p>
          <a:p>
            <a:pPr indent="0" lvl="0" marL="0" rtl="0" algn="l">
              <a:spcBef>
                <a:spcPts val="0"/>
              </a:spcBef>
              <a:spcAft>
                <a:spcPts val="0"/>
              </a:spcAft>
              <a:buNone/>
            </a:pPr>
            <a:r>
              <a:rPr lang="en" sz="1200">
                <a:latin typeface="Exo"/>
                <a:ea typeface="Exo"/>
                <a:cs typeface="Exo"/>
                <a:sym typeface="Exo"/>
              </a:rPr>
              <a:t>          into the renal sinus.  </a:t>
            </a:r>
            <a:endParaRPr sz="1200">
              <a:latin typeface="Exo"/>
              <a:ea typeface="Exo"/>
              <a:cs typeface="Exo"/>
              <a:sym typeface="Exo"/>
            </a:endParaRPr>
          </a:p>
          <a:p>
            <a:pPr indent="-304800" lvl="0" marL="457200" rtl="0" algn="l">
              <a:spcBef>
                <a:spcPts val="0"/>
              </a:spcBef>
              <a:spcAft>
                <a:spcPts val="0"/>
              </a:spcAft>
              <a:buSzPts val="1200"/>
              <a:buFont typeface="Exo"/>
              <a:buChar char="●"/>
            </a:pPr>
            <a:r>
              <a:rPr lang="en" sz="1200">
                <a:latin typeface="Exo"/>
                <a:ea typeface="Exo"/>
                <a:cs typeface="Exo"/>
                <a:sym typeface="Exo"/>
              </a:rPr>
              <a:t>loss of this fat results in nephroptosis kidneys.</a:t>
            </a:r>
            <a:endParaRPr sz="1200">
              <a:latin typeface="Exo"/>
              <a:ea typeface="Exo"/>
              <a:cs typeface="Exo"/>
              <a:sym typeface="Exo"/>
            </a:endParaRPr>
          </a:p>
        </p:txBody>
      </p:sp>
      <p:sp>
        <p:nvSpPr>
          <p:cNvPr id="328" name="Google Shape;328;p18"/>
          <p:cNvSpPr/>
          <p:nvPr/>
        </p:nvSpPr>
        <p:spPr>
          <a:xfrm>
            <a:off x="1138475" y="7251350"/>
            <a:ext cx="5706300" cy="1786800"/>
          </a:xfrm>
          <a:prstGeom prst="roundRect">
            <a:avLst>
              <a:gd fmla="val 16667" name="adj"/>
            </a:avLst>
          </a:prstGeom>
          <a:noFill/>
          <a:ln cap="flat" cmpd="sng" w="9525">
            <a:solidFill>
              <a:srgbClr val="345B6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329" name="Google Shape;329;p18"/>
          <p:cNvSpPr/>
          <p:nvPr/>
        </p:nvSpPr>
        <p:spPr>
          <a:xfrm flipH="1" rot="-5400000">
            <a:off x="68525" y="7125600"/>
            <a:ext cx="1711200" cy="428700"/>
          </a:xfrm>
          <a:prstGeom prst="curvedDownArrow">
            <a:avLst>
              <a:gd fmla="val 25000" name="adj1"/>
              <a:gd fmla="val 50000" name="adj2"/>
              <a:gd fmla="val 25000" name="adj3"/>
            </a:avLst>
          </a:prstGeom>
          <a:solidFill>
            <a:srgbClr val="345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8"/>
          <p:cNvSpPr txBox="1"/>
          <p:nvPr/>
        </p:nvSpPr>
        <p:spPr>
          <a:xfrm>
            <a:off x="3255925" y="7209695"/>
            <a:ext cx="162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Exo"/>
                <a:ea typeface="Exo"/>
                <a:cs typeface="Exo"/>
                <a:sym typeface="Exo"/>
              </a:rPr>
              <a:t>Renal Fascia</a:t>
            </a:r>
            <a:endParaRPr b="1">
              <a:latin typeface="Exo"/>
              <a:ea typeface="Exo"/>
              <a:cs typeface="Exo"/>
              <a:sym typeface="Exo"/>
            </a:endParaRPr>
          </a:p>
        </p:txBody>
      </p:sp>
      <p:sp>
        <p:nvSpPr>
          <p:cNvPr id="331" name="Google Shape;331;p18"/>
          <p:cNvSpPr txBox="1"/>
          <p:nvPr/>
        </p:nvSpPr>
        <p:spPr>
          <a:xfrm>
            <a:off x="992125" y="7406875"/>
            <a:ext cx="60783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Exo"/>
              <a:buChar char="●"/>
            </a:pPr>
            <a:r>
              <a:rPr lang="en" sz="1200">
                <a:latin typeface="Exo"/>
                <a:ea typeface="Exo"/>
                <a:cs typeface="Exo"/>
                <a:sym typeface="Exo"/>
              </a:rPr>
              <a:t>Condensation of areolar C.T that lies outside the </a:t>
            </a:r>
            <a:r>
              <a:rPr b="1" lang="en" sz="1200">
                <a:latin typeface="Exo"/>
                <a:ea typeface="Exo"/>
                <a:cs typeface="Exo"/>
                <a:sym typeface="Exo"/>
              </a:rPr>
              <a:t>Perirenal </a:t>
            </a:r>
            <a:r>
              <a:rPr lang="en" sz="1200">
                <a:latin typeface="Exo"/>
                <a:ea typeface="Exo"/>
                <a:cs typeface="Exo"/>
                <a:sym typeface="Exo"/>
              </a:rPr>
              <a:t>fat and </a:t>
            </a:r>
            <a:endParaRPr sz="1200">
              <a:latin typeface="Exo"/>
              <a:ea typeface="Exo"/>
              <a:cs typeface="Exo"/>
              <a:sym typeface="Exo"/>
            </a:endParaRPr>
          </a:p>
          <a:p>
            <a:pPr indent="0" lvl="0" marL="0" rtl="0" algn="l">
              <a:spcBef>
                <a:spcPts val="0"/>
              </a:spcBef>
              <a:spcAft>
                <a:spcPts val="0"/>
              </a:spcAft>
              <a:buNone/>
            </a:pPr>
            <a:r>
              <a:rPr lang="en" sz="1200">
                <a:latin typeface="Exo"/>
                <a:ea typeface="Exo"/>
                <a:cs typeface="Exo"/>
                <a:sym typeface="Exo"/>
              </a:rPr>
              <a:t>           encloses the kidney and the suprarenal gland. </a:t>
            </a:r>
            <a:endParaRPr sz="1200">
              <a:latin typeface="Exo"/>
              <a:ea typeface="Exo"/>
              <a:cs typeface="Exo"/>
              <a:sym typeface="Exo"/>
            </a:endParaRPr>
          </a:p>
          <a:p>
            <a:pPr indent="-304800" lvl="0" marL="457200" rtl="0" algn="l">
              <a:spcBef>
                <a:spcPts val="0"/>
              </a:spcBef>
              <a:spcAft>
                <a:spcPts val="0"/>
              </a:spcAft>
              <a:buSzPts val="1200"/>
              <a:buFont typeface="Exo"/>
              <a:buChar char="●"/>
            </a:pPr>
            <a:r>
              <a:rPr lang="en" sz="1200">
                <a:latin typeface="Exo"/>
                <a:ea typeface="Exo"/>
                <a:cs typeface="Exo"/>
                <a:sym typeface="Exo"/>
              </a:rPr>
              <a:t>It extends medially and surrounds the large vessels (IVC, aorta), it extends down and wraps around the ureter and go down towards the pelvis</a:t>
            </a:r>
            <a:endParaRPr sz="1200">
              <a:latin typeface="Exo"/>
              <a:ea typeface="Exo"/>
              <a:cs typeface="Exo"/>
              <a:sym typeface="Exo"/>
            </a:endParaRPr>
          </a:p>
        </p:txBody>
      </p:sp>
      <p:sp>
        <p:nvSpPr>
          <p:cNvPr id="332" name="Google Shape;332;p18"/>
          <p:cNvSpPr txBox="1"/>
          <p:nvPr/>
        </p:nvSpPr>
        <p:spPr>
          <a:xfrm>
            <a:off x="992127" y="8174147"/>
            <a:ext cx="62178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Exo"/>
              <a:buChar char="●"/>
            </a:pPr>
            <a:r>
              <a:rPr lang="en" sz="1200">
                <a:latin typeface="Exo"/>
                <a:ea typeface="Exo"/>
                <a:cs typeface="Exo"/>
                <a:sym typeface="Exo"/>
              </a:rPr>
              <a:t>Blood from ruptured kidney or pus from perinephric abscess go down            the renal fascial compartment into pelvis. </a:t>
            </a:r>
            <a:endParaRPr sz="1200">
              <a:latin typeface="Exo"/>
              <a:ea typeface="Exo"/>
              <a:cs typeface="Exo"/>
              <a:sym typeface="Exo"/>
            </a:endParaRPr>
          </a:p>
          <a:p>
            <a:pPr indent="-304800" lvl="0" marL="457200" rtl="0" algn="l">
              <a:spcBef>
                <a:spcPts val="0"/>
              </a:spcBef>
              <a:spcAft>
                <a:spcPts val="0"/>
              </a:spcAft>
              <a:buSzPts val="1200"/>
              <a:buFont typeface="Exo"/>
              <a:buChar char="●"/>
            </a:pPr>
            <a:r>
              <a:rPr lang="en" sz="1200">
                <a:latin typeface="Exo"/>
                <a:ea typeface="Exo"/>
                <a:cs typeface="Exo"/>
                <a:sym typeface="Exo"/>
              </a:rPr>
              <a:t>The midline attachment  of renal fascia to the large vessels prevents        inward movement.</a:t>
            </a:r>
            <a:endParaRPr sz="1200">
              <a:latin typeface="Exo"/>
              <a:ea typeface="Exo"/>
              <a:cs typeface="Exo"/>
              <a:sym typeface="Exo"/>
            </a:endParaRPr>
          </a:p>
        </p:txBody>
      </p:sp>
      <p:sp>
        <p:nvSpPr>
          <p:cNvPr id="333" name="Google Shape;333;p18"/>
          <p:cNvSpPr/>
          <p:nvPr/>
        </p:nvSpPr>
        <p:spPr>
          <a:xfrm>
            <a:off x="1142450" y="9129125"/>
            <a:ext cx="5726700" cy="1353900"/>
          </a:xfrm>
          <a:prstGeom prst="roundRect">
            <a:avLst>
              <a:gd fmla="val 16667" name="adj"/>
            </a:avLst>
          </a:prstGeom>
          <a:noFill/>
          <a:ln cap="flat" cmpd="sng" w="9525">
            <a:solidFill>
              <a:srgbClr val="345B6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334" name="Google Shape;334;p18"/>
          <p:cNvSpPr/>
          <p:nvPr/>
        </p:nvSpPr>
        <p:spPr>
          <a:xfrm rot="5400000">
            <a:off x="6204175" y="8738600"/>
            <a:ext cx="1714500" cy="433200"/>
          </a:xfrm>
          <a:prstGeom prst="curvedDownArrow">
            <a:avLst>
              <a:gd fmla="val 25000" name="adj1"/>
              <a:gd fmla="val 50000" name="adj2"/>
              <a:gd fmla="val 26805" name="adj3"/>
            </a:avLst>
          </a:prstGeom>
          <a:solidFill>
            <a:srgbClr val="345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8"/>
          <p:cNvSpPr txBox="1"/>
          <p:nvPr/>
        </p:nvSpPr>
        <p:spPr>
          <a:xfrm>
            <a:off x="2769475" y="9105150"/>
            <a:ext cx="259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Exo"/>
                <a:ea typeface="Exo"/>
                <a:cs typeface="Exo"/>
                <a:sym typeface="Exo"/>
              </a:rPr>
              <a:t>Pararenal (Paranephric) Fat</a:t>
            </a:r>
            <a:endParaRPr b="1">
              <a:latin typeface="Exo"/>
              <a:ea typeface="Exo"/>
              <a:cs typeface="Exo"/>
              <a:sym typeface="Exo"/>
            </a:endParaRPr>
          </a:p>
        </p:txBody>
      </p:sp>
      <p:sp>
        <p:nvSpPr>
          <p:cNvPr id="336" name="Google Shape;336;p18"/>
          <p:cNvSpPr txBox="1"/>
          <p:nvPr/>
        </p:nvSpPr>
        <p:spPr>
          <a:xfrm>
            <a:off x="992125" y="9325475"/>
            <a:ext cx="58527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Exo"/>
              <a:buChar char="●"/>
            </a:pPr>
            <a:r>
              <a:rPr lang="en" sz="1200">
                <a:latin typeface="Exo"/>
                <a:ea typeface="Exo"/>
                <a:cs typeface="Exo"/>
                <a:sym typeface="Exo"/>
              </a:rPr>
              <a:t>Lies external to the renal fascia, is more abundant posteriorly &amp; towards </a:t>
            </a:r>
            <a:endParaRPr sz="1200">
              <a:latin typeface="Exo"/>
              <a:ea typeface="Exo"/>
              <a:cs typeface="Exo"/>
              <a:sym typeface="Exo"/>
            </a:endParaRPr>
          </a:p>
          <a:p>
            <a:pPr indent="0" lvl="0" marL="0" rtl="0" algn="l">
              <a:spcBef>
                <a:spcPts val="0"/>
              </a:spcBef>
              <a:spcAft>
                <a:spcPts val="0"/>
              </a:spcAft>
              <a:buNone/>
            </a:pPr>
            <a:r>
              <a:rPr lang="en" sz="1200">
                <a:latin typeface="Exo"/>
                <a:ea typeface="Exo"/>
                <a:cs typeface="Exo"/>
                <a:sym typeface="Exo"/>
              </a:rPr>
              <a:t>           the lower pole of the kidney.</a:t>
            </a:r>
            <a:endParaRPr sz="1200">
              <a:latin typeface="Exo"/>
              <a:ea typeface="Exo"/>
              <a:cs typeface="Exo"/>
              <a:sym typeface="Exo"/>
            </a:endParaRPr>
          </a:p>
          <a:p>
            <a:pPr indent="-304800" lvl="0" marL="457200" rtl="0" algn="l">
              <a:spcBef>
                <a:spcPts val="0"/>
              </a:spcBef>
              <a:spcAft>
                <a:spcPts val="0"/>
              </a:spcAft>
              <a:buSzPts val="1200"/>
              <a:buFont typeface="Exo"/>
              <a:buChar char="●"/>
            </a:pPr>
            <a:r>
              <a:rPr lang="en" sz="1200">
                <a:latin typeface="Exo"/>
                <a:ea typeface="Exo"/>
                <a:cs typeface="Exo"/>
                <a:sym typeface="Exo"/>
              </a:rPr>
              <a:t>Is part of the retroperitoneal fat.</a:t>
            </a:r>
            <a:endParaRPr sz="1200">
              <a:latin typeface="Exo"/>
              <a:ea typeface="Exo"/>
              <a:cs typeface="Exo"/>
              <a:sym typeface="Exo"/>
            </a:endParaRPr>
          </a:p>
        </p:txBody>
      </p:sp>
      <p:sp>
        <p:nvSpPr>
          <p:cNvPr id="337" name="Google Shape;337;p18"/>
          <p:cNvSpPr txBox="1"/>
          <p:nvPr/>
        </p:nvSpPr>
        <p:spPr>
          <a:xfrm>
            <a:off x="992114" y="9921352"/>
            <a:ext cx="56367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Exo"/>
              <a:buChar char="●"/>
            </a:pPr>
            <a:r>
              <a:rPr lang="en" sz="1200">
                <a:latin typeface="Exo"/>
                <a:ea typeface="Exo"/>
                <a:cs typeface="Exo"/>
                <a:sym typeface="Exo"/>
              </a:rPr>
              <a:t>The Perirenal fat, Renal fascia and Pararenal fat </a:t>
            </a:r>
            <a:r>
              <a:rPr b="1" lang="en" sz="1200">
                <a:latin typeface="Exo"/>
                <a:ea typeface="Exo"/>
                <a:cs typeface="Exo"/>
                <a:sym typeface="Exo"/>
              </a:rPr>
              <a:t>support the kidneys </a:t>
            </a:r>
            <a:r>
              <a:rPr lang="en" sz="1200">
                <a:latin typeface="Exo"/>
                <a:ea typeface="Exo"/>
                <a:cs typeface="Exo"/>
                <a:sym typeface="Exo"/>
              </a:rPr>
              <a:t>and hold them in </a:t>
            </a:r>
            <a:r>
              <a:rPr b="1" lang="en" sz="1200">
                <a:latin typeface="Exo"/>
                <a:ea typeface="Exo"/>
                <a:cs typeface="Exo"/>
                <a:sym typeface="Exo"/>
              </a:rPr>
              <a:t>position </a:t>
            </a:r>
            <a:r>
              <a:rPr lang="en" sz="1200">
                <a:latin typeface="Exo"/>
                <a:ea typeface="Exo"/>
                <a:cs typeface="Exo"/>
                <a:sym typeface="Exo"/>
              </a:rPr>
              <a:t>on the posterior abdominal wall.</a:t>
            </a:r>
            <a:endParaRPr sz="1200">
              <a:latin typeface="Exo"/>
              <a:ea typeface="Exo"/>
              <a:cs typeface="Exo"/>
              <a:sym typeface="Exo"/>
            </a:endParaRPr>
          </a:p>
        </p:txBody>
      </p:sp>
      <p:pic>
        <p:nvPicPr>
          <p:cNvPr id="338" name="Google Shape;338;p18"/>
          <p:cNvPicPr preferRelativeResize="0"/>
          <p:nvPr/>
        </p:nvPicPr>
        <p:blipFill>
          <a:blip r:embed="rId3">
            <a:alphaModFix/>
          </a:blip>
          <a:stretch>
            <a:fillRect/>
          </a:stretch>
        </p:blipFill>
        <p:spPr>
          <a:xfrm>
            <a:off x="5152209" y="3278826"/>
            <a:ext cx="1812392" cy="1093187"/>
          </a:xfrm>
          <a:prstGeom prst="rect">
            <a:avLst/>
          </a:prstGeom>
          <a:noFill/>
          <a:ln cap="flat" cmpd="sng" w="9525">
            <a:solidFill>
              <a:schemeClr val="dk2"/>
            </a:solidFill>
            <a:prstDash val="dash"/>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9"/>
          <p:cNvSpPr txBox="1"/>
          <p:nvPr/>
        </p:nvSpPr>
        <p:spPr>
          <a:xfrm>
            <a:off x="1381425" y="241771"/>
            <a:ext cx="51105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Relations of the Kidney </a:t>
            </a:r>
            <a:endParaRPr b="1" sz="2800">
              <a:solidFill>
                <a:srgbClr val="345B63"/>
              </a:solidFill>
              <a:latin typeface="Exo"/>
              <a:ea typeface="Exo"/>
              <a:cs typeface="Exo"/>
              <a:sym typeface="Exo"/>
            </a:endParaRPr>
          </a:p>
        </p:txBody>
      </p:sp>
      <p:sp>
        <p:nvSpPr>
          <p:cNvPr id="344" name="Google Shape;344;p19"/>
          <p:cNvSpPr txBox="1"/>
          <p:nvPr/>
        </p:nvSpPr>
        <p:spPr>
          <a:xfrm>
            <a:off x="1763850" y="903855"/>
            <a:ext cx="4244700" cy="656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latin typeface="Exo"/>
                <a:ea typeface="Exo"/>
                <a:cs typeface="Exo"/>
                <a:sym typeface="Exo"/>
              </a:rPr>
              <a:t>Anterior Relations of the kidneys</a:t>
            </a:r>
            <a:endParaRPr b="1" sz="1700">
              <a:latin typeface="Exo"/>
              <a:ea typeface="Exo"/>
              <a:cs typeface="Exo"/>
              <a:sym typeface="Exo"/>
            </a:endParaRPr>
          </a:p>
          <a:p>
            <a:pPr indent="0" lvl="0" marL="0" rtl="0" algn="l">
              <a:spcBef>
                <a:spcPts val="0"/>
              </a:spcBef>
              <a:spcAft>
                <a:spcPts val="0"/>
              </a:spcAft>
              <a:buNone/>
            </a:pPr>
            <a:r>
              <a:t/>
            </a:r>
            <a:endParaRPr/>
          </a:p>
        </p:txBody>
      </p:sp>
      <p:sp>
        <p:nvSpPr>
          <p:cNvPr id="345" name="Google Shape;345;p19"/>
          <p:cNvSpPr txBox="1"/>
          <p:nvPr/>
        </p:nvSpPr>
        <p:spPr>
          <a:xfrm>
            <a:off x="-46950" y="1178379"/>
            <a:ext cx="7866300" cy="58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Exo"/>
                <a:ea typeface="Exo"/>
                <a:cs typeface="Exo"/>
                <a:sym typeface="Exo"/>
              </a:rPr>
              <a:t>The anterior surface of both kidneys are related to numerous structures, some with an intervening layer of peritoneum and others lie directly against the kidney without peritoneum.</a:t>
            </a:r>
            <a:endParaRPr sz="1300">
              <a:latin typeface="Exo"/>
              <a:ea typeface="Exo"/>
              <a:cs typeface="Exo"/>
              <a:sym typeface="Exo"/>
            </a:endParaRPr>
          </a:p>
        </p:txBody>
      </p:sp>
      <p:sp>
        <p:nvSpPr>
          <p:cNvPr id="346" name="Google Shape;346;p19"/>
          <p:cNvSpPr/>
          <p:nvPr/>
        </p:nvSpPr>
        <p:spPr>
          <a:xfrm>
            <a:off x="0" y="1766950"/>
            <a:ext cx="3707100" cy="4948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347" name="Google Shape;347;p19"/>
          <p:cNvSpPr/>
          <p:nvPr/>
        </p:nvSpPr>
        <p:spPr>
          <a:xfrm>
            <a:off x="4065050" y="1767050"/>
            <a:ext cx="3707100" cy="4948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a:ea typeface="Exo"/>
              <a:cs typeface="Exo"/>
              <a:sym typeface="Exo"/>
            </a:endParaRPr>
          </a:p>
        </p:txBody>
      </p:sp>
      <p:sp>
        <p:nvSpPr>
          <p:cNvPr id="348" name="Google Shape;348;p19"/>
          <p:cNvSpPr txBox="1"/>
          <p:nvPr/>
        </p:nvSpPr>
        <p:spPr>
          <a:xfrm>
            <a:off x="828907" y="1715034"/>
            <a:ext cx="2049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Exo"/>
                <a:ea typeface="Exo"/>
                <a:cs typeface="Exo"/>
                <a:sym typeface="Exo"/>
              </a:rPr>
              <a:t>Left Kidney </a:t>
            </a:r>
            <a:endParaRPr b="1">
              <a:latin typeface="Exo"/>
              <a:ea typeface="Exo"/>
              <a:cs typeface="Exo"/>
              <a:sym typeface="Exo"/>
            </a:endParaRPr>
          </a:p>
        </p:txBody>
      </p:sp>
      <p:sp>
        <p:nvSpPr>
          <p:cNvPr id="349" name="Google Shape;349;p19"/>
          <p:cNvSpPr txBox="1"/>
          <p:nvPr/>
        </p:nvSpPr>
        <p:spPr>
          <a:xfrm>
            <a:off x="5045324" y="1715027"/>
            <a:ext cx="2049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Exo"/>
                <a:ea typeface="Exo"/>
                <a:cs typeface="Exo"/>
                <a:sym typeface="Exo"/>
              </a:rPr>
              <a:t>Right K</a:t>
            </a:r>
            <a:r>
              <a:rPr b="1" lang="en">
                <a:latin typeface="Exo"/>
                <a:ea typeface="Exo"/>
                <a:cs typeface="Exo"/>
                <a:sym typeface="Exo"/>
              </a:rPr>
              <a:t>idney </a:t>
            </a:r>
            <a:endParaRPr b="1">
              <a:latin typeface="Exo"/>
              <a:ea typeface="Exo"/>
              <a:cs typeface="Exo"/>
              <a:sym typeface="Exo"/>
            </a:endParaRPr>
          </a:p>
        </p:txBody>
      </p:sp>
      <p:sp>
        <p:nvSpPr>
          <p:cNvPr id="350" name="Google Shape;350;p19"/>
          <p:cNvSpPr txBox="1"/>
          <p:nvPr/>
        </p:nvSpPr>
        <p:spPr>
          <a:xfrm>
            <a:off x="0" y="1926837"/>
            <a:ext cx="3838800" cy="31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Exo"/>
                <a:ea typeface="Exo"/>
                <a:cs typeface="Exo"/>
                <a:sym typeface="Exo"/>
              </a:rPr>
              <a:t>the anterior surface of left kidney is partly covered by peritoneum:</a:t>
            </a:r>
            <a:endParaRPr sz="900">
              <a:latin typeface="Exo"/>
              <a:ea typeface="Exo"/>
              <a:cs typeface="Exo"/>
              <a:sym typeface="Exo"/>
            </a:endParaRPr>
          </a:p>
        </p:txBody>
      </p:sp>
      <p:sp>
        <p:nvSpPr>
          <p:cNvPr id="351" name="Google Shape;351;p19"/>
          <p:cNvSpPr txBox="1"/>
          <p:nvPr/>
        </p:nvSpPr>
        <p:spPr>
          <a:xfrm>
            <a:off x="0" y="2064114"/>
            <a:ext cx="3707100" cy="378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 A small part of the superior pole, along the medial border, is covered by </a:t>
            </a:r>
            <a:r>
              <a:rPr b="1" lang="en">
                <a:solidFill>
                  <a:srgbClr val="A61C00"/>
                </a:solidFill>
                <a:latin typeface="Exo"/>
                <a:ea typeface="Exo"/>
                <a:cs typeface="Exo"/>
                <a:sym typeface="Exo"/>
              </a:rPr>
              <a:t>left suprarenal gland.</a:t>
            </a:r>
            <a:endParaRPr b="1">
              <a:solidFill>
                <a:srgbClr val="A61C00"/>
              </a:solidFill>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The rest of the superior pole is covered by the </a:t>
            </a:r>
            <a:r>
              <a:rPr b="1" lang="en">
                <a:solidFill>
                  <a:srgbClr val="A61C00"/>
                </a:solidFill>
                <a:latin typeface="Exo"/>
                <a:ea typeface="Exo"/>
                <a:cs typeface="Exo"/>
                <a:sym typeface="Exo"/>
              </a:rPr>
              <a:t>intraperitoneal stomach and spleen.</a:t>
            </a:r>
            <a:endParaRPr b="1">
              <a:solidFill>
                <a:srgbClr val="A61C00"/>
              </a:solidFill>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The </a:t>
            </a:r>
            <a:r>
              <a:rPr b="1" lang="en">
                <a:solidFill>
                  <a:srgbClr val="A61C00"/>
                </a:solidFill>
                <a:latin typeface="Exo"/>
                <a:ea typeface="Exo"/>
                <a:cs typeface="Exo"/>
                <a:sym typeface="Exo"/>
              </a:rPr>
              <a:t>retroperitoneal (body) of pancreas and splenic vessels </a:t>
            </a:r>
            <a:r>
              <a:rPr lang="en">
                <a:latin typeface="Exo"/>
                <a:ea typeface="Exo"/>
                <a:cs typeface="Exo"/>
                <a:sym typeface="Exo"/>
              </a:rPr>
              <a:t> cross the middle part of the anterior surface.</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Its lower lateral part is directly related to the </a:t>
            </a:r>
            <a:r>
              <a:rPr b="1" lang="en">
                <a:solidFill>
                  <a:srgbClr val="A61C00"/>
                </a:solidFill>
                <a:latin typeface="Exo"/>
                <a:ea typeface="Exo"/>
                <a:cs typeface="Exo"/>
                <a:sym typeface="Exo"/>
              </a:rPr>
              <a:t>left colic flexure</a:t>
            </a:r>
            <a:r>
              <a:rPr lang="en">
                <a:latin typeface="Exo"/>
                <a:ea typeface="Exo"/>
                <a:cs typeface="Exo"/>
                <a:sym typeface="Exo"/>
              </a:rPr>
              <a:t>  and beginning of descending colon.</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Its lower medial part is covered by the</a:t>
            </a:r>
            <a:endParaRPr>
              <a:latin typeface="Exo"/>
              <a:ea typeface="Exo"/>
              <a:cs typeface="Exo"/>
              <a:sym typeface="Exo"/>
            </a:endParaRPr>
          </a:p>
          <a:p>
            <a:pPr indent="0" lvl="0" marL="0" rtl="0" algn="l">
              <a:spcBef>
                <a:spcPts val="0"/>
              </a:spcBef>
              <a:spcAft>
                <a:spcPts val="0"/>
              </a:spcAft>
              <a:buNone/>
            </a:pPr>
            <a:r>
              <a:rPr b="1" lang="en">
                <a:solidFill>
                  <a:srgbClr val="A61C00"/>
                </a:solidFill>
                <a:latin typeface="Exo"/>
                <a:ea typeface="Exo"/>
                <a:cs typeface="Exo"/>
                <a:sym typeface="Exo"/>
              </a:rPr>
              <a:t>intraperitoneal jejunum.</a:t>
            </a:r>
            <a:endParaRPr b="1">
              <a:solidFill>
                <a:srgbClr val="A61C00"/>
              </a:solidFill>
              <a:latin typeface="Exo"/>
              <a:ea typeface="Exo"/>
              <a:cs typeface="Exo"/>
              <a:sym typeface="Exo"/>
            </a:endParaRPr>
          </a:p>
        </p:txBody>
      </p:sp>
      <p:sp>
        <p:nvSpPr>
          <p:cNvPr id="352" name="Google Shape;352;p19"/>
          <p:cNvSpPr txBox="1"/>
          <p:nvPr/>
        </p:nvSpPr>
        <p:spPr>
          <a:xfrm>
            <a:off x="3999204" y="1956889"/>
            <a:ext cx="3838800" cy="31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Exo"/>
                <a:ea typeface="Exo"/>
                <a:cs typeface="Exo"/>
                <a:sym typeface="Exo"/>
              </a:rPr>
              <a:t>the anterior surface of right kidney is partly covered by peritoneum:</a:t>
            </a:r>
            <a:endParaRPr sz="900">
              <a:latin typeface="Exo"/>
              <a:ea typeface="Exo"/>
              <a:cs typeface="Exo"/>
              <a:sym typeface="Exo"/>
            </a:endParaRPr>
          </a:p>
        </p:txBody>
      </p:sp>
      <p:sp>
        <p:nvSpPr>
          <p:cNvPr id="353" name="Google Shape;353;p19"/>
          <p:cNvSpPr txBox="1"/>
          <p:nvPr/>
        </p:nvSpPr>
        <p:spPr>
          <a:xfrm>
            <a:off x="4065050" y="2276400"/>
            <a:ext cx="3707100" cy="335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 A small part of the  upper pole is covered</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by </a:t>
            </a:r>
            <a:r>
              <a:rPr b="1" lang="en">
                <a:solidFill>
                  <a:srgbClr val="A61C00"/>
                </a:solidFill>
                <a:latin typeface="Exo"/>
                <a:ea typeface="Exo"/>
                <a:cs typeface="Exo"/>
                <a:sym typeface="Exo"/>
              </a:rPr>
              <a:t>right suprarenal gland</a:t>
            </a:r>
            <a:r>
              <a:rPr b="1" lang="en">
                <a:solidFill>
                  <a:srgbClr val="85200C"/>
                </a:solidFill>
                <a:latin typeface="Exo"/>
                <a:ea typeface="Exo"/>
                <a:cs typeface="Exo"/>
                <a:sym typeface="Exo"/>
              </a:rPr>
              <a:t>. </a:t>
            </a:r>
            <a:endParaRPr b="1">
              <a:solidFill>
                <a:srgbClr val="85200C"/>
              </a:solidFill>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The rest of the upper part of  anterior surface is related to the  </a:t>
            </a:r>
            <a:r>
              <a:rPr b="1" lang="en">
                <a:solidFill>
                  <a:srgbClr val="A61C00"/>
                </a:solidFill>
                <a:latin typeface="Exo"/>
                <a:ea typeface="Exo"/>
                <a:cs typeface="Exo"/>
                <a:sym typeface="Exo"/>
              </a:rPr>
              <a:t>liver and is</a:t>
            </a:r>
            <a:endParaRPr b="1">
              <a:solidFill>
                <a:srgbClr val="A61C00"/>
              </a:solidFill>
              <a:latin typeface="Exo"/>
              <a:ea typeface="Exo"/>
              <a:cs typeface="Exo"/>
              <a:sym typeface="Exo"/>
            </a:endParaRPr>
          </a:p>
          <a:p>
            <a:pPr indent="0" lvl="0" marL="0" rtl="0" algn="l">
              <a:spcBef>
                <a:spcPts val="0"/>
              </a:spcBef>
              <a:spcAft>
                <a:spcPts val="0"/>
              </a:spcAft>
              <a:buNone/>
            </a:pPr>
            <a:r>
              <a:rPr b="1" lang="en">
                <a:solidFill>
                  <a:srgbClr val="A61C00"/>
                </a:solidFill>
                <a:latin typeface="Exo"/>
                <a:ea typeface="Exo"/>
                <a:cs typeface="Exo"/>
                <a:sym typeface="Exo"/>
              </a:rPr>
              <a:t>separated by a layer of peritoneum</a:t>
            </a:r>
            <a:r>
              <a:rPr lang="en">
                <a:solidFill>
                  <a:srgbClr val="A61C00"/>
                </a:solidFill>
                <a:latin typeface="Exo"/>
                <a:ea typeface="Exo"/>
                <a:cs typeface="Exo"/>
                <a:sym typeface="Exo"/>
              </a:rPr>
              <a:t>. </a:t>
            </a:r>
            <a:endParaRPr>
              <a:solidFill>
                <a:srgbClr val="A61C00"/>
              </a:solidFill>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The </a:t>
            </a:r>
            <a:r>
              <a:rPr b="1" lang="en">
                <a:solidFill>
                  <a:srgbClr val="A61C00"/>
                </a:solidFill>
                <a:latin typeface="Exo"/>
                <a:ea typeface="Exo"/>
                <a:cs typeface="Exo"/>
                <a:sym typeface="Exo"/>
              </a:rPr>
              <a:t>2nd part of  duodenum</a:t>
            </a:r>
            <a:r>
              <a:rPr lang="en">
                <a:latin typeface="Exo"/>
                <a:ea typeface="Exo"/>
                <a:cs typeface="Exo"/>
                <a:sym typeface="Exo"/>
              </a:rPr>
              <a:t>  lies directly</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in front of the kidney close to its hilum.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 The lower lateral part is directly related</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to  the </a:t>
            </a:r>
            <a:r>
              <a:rPr b="1" lang="en">
                <a:solidFill>
                  <a:srgbClr val="A61C00"/>
                </a:solidFill>
                <a:latin typeface="Exo"/>
                <a:ea typeface="Exo"/>
                <a:cs typeface="Exo"/>
                <a:sym typeface="Exo"/>
              </a:rPr>
              <a:t>right colic flexure</a:t>
            </a:r>
            <a:r>
              <a:rPr lang="en">
                <a:latin typeface="Exo"/>
                <a:ea typeface="Exo"/>
                <a:cs typeface="Exo"/>
                <a:sym typeface="Exo"/>
              </a:rPr>
              <a:t>  and, on its</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lower medial side, is related to the</a:t>
            </a:r>
            <a:endParaRPr>
              <a:latin typeface="Exo"/>
              <a:ea typeface="Exo"/>
              <a:cs typeface="Exo"/>
              <a:sym typeface="Exo"/>
            </a:endParaRPr>
          </a:p>
          <a:p>
            <a:pPr indent="0" lvl="0" marL="0" rtl="0" algn="l">
              <a:spcBef>
                <a:spcPts val="0"/>
              </a:spcBef>
              <a:spcAft>
                <a:spcPts val="0"/>
              </a:spcAft>
              <a:buNone/>
            </a:pPr>
            <a:r>
              <a:rPr b="1" lang="en">
                <a:solidFill>
                  <a:srgbClr val="A61C00"/>
                </a:solidFill>
                <a:latin typeface="Exo"/>
                <a:ea typeface="Exo"/>
                <a:cs typeface="Exo"/>
                <a:sym typeface="Exo"/>
              </a:rPr>
              <a:t>intraperitoneal small intestine.</a:t>
            </a:r>
            <a:endParaRPr b="1">
              <a:solidFill>
                <a:srgbClr val="A61C00"/>
              </a:solidFill>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p:txBody>
      </p:sp>
      <p:pic>
        <p:nvPicPr>
          <p:cNvPr id="354" name="Google Shape;354;p19"/>
          <p:cNvPicPr preferRelativeResize="0"/>
          <p:nvPr/>
        </p:nvPicPr>
        <p:blipFill rotWithShape="1">
          <a:blip r:embed="rId3">
            <a:alphaModFix/>
          </a:blip>
          <a:srcRect b="0" l="0" r="1400" t="0"/>
          <a:stretch/>
        </p:blipFill>
        <p:spPr>
          <a:xfrm>
            <a:off x="2146975" y="5547625"/>
            <a:ext cx="914627" cy="1167525"/>
          </a:xfrm>
          <a:prstGeom prst="rect">
            <a:avLst/>
          </a:prstGeom>
          <a:noFill/>
          <a:ln>
            <a:noFill/>
          </a:ln>
        </p:spPr>
      </p:pic>
      <p:pic>
        <p:nvPicPr>
          <p:cNvPr id="355" name="Google Shape;355;p19"/>
          <p:cNvPicPr preferRelativeResize="0"/>
          <p:nvPr/>
        </p:nvPicPr>
        <p:blipFill rotWithShape="1">
          <a:blip r:embed="rId4">
            <a:alphaModFix/>
          </a:blip>
          <a:srcRect b="3549" l="7321" r="0" t="0"/>
          <a:stretch/>
        </p:blipFill>
        <p:spPr>
          <a:xfrm>
            <a:off x="4786825" y="5236175"/>
            <a:ext cx="1296646" cy="1479075"/>
          </a:xfrm>
          <a:prstGeom prst="rect">
            <a:avLst/>
          </a:prstGeom>
          <a:noFill/>
          <a:ln>
            <a:noFill/>
          </a:ln>
        </p:spPr>
      </p:pic>
      <p:sp>
        <p:nvSpPr>
          <p:cNvPr id="356" name="Google Shape;356;p19"/>
          <p:cNvSpPr txBox="1"/>
          <p:nvPr/>
        </p:nvSpPr>
        <p:spPr>
          <a:xfrm>
            <a:off x="1966800" y="6715150"/>
            <a:ext cx="3838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latin typeface="Exo"/>
                <a:ea typeface="Exo"/>
                <a:cs typeface="Exo"/>
                <a:sym typeface="Exo"/>
              </a:rPr>
              <a:t>Posterior Relations of the Kidneys</a:t>
            </a:r>
            <a:endParaRPr b="1" sz="1700">
              <a:latin typeface="Exo"/>
              <a:ea typeface="Exo"/>
              <a:cs typeface="Exo"/>
              <a:sym typeface="Exo"/>
            </a:endParaRPr>
          </a:p>
        </p:txBody>
      </p:sp>
      <p:sp>
        <p:nvSpPr>
          <p:cNvPr id="357" name="Google Shape;357;p19"/>
          <p:cNvSpPr txBox="1"/>
          <p:nvPr/>
        </p:nvSpPr>
        <p:spPr>
          <a:xfrm>
            <a:off x="777298" y="6967004"/>
            <a:ext cx="6217800" cy="38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Exo"/>
                <a:ea typeface="Exo"/>
                <a:cs typeface="Exo"/>
                <a:sym typeface="Exo"/>
              </a:rPr>
              <a:t>Posteriorly, the right and left kidneys are almost related to similar structures.</a:t>
            </a:r>
            <a:endParaRPr sz="1300">
              <a:latin typeface="Exo"/>
              <a:ea typeface="Exo"/>
              <a:cs typeface="Exo"/>
              <a:sym typeface="Exo"/>
            </a:endParaRPr>
          </a:p>
        </p:txBody>
      </p:sp>
      <p:pic>
        <p:nvPicPr>
          <p:cNvPr id="358" name="Google Shape;358;p19"/>
          <p:cNvPicPr preferRelativeResize="0"/>
          <p:nvPr/>
        </p:nvPicPr>
        <p:blipFill>
          <a:blip r:embed="rId5">
            <a:alphaModFix/>
          </a:blip>
          <a:stretch>
            <a:fillRect/>
          </a:stretch>
        </p:blipFill>
        <p:spPr>
          <a:xfrm>
            <a:off x="2847175" y="7353700"/>
            <a:ext cx="2112350" cy="1913649"/>
          </a:xfrm>
          <a:prstGeom prst="rect">
            <a:avLst/>
          </a:prstGeom>
          <a:noFill/>
          <a:ln>
            <a:noFill/>
          </a:ln>
        </p:spPr>
      </p:pic>
      <p:sp>
        <p:nvSpPr>
          <p:cNvPr id="359" name="Google Shape;359;p19"/>
          <p:cNvSpPr txBox="1"/>
          <p:nvPr/>
        </p:nvSpPr>
        <p:spPr>
          <a:xfrm>
            <a:off x="-46950" y="7353700"/>
            <a:ext cx="2894100" cy="33594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 </a:t>
            </a:r>
            <a:r>
              <a:rPr b="1" lang="en">
                <a:latin typeface="Exo"/>
                <a:ea typeface="Exo"/>
                <a:cs typeface="Exo"/>
                <a:sym typeface="Exo"/>
              </a:rPr>
              <a:t>Left Kidney</a:t>
            </a:r>
            <a:r>
              <a:rPr lang="en">
                <a:latin typeface="Exo"/>
                <a:ea typeface="Exo"/>
                <a:cs typeface="Exo"/>
                <a:sym typeface="Exo"/>
              </a:rPr>
              <a:t>: </a:t>
            </a:r>
            <a:endParaRPr>
              <a:latin typeface="Exo"/>
              <a:ea typeface="Exo"/>
              <a:cs typeface="Exo"/>
              <a:sym typeface="Exo"/>
            </a:endParaRPr>
          </a:p>
          <a:p>
            <a:pPr indent="0" lvl="0" marL="0" rtl="0" algn="l">
              <a:spcBef>
                <a:spcPts val="0"/>
              </a:spcBef>
              <a:spcAft>
                <a:spcPts val="0"/>
              </a:spcAft>
              <a:buNone/>
            </a:pPr>
            <a:r>
              <a:rPr b="1" lang="en">
                <a:latin typeface="Exo"/>
                <a:ea typeface="Exo"/>
                <a:cs typeface="Exo"/>
                <a:sym typeface="Exo"/>
              </a:rPr>
              <a:t>Muscles</a:t>
            </a:r>
            <a:r>
              <a:rPr lang="en">
                <a:latin typeface="Exo"/>
                <a:ea typeface="Exo"/>
                <a:cs typeface="Exo"/>
                <a:sym typeface="Exo"/>
              </a:rPr>
              <a:t>: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1- </a:t>
            </a:r>
            <a:r>
              <a:rPr lang="en">
                <a:latin typeface="Exo"/>
                <a:ea typeface="Exo"/>
                <a:cs typeface="Exo"/>
                <a:sym typeface="Exo"/>
              </a:rPr>
              <a:t>Diaphragm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2- </a:t>
            </a:r>
            <a:r>
              <a:rPr lang="en">
                <a:latin typeface="Exo"/>
                <a:ea typeface="Exo"/>
                <a:cs typeface="Exo"/>
                <a:sym typeface="Exo"/>
              </a:rPr>
              <a:t>Psoas major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3- Quadratus lumborum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4- transversus abdominis. </a:t>
            </a:r>
            <a:endParaRPr>
              <a:latin typeface="Exo"/>
              <a:ea typeface="Exo"/>
              <a:cs typeface="Exo"/>
              <a:sym typeface="Exo"/>
            </a:endParaRPr>
          </a:p>
          <a:p>
            <a:pPr indent="0" lvl="0" marL="0" rtl="0" algn="l">
              <a:spcBef>
                <a:spcPts val="0"/>
              </a:spcBef>
              <a:spcAft>
                <a:spcPts val="0"/>
              </a:spcAft>
              <a:buNone/>
            </a:pPr>
            <a:r>
              <a:rPr b="1" lang="en">
                <a:latin typeface="Exo"/>
                <a:ea typeface="Exo"/>
                <a:cs typeface="Exo"/>
                <a:sym typeface="Exo"/>
              </a:rPr>
              <a:t>Nerves</a:t>
            </a:r>
            <a:r>
              <a:rPr lang="en">
                <a:latin typeface="Exo"/>
                <a:ea typeface="Exo"/>
                <a:cs typeface="Exo"/>
                <a:sym typeface="Exo"/>
              </a:rPr>
              <a:t>:</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1- </a:t>
            </a:r>
            <a:r>
              <a:rPr lang="en">
                <a:latin typeface="Exo"/>
                <a:ea typeface="Exo"/>
                <a:cs typeface="Exo"/>
                <a:sym typeface="Exo"/>
              </a:rPr>
              <a:t>Subcostal (T12),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2- iliohypogastric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3- ilioinguinal nerves (L1).</a:t>
            </a:r>
            <a:endParaRPr>
              <a:latin typeface="Exo"/>
              <a:ea typeface="Exo"/>
              <a:cs typeface="Exo"/>
              <a:sym typeface="Exo"/>
            </a:endParaRPr>
          </a:p>
          <a:p>
            <a:pPr indent="0" lvl="0" marL="0" rtl="0" algn="l">
              <a:spcBef>
                <a:spcPts val="0"/>
              </a:spcBef>
              <a:spcAft>
                <a:spcPts val="0"/>
              </a:spcAft>
              <a:buNone/>
            </a:pPr>
            <a:r>
              <a:rPr b="1" lang="en">
                <a:latin typeface="Exo"/>
                <a:ea typeface="Exo"/>
                <a:cs typeface="Exo"/>
                <a:sym typeface="Exo"/>
              </a:rPr>
              <a:t>Ribs and recess</a:t>
            </a:r>
            <a:r>
              <a:rPr lang="en">
                <a:latin typeface="Exo"/>
                <a:ea typeface="Exo"/>
                <a:cs typeface="Exo"/>
                <a:sym typeface="Exo"/>
              </a:rPr>
              <a:t>:</a:t>
            </a:r>
            <a:endParaRPr>
              <a:latin typeface="Exo"/>
              <a:ea typeface="Exo"/>
              <a:cs typeface="Exo"/>
              <a:sym typeface="Exo"/>
            </a:endParaRPr>
          </a:p>
          <a:p>
            <a:pPr indent="-317500" lvl="0" marL="457200" rtl="0" algn="l">
              <a:spcBef>
                <a:spcPts val="0"/>
              </a:spcBef>
              <a:spcAft>
                <a:spcPts val="0"/>
              </a:spcAft>
              <a:buClr>
                <a:schemeClr val="dk1"/>
              </a:buClr>
              <a:buSzPts val="1400"/>
              <a:buFont typeface="Exo"/>
              <a:buChar char="-"/>
            </a:pPr>
            <a:r>
              <a:rPr lang="en">
                <a:solidFill>
                  <a:schemeClr val="dk1"/>
                </a:solidFill>
                <a:latin typeface="Exo"/>
                <a:ea typeface="Exo"/>
                <a:cs typeface="Exo"/>
                <a:sym typeface="Exo"/>
              </a:rPr>
              <a:t>Costodiaphragmatic recess of the pleura </a:t>
            </a:r>
            <a:endParaRPr>
              <a:solidFill>
                <a:schemeClr val="dk1"/>
              </a:solidFill>
              <a:latin typeface="Exo"/>
              <a:ea typeface="Exo"/>
              <a:cs typeface="Exo"/>
              <a:sym typeface="Exo"/>
            </a:endParaRPr>
          </a:p>
          <a:p>
            <a:pPr indent="-317500" lvl="0" marL="457200" rtl="0" algn="l">
              <a:spcBef>
                <a:spcPts val="0"/>
              </a:spcBef>
              <a:spcAft>
                <a:spcPts val="0"/>
              </a:spcAft>
              <a:buClr>
                <a:schemeClr val="dk1"/>
              </a:buClr>
              <a:buSzPts val="1400"/>
              <a:buFont typeface="Exo"/>
              <a:buChar char="-"/>
            </a:pPr>
            <a:r>
              <a:rPr b="1" lang="en">
                <a:solidFill>
                  <a:schemeClr val="dk1"/>
                </a:solidFill>
                <a:latin typeface="Exo"/>
                <a:ea typeface="Exo"/>
                <a:cs typeface="Exo"/>
                <a:sym typeface="Exo"/>
              </a:rPr>
              <a:t>11th</a:t>
            </a:r>
            <a:r>
              <a:rPr lang="en">
                <a:solidFill>
                  <a:schemeClr val="dk1"/>
                </a:solidFill>
                <a:latin typeface="Exo"/>
                <a:ea typeface="Exo"/>
                <a:cs typeface="Exo"/>
                <a:sym typeface="Exo"/>
              </a:rPr>
              <a:t> &amp; </a:t>
            </a:r>
            <a:r>
              <a:rPr b="1" lang="en">
                <a:solidFill>
                  <a:schemeClr val="dk1"/>
                </a:solidFill>
                <a:latin typeface="Exo"/>
                <a:ea typeface="Exo"/>
                <a:cs typeface="Exo"/>
                <a:sym typeface="Exo"/>
              </a:rPr>
              <a:t>12th</a:t>
            </a:r>
            <a:r>
              <a:rPr lang="en">
                <a:solidFill>
                  <a:schemeClr val="dk1"/>
                </a:solidFill>
                <a:latin typeface="Exo"/>
                <a:ea typeface="Exo"/>
                <a:cs typeface="Exo"/>
                <a:sym typeface="Exo"/>
              </a:rPr>
              <a:t> ribs; last intercostal space</a:t>
            </a:r>
            <a:endParaRPr>
              <a:solidFill>
                <a:schemeClr val="dk1"/>
              </a:solidFill>
              <a:latin typeface="Exo"/>
              <a:ea typeface="Exo"/>
              <a:cs typeface="Exo"/>
              <a:sym typeface="Exo"/>
            </a:endParaRPr>
          </a:p>
        </p:txBody>
      </p:sp>
      <p:sp>
        <p:nvSpPr>
          <p:cNvPr id="360" name="Google Shape;360;p19"/>
          <p:cNvSpPr txBox="1"/>
          <p:nvPr/>
        </p:nvSpPr>
        <p:spPr>
          <a:xfrm>
            <a:off x="610685" y="202032"/>
            <a:ext cx="2949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FFFFFF"/>
                </a:solidFill>
                <a:latin typeface="Exo"/>
                <a:ea typeface="Exo"/>
                <a:cs typeface="Exo"/>
                <a:sym typeface="Exo"/>
              </a:rPr>
              <a:t>4</a:t>
            </a:r>
            <a:endParaRPr b="1" sz="2800">
              <a:solidFill>
                <a:srgbClr val="FFFFFF"/>
              </a:solidFill>
              <a:latin typeface="Exo"/>
              <a:ea typeface="Exo"/>
              <a:cs typeface="Exo"/>
              <a:sym typeface="Exo"/>
            </a:endParaRPr>
          </a:p>
        </p:txBody>
      </p:sp>
      <p:sp>
        <p:nvSpPr>
          <p:cNvPr id="361" name="Google Shape;361;p19"/>
          <p:cNvSpPr txBox="1"/>
          <p:nvPr/>
        </p:nvSpPr>
        <p:spPr>
          <a:xfrm>
            <a:off x="4959525" y="7343650"/>
            <a:ext cx="2894100" cy="33594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 </a:t>
            </a:r>
            <a:r>
              <a:rPr b="1" lang="en">
                <a:latin typeface="Exo"/>
                <a:ea typeface="Exo"/>
                <a:cs typeface="Exo"/>
                <a:sym typeface="Exo"/>
              </a:rPr>
              <a:t>Right </a:t>
            </a:r>
            <a:r>
              <a:rPr b="1" lang="en">
                <a:latin typeface="Exo"/>
                <a:ea typeface="Exo"/>
                <a:cs typeface="Exo"/>
                <a:sym typeface="Exo"/>
              </a:rPr>
              <a:t>Kidney</a:t>
            </a:r>
            <a:r>
              <a:rPr lang="en">
                <a:latin typeface="Exo"/>
                <a:ea typeface="Exo"/>
                <a:cs typeface="Exo"/>
                <a:sym typeface="Exo"/>
              </a:rPr>
              <a:t>: </a:t>
            </a:r>
            <a:endParaRPr>
              <a:latin typeface="Exo"/>
              <a:ea typeface="Exo"/>
              <a:cs typeface="Exo"/>
              <a:sym typeface="Exo"/>
            </a:endParaRPr>
          </a:p>
          <a:p>
            <a:pPr indent="0" lvl="0" marL="0" rtl="0" algn="l">
              <a:spcBef>
                <a:spcPts val="0"/>
              </a:spcBef>
              <a:spcAft>
                <a:spcPts val="0"/>
              </a:spcAft>
              <a:buNone/>
            </a:pPr>
            <a:r>
              <a:rPr b="1" lang="en">
                <a:latin typeface="Exo"/>
                <a:ea typeface="Exo"/>
                <a:cs typeface="Exo"/>
                <a:sym typeface="Exo"/>
              </a:rPr>
              <a:t>Muscles</a:t>
            </a:r>
            <a:r>
              <a:rPr lang="en">
                <a:latin typeface="Exo"/>
                <a:ea typeface="Exo"/>
                <a:cs typeface="Exo"/>
                <a:sym typeface="Exo"/>
              </a:rPr>
              <a:t>: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1- Diaphragm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2- Psoas major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3- Quadratus lumborum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4- transversus abdominis. </a:t>
            </a:r>
            <a:endParaRPr>
              <a:latin typeface="Exo"/>
              <a:ea typeface="Exo"/>
              <a:cs typeface="Exo"/>
              <a:sym typeface="Exo"/>
            </a:endParaRPr>
          </a:p>
          <a:p>
            <a:pPr indent="0" lvl="0" marL="0" rtl="0" algn="l">
              <a:spcBef>
                <a:spcPts val="0"/>
              </a:spcBef>
              <a:spcAft>
                <a:spcPts val="0"/>
              </a:spcAft>
              <a:buNone/>
            </a:pPr>
            <a:r>
              <a:rPr b="1" lang="en">
                <a:latin typeface="Exo"/>
                <a:ea typeface="Exo"/>
                <a:cs typeface="Exo"/>
                <a:sym typeface="Exo"/>
              </a:rPr>
              <a:t>Nerves</a:t>
            </a:r>
            <a:r>
              <a:rPr lang="en">
                <a:latin typeface="Exo"/>
                <a:ea typeface="Exo"/>
                <a:cs typeface="Exo"/>
                <a:sym typeface="Exo"/>
              </a:rPr>
              <a:t>:</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1- Subcostal (T12),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2- iliohypogastric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3- ilioinguinal nerves (L1).</a:t>
            </a:r>
            <a:endParaRPr>
              <a:latin typeface="Exo"/>
              <a:ea typeface="Exo"/>
              <a:cs typeface="Exo"/>
              <a:sym typeface="Exo"/>
            </a:endParaRPr>
          </a:p>
          <a:p>
            <a:pPr indent="0" lvl="0" marL="0" rtl="0" algn="l">
              <a:spcBef>
                <a:spcPts val="0"/>
              </a:spcBef>
              <a:spcAft>
                <a:spcPts val="0"/>
              </a:spcAft>
              <a:buNone/>
            </a:pPr>
            <a:r>
              <a:rPr b="1" lang="en">
                <a:latin typeface="Exo"/>
                <a:ea typeface="Exo"/>
                <a:cs typeface="Exo"/>
                <a:sym typeface="Exo"/>
              </a:rPr>
              <a:t>Ribs and recess</a:t>
            </a:r>
            <a:r>
              <a:rPr lang="en">
                <a:latin typeface="Exo"/>
                <a:ea typeface="Exo"/>
                <a:cs typeface="Exo"/>
                <a:sym typeface="Exo"/>
              </a:rPr>
              <a:t>:</a:t>
            </a:r>
            <a:endParaRPr>
              <a:latin typeface="Exo"/>
              <a:ea typeface="Exo"/>
              <a:cs typeface="Exo"/>
              <a:sym typeface="Exo"/>
            </a:endParaRPr>
          </a:p>
          <a:p>
            <a:pPr indent="-317500" lvl="0" marL="457200" rtl="0" algn="l">
              <a:spcBef>
                <a:spcPts val="0"/>
              </a:spcBef>
              <a:spcAft>
                <a:spcPts val="0"/>
              </a:spcAft>
              <a:buClr>
                <a:schemeClr val="dk1"/>
              </a:buClr>
              <a:buSzPts val="1400"/>
              <a:buFont typeface="Exo"/>
              <a:buChar char="-"/>
            </a:pPr>
            <a:r>
              <a:rPr lang="en">
                <a:solidFill>
                  <a:schemeClr val="dk1"/>
                </a:solidFill>
                <a:latin typeface="Exo"/>
                <a:ea typeface="Exo"/>
                <a:cs typeface="Exo"/>
                <a:sym typeface="Exo"/>
              </a:rPr>
              <a:t>Costodiaphragmatic recess of the pleura </a:t>
            </a:r>
            <a:endParaRPr>
              <a:solidFill>
                <a:schemeClr val="dk1"/>
              </a:solidFill>
              <a:latin typeface="Exo"/>
              <a:ea typeface="Exo"/>
              <a:cs typeface="Exo"/>
              <a:sym typeface="Exo"/>
            </a:endParaRPr>
          </a:p>
          <a:p>
            <a:pPr indent="-317500" lvl="0" marL="457200" rtl="0" algn="l">
              <a:spcBef>
                <a:spcPts val="0"/>
              </a:spcBef>
              <a:spcAft>
                <a:spcPts val="0"/>
              </a:spcAft>
              <a:buClr>
                <a:schemeClr val="dk1"/>
              </a:buClr>
              <a:buSzPts val="1400"/>
              <a:buFont typeface="Exo"/>
              <a:buChar char="-"/>
            </a:pPr>
            <a:r>
              <a:rPr b="1" lang="en">
                <a:solidFill>
                  <a:schemeClr val="dk1"/>
                </a:solidFill>
                <a:latin typeface="Exo"/>
                <a:ea typeface="Exo"/>
                <a:cs typeface="Exo"/>
                <a:sym typeface="Exo"/>
              </a:rPr>
              <a:t>12th</a:t>
            </a:r>
            <a:r>
              <a:rPr lang="en">
                <a:solidFill>
                  <a:schemeClr val="dk1"/>
                </a:solidFill>
                <a:latin typeface="Exo"/>
                <a:ea typeface="Exo"/>
                <a:cs typeface="Exo"/>
                <a:sym typeface="Exo"/>
              </a:rPr>
              <a:t> ribs; last intercostal space</a:t>
            </a:r>
            <a:endParaRPr>
              <a:solidFill>
                <a:schemeClr val="dk1"/>
              </a:solidFill>
              <a:latin typeface="Exo"/>
              <a:ea typeface="Exo"/>
              <a:cs typeface="Exo"/>
              <a:sym typeface="Ex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0"/>
          <p:cNvSpPr txBox="1"/>
          <p:nvPr/>
        </p:nvSpPr>
        <p:spPr>
          <a:xfrm>
            <a:off x="1260591" y="292379"/>
            <a:ext cx="5251200" cy="5379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Vertebrocostal &amp; Renal Angles</a:t>
            </a:r>
            <a:endParaRPr b="1" sz="2800">
              <a:solidFill>
                <a:srgbClr val="345B63"/>
              </a:solidFill>
              <a:latin typeface="Exo"/>
              <a:ea typeface="Exo"/>
              <a:cs typeface="Exo"/>
              <a:sym typeface="Exo"/>
            </a:endParaRPr>
          </a:p>
        </p:txBody>
      </p:sp>
      <p:sp>
        <p:nvSpPr>
          <p:cNvPr id="367" name="Google Shape;367;p20"/>
          <p:cNvSpPr txBox="1"/>
          <p:nvPr/>
        </p:nvSpPr>
        <p:spPr>
          <a:xfrm>
            <a:off x="707150" y="1195975"/>
            <a:ext cx="4770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 angle between the  last rib and the lateral border of erector spinae muscle  is occupied by kidney and is called the ‘Renal angle’.</a:t>
            </a:r>
            <a:endParaRPr>
              <a:latin typeface="Exo"/>
              <a:ea typeface="Exo"/>
              <a:cs typeface="Exo"/>
              <a:sym typeface="Exo"/>
            </a:endParaRPr>
          </a:p>
        </p:txBody>
      </p:sp>
      <p:pic>
        <p:nvPicPr>
          <p:cNvPr id="368" name="Google Shape;368;p20"/>
          <p:cNvPicPr preferRelativeResize="0"/>
          <p:nvPr/>
        </p:nvPicPr>
        <p:blipFill>
          <a:blip r:embed="rId3">
            <a:alphaModFix/>
          </a:blip>
          <a:stretch>
            <a:fillRect/>
          </a:stretch>
        </p:blipFill>
        <p:spPr>
          <a:xfrm>
            <a:off x="5511613" y="1195950"/>
            <a:ext cx="2117775" cy="2545699"/>
          </a:xfrm>
          <a:prstGeom prst="rect">
            <a:avLst/>
          </a:prstGeom>
          <a:noFill/>
          <a:ln cap="flat" cmpd="sng" w="9525">
            <a:solidFill>
              <a:schemeClr val="dk2"/>
            </a:solidFill>
            <a:prstDash val="dash"/>
            <a:round/>
            <a:headEnd len="sm" w="sm" type="none"/>
            <a:tailEnd len="sm" w="sm" type="none"/>
          </a:ln>
        </p:spPr>
      </p:pic>
      <p:sp>
        <p:nvSpPr>
          <p:cNvPr id="369" name="Google Shape;369;p20"/>
          <p:cNvSpPr txBox="1"/>
          <p:nvPr/>
        </p:nvSpPr>
        <p:spPr>
          <a:xfrm>
            <a:off x="671550" y="2934063"/>
            <a:ext cx="4770600" cy="10515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Exo"/>
                <a:ea typeface="Exo"/>
                <a:cs typeface="Exo"/>
                <a:sym typeface="Exo"/>
              </a:rPr>
              <a:t>What care should be taken in exposure of kidneys from behind when 12th rib is to be excised?</a:t>
            </a:r>
            <a:endParaRPr b="1">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Push up the pleura which crosses the medial half of the 12th rib.</a:t>
            </a:r>
            <a:endParaRPr>
              <a:latin typeface="Exo"/>
              <a:ea typeface="Exo"/>
              <a:cs typeface="Exo"/>
              <a:sym typeface="Exo"/>
            </a:endParaRPr>
          </a:p>
        </p:txBody>
      </p:sp>
      <p:sp>
        <p:nvSpPr>
          <p:cNvPr id="370" name="Google Shape;370;p20"/>
          <p:cNvSpPr txBox="1"/>
          <p:nvPr/>
        </p:nvSpPr>
        <p:spPr>
          <a:xfrm>
            <a:off x="705863" y="2015538"/>
            <a:ext cx="461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Exo"/>
                <a:ea typeface="Exo"/>
                <a:cs typeface="Exo"/>
                <a:sym typeface="Exo"/>
              </a:rPr>
              <a:t>The</a:t>
            </a:r>
            <a:r>
              <a:rPr b="1" lang="en">
                <a:solidFill>
                  <a:schemeClr val="dk1"/>
                </a:solidFill>
                <a:latin typeface="Exo"/>
                <a:ea typeface="Exo"/>
                <a:cs typeface="Exo"/>
                <a:sym typeface="Exo"/>
              </a:rPr>
              <a:t> Vertebrocostal angle</a:t>
            </a:r>
            <a:r>
              <a:rPr lang="en">
                <a:solidFill>
                  <a:schemeClr val="dk1"/>
                </a:solidFill>
                <a:latin typeface="Exo"/>
                <a:ea typeface="Exo"/>
                <a:cs typeface="Exo"/>
                <a:sym typeface="Exo"/>
              </a:rPr>
              <a:t> is occupied by the lower part of the pleural sac.</a:t>
            </a:r>
            <a:endParaRPr/>
          </a:p>
        </p:txBody>
      </p:sp>
      <p:cxnSp>
        <p:nvCxnSpPr>
          <p:cNvPr id="371" name="Google Shape;371;p20"/>
          <p:cNvCxnSpPr>
            <a:stCxn id="372" idx="2"/>
            <a:endCxn id="373" idx="0"/>
          </p:cNvCxnSpPr>
          <p:nvPr/>
        </p:nvCxnSpPr>
        <p:spPr>
          <a:xfrm>
            <a:off x="559734" y="1195943"/>
            <a:ext cx="0" cy="1456500"/>
          </a:xfrm>
          <a:prstGeom prst="straightConnector1">
            <a:avLst/>
          </a:prstGeom>
          <a:noFill/>
          <a:ln cap="flat" cmpd="sng" w="76200">
            <a:solidFill>
              <a:srgbClr val="134F5C"/>
            </a:solidFill>
            <a:prstDash val="solid"/>
            <a:round/>
            <a:headEnd len="med" w="med" type="none"/>
            <a:tailEnd len="med" w="med" type="none"/>
          </a:ln>
        </p:spPr>
      </p:cxnSp>
      <p:sp>
        <p:nvSpPr>
          <p:cNvPr id="374" name="Google Shape;374;p20"/>
          <p:cNvSpPr/>
          <p:nvPr/>
        </p:nvSpPr>
        <p:spPr>
          <a:xfrm>
            <a:off x="446172" y="1493723"/>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75" name="Google Shape;375;p20"/>
          <p:cNvSpPr/>
          <p:nvPr/>
        </p:nvSpPr>
        <p:spPr>
          <a:xfrm>
            <a:off x="446180" y="2207545"/>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76" name="Google Shape;376;p20"/>
          <p:cNvSpPr txBox="1"/>
          <p:nvPr/>
        </p:nvSpPr>
        <p:spPr>
          <a:xfrm>
            <a:off x="610685" y="202032"/>
            <a:ext cx="294900" cy="537900"/>
          </a:xfrm>
          <a:prstGeom prst="rect">
            <a:avLst/>
          </a:prstGeom>
          <a:noFill/>
          <a:ln>
            <a:noFill/>
          </a:ln>
        </p:spPr>
        <p:txBody>
          <a:bodyPr anchorCtr="0" anchor="t" bIns="36675" lIns="36675" spcFirstLastPara="1" rIns="36675" wrap="square" tIns="36675">
            <a:spAutoFit/>
          </a:bodyPr>
          <a:lstStyle/>
          <a:p>
            <a:pPr indent="0" lvl="0" marL="0" rtl="0" algn="l">
              <a:spcBef>
                <a:spcPts val="0"/>
              </a:spcBef>
              <a:spcAft>
                <a:spcPts val="0"/>
              </a:spcAft>
              <a:buNone/>
            </a:pPr>
            <a:r>
              <a:rPr b="1" lang="en" sz="2800">
                <a:solidFill>
                  <a:srgbClr val="FFFFFF"/>
                </a:solidFill>
                <a:latin typeface="Exo"/>
                <a:ea typeface="Exo"/>
                <a:cs typeface="Exo"/>
                <a:sym typeface="Exo"/>
              </a:rPr>
              <a:t>5</a:t>
            </a:r>
            <a:endParaRPr b="1" sz="2800">
              <a:solidFill>
                <a:srgbClr val="FFFFFF"/>
              </a:solidFill>
              <a:latin typeface="Exo"/>
              <a:ea typeface="Exo"/>
              <a:cs typeface="Exo"/>
              <a:sym typeface="Exo"/>
            </a:endParaRPr>
          </a:p>
        </p:txBody>
      </p:sp>
      <p:sp>
        <p:nvSpPr>
          <p:cNvPr id="377" name="Google Shape;377;p20"/>
          <p:cNvSpPr txBox="1"/>
          <p:nvPr/>
        </p:nvSpPr>
        <p:spPr>
          <a:xfrm>
            <a:off x="2733150" y="888528"/>
            <a:ext cx="23061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D5A6BD"/>
                </a:solidFill>
                <a:latin typeface="Exo"/>
                <a:ea typeface="Exo"/>
                <a:cs typeface="Exo"/>
                <a:sym typeface="Exo"/>
              </a:rPr>
              <a:t>Only in girls slides</a:t>
            </a:r>
            <a:endParaRPr b="1">
              <a:solidFill>
                <a:srgbClr val="D5A6BD"/>
              </a:solidFill>
              <a:latin typeface="Exo"/>
              <a:ea typeface="Exo"/>
              <a:cs typeface="Exo"/>
              <a:sym typeface="Exo"/>
            </a:endParaRPr>
          </a:p>
        </p:txBody>
      </p:sp>
      <p:sp>
        <p:nvSpPr>
          <p:cNvPr id="378" name="Google Shape;378;p20"/>
          <p:cNvSpPr/>
          <p:nvPr/>
        </p:nvSpPr>
        <p:spPr>
          <a:xfrm>
            <a:off x="-828349" y="4608850"/>
            <a:ext cx="2776140" cy="740394"/>
          </a:xfrm>
          <a:prstGeom prst="flowChartTerminator">
            <a:avLst/>
          </a:prstGeom>
          <a:solidFill>
            <a:srgbClr val="EEEEEE">
              <a:alpha val="66480"/>
            </a:srgbClr>
          </a:solidFill>
          <a:ln>
            <a:noFill/>
          </a:ln>
        </p:spPr>
        <p:txBody>
          <a:bodyPr anchorCtr="0" anchor="ctr" bIns="93150" lIns="93150" spcFirstLastPara="1" rIns="93150" wrap="square" tIns="93150">
            <a:noAutofit/>
          </a:bodyPr>
          <a:lstStyle/>
          <a:p>
            <a:pPr indent="0" lvl="0" marL="469900" rtl="0" algn="ctr">
              <a:spcBef>
                <a:spcPts val="0"/>
              </a:spcBef>
              <a:spcAft>
                <a:spcPts val="0"/>
              </a:spcAft>
              <a:buNone/>
            </a:pPr>
            <a:r>
              <a:rPr b="1" lang="en" sz="2200">
                <a:solidFill>
                  <a:srgbClr val="345B63"/>
                </a:solidFill>
                <a:latin typeface="Exo"/>
                <a:ea typeface="Exo"/>
                <a:cs typeface="Exo"/>
                <a:sym typeface="Exo"/>
              </a:rPr>
              <a:t>  Nephron </a:t>
            </a:r>
            <a:endParaRPr sz="2200">
              <a:solidFill>
                <a:srgbClr val="345B63"/>
              </a:solidFill>
              <a:latin typeface="Exo"/>
              <a:ea typeface="Exo"/>
              <a:cs typeface="Exo"/>
              <a:sym typeface="Exo"/>
            </a:endParaRPr>
          </a:p>
        </p:txBody>
      </p:sp>
      <p:sp>
        <p:nvSpPr>
          <p:cNvPr id="379" name="Google Shape;379;p20"/>
          <p:cNvSpPr txBox="1"/>
          <p:nvPr/>
        </p:nvSpPr>
        <p:spPr>
          <a:xfrm>
            <a:off x="89250" y="5720075"/>
            <a:ext cx="75654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Each nephron is associated with </a:t>
            </a:r>
            <a:r>
              <a:rPr b="1" lang="en">
                <a:latin typeface="Exo"/>
                <a:ea typeface="Exo"/>
                <a:cs typeface="Exo"/>
                <a:sym typeface="Exo"/>
              </a:rPr>
              <a:t>two</a:t>
            </a:r>
            <a:r>
              <a:rPr lang="en">
                <a:latin typeface="Exo"/>
                <a:ea typeface="Exo"/>
                <a:cs typeface="Exo"/>
                <a:sym typeface="Exo"/>
              </a:rPr>
              <a:t> capillary beds:</a:t>
            </a:r>
            <a:endParaRPr>
              <a:latin typeface="Exo"/>
              <a:ea typeface="Exo"/>
              <a:cs typeface="Exo"/>
              <a:sym typeface="Exo"/>
            </a:endParaRPr>
          </a:p>
          <a:p>
            <a:pPr indent="-317500" lvl="0" marL="457200" rtl="0" algn="l">
              <a:spcBef>
                <a:spcPts val="0"/>
              </a:spcBef>
              <a:spcAft>
                <a:spcPts val="0"/>
              </a:spcAft>
              <a:buSzPts val="1400"/>
              <a:buFont typeface="Exo"/>
              <a:buChar char="●"/>
            </a:pPr>
            <a:r>
              <a:rPr lang="en">
                <a:latin typeface="Exo"/>
                <a:ea typeface="Exo"/>
                <a:cs typeface="Exo"/>
                <a:sym typeface="Exo"/>
              </a:rPr>
              <a:t>The glomerulus</a:t>
            </a:r>
            <a:endParaRPr>
              <a:latin typeface="Exo"/>
              <a:ea typeface="Exo"/>
              <a:cs typeface="Exo"/>
              <a:sym typeface="Exo"/>
            </a:endParaRPr>
          </a:p>
          <a:p>
            <a:pPr indent="-317500" lvl="0" marL="457200" rtl="0" algn="l">
              <a:spcBef>
                <a:spcPts val="0"/>
              </a:spcBef>
              <a:spcAft>
                <a:spcPts val="0"/>
              </a:spcAft>
              <a:buSzPts val="1400"/>
              <a:buFont typeface="Exo"/>
              <a:buChar char="●"/>
            </a:pPr>
            <a:r>
              <a:rPr lang="en">
                <a:latin typeface="Exo"/>
                <a:ea typeface="Exo"/>
                <a:cs typeface="Exo"/>
                <a:sym typeface="Exo"/>
              </a:rPr>
              <a:t>The peritubular capillary bed.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The glomerulus is both fed and drained by </a:t>
            </a:r>
            <a:r>
              <a:rPr b="1" lang="en">
                <a:latin typeface="Exo"/>
                <a:ea typeface="Exo"/>
                <a:cs typeface="Exo"/>
                <a:sym typeface="Exo"/>
              </a:rPr>
              <a:t>arterioles</a:t>
            </a:r>
            <a:r>
              <a:rPr lang="en">
                <a:latin typeface="Exo"/>
                <a:ea typeface="Exo"/>
                <a:cs typeface="Exo"/>
                <a:sym typeface="Exo"/>
              </a:rPr>
              <a:t>:</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-The </a:t>
            </a:r>
            <a:r>
              <a:rPr b="1" lang="en">
                <a:latin typeface="Exo"/>
                <a:ea typeface="Exo"/>
                <a:cs typeface="Exo"/>
                <a:sym typeface="Exo"/>
              </a:rPr>
              <a:t>afferent</a:t>
            </a:r>
            <a:r>
              <a:rPr lang="en">
                <a:latin typeface="Exo"/>
                <a:ea typeface="Exo"/>
                <a:cs typeface="Exo"/>
                <a:sym typeface="Exo"/>
              </a:rPr>
              <a:t> arteriole, which arises from an interlobular artery, is the feeder vessel.</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-The </a:t>
            </a:r>
            <a:r>
              <a:rPr b="1" lang="en">
                <a:latin typeface="Exo"/>
                <a:ea typeface="Exo"/>
                <a:cs typeface="Exo"/>
                <a:sym typeface="Exo"/>
              </a:rPr>
              <a:t>efferent</a:t>
            </a:r>
            <a:r>
              <a:rPr lang="en">
                <a:latin typeface="Exo"/>
                <a:ea typeface="Exo"/>
                <a:cs typeface="Exo"/>
                <a:sym typeface="Exo"/>
              </a:rPr>
              <a:t> arteriole receives blood that has passed through the</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glomerulus.</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a:p>
            <a:pPr indent="0" lvl="0" marL="0" rtl="0" algn="l">
              <a:spcBef>
                <a:spcPts val="0"/>
              </a:spcBef>
              <a:spcAft>
                <a:spcPts val="0"/>
              </a:spcAft>
              <a:buNone/>
            </a:pPr>
            <a:r>
              <a:t/>
            </a:r>
            <a:endParaRPr>
              <a:latin typeface="Exo"/>
              <a:ea typeface="Exo"/>
              <a:cs typeface="Exo"/>
              <a:sym typeface="Exo"/>
            </a:endParaRPr>
          </a:p>
        </p:txBody>
      </p:sp>
      <p:pic>
        <p:nvPicPr>
          <p:cNvPr id="380" name="Google Shape;380;p20"/>
          <p:cNvPicPr preferRelativeResize="0"/>
          <p:nvPr/>
        </p:nvPicPr>
        <p:blipFill rotWithShape="1">
          <a:blip r:embed="rId4">
            <a:alphaModFix/>
          </a:blip>
          <a:srcRect b="0" l="0" r="3325" t="0"/>
          <a:stretch/>
        </p:blipFill>
        <p:spPr>
          <a:xfrm>
            <a:off x="4268869" y="7815474"/>
            <a:ext cx="2582375" cy="2745401"/>
          </a:xfrm>
          <a:prstGeom prst="rect">
            <a:avLst/>
          </a:prstGeom>
          <a:noFill/>
          <a:ln cap="flat" cmpd="sng" w="9525">
            <a:solidFill>
              <a:srgbClr val="000000"/>
            </a:solidFill>
            <a:prstDash val="dash"/>
            <a:round/>
            <a:headEnd len="sm" w="sm" type="none"/>
            <a:tailEnd len="sm" w="sm" type="none"/>
          </a:ln>
        </p:spPr>
      </p:pic>
      <p:sp>
        <p:nvSpPr>
          <p:cNvPr id="381" name="Google Shape;381;p20"/>
          <p:cNvSpPr txBox="1"/>
          <p:nvPr/>
        </p:nvSpPr>
        <p:spPr>
          <a:xfrm>
            <a:off x="-2" y="5276869"/>
            <a:ext cx="2414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FA8DC"/>
                </a:solidFill>
                <a:latin typeface="Exo"/>
                <a:ea typeface="Exo"/>
                <a:cs typeface="Exo"/>
                <a:sym typeface="Exo"/>
              </a:rPr>
              <a:t>Only in boys slides </a:t>
            </a:r>
            <a:endParaRPr b="1">
              <a:solidFill>
                <a:srgbClr val="6FA8DC"/>
              </a:solidFill>
              <a:latin typeface="Exo"/>
              <a:ea typeface="Exo"/>
              <a:cs typeface="Exo"/>
              <a:sym typeface="Ex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1"/>
          <p:cNvSpPr txBox="1"/>
          <p:nvPr/>
        </p:nvSpPr>
        <p:spPr>
          <a:xfrm>
            <a:off x="1920531" y="245223"/>
            <a:ext cx="36210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Internal Structure </a:t>
            </a:r>
            <a:endParaRPr b="1" sz="2800">
              <a:solidFill>
                <a:srgbClr val="345B63"/>
              </a:solidFill>
              <a:latin typeface="Exo"/>
              <a:ea typeface="Exo"/>
              <a:cs typeface="Exo"/>
              <a:sym typeface="Exo"/>
            </a:endParaRPr>
          </a:p>
        </p:txBody>
      </p:sp>
      <p:cxnSp>
        <p:nvCxnSpPr>
          <p:cNvPr id="387" name="Google Shape;387;p21"/>
          <p:cNvCxnSpPr/>
          <p:nvPr/>
        </p:nvCxnSpPr>
        <p:spPr>
          <a:xfrm>
            <a:off x="386143" y="1202426"/>
            <a:ext cx="10200" cy="5531400"/>
          </a:xfrm>
          <a:prstGeom prst="straightConnector1">
            <a:avLst/>
          </a:prstGeom>
          <a:noFill/>
          <a:ln cap="flat" cmpd="sng" w="76200">
            <a:solidFill>
              <a:srgbClr val="134F5C"/>
            </a:solidFill>
            <a:prstDash val="solid"/>
            <a:round/>
            <a:headEnd len="med" w="med" type="none"/>
            <a:tailEnd len="med" w="med" type="none"/>
          </a:ln>
        </p:spPr>
      </p:cxnSp>
      <p:sp>
        <p:nvSpPr>
          <p:cNvPr id="388" name="Google Shape;388;p21"/>
          <p:cNvSpPr/>
          <p:nvPr/>
        </p:nvSpPr>
        <p:spPr>
          <a:xfrm>
            <a:off x="271090" y="1426935"/>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89" name="Google Shape;389;p21"/>
          <p:cNvSpPr/>
          <p:nvPr/>
        </p:nvSpPr>
        <p:spPr>
          <a:xfrm>
            <a:off x="276982" y="2000277"/>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90" name="Google Shape;390;p21"/>
          <p:cNvSpPr txBox="1"/>
          <p:nvPr/>
        </p:nvSpPr>
        <p:spPr>
          <a:xfrm>
            <a:off x="478252" y="1270950"/>
            <a:ext cx="7161600" cy="8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Exo"/>
                <a:ea typeface="Exo"/>
                <a:cs typeface="Exo"/>
                <a:sym typeface="Exo"/>
              </a:rPr>
              <a:t>Each kidney consists of an outer renal </a:t>
            </a:r>
            <a:r>
              <a:rPr b="1" lang="en">
                <a:latin typeface="Exo"/>
                <a:ea typeface="Exo"/>
                <a:cs typeface="Exo"/>
                <a:sym typeface="Exo"/>
              </a:rPr>
              <a:t>cortex</a:t>
            </a:r>
            <a:r>
              <a:rPr lang="en">
                <a:latin typeface="Exo"/>
                <a:ea typeface="Exo"/>
                <a:cs typeface="Exo"/>
                <a:sym typeface="Exo"/>
              </a:rPr>
              <a:t> and an inner renal </a:t>
            </a:r>
            <a:r>
              <a:rPr b="1" lang="en">
                <a:latin typeface="Exo"/>
                <a:ea typeface="Exo"/>
                <a:cs typeface="Exo"/>
                <a:sym typeface="Exo"/>
              </a:rPr>
              <a:t>medulla</a:t>
            </a:r>
            <a:r>
              <a:rPr lang="en">
                <a:latin typeface="Exo"/>
                <a:ea typeface="Exo"/>
                <a:cs typeface="Exo"/>
                <a:sym typeface="Exo"/>
              </a:rPr>
              <a:t>. </a:t>
            </a:r>
            <a:r>
              <a:rPr lang="en">
                <a:solidFill>
                  <a:srgbClr val="6FA8DC"/>
                </a:solidFill>
                <a:latin typeface="Exo"/>
                <a:ea typeface="Exo"/>
                <a:cs typeface="Exo"/>
                <a:sym typeface="Exo"/>
              </a:rPr>
              <a:t>Medulla is composed of about 12 renal pyramids.</a:t>
            </a:r>
            <a:endParaRPr>
              <a:solidFill>
                <a:srgbClr val="6FA8DC"/>
              </a:solidFill>
              <a:latin typeface="Exo"/>
              <a:ea typeface="Exo"/>
              <a:cs typeface="Exo"/>
              <a:sym typeface="Exo"/>
            </a:endParaRPr>
          </a:p>
          <a:p>
            <a:pPr indent="0" lvl="0" marL="0" rtl="0" algn="l">
              <a:spcBef>
                <a:spcPts val="0"/>
              </a:spcBef>
              <a:spcAft>
                <a:spcPts val="0"/>
              </a:spcAft>
              <a:buNone/>
            </a:pPr>
            <a:r>
              <a:t/>
            </a:r>
            <a:endParaRPr>
              <a:solidFill>
                <a:schemeClr val="accent1"/>
              </a:solidFill>
              <a:latin typeface="Exo"/>
              <a:ea typeface="Exo"/>
              <a:cs typeface="Exo"/>
              <a:sym typeface="Exo"/>
            </a:endParaRPr>
          </a:p>
        </p:txBody>
      </p:sp>
      <p:sp>
        <p:nvSpPr>
          <p:cNvPr id="391" name="Google Shape;391;p21"/>
          <p:cNvSpPr txBox="1"/>
          <p:nvPr/>
        </p:nvSpPr>
        <p:spPr>
          <a:xfrm>
            <a:off x="513751" y="1881479"/>
            <a:ext cx="67449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 </a:t>
            </a:r>
            <a:r>
              <a:rPr b="1" lang="en">
                <a:latin typeface="Exo"/>
                <a:ea typeface="Exo"/>
                <a:cs typeface="Exo"/>
                <a:sym typeface="Exo"/>
              </a:rPr>
              <a:t>renal cortex</a:t>
            </a:r>
            <a:r>
              <a:rPr lang="en">
                <a:latin typeface="Exo"/>
                <a:ea typeface="Exo"/>
                <a:cs typeface="Exo"/>
                <a:sym typeface="Exo"/>
              </a:rPr>
              <a:t> is a continuous band of pale tissue that completely surrounds the renal medulla.</a:t>
            </a:r>
            <a:endParaRPr>
              <a:latin typeface="Exo"/>
              <a:ea typeface="Exo"/>
              <a:cs typeface="Exo"/>
              <a:sym typeface="Exo"/>
            </a:endParaRPr>
          </a:p>
        </p:txBody>
      </p:sp>
      <p:sp>
        <p:nvSpPr>
          <p:cNvPr id="392" name="Google Shape;392;p21"/>
          <p:cNvSpPr/>
          <p:nvPr/>
        </p:nvSpPr>
        <p:spPr>
          <a:xfrm>
            <a:off x="271104" y="2609274"/>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93" name="Google Shape;393;p21"/>
          <p:cNvSpPr txBox="1"/>
          <p:nvPr/>
        </p:nvSpPr>
        <p:spPr>
          <a:xfrm>
            <a:off x="508525" y="2522583"/>
            <a:ext cx="70422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Extensions of the renal cortex, the </a:t>
            </a:r>
            <a:r>
              <a:rPr b="1" lang="en">
                <a:latin typeface="Exo"/>
                <a:ea typeface="Exo"/>
                <a:cs typeface="Exo"/>
                <a:sym typeface="Exo"/>
              </a:rPr>
              <a:t>renal columns</a:t>
            </a:r>
            <a:r>
              <a:rPr lang="en">
                <a:latin typeface="Exo"/>
                <a:ea typeface="Exo"/>
                <a:cs typeface="Exo"/>
                <a:sym typeface="Exo"/>
              </a:rPr>
              <a:t> project into the inner aspect of the kidney, dividing the renal medulla into discontinuous aggregations of triangular-shaped tissue, the </a:t>
            </a:r>
            <a:r>
              <a:rPr b="1" lang="en">
                <a:latin typeface="Exo"/>
                <a:ea typeface="Exo"/>
                <a:cs typeface="Exo"/>
                <a:sym typeface="Exo"/>
              </a:rPr>
              <a:t>renal pyramids</a:t>
            </a:r>
            <a:r>
              <a:rPr lang="en">
                <a:latin typeface="Exo"/>
                <a:ea typeface="Exo"/>
                <a:cs typeface="Exo"/>
                <a:sym typeface="Exo"/>
              </a:rPr>
              <a:t>.</a:t>
            </a:r>
            <a:endParaRPr>
              <a:latin typeface="Exo"/>
              <a:ea typeface="Exo"/>
              <a:cs typeface="Exo"/>
              <a:sym typeface="Exo"/>
            </a:endParaRPr>
          </a:p>
        </p:txBody>
      </p:sp>
      <p:sp>
        <p:nvSpPr>
          <p:cNvPr id="394" name="Google Shape;394;p21"/>
          <p:cNvSpPr txBox="1"/>
          <p:nvPr/>
        </p:nvSpPr>
        <p:spPr>
          <a:xfrm>
            <a:off x="4430034" y="6606216"/>
            <a:ext cx="1111500" cy="60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Exo"/>
                <a:ea typeface="Exo"/>
                <a:cs typeface="Exo"/>
                <a:sym typeface="Exo"/>
              </a:rPr>
              <a:t>Apex, Renal Papila</a:t>
            </a:r>
            <a:endParaRPr b="1" sz="900">
              <a:latin typeface="Exo"/>
              <a:ea typeface="Exo"/>
              <a:cs typeface="Exo"/>
              <a:sym typeface="Exo"/>
            </a:endParaRPr>
          </a:p>
        </p:txBody>
      </p:sp>
      <p:sp>
        <p:nvSpPr>
          <p:cNvPr id="395" name="Google Shape;395;p21"/>
          <p:cNvSpPr/>
          <p:nvPr/>
        </p:nvSpPr>
        <p:spPr>
          <a:xfrm>
            <a:off x="276957" y="3478836"/>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96" name="Google Shape;396;p21"/>
          <p:cNvSpPr txBox="1"/>
          <p:nvPr/>
        </p:nvSpPr>
        <p:spPr>
          <a:xfrm>
            <a:off x="508527" y="3375163"/>
            <a:ext cx="70422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 </a:t>
            </a:r>
            <a:r>
              <a:rPr b="1" lang="en">
                <a:latin typeface="Exo"/>
                <a:ea typeface="Exo"/>
                <a:cs typeface="Exo"/>
                <a:sym typeface="Exo"/>
              </a:rPr>
              <a:t>bases</a:t>
            </a:r>
            <a:r>
              <a:rPr lang="en">
                <a:latin typeface="Exo"/>
                <a:ea typeface="Exo"/>
                <a:cs typeface="Exo"/>
                <a:sym typeface="Exo"/>
              </a:rPr>
              <a:t> of the renal pyramids are directed outward, toward the cortex, while the </a:t>
            </a:r>
            <a:r>
              <a:rPr b="1" lang="en">
                <a:latin typeface="Exo"/>
                <a:ea typeface="Exo"/>
                <a:cs typeface="Exo"/>
                <a:sym typeface="Exo"/>
              </a:rPr>
              <a:t>apex</a:t>
            </a:r>
            <a:r>
              <a:rPr lang="en">
                <a:latin typeface="Exo"/>
                <a:ea typeface="Exo"/>
                <a:cs typeface="Exo"/>
                <a:sym typeface="Exo"/>
              </a:rPr>
              <a:t> of each renal pyramid projects inward, toward the </a:t>
            </a:r>
            <a:r>
              <a:rPr b="1" lang="en">
                <a:latin typeface="Exo"/>
                <a:ea typeface="Exo"/>
                <a:cs typeface="Exo"/>
                <a:sym typeface="Exo"/>
              </a:rPr>
              <a:t>renal sinus.</a:t>
            </a:r>
            <a:endParaRPr b="1">
              <a:latin typeface="Exo"/>
              <a:ea typeface="Exo"/>
              <a:cs typeface="Exo"/>
              <a:sym typeface="Exo"/>
            </a:endParaRPr>
          </a:p>
        </p:txBody>
      </p:sp>
      <p:sp>
        <p:nvSpPr>
          <p:cNvPr id="397" name="Google Shape;397;p21"/>
          <p:cNvSpPr txBox="1"/>
          <p:nvPr/>
        </p:nvSpPr>
        <p:spPr>
          <a:xfrm>
            <a:off x="537952" y="4273813"/>
            <a:ext cx="687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The apical projection (</a:t>
            </a:r>
            <a:r>
              <a:rPr b="1" lang="en">
                <a:latin typeface="Exo"/>
                <a:ea typeface="Exo"/>
                <a:cs typeface="Exo"/>
                <a:sym typeface="Exo"/>
              </a:rPr>
              <a:t>renal papilla</a:t>
            </a:r>
            <a:r>
              <a:rPr lang="en">
                <a:latin typeface="Exo"/>
                <a:ea typeface="Exo"/>
                <a:cs typeface="Exo"/>
                <a:sym typeface="Exo"/>
              </a:rPr>
              <a:t>) is surrounded by a </a:t>
            </a:r>
            <a:r>
              <a:rPr b="1" lang="en">
                <a:latin typeface="Exo"/>
                <a:ea typeface="Exo"/>
                <a:cs typeface="Exo"/>
                <a:sym typeface="Exo"/>
              </a:rPr>
              <a:t>minor calyx</a:t>
            </a:r>
            <a:r>
              <a:rPr lang="en">
                <a:latin typeface="Exo"/>
                <a:ea typeface="Exo"/>
                <a:cs typeface="Exo"/>
                <a:sym typeface="Exo"/>
              </a:rPr>
              <a:t>. </a:t>
            </a:r>
            <a:endParaRPr>
              <a:latin typeface="Exo"/>
              <a:ea typeface="Exo"/>
              <a:cs typeface="Exo"/>
              <a:sym typeface="Exo"/>
            </a:endParaRPr>
          </a:p>
        </p:txBody>
      </p:sp>
      <p:sp>
        <p:nvSpPr>
          <p:cNvPr id="398" name="Google Shape;398;p21"/>
          <p:cNvSpPr/>
          <p:nvPr/>
        </p:nvSpPr>
        <p:spPr>
          <a:xfrm>
            <a:off x="271104" y="4364828"/>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99" name="Google Shape;399;p21"/>
          <p:cNvSpPr txBox="1"/>
          <p:nvPr/>
        </p:nvSpPr>
        <p:spPr>
          <a:xfrm>
            <a:off x="537950" y="4982368"/>
            <a:ext cx="70422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Exo"/>
                <a:ea typeface="Exo"/>
                <a:cs typeface="Exo"/>
                <a:sym typeface="Exo"/>
              </a:rPr>
              <a:t>In the renal sinus, several minor calices unite to form a </a:t>
            </a:r>
            <a:r>
              <a:rPr b="1" lang="en">
                <a:latin typeface="Exo"/>
                <a:ea typeface="Exo"/>
                <a:cs typeface="Exo"/>
                <a:sym typeface="Exo"/>
              </a:rPr>
              <a:t>major calyx</a:t>
            </a:r>
            <a:r>
              <a:rPr lang="en">
                <a:latin typeface="Exo"/>
                <a:ea typeface="Exo"/>
                <a:cs typeface="Exo"/>
                <a:sym typeface="Exo"/>
              </a:rPr>
              <a:t>, and two or three major calices unite to form the </a:t>
            </a:r>
            <a:r>
              <a:rPr b="1" lang="en">
                <a:latin typeface="Exo"/>
                <a:ea typeface="Exo"/>
                <a:cs typeface="Exo"/>
                <a:sym typeface="Exo"/>
              </a:rPr>
              <a:t>renal pelvis</a:t>
            </a:r>
            <a:r>
              <a:rPr lang="en">
                <a:latin typeface="Exo"/>
                <a:ea typeface="Exo"/>
                <a:cs typeface="Exo"/>
                <a:sym typeface="Exo"/>
              </a:rPr>
              <a:t>, which is the funnel-shaped superior end of the ureters.</a:t>
            </a:r>
            <a:endParaRPr>
              <a:latin typeface="Exo"/>
              <a:ea typeface="Exo"/>
              <a:cs typeface="Exo"/>
              <a:sym typeface="Exo"/>
            </a:endParaRPr>
          </a:p>
        </p:txBody>
      </p:sp>
      <p:sp>
        <p:nvSpPr>
          <p:cNvPr id="400" name="Google Shape;400;p21"/>
          <p:cNvSpPr/>
          <p:nvPr/>
        </p:nvSpPr>
        <p:spPr>
          <a:xfrm>
            <a:off x="272757" y="5067801"/>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01" name="Google Shape;401;p21"/>
          <p:cNvSpPr txBox="1"/>
          <p:nvPr/>
        </p:nvSpPr>
        <p:spPr>
          <a:xfrm>
            <a:off x="3498191" y="6801065"/>
            <a:ext cx="949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Exo"/>
                <a:ea typeface="Exo"/>
                <a:cs typeface="Exo"/>
                <a:sym typeface="Exo"/>
              </a:rPr>
              <a:t>Base</a:t>
            </a:r>
            <a:endParaRPr b="1" sz="1000">
              <a:latin typeface="Exo"/>
              <a:ea typeface="Exo"/>
              <a:cs typeface="Exo"/>
              <a:sym typeface="Exo"/>
            </a:endParaRPr>
          </a:p>
        </p:txBody>
      </p:sp>
      <p:sp>
        <p:nvSpPr>
          <p:cNvPr id="402" name="Google Shape;402;p21"/>
          <p:cNvSpPr txBox="1"/>
          <p:nvPr/>
        </p:nvSpPr>
        <p:spPr>
          <a:xfrm>
            <a:off x="610685" y="202032"/>
            <a:ext cx="294900" cy="505200"/>
          </a:xfrm>
          <a:prstGeom prst="rect">
            <a:avLst/>
          </a:prstGeom>
          <a:noFill/>
          <a:ln>
            <a:noFill/>
          </a:ln>
        </p:spPr>
        <p:txBody>
          <a:bodyPr anchorCtr="0" anchor="t" bIns="36675" lIns="36675" spcFirstLastPara="1" rIns="36675" wrap="square" tIns="36675">
            <a:spAutoFit/>
          </a:bodyPr>
          <a:lstStyle/>
          <a:p>
            <a:pPr indent="0" lvl="0" marL="0" rtl="0" algn="l">
              <a:spcBef>
                <a:spcPts val="0"/>
              </a:spcBef>
              <a:spcAft>
                <a:spcPts val="0"/>
              </a:spcAft>
              <a:buNone/>
            </a:pPr>
            <a:r>
              <a:rPr b="1" lang="en" sz="2800">
                <a:solidFill>
                  <a:srgbClr val="FFFFFF"/>
                </a:solidFill>
                <a:latin typeface="Exo"/>
                <a:ea typeface="Exo"/>
                <a:cs typeface="Exo"/>
                <a:sym typeface="Exo"/>
              </a:rPr>
              <a:t>6</a:t>
            </a:r>
            <a:endParaRPr b="1" sz="2800">
              <a:solidFill>
                <a:srgbClr val="FFFFFF"/>
              </a:solidFill>
              <a:latin typeface="Exo"/>
              <a:ea typeface="Exo"/>
              <a:cs typeface="Exo"/>
              <a:sym typeface="Exo"/>
            </a:endParaRPr>
          </a:p>
        </p:txBody>
      </p:sp>
      <p:pic>
        <p:nvPicPr>
          <p:cNvPr id="403" name="Google Shape;403;p21"/>
          <p:cNvPicPr preferRelativeResize="0"/>
          <p:nvPr/>
        </p:nvPicPr>
        <p:blipFill>
          <a:blip r:embed="rId3">
            <a:alphaModFix/>
          </a:blip>
          <a:stretch>
            <a:fillRect/>
          </a:stretch>
        </p:blipFill>
        <p:spPr>
          <a:xfrm>
            <a:off x="3474924" y="7156275"/>
            <a:ext cx="2216351" cy="2992651"/>
          </a:xfrm>
          <a:prstGeom prst="rect">
            <a:avLst/>
          </a:prstGeom>
          <a:noFill/>
          <a:ln>
            <a:noFill/>
          </a:ln>
        </p:spPr>
      </p:pic>
      <p:sp>
        <p:nvSpPr>
          <p:cNvPr id="404" name="Google Shape;404;p21"/>
          <p:cNvSpPr/>
          <p:nvPr/>
        </p:nvSpPr>
        <p:spPr>
          <a:xfrm>
            <a:off x="271107" y="5960567"/>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05" name="Google Shape;405;p21"/>
          <p:cNvSpPr txBox="1"/>
          <p:nvPr/>
        </p:nvSpPr>
        <p:spPr>
          <a:xfrm>
            <a:off x="448836" y="5856301"/>
            <a:ext cx="71616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FA8DC"/>
                </a:solidFill>
                <a:latin typeface="Exo"/>
                <a:ea typeface="Exo"/>
                <a:cs typeface="Exo"/>
                <a:sym typeface="Exo"/>
              </a:rPr>
              <a:t>Extending from the bases of the renal pyramids into the cortex are</a:t>
            </a:r>
            <a:endParaRPr>
              <a:solidFill>
                <a:srgbClr val="6FA8DC"/>
              </a:solidFill>
              <a:latin typeface="Exo"/>
              <a:ea typeface="Exo"/>
              <a:cs typeface="Exo"/>
              <a:sym typeface="Exo"/>
            </a:endParaRPr>
          </a:p>
          <a:p>
            <a:pPr indent="0" lvl="0" marL="0" rtl="0" algn="l">
              <a:spcBef>
                <a:spcPts val="0"/>
              </a:spcBef>
              <a:spcAft>
                <a:spcPts val="0"/>
              </a:spcAft>
              <a:buNone/>
            </a:pPr>
            <a:r>
              <a:rPr lang="en">
                <a:solidFill>
                  <a:srgbClr val="6FA8DC"/>
                </a:solidFill>
                <a:latin typeface="Exo"/>
                <a:ea typeface="Exo"/>
                <a:cs typeface="Exo"/>
                <a:sym typeface="Exo"/>
              </a:rPr>
              <a:t>striations known as </a:t>
            </a:r>
            <a:r>
              <a:rPr b="1" lang="en">
                <a:solidFill>
                  <a:srgbClr val="6FA8DC"/>
                </a:solidFill>
                <a:latin typeface="Exo"/>
                <a:ea typeface="Exo"/>
                <a:cs typeface="Exo"/>
                <a:sym typeface="Exo"/>
              </a:rPr>
              <a:t>medullary rays.</a:t>
            </a:r>
            <a:endParaRPr b="1">
              <a:solidFill>
                <a:srgbClr val="6FA8DC"/>
              </a:solidFill>
              <a:latin typeface="Exo"/>
              <a:ea typeface="Exo"/>
              <a:cs typeface="Exo"/>
              <a:sym typeface="Exo"/>
            </a:endParaRPr>
          </a:p>
          <a:p>
            <a:pPr indent="0" lvl="0" marL="0" rtl="0" algn="l">
              <a:spcBef>
                <a:spcPts val="0"/>
              </a:spcBef>
              <a:spcAft>
                <a:spcPts val="0"/>
              </a:spcAft>
              <a:buNone/>
            </a:pPr>
            <a:r>
              <a:t/>
            </a:r>
            <a:endParaRPr>
              <a:solidFill>
                <a:srgbClr val="6FA8DC"/>
              </a:solidFill>
              <a:latin typeface="Exo"/>
              <a:ea typeface="Exo"/>
              <a:cs typeface="Exo"/>
              <a:sym typeface="Ex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2"/>
          <p:cNvSpPr txBox="1"/>
          <p:nvPr/>
        </p:nvSpPr>
        <p:spPr>
          <a:xfrm>
            <a:off x="610685" y="202032"/>
            <a:ext cx="294900" cy="507000"/>
          </a:xfrm>
          <a:prstGeom prst="rect">
            <a:avLst/>
          </a:prstGeom>
          <a:noFill/>
          <a:ln>
            <a:noFill/>
          </a:ln>
        </p:spPr>
        <p:txBody>
          <a:bodyPr anchorCtr="0" anchor="t" bIns="36675" lIns="36675" spcFirstLastPara="1" rIns="36675" wrap="square" tIns="36675">
            <a:spAutoFit/>
          </a:bodyPr>
          <a:lstStyle/>
          <a:p>
            <a:pPr indent="0" lvl="0" marL="0" rtl="0" algn="l">
              <a:spcBef>
                <a:spcPts val="0"/>
              </a:spcBef>
              <a:spcAft>
                <a:spcPts val="0"/>
              </a:spcAft>
              <a:buNone/>
            </a:pPr>
            <a:r>
              <a:rPr b="1" lang="en" sz="2800">
                <a:solidFill>
                  <a:srgbClr val="FFFFFF"/>
                </a:solidFill>
                <a:latin typeface="Exo"/>
                <a:ea typeface="Exo"/>
                <a:cs typeface="Exo"/>
                <a:sym typeface="Exo"/>
              </a:rPr>
              <a:t>7</a:t>
            </a:r>
            <a:endParaRPr b="1" sz="2800">
              <a:solidFill>
                <a:srgbClr val="FFFFFF"/>
              </a:solidFill>
              <a:latin typeface="Exo"/>
              <a:ea typeface="Exo"/>
              <a:cs typeface="Exo"/>
              <a:sym typeface="Exo"/>
            </a:endParaRPr>
          </a:p>
        </p:txBody>
      </p:sp>
      <p:sp>
        <p:nvSpPr>
          <p:cNvPr id="411" name="Google Shape;411;p22"/>
          <p:cNvSpPr txBox="1"/>
          <p:nvPr/>
        </p:nvSpPr>
        <p:spPr>
          <a:xfrm>
            <a:off x="1075950" y="14375"/>
            <a:ext cx="5633700" cy="8823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600">
                <a:solidFill>
                  <a:srgbClr val="345B63"/>
                </a:solidFill>
                <a:latin typeface="Exo"/>
                <a:ea typeface="Exo"/>
                <a:cs typeface="Exo"/>
                <a:sym typeface="Exo"/>
              </a:rPr>
              <a:t>Segmental Branches &amp; Vascular Segments of Kidneys</a:t>
            </a:r>
            <a:endParaRPr b="1" sz="2600">
              <a:solidFill>
                <a:srgbClr val="345B63"/>
              </a:solidFill>
              <a:latin typeface="Exo"/>
              <a:ea typeface="Exo"/>
              <a:cs typeface="Exo"/>
              <a:sym typeface="Exo"/>
            </a:endParaRPr>
          </a:p>
        </p:txBody>
      </p:sp>
      <p:sp>
        <p:nvSpPr>
          <p:cNvPr id="412" name="Google Shape;412;p22"/>
          <p:cNvSpPr txBox="1"/>
          <p:nvPr/>
        </p:nvSpPr>
        <p:spPr>
          <a:xfrm>
            <a:off x="513289" y="1461825"/>
            <a:ext cx="3822900" cy="16662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Exo"/>
                <a:ea typeface="Exo"/>
                <a:cs typeface="Exo"/>
                <a:sym typeface="Exo"/>
              </a:rPr>
              <a:t>Each kidney has 5 segmental branches and is divided into 5 vascular segments:</a:t>
            </a:r>
            <a:endParaRPr b="1">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1. </a:t>
            </a:r>
            <a:r>
              <a:rPr b="1" lang="en">
                <a:solidFill>
                  <a:srgbClr val="FF9900"/>
                </a:solidFill>
                <a:latin typeface="Exo"/>
                <a:ea typeface="Exo"/>
                <a:cs typeface="Exo"/>
                <a:sym typeface="Exo"/>
              </a:rPr>
              <a:t>Apical</a:t>
            </a:r>
            <a:r>
              <a:rPr lang="en">
                <a:latin typeface="Exo"/>
                <a:ea typeface="Exo"/>
                <a:cs typeface="Exo"/>
                <a:sym typeface="Exo"/>
              </a:rPr>
              <a:t>. </a:t>
            </a:r>
            <a:r>
              <a:rPr lang="en" sz="1000">
                <a:solidFill>
                  <a:srgbClr val="999999"/>
                </a:solidFill>
                <a:latin typeface="Exo"/>
                <a:ea typeface="Exo"/>
                <a:cs typeface="Exo"/>
                <a:sym typeface="Exo"/>
              </a:rPr>
              <a:t>(superior)</a:t>
            </a:r>
            <a:endParaRPr sz="1000">
              <a:solidFill>
                <a:srgbClr val="999999"/>
              </a:solidFill>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2. </a:t>
            </a:r>
            <a:r>
              <a:rPr b="1" lang="en">
                <a:solidFill>
                  <a:srgbClr val="EA9999"/>
                </a:solidFill>
                <a:latin typeface="Exo"/>
                <a:ea typeface="Exo"/>
                <a:cs typeface="Exo"/>
                <a:sym typeface="Exo"/>
              </a:rPr>
              <a:t>Caudal</a:t>
            </a:r>
            <a:r>
              <a:rPr lang="en">
                <a:latin typeface="Exo"/>
                <a:ea typeface="Exo"/>
                <a:cs typeface="Exo"/>
                <a:sym typeface="Exo"/>
              </a:rPr>
              <a:t>. </a:t>
            </a:r>
            <a:r>
              <a:rPr lang="en" sz="1000">
                <a:solidFill>
                  <a:srgbClr val="999999"/>
                </a:solidFill>
                <a:latin typeface="Exo"/>
                <a:ea typeface="Exo"/>
                <a:cs typeface="Exo"/>
                <a:sym typeface="Exo"/>
              </a:rPr>
              <a:t>(inferior)</a:t>
            </a:r>
            <a:endParaRPr sz="1000">
              <a:solidFill>
                <a:srgbClr val="999999"/>
              </a:solidFill>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3. </a:t>
            </a:r>
            <a:r>
              <a:rPr b="1" lang="en">
                <a:solidFill>
                  <a:srgbClr val="93C47D"/>
                </a:solidFill>
                <a:latin typeface="Exo"/>
                <a:ea typeface="Exo"/>
                <a:cs typeface="Exo"/>
                <a:sym typeface="Exo"/>
              </a:rPr>
              <a:t>Anterior Superior</a:t>
            </a:r>
            <a:r>
              <a:rPr lang="en">
                <a:latin typeface="Exo"/>
                <a:ea typeface="Exo"/>
                <a:cs typeface="Exo"/>
                <a:sym typeface="Exo"/>
              </a:rPr>
              <a:t>.</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4. </a:t>
            </a:r>
            <a:r>
              <a:rPr b="1" lang="en">
                <a:solidFill>
                  <a:srgbClr val="A4C2F4"/>
                </a:solidFill>
                <a:latin typeface="Exo"/>
                <a:ea typeface="Exo"/>
                <a:cs typeface="Exo"/>
                <a:sym typeface="Exo"/>
              </a:rPr>
              <a:t>Anterior Inferior</a:t>
            </a:r>
            <a:r>
              <a:rPr lang="en">
                <a:latin typeface="Exo"/>
                <a:ea typeface="Exo"/>
                <a:cs typeface="Exo"/>
                <a:sym typeface="Exo"/>
              </a:rPr>
              <a:t>.</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5. </a:t>
            </a:r>
            <a:r>
              <a:rPr b="1" lang="en">
                <a:solidFill>
                  <a:srgbClr val="E06666"/>
                </a:solidFill>
                <a:latin typeface="Exo"/>
                <a:ea typeface="Exo"/>
                <a:cs typeface="Exo"/>
                <a:sym typeface="Exo"/>
              </a:rPr>
              <a:t>Posterior</a:t>
            </a:r>
            <a:r>
              <a:rPr lang="en">
                <a:latin typeface="Exo"/>
                <a:ea typeface="Exo"/>
                <a:cs typeface="Exo"/>
                <a:sym typeface="Exo"/>
              </a:rPr>
              <a:t>.</a:t>
            </a:r>
            <a:endParaRPr>
              <a:latin typeface="Exo"/>
              <a:ea typeface="Exo"/>
              <a:cs typeface="Exo"/>
              <a:sym typeface="Exo"/>
            </a:endParaRPr>
          </a:p>
        </p:txBody>
      </p:sp>
      <p:pic>
        <p:nvPicPr>
          <p:cNvPr id="413" name="Google Shape;413;p22"/>
          <p:cNvPicPr preferRelativeResize="0"/>
          <p:nvPr/>
        </p:nvPicPr>
        <p:blipFill>
          <a:blip r:embed="rId3">
            <a:alphaModFix/>
          </a:blip>
          <a:stretch>
            <a:fillRect/>
          </a:stretch>
        </p:blipFill>
        <p:spPr>
          <a:xfrm>
            <a:off x="4658598" y="1044031"/>
            <a:ext cx="2992251" cy="2501800"/>
          </a:xfrm>
          <a:prstGeom prst="rect">
            <a:avLst/>
          </a:prstGeom>
          <a:noFill/>
          <a:ln>
            <a:noFill/>
          </a:ln>
        </p:spPr>
      </p:pic>
      <p:sp>
        <p:nvSpPr>
          <p:cNvPr id="414" name="Google Shape;414;p22"/>
          <p:cNvSpPr txBox="1"/>
          <p:nvPr/>
        </p:nvSpPr>
        <p:spPr>
          <a:xfrm>
            <a:off x="317400" y="3693175"/>
            <a:ext cx="7137600" cy="1569900"/>
          </a:xfrm>
          <a:prstGeom prst="rect">
            <a:avLst/>
          </a:prstGeom>
          <a:noFill/>
          <a:ln cap="flat" cmpd="sng" w="9525">
            <a:solidFill>
              <a:schemeClr val="dk2"/>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Exo"/>
                <a:ea typeface="Exo"/>
                <a:cs typeface="Exo"/>
                <a:sym typeface="Exo"/>
              </a:rPr>
              <a:t>What is the clinical importance of vascular segments of kidney? </a:t>
            </a:r>
            <a:endParaRPr b="1">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The vascular segments of the kidney provide avascular planes in between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them forming the bloodless line, making it possible to remove individual or </a:t>
            </a:r>
            <a:endParaRPr>
              <a:latin typeface="Exo"/>
              <a:ea typeface="Exo"/>
              <a:cs typeface="Exo"/>
              <a:sym typeface="Exo"/>
            </a:endParaRPr>
          </a:p>
          <a:p>
            <a:pPr indent="0" lvl="0" marL="0" rtl="0" algn="l">
              <a:lnSpc>
                <a:spcPct val="150000"/>
              </a:lnSpc>
              <a:spcBef>
                <a:spcPts val="0"/>
              </a:spcBef>
              <a:spcAft>
                <a:spcPts val="0"/>
              </a:spcAft>
              <a:buNone/>
            </a:pPr>
            <a:r>
              <a:rPr lang="en">
                <a:latin typeface="Exo"/>
                <a:ea typeface="Exo"/>
                <a:cs typeface="Exo"/>
                <a:sym typeface="Exo"/>
              </a:rPr>
              <a:t>multiple diseased segments or for doing a partial nephrectomy.</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Useful in doing incisions for segmental resection of the kidney or opening to </a:t>
            </a:r>
            <a:endParaRPr>
              <a:latin typeface="Exo"/>
              <a:ea typeface="Exo"/>
              <a:cs typeface="Exo"/>
              <a:sym typeface="Exo"/>
            </a:endParaRPr>
          </a:p>
          <a:p>
            <a:pPr indent="0" lvl="0" marL="0" rtl="0" algn="l">
              <a:spcBef>
                <a:spcPts val="0"/>
              </a:spcBef>
              <a:spcAft>
                <a:spcPts val="0"/>
              </a:spcAft>
              <a:buNone/>
            </a:pPr>
            <a:r>
              <a:rPr lang="en">
                <a:latin typeface="Exo"/>
                <a:ea typeface="Exo"/>
                <a:cs typeface="Exo"/>
                <a:sym typeface="Exo"/>
              </a:rPr>
              <a:t>remove a stone from pelvicalyceal system.</a:t>
            </a:r>
            <a:endParaRPr>
              <a:latin typeface="Exo"/>
              <a:ea typeface="Exo"/>
              <a:cs typeface="Exo"/>
              <a:sym typeface="Exo"/>
            </a:endParaRPr>
          </a:p>
        </p:txBody>
      </p:sp>
      <p:sp>
        <p:nvSpPr>
          <p:cNvPr id="415" name="Google Shape;415;p22"/>
          <p:cNvSpPr txBox="1"/>
          <p:nvPr/>
        </p:nvSpPr>
        <p:spPr>
          <a:xfrm>
            <a:off x="1511699" y="5530223"/>
            <a:ext cx="4749000" cy="507000"/>
          </a:xfrm>
          <a:prstGeom prst="rect">
            <a:avLst/>
          </a:prstGeom>
          <a:noFill/>
          <a:ln>
            <a:noFill/>
          </a:ln>
        </p:spPr>
        <p:txBody>
          <a:bodyPr anchorCtr="0" anchor="t" bIns="36675" lIns="36675" spcFirstLastPara="1" rIns="36675" wrap="square" tIns="36675">
            <a:spAutoFit/>
          </a:bodyPr>
          <a:lstStyle/>
          <a:p>
            <a:pPr indent="0" lvl="0" marL="0" rtl="0" algn="ctr">
              <a:spcBef>
                <a:spcPts val="0"/>
              </a:spcBef>
              <a:spcAft>
                <a:spcPts val="0"/>
              </a:spcAft>
              <a:buNone/>
            </a:pPr>
            <a:r>
              <a:rPr b="1" lang="en" sz="2800">
                <a:solidFill>
                  <a:srgbClr val="345B63"/>
                </a:solidFill>
                <a:latin typeface="Exo"/>
                <a:ea typeface="Exo"/>
                <a:cs typeface="Exo"/>
                <a:sym typeface="Exo"/>
              </a:rPr>
              <a:t>Blood Supply of the Kidney</a:t>
            </a:r>
            <a:endParaRPr b="1" sz="2800">
              <a:solidFill>
                <a:srgbClr val="345B63"/>
              </a:solidFill>
              <a:latin typeface="Exo"/>
              <a:ea typeface="Exo"/>
              <a:cs typeface="Exo"/>
              <a:sym typeface="Exo"/>
            </a:endParaRPr>
          </a:p>
        </p:txBody>
      </p:sp>
      <p:cxnSp>
        <p:nvCxnSpPr>
          <p:cNvPr id="416" name="Google Shape;416;p22"/>
          <p:cNvCxnSpPr/>
          <p:nvPr/>
        </p:nvCxnSpPr>
        <p:spPr>
          <a:xfrm>
            <a:off x="1579512" y="6110905"/>
            <a:ext cx="4613400" cy="1800"/>
          </a:xfrm>
          <a:prstGeom prst="straightConnector1">
            <a:avLst/>
          </a:prstGeom>
          <a:noFill/>
          <a:ln cap="flat" cmpd="sng" w="38100">
            <a:solidFill>
              <a:srgbClr val="345B63"/>
            </a:solidFill>
            <a:prstDash val="solid"/>
            <a:round/>
            <a:headEnd len="med" w="med" type="none"/>
            <a:tailEnd len="med" w="med" type="none"/>
          </a:ln>
        </p:spPr>
      </p:cxnSp>
      <p:cxnSp>
        <p:nvCxnSpPr>
          <p:cNvPr id="417" name="Google Shape;417;p22"/>
          <p:cNvCxnSpPr/>
          <p:nvPr/>
        </p:nvCxnSpPr>
        <p:spPr>
          <a:xfrm>
            <a:off x="622169" y="6304370"/>
            <a:ext cx="4500" cy="1856100"/>
          </a:xfrm>
          <a:prstGeom prst="straightConnector1">
            <a:avLst/>
          </a:prstGeom>
          <a:noFill/>
          <a:ln cap="flat" cmpd="sng" w="76200">
            <a:solidFill>
              <a:srgbClr val="134F5C"/>
            </a:solidFill>
            <a:prstDash val="solid"/>
            <a:round/>
            <a:headEnd len="med" w="med" type="none"/>
            <a:tailEnd len="med" w="med" type="none"/>
          </a:ln>
        </p:spPr>
      </p:cxnSp>
      <p:sp>
        <p:nvSpPr>
          <p:cNvPr id="418" name="Google Shape;418;p22"/>
          <p:cNvSpPr/>
          <p:nvPr/>
        </p:nvSpPr>
        <p:spPr>
          <a:xfrm>
            <a:off x="513293" y="6542808"/>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19" name="Google Shape;419;p22"/>
          <p:cNvSpPr txBox="1"/>
          <p:nvPr/>
        </p:nvSpPr>
        <p:spPr>
          <a:xfrm>
            <a:off x="823450" y="6350800"/>
            <a:ext cx="427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Exo"/>
                <a:ea typeface="Exo"/>
                <a:cs typeface="Exo"/>
                <a:sym typeface="Exo"/>
              </a:rPr>
              <a:t>The </a:t>
            </a:r>
            <a:r>
              <a:rPr b="1" lang="en">
                <a:solidFill>
                  <a:schemeClr val="dk1"/>
                </a:solidFill>
                <a:latin typeface="Exo"/>
                <a:ea typeface="Exo"/>
                <a:cs typeface="Exo"/>
                <a:sym typeface="Exo"/>
              </a:rPr>
              <a:t>renal artery</a:t>
            </a:r>
            <a:r>
              <a:rPr lang="en">
                <a:solidFill>
                  <a:schemeClr val="dk1"/>
                </a:solidFill>
                <a:latin typeface="Exo"/>
                <a:ea typeface="Exo"/>
                <a:cs typeface="Exo"/>
                <a:sym typeface="Exo"/>
              </a:rPr>
              <a:t> arises from the </a:t>
            </a:r>
            <a:r>
              <a:rPr b="1" lang="en">
                <a:solidFill>
                  <a:schemeClr val="dk1"/>
                </a:solidFill>
                <a:latin typeface="Exo"/>
                <a:ea typeface="Exo"/>
                <a:cs typeface="Exo"/>
                <a:sym typeface="Exo"/>
              </a:rPr>
              <a:t>aorta </a:t>
            </a:r>
            <a:r>
              <a:rPr lang="en">
                <a:solidFill>
                  <a:schemeClr val="dk1"/>
                </a:solidFill>
                <a:latin typeface="Exo"/>
                <a:ea typeface="Exo"/>
                <a:cs typeface="Exo"/>
                <a:sym typeface="Exo"/>
              </a:rPr>
              <a:t>at the level of the </a:t>
            </a:r>
            <a:r>
              <a:rPr b="1" lang="en">
                <a:solidFill>
                  <a:schemeClr val="dk1"/>
                </a:solidFill>
                <a:latin typeface="Exo"/>
                <a:ea typeface="Exo"/>
                <a:cs typeface="Exo"/>
                <a:sym typeface="Exo"/>
              </a:rPr>
              <a:t>second lumbar vertebra. </a:t>
            </a:r>
            <a:endParaRPr b="1"/>
          </a:p>
        </p:txBody>
      </p:sp>
      <p:sp>
        <p:nvSpPr>
          <p:cNvPr id="420" name="Google Shape;420;p22"/>
          <p:cNvSpPr/>
          <p:nvPr/>
        </p:nvSpPr>
        <p:spPr>
          <a:xfrm>
            <a:off x="513310" y="7150898"/>
            <a:ext cx="227100" cy="224100"/>
          </a:xfrm>
          <a:prstGeom prst="ellipse">
            <a:avLst/>
          </a:prstGeom>
          <a:solidFill>
            <a:srgbClr val="B9C7C9"/>
          </a:solidFill>
          <a:ln cap="flat" cmpd="sng" w="25400">
            <a:solidFill>
              <a:srgbClr val="899B9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21" name="Google Shape;421;p22"/>
          <p:cNvSpPr txBox="1"/>
          <p:nvPr/>
        </p:nvSpPr>
        <p:spPr>
          <a:xfrm>
            <a:off x="823450" y="6958900"/>
            <a:ext cx="40629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Exo"/>
                <a:ea typeface="Exo"/>
                <a:cs typeface="Exo"/>
                <a:sym typeface="Exo"/>
              </a:rPr>
              <a:t>Together, the renal arteries direct 25% of the cardiac output towards the kidneys.</a:t>
            </a:r>
            <a:endParaRPr/>
          </a:p>
        </p:txBody>
      </p:sp>
      <p:sp>
        <p:nvSpPr>
          <p:cNvPr id="422" name="Google Shape;422;p22"/>
          <p:cNvSpPr/>
          <p:nvPr/>
        </p:nvSpPr>
        <p:spPr>
          <a:xfrm>
            <a:off x="513293" y="7698359"/>
            <a:ext cx="227100" cy="224100"/>
          </a:xfrm>
          <a:prstGeom prst="ellipse">
            <a:avLst/>
          </a:prstGeom>
          <a:solidFill>
            <a:srgbClr val="345B63"/>
          </a:solidFill>
          <a:ln cap="flat" cmpd="sng" w="25400">
            <a:solidFill>
              <a:srgbClr val="B9C7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23" name="Google Shape;423;p22"/>
          <p:cNvSpPr txBox="1"/>
          <p:nvPr/>
        </p:nvSpPr>
        <p:spPr>
          <a:xfrm>
            <a:off x="813850" y="7612242"/>
            <a:ext cx="408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Exo"/>
                <a:ea typeface="Exo"/>
                <a:cs typeface="Exo"/>
                <a:sym typeface="Exo"/>
              </a:rPr>
              <a:t>The </a:t>
            </a:r>
            <a:r>
              <a:rPr b="1" lang="en">
                <a:solidFill>
                  <a:schemeClr val="dk1"/>
                </a:solidFill>
                <a:latin typeface="Exo"/>
                <a:ea typeface="Exo"/>
                <a:cs typeface="Exo"/>
                <a:sym typeface="Exo"/>
              </a:rPr>
              <a:t>right renal artery</a:t>
            </a:r>
            <a:r>
              <a:rPr lang="en">
                <a:solidFill>
                  <a:schemeClr val="dk1"/>
                </a:solidFill>
                <a:latin typeface="Exo"/>
                <a:ea typeface="Exo"/>
                <a:cs typeface="Exo"/>
                <a:sym typeface="Exo"/>
              </a:rPr>
              <a:t> passes </a:t>
            </a:r>
            <a:r>
              <a:rPr b="1" lang="en">
                <a:solidFill>
                  <a:schemeClr val="dk1"/>
                </a:solidFill>
                <a:latin typeface="Exo"/>
                <a:ea typeface="Exo"/>
                <a:cs typeface="Exo"/>
                <a:sym typeface="Exo"/>
              </a:rPr>
              <a:t>behind </a:t>
            </a:r>
            <a:r>
              <a:rPr lang="en">
                <a:solidFill>
                  <a:schemeClr val="dk1"/>
                </a:solidFill>
                <a:latin typeface="Exo"/>
                <a:ea typeface="Exo"/>
                <a:cs typeface="Exo"/>
                <a:sym typeface="Exo"/>
              </a:rPr>
              <a:t>the IVC.</a:t>
            </a:r>
            <a:endParaRPr/>
          </a:p>
        </p:txBody>
      </p:sp>
      <p:pic>
        <p:nvPicPr>
          <p:cNvPr id="424" name="Google Shape;424;p22"/>
          <p:cNvPicPr preferRelativeResize="0"/>
          <p:nvPr/>
        </p:nvPicPr>
        <p:blipFill>
          <a:blip r:embed="rId4">
            <a:alphaModFix/>
          </a:blip>
          <a:stretch>
            <a:fillRect/>
          </a:stretch>
        </p:blipFill>
        <p:spPr>
          <a:xfrm>
            <a:off x="5048342" y="6304374"/>
            <a:ext cx="2663508" cy="1974099"/>
          </a:xfrm>
          <a:prstGeom prst="rect">
            <a:avLst/>
          </a:prstGeom>
          <a:noFill/>
          <a:ln>
            <a:noFill/>
          </a:ln>
          <a:effectLst>
            <a:outerShdw blurRad="57150" rotWithShape="0" algn="bl" dir="5400000" dist="19050">
              <a:srgbClr val="000000">
                <a:alpha val="50000"/>
              </a:srgbClr>
            </a:outerShdw>
          </a:effectLst>
        </p:spPr>
      </p:pic>
      <p:sp>
        <p:nvSpPr>
          <p:cNvPr id="425" name="Google Shape;425;p22"/>
          <p:cNvSpPr txBox="1"/>
          <p:nvPr/>
        </p:nvSpPr>
        <p:spPr>
          <a:xfrm>
            <a:off x="206375" y="8969213"/>
            <a:ext cx="782400" cy="33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Exo"/>
                <a:ea typeface="Exo"/>
                <a:cs typeface="Exo"/>
                <a:sym typeface="Exo"/>
              </a:rPr>
              <a:t>Abdominal Aorta</a:t>
            </a:r>
            <a:endParaRPr b="1" sz="900">
              <a:latin typeface="Exo"/>
              <a:ea typeface="Exo"/>
              <a:cs typeface="Exo"/>
              <a:sym typeface="Exo"/>
            </a:endParaRPr>
          </a:p>
        </p:txBody>
      </p:sp>
      <p:sp>
        <p:nvSpPr>
          <p:cNvPr id="426" name="Google Shape;426;p22"/>
          <p:cNvSpPr txBox="1"/>
          <p:nvPr/>
        </p:nvSpPr>
        <p:spPr>
          <a:xfrm>
            <a:off x="1188796" y="8912088"/>
            <a:ext cx="584100" cy="4539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Renal Artery</a:t>
            </a:r>
            <a:endParaRPr b="1" sz="900">
              <a:latin typeface="Exo"/>
              <a:ea typeface="Exo"/>
              <a:cs typeface="Exo"/>
              <a:sym typeface="Exo"/>
            </a:endParaRPr>
          </a:p>
        </p:txBody>
      </p:sp>
      <p:sp>
        <p:nvSpPr>
          <p:cNvPr id="427" name="Google Shape;427;p22"/>
          <p:cNvSpPr txBox="1"/>
          <p:nvPr/>
        </p:nvSpPr>
        <p:spPr>
          <a:xfrm>
            <a:off x="1972920" y="8912088"/>
            <a:ext cx="782400" cy="4539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Segmental Arteries </a:t>
            </a:r>
            <a:endParaRPr b="1" sz="900">
              <a:latin typeface="Exo"/>
              <a:ea typeface="Exo"/>
              <a:cs typeface="Exo"/>
              <a:sym typeface="Exo"/>
            </a:endParaRPr>
          </a:p>
        </p:txBody>
      </p:sp>
      <p:sp>
        <p:nvSpPr>
          <p:cNvPr id="428" name="Google Shape;428;p22"/>
          <p:cNvSpPr txBox="1"/>
          <p:nvPr/>
        </p:nvSpPr>
        <p:spPr>
          <a:xfrm>
            <a:off x="2955338" y="8912088"/>
            <a:ext cx="675000" cy="4539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Lobar Arteries</a:t>
            </a:r>
            <a:endParaRPr b="1" sz="900">
              <a:latin typeface="Exo"/>
              <a:ea typeface="Exo"/>
              <a:cs typeface="Exo"/>
              <a:sym typeface="Exo"/>
            </a:endParaRPr>
          </a:p>
        </p:txBody>
      </p:sp>
      <p:sp>
        <p:nvSpPr>
          <p:cNvPr id="429" name="Google Shape;429;p22"/>
          <p:cNvSpPr txBox="1"/>
          <p:nvPr/>
        </p:nvSpPr>
        <p:spPr>
          <a:xfrm>
            <a:off x="3830375" y="8912088"/>
            <a:ext cx="726000" cy="4539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Interlobar Arteries</a:t>
            </a:r>
            <a:endParaRPr b="1" sz="900">
              <a:latin typeface="Exo"/>
              <a:ea typeface="Exo"/>
              <a:cs typeface="Exo"/>
              <a:sym typeface="Exo"/>
            </a:endParaRPr>
          </a:p>
        </p:txBody>
      </p:sp>
      <p:sp>
        <p:nvSpPr>
          <p:cNvPr id="430" name="Google Shape;430;p22"/>
          <p:cNvSpPr txBox="1"/>
          <p:nvPr/>
        </p:nvSpPr>
        <p:spPr>
          <a:xfrm>
            <a:off x="4756405" y="8912095"/>
            <a:ext cx="675000" cy="4539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Arcuate Arteries</a:t>
            </a:r>
            <a:endParaRPr b="1" sz="900">
              <a:latin typeface="Exo"/>
              <a:ea typeface="Exo"/>
              <a:cs typeface="Exo"/>
              <a:sym typeface="Exo"/>
            </a:endParaRPr>
          </a:p>
        </p:txBody>
      </p:sp>
      <p:sp>
        <p:nvSpPr>
          <p:cNvPr id="431" name="Google Shape;431;p22"/>
          <p:cNvSpPr txBox="1"/>
          <p:nvPr/>
        </p:nvSpPr>
        <p:spPr>
          <a:xfrm>
            <a:off x="5631417" y="8912088"/>
            <a:ext cx="867300" cy="4539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Interlobular Arteries</a:t>
            </a:r>
            <a:endParaRPr b="1" sz="900">
              <a:latin typeface="Exo"/>
              <a:ea typeface="Exo"/>
              <a:cs typeface="Exo"/>
              <a:sym typeface="Exo"/>
            </a:endParaRPr>
          </a:p>
        </p:txBody>
      </p:sp>
      <p:sp>
        <p:nvSpPr>
          <p:cNvPr id="432" name="Google Shape;432;p22"/>
          <p:cNvSpPr txBox="1"/>
          <p:nvPr/>
        </p:nvSpPr>
        <p:spPr>
          <a:xfrm>
            <a:off x="6698730" y="8844749"/>
            <a:ext cx="867300" cy="5886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Afferent Glomerular Arterioles</a:t>
            </a:r>
            <a:endParaRPr b="1" sz="900">
              <a:latin typeface="Exo"/>
              <a:ea typeface="Exo"/>
              <a:cs typeface="Exo"/>
              <a:sym typeface="Exo"/>
            </a:endParaRPr>
          </a:p>
        </p:txBody>
      </p:sp>
      <p:cxnSp>
        <p:nvCxnSpPr>
          <p:cNvPr id="433" name="Google Shape;433;p22"/>
          <p:cNvCxnSpPr>
            <a:stCxn id="425" idx="3"/>
            <a:endCxn id="426" idx="1"/>
          </p:cNvCxnSpPr>
          <p:nvPr/>
        </p:nvCxnSpPr>
        <p:spPr>
          <a:xfrm>
            <a:off x="988775" y="9138563"/>
            <a:ext cx="200100" cy="600"/>
          </a:xfrm>
          <a:prstGeom prst="straightConnector1">
            <a:avLst/>
          </a:prstGeom>
          <a:noFill/>
          <a:ln cap="flat" cmpd="sng" w="9525">
            <a:solidFill>
              <a:schemeClr val="dk2"/>
            </a:solidFill>
            <a:prstDash val="solid"/>
            <a:round/>
            <a:headEnd len="med" w="med" type="none"/>
            <a:tailEnd len="med" w="med" type="triangle"/>
          </a:ln>
        </p:spPr>
      </p:cxnSp>
      <p:cxnSp>
        <p:nvCxnSpPr>
          <p:cNvPr id="434" name="Google Shape;434;p22"/>
          <p:cNvCxnSpPr>
            <a:stCxn id="426" idx="3"/>
            <a:endCxn id="427" idx="1"/>
          </p:cNvCxnSpPr>
          <p:nvPr/>
        </p:nvCxnSpPr>
        <p:spPr>
          <a:xfrm>
            <a:off x="1772896" y="9139038"/>
            <a:ext cx="200100" cy="0"/>
          </a:xfrm>
          <a:prstGeom prst="straightConnector1">
            <a:avLst/>
          </a:prstGeom>
          <a:noFill/>
          <a:ln cap="flat" cmpd="sng" w="9525">
            <a:solidFill>
              <a:schemeClr val="dk2"/>
            </a:solidFill>
            <a:prstDash val="solid"/>
            <a:round/>
            <a:headEnd len="med" w="med" type="none"/>
            <a:tailEnd len="med" w="med" type="triangle"/>
          </a:ln>
        </p:spPr>
      </p:cxnSp>
      <p:cxnSp>
        <p:nvCxnSpPr>
          <p:cNvPr id="435" name="Google Shape;435;p22"/>
          <p:cNvCxnSpPr>
            <a:stCxn id="427" idx="3"/>
            <a:endCxn id="428" idx="1"/>
          </p:cNvCxnSpPr>
          <p:nvPr/>
        </p:nvCxnSpPr>
        <p:spPr>
          <a:xfrm>
            <a:off x="2755320" y="9139038"/>
            <a:ext cx="200100" cy="0"/>
          </a:xfrm>
          <a:prstGeom prst="straightConnector1">
            <a:avLst/>
          </a:prstGeom>
          <a:noFill/>
          <a:ln cap="flat" cmpd="sng" w="9525">
            <a:solidFill>
              <a:schemeClr val="dk2"/>
            </a:solidFill>
            <a:prstDash val="solid"/>
            <a:round/>
            <a:headEnd len="med" w="med" type="none"/>
            <a:tailEnd len="med" w="med" type="triangle"/>
          </a:ln>
        </p:spPr>
      </p:cxnSp>
      <p:cxnSp>
        <p:nvCxnSpPr>
          <p:cNvPr id="436" name="Google Shape;436;p22"/>
          <p:cNvCxnSpPr>
            <a:stCxn id="428" idx="3"/>
            <a:endCxn id="429" idx="1"/>
          </p:cNvCxnSpPr>
          <p:nvPr/>
        </p:nvCxnSpPr>
        <p:spPr>
          <a:xfrm>
            <a:off x="3630338" y="9139038"/>
            <a:ext cx="200100" cy="0"/>
          </a:xfrm>
          <a:prstGeom prst="straightConnector1">
            <a:avLst/>
          </a:prstGeom>
          <a:noFill/>
          <a:ln cap="flat" cmpd="sng" w="9525">
            <a:solidFill>
              <a:schemeClr val="dk2"/>
            </a:solidFill>
            <a:prstDash val="solid"/>
            <a:round/>
            <a:headEnd len="med" w="med" type="none"/>
            <a:tailEnd len="med" w="med" type="triangle"/>
          </a:ln>
        </p:spPr>
      </p:cxnSp>
      <p:cxnSp>
        <p:nvCxnSpPr>
          <p:cNvPr id="437" name="Google Shape;437;p22"/>
          <p:cNvCxnSpPr>
            <a:stCxn id="429" idx="3"/>
            <a:endCxn id="430" idx="1"/>
          </p:cNvCxnSpPr>
          <p:nvPr/>
        </p:nvCxnSpPr>
        <p:spPr>
          <a:xfrm>
            <a:off x="4556375" y="9139038"/>
            <a:ext cx="200100" cy="0"/>
          </a:xfrm>
          <a:prstGeom prst="straightConnector1">
            <a:avLst/>
          </a:prstGeom>
          <a:noFill/>
          <a:ln cap="flat" cmpd="sng" w="9525">
            <a:solidFill>
              <a:schemeClr val="dk2"/>
            </a:solidFill>
            <a:prstDash val="solid"/>
            <a:round/>
            <a:headEnd len="med" w="med" type="none"/>
            <a:tailEnd len="med" w="med" type="triangle"/>
          </a:ln>
        </p:spPr>
      </p:cxnSp>
      <p:cxnSp>
        <p:nvCxnSpPr>
          <p:cNvPr id="438" name="Google Shape;438;p22"/>
          <p:cNvCxnSpPr>
            <a:stCxn id="430" idx="3"/>
            <a:endCxn id="431" idx="1"/>
          </p:cNvCxnSpPr>
          <p:nvPr/>
        </p:nvCxnSpPr>
        <p:spPr>
          <a:xfrm>
            <a:off x="5431405" y="9139045"/>
            <a:ext cx="200100" cy="0"/>
          </a:xfrm>
          <a:prstGeom prst="straightConnector1">
            <a:avLst/>
          </a:prstGeom>
          <a:noFill/>
          <a:ln cap="flat" cmpd="sng" w="9525">
            <a:solidFill>
              <a:schemeClr val="dk2"/>
            </a:solidFill>
            <a:prstDash val="solid"/>
            <a:round/>
            <a:headEnd len="med" w="med" type="none"/>
            <a:tailEnd len="med" w="med" type="triangle"/>
          </a:ln>
        </p:spPr>
      </p:cxnSp>
      <p:cxnSp>
        <p:nvCxnSpPr>
          <p:cNvPr id="439" name="Google Shape;439;p22"/>
          <p:cNvCxnSpPr>
            <a:stCxn id="431" idx="3"/>
            <a:endCxn id="432" idx="1"/>
          </p:cNvCxnSpPr>
          <p:nvPr/>
        </p:nvCxnSpPr>
        <p:spPr>
          <a:xfrm>
            <a:off x="6498717" y="9139038"/>
            <a:ext cx="200100" cy="0"/>
          </a:xfrm>
          <a:prstGeom prst="straightConnector1">
            <a:avLst/>
          </a:prstGeom>
          <a:noFill/>
          <a:ln cap="flat" cmpd="sng" w="9525">
            <a:solidFill>
              <a:schemeClr val="dk2"/>
            </a:solidFill>
            <a:prstDash val="solid"/>
            <a:round/>
            <a:headEnd len="med" w="med" type="none"/>
            <a:tailEnd len="med" w="med" type="triangle"/>
          </a:ln>
        </p:spPr>
      </p:cxnSp>
      <p:sp>
        <p:nvSpPr>
          <p:cNvPr id="440" name="Google Shape;440;p22"/>
          <p:cNvSpPr txBox="1"/>
          <p:nvPr/>
        </p:nvSpPr>
        <p:spPr>
          <a:xfrm>
            <a:off x="541091" y="10051301"/>
            <a:ext cx="1262100" cy="3195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Inferior vena cava</a:t>
            </a:r>
            <a:endParaRPr b="1" sz="900">
              <a:latin typeface="Exo"/>
              <a:ea typeface="Exo"/>
              <a:cs typeface="Exo"/>
              <a:sym typeface="Exo"/>
            </a:endParaRPr>
          </a:p>
        </p:txBody>
      </p:sp>
      <p:sp>
        <p:nvSpPr>
          <p:cNvPr id="441" name="Google Shape;441;p22"/>
          <p:cNvSpPr txBox="1"/>
          <p:nvPr/>
        </p:nvSpPr>
        <p:spPr>
          <a:xfrm>
            <a:off x="2186353" y="10051322"/>
            <a:ext cx="782400" cy="3195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Renal vein</a:t>
            </a:r>
            <a:endParaRPr b="1" sz="900">
              <a:latin typeface="Exo"/>
              <a:ea typeface="Exo"/>
              <a:cs typeface="Exo"/>
              <a:sym typeface="Exo"/>
            </a:endParaRPr>
          </a:p>
        </p:txBody>
      </p:sp>
      <p:sp>
        <p:nvSpPr>
          <p:cNvPr id="442" name="Google Shape;442;p22"/>
          <p:cNvSpPr txBox="1"/>
          <p:nvPr/>
        </p:nvSpPr>
        <p:spPr>
          <a:xfrm>
            <a:off x="3351900" y="10051310"/>
            <a:ext cx="1081800" cy="3195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Interlobar veins</a:t>
            </a:r>
            <a:endParaRPr b="1" sz="900">
              <a:latin typeface="Exo"/>
              <a:ea typeface="Exo"/>
              <a:cs typeface="Exo"/>
              <a:sym typeface="Exo"/>
            </a:endParaRPr>
          </a:p>
        </p:txBody>
      </p:sp>
      <p:sp>
        <p:nvSpPr>
          <p:cNvPr id="443" name="Google Shape;443;p22"/>
          <p:cNvSpPr txBox="1"/>
          <p:nvPr/>
        </p:nvSpPr>
        <p:spPr>
          <a:xfrm>
            <a:off x="4816850" y="10051310"/>
            <a:ext cx="949500" cy="3195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Arcuate veins</a:t>
            </a:r>
            <a:endParaRPr b="1" sz="900">
              <a:latin typeface="Exo"/>
              <a:ea typeface="Exo"/>
              <a:cs typeface="Exo"/>
              <a:sym typeface="Exo"/>
            </a:endParaRPr>
          </a:p>
        </p:txBody>
      </p:sp>
      <p:sp>
        <p:nvSpPr>
          <p:cNvPr id="444" name="Google Shape;444;p22"/>
          <p:cNvSpPr txBox="1"/>
          <p:nvPr/>
        </p:nvSpPr>
        <p:spPr>
          <a:xfrm>
            <a:off x="6149498" y="9984110"/>
            <a:ext cx="1081800" cy="453900"/>
          </a:xfrm>
          <a:prstGeom prst="rect">
            <a:avLst/>
          </a:prstGeom>
          <a:solidFill>
            <a:schemeClr val="lt2"/>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900">
                <a:latin typeface="Exo"/>
                <a:ea typeface="Exo"/>
                <a:cs typeface="Exo"/>
                <a:sym typeface="Exo"/>
              </a:rPr>
              <a:t>Interlobular veins</a:t>
            </a:r>
            <a:endParaRPr b="1" sz="900">
              <a:latin typeface="Exo"/>
              <a:ea typeface="Exo"/>
              <a:cs typeface="Exo"/>
              <a:sym typeface="Exo"/>
            </a:endParaRPr>
          </a:p>
        </p:txBody>
      </p:sp>
      <p:cxnSp>
        <p:nvCxnSpPr>
          <p:cNvPr id="445" name="Google Shape;445;p22"/>
          <p:cNvCxnSpPr>
            <a:stCxn id="440" idx="3"/>
            <a:endCxn id="441" idx="1"/>
          </p:cNvCxnSpPr>
          <p:nvPr/>
        </p:nvCxnSpPr>
        <p:spPr>
          <a:xfrm>
            <a:off x="1803191" y="10211051"/>
            <a:ext cx="383100" cy="0"/>
          </a:xfrm>
          <a:prstGeom prst="straightConnector1">
            <a:avLst/>
          </a:prstGeom>
          <a:noFill/>
          <a:ln cap="flat" cmpd="sng" w="9525">
            <a:solidFill>
              <a:schemeClr val="dk2"/>
            </a:solidFill>
            <a:prstDash val="solid"/>
            <a:round/>
            <a:headEnd len="med" w="med" type="triangle"/>
            <a:tailEnd len="med" w="med" type="none"/>
          </a:ln>
        </p:spPr>
      </p:cxnSp>
      <p:cxnSp>
        <p:nvCxnSpPr>
          <p:cNvPr id="446" name="Google Shape;446;p22"/>
          <p:cNvCxnSpPr>
            <a:stCxn id="441" idx="3"/>
            <a:endCxn id="442" idx="1"/>
          </p:cNvCxnSpPr>
          <p:nvPr/>
        </p:nvCxnSpPr>
        <p:spPr>
          <a:xfrm>
            <a:off x="2968753" y="10211072"/>
            <a:ext cx="383100" cy="0"/>
          </a:xfrm>
          <a:prstGeom prst="straightConnector1">
            <a:avLst/>
          </a:prstGeom>
          <a:noFill/>
          <a:ln cap="flat" cmpd="sng" w="9525">
            <a:solidFill>
              <a:schemeClr val="dk2"/>
            </a:solidFill>
            <a:prstDash val="solid"/>
            <a:round/>
            <a:headEnd len="med" w="med" type="triangle"/>
            <a:tailEnd len="med" w="med" type="none"/>
          </a:ln>
        </p:spPr>
      </p:cxnSp>
      <p:cxnSp>
        <p:nvCxnSpPr>
          <p:cNvPr id="447" name="Google Shape;447;p22"/>
          <p:cNvCxnSpPr>
            <a:stCxn id="442" idx="3"/>
            <a:endCxn id="443" idx="1"/>
          </p:cNvCxnSpPr>
          <p:nvPr/>
        </p:nvCxnSpPr>
        <p:spPr>
          <a:xfrm>
            <a:off x="4433700" y="10211060"/>
            <a:ext cx="383100" cy="0"/>
          </a:xfrm>
          <a:prstGeom prst="straightConnector1">
            <a:avLst/>
          </a:prstGeom>
          <a:noFill/>
          <a:ln cap="flat" cmpd="sng" w="9525">
            <a:solidFill>
              <a:schemeClr val="dk2"/>
            </a:solidFill>
            <a:prstDash val="solid"/>
            <a:round/>
            <a:headEnd len="med" w="med" type="triangle"/>
            <a:tailEnd len="med" w="med" type="none"/>
          </a:ln>
        </p:spPr>
      </p:cxnSp>
      <p:cxnSp>
        <p:nvCxnSpPr>
          <p:cNvPr id="448" name="Google Shape;448;p22"/>
          <p:cNvCxnSpPr>
            <a:stCxn id="443" idx="3"/>
            <a:endCxn id="444" idx="1"/>
          </p:cNvCxnSpPr>
          <p:nvPr/>
        </p:nvCxnSpPr>
        <p:spPr>
          <a:xfrm>
            <a:off x="5766350" y="10211060"/>
            <a:ext cx="383100" cy="0"/>
          </a:xfrm>
          <a:prstGeom prst="straightConnector1">
            <a:avLst/>
          </a:prstGeom>
          <a:noFill/>
          <a:ln cap="flat" cmpd="sng" w="9525">
            <a:solidFill>
              <a:schemeClr val="dk2"/>
            </a:solidFill>
            <a:prstDash val="solid"/>
            <a:round/>
            <a:headEnd len="med" w="med" type="triangle"/>
            <a:tailEnd len="med" w="med" type="none"/>
          </a:ln>
        </p:spPr>
      </p:cxnSp>
      <p:sp>
        <p:nvSpPr>
          <p:cNvPr id="449" name="Google Shape;449;p22"/>
          <p:cNvSpPr txBox="1"/>
          <p:nvPr/>
        </p:nvSpPr>
        <p:spPr>
          <a:xfrm>
            <a:off x="253850" y="8436100"/>
            <a:ext cx="1836600" cy="335700"/>
          </a:xfrm>
          <a:prstGeom prst="rect">
            <a:avLst/>
          </a:prstGeom>
          <a:solidFill>
            <a:srgbClr val="F4CCCC"/>
          </a:solidFill>
          <a:ln>
            <a:noFill/>
          </a:ln>
          <a:effectLst>
            <a:outerShdw blurRad="57150" rotWithShape="0" algn="bl" dir="5400000" dist="19050">
              <a:srgbClr val="000000">
                <a:alpha val="50000"/>
              </a:srgbClr>
            </a:outerShdw>
          </a:effectLst>
        </p:spPr>
        <p:txBody>
          <a:bodyPr anchorCtr="0" anchor="t" bIns="36675" lIns="36675" spcFirstLastPara="1" rIns="36675" wrap="square" tIns="36675">
            <a:spAutoFit/>
          </a:bodyPr>
          <a:lstStyle/>
          <a:p>
            <a:pPr indent="0" lvl="0" marL="0" rtl="0" algn="ctr">
              <a:spcBef>
                <a:spcPts val="0"/>
              </a:spcBef>
              <a:spcAft>
                <a:spcPts val="0"/>
              </a:spcAft>
              <a:buNone/>
            </a:pPr>
            <a:r>
              <a:rPr b="1" lang="en" sz="1700">
                <a:latin typeface="Exo"/>
                <a:ea typeface="Exo"/>
                <a:cs typeface="Exo"/>
                <a:sym typeface="Exo"/>
              </a:rPr>
              <a:t>Arterial Supply</a:t>
            </a:r>
            <a:endParaRPr b="1" sz="1700">
              <a:latin typeface="Exo"/>
              <a:ea typeface="Exo"/>
              <a:cs typeface="Exo"/>
              <a:sym typeface="Exo"/>
            </a:endParaRPr>
          </a:p>
        </p:txBody>
      </p:sp>
      <p:sp>
        <p:nvSpPr>
          <p:cNvPr id="450" name="Google Shape;450;p22"/>
          <p:cNvSpPr txBox="1"/>
          <p:nvPr/>
        </p:nvSpPr>
        <p:spPr>
          <a:xfrm>
            <a:off x="280050" y="9508100"/>
            <a:ext cx="1836600" cy="3339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t" bIns="36675" lIns="36675" spcFirstLastPara="1" rIns="36675" wrap="square" tIns="36675">
            <a:spAutoFit/>
          </a:bodyPr>
          <a:lstStyle/>
          <a:p>
            <a:pPr indent="0" lvl="0" marL="0" rtl="0" algn="ctr">
              <a:spcBef>
                <a:spcPts val="0"/>
              </a:spcBef>
              <a:spcAft>
                <a:spcPts val="0"/>
              </a:spcAft>
              <a:buClr>
                <a:schemeClr val="dk1"/>
              </a:buClr>
              <a:buSzPts val="1100"/>
              <a:buFont typeface="Arial"/>
              <a:buNone/>
            </a:pPr>
            <a:r>
              <a:rPr b="1" lang="en" sz="1700">
                <a:latin typeface="Exo"/>
                <a:ea typeface="Exo"/>
                <a:cs typeface="Exo"/>
                <a:sym typeface="Exo"/>
              </a:rPr>
              <a:t>Venous Drainage</a:t>
            </a:r>
            <a:endParaRPr b="1" sz="1700">
              <a:latin typeface="Exo"/>
              <a:ea typeface="Exo"/>
              <a:cs typeface="Exo"/>
              <a:sym typeface="Ex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