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</p:sldIdLst>
  <p:sldSz cy="10698475" cx="7772400"/>
  <p:notesSz cx="6858000" cy="9144000"/>
  <p:embeddedFontLst>
    <p:embeddedFont>
      <p:font typeface="Caveat"/>
      <p:regular r:id="rId18"/>
      <p:bold r:id="rId19"/>
    </p:embeddedFont>
    <p:embeddedFont>
      <p:font typeface="Titillium Web"/>
      <p:regular r:id="rId20"/>
      <p:bold r:id="rId21"/>
      <p:italic r:id="rId22"/>
      <p:boldItalic r:id="rId23"/>
    </p:embeddedFont>
    <p:embeddedFont>
      <p:font typeface="Exo"/>
      <p:regular r:id="rId24"/>
      <p:bold r:id="rId25"/>
      <p:italic r:id="rId26"/>
      <p:boldItalic r:id="rId27"/>
    </p:embeddedFont>
    <p:embeddedFont>
      <p:font typeface="Open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70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02CA129-C78D-422A-8888-CC73B67948EE}">
  <a:tblStyle styleId="{002CA129-C78D-422A-8888-CC73B67948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70" orient="horz"/>
        <p:guide pos="24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TitilliumWeb-regular.fntdata"/><Relationship Id="rId22" Type="http://schemas.openxmlformats.org/officeDocument/2006/relationships/font" Target="fonts/TitilliumWeb-italic.fntdata"/><Relationship Id="rId21" Type="http://schemas.openxmlformats.org/officeDocument/2006/relationships/font" Target="fonts/TitilliumWeb-bold.fntdata"/><Relationship Id="rId24" Type="http://schemas.openxmlformats.org/officeDocument/2006/relationships/font" Target="fonts/Exo-regular.fntdata"/><Relationship Id="rId23" Type="http://schemas.openxmlformats.org/officeDocument/2006/relationships/font" Target="fonts/TitilliumWeb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Exo-italic.fntdata"/><Relationship Id="rId25" Type="http://schemas.openxmlformats.org/officeDocument/2006/relationships/font" Target="fonts/Exo-bold.fntdata"/><Relationship Id="rId28" Type="http://schemas.openxmlformats.org/officeDocument/2006/relationships/font" Target="fonts/OpenSans-regular.fntdata"/><Relationship Id="rId27" Type="http://schemas.openxmlformats.org/officeDocument/2006/relationships/font" Target="fonts/Exo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OpenSans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penSans-boldItalic.fntdata"/><Relationship Id="rId30" Type="http://schemas.openxmlformats.org/officeDocument/2006/relationships/font" Target="fonts/OpenSans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Caveat-bold.fntdata"/><Relationship Id="rId18" Type="http://schemas.openxmlformats.org/officeDocument/2006/relationships/font" Target="fonts/Cavea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83745" y="685800"/>
            <a:ext cx="249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2328595d5_0_656:notes"/>
          <p:cNvSpPr/>
          <p:nvPr>
            <p:ph idx="2" type="sldImg"/>
          </p:nvPr>
        </p:nvSpPr>
        <p:spPr>
          <a:xfrm>
            <a:off x="2183745" y="685800"/>
            <a:ext cx="249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22328595d5_0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1112a5b8f68_0_105:notes"/>
          <p:cNvSpPr/>
          <p:nvPr>
            <p:ph idx="2" type="sldImg"/>
          </p:nvPr>
        </p:nvSpPr>
        <p:spPr>
          <a:xfrm>
            <a:off x="2183744" y="685800"/>
            <a:ext cx="249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1112a5b8f68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271a022995_0_1:notes"/>
          <p:cNvSpPr/>
          <p:nvPr>
            <p:ph idx="2" type="sldImg"/>
          </p:nvPr>
        </p:nvSpPr>
        <p:spPr>
          <a:xfrm>
            <a:off x="2183745" y="685800"/>
            <a:ext cx="249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271a02299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119f560dce_0_5:notes"/>
          <p:cNvSpPr/>
          <p:nvPr>
            <p:ph idx="2" type="sldImg"/>
          </p:nvPr>
        </p:nvSpPr>
        <p:spPr>
          <a:xfrm>
            <a:off x="2183745" y="685800"/>
            <a:ext cx="249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119f560dc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112a5b8f68_0_165:notes"/>
          <p:cNvSpPr/>
          <p:nvPr>
            <p:ph idx="2" type="sldImg"/>
          </p:nvPr>
        </p:nvSpPr>
        <p:spPr>
          <a:xfrm>
            <a:off x="2183745" y="685800"/>
            <a:ext cx="249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112a5b8f68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6a64138259947a83_1:notes"/>
          <p:cNvSpPr/>
          <p:nvPr>
            <p:ph idx="2" type="sldImg"/>
          </p:nvPr>
        </p:nvSpPr>
        <p:spPr>
          <a:xfrm>
            <a:off x="2183745" y="685800"/>
            <a:ext cx="249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6a64138259947a83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86004003da7f38e_10:notes"/>
          <p:cNvSpPr/>
          <p:nvPr>
            <p:ph idx="2" type="sldImg"/>
          </p:nvPr>
        </p:nvSpPr>
        <p:spPr>
          <a:xfrm>
            <a:off x="2183745" y="685800"/>
            <a:ext cx="249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486004003da7f38e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486004003da7f38e_26:notes"/>
          <p:cNvSpPr/>
          <p:nvPr>
            <p:ph idx="2" type="sldImg"/>
          </p:nvPr>
        </p:nvSpPr>
        <p:spPr>
          <a:xfrm>
            <a:off x="2183745" y="685800"/>
            <a:ext cx="249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486004003da7f38e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8278d4715b22f5_2:notes"/>
          <p:cNvSpPr/>
          <p:nvPr>
            <p:ph idx="2" type="sldImg"/>
          </p:nvPr>
        </p:nvSpPr>
        <p:spPr>
          <a:xfrm>
            <a:off x="2183745" y="685800"/>
            <a:ext cx="249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8278d4715b22f5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2a04207bde_1_53:notes"/>
          <p:cNvSpPr/>
          <p:nvPr>
            <p:ph idx="2" type="sldImg"/>
          </p:nvPr>
        </p:nvSpPr>
        <p:spPr>
          <a:xfrm>
            <a:off x="2183745" y="685800"/>
            <a:ext cx="249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2a04207bde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680467e9667794a2_0:notes"/>
          <p:cNvSpPr/>
          <p:nvPr>
            <p:ph idx="2" type="sldImg"/>
          </p:nvPr>
        </p:nvSpPr>
        <p:spPr>
          <a:xfrm>
            <a:off x="2183745" y="685800"/>
            <a:ext cx="24912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680467e9667794a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5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959129" y="7179517"/>
            <a:ext cx="4544400" cy="4427100"/>
          </a:xfrm>
          <a:prstGeom prst="ellipse">
            <a:avLst/>
          </a:prstGeom>
          <a:solidFill>
            <a:srgbClr val="EEEEEE">
              <a:alpha val="45100"/>
            </a:srgbClr>
          </a:solidFill>
          <a:ln>
            <a:noFill/>
          </a:ln>
        </p:spPr>
        <p:txBody>
          <a:bodyPr anchorCtr="0" anchor="ctr" bIns="36100" lIns="36100" spcFirstLastPara="1" rIns="36100" wrap="square" tIns="36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62559" y="-161700"/>
            <a:ext cx="2263987" cy="226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217" y="64264"/>
            <a:ext cx="1812038" cy="18120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6412838" y="232950"/>
            <a:ext cx="993600" cy="971700"/>
          </a:xfrm>
          <a:prstGeom prst="ellipse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2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7262" y="4771537"/>
            <a:ext cx="1377025" cy="13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47420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47100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46805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46484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46190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45895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45574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45280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44985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44664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44370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44075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43754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43460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43165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42844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42550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42255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41934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41640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41319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41024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40704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40409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40114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39794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39499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39204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38884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38589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38294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37974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37679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37384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37064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36769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36474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36154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87" y="36474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87" y="36154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35859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35539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87" y="35244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34949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34629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34334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34039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33719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33424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33129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32809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87" y="32514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32219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31899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87" y="31604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31309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30989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3064349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3032299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3002824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2970774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2941299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2911824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2879774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2850299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2820824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2788774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2759299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2729824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2697774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2668299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2638824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2606774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2577299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2547824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2515774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87" y="24813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87" y="24492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24198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23877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87" y="23582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23288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22967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22672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22378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22057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21762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21468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62" y="21147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87" y="20852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20558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20237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87" y="19942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75" y="19648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19339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19019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18724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18404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18109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17814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17494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17199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25" y="16904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25" y="16584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16289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25" y="15994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25" y="15674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15379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15084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14764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50" y="144693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14174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37" y="13854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12" y="13552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12" y="1325787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25" y="12950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87" y="12642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12" y="1234449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87" y="12046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/>
          <p:cNvPicPr preferRelativeResize="0"/>
          <p:nvPr/>
        </p:nvPicPr>
        <p:blipFill rotWithShape="1">
          <a:blip r:embed="rId4">
            <a:alphaModFix/>
          </a:blip>
          <a:srcRect b="95532" l="0" r="0" t="0"/>
          <a:stretch/>
        </p:blipFill>
        <p:spPr>
          <a:xfrm>
            <a:off x="6197287" y="117326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"/>
          <p:cNvPicPr preferRelativeResize="0"/>
          <p:nvPr/>
        </p:nvPicPr>
        <p:blipFill rotWithShape="1">
          <a:blip r:embed="rId4">
            <a:alphaModFix/>
          </a:blip>
          <a:srcRect b="0" l="52278" r="41116" t="95532"/>
          <a:stretch/>
        </p:blipFill>
        <p:spPr>
          <a:xfrm>
            <a:off x="6917100" y="6036100"/>
            <a:ext cx="90950" cy="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 rotWithShape="1">
          <a:blip r:embed="rId4">
            <a:alphaModFix/>
          </a:blip>
          <a:srcRect b="0" l="0" r="0" t="95532"/>
          <a:stretch/>
        </p:blipFill>
        <p:spPr>
          <a:xfrm>
            <a:off x="6197525" y="6115951"/>
            <a:ext cx="1377025" cy="312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 b="1396" l="0" r="0" t="98324"/>
          <a:stretch/>
        </p:blipFill>
        <p:spPr>
          <a:xfrm rot="10800000">
            <a:off x="6197525" y="10556449"/>
            <a:ext cx="1377025" cy="14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/>
          <p:nvPr>
            <p:ph hasCustomPrompt="1" type="title"/>
          </p:nvPr>
        </p:nvSpPr>
        <p:spPr>
          <a:xfrm>
            <a:off x="264945" y="2300739"/>
            <a:ext cx="7242600" cy="4083900"/>
          </a:xfrm>
          <a:prstGeom prst="rect">
            <a:avLst/>
          </a:prstGeom>
        </p:spPr>
        <p:txBody>
          <a:bodyPr anchorCtr="0" anchor="b" bIns="97200" lIns="97200" spcFirstLastPara="1" rIns="97200" wrap="square" tIns="972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/>
          <p:nvPr>
            <p:ph idx="1" type="body"/>
          </p:nvPr>
        </p:nvSpPr>
        <p:spPr>
          <a:xfrm>
            <a:off x="264945" y="6556625"/>
            <a:ext cx="7242600" cy="2705400"/>
          </a:xfrm>
          <a:prstGeom prst="rect">
            <a:avLst/>
          </a:prstGeom>
        </p:spPr>
        <p:txBody>
          <a:bodyPr anchorCtr="0" anchor="t" bIns="97200" lIns="97200" spcFirstLastPara="1" rIns="97200" wrap="square" tIns="97200">
            <a:normAutofit/>
          </a:bodyPr>
          <a:lstStyle>
            <a:lvl1pPr indent="-349250" lvl="0" marL="4572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23850" lvl="1" marL="9144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96" name="Google Shape;196;p11"/>
          <p:cNvSpPr txBox="1"/>
          <p:nvPr>
            <p:ph idx="12" type="sldNum"/>
          </p:nvPr>
        </p:nvSpPr>
        <p:spPr>
          <a:xfrm>
            <a:off x="7201589" y="9699486"/>
            <a:ext cx="466200" cy="818700"/>
          </a:xfrm>
          <a:prstGeom prst="rect">
            <a:avLst/>
          </a:prstGeom>
        </p:spPr>
        <p:txBody>
          <a:bodyPr anchorCtr="0" anchor="ctr" bIns="97200" lIns="97200" spcFirstLastPara="1" rIns="97200" wrap="square" tIns="972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"/>
          <p:cNvSpPr txBox="1"/>
          <p:nvPr>
            <p:ph idx="12" type="sldNum"/>
          </p:nvPr>
        </p:nvSpPr>
        <p:spPr>
          <a:xfrm>
            <a:off x="7201589" y="9699486"/>
            <a:ext cx="466200" cy="818700"/>
          </a:xfrm>
          <a:prstGeom prst="rect">
            <a:avLst/>
          </a:prstGeom>
        </p:spPr>
        <p:txBody>
          <a:bodyPr anchorCtr="0" anchor="ctr" bIns="97200" lIns="97200" spcFirstLastPara="1" rIns="97200" wrap="square" tIns="972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TITLE_2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 txBox="1"/>
          <p:nvPr>
            <p:ph idx="12" type="sldNum"/>
          </p:nvPr>
        </p:nvSpPr>
        <p:spPr>
          <a:xfrm>
            <a:off x="7201589" y="9699486"/>
            <a:ext cx="466500" cy="818700"/>
          </a:xfrm>
          <a:prstGeom prst="rect">
            <a:avLst/>
          </a:prstGeom>
        </p:spPr>
        <p:txBody>
          <a:bodyPr anchorCtr="0" anchor="ctr" bIns="97200" lIns="97200" spcFirstLastPara="1" rIns="97200" wrap="square" tIns="972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"/>
          <p:cNvPicPr preferRelativeResize="0"/>
          <p:nvPr/>
        </p:nvPicPr>
        <p:blipFill rotWithShape="1">
          <a:blip r:embed="rId2">
            <a:alphaModFix/>
          </a:blip>
          <a:srcRect b="10393" l="0" r="0" t="5650"/>
          <a:stretch/>
        </p:blipFill>
        <p:spPr>
          <a:xfrm>
            <a:off x="6584625" y="74200"/>
            <a:ext cx="1156026" cy="97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/>
          <p:cNvPicPr preferRelativeResize="0"/>
          <p:nvPr/>
        </p:nvPicPr>
        <p:blipFill rotWithShape="1">
          <a:blip r:embed="rId2">
            <a:alphaModFix/>
          </a:blip>
          <a:srcRect b="14337" l="0" r="0" t="66380"/>
          <a:stretch/>
        </p:blipFill>
        <p:spPr>
          <a:xfrm>
            <a:off x="6584625" y="1044750"/>
            <a:ext cx="1156026" cy="965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"/>
          <p:cNvSpPr txBox="1"/>
          <p:nvPr>
            <p:ph idx="12" type="sldNum"/>
          </p:nvPr>
        </p:nvSpPr>
        <p:spPr>
          <a:xfrm>
            <a:off x="7201589" y="9699486"/>
            <a:ext cx="466200" cy="818700"/>
          </a:xfrm>
          <a:prstGeom prst="rect">
            <a:avLst/>
          </a:prstGeom>
        </p:spPr>
        <p:txBody>
          <a:bodyPr anchorCtr="0" anchor="ctr" bIns="97200" lIns="97200" spcFirstLastPara="1" rIns="97200" wrap="square" tIns="972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3" name="Google Shape;143;p4"/>
          <p:cNvCxnSpPr/>
          <p:nvPr/>
        </p:nvCxnSpPr>
        <p:spPr>
          <a:xfrm>
            <a:off x="1579543" y="843119"/>
            <a:ext cx="4613400" cy="1800"/>
          </a:xfrm>
          <a:prstGeom prst="straightConnector1">
            <a:avLst/>
          </a:prstGeom>
          <a:noFill/>
          <a:ln cap="flat" cmpd="sng" w="38100">
            <a:solidFill>
              <a:srgbClr val="345B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" name="Google Shape;144;p4"/>
          <p:cNvSpPr txBox="1"/>
          <p:nvPr/>
        </p:nvSpPr>
        <p:spPr>
          <a:xfrm>
            <a:off x="152282" y="167168"/>
            <a:ext cx="12144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sz="2800"/>
          </a:p>
        </p:txBody>
      </p:sp>
      <p:sp>
        <p:nvSpPr>
          <p:cNvPr id="145" name="Google Shape;145;p4"/>
          <p:cNvSpPr/>
          <p:nvPr/>
        </p:nvSpPr>
        <p:spPr>
          <a:xfrm rot="10800000">
            <a:off x="360735" y="-73"/>
            <a:ext cx="797400" cy="8316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567E87"/>
          </a:solidFill>
          <a:ln>
            <a:noFill/>
          </a:ln>
        </p:spPr>
        <p:txBody>
          <a:bodyPr anchorCtr="0" anchor="ctr" bIns="36675" lIns="36675" spcFirstLastPara="1" rIns="36675" wrap="square" tIns="36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146" name="Google Shape;146;p4"/>
          <p:cNvSpPr txBox="1"/>
          <p:nvPr/>
        </p:nvSpPr>
        <p:spPr>
          <a:xfrm>
            <a:off x="360714" y="1430177"/>
            <a:ext cx="4732800" cy="2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5"/>
          <p:cNvPicPr preferRelativeResize="0"/>
          <p:nvPr/>
        </p:nvPicPr>
        <p:blipFill rotWithShape="1">
          <a:blip r:embed="rId2">
            <a:alphaModFix/>
          </a:blip>
          <a:srcRect b="11213" l="0" r="0" t="0"/>
          <a:stretch/>
        </p:blipFill>
        <p:spPr>
          <a:xfrm>
            <a:off x="6485375" y="72850"/>
            <a:ext cx="1201850" cy="10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2">
            <a:alphaModFix/>
          </a:blip>
          <a:srcRect b="14885" l="0" r="0" t="68895"/>
          <a:stretch/>
        </p:blipFill>
        <p:spPr>
          <a:xfrm>
            <a:off x="6485375" y="1139925"/>
            <a:ext cx="1201850" cy="955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/>
          <p:nvPr/>
        </p:nvSpPr>
        <p:spPr>
          <a:xfrm>
            <a:off x="6374150" y="199175"/>
            <a:ext cx="1071000" cy="1035600"/>
          </a:xfrm>
          <a:prstGeom prst="ellipse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D9D9D9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52" name="Google Shape;15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97262" y="4771537"/>
            <a:ext cx="1377025" cy="13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2">
            <a:alphaModFix/>
          </a:blip>
          <a:srcRect b="95532" l="0" r="0" t="2049"/>
          <a:stretch/>
        </p:blipFill>
        <p:spPr>
          <a:xfrm>
            <a:off x="6197525" y="1295975"/>
            <a:ext cx="1377025" cy="350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6"/>
          <p:cNvPicPr preferRelativeResize="0"/>
          <p:nvPr/>
        </p:nvPicPr>
        <p:blipFill rotWithShape="1">
          <a:blip r:embed="rId2">
            <a:alphaModFix/>
          </a:blip>
          <a:srcRect b="95532" l="0" r="0" t="0"/>
          <a:stretch/>
        </p:blipFill>
        <p:spPr>
          <a:xfrm>
            <a:off x="6197212" y="1234449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6"/>
          <p:cNvPicPr preferRelativeResize="0"/>
          <p:nvPr/>
        </p:nvPicPr>
        <p:blipFill rotWithShape="1">
          <a:blip r:embed="rId2">
            <a:alphaModFix/>
          </a:blip>
          <a:srcRect b="95532" l="0" r="0" t="0"/>
          <a:stretch/>
        </p:blipFill>
        <p:spPr>
          <a:xfrm>
            <a:off x="6197287" y="12046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2">
            <a:alphaModFix/>
          </a:blip>
          <a:srcRect b="0" l="52278" r="41116" t="95532"/>
          <a:stretch/>
        </p:blipFill>
        <p:spPr>
          <a:xfrm>
            <a:off x="6917100" y="6036100"/>
            <a:ext cx="90950" cy="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2">
            <a:alphaModFix/>
          </a:blip>
          <a:srcRect b="0" l="0" r="0" t="95532"/>
          <a:stretch/>
        </p:blipFill>
        <p:spPr>
          <a:xfrm>
            <a:off x="6197525" y="6115951"/>
            <a:ext cx="1377025" cy="312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"/>
          <p:cNvSpPr/>
          <p:nvPr/>
        </p:nvSpPr>
        <p:spPr>
          <a:xfrm>
            <a:off x="6412838" y="232950"/>
            <a:ext cx="993600" cy="971700"/>
          </a:xfrm>
          <a:prstGeom prst="ellipse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2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59" name="Google Shape;15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6975" y="-162406"/>
            <a:ext cx="1377024" cy="1377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/>
          <p:cNvPicPr preferRelativeResize="0"/>
          <p:nvPr/>
        </p:nvPicPr>
        <p:blipFill rotWithShape="1">
          <a:blip r:embed="rId2">
            <a:alphaModFix/>
          </a:blip>
          <a:srcRect b="1396" l="0" r="0" t="98324"/>
          <a:stretch/>
        </p:blipFill>
        <p:spPr>
          <a:xfrm rot="10800000">
            <a:off x="6197525" y="10556449"/>
            <a:ext cx="1377025" cy="14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"/>
          <p:cNvSpPr/>
          <p:nvPr/>
        </p:nvSpPr>
        <p:spPr>
          <a:xfrm>
            <a:off x="428874" y="7373777"/>
            <a:ext cx="2877300" cy="2828700"/>
          </a:xfrm>
          <a:prstGeom prst="ellipse">
            <a:avLst/>
          </a:prstGeom>
          <a:solidFill>
            <a:srgbClr val="B9C7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0E0E3"/>
              </a:solidFill>
            </a:endParaRPr>
          </a:p>
        </p:txBody>
      </p:sp>
      <p:sp>
        <p:nvSpPr>
          <p:cNvPr id="162" name="Google Shape;162;p6"/>
          <p:cNvSpPr/>
          <p:nvPr/>
        </p:nvSpPr>
        <p:spPr>
          <a:xfrm rot="3320713">
            <a:off x="243383" y="8958978"/>
            <a:ext cx="1615988" cy="1627220"/>
          </a:xfrm>
          <a:prstGeom prst="ellipse">
            <a:avLst/>
          </a:prstGeom>
          <a:noFill/>
          <a:ln cap="flat" cmpd="sng" w="38100">
            <a:solidFill>
              <a:srgbClr val="B9C7C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425" y="8302447"/>
            <a:ext cx="2057775" cy="205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5">
            <a:alphaModFix/>
          </a:blip>
          <a:srcRect b="0" l="0" r="0" t="22450"/>
          <a:stretch/>
        </p:blipFill>
        <p:spPr>
          <a:xfrm>
            <a:off x="77825" y="-18993"/>
            <a:ext cx="1377025" cy="106786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21088" y="654775"/>
            <a:ext cx="156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567E87"/>
                </a:solidFill>
                <a:latin typeface="Caveat"/>
                <a:ea typeface="Caveat"/>
                <a:cs typeface="Caveat"/>
                <a:sym typeface="Caveat"/>
              </a:rPr>
              <a:t>By Faisal Alomar</a:t>
            </a:r>
            <a:endParaRPr sz="800">
              <a:solidFill>
                <a:srgbClr val="567E87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/>
          <p:nvPr/>
        </p:nvSpPr>
        <p:spPr>
          <a:xfrm>
            <a:off x="6374150" y="199175"/>
            <a:ext cx="1071000" cy="1035600"/>
          </a:xfrm>
          <a:prstGeom prst="ellipse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D9D9D9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68" name="Google Shape;16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97262" y="4771537"/>
            <a:ext cx="1377025" cy="137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 rotWithShape="1">
          <a:blip r:embed="rId2">
            <a:alphaModFix/>
          </a:blip>
          <a:srcRect b="95532" l="0" r="0" t="2049"/>
          <a:stretch/>
        </p:blipFill>
        <p:spPr>
          <a:xfrm>
            <a:off x="6197525" y="1295975"/>
            <a:ext cx="1377025" cy="350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2">
            <a:alphaModFix/>
          </a:blip>
          <a:srcRect b="95532" l="0" r="0" t="0"/>
          <a:stretch/>
        </p:blipFill>
        <p:spPr>
          <a:xfrm>
            <a:off x="6197212" y="1234449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 rotWithShape="1">
          <a:blip r:embed="rId2">
            <a:alphaModFix/>
          </a:blip>
          <a:srcRect b="95532" l="0" r="0" t="0"/>
          <a:stretch/>
        </p:blipFill>
        <p:spPr>
          <a:xfrm>
            <a:off x="6197287" y="1204612"/>
            <a:ext cx="1377025" cy="6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 rotWithShape="1">
          <a:blip r:embed="rId2">
            <a:alphaModFix/>
          </a:blip>
          <a:srcRect b="0" l="52278" r="41116" t="95532"/>
          <a:stretch/>
        </p:blipFill>
        <p:spPr>
          <a:xfrm>
            <a:off x="6917100" y="6036100"/>
            <a:ext cx="90950" cy="7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7"/>
          <p:cNvPicPr preferRelativeResize="0"/>
          <p:nvPr/>
        </p:nvPicPr>
        <p:blipFill rotWithShape="1">
          <a:blip r:embed="rId2">
            <a:alphaModFix/>
          </a:blip>
          <a:srcRect b="0" l="0" r="0" t="95532"/>
          <a:stretch/>
        </p:blipFill>
        <p:spPr>
          <a:xfrm>
            <a:off x="6197525" y="6115951"/>
            <a:ext cx="1377025" cy="312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7"/>
          <p:cNvSpPr/>
          <p:nvPr/>
        </p:nvSpPr>
        <p:spPr>
          <a:xfrm>
            <a:off x="6412838" y="232950"/>
            <a:ext cx="993600" cy="971700"/>
          </a:xfrm>
          <a:prstGeom prst="ellipse">
            <a:avLst/>
          </a:prstGeom>
          <a:noFill/>
          <a:ln cap="flat" cmpd="sng" w="38100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2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175" name="Google Shape;17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2559" y="-161700"/>
            <a:ext cx="2263987" cy="226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217" y="64264"/>
            <a:ext cx="1812038" cy="181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/>
          <p:cNvPicPr preferRelativeResize="0"/>
          <p:nvPr/>
        </p:nvPicPr>
        <p:blipFill rotWithShape="1">
          <a:blip r:embed="rId2">
            <a:alphaModFix/>
          </a:blip>
          <a:srcRect b="1396" l="0" r="0" t="98324"/>
          <a:stretch/>
        </p:blipFill>
        <p:spPr>
          <a:xfrm rot="10800000">
            <a:off x="6197525" y="10556449"/>
            <a:ext cx="1377025" cy="14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7"/>
          <p:cNvSpPr/>
          <p:nvPr/>
        </p:nvSpPr>
        <p:spPr>
          <a:xfrm>
            <a:off x="428874" y="7373777"/>
            <a:ext cx="2877300" cy="2828700"/>
          </a:xfrm>
          <a:prstGeom prst="ellipse">
            <a:avLst/>
          </a:prstGeom>
          <a:solidFill>
            <a:srgbClr val="D0E0E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0E0E3"/>
              </a:solidFill>
            </a:endParaRPr>
          </a:p>
        </p:txBody>
      </p:sp>
      <p:sp>
        <p:nvSpPr>
          <p:cNvPr id="179" name="Google Shape;179;p7"/>
          <p:cNvSpPr/>
          <p:nvPr/>
        </p:nvSpPr>
        <p:spPr>
          <a:xfrm rot="3320713">
            <a:off x="243383" y="8958978"/>
            <a:ext cx="1615988" cy="1627220"/>
          </a:xfrm>
          <a:prstGeom prst="ellipse">
            <a:avLst/>
          </a:prstGeom>
          <a:noFill/>
          <a:ln cap="flat" cmpd="sng" w="38100">
            <a:solidFill>
              <a:srgbClr val="D0E0E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2425" y="8302447"/>
            <a:ext cx="2057775" cy="205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"/>
          <p:cNvSpPr txBox="1"/>
          <p:nvPr>
            <p:ph type="title"/>
          </p:nvPr>
        </p:nvSpPr>
        <p:spPr>
          <a:xfrm>
            <a:off x="416713" y="936312"/>
            <a:ext cx="5412600" cy="8508900"/>
          </a:xfrm>
          <a:prstGeom prst="rect">
            <a:avLst/>
          </a:prstGeom>
        </p:spPr>
        <p:txBody>
          <a:bodyPr anchorCtr="0" anchor="ctr" bIns="97200" lIns="97200" spcFirstLastPara="1" rIns="97200" wrap="square" tIns="972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/>
        </p:txBody>
      </p:sp>
      <p:sp>
        <p:nvSpPr>
          <p:cNvPr id="183" name="Google Shape;183;p8"/>
          <p:cNvSpPr txBox="1"/>
          <p:nvPr>
            <p:ph idx="12" type="sldNum"/>
          </p:nvPr>
        </p:nvSpPr>
        <p:spPr>
          <a:xfrm>
            <a:off x="7201589" y="9699486"/>
            <a:ext cx="466200" cy="818700"/>
          </a:xfrm>
          <a:prstGeom prst="rect">
            <a:avLst/>
          </a:prstGeom>
        </p:spPr>
        <p:txBody>
          <a:bodyPr anchorCtr="0" anchor="ctr" bIns="97200" lIns="97200" spcFirstLastPara="1" rIns="97200" wrap="square" tIns="972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/>
          <p:nvPr/>
        </p:nvSpPr>
        <p:spPr>
          <a:xfrm>
            <a:off x="3886200" y="-260"/>
            <a:ext cx="3886200" cy="1069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7200" lIns="97200" spcFirstLastPara="1" rIns="97200" wrap="square" tIns="972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9"/>
          <p:cNvSpPr txBox="1"/>
          <p:nvPr>
            <p:ph type="title"/>
          </p:nvPr>
        </p:nvSpPr>
        <p:spPr>
          <a:xfrm>
            <a:off x="225675" y="2565003"/>
            <a:ext cx="3438300" cy="3083100"/>
          </a:xfrm>
          <a:prstGeom prst="rect">
            <a:avLst/>
          </a:prstGeom>
        </p:spPr>
        <p:txBody>
          <a:bodyPr anchorCtr="0" anchor="b" bIns="97200" lIns="97200" spcFirstLastPara="1" rIns="97200" wrap="square" tIns="972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/>
        </p:txBody>
      </p:sp>
      <p:sp>
        <p:nvSpPr>
          <p:cNvPr id="187" name="Google Shape;187;p9"/>
          <p:cNvSpPr txBox="1"/>
          <p:nvPr>
            <p:ph idx="1" type="subTitle"/>
          </p:nvPr>
        </p:nvSpPr>
        <p:spPr>
          <a:xfrm>
            <a:off x="225675" y="5830393"/>
            <a:ext cx="3438300" cy="2568900"/>
          </a:xfrm>
          <a:prstGeom prst="rect">
            <a:avLst/>
          </a:prstGeom>
        </p:spPr>
        <p:txBody>
          <a:bodyPr anchorCtr="0" anchor="t" bIns="97200" lIns="97200" spcFirstLastPara="1" rIns="97200" wrap="square" tIns="972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188" name="Google Shape;188;p9"/>
          <p:cNvSpPr txBox="1"/>
          <p:nvPr>
            <p:ph idx="2" type="body"/>
          </p:nvPr>
        </p:nvSpPr>
        <p:spPr>
          <a:xfrm>
            <a:off x="4198575" y="1506075"/>
            <a:ext cx="3261600" cy="7686000"/>
          </a:xfrm>
          <a:prstGeom prst="rect">
            <a:avLst/>
          </a:prstGeom>
        </p:spPr>
        <p:txBody>
          <a:bodyPr anchorCtr="0" anchor="ctr" bIns="97200" lIns="97200" spcFirstLastPara="1" rIns="97200" wrap="square" tIns="972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indent="-323850" lvl="1" marL="9144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23850" lvl="2" marL="13716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indent="-323850" lvl="3" marL="18288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indent="-323850" lvl="4" marL="22860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indent="-323850" lvl="5" marL="27432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indent="-323850" lvl="6" marL="320040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indent="-323850" lvl="7" marL="365760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indent="-323850" lvl="8" marL="411480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/>
        </p:txBody>
      </p:sp>
      <p:sp>
        <p:nvSpPr>
          <p:cNvPr id="189" name="Google Shape;189;p9"/>
          <p:cNvSpPr txBox="1"/>
          <p:nvPr>
            <p:ph idx="12" type="sldNum"/>
          </p:nvPr>
        </p:nvSpPr>
        <p:spPr>
          <a:xfrm>
            <a:off x="7201589" y="9699486"/>
            <a:ext cx="466200" cy="818700"/>
          </a:xfrm>
          <a:prstGeom prst="rect">
            <a:avLst/>
          </a:prstGeom>
        </p:spPr>
        <p:txBody>
          <a:bodyPr anchorCtr="0" anchor="ctr" bIns="97200" lIns="97200" spcFirstLastPara="1" rIns="97200" wrap="square" tIns="972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/>
          <p:nvPr>
            <p:ph idx="1" type="body"/>
          </p:nvPr>
        </p:nvSpPr>
        <p:spPr>
          <a:xfrm>
            <a:off x="264945" y="8799592"/>
            <a:ext cx="5099100" cy="1258500"/>
          </a:xfrm>
          <a:prstGeom prst="rect">
            <a:avLst/>
          </a:prstGeom>
        </p:spPr>
        <p:txBody>
          <a:bodyPr anchorCtr="0" anchor="ctr" bIns="97200" lIns="97200" spcFirstLastPara="1" rIns="97200" wrap="square" tIns="972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</a:lstStyle>
          <a:p/>
        </p:txBody>
      </p:sp>
      <p:sp>
        <p:nvSpPr>
          <p:cNvPr id="192" name="Google Shape;192;p10"/>
          <p:cNvSpPr txBox="1"/>
          <p:nvPr>
            <p:ph idx="12" type="sldNum"/>
          </p:nvPr>
        </p:nvSpPr>
        <p:spPr>
          <a:xfrm>
            <a:off x="7201589" y="9699486"/>
            <a:ext cx="466200" cy="818700"/>
          </a:xfrm>
          <a:prstGeom prst="rect">
            <a:avLst/>
          </a:prstGeom>
        </p:spPr>
        <p:txBody>
          <a:bodyPr anchorCtr="0" anchor="ctr" bIns="97200" lIns="97200" spcFirstLastPara="1" rIns="97200" wrap="square" tIns="972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64945" y="925652"/>
            <a:ext cx="7242600" cy="11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7200" lIns="97200" spcFirstLastPara="1" rIns="97200" wrap="square" tIns="972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64945" y="2397147"/>
            <a:ext cx="7242600" cy="71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7200" lIns="97200" spcFirstLastPara="1" rIns="97200" wrap="square" tIns="97200">
            <a:normAutofit/>
          </a:bodyPr>
          <a:lstStyle>
            <a:lvl1pPr indent="-3492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1pPr>
            <a:lvl2pPr indent="-3238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2pPr>
            <a:lvl3pPr indent="-3238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3pPr>
            <a:lvl4pPr indent="-3238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  <a:defRPr sz="1500">
                <a:solidFill>
                  <a:schemeClr val="dk2"/>
                </a:solidFill>
              </a:defRPr>
            </a:lvl4pPr>
            <a:lvl5pPr indent="-3238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5pPr>
            <a:lvl6pPr indent="-3238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6pPr>
            <a:lvl7pPr indent="-3238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  <a:defRPr sz="1500">
                <a:solidFill>
                  <a:schemeClr val="dk2"/>
                </a:solidFill>
              </a:defRPr>
            </a:lvl7pPr>
            <a:lvl8pPr indent="-3238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  <a:defRPr sz="1500">
                <a:solidFill>
                  <a:schemeClr val="dk2"/>
                </a:solidFill>
              </a:defRPr>
            </a:lvl8pPr>
            <a:lvl9pPr indent="-3238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Char char="■"/>
              <a:defRPr sz="1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201589" y="9699486"/>
            <a:ext cx="4662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7200" lIns="97200" spcFirstLastPara="1" rIns="97200" wrap="square" tIns="9720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ZGZ2KTR7ZF8KZwQyXMvBEUkRVQokD3Tl9nDVvF2rP-8/edit#slide=id.p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hyperlink" Target="mailto:anatomyteam442@gmail.com" TargetMode="External"/><Relationship Id="rId7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rive.google.com/drive/u/0/folders/1JF5uk_fl5iN_CoBLvBPABXLNbii-Fkw5" TargetMode="External"/><Relationship Id="rId4" Type="http://schemas.openxmlformats.org/officeDocument/2006/relationships/image" Target="../media/image17.png"/><Relationship Id="rId5" Type="http://schemas.openxmlformats.org/officeDocument/2006/relationships/hyperlink" Target="https://drive.google.com/drive/u/0/folders/1JF5uk_fl5iN_CoBLvBPABXLNbii-Fkw5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4.jpg"/><Relationship Id="rId6" Type="http://schemas.openxmlformats.org/officeDocument/2006/relationships/image" Target="../media/image16.png"/><Relationship Id="rId7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8.png"/><Relationship Id="rId8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jpg"/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Relationship Id="rId7" Type="http://schemas.openxmlformats.org/officeDocument/2006/relationships/image" Target="../media/image29.png"/><Relationship Id="rId8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png"/><Relationship Id="rId4" Type="http://schemas.openxmlformats.org/officeDocument/2006/relationships/image" Target="../media/image38.png"/><Relationship Id="rId5" Type="http://schemas.openxmlformats.org/officeDocument/2006/relationships/image" Target="../media/image45.png"/><Relationship Id="rId6" Type="http://schemas.openxmlformats.org/officeDocument/2006/relationships/image" Target="../media/image4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"/>
          <p:cNvSpPr txBox="1"/>
          <p:nvPr/>
        </p:nvSpPr>
        <p:spPr>
          <a:xfrm>
            <a:off x="6688875" y="388875"/>
            <a:ext cx="3993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D9D9D9"/>
                </a:solidFill>
                <a:latin typeface="Exo"/>
                <a:ea typeface="Exo"/>
                <a:cs typeface="Exo"/>
                <a:sym typeface="Exo"/>
              </a:rPr>
              <a:t>2</a:t>
            </a:r>
            <a:endParaRPr b="1" sz="3300">
              <a:solidFill>
                <a:srgbClr val="D9D9D9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06" name="Google Shape;206;p14"/>
          <p:cNvSpPr txBox="1"/>
          <p:nvPr/>
        </p:nvSpPr>
        <p:spPr>
          <a:xfrm>
            <a:off x="5702269" y="8508118"/>
            <a:ext cx="1974000" cy="21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-215900" lvl="0" marL="177800" rtl="0" algn="l"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2000"/>
              <a:buFont typeface="Exo"/>
              <a:buChar char="-"/>
            </a:pPr>
            <a:r>
              <a:rPr b="1" lang="en" sz="2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Color Index: </a:t>
            </a:r>
            <a:endParaRPr b="1" sz="2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000000"/>
                </a:solidFill>
                <a:latin typeface="Exo"/>
                <a:ea typeface="Exo"/>
                <a:cs typeface="Exo"/>
                <a:sym typeface="Exo"/>
              </a:rPr>
              <a:t>Main Text</a:t>
            </a:r>
            <a:endParaRPr sz="1900">
              <a:solidFill>
                <a:srgbClr val="00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Male’s Slides</a:t>
            </a:r>
            <a:endParaRPr sz="1900">
              <a:solidFill>
                <a:srgbClr val="6FA8DC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Female’s Slides</a:t>
            </a:r>
            <a:endParaRPr sz="1900"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Important</a:t>
            </a:r>
            <a:endParaRPr sz="19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6AA84F"/>
                </a:solidFill>
                <a:latin typeface="Exo"/>
                <a:ea typeface="Exo"/>
                <a:cs typeface="Exo"/>
                <a:sym typeface="Exo"/>
              </a:rPr>
              <a:t>Doctor’s Notes</a:t>
            </a:r>
            <a:endParaRPr sz="1900">
              <a:solidFill>
                <a:srgbClr val="6AA84F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Extra Info</a:t>
            </a:r>
            <a:endParaRPr sz="1100"/>
          </a:p>
        </p:txBody>
      </p:sp>
      <p:sp>
        <p:nvSpPr>
          <p:cNvPr id="207" name="Google Shape;207;p14">
            <a:hlinkClick r:id="rId3"/>
          </p:cNvPr>
          <p:cNvSpPr txBox="1"/>
          <p:nvPr/>
        </p:nvSpPr>
        <p:spPr>
          <a:xfrm>
            <a:off x="5727618" y="8096514"/>
            <a:ext cx="19233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6100" lIns="36100" spcFirstLastPara="1" rIns="36100" wrap="square" tIns="361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Editing File</a:t>
            </a:r>
            <a:endParaRPr b="1" sz="2200" u="sng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08" name="Google Shape;208;p14"/>
          <p:cNvSpPr txBox="1"/>
          <p:nvPr/>
        </p:nvSpPr>
        <p:spPr>
          <a:xfrm>
            <a:off x="1188904" y="4215503"/>
            <a:ext cx="5394600" cy="12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7200" lIns="97200" spcFirstLastPara="1" rIns="97200" wrap="square" tIns="972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Anatomy of Ureters, Bladder &amp; Urethra </a:t>
            </a:r>
            <a:endParaRPr b="1" sz="33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09" name="Google Shape;209;p14"/>
          <p:cNvSpPr txBox="1"/>
          <p:nvPr/>
        </p:nvSpPr>
        <p:spPr>
          <a:xfrm>
            <a:off x="2802404" y="5523106"/>
            <a:ext cx="2167500" cy="4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7200" lIns="97200" spcFirstLastPara="1" rIns="97200" wrap="square" tIns="972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Renal Block</a:t>
            </a:r>
            <a:endParaRPr b="1" sz="16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10" name="Google Shape;210;p14"/>
          <p:cNvSpPr txBox="1"/>
          <p:nvPr/>
        </p:nvSpPr>
        <p:spPr>
          <a:xfrm>
            <a:off x="2723056" y="5170671"/>
            <a:ext cx="2326200" cy="4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7200" lIns="97200" spcFirstLastPara="1" rIns="97200" wrap="square" tIns="972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____________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1" name="Google Shape;21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9525" y="95675"/>
            <a:ext cx="1164324" cy="86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3"/>
          <p:cNvSpPr/>
          <p:nvPr/>
        </p:nvSpPr>
        <p:spPr>
          <a:xfrm>
            <a:off x="308509" y="6944075"/>
            <a:ext cx="7155300" cy="3678300"/>
          </a:xfrm>
          <a:prstGeom prst="rect">
            <a:avLst/>
          </a:prstGeom>
          <a:noFill/>
          <a:ln cap="flat" cmpd="sng" w="9525">
            <a:solidFill>
              <a:srgbClr val="345B6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Q1: What is the structure that is related to base of the bladder in male and female? </a:t>
            </a:r>
            <a:endParaRPr b="1" sz="13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34F5C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7B7B7"/>
                </a:solidFill>
                <a:latin typeface="Exo"/>
                <a:ea typeface="Exo"/>
                <a:cs typeface="Exo"/>
                <a:sym typeface="Exo"/>
              </a:rPr>
              <a:t>Male: vas deferens &amp; seminal vesicle</a:t>
            </a:r>
            <a:endParaRPr sz="1300">
              <a:solidFill>
                <a:srgbClr val="B7B7B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7B7B7"/>
                </a:solidFill>
                <a:latin typeface="Exo"/>
                <a:ea typeface="Exo"/>
                <a:cs typeface="Exo"/>
                <a:sym typeface="Exo"/>
              </a:rPr>
              <a:t>Female: Vagina</a:t>
            </a:r>
            <a:endParaRPr sz="1300">
              <a:solidFill>
                <a:srgbClr val="B7B7B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34F5C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Q2: What is the </a:t>
            </a:r>
            <a:r>
              <a:rPr b="1" lang="en" sz="13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significance in which ureters run obliquely in the bladder wall before opening?</a:t>
            </a:r>
            <a:r>
              <a:rPr b="1" lang="en" sz="13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 </a:t>
            </a:r>
            <a:endParaRPr b="1" sz="13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34F5C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7B7B7"/>
                </a:solidFill>
                <a:latin typeface="Exo"/>
                <a:ea typeface="Exo"/>
                <a:cs typeface="Exo"/>
                <a:sym typeface="Exo"/>
              </a:rPr>
              <a:t>They form functional valve-like part preventing the urine backflow during bladder contraction </a:t>
            </a:r>
            <a:endParaRPr sz="1300">
              <a:solidFill>
                <a:srgbClr val="B7B7B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34F5C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Q3: List the sites of constriction of the Ureter.</a:t>
            </a:r>
            <a:endParaRPr b="1" sz="13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34F5C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7B7B7"/>
                </a:solidFill>
                <a:latin typeface="Exo"/>
                <a:ea typeface="Exo"/>
                <a:cs typeface="Exo"/>
                <a:sym typeface="Exo"/>
              </a:rPr>
              <a:t>1. At ureteropelvic junction</a:t>
            </a:r>
            <a:endParaRPr sz="1300">
              <a:solidFill>
                <a:srgbClr val="B7B7B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7B7B7"/>
                </a:solidFill>
                <a:latin typeface="Exo"/>
                <a:ea typeface="Exo"/>
                <a:cs typeface="Exo"/>
                <a:sym typeface="Exo"/>
              </a:rPr>
              <a:t>2. At pelvic inlet (site of crossing of common iliac artery) </a:t>
            </a:r>
            <a:endParaRPr sz="1300">
              <a:solidFill>
                <a:srgbClr val="B7B7B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7B7B7"/>
                </a:solidFill>
                <a:latin typeface="Exo"/>
                <a:ea typeface="Exo"/>
                <a:cs typeface="Exo"/>
                <a:sym typeface="Exo"/>
              </a:rPr>
              <a:t>3. At site of entrance to bladder</a:t>
            </a:r>
            <a:endParaRPr sz="1300">
              <a:solidFill>
                <a:srgbClr val="B7B7B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B7B7B7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4" name="Google Shape;434;p23"/>
          <p:cNvSpPr/>
          <p:nvPr/>
        </p:nvSpPr>
        <p:spPr>
          <a:xfrm>
            <a:off x="511925" y="1743550"/>
            <a:ext cx="3480900" cy="44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Q1: Which one of the following structures is related to the inferolateral surface of the urinary bladder?</a:t>
            </a:r>
            <a:endParaRPr b="1" sz="1000">
              <a:solidFill>
                <a:srgbClr val="6AA84F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latin typeface="Exo"/>
                <a:ea typeface="Exo"/>
                <a:cs typeface="Exo"/>
                <a:sym typeface="Exo"/>
              </a:rPr>
              <a:t>A- Prostate gland </a:t>
            </a:r>
            <a:endParaRPr b="1" sz="8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latin typeface="Exo"/>
                <a:ea typeface="Exo"/>
                <a:cs typeface="Exo"/>
                <a:sym typeface="Exo"/>
              </a:rPr>
              <a:t>B- Sigmoid colon </a:t>
            </a:r>
            <a:endParaRPr b="1" sz="8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latin typeface="Exo"/>
                <a:ea typeface="Exo"/>
                <a:cs typeface="Exo"/>
                <a:sym typeface="Exo"/>
              </a:rPr>
              <a:t>C- Retropubic fat </a:t>
            </a:r>
            <a:endParaRPr b="1" sz="8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latin typeface="Exo"/>
                <a:ea typeface="Exo"/>
                <a:cs typeface="Exo"/>
                <a:sym typeface="Exo"/>
              </a:rPr>
              <a:t>D- Seminal vesicle</a:t>
            </a:r>
            <a:endParaRPr b="1" sz="8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Which one of the following is the site of uvula vesicae?</a:t>
            </a:r>
            <a:endParaRPr b="1" sz="1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 </a:t>
            </a:r>
            <a:endParaRPr b="1" sz="1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In the superior surface of urinary bladder.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Behind the internal urethral orifice.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Between the 2 ureteric orifices.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D- In relation to the apex of urinary bladder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Q3</a:t>
            </a: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: Which of the following is </a:t>
            </a: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directed posteriorly in </a:t>
            </a:r>
            <a:endParaRPr b="1" sz="1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the bladder</a:t>
            </a:r>
            <a:endParaRPr b="1" sz="1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Apex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Base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</a:t>
            </a: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superior surface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highlight>
                  <a:srgbClr val="FFFFFF"/>
                </a:highlight>
                <a:latin typeface="Exo"/>
                <a:ea typeface="Exo"/>
                <a:cs typeface="Exo"/>
                <a:sym typeface="Exo"/>
              </a:rPr>
              <a:t>D- inferiolateral surface</a:t>
            </a:r>
            <a:endParaRPr b="1" sz="8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Q4: The umbilicus is connected to apex by </a:t>
            </a:r>
            <a:endParaRPr b="1" sz="1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Median umbilical ligament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Medial </a:t>
            </a: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umbilical</a:t>
            </a: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ligament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Lateral umbilical ligament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D- inferior umbilical ligament</a:t>
            </a:r>
            <a:endParaRPr b="1" sz="800">
              <a:solidFill>
                <a:schemeClr val="dk1"/>
              </a:solidFill>
              <a:highlight>
                <a:schemeClr val="lt1"/>
              </a:highlight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5" name="Google Shape;435;p23"/>
          <p:cNvSpPr/>
          <p:nvPr/>
        </p:nvSpPr>
        <p:spPr>
          <a:xfrm>
            <a:off x="3886896" y="6421264"/>
            <a:ext cx="3576900" cy="281700"/>
          </a:xfrm>
          <a:prstGeom prst="rect">
            <a:avLst/>
          </a:prstGeom>
          <a:noFill/>
          <a:ln cap="flat" cmpd="sng" w="9525">
            <a:solidFill>
              <a:srgbClr val="345B6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3150" lIns="93150" spcFirstLastPara="1" rIns="93150" wrap="square" tIns="931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9D9D9"/>
                </a:solidFill>
                <a:latin typeface="Exo"/>
                <a:ea typeface="Exo"/>
                <a:cs typeface="Exo"/>
                <a:sym typeface="Exo"/>
              </a:rPr>
              <a:t>Answers: 1.C 2.B 3.B 4.A 5.C 6.C 7.D 8.A</a:t>
            </a:r>
            <a:endParaRPr sz="1200">
              <a:solidFill>
                <a:srgbClr val="D9D9D9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6" name="Google Shape;436;p23"/>
          <p:cNvSpPr/>
          <p:nvPr/>
        </p:nvSpPr>
        <p:spPr>
          <a:xfrm>
            <a:off x="-710065" y="1104186"/>
            <a:ext cx="1940922" cy="37972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3150" lIns="93150" spcFirstLastPara="1" rIns="93150" wrap="square" tIns="93150">
            <a:noAutofit/>
          </a:bodyPr>
          <a:lstStyle/>
          <a:p>
            <a:pPr indent="0" lvl="0" marL="469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MCQ</a:t>
            </a:r>
            <a:r>
              <a:rPr b="1" lang="en" sz="22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s</a:t>
            </a:r>
            <a:endParaRPr sz="22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7" name="Google Shape;437;p23"/>
          <p:cNvSpPr/>
          <p:nvPr/>
        </p:nvSpPr>
        <p:spPr>
          <a:xfrm>
            <a:off x="-710068" y="6372258"/>
            <a:ext cx="1940922" cy="37972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3150" lIns="93150" spcFirstLastPara="1" rIns="93150" wrap="square" tIns="93150">
            <a:noAutofit/>
          </a:bodyPr>
          <a:lstStyle/>
          <a:p>
            <a:pPr indent="0" lvl="0" marL="469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SAQs</a:t>
            </a:r>
            <a:endParaRPr sz="22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8" name="Google Shape;438;p23"/>
          <p:cNvSpPr/>
          <p:nvPr/>
        </p:nvSpPr>
        <p:spPr>
          <a:xfrm>
            <a:off x="3992825" y="1877350"/>
            <a:ext cx="3576900" cy="42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150" lIns="93150" spcFirstLastPara="1" rIns="93150" wrap="square" tIns="93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Q5: The superior surface of the bladder in male is related to </a:t>
            </a:r>
            <a:endParaRPr b="1" sz="1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A- coils of jejunum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B- rectum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C- pelvic colon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D- uterus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Q6: </a:t>
            </a: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The length of the ureter is ………</a:t>
            </a:r>
            <a:endParaRPr b="1" sz="1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A. 20 - 25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B. 20 - 30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C. 25 - 30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D. 15 - 25</a:t>
            </a:r>
            <a:endParaRPr b="1" sz="800">
              <a:solidFill>
                <a:schemeClr val="dk1"/>
              </a:solidFill>
              <a:highlight>
                <a:srgbClr val="FFFFFF"/>
              </a:highlight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Q7: </a:t>
            </a: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Uvula vesicae is an elevation caused</a:t>
            </a:r>
            <a:endParaRPr b="1" sz="1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741B47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A. Lower lobe of prostate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B. Symphysis pubis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C. Anterior lobe of prostate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D. Median lobe of prostate </a:t>
            </a:r>
            <a:endParaRPr b="1" sz="8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Q8</a:t>
            </a:r>
            <a:r>
              <a:rPr b="1" lang="en" sz="10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: Which Is the first common site of constriction of the ureters</a:t>
            </a:r>
            <a:endParaRPr b="1" sz="1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latin typeface="Exo"/>
                <a:ea typeface="Exo"/>
                <a:cs typeface="Exo"/>
                <a:sym typeface="Exo"/>
              </a:rPr>
              <a:t>A. Ureteropelvic junction</a:t>
            </a:r>
            <a:endParaRPr b="1" sz="8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latin typeface="Exo"/>
                <a:ea typeface="Exo"/>
                <a:cs typeface="Exo"/>
                <a:sym typeface="Exo"/>
              </a:rPr>
              <a:t>B. Pelvic inlet</a:t>
            </a:r>
            <a:endParaRPr b="1" sz="8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latin typeface="Exo"/>
                <a:ea typeface="Exo"/>
                <a:cs typeface="Exo"/>
                <a:sym typeface="Exo"/>
              </a:rPr>
              <a:t>C. Level common iliac artery bifurcation</a:t>
            </a:r>
            <a:endParaRPr b="1" sz="8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800">
                <a:solidFill>
                  <a:schemeClr val="dk1"/>
                </a:solidFill>
                <a:highlight>
                  <a:schemeClr val="lt1"/>
                </a:highlight>
                <a:latin typeface="Exo"/>
                <a:ea typeface="Exo"/>
                <a:cs typeface="Exo"/>
                <a:sym typeface="Exo"/>
              </a:rPr>
              <a:t>D. Bladder entrance</a:t>
            </a:r>
            <a:endParaRPr b="1" sz="14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39" name="Google Shape;439;p23"/>
          <p:cNvSpPr txBox="1"/>
          <p:nvPr/>
        </p:nvSpPr>
        <p:spPr>
          <a:xfrm>
            <a:off x="2792371" y="229036"/>
            <a:ext cx="21876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Quiz</a:t>
            </a:r>
            <a:endParaRPr b="1" sz="28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440" name="Google Shape;440;p23"/>
          <p:cNvCxnSpPr/>
          <p:nvPr/>
        </p:nvCxnSpPr>
        <p:spPr>
          <a:xfrm>
            <a:off x="1579543" y="843119"/>
            <a:ext cx="4613400" cy="1800"/>
          </a:xfrm>
          <a:prstGeom prst="straightConnector1">
            <a:avLst/>
          </a:prstGeom>
          <a:noFill/>
          <a:ln cap="flat" cmpd="sng" w="38100">
            <a:solidFill>
              <a:srgbClr val="345B6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1" name="Google Shape;44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2075" y="229025"/>
            <a:ext cx="807124" cy="80712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23"/>
          <p:cNvSpPr txBox="1"/>
          <p:nvPr/>
        </p:nvSpPr>
        <p:spPr>
          <a:xfrm>
            <a:off x="511925" y="1587476"/>
            <a:ext cx="3749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*first 2 </a:t>
            </a:r>
            <a:r>
              <a:rPr b="1" lang="en" sz="10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questions are from doctor’s slides.</a:t>
            </a:r>
            <a:endParaRPr b="1" sz="10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4"/>
          <p:cNvSpPr txBox="1"/>
          <p:nvPr/>
        </p:nvSpPr>
        <p:spPr>
          <a:xfrm>
            <a:off x="2377632" y="247522"/>
            <a:ext cx="30171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Members Board</a:t>
            </a:r>
            <a:endParaRPr b="1" sz="28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48" name="Google Shape;448;p24"/>
          <p:cNvSpPr/>
          <p:nvPr/>
        </p:nvSpPr>
        <p:spPr>
          <a:xfrm>
            <a:off x="-796247" y="1268137"/>
            <a:ext cx="3321270" cy="740394"/>
          </a:xfrm>
          <a:prstGeom prst="flowChartTerminator">
            <a:avLst/>
          </a:prstGeom>
          <a:solidFill>
            <a:srgbClr val="EEEEEE">
              <a:alpha val="66480"/>
            </a:srgbClr>
          </a:solidFill>
          <a:ln>
            <a:noFill/>
          </a:ln>
        </p:spPr>
        <p:txBody>
          <a:bodyPr anchorCtr="0" anchor="ctr" bIns="93150" lIns="93150" spcFirstLastPara="1" rIns="93150" wrap="square" tIns="93150">
            <a:noAutofit/>
          </a:bodyPr>
          <a:lstStyle/>
          <a:p>
            <a:pPr indent="0" lvl="0" marL="469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Team Leaders</a:t>
            </a:r>
            <a:endParaRPr sz="22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49" name="Google Shape;449;p24"/>
          <p:cNvSpPr/>
          <p:nvPr/>
        </p:nvSpPr>
        <p:spPr>
          <a:xfrm>
            <a:off x="-796247" y="4054036"/>
            <a:ext cx="3321270" cy="740394"/>
          </a:xfrm>
          <a:prstGeom prst="flowChartTerminator">
            <a:avLst/>
          </a:prstGeom>
          <a:solidFill>
            <a:srgbClr val="EEEEEE">
              <a:alpha val="66480"/>
            </a:srgbClr>
          </a:solidFill>
          <a:ln>
            <a:noFill/>
          </a:ln>
        </p:spPr>
        <p:txBody>
          <a:bodyPr anchorCtr="0" anchor="ctr" bIns="93150" lIns="93150" spcFirstLastPara="1" rIns="93150" wrap="square" tIns="93150">
            <a:noAutofit/>
          </a:bodyPr>
          <a:lstStyle/>
          <a:p>
            <a:pPr indent="0" lvl="0" marL="4699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  Team Members</a:t>
            </a:r>
            <a:endParaRPr sz="22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50" name="Google Shape;450;p24"/>
          <p:cNvSpPr txBox="1"/>
          <p:nvPr/>
        </p:nvSpPr>
        <p:spPr>
          <a:xfrm>
            <a:off x="626775" y="5430700"/>
            <a:ext cx="3017100" cy="399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latin typeface="Exo"/>
                <a:ea typeface="Exo"/>
                <a:cs typeface="Exo"/>
                <a:sym typeface="Exo"/>
              </a:rPr>
              <a:t>Faisal AlOmar</a:t>
            </a:r>
            <a:endParaRPr b="1" sz="1600"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latin typeface="Exo"/>
                <a:ea typeface="Exo"/>
                <a:cs typeface="Exo"/>
                <a:sym typeface="Exo"/>
              </a:rPr>
              <a:t>Mishal AlSuwayegh</a:t>
            </a:r>
            <a:endParaRPr b="1" sz="1600"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latin typeface="Exo"/>
                <a:ea typeface="Exo"/>
                <a:cs typeface="Exo"/>
                <a:sym typeface="Exo"/>
              </a:rPr>
              <a:t>Abdullah AlSalem</a:t>
            </a:r>
            <a:endParaRPr b="1" sz="1600"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latin typeface="Exo"/>
                <a:ea typeface="Exo"/>
                <a:cs typeface="Exo"/>
                <a:sym typeface="Exo"/>
              </a:rPr>
              <a:t>Saud AlTaleb</a:t>
            </a:r>
            <a:endParaRPr b="1" sz="1600"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Abdullah AlNajres</a:t>
            </a:r>
            <a:endParaRPr b="1"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Feras AlMasoud</a:t>
            </a:r>
            <a:endParaRPr b="1"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Abdulkarim Salman</a:t>
            </a:r>
            <a:endParaRPr b="1"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451" name="Google Shape;451;p24"/>
          <p:cNvCxnSpPr/>
          <p:nvPr/>
        </p:nvCxnSpPr>
        <p:spPr>
          <a:xfrm>
            <a:off x="1579543" y="843119"/>
            <a:ext cx="4613400" cy="1800"/>
          </a:xfrm>
          <a:prstGeom prst="straightConnector1">
            <a:avLst/>
          </a:prstGeom>
          <a:noFill/>
          <a:ln cap="flat" cmpd="sng" w="38100">
            <a:solidFill>
              <a:srgbClr val="345B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2" name="Google Shape;452;p24"/>
          <p:cNvSpPr/>
          <p:nvPr/>
        </p:nvSpPr>
        <p:spPr>
          <a:xfrm>
            <a:off x="3491484" y="9988153"/>
            <a:ext cx="789534" cy="505224"/>
          </a:xfrm>
          <a:prstGeom prst="flowChartTerminator">
            <a:avLst/>
          </a:prstGeom>
          <a:solidFill>
            <a:srgbClr val="EEEEEE">
              <a:alpha val="664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A2C4C9"/>
              </a:solidFill>
            </a:endParaRPr>
          </a:p>
        </p:txBody>
      </p:sp>
      <p:pic>
        <p:nvPicPr>
          <p:cNvPr id="453" name="Google Shape;45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3100" y="2431737"/>
            <a:ext cx="381900" cy="3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4100" y="2431723"/>
            <a:ext cx="381900" cy="38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4"/>
          <p:cNvSpPr txBox="1"/>
          <p:nvPr/>
        </p:nvSpPr>
        <p:spPr>
          <a:xfrm>
            <a:off x="4341300" y="5430700"/>
            <a:ext cx="2845500" cy="42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latin typeface="Exo"/>
                <a:ea typeface="Exo"/>
                <a:cs typeface="Exo"/>
                <a:sym typeface="Exo"/>
              </a:rPr>
              <a:t>Mayssam AlJaloud</a:t>
            </a:r>
            <a:endParaRPr b="1" sz="1600"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Fatima Halawi</a:t>
            </a:r>
            <a:endParaRPr b="1" sz="1600"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Ghada BinSlimah</a:t>
            </a:r>
            <a:endParaRPr b="1"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xo"/>
              <a:buChar char="●"/>
            </a:pP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Nouf AlDalaqan</a:t>
            </a:r>
            <a:endParaRPr b="1"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Shaden AlBassam</a:t>
            </a:r>
            <a:endParaRPr b="1"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Maha AlKoryshy</a:t>
            </a:r>
            <a:endParaRPr b="1"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Rahaf AlMotairi</a:t>
            </a:r>
            <a:endParaRPr b="1"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Haifa AlAmri</a:t>
            </a:r>
            <a:endParaRPr b="1"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5B63"/>
              </a:buClr>
              <a:buSzPts val="1600"/>
              <a:buFont typeface="Exo"/>
              <a:buChar char="●"/>
            </a:pP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Alhnouf AlYami</a:t>
            </a:r>
            <a:endParaRPr b="1"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456" name="Google Shape;45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786" y="5879200"/>
            <a:ext cx="381900" cy="3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1299" y="8817100"/>
            <a:ext cx="381900" cy="38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4475" y="10018986"/>
            <a:ext cx="443549" cy="44354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24"/>
          <p:cNvSpPr txBox="1"/>
          <p:nvPr/>
        </p:nvSpPr>
        <p:spPr>
          <a:xfrm>
            <a:off x="905528" y="2843306"/>
            <a:ext cx="18036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Exo"/>
                <a:ea typeface="Exo"/>
                <a:cs typeface="Exo"/>
                <a:sym typeface="Exo"/>
              </a:rPr>
              <a:t>Mohammad AlRashed</a:t>
            </a:r>
            <a:endParaRPr b="1" sz="20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60" name="Google Shape;460;p24"/>
          <p:cNvSpPr txBox="1"/>
          <p:nvPr/>
        </p:nvSpPr>
        <p:spPr>
          <a:xfrm>
            <a:off x="4862250" y="2843288"/>
            <a:ext cx="18036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Exo"/>
                <a:ea typeface="Exo"/>
                <a:cs typeface="Exo"/>
                <a:sym typeface="Exo"/>
              </a:rPr>
              <a:t>Najla AlDhbiban</a:t>
            </a:r>
            <a:endParaRPr b="1" sz="2000"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"/>
          <p:cNvSpPr txBox="1"/>
          <p:nvPr/>
        </p:nvSpPr>
        <p:spPr>
          <a:xfrm>
            <a:off x="264512" y="685090"/>
            <a:ext cx="21876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Objectives</a:t>
            </a:r>
            <a:endParaRPr b="1" sz="28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217" name="Google Shape;217;p15"/>
          <p:cNvCxnSpPr/>
          <p:nvPr/>
        </p:nvCxnSpPr>
        <p:spPr>
          <a:xfrm flipH="1" rot="10800000">
            <a:off x="638957" y="1188272"/>
            <a:ext cx="1388700" cy="14100"/>
          </a:xfrm>
          <a:prstGeom prst="straightConnector1">
            <a:avLst/>
          </a:prstGeom>
          <a:noFill/>
          <a:ln cap="flat" cmpd="sng" w="19050">
            <a:solidFill>
              <a:srgbClr val="345B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8" name="Google Shape;218;p15"/>
          <p:cNvSpPr/>
          <p:nvPr/>
        </p:nvSpPr>
        <p:spPr>
          <a:xfrm>
            <a:off x="459975" y="1725963"/>
            <a:ext cx="369000" cy="369000"/>
          </a:xfrm>
          <a:prstGeom prst="flowChartConnector">
            <a:avLst/>
          </a:prstGeom>
          <a:solidFill>
            <a:srgbClr val="B9C7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64635"/>
              </a:solidFill>
            </a:endParaRPr>
          </a:p>
        </p:txBody>
      </p:sp>
      <p:sp>
        <p:nvSpPr>
          <p:cNvPr id="219" name="Google Shape;219;p15"/>
          <p:cNvSpPr/>
          <p:nvPr/>
        </p:nvSpPr>
        <p:spPr>
          <a:xfrm>
            <a:off x="515775" y="1782963"/>
            <a:ext cx="257400" cy="255000"/>
          </a:xfrm>
          <a:prstGeom prst="flowChartConnector">
            <a:avLst/>
          </a:prstGeom>
          <a:solidFill>
            <a:srgbClr val="567E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64635"/>
              </a:solidFill>
            </a:endParaRPr>
          </a:p>
        </p:txBody>
      </p:sp>
      <p:sp>
        <p:nvSpPr>
          <p:cNvPr id="220" name="Google Shape;220;p15"/>
          <p:cNvSpPr/>
          <p:nvPr/>
        </p:nvSpPr>
        <p:spPr>
          <a:xfrm>
            <a:off x="459975" y="2451163"/>
            <a:ext cx="369000" cy="369000"/>
          </a:xfrm>
          <a:prstGeom prst="flowChartConnector">
            <a:avLst/>
          </a:prstGeom>
          <a:solidFill>
            <a:srgbClr val="B9C7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64635"/>
              </a:solidFill>
            </a:endParaRPr>
          </a:p>
        </p:txBody>
      </p:sp>
      <p:sp>
        <p:nvSpPr>
          <p:cNvPr id="221" name="Google Shape;221;p15"/>
          <p:cNvSpPr/>
          <p:nvPr/>
        </p:nvSpPr>
        <p:spPr>
          <a:xfrm>
            <a:off x="515775" y="2508163"/>
            <a:ext cx="257400" cy="255000"/>
          </a:xfrm>
          <a:prstGeom prst="flowChartConnector">
            <a:avLst/>
          </a:prstGeom>
          <a:solidFill>
            <a:srgbClr val="567E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64635"/>
              </a:solidFill>
            </a:endParaRPr>
          </a:p>
        </p:txBody>
      </p:sp>
      <p:sp>
        <p:nvSpPr>
          <p:cNvPr id="222" name="Google Shape;222;p15"/>
          <p:cNvSpPr/>
          <p:nvPr/>
        </p:nvSpPr>
        <p:spPr>
          <a:xfrm>
            <a:off x="459975" y="3176363"/>
            <a:ext cx="369000" cy="369000"/>
          </a:xfrm>
          <a:prstGeom prst="flowChartConnector">
            <a:avLst/>
          </a:prstGeom>
          <a:solidFill>
            <a:srgbClr val="B9C7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64635"/>
              </a:solidFill>
            </a:endParaRPr>
          </a:p>
        </p:txBody>
      </p:sp>
      <p:sp>
        <p:nvSpPr>
          <p:cNvPr id="223" name="Google Shape;223;p15"/>
          <p:cNvSpPr/>
          <p:nvPr/>
        </p:nvSpPr>
        <p:spPr>
          <a:xfrm>
            <a:off x="515775" y="3233363"/>
            <a:ext cx="257400" cy="255000"/>
          </a:xfrm>
          <a:prstGeom prst="flowChartConnector">
            <a:avLst/>
          </a:prstGeom>
          <a:solidFill>
            <a:srgbClr val="567E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64635"/>
              </a:solidFill>
            </a:endParaRPr>
          </a:p>
        </p:txBody>
      </p:sp>
      <p:sp>
        <p:nvSpPr>
          <p:cNvPr id="224" name="Google Shape;224;p15"/>
          <p:cNvSpPr/>
          <p:nvPr/>
        </p:nvSpPr>
        <p:spPr>
          <a:xfrm>
            <a:off x="459975" y="3901563"/>
            <a:ext cx="369000" cy="369000"/>
          </a:xfrm>
          <a:prstGeom prst="flowChartConnector">
            <a:avLst/>
          </a:prstGeom>
          <a:solidFill>
            <a:srgbClr val="B9C7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64635"/>
              </a:solidFill>
            </a:endParaRPr>
          </a:p>
        </p:txBody>
      </p:sp>
      <p:sp>
        <p:nvSpPr>
          <p:cNvPr id="225" name="Google Shape;225;p15"/>
          <p:cNvSpPr/>
          <p:nvPr/>
        </p:nvSpPr>
        <p:spPr>
          <a:xfrm>
            <a:off x="515775" y="3958563"/>
            <a:ext cx="257400" cy="255000"/>
          </a:xfrm>
          <a:prstGeom prst="flowChartConnector">
            <a:avLst/>
          </a:prstGeom>
          <a:solidFill>
            <a:srgbClr val="567E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64635"/>
              </a:solidFill>
            </a:endParaRPr>
          </a:p>
        </p:txBody>
      </p:sp>
      <p:pic>
        <p:nvPicPr>
          <p:cNvPr id="226" name="Google Shape;226;p1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295" y="9865100"/>
            <a:ext cx="650675" cy="65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5">
            <a:hlinkClick r:id="rId5"/>
          </p:cNvPr>
          <p:cNvSpPr txBox="1"/>
          <p:nvPr/>
        </p:nvSpPr>
        <p:spPr>
          <a:xfrm>
            <a:off x="773175" y="9951425"/>
            <a:ext cx="1947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Click </a:t>
            </a:r>
            <a:r>
              <a:rPr lang="en" u="sng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Here</a:t>
            </a:r>
            <a:r>
              <a:rPr lang="en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 for the Team’s Summary!</a:t>
            </a:r>
            <a:endParaRPr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28" name="Google Shape;228;p15"/>
          <p:cNvSpPr txBox="1"/>
          <p:nvPr/>
        </p:nvSpPr>
        <p:spPr>
          <a:xfrm>
            <a:off x="983800" y="1634175"/>
            <a:ext cx="563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Describe the course of ureter &amp; identity the site of ureteric constrictions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29" name="Google Shape;229;p15"/>
          <p:cNvSpPr txBox="1"/>
          <p:nvPr/>
        </p:nvSpPr>
        <p:spPr>
          <a:xfrm>
            <a:off x="983800" y="2359375"/>
            <a:ext cx="563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Describe the important relations &amp; identify certain areas (trigone, uvula vesicae) in the base of urinary bladder 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30" name="Google Shape;230;p15"/>
          <p:cNvSpPr txBox="1"/>
          <p:nvPr/>
        </p:nvSpPr>
        <p:spPr>
          <a:xfrm>
            <a:off x="983800" y="3084575"/>
            <a:ext cx="5630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List the blood supply, lymphatic drainage &amp; nerve supply of urinary bladder 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31" name="Google Shape;231;p15"/>
          <p:cNvSpPr txBox="1"/>
          <p:nvPr/>
        </p:nvSpPr>
        <p:spPr>
          <a:xfrm>
            <a:off x="983800" y="3809775"/>
            <a:ext cx="5493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Differentiate between male &amp; female urethra regrading length, structure, course &amp; function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/>
          <p:nvPr/>
        </p:nvSpPr>
        <p:spPr>
          <a:xfrm>
            <a:off x="2792371" y="229036"/>
            <a:ext cx="2187600" cy="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Ureter</a:t>
            </a:r>
            <a:endParaRPr b="1" sz="28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37" name="Google Shape;237;p16"/>
          <p:cNvSpPr txBox="1"/>
          <p:nvPr/>
        </p:nvSpPr>
        <p:spPr>
          <a:xfrm>
            <a:off x="610685" y="202032"/>
            <a:ext cx="2949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grpSp>
        <p:nvGrpSpPr>
          <p:cNvPr id="238" name="Google Shape;238;p16"/>
          <p:cNvGrpSpPr/>
          <p:nvPr/>
        </p:nvGrpSpPr>
        <p:grpSpPr>
          <a:xfrm>
            <a:off x="316443" y="4034193"/>
            <a:ext cx="597743" cy="467621"/>
            <a:chOff x="4630955" y="3996981"/>
            <a:chExt cx="914400" cy="1828787"/>
          </a:xfrm>
        </p:grpSpPr>
        <p:sp>
          <p:nvSpPr>
            <p:cNvPr id="239" name="Google Shape;239;p16"/>
            <p:cNvSpPr/>
            <p:nvPr/>
          </p:nvSpPr>
          <p:spPr>
            <a:xfrm>
              <a:off x="4630955" y="3996981"/>
              <a:ext cx="914400" cy="914400"/>
            </a:xfrm>
            <a:prstGeom prst="rtTriangle">
              <a:avLst/>
            </a:prstGeom>
            <a:solidFill>
              <a:srgbClr val="345B63"/>
            </a:solidFill>
            <a:ln cap="flat" cmpd="sng" w="9525">
              <a:solidFill>
                <a:srgbClr val="345B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6"/>
            <p:cNvSpPr/>
            <p:nvPr/>
          </p:nvSpPr>
          <p:spPr>
            <a:xfrm rot="5400000">
              <a:off x="4630955" y="4911368"/>
              <a:ext cx="914400" cy="914400"/>
            </a:xfrm>
            <a:prstGeom prst="rtTriangle">
              <a:avLst/>
            </a:prstGeom>
            <a:solidFill>
              <a:srgbClr val="567E8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16"/>
          <p:cNvSpPr/>
          <p:nvPr/>
        </p:nvSpPr>
        <p:spPr>
          <a:xfrm>
            <a:off x="781837" y="1475667"/>
            <a:ext cx="6426000" cy="1964400"/>
          </a:xfrm>
          <a:prstGeom prst="roundRect">
            <a:avLst>
              <a:gd fmla="val 9231" name="adj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Definition:</a:t>
            </a:r>
            <a:r>
              <a:rPr lang="en">
                <a:latin typeface="Exo"/>
                <a:ea typeface="Exo"/>
                <a:cs typeface="Exo"/>
                <a:sym typeface="Exo"/>
              </a:rPr>
              <a:t> It is a muscular tube transporting urine from kidney to </a:t>
            </a:r>
            <a:r>
              <a:rPr lang="en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the posterior surface of</a:t>
            </a:r>
            <a:r>
              <a:rPr lang="en">
                <a:latin typeface="Exo"/>
                <a:ea typeface="Exo"/>
                <a:cs typeface="Exo"/>
                <a:sym typeface="Exo"/>
              </a:rPr>
              <a:t> urinary bladder.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Length:</a:t>
            </a:r>
            <a:r>
              <a:rPr lang="en">
                <a:latin typeface="Exo"/>
                <a:ea typeface="Exo"/>
                <a:cs typeface="Exo"/>
                <a:sym typeface="Exo"/>
              </a:rPr>
              <a:t> 25 – 30 cm </a:t>
            </a:r>
            <a:r>
              <a:rPr lang="en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(10-12 in)</a:t>
            </a:r>
            <a:endParaRPr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Beginning:</a:t>
            </a:r>
            <a:r>
              <a:rPr lang="en">
                <a:latin typeface="Exo"/>
                <a:ea typeface="Exo"/>
                <a:cs typeface="Exo"/>
                <a:sym typeface="Exo"/>
              </a:rPr>
              <a:t> It begins as a continuation of renal pelvis </a:t>
            </a:r>
            <a:r>
              <a:rPr lang="en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(or pelvis of the ureter)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grpSp>
        <p:nvGrpSpPr>
          <p:cNvPr id="242" name="Google Shape;242;p16"/>
          <p:cNvGrpSpPr/>
          <p:nvPr/>
        </p:nvGrpSpPr>
        <p:grpSpPr>
          <a:xfrm flipH="1">
            <a:off x="564570" y="1210743"/>
            <a:ext cx="643732" cy="627576"/>
            <a:chOff x="1058752" y="8450304"/>
            <a:chExt cx="694500" cy="731100"/>
          </a:xfrm>
        </p:grpSpPr>
        <p:sp>
          <p:nvSpPr>
            <p:cNvPr id="243" name="Google Shape;243;p16"/>
            <p:cNvSpPr/>
            <p:nvPr/>
          </p:nvSpPr>
          <p:spPr>
            <a:xfrm>
              <a:off x="1058752" y="8450304"/>
              <a:ext cx="694500" cy="731100"/>
            </a:xfrm>
            <a:prstGeom prst="ellipse">
              <a:avLst/>
            </a:prstGeom>
            <a:solidFill>
              <a:srgbClr val="B9C7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244" name="Google Shape;244;p16"/>
            <p:cNvSpPr/>
            <p:nvPr/>
          </p:nvSpPr>
          <p:spPr>
            <a:xfrm>
              <a:off x="1154150" y="8553499"/>
              <a:ext cx="503700" cy="533400"/>
            </a:xfrm>
            <a:prstGeom prst="ellipse">
              <a:avLst/>
            </a:prstGeom>
            <a:solidFill>
              <a:srgbClr val="567E8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245" name="Google Shape;245;p16"/>
          <p:cNvSpPr txBox="1"/>
          <p:nvPr/>
        </p:nvSpPr>
        <p:spPr>
          <a:xfrm>
            <a:off x="914200" y="4034189"/>
            <a:ext cx="6564000" cy="15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Exo"/>
                <a:ea typeface="Exo"/>
                <a:cs typeface="Exo"/>
                <a:sym typeface="Exo"/>
              </a:rPr>
              <a:t>In abdomen: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 </a:t>
            </a:r>
            <a:r>
              <a:rPr lang="en">
                <a:latin typeface="Exo"/>
                <a:ea typeface="Exo"/>
                <a:cs typeface="Exo"/>
                <a:sym typeface="Exo"/>
              </a:rPr>
              <a:t>It descends </a:t>
            </a:r>
            <a:r>
              <a:rPr lang="en" u="sng">
                <a:latin typeface="Exo"/>
                <a:ea typeface="Exo"/>
                <a:cs typeface="Exo"/>
                <a:sym typeface="Exo"/>
              </a:rPr>
              <a:t>anterior</a:t>
            </a:r>
            <a:r>
              <a:rPr lang="en">
                <a:latin typeface="Exo"/>
                <a:ea typeface="Exo"/>
                <a:cs typeface="Exo"/>
                <a:sym typeface="Exo"/>
              </a:rPr>
              <a:t> to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psoas major muscle (</a:t>
            </a:r>
            <a:r>
              <a:rPr lang="en">
                <a:latin typeface="Exo"/>
                <a:ea typeface="Exo"/>
                <a:cs typeface="Exo"/>
                <a:sym typeface="Exo"/>
              </a:rPr>
              <a:t>opposite the tips of lumbar transverse processes).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It crosses </a:t>
            </a:r>
            <a:r>
              <a:rPr lang="en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anterior to </a:t>
            </a:r>
            <a:r>
              <a:rPr lang="en">
                <a:latin typeface="Exo"/>
                <a:ea typeface="Exo"/>
                <a:cs typeface="Exo"/>
                <a:sym typeface="Exo"/>
              </a:rPr>
              <a:t>the end (</a:t>
            </a:r>
            <a:r>
              <a:rPr lang="en" u="sng">
                <a:latin typeface="Exo"/>
                <a:ea typeface="Exo"/>
                <a:cs typeface="Exo"/>
                <a:sym typeface="Exo"/>
              </a:rPr>
              <a:t>bifurcation</a:t>
            </a:r>
            <a:r>
              <a:rPr lang="en">
                <a:latin typeface="Exo"/>
                <a:ea typeface="Exo"/>
                <a:cs typeface="Exo"/>
                <a:sym typeface="Exo"/>
              </a:rPr>
              <a:t>) of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 common iliac artery 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to enter the pelvis.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46" name="Google Shape;24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8919" y="5144878"/>
            <a:ext cx="1915248" cy="19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1795" y="5256339"/>
            <a:ext cx="3018481" cy="196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16"/>
          <p:cNvGrpSpPr/>
          <p:nvPr/>
        </p:nvGrpSpPr>
        <p:grpSpPr>
          <a:xfrm>
            <a:off x="316443" y="7321039"/>
            <a:ext cx="597743" cy="467621"/>
            <a:chOff x="4630955" y="3996981"/>
            <a:chExt cx="914400" cy="1828787"/>
          </a:xfrm>
        </p:grpSpPr>
        <p:sp>
          <p:nvSpPr>
            <p:cNvPr id="249" name="Google Shape;249;p16"/>
            <p:cNvSpPr/>
            <p:nvPr/>
          </p:nvSpPr>
          <p:spPr>
            <a:xfrm>
              <a:off x="4630955" y="3996981"/>
              <a:ext cx="914400" cy="914400"/>
            </a:xfrm>
            <a:prstGeom prst="rtTriangle">
              <a:avLst/>
            </a:prstGeom>
            <a:solidFill>
              <a:srgbClr val="345B63"/>
            </a:solidFill>
            <a:ln cap="flat" cmpd="sng" w="9525">
              <a:solidFill>
                <a:srgbClr val="345B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6"/>
            <p:cNvSpPr/>
            <p:nvPr/>
          </p:nvSpPr>
          <p:spPr>
            <a:xfrm rot="5400000">
              <a:off x="4630955" y="4911368"/>
              <a:ext cx="914400" cy="914400"/>
            </a:xfrm>
            <a:prstGeom prst="rtTriangle">
              <a:avLst/>
            </a:prstGeom>
            <a:solidFill>
              <a:srgbClr val="567E8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16"/>
          <p:cNvSpPr txBox="1"/>
          <p:nvPr/>
        </p:nvSpPr>
        <p:spPr>
          <a:xfrm>
            <a:off x="983200" y="7321049"/>
            <a:ext cx="6426000" cy="15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Exo"/>
                <a:ea typeface="Exo"/>
                <a:cs typeface="Exo"/>
                <a:sym typeface="Exo"/>
              </a:rPr>
              <a:t>In pelvis &amp; termination: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 </a:t>
            </a:r>
            <a:r>
              <a:rPr lang="en">
                <a:latin typeface="Exo"/>
                <a:ea typeface="Exo"/>
                <a:cs typeface="Exo"/>
                <a:sym typeface="Exo"/>
              </a:rPr>
              <a:t>It runs </a:t>
            </a:r>
            <a:r>
              <a:rPr lang="en" u="sng">
                <a:latin typeface="Exo"/>
                <a:ea typeface="Exo"/>
                <a:cs typeface="Exo"/>
                <a:sym typeface="Exo"/>
              </a:rPr>
              <a:t>downward &amp; backward </a:t>
            </a:r>
            <a:r>
              <a:rPr lang="en">
                <a:latin typeface="Exo"/>
                <a:ea typeface="Exo"/>
                <a:cs typeface="Exo"/>
                <a:sym typeface="Exo"/>
              </a:rPr>
              <a:t>to the level of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ischial spine.</a:t>
            </a:r>
            <a:r>
              <a:rPr lang="en">
                <a:latin typeface="Exo"/>
                <a:ea typeface="Exo"/>
                <a:cs typeface="Exo"/>
                <a:sym typeface="Exo"/>
              </a:rPr>
              <a:t>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It curves </a:t>
            </a:r>
            <a:r>
              <a:rPr lang="en" u="sng">
                <a:latin typeface="Exo"/>
                <a:ea typeface="Exo"/>
                <a:cs typeface="Exo"/>
                <a:sym typeface="Exo"/>
              </a:rPr>
              <a:t>forward</a:t>
            </a:r>
            <a:r>
              <a:rPr lang="en">
                <a:latin typeface="Exo"/>
                <a:ea typeface="Exo"/>
                <a:cs typeface="Exo"/>
                <a:sym typeface="Exo"/>
              </a:rPr>
              <a:t> to open in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upper lateral angles </a:t>
            </a:r>
            <a:r>
              <a:rPr lang="en">
                <a:latin typeface="Exo"/>
                <a:ea typeface="Exo"/>
                <a:cs typeface="Exo"/>
                <a:sym typeface="Exo"/>
              </a:rPr>
              <a:t>of the base of urinary bladder.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It runs </a:t>
            </a:r>
            <a:r>
              <a:rPr lang="en" u="sng">
                <a:latin typeface="Exo"/>
                <a:ea typeface="Exo"/>
                <a:cs typeface="Exo"/>
                <a:sym typeface="Exo"/>
              </a:rPr>
              <a:t>obliquely</a:t>
            </a:r>
            <a:r>
              <a:rPr lang="en">
                <a:latin typeface="Exo"/>
                <a:ea typeface="Exo"/>
                <a:cs typeface="Exo"/>
                <a:sym typeface="Exo"/>
              </a:rPr>
              <a:t> for ¾ inch in wall of bladder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before opening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52" name="Google Shape;25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2535" y="9014008"/>
            <a:ext cx="643725" cy="9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6"/>
          <p:cNvSpPr/>
          <p:nvPr/>
        </p:nvSpPr>
        <p:spPr>
          <a:xfrm>
            <a:off x="45174" y="10198816"/>
            <a:ext cx="3421800" cy="3540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93C47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6AA84F"/>
                </a:solidFill>
                <a:latin typeface="Exo"/>
                <a:ea typeface="Exo"/>
                <a:cs typeface="Exo"/>
                <a:sym typeface="Exo"/>
              </a:rPr>
              <a:t>This valve-like part closes during contraction of bladder preventing the backflow of urine</a:t>
            </a:r>
            <a:endParaRPr sz="900">
              <a:solidFill>
                <a:srgbClr val="6AA84F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254" name="Google Shape;254;p16"/>
          <p:cNvCxnSpPr>
            <a:endCxn id="253" idx="0"/>
          </p:cNvCxnSpPr>
          <p:nvPr/>
        </p:nvCxnSpPr>
        <p:spPr>
          <a:xfrm>
            <a:off x="1584774" y="9637516"/>
            <a:ext cx="171300" cy="561300"/>
          </a:xfrm>
          <a:prstGeom prst="straightConnector1">
            <a:avLst/>
          </a:prstGeom>
          <a:noFill/>
          <a:ln cap="flat" cmpd="sng" w="9525">
            <a:solidFill>
              <a:srgbClr val="93C47D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255" name="Google Shape;25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3700" y="9027711"/>
            <a:ext cx="2278701" cy="1556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6" name="Google Shape;256;p16"/>
          <p:cNvCxnSpPr/>
          <p:nvPr/>
        </p:nvCxnSpPr>
        <p:spPr>
          <a:xfrm>
            <a:off x="311768" y="4034210"/>
            <a:ext cx="0" cy="3754800"/>
          </a:xfrm>
          <a:prstGeom prst="straightConnector1">
            <a:avLst/>
          </a:prstGeom>
          <a:noFill/>
          <a:ln cap="flat" cmpd="sng" w="19050">
            <a:solidFill>
              <a:srgbClr val="134F5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7" name="Google Shape;257;p16"/>
          <p:cNvSpPr/>
          <p:nvPr/>
        </p:nvSpPr>
        <p:spPr>
          <a:xfrm>
            <a:off x="2163771" y="3440082"/>
            <a:ext cx="3662100" cy="420000"/>
          </a:xfrm>
          <a:prstGeom prst="rect">
            <a:avLst/>
          </a:prstGeom>
          <a:solidFill>
            <a:srgbClr val="B9C7C9"/>
          </a:solidFill>
          <a:ln cap="flat" cmpd="sng" w="9525">
            <a:solidFill>
              <a:srgbClr val="B9C7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The Course of the Ureter</a:t>
            </a:r>
            <a:endParaRPr b="1" sz="12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58" name="Google Shape;258;p16"/>
          <p:cNvSpPr/>
          <p:nvPr/>
        </p:nvSpPr>
        <p:spPr>
          <a:xfrm>
            <a:off x="800581" y="10552900"/>
            <a:ext cx="1910700" cy="1455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99999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Functional valve</a:t>
            </a:r>
            <a:endParaRPr sz="800">
              <a:solidFill>
                <a:srgbClr val="6AA84F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259" name="Google Shape;259;p16"/>
          <p:cNvCxnSpPr>
            <a:stCxn id="260" idx="3"/>
          </p:cNvCxnSpPr>
          <p:nvPr/>
        </p:nvCxnSpPr>
        <p:spPr>
          <a:xfrm flipH="1">
            <a:off x="1594900" y="8856575"/>
            <a:ext cx="1100400" cy="765300"/>
          </a:xfrm>
          <a:prstGeom prst="bentConnector3">
            <a:avLst>
              <a:gd fmla="val -21640" name="adj1"/>
            </a:avLst>
          </a:prstGeom>
          <a:noFill/>
          <a:ln cap="flat" cmpd="sng" w="9525">
            <a:solidFill>
              <a:srgbClr val="93C47D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60" name="Google Shape;260;p16"/>
          <p:cNvSpPr txBox="1"/>
          <p:nvPr/>
        </p:nvSpPr>
        <p:spPr>
          <a:xfrm>
            <a:off x="983200" y="8658425"/>
            <a:ext cx="17121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(valve-like part)</a:t>
            </a: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.</a:t>
            </a:r>
            <a:endParaRPr/>
          </a:p>
        </p:txBody>
      </p:sp>
      <p:pic>
        <p:nvPicPr>
          <p:cNvPr id="261" name="Google Shape;26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3787" y="9054725"/>
            <a:ext cx="1879913" cy="150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6"/>
          <p:cNvSpPr/>
          <p:nvPr/>
        </p:nvSpPr>
        <p:spPr>
          <a:xfrm>
            <a:off x="3795925" y="9832025"/>
            <a:ext cx="397800" cy="1455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"/>
          <p:cNvSpPr txBox="1"/>
          <p:nvPr/>
        </p:nvSpPr>
        <p:spPr>
          <a:xfrm>
            <a:off x="2792371" y="229036"/>
            <a:ext cx="21876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Ureter</a:t>
            </a:r>
            <a:endParaRPr b="1" sz="28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68" name="Google Shape;268;p17"/>
          <p:cNvSpPr txBox="1"/>
          <p:nvPr/>
        </p:nvSpPr>
        <p:spPr>
          <a:xfrm>
            <a:off x="610685" y="202032"/>
            <a:ext cx="294900" cy="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2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69" name="Google Shape;269;p17"/>
          <p:cNvSpPr/>
          <p:nvPr/>
        </p:nvSpPr>
        <p:spPr>
          <a:xfrm>
            <a:off x="148699" y="1218950"/>
            <a:ext cx="3612900" cy="537900"/>
          </a:xfrm>
          <a:prstGeom prst="rect">
            <a:avLst/>
          </a:prstGeom>
          <a:solidFill>
            <a:srgbClr val="567E87">
              <a:alpha val="64800"/>
            </a:srgbClr>
          </a:solidFill>
          <a:ln cap="flat" cmpd="sng" w="9525">
            <a:solidFill>
              <a:srgbClr val="B9C7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Site of Constriction </a:t>
            </a:r>
            <a:endParaRPr b="1" sz="1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(Obstruction-Stone impaction)</a:t>
            </a:r>
            <a:endParaRPr sz="13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270" name="Google Shape;27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903" y="2208878"/>
            <a:ext cx="2934275" cy="3321814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7"/>
          <p:cNvSpPr/>
          <p:nvPr/>
        </p:nvSpPr>
        <p:spPr>
          <a:xfrm>
            <a:off x="4063584" y="1218942"/>
            <a:ext cx="3612900" cy="537900"/>
          </a:xfrm>
          <a:prstGeom prst="rect">
            <a:avLst/>
          </a:prstGeom>
          <a:solidFill>
            <a:srgbClr val="567E87">
              <a:alpha val="64800"/>
            </a:srgbClr>
          </a:solidFill>
          <a:ln cap="flat" cmpd="sng" w="9525">
            <a:solidFill>
              <a:srgbClr val="B9C7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Arterial Supply</a:t>
            </a:r>
            <a:endParaRPr b="1" sz="1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grpSp>
        <p:nvGrpSpPr>
          <p:cNvPr id="272" name="Google Shape;272;p17"/>
          <p:cNvGrpSpPr/>
          <p:nvPr/>
        </p:nvGrpSpPr>
        <p:grpSpPr>
          <a:xfrm flipH="1">
            <a:off x="7207286" y="3040374"/>
            <a:ext cx="469179" cy="252555"/>
            <a:chOff x="4630955" y="3996981"/>
            <a:chExt cx="914400" cy="1828787"/>
          </a:xfrm>
        </p:grpSpPr>
        <p:sp>
          <p:nvSpPr>
            <p:cNvPr id="273" name="Google Shape;273;p17"/>
            <p:cNvSpPr/>
            <p:nvPr/>
          </p:nvSpPr>
          <p:spPr>
            <a:xfrm>
              <a:off x="4630955" y="3996981"/>
              <a:ext cx="914400" cy="914400"/>
            </a:xfrm>
            <a:prstGeom prst="rtTriangle">
              <a:avLst/>
            </a:prstGeom>
            <a:solidFill>
              <a:srgbClr val="345B63"/>
            </a:solidFill>
            <a:ln cap="flat" cmpd="sng" w="9525">
              <a:solidFill>
                <a:srgbClr val="345B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7"/>
            <p:cNvSpPr/>
            <p:nvPr/>
          </p:nvSpPr>
          <p:spPr>
            <a:xfrm rot="5400000">
              <a:off x="4630955" y="4911368"/>
              <a:ext cx="914400" cy="914400"/>
            </a:xfrm>
            <a:prstGeom prst="rtTriangle">
              <a:avLst/>
            </a:prstGeom>
            <a:solidFill>
              <a:srgbClr val="567E8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5" name="Google Shape;275;p17"/>
          <p:cNvGrpSpPr/>
          <p:nvPr/>
        </p:nvGrpSpPr>
        <p:grpSpPr>
          <a:xfrm rot="10800000">
            <a:off x="7207279" y="1908156"/>
            <a:ext cx="469179" cy="252555"/>
            <a:chOff x="4630955" y="3996981"/>
            <a:chExt cx="914400" cy="1828787"/>
          </a:xfrm>
        </p:grpSpPr>
        <p:sp>
          <p:nvSpPr>
            <p:cNvPr id="276" name="Google Shape;276;p17"/>
            <p:cNvSpPr/>
            <p:nvPr/>
          </p:nvSpPr>
          <p:spPr>
            <a:xfrm>
              <a:off x="4630955" y="3996981"/>
              <a:ext cx="914400" cy="914400"/>
            </a:xfrm>
            <a:prstGeom prst="rtTriangle">
              <a:avLst/>
            </a:prstGeom>
            <a:solidFill>
              <a:srgbClr val="345B63"/>
            </a:solidFill>
            <a:ln cap="flat" cmpd="sng" w="9525">
              <a:solidFill>
                <a:srgbClr val="345B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7"/>
            <p:cNvSpPr/>
            <p:nvPr/>
          </p:nvSpPr>
          <p:spPr>
            <a:xfrm rot="5400000">
              <a:off x="4630955" y="4911368"/>
              <a:ext cx="914400" cy="914400"/>
            </a:xfrm>
            <a:prstGeom prst="rtTriangle">
              <a:avLst/>
            </a:prstGeom>
            <a:solidFill>
              <a:srgbClr val="567E8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8" name="Google Shape;278;p17"/>
          <p:cNvGrpSpPr/>
          <p:nvPr/>
        </p:nvGrpSpPr>
        <p:grpSpPr>
          <a:xfrm rot="10800000">
            <a:off x="7207279" y="4220006"/>
            <a:ext cx="469179" cy="252555"/>
            <a:chOff x="4630955" y="3996981"/>
            <a:chExt cx="914400" cy="1828787"/>
          </a:xfrm>
        </p:grpSpPr>
        <p:sp>
          <p:nvSpPr>
            <p:cNvPr id="279" name="Google Shape;279;p17"/>
            <p:cNvSpPr/>
            <p:nvPr/>
          </p:nvSpPr>
          <p:spPr>
            <a:xfrm>
              <a:off x="4630955" y="3996981"/>
              <a:ext cx="914400" cy="914400"/>
            </a:xfrm>
            <a:prstGeom prst="rtTriangle">
              <a:avLst/>
            </a:prstGeom>
            <a:solidFill>
              <a:srgbClr val="345B63"/>
            </a:solidFill>
            <a:ln cap="flat" cmpd="sng" w="9525">
              <a:solidFill>
                <a:srgbClr val="345B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7"/>
            <p:cNvSpPr/>
            <p:nvPr/>
          </p:nvSpPr>
          <p:spPr>
            <a:xfrm rot="5400000">
              <a:off x="4630955" y="4911368"/>
              <a:ext cx="914400" cy="914400"/>
            </a:xfrm>
            <a:prstGeom prst="rtTriangle">
              <a:avLst/>
            </a:prstGeom>
            <a:solidFill>
              <a:srgbClr val="567E8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81" name="Google Shape;281;p17"/>
          <p:cNvCxnSpPr>
            <a:stCxn id="277" idx="4"/>
            <a:endCxn id="282" idx="0"/>
          </p:cNvCxnSpPr>
          <p:nvPr/>
        </p:nvCxnSpPr>
        <p:spPr>
          <a:xfrm>
            <a:off x="7676457" y="1908156"/>
            <a:ext cx="0" cy="3744000"/>
          </a:xfrm>
          <a:prstGeom prst="straightConnector1">
            <a:avLst/>
          </a:prstGeom>
          <a:noFill/>
          <a:ln cap="flat" cmpd="sng" w="19050">
            <a:solidFill>
              <a:srgbClr val="134F5C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83" name="Google Shape;283;p17"/>
          <p:cNvGrpSpPr/>
          <p:nvPr/>
        </p:nvGrpSpPr>
        <p:grpSpPr>
          <a:xfrm rot="10800000">
            <a:off x="7207279" y="5399631"/>
            <a:ext cx="469179" cy="252555"/>
            <a:chOff x="4630955" y="3996981"/>
            <a:chExt cx="914400" cy="1828787"/>
          </a:xfrm>
        </p:grpSpPr>
        <p:sp>
          <p:nvSpPr>
            <p:cNvPr id="282" name="Google Shape;282;p17"/>
            <p:cNvSpPr/>
            <p:nvPr/>
          </p:nvSpPr>
          <p:spPr>
            <a:xfrm>
              <a:off x="4630955" y="3996981"/>
              <a:ext cx="914400" cy="914400"/>
            </a:xfrm>
            <a:prstGeom prst="rtTriangle">
              <a:avLst/>
            </a:prstGeom>
            <a:solidFill>
              <a:srgbClr val="345B63"/>
            </a:solidFill>
            <a:ln cap="flat" cmpd="sng" w="9525">
              <a:solidFill>
                <a:srgbClr val="345B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7"/>
            <p:cNvSpPr/>
            <p:nvPr/>
          </p:nvSpPr>
          <p:spPr>
            <a:xfrm rot="5400000">
              <a:off x="4630955" y="4911368"/>
              <a:ext cx="914400" cy="914400"/>
            </a:xfrm>
            <a:prstGeom prst="rtTriangle">
              <a:avLst/>
            </a:prstGeom>
            <a:solidFill>
              <a:srgbClr val="567E8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5" name="Google Shape;285;p17"/>
          <p:cNvGrpSpPr/>
          <p:nvPr/>
        </p:nvGrpSpPr>
        <p:grpSpPr>
          <a:xfrm>
            <a:off x="148715" y="5399633"/>
            <a:ext cx="469179" cy="252555"/>
            <a:chOff x="4630955" y="3996981"/>
            <a:chExt cx="914400" cy="1828787"/>
          </a:xfrm>
        </p:grpSpPr>
        <p:sp>
          <p:nvSpPr>
            <p:cNvPr id="286" name="Google Shape;286;p17"/>
            <p:cNvSpPr/>
            <p:nvPr/>
          </p:nvSpPr>
          <p:spPr>
            <a:xfrm>
              <a:off x="4630955" y="3996981"/>
              <a:ext cx="914400" cy="914400"/>
            </a:xfrm>
            <a:prstGeom prst="rtTriangle">
              <a:avLst/>
            </a:prstGeom>
            <a:solidFill>
              <a:srgbClr val="345B63"/>
            </a:solidFill>
            <a:ln cap="flat" cmpd="sng" w="9525">
              <a:solidFill>
                <a:srgbClr val="345B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17"/>
            <p:cNvSpPr/>
            <p:nvPr/>
          </p:nvSpPr>
          <p:spPr>
            <a:xfrm rot="5400000">
              <a:off x="4630955" y="4911368"/>
              <a:ext cx="914400" cy="914400"/>
            </a:xfrm>
            <a:prstGeom prst="rtTriangle">
              <a:avLst/>
            </a:prstGeom>
            <a:solidFill>
              <a:srgbClr val="567E8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8" name="Google Shape;288;p17"/>
          <p:cNvGrpSpPr/>
          <p:nvPr/>
        </p:nvGrpSpPr>
        <p:grpSpPr>
          <a:xfrm>
            <a:off x="148715" y="3653896"/>
            <a:ext cx="469179" cy="252555"/>
            <a:chOff x="4630955" y="3996981"/>
            <a:chExt cx="914400" cy="1828787"/>
          </a:xfrm>
        </p:grpSpPr>
        <p:sp>
          <p:nvSpPr>
            <p:cNvPr id="289" name="Google Shape;289;p17"/>
            <p:cNvSpPr/>
            <p:nvPr/>
          </p:nvSpPr>
          <p:spPr>
            <a:xfrm>
              <a:off x="4630955" y="3996981"/>
              <a:ext cx="914400" cy="914400"/>
            </a:xfrm>
            <a:prstGeom prst="rtTriangle">
              <a:avLst/>
            </a:prstGeom>
            <a:solidFill>
              <a:srgbClr val="345B63"/>
            </a:solidFill>
            <a:ln cap="flat" cmpd="sng" w="9525">
              <a:solidFill>
                <a:srgbClr val="345B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7"/>
            <p:cNvSpPr/>
            <p:nvPr/>
          </p:nvSpPr>
          <p:spPr>
            <a:xfrm rot="5400000">
              <a:off x="4630955" y="4911368"/>
              <a:ext cx="914400" cy="914400"/>
            </a:xfrm>
            <a:prstGeom prst="rtTriangle">
              <a:avLst/>
            </a:prstGeom>
            <a:solidFill>
              <a:srgbClr val="567E8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91" name="Google Shape;291;p17"/>
          <p:cNvCxnSpPr>
            <a:stCxn id="287" idx="4"/>
            <a:endCxn id="292" idx="0"/>
          </p:cNvCxnSpPr>
          <p:nvPr/>
        </p:nvCxnSpPr>
        <p:spPr>
          <a:xfrm rot="10800000">
            <a:off x="148715" y="1908189"/>
            <a:ext cx="0" cy="3744000"/>
          </a:xfrm>
          <a:prstGeom prst="straightConnector1">
            <a:avLst/>
          </a:prstGeom>
          <a:noFill/>
          <a:ln cap="flat" cmpd="sng" w="19050">
            <a:solidFill>
              <a:srgbClr val="134F5C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93" name="Google Shape;293;p17"/>
          <p:cNvGrpSpPr/>
          <p:nvPr/>
        </p:nvGrpSpPr>
        <p:grpSpPr>
          <a:xfrm>
            <a:off x="148715" y="1908158"/>
            <a:ext cx="469179" cy="252555"/>
            <a:chOff x="4630955" y="3996981"/>
            <a:chExt cx="914400" cy="1828787"/>
          </a:xfrm>
        </p:grpSpPr>
        <p:sp>
          <p:nvSpPr>
            <p:cNvPr id="292" name="Google Shape;292;p17"/>
            <p:cNvSpPr/>
            <p:nvPr/>
          </p:nvSpPr>
          <p:spPr>
            <a:xfrm>
              <a:off x="4630955" y="3996981"/>
              <a:ext cx="914400" cy="914400"/>
            </a:xfrm>
            <a:prstGeom prst="rtTriangle">
              <a:avLst/>
            </a:prstGeom>
            <a:solidFill>
              <a:srgbClr val="345B63"/>
            </a:solidFill>
            <a:ln cap="flat" cmpd="sng" w="9525">
              <a:solidFill>
                <a:srgbClr val="345B6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7"/>
            <p:cNvSpPr/>
            <p:nvPr/>
          </p:nvSpPr>
          <p:spPr>
            <a:xfrm rot="5400000">
              <a:off x="4630955" y="4911368"/>
              <a:ext cx="914400" cy="914400"/>
            </a:xfrm>
            <a:prstGeom prst="rtTriangle">
              <a:avLst/>
            </a:prstGeom>
            <a:solidFill>
              <a:srgbClr val="567E8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17"/>
          <p:cNvSpPr txBox="1"/>
          <p:nvPr/>
        </p:nvSpPr>
        <p:spPr>
          <a:xfrm>
            <a:off x="664975" y="1836300"/>
            <a:ext cx="21876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Ureteropelvic junction 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6" name="Google Shape;296;p17"/>
          <p:cNvSpPr txBox="1"/>
          <p:nvPr/>
        </p:nvSpPr>
        <p:spPr>
          <a:xfrm>
            <a:off x="664976" y="3571838"/>
            <a:ext cx="2187600" cy="7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Pelvic inlet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Exo"/>
                <a:ea typeface="Exo"/>
                <a:cs typeface="Exo"/>
                <a:sym typeface="Exo"/>
              </a:rPr>
              <a:t>(site of crossing of common iliac artery)</a:t>
            </a:r>
            <a:endParaRPr sz="8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7" name="Google Shape;297;p17"/>
          <p:cNvSpPr txBox="1"/>
          <p:nvPr/>
        </p:nvSpPr>
        <p:spPr>
          <a:xfrm>
            <a:off x="664976" y="5317550"/>
            <a:ext cx="21876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Entrance of bladder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2535386" y="3174423"/>
            <a:ext cx="706800" cy="1947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7"/>
          <p:cNvSpPr/>
          <p:nvPr/>
        </p:nvSpPr>
        <p:spPr>
          <a:xfrm>
            <a:off x="2669085" y="4219998"/>
            <a:ext cx="706800" cy="1947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7"/>
          <p:cNvSpPr/>
          <p:nvPr/>
        </p:nvSpPr>
        <p:spPr>
          <a:xfrm>
            <a:off x="2792375" y="4879450"/>
            <a:ext cx="685200" cy="1947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1" name="Google Shape;301;p17"/>
          <p:cNvCxnSpPr>
            <a:stCxn id="295" idx="2"/>
            <a:endCxn id="298" idx="1"/>
          </p:cNvCxnSpPr>
          <p:nvPr/>
        </p:nvCxnSpPr>
        <p:spPr>
          <a:xfrm>
            <a:off x="1758775" y="2232600"/>
            <a:ext cx="776700" cy="1039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17"/>
          <p:cNvCxnSpPr>
            <a:endCxn id="299" idx="1"/>
          </p:cNvCxnSpPr>
          <p:nvPr/>
        </p:nvCxnSpPr>
        <p:spPr>
          <a:xfrm>
            <a:off x="1730085" y="4054248"/>
            <a:ext cx="939000" cy="263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17"/>
          <p:cNvCxnSpPr>
            <a:stCxn id="297" idx="0"/>
            <a:endCxn id="300" idx="1"/>
          </p:cNvCxnSpPr>
          <p:nvPr/>
        </p:nvCxnSpPr>
        <p:spPr>
          <a:xfrm flipH="1" rot="10800000">
            <a:off x="1758776" y="4976750"/>
            <a:ext cx="1033500" cy="340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4" name="Google Shape;304;p17"/>
          <p:cNvSpPr txBox="1"/>
          <p:nvPr/>
        </p:nvSpPr>
        <p:spPr>
          <a:xfrm>
            <a:off x="5453950" y="1820620"/>
            <a:ext cx="22959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Upper end =</a:t>
            </a:r>
            <a:endParaRPr sz="1300"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Branch of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 Renal artery </a:t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5" name="Google Shape;305;p17"/>
          <p:cNvSpPr txBox="1"/>
          <p:nvPr/>
        </p:nvSpPr>
        <p:spPr>
          <a:xfrm>
            <a:off x="5254725" y="2794938"/>
            <a:ext cx="2452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Middle portion =</a:t>
            </a:r>
            <a:endParaRPr sz="1300"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Branch of 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Gonadal</a:t>
            </a:r>
            <a:r>
              <a:rPr lang="en" sz="1200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 artery</a:t>
            </a:r>
            <a:r>
              <a:rPr lang="en" sz="12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/</a:t>
            </a:r>
            <a:endParaRPr sz="12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testicular or ovarian artery</a:t>
            </a:r>
            <a:r>
              <a:rPr lang="en" sz="1200">
                <a:latin typeface="Exo"/>
                <a:ea typeface="Exo"/>
                <a:cs typeface="Exo"/>
                <a:sym typeface="Exo"/>
              </a:rPr>
              <a:t> </a:t>
            </a:r>
            <a:endParaRPr sz="12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6" name="Google Shape;306;p17"/>
          <p:cNvSpPr txBox="1"/>
          <p:nvPr/>
        </p:nvSpPr>
        <p:spPr>
          <a:xfrm>
            <a:off x="5254720" y="4074800"/>
            <a:ext cx="24528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Middle portion =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Branch of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Common iliac 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artery </a:t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07" name="Google Shape;307;p17"/>
          <p:cNvSpPr txBox="1"/>
          <p:nvPr/>
        </p:nvSpPr>
        <p:spPr>
          <a:xfrm>
            <a:off x="5568825" y="5077950"/>
            <a:ext cx="1824600" cy="7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In pelvis =</a:t>
            </a:r>
            <a:endParaRPr sz="1300"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999999"/>
                </a:solidFill>
                <a:latin typeface="Exo"/>
                <a:ea typeface="Exo"/>
                <a:cs typeface="Exo"/>
                <a:sym typeface="Exo"/>
              </a:rPr>
              <a:t>Branch of</a:t>
            </a:r>
            <a:endParaRPr sz="1300">
              <a:solidFill>
                <a:srgbClr val="999999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Internal iliac </a:t>
            </a:r>
            <a:r>
              <a:rPr lang="en" sz="1300">
                <a:latin typeface="Exo"/>
                <a:ea typeface="Exo"/>
                <a:cs typeface="Exo"/>
                <a:sym typeface="Exo"/>
              </a:rPr>
              <a:t>artery </a:t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308" name="Google Shape;308;p17"/>
          <p:cNvCxnSpPr>
            <a:stCxn id="309" idx="7"/>
            <a:endCxn id="304" idx="2"/>
          </p:cNvCxnSpPr>
          <p:nvPr/>
        </p:nvCxnSpPr>
        <p:spPr>
          <a:xfrm flipH="1" rot="10800000">
            <a:off x="4017747" y="2611513"/>
            <a:ext cx="2584200" cy="519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0" name="Google Shape;310;p17"/>
          <p:cNvCxnSpPr>
            <a:stCxn id="311" idx="6"/>
          </p:cNvCxnSpPr>
          <p:nvPr/>
        </p:nvCxnSpPr>
        <p:spPr>
          <a:xfrm flipH="1" rot="10800000">
            <a:off x="4011425" y="3200300"/>
            <a:ext cx="1879800" cy="340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2" name="Google Shape;312;p17"/>
          <p:cNvCxnSpPr>
            <a:stCxn id="313" idx="2"/>
            <a:endCxn id="306" idx="1"/>
          </p:cNvCxnSpPr>
          <p:nvPr/>
        </p:nvCxnSpPr>
        <p:spPr>
          <a:xfrm>
            <a:off x="3975150" y="3985475"/>
            <a:ext cx="1279500" cy="48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17"/>
          <p:cNvCxnSpPr>
            <a:stCxn id="315" idx="5"/>
            <a:endCxn id="307" idx="1"/>
          </p:cNvCxnSpPr>
          <p:nvPr/>
        </p:nvCxnSpPr>
        <p:spPr>
          <a:xfrm>
            <a:off x="3930405" y="4456388"/>
            <a:ext cx="1638300" cy="1017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9" name="Google Shape;309;p17"/>
          <p:cNvSpPr/>
          <p:nvPr/>
        </p:nvSpPr>
        <p:spPr>
          <a:xfrm>
            <a:off x="3857450" y="3102300"/>
            <a:ext cx="187800" cy="194700"/>
          </a:xfrm>
          <a:prstGeom prst="ellipse">
            <a:avLst/>
          </a:prstGeom>
          <a:noFill/>
          <a:ln cap="flat" cmpd="sng" w="9525">
            <a:solidFill>
              <a:srgbClr val="99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7"/>
          <p:cNvSpPr/>
          <p:nvPr/>
        </p:nvSpPr>
        <p:spPr>
          <a:xfrm>
            <a:off x="3823625" y="3443450"/>
            <a:ext cx="187800" cy="194700"/>
          </a:xfrm>
          <a:prstGeom prst="ellipse">
            <a:avLst/>
          </a:prstGeom>
          <a:noFill/>
          <a:ln cap="flat" cmpd="sng" w="9525">
            <a:solidFill>
              <a:srgbClr val="99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7"/>
          <p:cNvSpPr/>
          <p:nvPr/>
        </p:nvSpPr>
        <p:spPr>
          <a:xfrm flipH="1">
            <a:off x="3787350" y="3888125"/>
            <a:ext cx="187800" cy="194700"/>
          </a:xfrm>
          <a:prstGeom prst="ellipse">
            <a:avLst/>
          </a:prstGeom>
          <a:noFill/>
          <a:ln cap="flat" cmpd="sng" w="9525">
            <a:solidFill>
              <a:srgbClr val="99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7"/>
          <p:cNvSpPr/>
          <p:nvPr/>
        </p:nvSpPr>
        <p:spPr>
          <a:xfrm>
            <a:off x="3823625" y="4361900"/>
            <a:ext cx="125100" cy="110700"/>
          </a:xfrm>
          <a:prstGeom prst="ellipse">
            <a:avLst/>
          </a:prstGeom>
          <a:noFill/>
          <a:ln cap="flat" cmpd="sng" w="9525">
            <a:solidFill>
              <a:srgbClr val="99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6" name="Google Shape;316;p17"/>
          <p:cNvCxnSpPr/>
          <p:nvPr/>
        </p:nvCxnSpPr>
        <p:spPr>
          <a:xfrm>
            <a:off x="-814435" y="6081113"/>
            <a:ext cx="9172200" cy="1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7" name="Google Shape;317;p17"/>
          <p:cNvSpPr/>
          <p:nvPr/>
        </p:nvSpPr>
        <p:spPr>
          <a:xfrm>
            <a:off x="2270584" y="6081117"/>
            <a:ext cx="3612900" cy="537900"/>
          </a:xfrm>
          <a:prstGeom prst="rect">
            <a:avLst/>
          </a:prstGeom>
          <a:solidFill>
            <a:srgbClr val="567E87">
              <a:alpha val="64800"/>
            </a:srgbClr>
          </a:solidFill>
          <a:ln cap="flat" cmpd="sng" w="9525">
            <a:solidFill>
              <a:srgbClr val="B9C7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Shape of Urinary Bladder</a:t>
            </a:r>
            <a:endParaRPr b="1" sz="1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18" name="Google Shape;318;p17"/>
          <p:cNvSpPr/>
          <p:nvPr/>
        </p:nvSpPr>
        <p:spPr>
          <a:xfrm>
            <a:off x="73497" y="6714346"/>
            <a:ext cx="322200" cy="311100"/>
          </a:xfrm>
          <a:prstGeom prst="ellipse">
            <a:avLst/>
          </a:prstGeom>
          <a:solidFill>
            <a:srgbClr val="567E87"/>
          </a:solidFill>
          <a:ln cap="flat" cmpd="sng" w="76200">
            <a:solidFill>
              <a:srgbClr val="B9C7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7"/>
          <p:cNvSpPr txBox="1"/>
          <p:nvPr/>
        </p:nvSpPr>
        <p:spPr>
          <a:xfrm>
            <a:off x="450685" y="6612888"/>
            <a:ext cx="6642000" cy="9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It’s pelvic organ. </a:t>
            </a:r>
            <a:r>
              <a:rPr lang="en">
                <a:latin typeface="Exo"/>
                <a:ea typeface="Exo"/>
                <a:cs typeface="Exo"/>
                <a:sym typeface="Exo"/>
              </a:rPr>
              <a:t>It has the shape of three-sided pyramid placed on one of it</a:t>
            </a:r>
            <a:r>
              <a:rPr lang="en">
                <a:latin typeface="Exo"/>
                <a:ea typeface="Exo"/>
                <a:cs typeface="Exo"/>
                <a:sym typeface="Exo"/>
              </a:rPr>
              <a:t>s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angle (NECK).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It has: 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320" name="Google Shape;320;p17"/>
          <p:cNvCxnSpPr/>
          <p:nvPr/>
        </p:nvCxnSpPr>
        <p:spPr>
          <a:xfrm>
            <a:off x="255700" y="7528807"/>
            <a:ext cx="12900" cy="3045900"/>
          </a:xfrm>
          <a:prstGeom prst="straightConnector1">
            <a:avLst/>
          </a:prstGeom>
          <a:noFill/>
          <a:ln cap="flat" cmpd="sng" w="76200">
            <a:solidFill>
              <a:srgbClr val="134F5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Google Shape;321;p17"/>
          <p:cNvSpPr/>
          <p:nvPr/>
        </p:nvSpPr>
        <p:spPr>
          <a:xfrm>
            <a:off x="148725" y="7784785"/>
            <a:ext cx="227100" cy="224100"/>
          </a:xfrm>
          <a:prstGeom prst="ellipse">
            <a:avLst/>
          </a:prstGeom>
          <a:solidFill>
            <a:srgbClr val="345B63"/>
          </a:solidFill>
          <a:ln cap="flat" cmpd="sng" w="25400">
            <a:solidFill>
              <a:srgbClr val="B9C7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7"/>
          <p:cNvSpPr/>
          <p:nvPr/>
        </p:nvSpPr>
        <p:spPr>
          <a:xfrm>
            <a:off x="148750" y="8517661"/>
            <a:ext cx="227100" cy="224100"/>
          </a:xfrm>
          <a:prstGeom prst="ellipse">
            <a:avLst/>
          </a:prstGeom>
          <a:solidFill>
            <a:srgbClr val="B9C7C9"/>
          </a:solidFill>
          <a:ln cap="flat" cmpd="sng" w="25400">
            <a:solidFill>
              <a:srgbClr val="899B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7"/>
          <p:cNvSpPr/>
          <p:nvPr/>
        </p:nvSpPr>
        <p:spPr>
          <a:xfrm>
            <a:off x="148750" y="9285191"/>
            <a:ext cx="227100" cy="224100"/>
          </a:xfrm>
          <a:prstGeom prst="ellipse">
            <a:avLst/>
          </a:prstGeom>
          <a:solidFill>
            <a:srgbClr val="345B63"/>
          </a:solidFill>
          <a:ln cap="flat" cmpd="sng" w="25400">
            <a:solidFill>
              <a:srgbClr val="B9C7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148750" y="10052707"/>
            <a:ext cx="227100" cy="224100"/>
          </a:xfrm>
          <a:prstGeom prst="ellipse">
            <a:avLst/>
          </a:prstGeom>
          <a:solidFill>
            <a:srgbClr val="B9C7C9"/>
          </a:solidFill>
          <a:ln cap="flat" cmpd="sng" w="25400">
            <a:solidFill>
              <a:srgbClr val="899B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7"/>
          <p:cNvSpPr txBox="1"/>
          <p:nvPr/>
        </p:nvSpPr>
        <p:spPr>
          <a:xfrm>
            <a:off x="476342" y="7662538"/>
            <a:ext cx="418800" cy="459300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1</a:t>
            </a:r>
            <a:endParaRPr b="1" sz="24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6" name="Google Shape;326;p17"/>
          <p:cNvSpPr txBox="1"/>
          <p:nvPr/>
        </p:nvSpPr>
        <p:spPr>
          <a:xfrm>
            <a:off x="480545" y="8415067"/>
            <a:ext cx="418800" cy="459300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2</a:t>
            </a:r>
            <a:endParaRPr b="1" sz="24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7" name="Google Shape;327;p17"/>
          <p:cNvSpPr txBox="1"/>
          <p:nvPr/>
        </p:nvSpPr>
        <p:spPr>
          <a:xfrm>
            <a:off x="484749" y="9167595"/>
            <a:ext cx="418800" cy="459300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3</a:t>
            </a:r>
            <a:endParaRPr b="1" sz="24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8" name="Google Shape;328;p17"/>
          <p:cNvSpPr txBox="1"/>
          <p:nvPr/>
        </p:nvSpPr>
        <p:spPr>
          <a:xfrm>
            <a:off x="488952" y="9920124"/>
            <a:ext cx="418800" cy="459300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4</a:t>
            </a:r>
            <a:endParaRPr b="1" sz="24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29" name="Google Shape;329;p17"/>
          <p:cNvSpPr txBox="1"/>
          <p:nvPr/>
        </p:nvSpPr>
        <p:spPr>
          <a:xfrm>
            <a:off x="907759" y="7626000"/>
            <a:ext cx="28149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Exo"/>
                <a:ea typeface="Exo"/>
                <a:cs typeface="Exo"/>
                <a:sym typeface="Exo"/>
              </a:rPr>
              <a:t>Apex: </a:t>
            </a:r>
            <a:r>
              <a:rPr lang="en" sz="1600">
                <a:latin typeface="Exo"/>
                <a:ea typeface="Exo"/>
                <a:cs typeface="Exo"/>
                <a:sym typeface="Exo"/>
              </a:rPr>
              <a:t>directed anteriorly </a:t>
            </a:r>
            <a:r>
              <a:rPr lang="en" sz="1600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(forward)</a:t>
            </a:r>
            <a:endParaRPr sz="1600"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0" name="Google Shape;330;p17"/>
          <p:cNvSpPr txBox="1"/>
          <p:nvPr/>
        </p:nvSpPr>
        <p:spPr>
          <a:xfrm>
            <a:off x="907750" y="8427850"/>
            <a:ext cx="29343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Exo"/>
                <a:ea typeface="Exo"/>
                <a:cs typeface="Exo"/>
                <a:sym typeface="Exo"/>
              </a:rPr>
              <a:t>Base: </a:t>
            </a: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directed posteriorly</a:t>
            </a:r>
            <a:endParaRPr b="1" sz="16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1" name="Google Shape;331;p17"/>
          <p:cNvSpPr txBox="1"/>
          <p:nvPr/>
        </p:nvSpPr>
        <p:spPr>
          <a:xfrm>
            <a:off x="907750" y="9186675"/>
            <a:ext cx="22959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Exo"/>
                <a:ea typeface="Exo"/>
                <a:cs typeface="Exo"/>
                <a:sym typeface="Exo"/>
              </a:rPr>
              <a:t>Superior surface</a:t>
            </a:r>
            <a:endParaRPr b="1" sz="16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2" name="Google Shape;332;p17"/>
          <p:cNvSpPr txBox="1"/>
          <p:nvPr/>
        </p:nvSpPr>
        <p:spPr>
          <a:xfrm>
            <a:off x="907750" y="9945500"/>
            <a:ext cx="29886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Exo"/>
                <a:ea typeface="Exo"/>
                <a:cs typeface="Exo"/>
                <a:sym typeface="Exo"/>
              </a:rPr>
              <a:t>Two infero-lateral </a:t>
            </a:r>
            <a:r>
              <a:rPr b="1" lang="en" sz="1600">
                <a:latin typeface="Exo"/>
                <a:ea typeface="Exo"/>
                <a:cs typeface="Exo"/>
                <a:sym typeface="Exo"/>
              </a:rPr>
              <a:t> surface</a:t>
            </a:r>
            <a:endParaRPr b="1" sz="1600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333" name="Google Shape;33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0588" y="7877614"/>
            <a:ext cx="1764349" cy="564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6039" y="7653787"/>
            <a:ext cx="458557" cy="35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2760" y="9367424"/>
            <a:ext cx="943221" cy="42787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7"/>
          <p:cNvSpPr txBox="1"/>
          <p:nvPr/>
        </p:nvSpPr>
        <p:spPr>
          <a:xfrm>
            <a:off x="6464414" y="8659163"/>
            <a:ext cx="7767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Exo"/>
                <a:ea typeface="Exo"/>
                <a:cs typeface="Exo"/>
                <a:sym typeface="Exo"/>
              </a:rPr>
              <a:t>Anterior view </a:t>
            </a:r>
            <a:endParaRPr sz="7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7" name="Google Shape;337;p17"/>
          <p:cNvSpPr txBox="1"/>
          <p:nvPr/>
        </p:nvSpPr>
        <p:spPr>
          <a:xfrm>
            <a:off x="6464413" y="9920129"/>
            <a:ext cx="7767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Exo"/>
                <a:ea typeface="Exo"/>
                <a:cs typeface="Exo"/>
                <a:sym typeface="Exo"/>
              </a:rPr>
              <a:t>Posterior</a:t>
            </a:r>
            <a:r>
              <a:rPr lang="en" sz="700">
                <a:latin typeface="Exo"/>
                <a:ea typeface="Exo"/>
                <a:cs typeface="Exo"/>
                <a:sym typeface="Exo"/>
              </a:rPr>
              <a:t> view </a:t>
            </a:r>
            <a:endParaRPr sz="7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8" name="Google Shape;338;p17"/>
          <p:cNvSpPr txBox="1"/>
          <p:nvPr/>
        </p:nvSpPr>
        <p:spPr>
          <a:xfrm>
            <a:off x="6731789" y="8335420"/>
            <a:ext cx="8502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6AA84F"/>
                </a:solidFill>
                <a:latin typeface="Exo"/>
                <a:ea typeface="Exo"/>
                <a:cs typeface="Exo"/>
                <a:sym typeface="Exo"/>
              </a:rPr>
              <a:t>Continue with urethra </a:t>
            </a:r>
            <a:endParaRPr sz="600">
              <a:solidFill>
                <a:srgbClr val="6AA84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39" name="Google Shape;339;p17"/>
          <p:cNvSpPr txBox="1"/>
          <p:nvPr/>
        </p:nvSpPr>
        <p:spPr>
          <a:xfrm>
            <a:off x="562100" y="868088"/>
            <a:ext cx="27861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6AA84F"/>
                </a:solidFill>
                <a:latin typeface="Exo"/>
                <a:ea typeface="Exo"/>
                <a:cs typeface="Exo"/>
                <a:sym typeface="Exo"/>
              </a:rPr>
              <a:t>Potential sites of stone formation </a:t>
            </a:r>
            <a:endParaRPr sz="1100">
              <a:solidFill>
                <a:srgbClr val="6AA84F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340" name="Google Shape;340;p17"/>
          <p:cNvPicPr preferRelativeResize="0"/>
          <p:nvPr/>
        </p:nvPicPr>
        <p:blipFill rotWithShape="1">
          <a:blip r:embed="rId7">
            <a:alphaModFix/>
          </a:blip>
          <a:srcRect b="6404" l="825" r="2030" t="3643"/>
          <a:stretch/>
        </p:blipFill>
        <p:spPr>
          <a:xfrm>
            <a:off x="3558200" y="7347463"/>
            <a:ext cx="2382699" cy="13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7"/>
          <p:cNvPicPr preferRelativeResize="0"/>
          <p:nvPr/>
        </p:nvPicPr>
        <p:blipFill rotWithShape="1">
          <a:blip r:embed="rId8">
            <a:alphaModFix/>
          </a:blip>
          <a:srcRect b="1881" l="1929" r="2073" t="1134"/>
          <a:stretch/>
        </p:blipFill>
        <p:spPr>
          <a:xfrm>
            <a:off x="3896350" y="8899250"/>
            <a:ext cx="2287274" cy="15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7"/>
          <p:cNvSpPr/>
          <p:nvPr/>
        </p:nvSpPr>
        <p:spPr>
          <a:xfrm>
            <a:off x="5290214" y="8899254"/>
            <a:ext cx="527400" cy="1107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7"/>
          <p:cNvSpPr/>
          <p:nvPr/>
        </p:nvSpPr>
        <p:spPr>
          <a:xfrm>
            <a:off x="5677424" y="9728800"/>
            <a:ext cx="322200" cy="1107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7"/>
          <p:cNvSpPr/>
          <p:nvPr/>
        </p:nvSpPr>
        <p:spPr>
          <a:xfrm>
            <a:off x="5562549" y="9920125"/>
            <a:ext cx="255000" cy="1107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8"/>
          <p:cNvSpPr txBox="1"/>
          <p:nvPr/>
        </p:nvSpPr>
        <p:spPr>
          <a:xfrm>
            <a:off x="2468251" y="201124"/>
            <a:ext cx="28359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Urinary Bladder</a:t>
            </a:r>
            <a:endParaRPr b="1" sz="28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50" name="Google Shape;350;p18"/>
          <p:cNvSpPr txBox="1"/>
          <p:nvPr/>
        </p:nvSpPr>
        <p:spPr>
          <a:xfrm>
            <a:off x="610685" y="202032"/>
            <a:ext cx="2949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3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graphicFrame>
        <p:nvGraphicFramePr>
          <p:cNvPr id="351" name="Google Shape;351;p18"/>
          <p:cNvGraphicFramePr/>
          <p:nvPr/>
        </p:nvGraphicFramePr>
        <p:xfrm>
          <a:off x="-12" y="9501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{002CA129-C78D-422A-8888-CC73B67948EE}</a:tableStyleId>
              </a:tblPr>
              <a:tblGrid>
                <a:gridCol w="1228975"/>
                <a:gridCol w="2657225"/>
                <a:gridCol w="1943100"/>
                <a:gridCol w="1943100"/>
              </a:tblGrid>
              <a:tr h="397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45B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Relations </a:t>
                      </a:r>
                      <a:endParaRPr b="1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45B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Male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45B6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Female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45B63"/>
                    </a:solidFill>
                  </a:tcPr>
                </a:tc>
              </a:tr>
              <a:tr h="187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9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9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Apex</a:t>
                      </a:r>
                      <a:endParaRPr b="1" sz="19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(Same in Male &amp; Female)</a:t>
                      </a:r>
                      <a:endParaRPr sz="11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C7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Is directed 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forward</a:t>
                      </a:r>
                      <a:endParaRPr b="1"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Is related </a:t>
                      </a:r>
                      <a:r>
                        <a:rPr lang="en" sz="1200">
                          <a:solidFill>
                            <a:srgbClr val="D5A6B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anteriorly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to 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upper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border of </a:t>
                      </a:r>
                      <a:r>
                        <a:rPr lang="en" sz="1200" u="sng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symphysis pubis</a:t>
                      </a:r>
                      <a:endParaRPr sz="1200" u="sng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Is connected to umbilicus by the 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Median umbilical ligament</a:t>
                      </a:r>
                      <a:endParaRPr b="1"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(remnant of 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urachus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)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13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9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9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900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Base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C7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Is directed 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backward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 male: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Is related to 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vas deferens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&amp; </a:t>
                      </a:r>
                      <a:r>
                        <a:rPr b="1"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seminal vesicle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of both sides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 female: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Is related to </a:t>
                      </a:r>
                      <a:r>
                        <a:rPr b="1"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vagina</a:t>
                      </a:r>
                      <a:endParaRPr b="1"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33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9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900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Superior Surface</a:t>
                      </a:r>
                      <a:endParaRPr sz="13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C7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 male: </a:t>
                      </a:r>
                      <a:endParaRPr b="1"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Is related to 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coils of ileum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&amp; </a:t>
                      </a:r>
                      <a:r>
                        <a:rPr b="1"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sigmoid colon </a:t>
                      </a:r>
                      <a:r>
                        <a:rPr lang="en" sz="900">
                          <a:solidFill>
                            <a:srgbClr val="6AA84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or pelvic colon</a:t>
                      </a:r>
                      <a:endParaRPr sz="900">
                        <a:solidFill>
                          <a:srgbClr val="6AA84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 female:</a:t>
                      </a:r>
                      <a:endParaRPr b="1"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Is related to the </a:t>
                      </a:r>
                      <a:r>
                        <a:rPr b="1"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uterus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43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9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9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900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Infero-</a:t>
                      </a:r>
                      <a:endParaRPr b="1" sz="19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900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lateral Surfaces</a:t>
                      </a:r>
                      <a:endParaRPr b="1" sz="19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(Same in Male &amp; Female)</a:t>
                      </a:r>
                      <a:endParaRPr b="1" sz="11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C7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Are related to </a:t>
                      </a:r>
                      <a:r>
                        <a:rPr b="1" lang="en" sz="1200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retropubic fat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separating them from pubic bones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 u="sng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 u="sng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Retropubic fat:</a:t>
                      </a:r>
                      <a:endParaRPr b="1" sz="1200" u="sng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Accommodates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distention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of bladder 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-Continuous with anterior abdominal wall. 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-Rupture of bladder ——&gt; escape of urine to anterior abdominal wall</a:t>
                      </a:r>
                      <a:endParaRPr sz="13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08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900">
                          <a:solidFill>
                            <a:schemeClr val="lt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Neck</a:t>
                      </a:r>
                      <a:endParaRPr b="1" sz="1100">
                        <a:solidFill>
                          <a:srgbClr val="FFFFFF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9C7C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Is the lowest &amp;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most fixed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part of urinary bladder.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 Is continuous with urethra.</a:t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 Is related to</a:t>
                      </a:r>
                      <a:r>
                        <a:rPr lang="en" sz="1200">
                          <a:solidFill>
                            <a:srgbClr val="D5A6B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(lies behind) 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lower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border of </a:t>
                      </a:r>
                      <a:r>
                        <a:rPr lang="en" sz="1200" u="sng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symphysis pubis</a:t>
                      </a:r>
                      <a:endParaRPr sz="1200" u="sng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 male:</a:t>
                      </a:r>
                      <a:endParaRPr b="1"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Is related to </a:t>
                      </a:r>
                      <a:r>
                        <a:rPr lang="en" sz="1200" u="sng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upper surface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of 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prostate gland</a:t>
                      </a:r>
                      <a:endParaRPr b="1"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D5A6B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(</a:t>
                      </a:r>
                      <a:r>
                        <a:rPr lang="en" sz="1200" u="sng">
                          <a:solidFill>
                            <a:srgbClr val="D5A6B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inferiorly</a:t>
                      </a:r>
                      <a:r>
                        <a:rPr lang="en" sz="1200">
                          <a:solidFill>
                            <a:srgbClr val="D5A6B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, it rests on the </a:t>
                      </a:r>
                      <a:r>
                        <a:rPr b="1" lang="en" sz="1200">
                          <a:solidFill>
                            <a:srgbClr val="D5A6B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base of prostate</a:t>
                      </a:r>
                      <a:r>
                        <a:rPr lang="en" sz="1200">
                          <a:solidFill>
                            <a:srgbClr val="D5A6B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)</a:t>
                      </a:r>
                      <a:endParaRPr sz="1200">
                        <a:solidFill>
                          <a:srgbClr val="D5A6BD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52" name="Google Shape;352;p18"/>
          <p:cNvPicPr preferRelativeResize="0"/>
          <p:nvPr/>
        </p:nvPicPr>
        <p:blipFill rotWithShape="1">
          <a:blip r:embed="rId3">
            <a:alphaModFix/>
          </a:blip>
          <a:srcRect b="7623" l="3707" r="4515" t="4247"/>
          <a:stretch/>
        </p:blipFill>
        <p:spPr>
          <a:xfrm>
            <a:off x="3965513" y="1644638"/>
            <a:ext cx="1756075" cy="14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8"/>
          <p:cNvPicPr preferRelativeResize="0"/>
          <p:nvPr/>
        </p:nvPicPr>
        <p:blipFill rotWithShape="1">
          <a:blip r:embed="rId4">
            <a:alphaModFix/>
          </a:blip>
          <a:srcRect b="5714" l="3200" r="4035" t="5278"/>
          <a:stretch/>
        </p:blipFill>
        <p:spPr>
          <a:xfrm>
            <a:off x="5873107" y="1760485"/>
            <a:ext cx="1829175" cy="12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8"/>
          <p:cNvPicPr preferRelativeResize="0"/>
          <p:nvPr/>
        </p:nvPicPr>
        <p:blipFill rotWithShape="1">
          <a:blip r:embed="rId5">
            <a:alphaModFix/>
          </a:blip>
          <a:srcRect b="4931" l="3264" r="3720" t="2894"/>
          <a:stretch/>
        </p:blipFill>
        <p:spPr>
          <a:xfrm>
            <a:off x="3928988" y="3452367"/>
            <a:ext cx="1829175" cy="13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8"/>
          <p:cNvPicPr preferRelativeResize="0"/>
          <p:nvPr/>
        </p:nvPicPr>
        <p:blipFill rotWithShape="1">
          <a:blip r:embed="rId6">
            <a:alphaModFix/>
          </a:blip>
          <a:srcRect b="6348" l="2796" r="3989" t="3981"/>
          <a:stretch/>
        </p:blipFill>
        <p:spPr>
          <a:xfrm>
            <a:off x="5869997" y="3452375"/>
            <a:ext cx="1835392" cy="13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8"/>
          <p:cNvPicPr preferRelativeResize="0"/>
          <p:nvPr/>
        </p:nvPicPr>
        <p:blipFill rotWithShape="1">
          <a:blip r:embed="rId7">
            <a:alphaModFix/>
          </a:blip>
          <a:srcRect b="6186" l="3892" r="4314" t="4407"/>
          <a:stretch/>
        </p:blipFill>
        <p:spPr>
          <a:xfrm>
            <a:off x="3965550" y="4970625"/>
            <a:ext cx="1615852" cy="12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8"/>
          <p:cNvPicPr preferRelativeResize="0"/>
          <p:nvPr/>
        </p:nvPicPr>
        <p:blipFill rotWithShape="1">
          <a:blip r:embed="rId8">
            <a:alphaModFix/>
          </a:blip>
          <a:srcRect b="6151" l="3071" r="4147" t="6352"/>
          <a:stretch/>
        </p:blipFill>
        <p:spPr>
          <a:xfrm>
            <a:off x="5979775" y="4993925"/>
            <a:ext cx="1615849" cy="119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8"/>
          <p:cNvPicPr preferRelativeResize="0"/>
          <p:nvPr/>
        </p:nvPicPr>
        <p:blipFill rotWithShape="1">
          <a:blip r:embed="rId9">
            <a:alphaModFix/>
          </a:blip>
          <a:srcRect b="6935" l="2344" r="5353" t="5276"/>
          <a:stretch/>
        </p:blipFill>
        <p:spPr>
          <a:xfrm>
            <a:off x="3925875" y="6495167"/>
            <a:ext cx="1835400" cy="1734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8"/>
          <p:cNvPicPr preferRelativeResize="0"/>
          <p:nvPr/>
        </p:nvPicPr>
        <p:blipFill rotWithShape="1">
          <a:blip r:embed="rId10">
            <a:alphaModFix/>
          </a:blip>
          <a:srcRect b="6692" l="1394" r="4399" t="6047"/>
          <a:stretch/>
        </p:blipFill>
        <p:spPr>
          <a:xfrm>
            <a:off x="5870000" y="6523120"/>
            <a:ext cx="1835401" cy="1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8"/>
          <p:cNvPicPr preferRelativeResize="0"/>
          <p:nvPr/>
        </p:nvPicPr>
        <p:blipFill rotWithShape="1">
          <a:blip r:embed="rId11">
            <a:alphaModFix/>
          </a:blip>
          <a:srcRect b="1847" l="4563" r="3617" t="55963"/>
          <a:stretch/>
        </p:blipFill>
        <p:spPr>
          <a:xfrm>
            <a:off x="5835513" y="8831150"/>
            <a:ext cx="1904386" cy="152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8"/>
          <p:cNvPicPr preferRelativeResize="0"/>
          <p:nvPr/>
        </p:nvPicPr>
        <p:blipFill rotWithShape="1">
          <a:blip r:embed="rId11">
            <a:alphaModFix/>
          </a:blip>
          <a:srcRect b="44684" l="4080" r="5650" t="10572"/>
          <a:stretch/>
        </p:blipFill>
        <p:spPr>
          <a:xfrm>
            <a:off x="3909163" y="8619525"/>
            <a:ext cx="1868852" cy="173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9"/>
          <p:cNvSpPr txBox="1"/>
          <p:nvPr/>
        </p:nvSpPr>
        <p:spPr>
          <a:xfrm>
            <a:off x="1684350" y="202025"/>
            <a:ext cx="44037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Urinary Bladder (Interior)</a:t>
            </a:r>
            <a:endParaRPr b="1" sz="28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67" name="Google Shape;367;p19"/>
          <p:cNvSpPr txBox="1"/>
          <p:nvPr/>
        </p:nvSpPr>
        <p:spPr>
          <a:xfrm>
            <a:off x="610685" y="202032"/>
            <a:ext cx="2949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4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368" name="Google Shape;368;p19"/>
          <p:cNvPicPr preferRelativeResize="0"/>
          <p:nvPr/>
        </p:nvPicPr>
        <p:blipFill rotWithShape="1">
          <a:blip r:embed="rId3">
            <a:alphaModFix/>
          </a:blip>
          <a:srcRect b="18607" l="3479" r="2216" t="17754"/>
          <a:stretch/>
        </p:blipFill>
        <p:spPr>
          <a:xfrm>
            <a:off x="729888" y="1350000"/>
            <a:ext cx="2293774" cy="2077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9"/>
          <p:cNvPicPr preferRelativeResize="0"/>
          <p:nvPr/>
        </p:nvPicPr>
        <p:blipFill rotWithShape="1">
          <a:blip r:embed="rId4">
            <a:alphaModFix/>
          </a:blip>
          <a:srcRect b="19043" l="8803" r="5396" t="20957"/>
          <a:stretch/>
        </p:blipFill>
        <p:spPr>
          <a:xfrm>
            <a:off x="4665138" y="3284505"/>
            <a:ext cx="2293774" cy="215282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9"/>
          <p:cNvSpPr/>
          <p:nvPr/>
        </p:nvSpPr>
        <p:spPr>
          <a:xfrm>
            <a:off x="3148200" y="5811351"/>
            <a:ext cx="1476000" cy="349200"/>
          </a:xfrm>
          <a:prstGeom prst="roundRect">
            <a:avLst>
              <a:gd fmla="val 16667" name="adj"/>
            </a:avLst>
          </a:prstGeom>
          <a:solidFill>
            <a:srgbClr val="345B63"/>
          </a:solidFill>
          <a:ln cap="flat" cmpd="sng" w="952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Capacity</a:t>
            </a:r>
            <a:endParaRPr b="1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71" name="Google Shape;371;p19"/>
          <p:cNvSpPr/>
          <p:nvPr/>
        </p:nvSpPr>
        <p:spPr>
          <a:xfrm rot="-600">
            <a:off x="4687800" y="6511395"/>
            <a:ext cx="1717800" cy="348600"/>
          </a:xfrm>
          <a:prstGeom prst="roundRect">
            <a:avLst>
              <a:gd fmla="val 16667" name="adj"/>
            </a:avLst>
          </a:prstGeom>
          <a:solidFill>
            <a:srgbClr val="567E87"/>
          </a:solidFill>
          <a:ln cap="flat" cmpd="sng" w="9525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Distended</a:t>
            </a:r>
            <a:r>
              <a:rPr b="1" lang="en" sz="9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 </a:t>
            </a:r>
            <a:endParaRPr b="1" sz="9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72" name="Google Shape;372;p19"/>
          <p:cNvSpPr/>
          <p:nvPr/>
        </p:nvSpPr>
        <p:spPr>
          <a:xfrm>
            <a:off x="1090800" y="6511341"/>
            <a:ext cx="1717500" cy="351000"/>
          </a:xfrm>
          <a:prstGeom prst="roundRect">
            <a:avLst>
              <a:gd fmla="val 16667" name="adj"/>
            </a:avLst>
          </a:prstGeom>
          <a:solidFill>
            <a:srgbClr val="567E87"/>
          </a:solidFill>
          <a:ln cap="flat" cmpd="sng" w="9525">
            <a:solidFill>
              <a:srgbClr val="76A5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Empty</a:t>
            </a:r>
            <a:endParaRPr b="1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73" name="Google Shape;373;p19"/>
          <p:cNvSpPr/>
          <p:nvPr/>
        </p:nvSpPr>
        <p:spPr>
          <a:xfrm>
            <a:off x="354375" y="7093851"/>
            <a:ext cx="3409800" cy="30129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5875" lIns="75875" spcFirstLastPara="1" rIns="75875" wrap="square" tIns="7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- </a:t>
            </a:r>
            <a:r>
              <a:rPr lang="en">
                <a:solidFill>
                  <a:srgbClr val="D5A6BD"/>
                </a:solidFill>
                <a:latin typeface="Exo"/>
                <a:ea typeface="Exo"/>
                <a:cs typeface="Exo"/>
                <a:sym typeface="Exo"/>
              </a:rPr>
              <a:t>Empty bladder is a pelvic organ.</a:t>
            </a:r>
            <a:endParaRPr>
              <a:solidFill>
                <a:srgbClr val="D5A6BD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- Accommodates from 300 – 500 ml of urine.</a:t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374" name="Google Shape;374;p19"/>
          <p:cNvCxnSpPr>
            <a:stCxn id="370" idx="2"/>
            <a:endCxn id="372" idx="0"/>
          </p:cNvCxnSpPr>
          <p:nvPr/>
        </p:nvCxnSpPr>
        <p:spPr>
          <a:xfrm rot="5400000">
            <a:off x="2742450" y="5367501"/>
            <a:ext cx="350700" cy="1936800"/>
          </a:xfrm>
          <a:prstGeom prst="bentConnector3">
            <a:avLst>
              <a:gd fmla="val 4997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19"/>
          <p:cNvCxnSpPr>
            <a:stCxn id="370" idx="2"/>
            <a:endCxn id="371" idx="0"/>
          </p:cNvCxnSpPr>
          <p:nvPr/>
        </p:nvCxnSpPr>
        <p:spPr>
          <a:xfrm flipH="1" rot="-5400000">
            <a:off x="4541100" y="5505651"/>
            <a:ext cx="350700" cy="1660500"/>
          </a:xfrm>
          <a:prstGeom prst="bentConnector3">
            <a:avLst>
              <a:gd fmla="val 49959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6" name="Google Shape;376;p19"/>
          <p:cNvSpPr/>
          <p:nvPr/>
        </p:nvSpPr>
        <p:spPr>
          <a:xfrm>
            <a:off x="4008225" y="7093991"/>
            <a:ext cx="3409800" cy="30129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rgbClr val="D0E0E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5875" lIns="75875" spcFirstLastPara="1" rIns="75875" wrap="square" tIns="7587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"/>
              <a:buChar char="-"/>
            </a:pP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Is circular in shape.</a:t>
            </a:r>
            <a:endParaRPr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Exo"/>
              <a:buChar char="-"/>
            </a:pP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Bulges into</a:t>
            </a:r>
            <a:r>
              <a:rPr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lang="en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abdominal cavity.</a:t>
            </a:r>
            <a:endParaRPr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377" name="Google Shape;377;p19"/>
          <p:cNvCxnSpPr/>
          <p:nvPr/>
        </p:nvCxnSpPr>
        <p:spPr>
          <a:xfrm>
            <a:off x="5606536" y="6880682"/>
            <a:ext cx="1800" cy="20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8" name="Google Shape;378;p19"/>
          <p:cNvPicPr preferRelativeResize="0"/>
          <p:nvPr/>
        </p:nvPicPr>
        <p:blipFill rotWithShape="1">
          <a:blip r:embed="rId5">
            <a:alphaModFix/>
          </a:blip>
          <a:srcRect b="20048" l="4883" r="1910" t="17298"/>
          <a:stretch/>
        </p:blipFill>
        <p:spPr>
          <a:xfrm>
            <a:off x="979575" y="8033818"/>
            <a:ext cx="2159391" cy="193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9"/>
          <p:cNvPicPr preferRelativeResize="0"/>
          <p:nvPr/>
        </p:nvPicPr>
        <p:blipFill rotWithShape="1">
          <a:blip r:embed="rId6">
            <a:alphaModFix/>
          </a:blip>
          <a:srcRect b="23203" l="4783" r="2880" t="13380"/>
          <a:stretch/>
        </p:blipFill>
        <p:spPr>
          <a:xfrm>
            <a:off x="4633425" y="8012837"/>
            <a:ext cx="2159399" cy="19775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0" name="Google Shape;380;p19"/>
          <p:cNvCxnSpPr/>
          <p:nvPr/>
        </p:nvCxnSpPr>
        <p:spPr>
          <a:xfrm>
            <a:off x="1948662" y="6900816"/>
            <a:ext cx="1800" cy="20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1" name="Google Shape;381;p19"/>
          <p:cNvCxnSpPr/>
          <p:nvPr/>
        </p:nvCxnSpPr>
        <p:spPr>
          <a:xfrm>
            <a:off x="3867786" y="1370625"/>
            <a:ext cx="13200" cy="3796500"/>
          </a:xfrm>
          <a:prstGeom prst="straightConnector1">
            <a:avLst/>
          </a:prstGeom>
          <a:noFill/>
          <a:ln cap="flat" cmpd="sng" w="76200">
            <a:solidFill>
              <a:srgbClr val="134F5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2" name="Google Shape;382;p19"/>
          <p:cNvSpPr/>
          <p:nvPr/>
        </p:nvSpPr>
        <p:spPr>
          <a:xfrm>
            <a:off x="3760800" y="1626722"/>
            <a:ext cx="227100" cy="224100"/>
          </a:xfrm>
          <a:prstGeom prst="ellipse">
            <a:avLst/>
          </a:prstGeom>
          <a:solidFill>
            <a:srgbClr val="345B63"/>
          </a:solidFill>
          <a:ln cap="flat" cmpd="sng" w="25400">
            <a:solidFill>
              <a:srgbClr val="B9C7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9"/>
          <p:cNvSpPr/>
          <p:nvPr/>
        </p:nvSpPr>
        <p:spPr>
          <a:xfrm>
            <a:off x="3760825" y="2511998"/>
            <a:ext cx="227100" cy="224100"/>
          </a:xfrm>
          <a:prstGeom prst="ellipse">
            <a:avLst/>
          </a:prstGeom>
          <a:solidFill>
            <a:srgbClr val="B9C7C9"/>
          </a:solidFill>
          <a:ln cap="flat" cmpd="sng" w="25400">
            <a:solidFill>
              <a:srgbClr val="899B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9"/>
          <p:cNvSpPr/>
          <p:nvPr/>
        </p:nvSpPr>
        <p:spPr>
          <a:xfrm>
            <a:off x="3760825" y="3742245"/>
            <a:ext cx="227100" cy="224100"/>
          </a:xfrm>
          <a:prstGeom prst="ellipse">
            <a:avLst/>
          </a:prstGeom>
          <a:solidFill>
            <a:srgbClr val="B9C7C9"/>
          </a:solidFill>
          <a:ln cap="flat" cmpd="sng" w="25400">
            <a:solidFill>
              <a:srgbClr val="899B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9"/>
          <p:cNvSpPr/>
          <p:nvPr/>
        </p:nvSpPr>
        <p:spPr>
          <a:xfrm>
            <a:off x="3760825" y="4679098"/>
            <a:ext cx="227100" cy="224100"/>
          </a:xfrm>
          <a:prstGeom prst="ellipse">
            <a:avLst/>
          </a:prstGeom>
          <a:solidFill>
            <a:srgbClr val="345B63"/>
          </a:solidFill>
          <a:ln cap="flat" cmpd="sng" w="25400">
            <a:solidFill>
              <a:srgbClr val="B9C7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9"/>
          <p:cNvSpPr txBox="1"/>
          <p:nvPr/>
        </p:nvSpPr>
        <p:spPr>
          <a:xfrm>
            <a:off x="4102300" y="2408500"/>
            <a:ext cx="3069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Mucous membrane is </a:t>
            </a:r>
            <a:r>
              <a:rPr b="1" lang="en" sz="16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folded</a:t>
            </a: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.</a:t>
            </a:r>
            <a:endParaRPr/>
          </a:p>
        </p:txBody>
      </p:sp>
      <p:sp>
        <p:nvSpPr>
          <p:cNvPr id="387" name="Google Shape;387;p19"/>
          <p:cNvSpPr txBox="1"/>
          <p:nvPr/>
        </p:nvSpPr>
        <p:spPr>
          <a:xfrm>
            <a:off x="4082650" y="1527875"/>
            <a:ext cx="37515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Uvula vesicae:</a:t>
            </a: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elevation </a:t>
            </a:r>
            <a:r>
              <a:rPr lang="en" sz="16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behind internal urethral orifice,</a:t>
            </a: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produced by </a:t>
            </a:r>
            <a:r>
              <a:rPr lang="en" sz="16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median lobe of prostate gland.</a:t>
            </a:r>
            <a:endParaRPr sz="16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19"/>
          <p:cNvSpPr txBox="1"/>
          <p:nvPr/>
        </p:nvSpPr>
        <p:spPr>
          <a:xfrm>
            <a:off x="116325" y="3701275"/>
            <a:ext cx="375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Trigone:</a:t>
            </a: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a triangular area in base of bladder bounded by the </a:t>
            </a:r>
            <a:r>
              <a:rPr lang="en" sz="1600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2 ureteric orifices &amp; internal urethral orifice. </a:t>
            </a:r>
            <a:endParaRPr sz="1600"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89" name="Google Shape;389;p19"/>
          <p:cNvSpPr txBox="1"/>
          <p:nvPr/>
        </p:nvSpPr>
        <p:spPr>
          <a:xfrm>
            <a:off x="125775" y="4594463"/>
            <a:ext cx="39768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Its mucous membrane is elastic</a:t>
            </a:r>
            <a:endParaRPr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(not folded)</a:t>
            </a:r>
            <a:r>
              <a:rPr lang="en" sz="1600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.</a:t>
            </a:r>
            <a:endParaRPr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4" name="Google Shape;394;p20"/>
          <p:cNvGraphicFramePr/>
          <p:nvPr/>
        </p:nvGraphicFramePr>
        <p:xfrm>
          <a:off x="1374114" y="52471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{002CA129-C78D-422A-8888-CC73B67948EE}</a:tableStyleId>
              </a:tblPr>
              <a:tblGrid>
                <a:gridCol w="1072000"/>
                <a:gridCol w="4181950"/>
              </a:tblGrid>
              <a:tr h="459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Arteries 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from 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internal iliac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artery</a:t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92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Viens</a:t>
                      </a:r>
                      <a:endParaRPr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into 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internal iliac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vein </a:t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 anchor="ctr"/>
                </a:tc>
              </a:tr>
              <a:tr h="419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Lymph</a:t>
                      </a:r>
                      <a:endParaRPr b="1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into 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internal iliac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lymph nodes</a:t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 anchor="ctr"/>
                </a:tc>
              </a:tr>
              <a:tr h="1961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Nerves</a:t>
                      </a:r>
                      <a:endParaRPr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 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Parasympathetic:</a:t>
                      </a:r>
                      <a:endParaRPr b="1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through </a:t>
                      </a:r>
                      <a:r>
                        <a:rPr lang="en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pelvic splanchnic nerves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from </a:t>
                      </a:r>
                      <a:r>
                        <a:rPr lang="en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S2, 3, 4 </a:t>
                      </a:r>
                      <a:endParaRPr>
                        <a:solidFill>
                          <a:srgbClr val="99000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 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Sympathetic: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</a:t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from </a:t>
                      </a:r>
                      <a:r>
                        <a:rPr lang="en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L1, 2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through </a:t>
                      </a:r>
                      <a:r>
                        <a:rPr b="1" lang="en">
                          <a:solidFill>
                            <a:srgbClr val="99000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hypogastric nerves. </a:t>
                      </a:r>
                      <a:r>
                        <a:rPr b="1" lang="en" sz="1000">
                          <a:solidFill>
                            <a:srgbClr val="93C47D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(Female’s dr: Important)</a:t>
                      </a:r>
                      <a:endParaRPr b="1" sz="1000">
                        <a:solidFill>
                          <a:srgbClr val="93C47D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- 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Sensory:</a:t>
                      </a:r>
                      <a:endParaRPr b="1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transmitting pain due to </a:t>
                      </a:r>
                      <a:r>
                        <a:rPr lang="en" u="sng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overdistention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 of bladder </a:t>
                      </a:r>
                      <a:r>
                        <a:rPr lang="en">
                          <a:solidFill>
                            <a:srgbClr val="C27BA0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(via general visceral afferent fibres from bladder to CNS)</a:t>
                      </a:r>
                      <a:endParaRPr>
                        <a:solidFill>
                          <a:srgbClr val="C27BA0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 anchor="ctr"/>
                </a:tc>
              </a:tr>
              <a:tr h="1961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latin typeface="Exo"/>
                          <a:ea typeface="Exo"/>
                          <a:cs typeface="Exo"/>
                          <a:sym typeface="Exo"/>
                        </a:rPr>
                        <a:t>Picture </a:t>
                      </a:r>
                      <a:endParaRPr b="1"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D0E0E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dk1"/>
                        </a:solidFill>
                        <a:latin typeface="Exo"/>
                        <a:ea typeface="Exo"/>
                        <a:cs typeface="Exo"/>
                        <a:sym typeface="Exo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395" name="Google Shape;395;p20"/>
          <p:cNvPicPr preferRelativeResize="0"/>
          <p:nvPr/>
        </p:nvPicPr>
        <p:blipFill rotWithShape="1">
          <a:blip r:embed="rId3">
            <a:alphaModFix/>
          </a:blip>
          <a:srcRect b="21055" l="18350" r="-1572" t="13798"/>
          <a:stretch/>
        </p:blipFill>
        <p:spPr>
          <a:xfrm>
            <a:off x="3238043" y="9042122"/>
            <a:ext cx="2423698" cy="142285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0"/>
          <p:cNvSpPr txBox="1"/>
          <p:nvPr/>
        </p:nvSpPr>
        <p:spPr>
          <a:xfrm>
            <a:off x="1684350" y="4629417"/>
            <a:ext cx="44037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Urinary Bladder (Supply)</a:t>
            </a:r>
            <a:endParaRPr b="1" sz="28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97" name="Google Shape;397;p20"/>
          <p:cNvSpPr txBox="1"/>
          <p:nvPr/>
        </p:nvSpPr>
        <p:spPr>
          <a:xfrm>
            <a:off x="2834230" y="8615084"/>
            <a:ext cx="3231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Exo"/>
                <a:ea typeface="Exo"/>
                <a:cs typeface="Exo"/>
                <a:sym typeface="Exo"/>
              </a:rPr>
              <a:t>Autonomic Regulation of the Bladder</a:t>
            </a:r>
            <a:endParaRPr sz="13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398" name="Google Shape;398;p20"/>
          <p:cNvSpPr txBox="1"/>
          <p:nvPr/>
        </p:nvSpPr>
        <p:spPr>
          <a:xfrm>
            <a:off x="1392300" y="181259"/>
            <a:ext cx="4987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Urinary Bladder (Position)</a:t>
            </a:r>
            <a:endParaRPr/>
          </a:p>
        </p:txBody>
      </p:sp>
      <p:cxnSp>
        <p:nvCxnSpPr>
          <p:cNvPr id="399" name="Google Shape;399;p20"/>
          <p:cNvCxnSpPr/>
          <p:nvPr/>
        </p:nvCxnSpPr>
        <p:spPr>
          <a:xfrm>
            <a:off x="1699497" y="5136421"/>
            <a:ext cx="4373400" cy="6900"/>
          </a:xfrm>
          <a:prstGeom prst="straightConnector1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0" name="Google Shape;400;p20"/>
          <p:cNvSpPr txBox="1"/>
          <p:nvPr/>
        </p:nvSpPr>
        <p:spPr>
          <a:xfrm>
            <a:off x="892200" y="1203088"/>
            <a:ext cx="6217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xo"/>
              <a:buChar char="-"/>
            </a:pPr>
            <a:r>
              <a:rPr lang="en">
                <a:latin typeface="Exo"/>
                <a:ea typeface="Exo"/>
                <a:cs typeface="Exo"/>
                <a:sym typeface="Exo"/>
              </a:rPr>
              <a:t>Is found in </a:t>
            </a:r>
            <a:r>
              <a:rPr b="1"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abdomen</a:t>
            </a:r>
            <a:r>
              <a:rPr lang="en">
                <a:latin typeface="Exo"/>
                <a:ea typeface="Exo"/>
                <a:cs typeface="Exo"/>
                <a:sym typeface="Exo"/>
              </a:rPr>
              <a:t> </a:t>
            </a:r>
            <a:r>
              <a:rPr lang="en">
                <a:latin typeface="Exo"/>
                <a:ea typeface="Exo"/>
                <a:cs typeface="Exo"/>
                <a:sym typeface="Exo"/>
              </a:rPr>
              <a:t>until age of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6</a:t>
            </a:r>
            <a:r>
              <a:rPr lang="en">
                <a:latin typeface="Exo"/>
                <a:ea typeface="Exo"/>
                <a:cs typeface="Exo"/>
                <a:sym typeface="Exo"/>
              </a:rPr>
              <a:t> years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xo"/>
              <a:buChar char="-"/>
            </a:pPr>
            <a:r>
              <a:rPr b="1" lang="en" u="sng">
                <a:latin typeface="Exo"/>
                <a:ea typeface="Exo"/>
                <a:cs typeface="Exo"/>
                <a:sym typeface="Exo"/>
              </a:rPr>
              <a:t>Begins</a:t>
            </a:r>
            <a:r>
              <a:rPr lang="en">
                <a:latin typeface="Exo"/>
                <a:ea typeface="Exo"/>
                <a:cs typeface="Exo"/>
                <a:sym typeface="Exo"/>
              </a:rPr>
              <a:t> to enter the enlarging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pelvis</a:t>
            </a:r>
            <a:r>
              <a:rPr lang="en">
                <a:latin typeface="Exo"/>
                <a:ea typeface="Exo"/>
                <a:cs typeface="Exo"/>
                <a:sym typeface="Exo"/>
              </a:rPr>
              <a:t> from age of 6 years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onward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Exo"/>
              <a:buChar char="-"/>
            </a:pPr>
            <a:r>
              <a:rPr lang="en">
                <a:latin typeface="Exo"/>
                <a:ea typeface="Exo"/>
                <a:cs typeface="Exo"/>
                <a:sym typeface="Exo"/>
              </a:rPr>
              <a:t>Is found</a:t>
            </a: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</a:t>
            </a:r>
            <a:r>
              <a:rPr b="1" lang="en" u="sng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entirely</a:t>
            </a:r>
            <a:r>
              <a:rPr b="1"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 in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pelvis</a:t>
            </a:r>
            <a:r>
              <a:rPr lang="en">
                <a:latin typeface="Exo"/>
                <a:ea typeface="Exo"/>
                <a:cs typeface="Exo"/>
                <a:sym typeface="Exo"/>
              </a:rPr>
              <a:t> at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puberty</a:t>
            </a:r>
            <a:endParaRPr b="1"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401" name="Google Shape;401;p20"/>
          <p:cNvPicPr preferRelativeResize="0"/>
          <p:nvPr/>
        </p:nvPicPr>
        <p:blipFill rotWithShape="1">
          <a:blip r:embed="rId4">
            <a:alphaModFix/>
          </a:blip>
          <a:srcRect b="13008" l="25606" r="5523" t="15434"/>
          <a:stretch/>
        </p:blipFill>
        <p:spPr>
          <a:xfrm>
            <a:off x="2447772" y="2034412"/>
            <a:ext cx="2876877" cy="2241873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0"/>
          <p:cNvSpPr txBox="1"/>
          <p:nvPr/>
        </p:nvSpPr>
        <p:spPr>
          <a:xfrm>
            <a:off x="777302" y="4276287"/>
            <a:ext cx="621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A median sagittal section of a newborn female child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03" name="Google Shape;403;p20"/>
          <p:cNvSpPr txBox="1"/>
          <p:nvPr/>
        </p:nvSpPr>
        <p:spPr>
          <a:xfrm>
            <a:off x="610685" y="202032"/>
            <a:ext cx="2949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5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04" name="Google Shape;404;p20"/>
          <p:cNvSpPr txBox="1"/>
          <p:nvPr/>
        </p:nvSpPr>
        <p:spPr>
          <a:xfrm>
            <a:off x="2752350" y="890225"/>
            <a:ext cx="226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Only in Boys’ Slides</a:t>
            </a:r>
            <a:r>
              <a:rPr b="1" lang="en">
                <a:solidFill>
                  <a:srgbClr val="6FA8DC"/>
                </a:solidFill>
                <a:latin typeface="Exo"/>
                <a:ea typeface="Exo"/>
                <a:cs typeface="Exo"/>
                <a:sym typeface="Exo"/>
              </a:rPr>
              <a:t> </a:t>
            </a:r>
            <a:endParaRPr b="1">
              <a:solidFill>
                <a:srgbClr val="6FA8DC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1"/>
          <p:cNvSpPr txBox="1"/>
          <p:nvPr/>
        </p:nvSpPr>
        <p:spPr>
          <a:xfrm>
            <a:off x="1684350" y="291560"/>
            <a:ext cx="44037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Urethra</a:t>
            </a:r>
            <a:endParaRPr b="1" sz="28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10" name="Google Shape;410;p21"/>
          <p:cNvSpPr/>
          <p:nvPr/>
        </p:nvSpPr>
        <p:spPr>
          <a:xfrm>
            <a:off x="174200" y="1335800"/>
            <a:ext cx="4950300" cy="38865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Font typeface="Exo"/>
              <a:buChar char="●"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PROSTATIC URETHRA:</a:t>
            </a:r>
            <a:r>
              <a:rPr lang="en">
                <a:latin typeface="Exo"/>
                <a:ea typeface="Exo"/>
                <a:cs typeface="Exo"/>
                <a:sym typeface="Exo"/>
              </a:rPr>
              <a:t> (Length=3 cm)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Widest</a:t>
            </a:r>
            <a:r>
              <a:rPr lang="en">
                <a:latin typeface="Exo"/>
                <a:ea typeface="Exo"/>
                <a:cs typeface="Exo"/>
                <a:sym typeface="Exo"/>
              </a:rPr>
              <a:t> &amp; most dilatable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Extends from neck of bladder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inside</a:t>
            </a:r>
            <a:r>
              <a:rPr lang="en">
                <a:latin typeface="Exo"/>
                <a:ea typeface="Exo"/>
                <a:cs typeface="Exo"/>
                <a:sym typeface="Exo"/>
              </a:rPr>
              <a:t> </a:t>
            </a:r>
            <a:r>
              <a:rPr lang="en" u="sng">
                <a:latin typeface="Exo"/>
                <a:ea typeface="Exo"/>
                <a:cs typeface="Exo"/>
                <a:sym typeface="Exo"/>
              </a:rPr>
              <a:t>prostate gland</a:t>
            </a:r>
            <a:endParaRPr u="sng"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Font typeface="Exo"/>
              <a:buChar char="●"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MEMBRANOUS URETHRA:</a:t>
            </a:r>
            <a:r>
              <a:rPr lang="en">
                <a:latin typeface="Exo"/>
                <a:ea typeface="Exo"/>
                <a:cs typeface="Exo"/>
                <a:sym typeface="Exo"/>
              </a:rPr>
              <a:t> (Length=1 cm)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-Surrounded by </a:t>
            </a:r>
            <a:r>
              <a:rPr lang="en" u="sng">
                <a:latin typeface="Exo"/>
                <a:ea typeface="Exo"/>
                <a:cs typeface="Exo"/>
                <a:sym typeface="Exo"/>
              </a:rPr>
              <a:t>external urethral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sphincter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Font typeface="Exo"/>
              <a:buChar char="●"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PENILE (SPONGY) URETHRA</a:t>
            </a:r>
            <a:r>
              <a:rPr lang="en">
                <a:latin typeface="Exo"/>
                <a:ea typeface="Exo"/>
                <a:cs typeface="Exo"/>
                <a:sym typeface="Exo"/>
              </a:rPr>
              <a:t>: (Length=16 cm)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-Extends inside penis &amp; opens externally through </a:t>
            </a:r>
            <a:r>
              <a:rPr lang="en" u="sng">
                <a:latin typeface="Exo"/>
                <a:ea typeface="Exo"/>
                <a:cs typeface="Exo"/>
                <a:sym typeface="Exo"/>
              </a:rPr>
              <a:t>external urethral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orifice</a:t>
            </a:r>
            <a:r>
              <a:rPr lang="en">
                <a:latin typeface="Exo"/>
                <a:ea typeface="Exo"/>
                <a:cs typeface="Exo"/>
                <a:sym typeface="Exo"/>
              </a:rPr>
              <a:t> (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narrowest part of whole urethra).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Exo"/>
                <a:ea typeface="Exo"/>
                <a:cs typeface="Exo"/>
                <a:sym typeface="Exo"/>
              </a:rPr>
              <a:t>Structures openings into prostatic urethra:</a:t>
            </a:r>
            <a:endParaRPr u="sng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1. </a:t>
            </a:r>
            <a:r>
              <a:rPr lang="en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Ejaculatory ducts: </a:t>
            </a:r>
            <a:endParaRPr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containing sperms &amp; secretion of seminal vesicles.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2. </a:t>
            </a:r>
            <a:r>
              <a:rPr lang="en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Ducts of prostate gland.</a:t>
            </a:r>
            <a:endParaRPr>
              <a:solidFill>
                <a:srgbClr val="990000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11" name="Google Shape;411;p21"/>
          <p:cNvSpPr/>
          <p:nvPr/>
        </p:nvSpPr>
        <p:spPr>
          <a:xfrm>
            <a:off x="1636175" y="992510"/>
            <a:ext cx="1784862" cy="552852"/>
          </a:xfrm>
          <a:prstGeom prst="flowChartTerminator">
            <a:avLst/>
          </a:prstGeom>
          <a:solidFill>
            <a:srgbClr val="567E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Male</a:t>
            </a:r>
            <a:endParaRPr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(LENGTH: 20 CM)</a:t>
            </a:r>
            <a:endParaRPr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12" name="Google Shape;412;p21"/>
          <p:cNvSpPr txBox="1"/>
          <p:nvPr/>
        </p:nvSpPr>
        <p:spPr>
          <a:xfrm>
            <a:off x="1241143" y="711833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93C47D"/>
                </a:solidFill>
                <a:latin typeface="Exo"/>
                <a:ea typeface="Exo"/>
                <a:cs typeface="Exo"/>
                <a:sym typeface="Exo"/>
              </a:rPr>
              <a:t>(Female’s dr: measurements are important)</a:t>
            </a:r>
            <a:endParaRPr/>
          </a:p>
        </p:txBody>
      </p:sp>
      <p:pic>
        <p:nvPicPr>
          <p:cNvPr id="413" name="Google Shape;413;p21"/>
          <p:cNvPicPr preferRelativeResize="0"/>
          <p:nvPr/>
        </p:nvPicPr>
        <p:blipFill rotWithShape="1">
          <a:blip r:embed="rId3">
            <a:alphaModFix/>
          </a:blip>
          <a:srcRect b="24954" l="32198" r="2210" t="9635"/>
          <a:stretch/>
        </p:blipFill>
        <p:spPr>
          <a:xfrm>
            <a:off x="5199160" y="2567147"/>
            <a:ext cx="2386924" cy="1785524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1"/>
          <p:cNvSpPr/>
          <p:nvPr/>
        </p:nvSpPr>
        <p:spPr>
          <a:xfrm>
            <a:off x="129650" y="5654225"/>
            <a:ext cx="4950300" cy="1466400"/>
          </a:xfrm>
          <a:prstGeom prst="roundRect">
            <a:avLst>
              <a:gd fmla="val 16667" name="adj"/>
            </a:avLst>
          </a:prstGeom>
          <a:solidFill>
            <a:srgbClr val="D0E0E3"/>
          </a:solidFill>
          <a:ln cap="flat" cmpd="sng" w="9525">
            <a:solidFill>
              <a:srgbClr val="A2C4C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5875" lIns="75875" spcFirstLastPara="1" rIns="75875" wrap="square" tIns="75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Has only urinary function.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Extends from neck of urinary bladder to open externally through the external urethral orifice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  <a:latin typeface="Exo"/>
                <a:ea typeface="Exo"/>
                <a:cs typeface="Exo"/>
                <a:sym typeface="Exo"/>
              </a:rPr>
              <a:t>(anterior to the vaginal opening). </a:t>
            </a:r>
            <a:r>
              <a:rPr b="1" lang="en" sz="1000">
                <a:solidFill>
                  <a:srgbClr val="93C47D"/>
                </a:solidFill>
                <a:latin typeface="Exo"/>
                <a:ea typeface="Exo"/>
                <a:cs typeface="Exo"/>
                <a:sym typeface="Exo"/>
              </a:rPr>
              <a:t>(Female’s dr: probable MCQ question)</a:t>
            </a:r>
            <a:endParaRPr sz="900"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15" name="Google Shape;415;p21"/>
          <p:cNvSpPr/>
          <p:nvPr/>
        </p:nvSpPr>
        <p:spPr>
          <a:xfrm>
            <a:off x="1636175" y="5339529"/>
            <a:ext cx="1784862" cy="552852"/>
          </a:xfrm>
          <a:prstGeom prst="flowChartTerminator">
            <a:avLst/>
          </a:prstGeom>
          <a:solidFill>
            <a:srgbClr val="567E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Female</a:t>
            </a:r>
            <a:endParaRPr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(LENGTH: 4 CM)</a:t>
            </a:r>
            <a:endParaRPr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416" name="Google Shape;416;p21"/>
          <p:cNvPicPr preferRelativeResize="0"/>
          <p:nvPr/>
        </p:nvPicPr>
        <p:blipFill rotWithShape="1">
          <a:blip r:embed="rId4">
            <a:alphaModFix/>
          </a:blip>
          <a:srcRect b="20394" l="39463" r="0" t="15531"/>
          <a:stretch/>
        </p:blipFill>
        <p:spPr>
          <a:xfrm>
            <a:off x="5199143" y="5339519"/>
            <a:ext cx="2386924" cy="189484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1"/>
          <p:cNvSpPr txBox="1"/>
          <p:nvPr/>
        </p:nvSpPr>
        <p:spPr>
          <a:xfrm>
            <a:off x="610685" y="202032"/>
            <a:ext cx="2949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FFFFFF"/>
                </a:solidFill>
                <a:latin typeface="Exo"/>
                <a:ea typeface="Exo"/>
                <a:cs typeface="Exo"/>
                <a:sym typeface="Exo"/>
              </a:rPr>
              <a:t>6</a:t>
            </a:r>
            <a:endParaRPr b="1" sz="2800">
              <a:solidFill>
                <a:srgbClr val="FFFFFF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18" name="Google Shape;418;p21"/>
          <p:cNvSpPr txBox="1"/>
          <p:nvPr/>
        </p:nvSpPr>
        <p:spPr>
          <a:xfrm>
            <a:off x="1019600" y="7504300"/>
            <a:ext cx="59418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Intravenous Urogram</a:t>
            </a:r>
            <a:r>
              <a:rPr b="1" lang="en" sz="2700">
                <a:solidFill>
                  <a:srgbClr val="C27BA0"/>
                </a:solidFill>
                <a:latin typeface="Exo"/>
                <a:ea typeface="Exo"/>
                <a:cs typeface="Exo"/>
                <a:sym typeface="Exo"/>
              </a:rPr>
              <a:t> (IVU,IVP)</a:t>
            </a:r>
            <a:endParaRPr b="1" sz="27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419" name="Google Shape;419;p21"/>
          <p:cNvCxnSpPr/>
          <p:nvPr/>
        </p:nvCxnSpPr>
        <p:spPr>
          <a:xfrm>
            <a:off x="927597" y="7957593"/>
            <a:ext cx="5917200" cy="33300"/>
          </a:xfrm>
          <a:prstGeom prst="straightConnector1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20" name="Google Shape;420;p21"/>
          <p:cNvPicPr preferRelativeResize="0"/>
          <p:nvPr/>
        </p:nvPicPr>
        <p:blipFill rotWithShape="1">
          <a:blip r:embed="rId5">
            <a:alphaModFix/>
          </a:blip>
          <a:srcRect b="24603" l="5613" r="6674" t="18415"/>
          <a:stretch/>
        </p:blipFill>
        <p:spPr>
          <a:xfrm>
            <a:off x="4467188" y="8221217"/>
            <a:ext cx="2494201" cy="216032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 txBox="1"/>
          <p:nvPr/>
        </p:nvSpPr>
        <p:spPr>
          <a:xfrm>
            <a:off x="253550" y="8491463"/>
            <a:ext cx="3635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Exo"/>
                <a:ea typeface="Exo"/>
                <a:cs typeface="Exo"/>
                <a:sym typeface="Exo"/>
              </a:rPr>
              <a:t>A urogram (Post micturation): </a:t>
            </a:r>
            <a:endParaRPr b="1"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Demonstrates a bladder stone,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27BA0"/>
                </a:solidFill>
                <a:latin typeface="Exo"/>
                <a:ea typeface="Exo"/>
                <a:cs typeface="Exo"/>
                <a:sym typeface="Exo"/>
              </a:rPr>
              <a:t>or any obstruction in the urinary system.</a:t>
            </a:r>
            <a:endParaRPr>
              <a:solidFill>
                <a:srgbClr val="C27BA0"/>
              </a:solidFill>
              <a:latin typeface="Exo"/>
              <a:ea typeface="Exo"/>
              <a:cs typeface="Exo"/>
              <a:sym typeface="Ex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2"/>
          <p:cNvSpPr txBox="1"/>
          <p:nvPr/>
        </p:nvSpPr>
        <p:spPr>
          <a:xfrm>
            <a:off x="120743" y="975841"/>
            <a:ext cx="7530900" cy="87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5818E"/>
                </a:solidFill>
                <a:latin typeface="Exo"/>
                <a:ea typeface="Exo"/>
                <a:cs typeface="Exo"/>
                <a:sym typeface="Exo"/>
              </a:rPr>
              <a:t>URETER: </a:t>
            </a:r>
            <a:endParaRPr b="1" sz="1600">
              <a:solidFill>
                <a:srgbClr val="45818E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5818E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Beginning:</a:t>
            </a:r>
            <a:r>
              <a:rPr lang="en">
                <a:latin typeface="Exo"/>
                <a:ea typeface="Exo"/>
                <a:cs typeface="Exo"/>
                <a:sym typeface="Exo"/>
              </a:rPr>
              <a:t> as continuation of renal pelvis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Course: </a:t>
            </a:r>
            <a:r>
              <a:rPr lang="en">
                <a:latin typeface="Exo"/>
                <a:ea typeface="Exo"/>
                <a:cs typeface="Exo"/>
                <a:sym typeface="Exo"/>
              </a:rPr>
              <a:t>descends anterior to: psoas major &amp; end (bifurcation) of common iliac artery.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Termination:</a:t>
            </a:r>
            <a:r>
              <a:rPr lang="en">
                <a:latin typeface="Exo"/>
                <a:ea typeface="Exo"/>
                <a:cs typeface="Exo"/>
                <a:sym typeface="Exo"/>
              </a:rPr>
              <a:t> opens at upper lateral angle of base of urinary bladder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Sites of constriction:</a:t>
            </a:r>
            <a:r>
              <a:rPr lang="en">
                <a:latin typeface="Exo"/>
                <a:ea typeface="Exo"/>
                <a:cs typeface="Exo"/>
                <a:sym typeface="Exo"/>
              </a:rPr>
              <a:t> at uteropelvic junction, at pelvic inlet, at site of entrance of bladder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Arterial supply: </a:t>
            </a:r>
            <a:r>
              <a:rPr lang="en">
                <a:latin typeface="Exo"/>
                <a:ea typeface="Exo"/>
                <a:cs typeface="Exo"/>
                <a:sym typeface="Exo"/>
              </a:rPr>
              <a:t>renal, gonadal, common &amp; internal iliac arteries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5818E"/>
                </a:solidFill>
                <a:latin typeface="Exo"/>
                <a:ea typeface="Exo"/>
                <a:cs typeface="Exo"/>
                <a:sym typeface="Exo"/>
              </a:rPr>
              <a:t>URINARY BLADDER:</a:t>
            </a:r>
            <a:endParaRPr b="1" sz="1600">
              <a:solidFill>
                <a:srgbClr val="45818E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5818E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Apex:</a:t>
            </a:r>
            <a:r>
              <a:rPr lang="en">
                <a:latin typeface="Exo"/>
                <a:ea typeface="Exo"/>
                <a:cs typeface="Exo"/>
                <a:sym typeface="Exo"/>
              </a:rPr>
              <a:t> related to symphysis pubis, continuous with median umbilical ligament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Base: </a:t>
            </a:r>
            <a:r>
              <a:rPr lang="en">
                <a:latin typeface="Exo"/>
                <a:ea typeface="Exo"/>
                <a:cs typeface="Exo"/>
                <a:sym typeface="Exo"/>
              </a:rPr>
              <a:t>related to vas deferens &amp; seminal vesicle (in male) &amp; to vagina (in female)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Superior surface:</a:t>
            </a:r>
            <a:r>
              <a:rPr lang="en">
                <a:latin typeface="Exo"/>
                <a:ea typeface="Exo"/>
                <a:cs typeface="Exo"/>
                <a:sym typeface="Exo"/>
              </a:rPr>
              <a:t> related to coils of ileum &amp; sigmoid colon (in male)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&amp; to uterus (in female)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Inferolateral surfaces:</a:t>
            </a:r>
            <a:r>
              <a:rPr lang="en">
                <a:latin typeface="Exo"/>
                <a:ea typeface="Exo"/>
                <a:cs typeface="Exo"/>
                <a:sym typeface="Exo"/>
              </a:rPr>
              <a:t> related to retropubic fat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Neck: </a:t>
            </a:r>
            <a:r>
              <a:rPr lang="en">
                <a:latin typeface="Exo"/>
                <a:ea typeface="Exo"/>
                <a:cs typeface="Exo"/>
                <a:sym typeface="Exo"/>
              </a:rPr>
              <a:t>continuous with urethra, related to upper surface of prostate gland (in male)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Trigone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:</a:t>
            </a:r>
            <a:r>
              <a:rPr lang="en">
                <a:latin typeface="Exo"/>
                <a:ea typeface="Exo"/>
                <a:cs typeface="Exo"/>
                <a:sym typeface="Exo"/>
              </a:rPr>
              <a:t> lies in the base of bladder, </a:t>
            </a:r>
            <a:r>
              <a:rPr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bounded by ureteric orifices &amp;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internal urethral orifice, its mucous membrane is elastic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solidFill>
                  <a:schemeClr val="dk1"/>
                </a:solidFill>
                <a:latin typeface="Exo"/>
                <a:ea typeface="Exo"/>
                <a:cs typeface="Exo"/>
                <a:sym typeface="Exo"/>
              </a:rPr>
              <a:t>Uvula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 vesicae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: </a:t>
            </a:r>
            <a:r>
              <a:rPr lang="en">
                <a:latin typeface="Exo"/>
                <a:ea typeface="Exo"/>
                <a:cs typeface="Exo"/>
                <a:sym typeface="Exo"/>
              </a:rPr>
              <a:t>dilatation behind internal urethral orifice,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produced by the median lobe of the prostate gland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Supply: </a:t>
            </a:r>
            <a:r>
              <a:rPr lang="en">
                <a:latin typeface="Exo"/>
                <a:ea typeface="Exo"/>
                <a:cs typeface="Exo"/>
                <a:sym typeface="Exo"/>
              </a:rPr>
              <a:t>internal iliac (artery, vein, lymph nodes)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Nerves: </a:t>
            </a:r>
            <a:r>
              <a:rPr lang="en">
                <a:latin typeface="Exo"/>
                <a:ea typeface="Exo"/>
                <a:cs typeface="Exo"/>
                <a:sym typeface="Exo"/>
              </a:rPr>
              <a:t>parasympathetic (S2,3,4), sympathetic (L1,2)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5818E"/>
                </a:solidFill>
                <a:latin typeface="Exo"/>
                <a:ea typeface="Exo"/>
                <a:cs typeface="Exo"/>
                <a:sym typeface="Exo"/>
              </a:rPr>
              <a:t>MALE URETHRA: </a:t>
            </a:r>
            <a:endParaRPr b="1" sz="1600">
              <a:solidFill>
                <a:srgbClr val="45818E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5818E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Function: </a:t>
            </a:r>
            <a:r>
              <a:rPr lang="en">
                <a:latin typeface="Exo"/>
                <a:ea typeface="Exo"/>
                <a:cs typeface="Exo"/>
                <a:sym typeface="Exo"/>
              </a:rPr>
              <a:t>both urinary &amp; genital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Length: </a:t>
            </a:r>
            <a:r>
              <a:rPr lang="en">
                <a:latin typeface="Exo"/>
                <a:ea typeface="Exo"/>
                <a:cs typeface="Exo"/>
                <a:sym typeface="Exo"/>
              </a:rPr>
              <a:t>20 cm, divided into prostatic (3 cm), membranous (1 cm) &amp; penile ( 16 cm)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Course: </a:t>
            </a:r>
            <a:r>
              <a:rPr lang="en">
                <a:latin typeface="Exo"/>
                <a:ea typeface="Exo"/>
                <a:cs typeface="Exo"/>
                <a:sym typeface="Exo"/>
              </a:rPr>
              <a:t>Extends from neck of bladder to opens externally through external urethral orifice (narrowest part of whole urethra)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5818E"/>
                </a:solidFill>
                <a:latin typeface="Exo"/>
                <a:ea typeface="Exo"/>
                <a:cs typeface="Exo"/>
                <a:sym typeface="Exo"/>
              </a:rPr>
              <a:t>FEMALE URETHRA: </a:t>
            </a:r>
            <a:endParaRPr b="1" sz="1600">
              <a:solidFill>
                <a:srgbClr val="45818E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45818E"/>
              </a:solidFill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Function: </a:t>
            </a:r>
            <a:r>
              <a:rPr lang="en">
                <a:latin typeface="Exo"/>
                <a:ea typeface="Exo"/>
                <a:cs typeface="Exo"/>
                <a:sym typeface="Exo"/>
              </a:rPr>
              <a:t>urinary only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Length: </a:t>
            </a:r>
            <a:r>
              <a:rPr lang="en">
                <a:latin typeface="Exo"/>
                <a:ea typeface="Exo"/>
                <a:cs typeface="Exo"/>
                <a:sym typeface="Exo"/>
              </a:rPr>
              <a:t>4 cm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- </a:t>
            </a:r>
            <a:r>
              <a:rPr b="1" lang="en">
                <a:latin typeface="Exo"/>
                <a:ea typeface="Exo"/>
                <a:cs typeface="Exo"/>
                <a:sym typeface="Exo"/>
              </a:rPr>
              <a:t>Course: </a:t>
            </a:r>
            <a:r>
              <a:rPr lang="en">
                <a:latin typeface="Exo"/>
                <a:ea typeface="Exo"/>
                <a:cs typeface="Exo"/>
                <a:sym typeface="Exo"/>
              </a:rPr>
              <a:t>Extends from neck of bladder to external urethral orifice </a:t>
            </a:r>
            <a:endParaRPr>
              <a:latin typeface="Exo"/>
              <a:ea typeface="Exo"/>
              <a:cs typeface="Exo"/>
              <a:sym typeface="Ex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xo"/>
                <a:ea typeface="Exo"/>
                <a:cs typeface="Exo"/>
                <a:sym typeface="Exo"/>
              </a:rPr>
              <a:t>(anterior to vaginal opening)</a:t>
            </a:r>
            <a:endParaRPr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27" name="Google Shape;427;p22"/>
          <p:cNvSpPr txBox="1"/>
          <p:nvPr/>
        </p:nvSpPr>
        <p:spPr>
          <a:xfrm>
            <a:off x="1684350" y="291560"/>
            <a:ext cx="44037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6675" lIns="36675" spcFirstLastPara="1" rIns="36675" wrap="square" tIns="366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345B63"/>
                </a:solidFill>
                <a:latin typeface="Exo"/>
                <a:ea typeface="Exo"/>
                <a:cs typeface="Exo"/>
                <a:sym typeface="Exo"/>
              </a:rPr>
              <a:t>Summary</a:t>
            </a:r>
            <a:endParaRPr b="1" sz="2800">
              <a:solidFill>
                <a:srgbClr val="345B63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428" name="Google Shape;428;p22"/>
          <p:cNvCxnSpPr/>
          <p:nvPr/>
        </p:nvCxnSpPr>
        <p:spPr>
          <a:xfrm>
            <a:off x="1579543" y="843119"/>
            <a:ext cx="4613400" cy="1800"/>
          </a:xfrm>
          <a:prstGeom prst="straightConnector1">
            <a:avLst/>
          </a:prstGeom>
          <a:noFill/>
          <a:ln cap="flat" cmpd="sng" w="38100">
            <a:solidFill>
              <a:srgbClr val="345B6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