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Abril Fatface"/>
      <p:regular r:id="rId31"/>
    </p:embeddedFont>
    <p:embeddedFont>
      <p:font typeface="Bebas Neue"/>
      <p:regular r:id="rId32"/>
    </p:embeddedFont>
    <p:embeddedFont>
      <p:font typeface="Cairo"/>
      <p:regular r:id="rId33"/>
      <p:bold r:id="rId34"/>
    </p:embeddedFont>
    <p:embeddedFont>
      <p:font typeface="Palatino Linotype"/>
      <p:regular r:id="rId35"/>
      <p:bold r:id="rId36"/>
      <p:italic r:id="rId37"/>
      <p:boldItalic r:id="rId38"/>
    </p:embeddedFont>
    <p:embeddedFont>
      <p:font typeface="Barlow Semi Condensed"/>
      <p:regular r:id="rId39"/>
      <p:bold r:id="rId40"/>
      <p:italic r:id="rId41"/>
      <p:boldItalic r:id="rId42"/>
    </p:embeddedFont>
    <p:embeddedFont>
      <p:font typeface="Comfortaa"/>
      <p:regular r:id="rId43"/>
      <p:bold r:id="rId44"/>
    </p:embeddedFont>
    <p:embeddedFont>
      <p:font typeface="Open Sans"/>
      <p:regular r:id="rId45"/>
      <p:bold r:id="rId46"/>
      <p:italic r:id="rId47"/>
      <p:boldItalic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C2D791-EEE4-4A0B-BAAF-8713E9E5C0BE}">
  <a:tblStyle styleId="{EEC2D791-EEE4-4A0B-BAAF-8713E9E5C0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48961FE-0E5A-40BC-BB4E-089FADE5DBA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bold.fntdata"/><Relationship Id="rId42" Type="http://schemas.openxmlformats.org/officeDocument/2006/relationships/font" Target="fonts/BarlowSemiCondensed-boldItalic.fntdata"/><Relationship Id="rId41" Type="http://schemas.openxmlformats.org/officeDocument/2006/relationships/font" Target="fonts/BarlowSemiCondensed-italic.fntdata"/><Relationship Id="rId44" Type="http://schemas.openxmlformats.org/officeDocument/2006/relationships/font" Target="fonts/Comfortaa-bold.fntdata"/><Relationship Id="rId43" Type="http://schemas.openxmlformats.org/officeDocument/2006/relationships/font" Target="fonts/Comfortaa-regular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brilFatface-regular.fntdata"/><Relationship Id="rId30" Type="http://schemas.openxmlformats.org/officeDocument/2006/relationships/slide" Target="slides/slide24.xml"/><Relationship Id="rId33" Type="http://schemas.openxmlformats.org/officeDocument/2006/relationships/font" Target="fonts/Cairo-regular.fntdata"/><Relationship Id="rId32" Type="http://schemas.openxmlformats.org/officeDocument/2006/relationships/font" Target="fonts/BebasNeue-regular.fntdata"/><Relationship Id="rId35" Type="http://schemas.openxmlformats.org/officeDocument/2006/relationships/font" Target="fonts/PalatinoLinotype-regular.fntdata"/><Relationship Id="rId34" Type="http://schemas.openxmlformats.org/officeDocument/2006/relationships/font" Target="fonts/Cairo-bold.fntdata"/><Relationship Id="rId37" Type="http://schemas.openxmlformats.org/officeDocument/2006/relationships/font" Target="fonts/PalatinoLinotype-italic.fntdata"/><Relationship Id="rId36" Type="http://schemas.openxmlformats.org/officeDocument/2006/relationships/font" Target="fonts/PalatinoLinotype-bold.fntdata"/><Relationship Id="rId39" Type="http://schemas.openxmlformats.org/officeDocument/2006/relationships/font" Target="fonts/BarlowSemiCondensed-regular.fntdata"/><Relationship Id="rId38" Type="http://schemas.openxmlformats.org/officeDocument/2006/relationships/font" Target="fonts/PalatinoLinotype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30T17:20:16.807">
    <p:pos x="6000" y="0"/>
    <p:text>Add slide 7-9-17-29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5-30T17:21:42.544">
    <p:pos x="6000" y="0"/>
    <p:text>replace it with better resolution from the slides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5-30T17:21:52.961">
    <p:pos x="6000" y="0"/>
    <p:text>remake it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05-30T17:22:44.757">
    <p:pos x="6000" y="0"/>
    <p:text>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7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9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30e310b72e1c029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30e310b72e1c029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4" name="Shape 4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5" name="Google Shape;4805;ga838fe7991_0_13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6" name="Google Shape;4806;ga838fe7991_0_13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3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ga7d29b217d_1_6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5" name="Google Shape;4815;ga7d29b217d_1_6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9" name="Shape 4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0" name="Google Shape;4830;ga7d29b217d_1_6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1" name="Google Shape;4831;ga7d29b217d_1_6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0" name="Shape 4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ga7d29b217d_1_6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2" name="Google Shape;4852;ga7d29b217d_1_6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8" name="Shape 4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9" name="Google Shape;4859;ga7d29b217d_1_6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0" name="Google Shape;4860;ga7d29b217d_1_6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6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ga7d29b217d_1_5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8" name="Google Shape;4898;ga7d29b217d_1_5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4" name="Shape 4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" name="Google Shape;4905;ga838fe7991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6" name="Google Shape;4906;ga838fe7991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3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4" name="Google Shape;4914;ga7d29b217d_1_6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5" name="Google Shape;4915;ga7d29b217d_1_6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7" name="Shape 4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8" name="Google Shape;4938;ga7d29b217d_1_6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9" name="Google Shape;4939;ga7d29b217d_1_6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3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5" name="Google Shape;4525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3" name="Shape 4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4" name="Google Shape;4944;g12f86d042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5" name="Google Shape;4945;g12f86d042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118418a0f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118418a0f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8" name="Shape 4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9" name="Google Shape;4959;g12f86d042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0" name="Google Shape;4960;g12f86d042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6" name="Shape 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Google Shape;4967;gf3a206705e_0_9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8" name="Google Shape;4968;gf3a206705e_0_9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3" name="Shape 4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4" name="Google Shape;4974;g12c4287fa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5" name="Google Shape;4975;g12c4287fa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5" name="Shape 4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" name="Google Shape;4536;g1308668f5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7" name="Google Shape;4537;g1308668f5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2" name="Shape 4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" name="Google Shape;4613;ga7d29b217d_1_6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4" name="Google Shape;4614;ga7d29b217d_1_6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4" name="Shape 4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5" name="Google Shape;4645;g118418a0f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6" name="Google Shape;4646;g118418a0f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3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4" name="Google Shape;4664;g2f9da6387a657d09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5" name="Google Shape;4665;g2f9da6387a657d09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0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g2f9da6387a657d09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2" name="Google Shape;4702;g2f9da6387a657d09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8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9" name="Google Shape;4759;g2f9da6387a657d09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0" name="Google Shape;4760;g2f9da6387a657d09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3" name="Shape 4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4" name="Google Shape;4774;g2f9da6387a657d09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5" name="Google Shape;4775;g2f9da6387a657d09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05" name="Google Shape;4505;p30"/>
          <p:cNvSpPr/>
          <p:nvPr/>
        </p:nvSpPr>
        <p:spPr>
          <a:xfrm>
            <a:off x="8709346" y="0"/>
            <a:ext cx="147600" cy="5143500"/>
          </a:xfrm>
          <a:prstGeom prst="rect">
            <a:avLst/>
          </a:prstGeom>
          <a:solidFill>
            <a:srgbClr val="DE201A">
              <a:alpha val="51370"/>
            </a:srgbClr>
          </a:solidFill>
          <a:ln cap="flat" cmpd="sng" w="19050">
            <a:solidFill>
              <a:srgbClr val="FFFF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6" name="Google Shape;4506;p30"/>
          <p:cNvSpPr/>
          <p:nvPr/>
        </p:nvSpPr>
        <p:spPr>
          <a:xfrm>
            <a:off x="8944599" y="0"/>
            <a:ext cx="96600" cy="5143500"/>
          </a:xfrm>
          <a:prstGeom prst="rect">
            <a:avLst/>
          </a:prstGeom>
          <a:solidFill>
            <a:srgbClr val="DE201A">
              <a:alpha val="44310"/>
            </a:srgbClr>
          </a:solidFill>
          <a:ln cap="flat" cmpd="sng" w="19050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Biochemksumed442@gmail.com" TargetMode="External"/><Relationship Id="rId4" Type="http://schemas.openxmlformats.org/officeDocument/2006/relationships/hyperlink" Target="https://docs.google.com/presentation/d/1ZGZ2KTR7ZF8KZwQyXMvBEUkRVQokD3Tl9nDVvF2rP-8/edit" TargetMode="External"/><Relationship Id="rId5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0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" name="Google Shape;4511;p31"/>
          <p:cNvSpPr txBox="1"/>
          <p:nvPr>
            <p:ph type="ctrTitle"/>
          </p:nvPr>
        </p:nvSpPr>
        <p:spPr>
          <a:xfrm>
            <a:off x="782428" y="2952159"/>
            <a:ext cx="6363000" cy="11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Inborn Errors of Amino Acid Metabolism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12" name="Google Shape;4512;p31"/>
          <p:cNvSpPr txBox="1"/>
          <p:nvPr>
            <p:ph idx="1" type="subTitle"/>
          </p:nvPr>
        </p:nvSpPr>
        <p:spPr>
          <a:xfrm>
            <a:off x="2452325" y="3953592"/>
            <a:ext cx="3758100" cy="21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Lecture Number 4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13" name="Google Shape;4513;p31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4" name="Google Shape;4514;p31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5" name="Google Shape;4515;p31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6" name="Google Shape;4516;p31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7" name="Google Shape;45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8" name="Google Shape;451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9" name="Google Shape;4519;p31"/>
          <p:cNvGrpSpPr/>
          <p:nvPr/>
        </p:nvGrpSpPr>
        <p:grpSpPr>
          <a:xfrm>
            <a:off x="6125427" y="697817"/>
            <a:ext cx="3018585" cy="2879984"/>
            <a:chOff x="5746938" y="1543503"/>
            <a:chExt cx="387261" cy="280356"/>
          </a:xfrm>
        </p:grpSpPr>
        <p:sp>
          <p:nvSpPr>
            <p:cNvPr id="4520" name="Google Shape;4520;p31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31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22" name="Google Shape;452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3899" y="4173200"/>
            <a:ext cx="1124588" cy="83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2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3" name="Google Shape;4793;p40"/>
          <p:cNvSpPr txBox="1"/>
          <p:nvPr/>
        </p:nvSpPr>
        <p:spPr>
          <a:xfrm>
            <a:off x="2281100" y="226500"/>
            <a:ext cx="5253600" cy="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Maple Syrup Urine Disease</a:t>
            </a:r>
            <a:endParaRPr b="1" sz="2800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4" name="Google Shape;4794;p40"/>
          <p:cNvSpPr txBox="1"/>
          <p:nvPr/>
        </p:nvSpPr>
        <p:spPr>
          <a:xfrm>
            <a:off x="1447675" y="829100"/>
            <a:ext cx="65571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deficiency of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branched chain α-ketoacid dehydrogenase</a:t>
            </a:r>
            <a:endParaRPr b="1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5" name="Google Shape;4795;p40"/>
          <p:cNvSpPr txBox="1"/>
          <p:nvPr/>
        </p:nvSpPr>
        <p:spPr>
          <a:xfrm>
            <a:off x="1428025" y="1207700"/>
            <a:ext cx="6478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enzyme decarboxylates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leucine, isoleucine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valine</a:t>
            </a:r>
            <a:endParaRPr b="1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6" name="Google Shape;4796;p40"/>
          <p:cNvSpPr txBox="1"/>
          <p:nvPr/>
        </p:nvSpPr>
        <p:spPr>
          <a:xfrm>
            <a:off x="1428025" y="158630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These aa accumulate in blood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7" name="Google Shape;4797;p40"/>
          <p:cNvSpPr txBox="1"/>
          <p:nvPr/>
        </p:nvSpPr>
        <p:spPr>
          <a:xfrm>
            <a:off x="1428025" y="1891200"/>
            <a:ext cx="6865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Symptoms: mental retardation, physical disability, metabolic acidosis, etc.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8" name="Google Shape;4798;p40"/>
          <p:cNvSpPr txBox="1"/>
          <p:nvPr/>
        </p:nvSpPr>
        <p:spPr>
          <a:xfrm>
            <a:off x="1428025" y="2274625"/>
            <a:ext cx="62829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disease is characterized by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Maple syrup odor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the  urine 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9" name="Google Shape;4799;p40"/>
          <p:cNvSpPr txBox="1"/>
          <p:nvPr/>
        </p:nvSpPr>
        <p:spPr>
          <a:xfrm>
            <a:off x="6802350" y="2302375"/>
            <a:ext cx="267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unlike the PKU that has a </a:t>
            </a:r>
            <a:r>
              <a:rPr b="1" lang="en" sz="1000">
                <a:solidFill>
                  <a:srgbClr val="9999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mousy odor</a:t>
            </a:r>
            <a:endParaRPr sz="1000">
              <a:solidFill>
                <a:srgbClr val="99999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4800" name="Google Shape;4800;p40"/>
          <p:cNvGraphicFramePr/>
          <p:nvPr/>
        </p:nvGraphicFramePr>
        <p:xfrm>
          <a:off x="1284463" y="26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{EEC2D791-EEE4-4A0B-BAAF-8713E9E5C0BE}</a:tableStyleId>
              </a:tblPr>
              <a:tblGrid>
                <a:gridCol w="2445600"/>
                <a:gridCol w="2535700"/>
                <a:gridCol w="23555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            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Classic type</a:t>
                      </a:r>
                      <a:endParaRPr b="1">
                        <a:highlight>
                          <a:schemeClr val="lt1"/>
                        </a:highlight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Intermediate and intermittent forms</a:t>
                      </a:r>
                      <a:endParaRPr b="1" sz="12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Thiamin-responsive form</a:t>
                      </a:r>
                      <a:endParaRPr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801" name="Google Shape;4801;p40"/>
          <p:cNvGraphicFramePr/>
          <p:nvPr/>
        </p:nvGraphicFramePr>
        <p:xfrm>
          <a:off x="1284463" y="324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{EEC2D791-EEE4-4A0B-BAAF-8713E9E5C0BE}</a:tableStyleId>
              </a:tblPr>
              <a:tblGrid>
                <a:gridCol w="2445600"/>
                <a:gridCol w="2535700"/>
                <a:gridCol w="2355500"/>
              </a:tblGrid>
              <a:tr h="100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Most common</a:t>
                      </a:r>
                      <a:r>
                        <a:rPr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, due to </a:t>
                      </a:r>
                      <a:r>
                        <a:rPr b="1"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little</a:t>
                      </a:r>
                      <a:r>
                        <a:rPr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or </a:t>
                      </a:r>
                      <a:r>
                        <a:rPr b="1"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no </a:t>
                      </a:r>
                      <a:r>
                        <a:rPr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activity of α-ketoacid dehydrogenase</a:t>
                      </a:r>
                      <a:endParaRPr sz="120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Some enzyme activity, symptoms are </a:t>
                      </a:r>
                      <a:r>
                        <a:rPr b="1"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milder</a:t>
                      </a:r>
                      <a:endParaRPr b="1" sz="120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High doses of </a:t>
                      </a:r>
                      <a:r>
                        <a:rPr b="1"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thiamin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1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increases α-ketoacid dehydrogenase activity</a:t>
                      </a:r>
                      <a:endParaRPr sz="110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802" name="Google Shape;4802;p40"/>
          <p:cNvSpPr/>
          <p:nvPr/>
        </p:nvSpPr>
        <p:spPr>
          <a:xfrm>
            <a:off x="-586850" y="3693650"/>
            <a:ext cx="1403700" cy="132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803" name="Google Shape;4803;p40"/>
          <p:cNvGraphicFramePr/>
          <p:nvPr/>
        </p:nvGraphicFramePr>
        <p:xfrm>
          <a:off x="293475" y="26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{EEC2D791-EEE4-4A0B-BAAF-8713E9E5C0BE}</a:tableStyleId>
              </a:tblPr>
              <a:tblGrid>
                <a:gridCol w="991000"/>
              </a:tblGrid>
              <a:tr h="155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Types</a:t>
                      </a:r>
                      <a:endParaRPr b="1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of</a:t>
                      </a:r>
                      <a:endParaRPr b="1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MSUD</a:t>
                      </a:r>
                      <a:endParaRPr b="1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7" name="Shape 4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8" name="Google Shape;4808;p41"/>
          <p:cNvSpPr txBox="1"/>
          <p:nvPr/>
        </p:nvSpPr>
        <p:spPr>
          <a:xfrm>
            <a:off x="785700" y="3781575"/>
            <a:ext cx="757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Step 1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is the removal of the amino group. after this removal, we are left with Keto acids</a:t>
            </a:r>
            <a:endParaRPr sz="12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9" name="Google Shape;4809;p41"/>
          <p:cNvSpPr txBox="1"/>
          <p:nvPr/>
        </p:nvSpPr>
        <p:spPr>
          <a:xfrm>
            <a:off x="728650" y="4099075"/>
            <a:ext cx="88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Step 2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Then, it should be decarboxylated by the enzyme " a-keto acid dehydrogenase " which is deficient in </a:t>
            </a:r>
            <a:r>
              <a:rPr b="1"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MSUD</a:t>
            </a:r>
            <a:endParaRPr b="1" sz="12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0" name="Google Shape;4810;p41"/>
          <p:cNvSpPr txBox="1"/>
          <p:nvPr/>
        </p:nvSpPr>
        <p:spPr>
          <a:xfrm>
            <a:off x="2375625" y="4468375"/>
            <a:ext cx="22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Treatment of MSUD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: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1" name="Google Shape;4811;p41"/>
          <p:cNvSpPr txBox="1"/>
          <p:nvPr/>
        </p:nvSpPr>
        <p:spPr>
          <a:xfrm>
            <a:off x="3547075" y="4483825"/>
            <a:ext cx="514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Limited </a:t>
            </a:r>
            <a:r>
              <a:rPr b="1" lang="en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intake</a:t>
            </a:r>
            <a:r>
              <a:rPr lang="en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leucine, isoleucine and valine</a:t>
            </a:r>
            <a:endParaRPr sz="12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812" name="Google Shape;48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50" y="0"/>
            <a:ext cx="8066774" cy="385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6" name="Shape 4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" name="Google Shape;4817;p42"/>
          <p:cNvSpPr txBox="1"/>
          <p:nvPr/>
        </p:nvSpPr>
        <p:spPr>
          <a:xfrm>
            <a:off x="1945200" y="136800"/>
            <a:ext cx="5253600" cy="6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Albinism</a:t>
            </a:r>
            <a:endParaRPr b="1" sz="28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8" name="Google Shape;4818;p42"/>
          <p:cNvSpPr txBox="1"/>
          <p:nvPr/>
        </p:nvSpPr>
        <p:spPr>
          <a:xfrm>
            <a:off x="621350" y="990650"/>
            <a:ext cx="59484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7820" lvl="0" marL="3429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Noto Sans Symbols"/>
              <a:buChar char="■"/>
            </a:pP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disease of </a:t>
            </a:r>
            <a:r>
              <a:rPr b="1" lang="en" sz="16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 </a:t>
            </a: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metabolism</a:t>
            </a:r>
            <a:endParaRPr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7820" lvl="0" marL="342900" rtl="0" algn="l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Noto Sans Symbols"/>
              <a:buChar char="■"/>
            </a:pP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 is involved in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 production</a:t>
            </a:r>
            <a:endParaRPr b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7820" lvl="0" marL="342900" rtl="0" algn="l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Noto Sans Symbols"/>
              <a:buChar char="■"/>
            </a:pP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 is a pigment of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hair</a:t>
            </a: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skin</a:t>
            </a: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eyes</a:t>
            </a:r>
            <a:endParaRPr b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7820" lvl="0" marL="342900" rtl="0" algn="l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Noto Sans Symbols"/>
              <a:buChar char="■"/>
            </a:pP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</a:t>
            </a:r>
            <a:r>
              <a:rPr b="1" lang="en" sz="16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tyrosinase deficiency</a:t>
            </a:r>
            <a:endParaRPr b="1" sz="16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7820" lvl="0" marL="342900" rtl="0" algn="l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Semi Condensed"/>
              <a:buChar char="■"/>
            </a:pPr>
            <a:r>
              <a:rPr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 is absent in albino patients</a:t>
            </a:r>
            <a:endParaRPr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819" name="Google Shape;48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276" y="899550"/>
            <a:ext cx="1971625" cy="14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0" name="Google Shape;482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650" y="2370375"/>
            <a:ext cx="2074875" cy="15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1" name="Google Shape;4821;p42"/>
          <p:cNvSpPr txBox="1"/>
          <p:nvPr/>
        </p:nvSpPr>
        <p:spPr>
          <a:xfrm>
            <a:off x="667650" y="27146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</a:t>
            </a: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ymptoms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of Albinism :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22" name="Google Shape;4822;p42"/>
          <p:cNvSpPr txBox="1"/>
          <p:nvPr/>
        </p:nvSpPr>
        <p:spPr>
          <a:xfrm>
            <a:off x="1156850" y="3181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Hair and skin appear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white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Hair " id="4823" name="Google Shape;4823;p42" title="Hair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9963" y="3232440"/>
            <a:ext cx="298025" cy="2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4" name="Google Shape;482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8875" y="3698512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5" name="Google Shape;4825;p42"/>
          <p:cNvSpPr txBox="1"/>
          <p:nvPr/>
        </p:nvSpPr>
        <p:spPr>
          <a:xfrm>
            <a:off x="1433075" y="3698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Vision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defects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826" name="Google Shape;482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8887" y="4215675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7" name="Google Shape;4827;p42"/>
          <p:cNvSpPr txBox="1"/>
          <p:nvPr/>
        </p:nvSpPr>
        <p:spPr>
          <a:xfrm>
            <a:off x="1433075" y="4215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photophobia</a:t>
            </a:r>
            <a:endParaRPr b="1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28" name="Google Shape;4828;p42"/>
          <p:cNvSpPr txBox="1"/>
          <p:nvPr/>
        </p:nvSpPr>
        <p:spPr>
          <a:xfrm>
            <a:off x="7198800" y="184100"/>
            <a:ext cx="18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مرض المهق ويختلف عن  البهاق </a:t>
            </a:r>
            <a:endParaRPr sz="11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2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Google Shape;4833;p43"/>
          <p:cNvSpPr txBox="1"/>
          <p:nvPr/>
        </p:nvSpPr>
        <p:spPr>
          <a:xfrm>
            <a:off x="97825" y="2219700"/>
            <a:ext cx="3945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 of “tyrosinase” leads to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albinism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gibson_clip_image005" id="4834" name="Google Shape;4834;p43"/>
          <p:cNvPicPr preferRelativeResize="0"/>
          <p:nvPr/>
        </p:nvPicPr>
        <p:blipFill rotWithShape="1">
          <a:blip r:embed="rId4">
            <a:alphaModFix/>
          </a:blip>
          <a:srcRect b="41773" l="22858" r="42360" t="6326"/>
          <a:stretch/>
        </p:blipFill>
        <p:spPr>
          <a:xfrm>
            <a:off x="4043125" y="423875"/>
            <a:ext cx="2247900" cy="34835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835" name="Google Shape;4835;p43"/>
          <p:cNvSpPr/>
          <p:nvPr/>
        </p:nvSpPr>
        <p:spPr>
          <a:xfrm>
            <a:off x="4102100" y="762000"/>
            <a:ext cx="533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36" name="Google Shape;4836;p43"/>
          <p:cNvSpPr/>
          <p:nvPr/>
        </p:nvSpPr>
        <p:spPr>
          <a:xfrm>
            <a:off x="4102100" y="1600200"/>
            <a:ext cx="533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4837" name="Google Shape;4837;p43"/>
          <p:cNvCxnSpPr/>
          <p:nvPr/>
        </p:nvCxnSpPr>
        <p:spPr>
          <a:xfrm>
            <a:off x="5105400" y="3907450"/>
            <a:ext cx="0" cy="304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8" name="Google Shape;4838;p43"/>
          <p:cNvCxnSpPr/>
          <p:nvPr/>
        </p:nvCxnSpPr>
        <p:spPr>
          <a:xfrm>
            <a:off x="5105400" y="4311800"/>
            <a:ext cx="0" cy="304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39" name="Google Shape;4839;p43"/>
          <p:cNvSpPr txBox="1"/>
          <p:nvPr/>
        </p:nvSpPr>
        <p:spPr>
          <a:xfrm>
            <a:off x="4531675" y="4616600"/>
            <a:ext cx="11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Mela</a:t>
            </a:r>
            <a:r>
              <a:rPr b="1"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4840" name="Google Shape;484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988" y="821887"/>
            <a:ext cx="345375" cy="3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1" name="Google Shape;4841;p43"/>
          <p:cNvSpPr txBox="1"/>
          <p:nvPr/>
        </p:nvSpPr>
        <p:spPr>
          <a:xfrm>
            <a:off x="2335900" y="59175"/>
            <a:ext cx="51057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Albinism</a:t>
            </a:r>
            <a:endParaRPr b="1"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2" name="Google Shape;4842;p43"/>
          <p:cNvSpPr/>
          <p:nvPr/>
        </p:nvSpPr>
        <p:spPr>
          <a:xfrm>
            <a:off x="3014175" y="794475"/>
            <a:ext cx="1445700" cy="40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lang="en" sz="20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Tyrosinase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43" name="Google Shape;4843;p43"/>
          <p:cNvCxnSpPr>
            <a:stCxn id="4842" idx="3"/>
          </p:cNvCxnSpPr>
          <p:nvPr/>
        </p:nvCxnSpPr>
        <p:spPr>
          <a:xfrm>
            <a:off x="4459875" y="994575"/>
            <a:ext cx="701100" cy="9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44" name="Google Shape;4844;p43"/>
          <p:cNvSpPr/>
          <p:nvPr/>
        </p:nvSpPr>
        <p:spPr>
          <a:xfrm>
            <a:off x="2980775" y="1507088"/>
            <a:ext cx="1445700" cy="40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lang="en" sz="20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Tyrosinase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45" name="Google Shape;4845;p43"/>
          <p:cNvCxnSpPr>
            <a:stCxn id="4844" idx="3"/>
          </p:cNvCxnSpPr>
          <p:nvPr/>
        </p:nvCxnSpPr>
        <p:spPr>
          <a:xfrm>
            <a:off x="4426475" y="1707188"/>
            <a:ext cx="720600" cy="16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46" name="Google Shape;484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5038" y="1520800"/>
            <a:ext cx="345375" cy="3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7" name="Google Shape;4847;p43"/>
          <p:cNvSpPr/>
          <p:nvPr/>
        </p:nvSpPr>
        <p:spPr>
          <a:xfrm>
            <a:off x="5490625" y="794475"/>
            <a:ext cx="1290300" cy="20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lang="en" sz="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Tetrahydrobiopterin (BH4)</a:t>
            </a:r>
            <a:endParaRPr b="1" i="0" sz="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8" name="Google Shape;4848;p43"/>
          <p:cNvSpPr/>
          <p:nvPr/>
        </p:nvSpPr>
        <p:spPr>
          <a:xfrm>
            <a:off x="5490625" y="1093875"/>
            <a:ext cx="1290300" cy="20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b="1" lang="en" sz="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dihydrobiopterin</a:t>
            </a:r>
            <a:r>
              <a:rPr b="1" lang="en" sz="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(BH2)</a:t>
            </a:r>
            <a:endParaRPr b="1" i="0" sz="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49" name="Google Shape;4849;p43"/>
          <p:cNvCxnSpPr>
            <a:stCxn id="4847" idx="1"/>
            <a:endCxn id="4848" idx="1"/>
          </p:cNvCxnSpPr>
          <p:nvPr/>
        </p:nvCxnSpPr>
        <p:spPr>
          <a:xfrm>
            <a:off x="5490625" y="896175"/>
            <a:ext cx="600" cy="2994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3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p44"/>
          <p:cNvSpPr txBox="1"/>
          <p:nvPr/>
        </p:nvSpPr>
        <p:spPr>
          <a:xfrm>
            <a:off x="1888150" y="55275"/>
            <a:ext cx="5253600" cy="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Homocystinuria</a:t>
            </a:r>
            <a:endParaRPr sz="28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5" name="Google Shape;4855;p44"/>
          <p:cNvSpPr txBox="1"/>
          <p:nvPr/>
        </p:nvSpPr>
        <p:spPr>
          <a:xfrm>
            <a:off x="1089800" y="763750"/>
            <a:ext cx="6588900" cy="2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defects in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homocysteine metabolism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 of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cystathionine β-synth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ase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42569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◆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Converts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homocysteine to cystathione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 plasma and urine levels of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homocystein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6" name="Google Shape;4856;p44"/>
          <p:cNvSpPr txBox="1"/>
          <p:nvPr/>
        </p:nvSpPr>
        <p:spPr>
          <a:xfrm>
            <a:off x="1089800" y="2440925"/>
            <a:ext cx="53988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 plasma homocysteine is a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risk factor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for :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57" name="Google Shape;4857;p44"/>
          <p:cNvSpPr txBox="1"/>
          <p:nvPr/>
        </p:nvSpPr>
        <p:spPr>
          <a:xfrm>
            <a:off x="991425" y="3052625"/>
            <a:ext cx="58401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0355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◆"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atherosclerosis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heart disease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00355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◆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Skeletal abnormalities,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osteoporosis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mental retardation, displacement of eye lens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1" name="Shape 4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2" name="Google Shape;4862;p45"/>
          <p:cNvSpPr txBox="1"/>
          <p:nvPr/>
        </p:nvSpPr>
        <p:spPr>
          <a:xfrm>
            <a:off x="782525" y="3707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1.methionine is converted to </a:t>
            </a: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homocysteine</a:t>
            </a: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several steps</a:t>
            </a:r>
            <a:endParaRPr b="1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3" name="Google Shape;4863;p45"/>
          <p:cNvSpPr txBox="1"/>
          <p:nvPr/>
        </p:nvSpPr>
        <p:spPr>
          <a:xfrm>
            <a:off x="782525" y="986325"/>
            <a:ext cx="33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2. homocysteine in normal will converted to cystathionine by enzyme " cystathionine B-synthase” and its cofactor (Vit B6)</a:t>
            </a:r>
            <a:endParaRPr b="1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4" name="Google Shape;4864;p45"/>
          <p:cNvSpPr txBox="1"/>
          <p:nvPr/>
        </p:nvSpPr>
        <p:spPr>
          <a:xfrm>
            <a:off x="782525" y="2033025"/>
            <a:ext cx="343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3. if there is deficiency in this enzyme the homocysteine wil converted back to methionine by "methionine synthase” and its cofactors (vit B12) +(tetrahydrofolate,THF) and </a:t>
            </a: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folic</a:t>
            </a:r>
            <a:r>
              <a:rPr b="1" lang="en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acid and cycle will keep going on.</a:t>
            </a:r>
            <a:endParaRPr b="1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5" name="Google Shape;4865;p45"/>
          <p:cNvSpPr txBox="1"/>
          <p:nvPr/>
        </p:nvSpPr>
        <p:spPr>
          <a:xfrm>
            <a:off x="827225" y="36121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so, as you see, methionine and its metabolites accumulated and the final product that we want will be deficient (cystine)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866" name="Google Shape;48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25" y="190575"/>
            <a:ext cx="233300" cy="2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7" name="Google Shape;4867;p45"/>
          <p:cNvSpPr txBox="1"/>
          <p:nvPr/>
        </p:nvSpPr>
        <p:spPr>
          <a:xfrm>
            <a:off x="985925" y="107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pathway explanation :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8" name="Google Shape;4868;p45"/>
          <p:cNvSpPr txBox="1"/>
          <p:nvPr/>
        </p:nvSpPr>
        <p:spPr>
          <a:xfrm>
            <a:off x="3985925" y="3385850"/>
            <a:ext cx="2323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 of cystathione β-synthase leads to </a:t>
            </a:r>
            <a:r>
              <a:rPr b="1" lang="en" sz="11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hyperhomocystinuria </a:t>
            </a:r>
            <a:r>
              <a:rPr lang="en" sz="11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/ </a:t>
            </a:r>
            <a:r>
              <a:rPr b="1" lang="en" sz="11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hyperhomocysteinemia</a:t>
            </a:r>
            <a:endParaRPr b="1" sz="11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9" name="Google Shape;4869;p45"/>
          <p:cNvSpPr/>
          <p:nvPr/>
        </p:nvSpPr>
        <p:spPr>
          <a:xfrm>
            <a:off x="6640017" y="7911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4668C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Methionin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0" name="Google Shape;4870;p45"/>
          <p:cNvSpPr/>
          <p:nvPr/>
        </p:nvSpPr>
        <p:spPr>
          <a:xfrm>
            <a:off x="6640017" y="149331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S-Adenosyl methionine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1" name="Google Shape;4871;p45"/>
          <p:cNvSpPr/>
          <p:nvPr/>
        </p:nvSpPr>
        <p:spPr>
          <a:xfrm>
            <a:off x="6640017" y="2105693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Homocysteine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2" name="Google Shape;4872;p45"/>
          <p:cNvSpPr/>
          <p:nvPr/>
        </p:nvSpPr>
        <p:spPr>
          <a:xfrm>
            <a:off x="6640017" y="367181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4668C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Cystathionine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3" name="Google Shape;4873;p45"/>
          <p:cNvSpPr/>
          <p:nvPr/>
        </p:nvSpPr>
        <p:spPr>
          <a:xfrm>
            <a:off x="6640017" y="43316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4668C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Cysteine</a:t>
            </a:r>
            <a:endParaRPr b="1" i="0" sz="800" u="none" cap="none" strike="noStrike">
              <a:solidFill>
                <a:srgbClr val="99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4" name="Google Shape;4874;p45"/>
          <p:cNvSpPr/>
          <p:nvPr/>
        </p:nvSpPr>
        <p:spPr>
          <a:xfrm>
            <a:off x="7313700" y="3152450"/>
            <a:ext cx="1373700" cy="2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Cystathione</a:t>
            </a: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 B-synthase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5" name="Google Shape;4875;p45"/>
          <p:cNvSpPr/>
          <p:nvPr/>
        </p:nvSpPr>
        <p:spPr>
          <a:xfrm>
            <a:off x="6364150" y="3164375"/>
            <a:ext cx="589200" cy="17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600">
                <a:latin typeface="Century Gothic"/>
                <a:ea typeface="Century Gothic"/>
                <a:cs typeface="Century Gothic"/>
                <a:sym typeface="Century Gothic"/>
              </a:rPr>
              <a:t>Vitamin B6</a:t>
            </a:r>
            <a:endParaRPr b="1" i="0" sz="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6" name="Google Shape;4876;p45"/>
          <p:cNvSpPr/>
          <p:nvPr/>
        </p:nvSpPr>
        <p:spPr>
          <a:xfrm>
            <a:off x="6640017" y="27180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4668C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S- Adenosyl </a:t>
            </a: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Homocysteine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77" name="Google Shape;4877;p45"/>
          <p:cNvCxnSpPr>
            <a:stCxn id="4870" idx="2"/>
            <a:endCxn id="4871" idx="0"/>
          </p:cNvCxnSpPr>
          <p:nvPr/>
        </p:nvCxnSpPr>
        <p:spPr>
          <a:xfrm>
            <a:off x="7158417" y="1817618"/>
            <a:ext cx="0" cy="2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8" name="Google Shape;4878;p45"/>
          <p:cNvCxnSpPr>
            <a:stCxn id="4871" idx="2"/>
            <a:endCxn id="4876" idx="0"/>
          </p:cNvCxnSpPr>
          <p:nvPr/>
        </p:nvCxnSpPr>
        <p:spPr>
          <a:xfrm>
            <a:off x="7158417" y="2429993"/>
            <a:ext cx="0" cy="2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9" name="Google Shape;4879;p45"/>
          <p:cNvCxnSpPr>
            <a:stCxn id="4876" idx="2"/>
            <a:endCxn id="4872" idx="0"/>
          </p:cNvCxnSpPr>
          <p:nvPr/>
        </p:nvCxnSpPr>
        <p:spPr>
          <a:xfrm>
            <a:off x="7158417" y="3042368"/>
            <a:ext cx="0" cy="6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0" name="Google Shape;4880;p45"/>
          <p:cNvCxnSpPr>
            <a:stCxn id="4872" idx="2"/>
            <a:endCxn id="4873" idx="0"/>
          </p:cNvCxnSpPr>
          <p:nvPr/>
        </p:nvCxnSpPr>
        <p:spPr>
          <a:xfrm>
            <a:off x="7158417" y="3996118"/>
            <a:ext cx="0" cy="33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1" name="Google Shape;4881;p45"/>
          <p:cNvCxnSpPr>
            <a:stCxn id="4869" idx="2"/>
            <a:endCxn id="4870" idx="0"/>
          </p:cNvCxnSpPr>
          <p:nvPr/>
        </p:nvCxnSpPr>
        <p:spPr>
          <a:xfrm>
            <a:off x="7158417" y="1115468"/>
            <a:ext cx="0" cy="3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2" name="Google Shape;4882;p45"/>
          <p:cNvCxnSpPr>
            <a:stCxn id="4883" idx="2"/>
            <a:endCxn id="4871" idx="3"/>
          </p:cNvCxnSpPr>
          <p:nvPr/>
        </p:nvCxnSpPr>
        <p:spPr>
          <a:xfrm flipH="1">
            <a:off x="7676817" y="1726643"/>
            <a:ext cx="553500" cy="54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4" name="Google Shape;4884;p45"/>
          <p:cNvCxnSpPr>
            <a:stCxn id="4869" idx="3"/>
            <a:endCxn id="4883" idx="0"/>
          </p:cNvCxnSpPr>
          <p:nvPr/>
        </p:nvCxnSpPr>
        <p:spPr>
          <a:xfrm>
            <a:off x="7676817" y="953318"/>
            <a:ext cx="553500" cy="54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5" name="Google Shape;4885;p45"/>
          <p:cNvCxnSpPr/>
          <p:nvPr/>
        </p:nvCxnSpPr>
        <p:spPr>
          <a:xfrm rot="5400000">
            <a:off x="7865850" y="688350"/>
            <a:ext cx="490500" cy="315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6" name="Google Shape;4886;p45"/>
          <p:cNvCxnSpPr>
            <a:stCxn id="4887" idx="1"/>
          </p:cNvCxnSpPr>
          <p:nvPr/>
        </p:nvCxnSpPr>
        <p:spPr>
          <a:xfrm flipH="1">
            <a:off x="7947750" y="998775"/>
            <a:ext cx="512100" cy="217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8" name="Google Shape;4888;p45"/>
          <p:cNvCxnSpPr>
            <a:stCxn id="4874" idx="1"/>
          </p:cNvCxnSpPr>
          <p:nvPr/>
        </p:nvCxnSpPr>
        <p:spPr>
          <a:xfrm flipH="1">
            <a:off x="7168500" y="3269150"/>
            <a:ext cx="145200" cy="153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9" name="Google Shape;4889;p45"/>
          <p:cNvCxnSpPr>
            <a:stCxn id="4875" idx="2"/>
          </p:cNvCxnSpPr>
          <p:nvPr/>
        </p:nvCxnSpPr>
        <p:spPr>
          <a:xfrm flipH="1" rot="-5400000">
            <a:off x="6816550" y="3178475"/>
            <a:ext cx="194100" cy="509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90" name="Google Shape;48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7300" y="3125152"/>
            <a:ext cx="345375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1" name="Google Shape;4891;p45"/>
          <p:cNvSpPr/>
          <p:nvPr/>
        </p:nvSpPr>
        <p:spPr>
          <a:xfrm>
            <a:off x="8526475" y="909025"/>
            <a:ext cx="920700" cy="10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2" name="Google Shape;4892;p45"/>
          <p:cNvSpPr txBox="1"/>
          <p:nvPr/>
        </p:nvSpPr>
        <p:spPr>
          <a:xfrm>
            <a:off x="4116425" y="197925"/>
            <a:ext cx="474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Methionine degradation pathway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93" name="Google Shape;4893;p45"/>
          <p:cNvSpPr/>
          <p:nvPr/>
        </p:nvSpPr>
        <p:spPr>
          <a:xfrm>
            <a:off x="7733400" y="1493325"/>
            <a:ext cx="993900" cy="2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Methionine synthase </a:t>
            </a:r>
            <a:endParaRPr b="1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4" name="Google Shape;4894;p45"/>
          <p:cNvSpPr/>
          <p:nvPr/>
        </p:nvSpPr>
        <p:spPr>
          <a:xfrm>
            <a:off x="8459850" y="882075"/>
            <a:ext cx="525600" cy="2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THF</a:t>
            </a:r>
            <a:endParaRPr b="1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5" name="Google Shape;4895;p45"/>
          <p:cNvSpPr/>
          <p:nvPr/>
        </p:nvSpPr>
        <p:spPr>
          <a:xfrm>
            <a:off x="7991550" y="423875"/>
            <a:ext cx="993900" cy="17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900">
                <a:latin typeface="Century Gothic"/>
                <a:ea typeface="Century Gothic"/>
                <a:cs typeface="Century Gothic"/>
                <a:sym typeface="Century Gothic"/>
              </a:rPr>
              <a:t>Vitamin B12</a:t>
            </a:r>
            <a:endParaRPr b="1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9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p46"/>
          <p:cNvSpPr txBox="1"/>
          <p:nvPr/>
        </p:nvSpPr>
        <p:spPr>
          <a:xfrm>
            <a:off x="1613975" y="3260575"/>
            <a:ext cx="53148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Treatment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: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42569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◆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Oral administration of vitamins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</a:t>
            </a:r>
            <a:r>
              <a:rPr b="1" baseline="-25000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b="1" baseline="-25000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</a:t>
            </a:r>
            <a:r>
              <a:rPr b="1" baseline="-25000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folate</a:t>
            </a:r>
            <a:endParaRPr b="1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42569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◆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Vitamin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</a:t>
            </a:r>
            <a:r>
              <a:rPr b="1" baseline="-25000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is a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cofactor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for cystathionine β-synthase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42569" lvl="1" marL="7429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Barlow Semi Condensed"/>
              <a:buChar char="◆"/>
            </a:pP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Methionine-restricted diet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1" name="Google Shape;4901;p46"/>
          <p:cNvSpPr txBox="1"/>
          <p:nvPr/>
        </p:nvSpPr>
        <p:spPr>
          <a:xfrm>
            <a:off x="1864700" y="642150"/>
            <a:ext cx="5253600" cy="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Homocystein</a:t>
            </a:r>
            <a:r>
              <a:rPr b="1" lang="en" sz="28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emia</a:t>
            </a:r>
            <a:endParaRPr sz="28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2" name="Google Shape;4902;p46"/>
          <p:cNvSpPr txBox="1"/>
          <p:nvPr/>
        </p:nvSpPr>
        <p:spPr>
          <a:xfrm>
            <a:off x="1904925" y="1391100"/>
            <a:ext cx="54885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Hyperhomocysteinemia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also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associated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with: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209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Barlow Semi Condensed"/>
              <a:buChar char="■"/>
            </a:pP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Neural tube defect (spina bifida)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Barlow Semi Condensed"/>
              <a:buChar char="■"/>
            </a:pPr>
            <a:r>
              <a:rPr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Vascular disease (atherosclerosis)</a:t>
            </a:r>
            <a:endParaRPr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Heart disease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3" name="Google Shape;4903;p46"/>
          <p:cNvSpPr txBox="1"/>
          <p:nvPr/>
        </p:nvSpPr>
        <p:spPr>
          <a:xfrm flipH="1">
            <a:off x="3207625" y="3260575"/>
            <a:ext cx="23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co-factors are important </a:t>
            </a:r>
            <a:endParaRPr b="1" sz="12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7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47"/>
          <p:cNvSpPr txBox="1"/>
          <p:nvPr/>
        </p:nvSpPr>
        <p:spPr>
          <a:xfrm>
            <a:off x="787700" y="320675"/>
            <a:ext cx="5253600" cy="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Alkaptonuria</a:t>
            </a:r>
            <a:endParaRPr sz="28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9" name="Google Shape;4909;p47"/>
          <p:cNvSpPr txBox="1"/>
          <p:nvPr/>
        </p:nvSpPr>
        <p:spPr>
          <a:xfrm>
            <a:off x="983350" y="1287950"/>
            <a:ext cx="497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9880" lvl="0" marL="3429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</a:t>
            </a: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rare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disease of tyrosine degradation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deficiency of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 oxidase</a:t>
            </a:r>
            <a:endParaRPr b="1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 is </a:t>
            </a: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accumulated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tissue and cartilage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988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Char char="■"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aciduria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: elevated homogentisic acid in urine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910" name="Google Shape;49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025" y="187475"/>
            <a:ext cx="2105250" cy="4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1" name="Google Shape;4911;p47"/>
          <p:cNvSpPr txBox="1"/>
          <p:nvPr/>
        </p:nvSpPr>
        <p:spPr>
          <a:xfrm>
            <a:off x="725475" y="3011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haracteristics of Alkaptonuria :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12" name="Google Shape;4912;p47"/>
          <p:cNvSpPr txBox="1"/>
          <p:nvPr/>
        </p:nvSpPr>
        <p:spPr>
          <a:xfrm>
            <a:off x="901825" y="3347725"/>
            <a:ext cx="49032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353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Noto Sans Symbols"/>
              <a:buChar char="■"/>
            </a:pP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 is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oxidized to dark pigment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urine over time</a:t>
            </a:r>
            <a:endParaRPr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353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300"/>
              <a:buFont typeface="Noto Sans Symbols"/>
              <a:buChar char="■"/>
            </a:pP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Arthritis,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black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pigmentation of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cartilage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tissue</a:t>
            </a:r>
            <a:endParaRPr b="1"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0353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Noto Sans Symbols"/>
              <a:buChar char="■"/>
            </a:pP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Usually </a:t>
            </a:r>
            <a:r>
              <a:rPr b="1"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asymptomatic</a:t>
            </a: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until adulthood</a:t>
            </a:r>
            <a:endParaRPr sz="13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6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p48"/>
          <p:cNvSpPr txBox="1"/>
          <p:nvPr/>
        </p:nvSpPr>
        <p:spPr>
          <a:xfrm>
            <a:off x="1488725" y="108725"/>
            <a:ext cx="5253600" cy="4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Alkaptonuria</a:t>
            </a:r>
            <a:endParaRPr sz="28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18" name="Google Shape;4918;p48"/>
          <p:cNvSpPr txBox="1"/>
          <p:nvPr/>
        </p:nvSpPr>
        <p:spPr>
          <a:xfrm>
            <a:off x="3275775" y="6960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Degradation of tyrosine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19" name="Google Shape;4919;p48"/>
          <p:cNvSpPr txBox="1"/>
          <p:nvPr/>
        </p:nvSpPr>
        <p:spPr>
          <a:xfrm>
            <a:off x="426775" y="3089400"/>
            <a:ext cx="317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 of </a:t>
            </a: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 oxidase</a:t>
            </a:r>
            <a:r>
              <a:rPr lang="en" sz="15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leads to </a:t>
            </a:r>
            <a:r>
              <a:rPr b="1" lang="en" sz="15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alkaptonuria</a:t>
            </a:r>
            <a:endParaRPr b="1" sz="15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20" name="Google Shape;4920;p48"/>
          <p:cNvSpPr txBox="1"/>
          <p:nvPr/>
        </p:nvSpPr>
        <p:spPr>
          <a:xfrm>
            <a:off x="267625" y="1499850"/>
            <a:ext cx="26343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Treatment :</a:t>
            </a:r>
            <a:endParaRPr sz="13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Restricted intake of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 </a:t>
            </a: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</a:t>
            </a:r>
            <a:r>
              <a:rPr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phenylalanine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reduces</a:t>
            </a:r>
            <a:r>
              <a:rPr b="1"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3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homogentisic acid and dark pigmentation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21" name="Google Shape;4921;p48"/>
          <p:cNvSpPr/>
          <p:nvPr/>
        </p:nvSpPr>
        <p:spPr>
          <a:xfrm>
            <a:off x="3913017" y="110841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Tyrosine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2" name="Google Shape;4922;p48"/>
          <p:cNvSpPr/>
          <p:nvPr/>
        </p:nvSpPr>
        <p:spPr>
          <a:xfrm>
            <a:off x="3913017" y="1695043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P-hydroxyphenyl pyruvate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3" name="Google Shape;4923;p48"/>
          <p:cNvSpPr/>
          <p:nvPr/>
        </p:nvSpPr>
        <p:spPr>
          <a:xfrm>
            <a:off x="3913017" y="22816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Homogentisic acid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4" name="Google Shape;4924;p48"/>
          <p:cNvSpPr/>
          <p:nvPr/>
        </p:nvSpPr>
        <p:spPr>
          <a:xfrm>
            <a:off x="3845675" y="3045138"/>
            <a:ext cx="11715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Maleylacetoacetic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5" name="Google Shape;4925;p48"/>
          <p:cNvSpPr/>
          <p:nvPr/>
        </p:nvSpPr>
        <p:spPr>
          <a:xfrm>
            <a:off x="4767192" y="35990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Acetoacetate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6" name="Google Shape;4926;p48"/>
          <p:cNvSpPr/>
          <p:nvPr/>
        </p:nvSpPr>
        <p:spPr>
          <a:xfrm>
            <a:off x="3211817" y="3599068"/>
            <a:ext cx="1036800" cy="32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Fumarate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7" name="Google Shape;4927;p48"/>
          <p:cNvSpPr/>
          <p:nvPr/>
        </p:nvSpPr>
        <p:spPr>
          <a:xfrm>
            <a:off x="4724150" y="4186775"/>
            <a:ext cx="1122900" cy="406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TCA cycle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(citric acid cycle)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8" name="Google Shape;4928;p48"/>
          <p:cNvSpPr/>
          <p:nvPr/>
        </p:nvSpPr>
        <p:spPr>
          <a:xfrm>
            <a:off x="4982550" y="2667150"/>
            <a:ext cx="1530300" cy="2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Homogentisic acid oxidase</a:t>
            </a:r>
            <a:endParaRPr b="1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929" name="Google Shape;4929;p48"/>
          <p:cNvCxnSpPr>
            <a:stCxn id="4921" idx="2"/>
            <a:endCxn id="4922" idx="0"/>
          </p:cNvCxnSpPr>
          <p:nvPr/>
        </p:nvCxnSpPr>
        <p:spPr>
          <a:xfrm>
            <a:off x="4431417" y="1432718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0" name="Google Shape;4930;p48"/>
          <p:cNvCxnSpPr>
            <a:stCxn id="4922" idx="2"/>
            <a:endCxn id="4923" idx="0"/>
          </p:cNvCxnSpPr>
          <p:nvPr/>
        </p:nvCxnSpPr>
        <p:spPr>
          <a:xfrm>
            <a:off x="4431417" y="2019343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1" name="Google Shape;4931;p48"/>
          <p:cNvCxnSpPr>
            <a:stCxn id="4923" idx="2"/>
            <a:endCxn id="4924" idx="0"/>
          </p:cNvCxnSpPr>
          <p:nvPr/>
        </p:nvCxnSpPr>
        <p:spPr>
          <a:xfrm>
            <a:off x="4431417" y="2605968"/>
            <a:ext cx="0" cy="43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2" name="Google Shape;4932;p48"/>
          <p:cNvCxnSpPr>
            <a:endCxn id="4926" idx="0"/>
          </p:cNvCxnSpPr>
          <p:nvPr/>
        </p:nvCxnSpPr>
        <p:spPr>
          <a:xfrm flipH="1">
            <a:off x="3730217" y="3388468"/>
            <a:ext cx="346800" cy="2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3" name="Google Shape;4933;p48"/>
          <p:cNvCxnSpPr/>
          <p:nvPr/>
        </p:nvCxnSpPr>
        <p:spPr>
          <a:xfrm>
            <a:off x="4785750" y="3395250"/>
            <a:ext cx="229500" cy="20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4" name="Google Shape;4934;p48"/>
          <p:cNvCxnSpPr>
            <a:stCxn id="4925" idx="2"/>
            <a:endCxn id="4927" idx="0"/>
          </p:cNvCxnSpPr>
          <p:nvPr/>
        </p:nvCxnSpPr>
        <p:spPr>
          <a:xfrm>
            <a:off x="5285592" y="3923368"/>
            <a:ext cx="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5" name="Google Shape;4935;p48"/>
          <p:cNvCxnSpPr>
            <a:stCxn id="4928" idx="1"/>
          </p:cNvCxnSpPr>
          <p:nvPr/>
        </p:nvCxnSpPr>
        <p:spPr>
          <a:xfrm flipH="1">
            <a:off x="4441650" y="2783850"/>
            <a:ext cx="540900" cy="73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36" name="Google Shape;493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16533" y="2652150"/>
            <a:ext cx="346800" cy="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0" name="Shape 4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1" name="Google Shape;4941;p49"/>
          <p:cNvSpPr txBox="1"/>
          <p:nvPr/>
        </p:nvSpPr>
        <p:spPr>
          <a:xfrm>
            <a:off x="2870175" y="2292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Summary </a:t>
            </a:r>
            <a:endParaRPr b="1" sz="2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942" name="Google Shape;4942;p49"/>
          <p:cNvGraphicFramePr/>
          <p:nvPr/>
        </p:nvGraphicFramePr>
        <p:xfrm>
          <a:off x="353117" y="1084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{248961FE-0E5A-40BC-BB4E-089FADE5DBA7}</a:tableStyleId>
              </a:tblPr>
              <a:tblGrid>
                <a:gridCol w="1135225"/>
                <a:gridCol w="1557900"/>
                <a:gridCol w="2614125"/>
                <a:gridCol w="2854325"/>
              </a:tblGrid>
              <a:tr h="47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Disease</a:t>
                      </a:r>
                      <a:endParaRPr b="1" sz="12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Substrate</a:t>
                      </a:r>
                      <a:endParaRPr b="1" sz="10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A61C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       </a:t>
                      </a:r>
                      <a:r>
                        <a:rPr b="1" lang="en" sz="1000" u="none" cap="none" strike="noStrike">
                          <a:solidFill>
                            <a:srgbClr val="A61C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         </a:t>
                      </a:r>
                      <a:r>
                        <a:rPr b="1" lang="en" sz="1000" u="none" cap="none" strike="noStrike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Deficiency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Symptoms</a:t>
                      </a:r>
                      <a:endParaRPr b="1" sz="10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640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PKU</a:t>
                      </a:r>
                      <a:endParaRPr b="1" sz="12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Phenylalanine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Enzyme Phenylalanine hydroxylase 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Phenylalanine accumulation + Tyrosine deficiency, CNS symptoms, </a:t>
                      </a:r>
                      <a:r>
                        <a:rPr lang="en" sz="1000" u="sng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Hypo</a:t>
                      </a: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pigmentation &amp; melanin deficiency, Mousy odor of urine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CoFactor Tetrahydrobiopterin (BH</a:t>
                      </a:r>
                      <a:r>
                        <a:rPr b="1" baseline="-25000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5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Albinism </a:t>
                      </a:r>
                      <a:endParaRPr b="1" sz="12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Tyrosine (or DOPA)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Tyrosinase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White hair, skin, eyes, Vision defects, Photophobia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Alkaptonuria</a:t>
                      </a:r>
                      <a:endParaRPr b="1" sz="12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Homogentisic acid (HA)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Homogentisic acid oxidase 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Pigmentation of urine, cartilage, and tissue.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airo"/>
                          <a:ea typeface="Cairo"/>
                          <a:cs typeface="Cairo"/>
                          <a:sym typeface="Cairo"/>
                        </a:rPr>
                        <a:t>MSUD</a:t>
                      </a:r>
                      <a:endParaRPr b="1" sz="1200" u="none" cap="none" strike="noStrike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Leucine, isoleucine 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valine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Branched chain 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α</a:t>
                      </a:r>
                      <a:r>
                        <a:rPr b="1" lang="en" sz="1000" u="none" cap="none" strike="noStrike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‐ketoacid dehydrogenase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6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7" name="Google Shape;4527;p32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8" name="Google Shape;4528;p32"/>
          <p:cNvSpPr txBox="1"/>
          <p:nvPr/>
        </p:nvSpPr>
        <p:spPr>
          <a:xfrm>
            <a:off x="720000" y="1426848"/>
            <a:ext cx="7704000" cy="27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300"/>
              <a:buFont typeface="Barlow Semi Condensed"/>
              <a:buChar char="●"/>
            </a:pPr>
            <a:r>
              <a:rPr lang="en" sz="23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There are no </a:t>
            </a:r>
            <a:r>
              <a:rPr lang="en" sz="23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r>
              <a:rPr lang="en" sz="23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from 2022 slides </a:t>
            </a:r>
            <a:endParaRPr sz="23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29" name="Google Shape;4529;p32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rgbClr val="B8C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0" name="Google Shape;4530;p32"/>
          <p:cNvSpPr txBox="1"/>
          <p:nvPr/>
        </p:nvSpPr>
        <p:spPr>
          <a:xfrm>
            <a:off x="2071800" y="289800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31" name="Google Shape;4531;p32"/>
          <p:cNvGrpSpPr/>
          <p:nvPr/>
        </p:nvGrpSpPr>
        <p:grpSpPr>
          <a:xfrm>
            <a:off x="2798795" y="314467"/>
            <a:ext cx="490526" cy="505665"/>
            <a:chOff x="-63250675" y="3744075"/>
            <a:chExt cx="308216" cy="308238"/>
          </a:xfrm>
        </p:grpSpPr>
        <p:sp>
          <p:nvSpPr>
            <p:cNvPr id="4532" name="Google Shape;4532;p32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33" name="Google Shape;4533;p32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34" name="Google Shape;4534;p32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6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p5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48" name="Google Shape;4948;p50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{248961FE-0E5A-40BC-BB4E-089FADE5DBA7}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Q1 )All of these are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required for BH4 synthesis except: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Dihydropteridine reductase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Dihdropyridine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dehydrogenase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 Dihydrobipterin synthase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carbonolamine dehydratase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Q2) In case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of atypical phenylketonuria, which one will not be deficient: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C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ystine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Neurotransmitter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Serotonin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 Which amino acid won’t be affected by maple syrup urine disease: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Cystine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valine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Isoleucine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Leucine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49" name="Google Shape;4949;p50"/>
          <p:cNvSpPr txBox="1"/>
          <p:nvPr/>
        </p:nvSpPr>
        <p:spPr>
          <a:xfrm rot="-10799656">
            <a:off x="1347818" y="45526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Q1   Q2   Q3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50" name="Google Shape;4950;p50"/>
          <p:cNvSpPr txBox="1"/>
          <p:nvPr/>
        </p:nvSpPr>
        <p:spPr>
          <a:xfrm rot="10800000">
            <a:off x="-2070775" y="4552597"/>
            <a:ext cx="54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      B       A </a:t>
            </a:r>
            <a:endParaRPr b="1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4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Google Shape;4955;p5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56" name="Google Shape;4956;p51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{248961FE-0E5A-40BC-BB4E-089FADE5DBA7}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4)In absence of BH4, phenylalanine will not convert into 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Chatecholamine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)Serotonin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Tryptophan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5) Methionine-restricted diet is treatment of: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Homocystinuria</a:t>
                      </a:r>
                      <a:endParaRPr b="1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M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SUD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Albinism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D)Alkapt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onuria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6) someone who suffers from photophobia he has: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)Albinism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Homocystinuria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C)MSUD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D)PKU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57" name="Google Shape;4957;p51"/>
          <p:cNvSpPr txBox="1"/>
          <p:nvPr/>
        </p:nvSpPr>
        <p:spPr>
          <a:xfrm rot="-10799656">
            <a:off x="1347818" y="455650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Q4 </a:t>
            </a:r>
            <a:r>
              <a:rPr b="1" lang="en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Q5 </a:t>
            </a:r>
            <a:r>
              <a:rPr b="1" lang="en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Q6 </a:t>
            </a:r>
            <a:r>
              <a:rPr b="1" lang="en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 b="1"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1" name="Shape 4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" name="Google Shape;4962;p5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63" name="Google Shape;4963;p52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{248961FE-0E5A-40BC-BB4E-089FADE5DBA7}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7)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enzyme is deficient in homocystinuria 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Tyrosine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BH4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Homogentisic acid oxidase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Cystathionine beta synthase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of the following is caused by tetrahydrobiopterin deficiency 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PKU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albinism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maple syrup urine disease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carbinolamine dehydratase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9)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enzyme is deficient in Albinism 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400"/>
                        <a:buFont typeface="Cairo"/>
                        <a:buAutoNum type="alphaUcParenR"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Tyrosinase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B)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Branched chain alpha ketoacid dehydrogenase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Phenylalanine hydroxylase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D)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Dihydropteridine reductase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64" name="Google Shape;4964;p52"/>
          <p:cNvSpPr txBox="1"/>
          <p:nvPr/>
        </p:nvSpPr>
        <p:spPr>
          <a:xfrm rot="-10799648">
            <a:off x="1434097" y="4724500"/>
            <a:ext cx="293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: Q7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Q8   Q9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65" name="Google Shape;4965;p52"/>
          <p:cNvSpPr txBox="1"/>
          <p:nvPr/>
        </p:nvSpPr>
        <p:spPr>
          <a:xfrm rot="10800000">
            <a:off x="-2013412" y="4729297"/>
            <a:ext cx="5409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</a:t>
            </a:r>
            <a:r>
              <a:rPr b="1" lang="en" sz="13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A         A </a:t>
            </a:r>
            <a:endParaRPr b="1" sz="13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9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0" name="Google Shape;4970;p5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71" name="Google Shape;4971;p53"/>
          <p:cNvSpPr txBox="1"/>
          <p:nvPr/>
        </p:nvSpPr>
        <p:spPr>
          <a:xfrm>
            <a:off x="720000" y="3408568"/>
            <a:ext cx="37746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  ph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enyllactate, phenylacetate, phenylpyruvate 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 ph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-restricted diet 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 Alkapton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uria ,  Homogentistic acid oxidase.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72" name="Google Shape;4972;p53"/>
          <p:cNvGraphicFramePr/>
          <p:nvPr/>
        </p:nvGraphicFramePr>
        <p:xfrm>
          <a:off x="720000" y="12435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{248961FE-0E5A-40BC-BB4E-089FADE5DBA7}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In PKU phenylalanine is degraded to: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 what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is treatment of phenylketonuria: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A patient recently suffered from arthritis and in the past he noticed his earlobes becoming slightly blackish in color what’s your diagnosis? What’s the enzyme that’s most probably deficient?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6" name="Shape 4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" name="Google Shape;4977;p54"/>
          <p:cNvSpPr txBox="1"/>
          <p:nvPr>
            <p:ph idx="1" type="subTitle"/>
          </p:nvPr>
        </p:nvSpPr>
        <p:spPr>
          <a:xfrm>
            <a:off x="720000" y="1838700"/>
            <a:ext cx="2480400" cy="13239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Sara Alotaebe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Mohammed Ibn Saqyan</a:t>
            </a:r>
            <a:endParaRPr/>
          </a:p>
        </p:txBody>
      </p:sp>
      <p:sp>
        <p:nvSpPr>
          <p:cNvPr id="4978" name="Google Shape;4978;p54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79" name="Google Shape;4979;p54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grpSp>
        <p:nvGrpSpPr>
          <p:cNvPr id="4980" name="Google Shape;4980;p54"/>
          <p:cNvGrpSpPr/>
          <p:nvPr/>
        </p:nvGrpSpPr>
        <p:grpSpPr>
          <a:xfrm>
            <a:off x="8218499" y="66058"/>
            <a:ext cx="665663" cy="527714"/>
            <a:chOff x="5746938" y="1543503"/>
            <a:chExt cx="387261" cy="280356"/>
          </a:xfrm>
        </p:grpSpPr>
        <p:sp>
          <p:nvSpPr>
            <p:cNvPr id="4981" name="Google Shape;4981;p54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3" name="Google Shape;4983;p54"/>
          <p:cNvSpPr txBox="1"/>
          <p:nvPr/>
        </p:nvSpPr>
        <p:spPr>
          <a:xfrm>
            <a:off x="719925" y="3269175"/>
            <a:ext cx="2480400" cy="6465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تركُ النفوس بلا علم ولا أدب </a:t>
            </a:r>
            <a:endParaRPr sz="10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كترك المريض بلا طب ولا آسِ</a:t>
            </a:r>
            <a:endParaRPr sz="10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أحمد شوقي</a:t>
            </a:r>
            <a:endParaRPr sz="10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84" name="Google Shape;4984;p54"/>
          <p:cNvSpPr txBox="1"/>
          <p:nvPr/>
        </p:nvSpPr>
        <p:spPr>
          <a:xfrm>
            <a:off x="6213038" y="1446325"/>
            <a:ext cx="2211000" cy="266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7CB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Raseel Alwehibi 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Mashael Alsuliman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Hoor Aloraini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Nouf Aldhalaan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72727"/>
                </a:solidFill>
                <a:highlight>
                  <a:schemeClr val="accent4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Fatima Halawi </a:t>
            </a:r>
            <a:endParaRPr sz="1200">
              <a:solidFill>
                <a:srgbClr val="272727"/>
              </a:solidFill>
              <a:highlight>
                <a:schemeClr val="accent4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85" name="Google Shape;4985;p54"/>
          <p:cNvSpPr txBox="1"/>
          <p:nvPr/>
        </p:nvSpPr>
        <p:spPr>
          <a:xfrm>
            <a:off x="3984350" y="1812723"/>
            <a:ext cx="2228700" cy="2264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Abdulrahman Ateeq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E599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Muhannad al-muadi</a:t>
            </a:r>
            <a:endParaRPr sz="1200">
              <a:highlight>
                <a:srgbClr val="FFE599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Khaled Abdulaziz </a:t>
            </a:r>
            <a:endParaRPr b="1" sz="12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Ahmad Almarshed</a:t>
            </a:r>
            <a:endParaRPr sz="1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Ali Al-Jabaan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 Rahman Al Qurashi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Abdullah Al Shehri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86" name="Google Shape;4986;p54"/>
          <p:cNvSpPr txBox="1"/>
          <p:nvPr/>
        </p:nvSpPr>
        <p:spPr>
          <a:xfrm>
            <a:off x="3984338" y="1317725"/>
            <a:ext cx="4439700" cy="527700"/>
          </a:xfrm>
          <a:prstGeom prst="rect">
            <a:avLst/>
          </a:prstGeom>
          <a:solidFill>
            <a:srgbClr val="E0E7FF"/>
          </a:solidFill>
          <a:ln cap="flat" cmpd="sng" w="9525">
            <a:solidFill>
              <a:srgbClr val="E0E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Team members </a:t>
            </a:r>
            <a:endParaRPr b="1" sz="2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87" name="Google Shape;4987;p54"/>
          <p:cNvSpPr txBox="1"/>
          <p:nvPr/>
        </p:nvSpPr>
        <p:spPr>
          <a:xfrm>
            <a:off x="4695437" y="4166599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88" name="Google Shape;4988;p54"/>
          <p:cNvSpPr txBox="1"/>
          <p:nvPr/>
        </p:nvSpPr>
        <p:spPr>
          <a:xfrm>
            <a:off x="4771635" y="4601121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files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989" name="Google Shape;4989;p54"/>
          <p:cNvPicPr preferRelativeResize="0"/>
          <p:nvPr/>
        </p:nvPicPr>
        <p:blipFill rotWithShape="1">
          <a:blip r:embed="rId5">
            <a:alphaModFix/>
          </a:blip>
          <a:srcRect b="4455" l="4672" r="5985" t="9188"/>
          <a:stretch/>
        </p:blipFill>
        <p:spPr>
          <a:xfrm>
            <a:off x="3984338" y="4200925"/>
            <a:ext cx="763800" cy="732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90" name="Google Shape;4990;p54"/>
          <p:cNvSpPr txBox="1"/>
          <p:nvPr/>
        </p:nvSpPr>
        <p:spPr>
          <a:xfrm>
            <a:off x="1599425" y="4262425"/>
            <a:ext cx="22110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Special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thanks to the amazing team </a:t>
            </a:r>
            <a:r>
              <a:rPr b="1" lang="en"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439</a:t>
            </a:r>
            <a:endParaRPr b="1" sz="18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8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33"/>
          <p:cNvSpPr txBox="1"/>
          <p:nvPr>
            <p:ph type="title"/>
          </p:nvPr>
        </p:nvSpPr>
        <p:spPr>
          <a:xfrm>
            <a:off x="560275" y="95700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Normal</a:t>
            </a:r>
            <a:r>
              <a:rPr b="1" lang="en" sz="20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 Pathway of Phenylalanine / Tyrosine</a:t>
            </a:r>
            <a:endParaRPr b="1" sz="2000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4540" name="Google Shape;4540;p33"/>
          <p:cNvSpPr/>
          <p:nvPr/>
        </p:nvSpPr>
        <p:spPr>
          <a:xfrm>
            <a:off x="667400" y="1012600"/>
            <a:ext cx="3705300" cy="362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1" name="Google Shape;4541;p33"/>
          <p:cNvSpPr/>
          <p:nvPr/>
        </p:nvSpPr>
        <p:spPr>
          <a:xfrm>
            <a:off x="3902755" y="949487"/>
            <a:ext cx="102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Tyrosine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2" name="Google Shape;4542;p33"/>
          <p:cNvSpPr/>
          <p:nvPr/>
        </p:nvSpPr>
        <p:spPr>
          <a:xfrm>
            <a:off x="7152837" y="949493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DOPA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3" name="Google Shape;4543;p33"/>
          <p:cNvSpPr/>
          <p:nvPr/>
        </p:nvSpPr>
        <p:spPr>
          <a:xfrm>
            <a:off x="6543431" y="2054860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DOPAquinone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4" name="Google Shape;4544;p33"/>
          <p:cNvSpPr/>
          <p:nvPr/>
        </p:nvSpPr>
        <p:spPr>
          <a:xfrm>
            <a:off x="6543431" y="3178735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DOPAchrome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5" name="Google Shape;4545;p33"/>
          <p:cNvSpPr/>
          <p:nvPr/>
        </p:nvSpPr>
        <p:spPr>
          <a:xfrm>
            <a:off x="6543445" y="2619196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leuco DOPA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chrome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6" name="Google Shape;4546;p33"/>
          <p:cNvSpPr/>
          <p:nvPr/>
        </p:nvSpPr>
        <p:spPr>
          <a:xfrm>
            <a:off x="6543431" y="3751679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     Melanin 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7" name="Google Shape;4547;p33"/>
          <p:cNvSpPr/>
          <p:nvPr/>
        </p:nvSpPr>
        <p:spPr>
          <a:xfrm>
            <a:off x="695131" y="949496"/>
            <a:ext cx="90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Phenylalanine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8" name="Google Shape;4548;p33"/>
          <p:cNvSpPr/>
          <p:nvPr/>
        </p:nvSpPr>
        <p:spPr>
          <a:xfrm>
            <a:off x="7747428" y="2054872"/>
            <a:ext cx="102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Dopamine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9" name="Google Shape;4549;p33"/>
          <p:cNvSpPr/>
          <p:nvPr/>
        </p:nvSpPr>
        <p:spPr>
          <a:xfrm>
            <a:off x="7747426" y="2619195"/>
            <a:ext cx="102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Norepinephrine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0" name="Google Shape;4550;p33"/>
          <p:cNvSpPr/>
          <p:nvPr/>
        </p:nvSpPr>
        <p:spPr>
          <a:xfrm>
            <a:off x="7747426" y="3183519"/>
            <a:ext cx="1024800" cy="31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Epinephrine</a:t>
            </a:r>
            <a:endParaRPr b="1" i="0" sz="8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1" name="Google Shape;4551;p33"/>
          <p:cNvSpPr/>
          <p:nvPr/>
        </p:nvSpPr>
        <p:spPr>
          <a:xfrm>
            <a:off x="3903521" y="1727826"/>
            <a:ext cx="10248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p-Hydroxyphenyl pyruvate</a:t>
            </a:r>
            <a:endParaRPr b="1"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2" name="Google Shape;4552;p33"/>
          <p:cNvSpPr/>
          <p:nvPr/>
        </p:nvSpPr>
        <p:spPr>
          <a:xfrm>
            <a:off x="3902706" y="2477999"/>
            <a:ext cx="10248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Homogentisic acid (HA)</a:t>
            </a:r>
            <a:endParaRPr b="1"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3" name="Google Shape;4553;p33"/>
          <p:cNvSpPr/>
          <p:nvPr/>
        </p:nvSpPr>
        <p:spPr>
          <a:xfrm>
            <a:off x="3902706" y="3295529"/>
            <a:ext cx="10248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Maleylacetoacetic acid</a:t>
            </a:r>
            <a:endParaRPr b="1" i="0" sz="700" u="none" cap="none" strike="noStrike">
              <a:solidFill>
                <a:srgbClr val="A61C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4" name="Google Shape;4554;p33"/>
          <p:cNvSpPr/>
          <p:nvPr/>
        </p:nvSpPr>
        <p:spPr>
          <a:xfrm>
            <a:off x="2592092" y="773046"/>
            <a:ext cx="240300" cy="218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5" name="Google Shape;4555;p33"/>
          <p:cNvSpPr txBox="1"/>
          <p:nvPr/>
        </p:nvSpPr>
        <p:spPr>
          <a:xfrm>
            <a:off x="1659173" y="1533575"/>
            <a:ext cx="9048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(BH</a:t>
            </a:r>
            <a:r>
              <a:rPr b="1" baseline="-25000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4</a:t>
            </a: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Tetrahydrobiopterin</a:t>
            </a:r>
            <a:endParaRPr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6" name="Google Shape;4556;p33"/>
          <p:cNvSpPr/>
          <p:nvPr/>
        </p:nvSpPr>
        <p:spPr>
          <a:xfrm>
            <a:off x="3633471" y="3865461"/>
            <a:ext cx="6963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Fumarate</a:t>
            </a:r>
            <a:endParaRPr b="1" i="0" sz="600" u="none" cap="none" strike="noStrike">
              <a:solidFill>
                <a:srgbClr val="A61C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7" name="Google Shape;4557;p33"/>
          <p:cNvSpPr/>
          <p:nvPr/>
        </p:nvSpPr>
        <p:spPr>
          <a:xfrm>
            <a:off x="4331084" y="4435394"/>
            <a:ext cx="10248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TCA cycle</a:t>
            </a:r>
            <a:endParaRPr b="1"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(citric acid cycle)</a:t>
            </a:r>
            <a:endParaRPr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58" name="Google Shape;4558;p33"/>
          <p:cNvCxnSpPr/>
          <p:nvPr/>
        </p:nvCxnSpPr>
        <p:spPr>
          <a:xfrm flipH="1" rot="10800000">
            <a:off x="1734483" y="1104507"/>
            <a:ext cx="21090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59" name="Google Shape;4559;p33"/>
          <p:cNvSpPr txBox="1"/>
          <p:nvPr/>
        </p:nvSpPr>
        <p:spPr>
          <a:xfrm>
            <a:off x="2004039" y="997709"/>
            <a:ext cx="1416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highlight>
                  <a:schemeClr val="accent3"/>
                </a:highlight>
                <a:latin typeface="Cairo"/>
                <a:ea typeface="Cairo"/>
                <a:cs typeface="Cairo"/>
                <a:sym typeface="Cairo"/>
              </a:rPr>
              <a:t>Phenylalanine hydroxylase (PAH)</a:t>
            </a:r>
            <a:endParaRPr i="0" sz="600" u="none" cap="none" strike="noStrike">
              <a:solidFill>
                <a:srgbClr val="000000"/>
              </a:solidFill>
              <a:highlight>
                <a:schemeClr val="accent3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60" name="Google Shape;4560;p33"/>
          <p:cNvCxnSpPr/>
          <p:nvPr/>
        </p:nvCxnSpPr>
        <p:spPr>
          <a:xfrm flipH="1" rot="10800000">
            <a:off x="5190327" y="1106844"/>
            <a:ext cx="1661100" cy="48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61" name="Google Shape;4561;p33"/>
          <p:cNvSpPr txBox="1"/>
          <p:nvPr/>
        </p:nvSpPr>
        <p:spPr>
          <a:xfrm>
            <a:off x="5609894" y="997709"/>
            <a:ext cx="799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highlight>
                  <a:schemeClr val="accent3"/>
                </a:highlight>
                <a:latin typeface="Cairo"/>
                <a:ea typeface="Cairo"/>
                <a:cs typeface="Cairo"/>
                <a:sym typeface="Cairo"/>
              </a:rPr>
              <a:t>Tyrosinase </a:t>
            </a:r>
            <a:endParaRPr i="0" sz="600" u="none" cap="none" strike="noStrike">
              <a:solidFill>
                <a:srgbClr val="000000"/>
              </a:solidFill>
              <a:highlight>
                <a:schemeClr val="accent3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62" name="Google Shape;4562;p33"/>
          <p:cNvCxnSpPr/>
          <p:nvPr/>
        </p:nvCxnSpPr>
        <p:spPr>
          <a:xfrm flipH="1" rot="-5400000">
            <a:off x="7786333" y="1507229"/>
            <a:ext cx="635700" cy="31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63" name="Google Shape;4563;p33"/>
          <p:cNvCxnSpPr/>
          <p:nvPr/>
        </p:nvCxnSpPr>
        <p:spPr>
          <a:xfrm rot="5400000">
            <a:off x="6808904" y="1523667"/>
            <a:ext cx="644100" cy="27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64" name="Google Shape;4564;p33"/>
          <p:cNvCxnSpPr/>
          <p:nvPr/>
        </p:nvCxnSpPr>
        <p:spPr>
          <a:xfrm>
            <a:off x="4415650" y="1309228"/>
            <a:ext cx="600" cy="3738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65" name="Google Shape;4565;p33"/>
          <p:cNvCxnSpPr/>
          <p:nvPr/>
        </p:nvCxnSpPr>
        <p:spPr>
          <a:xfrm>
            <a:off x="6993583" y="2409878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66" name="Google Shape;4566;p33"/>
          <p:cNvCxnSpPr/>
          <p:nvPr/>
        </p:nvCxnSpPr>
        <p:spPr>
          <a:xfrm>
            <a:off x="6993607" y="2971810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67" name="Google Shape;4567;p33"/>
          <p:cNvCxnSpPr/>
          <p:nvPr/>
        </p:nvCxnSpPr>
        <p:spPr>
          <a:xfrm>
            <a:off x="6993583" y="3544753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68" name="Google Shape;4568;p33"/>
          <p:cNvSpPr txBox="1"/>
          <p:nvPr/>
        </p:nvSpPr>
        <p:spPr>
          <a:xfrm>
            <a:off x="2833984" y="1533575"/>
            <a:ext cx="799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(BH</a:t>
            </a:r>
            <a:r>
              <a:rPr b="1" baseline="-25000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Dihydrobiopterin</a:t>
            </a:r>
            <a:endParaRPr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69" name="Google Shape;4569;p33"/>
          <p:cNvCxnSpPr>
            <a:stCxn id="4555" idx="0"/>
            <a:endCxn id="4568" idx="0"/>
          </p:cNvCxnSpPr>
          <p:nvPr/>
        </p:nvCxnSpPr>
        <p:spPr>
          <a:xfrm flipH="1" rot="-5400000">
            <a:off x="2672423" y="972725"/>
            <a:ext cx="600" cy="1122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70" name="Google Shape;4570;p33"/>
          <p:cNvSpPr/>
          <p:nvPr/>
        </p:nvSpPr>
        <p:spPr>
          <a:xfrm>
            <a:off x="5807144" y="750962"/>
            <a:ext cx="240300" cy="218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1" name="Google Shape;4571;p33"/>
          <p:cNvSpPr/>
          <p:nvPr/>
        </p:nvSpPr>
        <p:spPr>
          <a:xfrm>
            <a:off x="4089601" y="1386867"/>
            <a:ext cx="240300" cy="218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2" name="Google Shape;4572;p33"/>
          <p:cNvSpPr txBox="1"/>
          <p:nvPr/>
        </p:nvSpPr>
        <p:spPr>
          <a:xfrm>
            <a:off x="6871356" y="1433937"/>
            <a:ext cx="6393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highlight>
                  <a:schemeClr val="accent3"/>
                </a:highlight>
                <a:latin typeface="Cairo"/>
                <a:ea typeface="Cairo"/>
                <a:cs typeface="Cairo"/>
                <a:sym typeface="Cairo"/>
              </a:rPr>
              <a:t>Tyrosinase </a:t>
            </a:r>
            <a:endParaRPr i="0" sz="600" u="none" cap="none" strike="noStrike">
              <a:solidFill>
                <a:srgbClr val="000000"/>
              </a:solidFill>
              <a:highlight>
                <a:schemeClr val="accent3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73" name="Google Shape;4573;p33"/>
          <p:cNvCxnSpPr/>
          <p:nvPr/>
        </p:nvCxnSpPr>
        <p:spPr>
          <a:xfrm>
            <a:off x="4841286" y="3660029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74" name="Google Shape;4574;p33"/>
          <p:cNvCxnSpPr/>
          <p:nvPr/>
        </p:nvCxnSpPr>
        <p:spPr>
          <a:xfrm>
            <a:off x="4841286" y="4229962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75" name="Google Shape;4575;p33"/>
          <p:cNvCxnSpPr/>
          <p:nvPr/>
        </p:nvCxnSpPr>
        <p:spPr>
          <a:xfrm flipH="1">
            <a:off x="4411488" y="2851495"/>
            <a:ext cx="7200" cy="3990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576" name="Google Shape;4576;p33"/>
          <p:cNvGrpSpPr/>
          <p:nvPr/>
        </p:nvGrpSpPr>
        <p:grpSpPr>
          <a:xfrm>
            <a:off x="6159003" y="852588"/>
            <a:ext cx="161620" cy="159973"/>
            <a:chOff x="5777493" y="1876472"/>
            <a:chExt cx="163500" cy="164700"/>
          </a:xfrm>
        </p:grpSpPr>
        <p:sp>
          <p:nvSpPr>
            <p:cNvPr id="4577" name="Google Shape;4577;p33"/>
            <p:cNvSpPr/>
            <p:nvPr/>
          </p:nvSpPr>
          <p:spPr>
            <a:xfrm>
              <a:off x="5777493" y="1876472"/>
              <a:ext cx="163500" cy="164700"/>
            </a:xfrm>
            <a:prstGeom prst="flowChartConnector">
              <a:avLst/>
            </a:prstGeom>
            <a:solidFill>
              <a:srgbClr val="FFD4D4"/>
            </a:solidFill>
            <a:ln cap="flat" cmpd="sng" w="9525">
              <a:solidFill>
                <a:srgbClr val="DB52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5782072" y="1943081"/>
              <a:ext cx="154800" cy="315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9" name="Google Shape;4579;p33"/>
          <p:cNvSpPr txBox="1"/>
          <p:nvPr/>
        </p:nvSpPr>
        <p:spPr>
          <a:xfrm>
            <a:off x="6320457" y="844324"/>
            <a:ext cx="6963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rgbClr val="000000"/>
                </a:solidFill>
                <a:highlight>
                  <a:srgbClr val="CCCCCC"/>
                </a:highlight>
                <a:latin typeface="Cairo"/>
                <a:ea typeface="Cairo"/>
                <a:cs typeface="Cairo"/>
                <a:sym typeface="Cairo"/>
              </a:rPr>
              <a:t>Albinism</a:t>
            </a:r>
            <a:endParaRPr i="0" sz="800" u="none" cap="none" strike="noStrike">
              <a:solidFill>
                <a:srgbClr val="000000"/>
              </a:solidFill>
              <a:highlight>
                <a:srgbClr val="CCCCCC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580" name="Google Shape;4580;p33"/>
          <p:cNvGrpSpPr/>
          <p:nvPr/>
        </p:nvGrpSpPr>
        <p:grpSpPr>
          <a:xfrm>
            <a:off x="4989617" y="2938347"/>
            <a:ext cx="161620" cy="159973"/>
            <a:chOff x="5777493" y="1876472"/>
            <a:chExt cx="163500" cy="164700"/>
          </a:xfrm>
        </p:grpSpPr>
        <p:sp>
          <p:nvSpPr>
            <p:cNvPr id="4581" name="Google Shape;4581;p33"/>
            <p:cNvSpPr/>
            <p:nvPr/>
          </p:nvSpPr>
          <p:spPr>
            <a:xfrm>
              <a:off x="5777493" y="1876472"/>
              <a:ext cx="163500" cy="164700"/>
            </a:xfrm>
            <a:prstGeom prst="flowChartConnector">
              <a:avLst/>
            </a:prstGeom>
            <a:solidFill>
              <a:srgbClr val="FFD4D4"/>
            </a:solidFill>
            <a:ln cap="flat" cmpd="sng" w="9525">
              <a:solidFill>
                <a:srgbClr val="DB52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5782072" y="1943081"/>
              <a:ext cx="154800" cy="315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3" name="Google Shape;4583;p33"/>
          <p:cNvSpPr txBox="1"/>
          <p:nvPr/>
        </p:nvSpPr>
        <p:spPr>
          <a:xfrm>
            <a:off x="5117174" y="2934173"/>
            <a:ext cx="8556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rgbClr val="000000"/>
                </a:solidFill>
                <a:highlight>
                  <a:srgbClr val="D9D9D9"/>
                </a:highlight>
                <a:latin typeface="Cairo"/>
                <a:ea typeface="Cairo"/>
                <a:cs typeface="Cairo"/>
                <a:sym typeface="Cairo"/>
              </a:rPr>
              <a:t>Alkaptonuria</a:t>
            </a:r>
            <a:endParaRPr i="0" sz="800" u="none" cap="none" strike="noStrike">
              <a:solidFill>
                <a:srgbClr val="000000"/>
              </a:solidFill>
              <a:highlight>
                <a:srgbClr val="D9D9D9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4" name="Google Shape;4584;p33"/>
          <p:cNvSpPr/>
          <p:nvPr/>
        </p:nvSpPr>
        <p:spPr>
          <a:xfrm>
            <a:off x="1860626" y="1633614"/>
            <a:ext cx="904808" cy="1419713"/>
          </a:xfrm>
          <a:custGeom>
            <a:rect b="b" l="l" r="r" t="t"/>
            <a:pathLst>
              <a:path extrusionOk="0" h="56613" w="32355">
                <a:moveTo>
                  <a:pt x="30378" y="0"/>
                </a:moveTo>
                <a:cubicBezTo>
                  <a:pt x="31550" y="7037"/>
                  <a:pt x="34049" y="15285"/>
                  <a:pt x="30378" y="21402"/>
                </a:cubicBezTo>
                <a:cubicBezTo>
                  <a:pt x="27251" y="26612"/>
                  <a:pt x="17415" y="31568"/>
                  <a:pt x="13118" y="27271"/>
                </a:cubicBezTo>
                <a:cubicBezTo>
                  <a:pt x="10775" y="24928"/>
                  <a:pt x="13321" y="17299"/>
                  <a:pt x="16570" y="17950"/>
                </a:cubicBezTo>
                <a:cubicBezTo>
                  <a:pt x="21527" y="18944"/>
                  <a:pt x="20506" y="27807"/>
                  <a:pt x="19676" y="32794"/>
                </a:cubicBezTo>
                <a:cubicBezTo>
                  <a:pt x="18811" y="37992"/>
                  <a:pt x="15608" y="43097"/>
                  <a:pt x="11392" y="46257"/>
                </a:cubicBezTo>
                <a:cubicBezTo>
                  <a:pt x="7285" y="49335"/>
                  <a:pt x="0" y="51481"/>
                  <a:pt x="0" y="56613"/>
                </a:cubicBezTo>
              </a:path>
            </a:pathLst>
          </a:custGeom>
          <a:noFill/>
          <a:ln cap="flat" cmpd="sng" w="9525">
            <a:solidFill>
              <a:srgbClr val="CC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5" name="Google Shape;4585;p33"/>
          <p:cNvSpPr txBox="1"/>
          <p:nvPr/>
        </p:nvSpPr>
        <p:spPr>
          <a:xfrm>
            <a:off x="581048" y="2404232"/>
            <a:ext cx="1700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BH</a:t>
            </a:r>
            <a:r>
              <a:rPr baseline="-25000"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4</a:t>
            </a:r>
            <a:r>
              <a:rPr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is a cofactor for the enzyme PAH</a:t>
            </a:r>
            <a:endParaRPr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7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It is also used in the synthesis of Serotonin from Tryptophan</a:t>
            </a:r>
            <a:endParaRPr i="0" sz="7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586" name="Google Shape;4586;p33"/>
          <p:cNvGrpSpPr/>
          <p:nvPr/>
        </p:nvGrpSpPr>
        <p:grpSpPr>
          <a:xfrm>
            <a:off x="2937082" y="802423"/>
            <a:ext cx="161620" cy="159973"/>
            <a:chOff x="5777493" y="1876472"/>
            <a:chExt cx="163500" cy="164700"/>
          </a:xfrm>
        </p:grpSpPr>
        <p:sp>
          <p:nvSpPr>
            <p:cNvPr id="4587" name="Google Shape;4587;p33"/>
            <p:cNvSpPr/>
            <p:nvPr/>
          </p:nvSpPr>
          <p:spPr>
            <a:xfrm>
              <a:off x="5777493" y="1876472"/>
              <a:ext cx="163500" cy="164700"/>
            </a:xfrm>
            <a:prstGeom prst="flowChartConnector">
              <a:avLst/>
            </a:prstGeom>
            <a:solidFill>
              <a:srgbClr val="FFD4D4"/>
            </a:solidFill>
            <a:ln cap="flat" cmpd="sng" w="9525">
              <a:solidFill>
                <a:srgbClr val="DB52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5782072" y="1943081"/>
              <a:ext cx="154800" cy="315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9" name="Google Shape;4589;p33"/>
          <p:cNvSpPr txBox="1"/>
          <p:nvPr/>
        </p:nvSpPr>
        <p:spPr>
          <a:xfrm>
            <a:off x="3098535" y="802341"/>
            <a:ext cx="4950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rgbClr val="000000"/>
                </a:solidFill>
                <a:highlight>
                  <a:srgbClr val="D9D9D9"/>
                </a:highlight>
                <a:latin typeface="Cairo"/>
                <a:ea typeface="Cairo"/>
                <a:cs typeface="Cairo"/>
                <a:sym typeface="Cairo"/>
              </a:rPr>
              <a:t>PKU</a:t>
            </a:r>
            <a:endParaRPr i="0" sz="800" u="none" cap="none" strike="noStrike">
              <a:solidFill>
                <a:srgbClr val="000000"/>
              </a:solidFill>
              <a:highlight>
                <a:srgbClr val="D9D9D9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0" name="Google Shape;4590;p33"/>
          <p:cNvSpPr/>
          <p:nvPr/>
        </p:nvSpPr>
        <p:spPr>
          <a:xfrm>
            <a:off x="4495376" y="3865450"/>
            <a:ext cx="799500" cy="328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Acetoacetate</a:t>
            </a:r>
            <a:endParaRPr b="1" i="0" sz="600" u="none" cap="none" strike="noStrike">
              <a:solidFill>
                <a:srgbClr val="A61C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91" name="Google Shape;4591;p33"/>
          <p:cNvCxnSpPr/>
          <p:nvPr/>
        </p:nvCxnSpPr>
        <p:spPr>
          <a:xfrm>
            <a:off x="3979388" y="3660029"/>
            <a:ext cx="4500" cy="1692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592" name="Google Shape;4592;p33"/>
          <p:cNvGrpSpPr/>
          <p:nvPr/>
        </p:nvGrpSpPr>
        <p:grpSpPr>
          <a:xfrm>
            <a:off x="7035540" y="1727914"/>
            <a:ext cx="311378" cy="218542"/>
            <a:chOff x="6791425" y="1950450"/>
            <a:chExt cx="315000" cy="225000"/>
          </a:xfrm>
        </p:grpSpPr>
        <p:sp>
          <p:nvSpPr>
            <p:cNvPr id="4593" name="Google Shape;4593;p33"/>
            <p:cNvSpPr/>
            <p:nvPr/>
          </p:nvSpPr>
          <p:spPr>
            <a:xfrm>
              <a:off x="6827425" y="1950450"/>
              <a:ext cx="243000" cy="2250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rgbClr val="000000"/>
                </a:solidFill>
                <a:latin typeface="Al Bayan"/>
                <a:ea typeface="Al Bayan"/>
                <a:cs typeface="Al Bayan"/>
                <a:sym typeface="Al Bayan"/>
              </a:endParaRPr>
            </a:p>
          </p:txBody>
        </p:sp>
        <p:sp>
          <p:nvSpPr>
            <p:cNvPr id="4594" name="Google Shape;4594;p33"/>
            <p:cNvSpPr txBox="1"/>
            <p:nvPr/>
          </p:nvSpPr>
          <p:spPr>
            <a:xfrm>
              <a:off x="6791425" y="1975800"/>
              <a:ext cx="3150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2A</a:t>
              </a:r>
              <a:endParaRPr b="1" i="0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95" name="Google Shape;4595;p33"/>
          <p:cNvGrpSpPr/>
          <p:nvPr/>
        </p:nvGrpSpPr>
        <p:grpSpPr>
          <a:xfrm>
            <a:off x="7913131" y="1727914"/>
            <a:ext cx="311377" cy="218542"/>
            <a:chOff x="7679225" y="1950450"/>
            <a:chExt cx="315000" cy="225000"/>
          </a:xfrm>
        </p:grpSpPr>
        <p:sp>
          <p:nvSpPr>
            <p:cNvPr id="4596" name="Google Shape;4596;p33"/>
            <p:cNvSpPr/>
            <p:nvPr/>
          </p:nvSpPr>
          <p:spPr>
            <a:xfrm>
              <a:off x="7715225" y="1950450"/>
              <a:ext cx="243000" cy="2250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rgbClr val="000000"/>
                </a:solidFill>
                <a:latin typeface="Al Bayan"/>
                <a:ea typeface="Al Bayan"/>
                <a:cs typeface="Al Bayan"/>
                <a:sym typeface="Al Bayan"/>
              </a:endParaRPr>
            </a:p>
          </p:txBody>
        </p:sp>
        <p:sp>
          <p:nvSpPr>
            <p:cNvPr id="4597" name="Google Shape;4597;p33"/>
            <p:cNvSpPr txBox="1"/>
            <p:nvPr/>
          </p:nvSpPr>
          <p:spPr>
            <a:xfrm>
              <a:off x="7679225" y="1975800"/>
              <a:ext cx="315000" cy="1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2B</a:t>
              </a:r>
              <a:endParaRPr b="1" i="0" sz="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98" name="Google Shape;4598;p33"/>
          <p:cNvSpPr txBox="1"/>
          <p:nvPr/>
        </p:nvSpPr>
        <p:spPr>
          <a:xfrm>
            <a:off x="5022483" y="1437433"/>
            <a:ext cx="9048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(BH</a:t>
            </a:r>
            <a:r>
              <a:rPr b="1" baseline="-25000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4</a:t>
            </a: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Tetrahydrobiopterin</a:t>
            </a:r>
            <a:endParaRPr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9" name="Google Shape;4599;p33"/>
          <p:cNvSpPr txBox="1"/>
          <p:nvPr/>
        </p:nvSpPr>
        <p:spPr>
          <a:xfrm>
            <a:off x="6197293" y="1437433"/>
            <a:ext cx="799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(BH</a:t>
            </a:r>
            <a:r>
              <a:rPr b="1" baseline="-25000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b="1"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Dihydrobiopterin</a:t>
            </a:r>
            <a:endParaRPr i="0" sz="600" u="none" cap="none" strike="noStrike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600" name="Google Shape;4600;p33"/>
          <p:cNvCxnSpPr>
            <a:stCxn id="4598" idx="0"/>
            <a:endCxn id="4599" idx="0"/>
          </p:cNvCxnSpPr>
          <p:nvPr/>
        </p:nvCxnSpPr>
        <p:spPr>
          <a:xfrm flipH="1" rot="-5400000">
            <a:off x="6035733" y="876583"/>
            <a:ext cx="600" cy="1122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01" name="Google Shape;4601;p33"/>
          <p:cNvSpPr txBox="1"/>
          <p:nvPr/>
        </p:nvSpPr>
        <p:spPr>
          <a:xfrm>
            <a:off x="3801758" y="2954117"/>
            <a:ext cx="1228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000000"/>
                </a:solidFill>
                <a:highlight>
                  <a:schemeClr val="accent3"/>
                </a:highlight>
                <a:latin typeface="Cairo"/>
                <a:ea typeface="Cairo"/>
                <a:cs typeface="Cairo"/>
                <a:sym typeface="Cairo"/>
              </a:rPr>
              <a:t>Homogentisic acid oxidase</a:t>
            </a:r>
            <a:endParaRPr i="0" sz="600" u="none" cap="none" strike="noStrike">
              <a:solidFill>
                <a:srgbClr val="000000"/>
              </a:solidFill>
              <a:highlight>
                <a:schemeClr val="accent3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602" name="Google Shape;4602;p33"/>
          <p:cNvCxnSpPr/>
          <p:nvPr/>
        </p:nvCxnSpPr>
        <p:spPr>
          <a:xfrm>
            <a:off x="4411980" y="2080173"/>
            <a:ext cx="600" cy="373800"/>
          </a:xfrm>
          <a:prstGeom prst="straightConnector1">
            <a:avLst/>
          </a:prstGeom>
          <a:noFill/>
          <a:ln cap="flat" cmpd="sng" w="9525">
            <a:solidFill>
              <a:srgbClr val="4668C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603" name="Google Shape;4603;p33"/>
          <p:cNvGrpSpPr/>
          <p:nvPr/>
        </p:nvGrpSpPr>
        <p:grpSpPr>
          <a:xfrm>
            <a:off x="594251" y="3506334"/>
            <a:ext cx="2403291" cy="929622"/>
            <a:chOff x="270251" y="3608245"/>
            <a:chExt cx="2431250" cy="957091"/>
          </a:xfrm>
        </p:grpSpPr>
        <p:sp>
          <p:nvSpPr>
            <p:cNvPr id="4604" name="Google Shape;4604;p33"/>
            <p:cNvSpPr/>
            <p:nvPr/>
          </p:nvSpPr>
          <p:spPr>
            <a:xfrm>
              <a:off x="1892701" y="4223936"/>
              <a:ext cx="808800" cy="341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Serotonin</a:t>
              </a:r>
              <a:endParaRPr b="1" i="0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270251" y="4223936"/>
              <a:ext cx="808800" cy="341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Tryptophan</a:t>
              </a:r>
              <a:endParaRPr b="1" i="0" sz="8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606" name="Google Shape;4606;p33"/>
            <p:cNvSpPr txBox="1"/>
            <p:nvPr/>
          </p:nvSpPr>
          <p:spPr>
            <a:xfrm>
              <a:off x="425952" y="3608245"/>
              <a:ext cx="9153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(BH</a:t>
              </a:r>
              <a:r>
                <a:rPr b="1" baseline="-25000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4</a:t>
              </a:r>
              <a:r>
                <a:rPr b="1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)</a:t>
              </a:r>
              <a:endParaRPr b="1" i="0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Tetrahydrobiopterin</a:t>
              </a:r>
              <a:endParaRPr i="0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607" name="Google Shape;4607;p33"/>
            <p:cNvSpPr txBox="1"/>
            <p:nvPr/>
          </p:nvSpPr>
          <p:spPr>
            <a:xfrm>
              <a:off x="1689290" y="3608245"/>
              <a:ext cx="8088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(BH</a:t>
              </a:r>
              <a:r>
                <a:rPr b="1" baseline="-25000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2</a:t>
              </a:r>
              <a:r>
                <a:rPr b="1"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)</a:t>
              </a:r>
              <a:endParaRPr b="1" i="0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i="0" lang="en" sz="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rPr>
                <a:t>Dihydrobiopterin</a:t>
              </a:r>
              <a:endParaRPr i="0" sz="600" u="none" cap="none" strike="noStrike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cxnSp>
          <p:nvCxnSpPr>
            <p:cNvPr id="4608" name="Google Shape;4608;p33"/>
            <p:cNvCxnSpPr>
              <a:stCxn id="4606" idx="2"/>
              <a:endCxn id="4607" idx="2"/>
            </p:cNvCxnSpPr>
            <p:nvPr/>
          </p:nvCxnSpPr>
          <p:spPr>
            <a:xfrm flipH="1" rot="-5400000">
              <a:off x="1488402" y="3294445"/>
              <a:ext cx="600" cy="1210200"/>
            </a:xfrm>
            <a:prstGeom prst="curvedConnector3">
              <a:avLst>
                <a:gd fmla="val 40860187" name="adj1"/>
              </a:avLst>
            </a:prstGeom>
            <a:noFill/>
            <a:ln cap="flat" cmpd="sng" w="9525">
              <a:solidFill>
                <a:srgbClr val="4668C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09" name="Google Shape;4609;p33"/>
            <p:cNvCxnSpPr/>
            <p:nvPr/>
          </p:nvCxnSpPr>
          <p:spPr>
            <a:xfrm>
              <a:off x="1168777" y="4393542"/>
              <a:ext cx="634200" cy="2100"/>
            </a:xfrm>
            <a:prstGeom prst="straightConnector1">
              <a:avLst/>
            </a:prstGeom>
            <a:noFill/>
            <a:ln cap="flat" cmpd="sng" w="9525">
              <a:solidFill>
                <a:srgbClr val="4668C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10" name="Google Shape;4610;p33"/>
            <p:cNvCxnSpPr>
              <a:stCxn id="4607" idx="0"/>
              <a:endCxn id="4606" idx="0"/>
            </p:cNvCxnSpPr>
            <p:nvPr/>
          </p:nvCxnSpPr>
          <p:spPr>
            <a:xfrm rot="5400000">
              <a:off x="1488290" y="3003445"/>
              <a:ext cx="600" cy="1210200"/>
            </a:xfrm>
            <a:prstGeom prst="curvedConnector3">
              <a:avLst>
                <a:gd fmla="val -40860187" name="adj1"/>
              </a:avLst>
            </a:prstGeom>
            <a:noFill/>
            <a:ln cap="flat" cmpd="sng" w="9525">
              <a:solidFill>
                <a:srgbClr val="4668C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611" name="Google Shape;4611;p33"/>
          <p:cNvSpPr/>
          <p:nvPr/>
        </p:nvSpPr>
        <p:spPr>
          <a:xfrm>
            <a:off x="452028" y="3152778"/>
            <a:ext cx="2670000" cy="141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5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Google Shape;4616;p34"/>
          <p:cNvSpPr txBox="1"/>
          <p:nvPr>
            <p:ph type="title"/>
          </p:nvPr>
        </p:nvSpPr>
        <p:spPr>
          <a:xfrm>
            <a:off x="720000" y="153399"/>
            <a:ext cx="7704000" cy="10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Inborn Errors of Amino Acid Metabolism 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17" name="Google Shape;4617;p34"/>
          <p:cNvSpPr txBox="1"/>
          <p:nvPr/>
        </p:nvSpPr>
        <p:spPr>
          <a:xfrm>
            <a:off x="517625" y="1365297"/>
            <a:ext cx="7960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It’s Caused by enzyme loss or deficiency due to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gene loss or gene mutation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Enzyme or Cofactors deficiency lead to product deficiency and substrate accumulation.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8" name="Google Shape;4618;p34"/>
          <p:cNvSpPr txBox="1"/>
          <p:nvPr/>
        </p:nvSpPr>
        <p:spPr>
          <a:xfrm>
            <a:off x="918382" y="2260592"/>
            <a:ext cx="5356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9" name="Google Shape;4619;p34"/>
          <p:cNvSpPr txBox="1"/>
          <p:nvPr>
            <p:ph idx="4294967295" type="subTitle"/>
          </p:nvPr>
        </p:nvSpPr>
        <p:spPr>
          <a:xfrm>
            <a:off x="1915799" y="3996721"/>
            <a:ext cx="2219100" cy="7284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Due to deficiency of branched  α chain </a:t>
            </a:r>
            <a:endParaRPr sz="1300"/>
          </a:p>
        </p:txBody>
      </p:sp>
      <p:sp>
        <p:nvSpPr>
          <p:cNvPr id="4620" name="Google Shape;4620;p34"/>
          <p:cNvSpPr txBox="1"/>
          <p:nvPr>
            <p:ph idx="4294967295" type="subTitle"/>
          </p:nvPr>
        </p:nvSpPr>
        <p:spPr>
          <a:xfrm flipH="1">
            <a:off x="1667609" y="3417575"/>
            <a:ext cx="2310300" cy="4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990000"/>
                </a:solidFill>
              </a:rPr>
              <a:t>Maple Syrup Urine Disease</a:t>
            </a:r>
            <a:endParaRPr sz="1300">
              <a:solidFill>
                <a:srgbClr val="990000"/>
              </a:solidFill>
            </a:endParaRPr>
          </a:p>
        </p:txBody>
      </p:sp>
      <p:sp>
        <p:nvSpPr>
          <p:cNvPr id="4621" name="Google Shape;4621;p34"/>
          <p:cNvSpPr txBox="1"/>
          <p:nvPr>
            <p:ph type="title"/>
          </p:nvPr>
        </p:nvSpPr>
        <p:spPr>
          <a:xfrm>
            <a:off x="128100" y="2861375"/>
            <a:ext cx="8388600" cy="6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Disease of inborn errors of amino acid metabolism.</a:t>
            </a:r>
            <a:r>
              <a:rPr b="1" baseline="30000" lang="en" u="sng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5</a:t>
            </a:r>
            <a:endParaRPr b="1" baseline="30000" u="sng">
              <a:solidFill>
                <a:srgbClr val="99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2" name="Google Shape;4622;p34"/>
          <p:cNvSpPr txBox="1"/>
          <p:nvPr>
            <p:ph idx="4294967295" type="subTitle"/>
          </p:nvPr>
        </p:nvSpPr>
        <p:spPr>
          <a:xfrm flipH="1">
            <a:off x="-37550" y="3417575"/>
            <a:ext cx="1844100" cy="4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990000"/>
                </a:solidFill>
              </a:rPr>
              <a:t>Phenylketonuria (PKU)</a:t>
            </a:r>
            <a:endParaRPr sz="1500">
              <a:solidFill>
                <a:srgbClr val="990000"/>
              </a:solidFill>
            </a:endParaRPr>
          </a:p>
        </p:txBody>
      </p:sp>
      <p:sp>
        <p:nvSpPr>
          <p:cNvPr id="4623" name="Google Shape;4623;p34"/>
          <p:cNvSpPr txBox="1"/>
          <p:nvPr/>
        </p:nvSpPr>
        <p:spPr>
          <a:xfrm flipH="1">
            <a:off x="3605227" y="3417575"/>
            <a:ext cx="178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Albinism</a:t>
            </a:r>
            <a:endParaRPr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4" name="Google Shape;4624;p34"/>
          <p:cNvSpPr txBox="1"/>
          <p:nvPr/>
        </p:nvSpPr>
        <p:spPr>
          <a:xfrm>
            <a:off x="3776038" y="4008900"/>
            <a:ext cx="178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tyrosinase </a:t>
            </a: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</a:t>
            </a:r>
            <a:endParaRPr sz="1300"/>
          </a:p>
        </p:txBody>
      </p:sp>
      <p:sp>
        <p:nvSpPr>
          <p:cNvPr id="4625" name="Google Shape;4625;p34"/>
          <p:cNvSpPr txBox="1"/>
          <p:nvPr>
            <p:ph idx="4294967295" type="subTitle"/>
          </p:nvPr>
        </p:nvSpPr>
        <p:spPr>
          <a:xfrm>
            <a:off x="5251252" y="3396425"/>
            <a:ext cx="29076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990000"/>
                </a:solidFill>
              </a:rPr>
              <a:t>Homocystinuria</a:t>
            </a:r>
            <a:endParaRPr sz="1500">
              <a:solidFill>
                <a:srgbClr val="990000"/>
              </a:solidFill>
            </a:endParaRPr>
          </a:p>
        </p:txBody>
      </p:sp>
      <p:sp>
        <p:nvSpPr>
          <p:cNvPr id="4626" name="Google Shape;4626;p34"/>
          <p:cNvSpPr txBox="1"/>
          <p:nvPr/>
        </p:nvSpPr>
        <p:spPr>
          <a:xfrm>
            <a:off x="4877279" y="4013675"/>
            <a:ext cx="21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defects in homocysteine metabolism</a:t>
            </a:r>
            <a:endParaRPr sz="1300"/>
          </a:p>
        </p:txBody>
      </p:sp>
      <p:sp>
        <p:nvSpPr>
          <p:cNvPr id="4627" name="Google Shape;4627;p34"/>
          <p:cNvSpPr txBox="1"/>
          <p:nvPr/>
        </p:nvSpPr>
        <p:spPr>
          <a:xfrm>
            <a:off x="6480016" y="3396425"/>
            <a:ext cx="2310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Alkaptonuria</a:t>
            </a:r>
            <a:endParaRPr sz="15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8" name="Google Shape;4628;p34"/>
          <p:cNvSpPr txBox="1"/>
          <p:nvPr/>
        </p:nvSpPr>
        <p:spPr>
          <a:xfrm>
            <a:off x="6702375" y="4013675"/>
            <a:ext cx="21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deficiency of homogentisic acid oxidase</a:t>
            </a:r>
            <a:endParaRPr sz="1300"/>
          </a:p>
        </p:txBody>
      </p:sp>
      <p:cxnSp>
        <p:nvCxnSpPr>
          <p:cNvPr id="4629" name="Google Shape;4629;p34"/>
          <p:cNvCxnSpPr/>
          <p:nvPr/>
        </p:nvCxnSpPr>
        <p:spPr>
          <a:xfrm rot="10800000">
            <a:off x="7669855" y="3707825"/>
            <a:ext cx="15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630" name="Google Shape;4630;p34"/>
          <p:cNvCxnSpPr/>
          <p:nvPr/>
        </p:nvCxnSpPr>
        <p:spPr>
          <a:xfrm rot="10800000">
            <a:off x="4426828" y="3757453"/>
            <a:ext cx="15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631" name="Google Shape;4631;p34"/>
          <p:cNvCxnSpPr/>
          <p:nvPr/>
        </p:nvCxnSpPr>
        <p:spPr>
          <a:xfrm rot="10800000">
            <a:off x="2730709" y="3757453"/>
            <a:ext cx="15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632" name="Google Shape;4632;p34"/>
          <p:cNvCxnSpPr/>
          <p:nvPr/>
        </p:nvCxnSpPr>
        <p:spPr>
          <a:xfrm flipH="1" rot="10800000">
            <a:off x="792609" y="3726253"/>
            <a:ext cx="5100" cy="33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4633" name="Google Shape;4633;p34"/>
          <p:cNvSpPr txBox="1"/>
          <p:nvPr/>
        </p:nvSpPr>
        <p:spPr>
          <a:xfrm>
            <a:off x="3682669" y="1680803"/>
            <a:ext cx="4566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Enzyme + Substrate                    Product 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34" name="Google Shape;4634;p34"/>
          <p:cNvCxnSpPr/>
          <p:nvPr/>
        </p:nvCxnSpPr>
        <p:spPr>
          <a:xfrm>
            <a:off x="5203747" y="1874008"/>
            <a:ext cx="585600" cy="9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35" name="Google Shape;4635;p34"/>
          <p:cNvCxnSpPr/>
          <p:nvPr/>
        </p:nvCxnSpPr>
        <p:spPr>
          <a:xfrm>
            <a:off x="4005695" y="1823605"/>
            <a:ext cx="207900" cy="1800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6" name="Google Shape;4636;p34"/>
          <p:cNvCxnSpPr/>
          <p:nvPr/>
        </p:nvCxnSpPr>
        <p:spPr>
          <a:xfrm flipH="1">
            <a:off x="3990150" y="1801091"/>
            <a:ext cx="219900" cy="2148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37" name="Google Shape;4637;p34"/>
          <p:cNvSpPr txBox="1"/>
          <p:nvPr/>
        </p:nvSpPr>
        <p:spPr>
          <a:xfrm>
            <a:off x="5158121" y="1588309"/>
            <a:ext cx="2862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Cofactor </a:t>
            </a:r>
            <a:endParaRPr sz="9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38" name="Google Shape;4638;p34"/>
          <p:cNvSpPr txBox="1"/>
          <p:nvPr/>
        </p:nvSpPr>
        <p:spPr>
          <a:xfrm>
            <a:off x="4404303" y="2036650"/>
            <a:ext cx="286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Excess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</a:t>
            </a: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39" name="Google Shape;4639;p34"/>
          <p:cNvCxnSpPr/>
          <p:nvPr/>
        </p:nvCxnSpPr>
        <p:spPr>
          <a:xfrm flipH="1">
            <a:off x="6085541" y="1960439"/>
            <a:ext cx="1800" cy="247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40" name="Google Shape;4640;p34"/>
          <p:cNvCxnSpPr/>
          <p:nvPr/>
        </p:nvCxnSpPr>
        <p:spPr>
          <a:xfrm flipH="1">
            <a:off x="4741650" y="1960439"/>
            <a:ext cx="1800" cy="247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41" name="Google Shape;4641;p34"/>
          <p:cNvSpPr/>
          <p:nvPr/>
        </p:nvSpPr>
        <p:spPr>
          <a:xfrm>
            <a:off x="-782450" y="4063750"/>
            <a:ext cx="2473800" cy="11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2" name="Google Shape;4642;p34"/>
          <p:cNvSpPr txBox="1"/>
          <p:nvPr>
            <p:ph idx="4294967295" type="subTitle"/>
          </p:nvPr>
        </p:nvSpPr>
        <p:spPr>
          <a:xfrm>
            <a:off x="5" y="3987550"/>
            <a:ext cx="1915800" cy="7284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Due to deficiency of phenylalanine hydroxylase enzyme</a:t>
            </a:r>
            <a:endParaRPr sz="1300"/>
          </a:p>
        </p:txBody>
      </p:sp>
      <p:cxnSp>
        <p:nvCxnSpPr>
          <p:cNvPr id="4643" name="Google Shape;4643;p34"/>
          <p:cNvCxnSpPr/>
          <p:nvPr/>
        </p:nvCxnSpPr>
        <p:spPr>
          <a:xfrm rot="10800000">
            <a:off x="5874628" y="3757453"/>
            <a:ext cx="15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7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p35"/>
          <p:cNvSpPr txBox="1"/>
          <p:nvPr>
            <p:ph type="title"/>
          </p:nvPr>
        </p:nvSpPr>
        <p:spPr>
          <a:xfrm>
            <a:off x="525600" y="182150"/>
            <a:ext cx="77040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Phenylketonuria (PKU)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49" name="Google Shape;4649;p35"/>
          <p:cNvSpPr txBox="1"/>
          <p:nvPr/>
        </p:nvSpPr>
        <p:spPr>
          <a:xfrm>
            <a:off x="9560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0" name="Google Shape;4650;p35"/>
          <p:cNvSpPr txBox="1"/>
          <p:nvPr/>
        </p:nvSpPr>
        <p:spPr>
          <a:xfrm>
            <a:off x="0" y="2359075"/>
            <a:ext cx="2375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convert from phenylalanine into Tyrosine we need  </a:t>
            </a:r>
            <a:r>
              <a:rPr b="1"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phenylalanine hydroxylase</a:t>
            </a: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its </a:t>
            </a:r>
            <a:r>
              <a:rPr b="1"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cofactor</a:t>
            </a: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there is deficiency in the enzyme it’s </a:t>
            </a:r>
            <a:r>
              <a:rPr b="1"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Classic</a:t>
            </a: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PKU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there is deficiency in Co factor it’s </a:t>
            </a:r>
            <a:r>
              <a:rPr b="1"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Atypical</a:t>
            </a: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PKU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Important to know even the enzyme normal and the deficiency in cofactor the reaction will NOT happen </a:t>
            </a:r>
            <a:endParaRPr b="1"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1" name="Google Shape;4651;p35"/>
          <p:cNvSpPr txBox="1"/>
          <p:nvPr/>
        </p:nvSpPr>
        <p:spPr>
          <a:xfrm>
            <a:off x="525600" y="827504"/>
            <a:ext cx="4793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Barlow Semi Condensed"/>
              <a:buChar char="●"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Most common disease of amino acid metabolism</a:t>
            </a:r>
            <a:endParaRPr sz="11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Barlow Semi Condensed"/>
              <a:buChar char="●"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deficiency of </a:t>
            </a:r>
            <a:r>
              <a:rPr b="1"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phenylalanine hydroxylase enzyme</a:t>
            </a:r>
            <a:endParaRPr b="1" sz="11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Barlow Semi Condensed"/>
              <a:buChar char="●"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Results in </a:t>
            </a:r>
            <a:r>
              <a:rPr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hyperphenylalaninemia</a:t>
            </a:r>
            <a:endParaRPr sz="1100">
              <a:solidFill>
                <a:srgbClr val="990000"/>
              </a:solidFill>
            </a:endParaRPr>
          </a:p>
        </p:txBody>
      </p:sp>
      <p:pic>
        <p:nvPicPr>
          <p:cNvPr id="4652" name="Google Shape;46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625" y="2045578"/>
            <a:ext cx="3457974" cy="30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3" name="Google Shape;4653;p35"/>
          <p:cNvSpPr/>
          <p:nvPr/>
        </p:nvSpPr>
        <p:spPr>
          <a:xfrm>
            <a:off x="2344397" y="2115150"/>
            <a:ext cx="3970200" cy="12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4" name="Google Shape;4654;p35"/>
          <p:cNvSpPr txBox="1"/>
          <p:nvPr/>
        </p:nvSpPr>
        <p:spPr>
          <a:xfrm>
            <a:off x="5277021" y="2426544"/>
            <a:ext cx="237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enzyme</a:t>
            </a: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(</a:t>
            </a: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deficient) 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5" name="Google Shape;4655;p35"/>
          <p:cNvSpPr txBox="1"/>
          <p:nvPr>
            <p:ph type="title"/>
          </p:nvPr>
        </p:nvSpPr>
        <p:spPr>
          <a:xfrm>
            <a:off x="1431425" y="1653925"/>
            <a:ext cx="5574600" cy="3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                    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56" name="Google Shape;4656;p35"/>
          <p:cNvSpPr txBox="1"/>
          <p:nvPr/>
        </p:nvSpPr>
        <p:spPr>
          <a:xfrm>
            <a:off x="798127" y="1581765"/>
            <a:ext cx="620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1-</a:t>
            </a: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Classical PKU</a:t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7" name="Google Shape;4657;p35"/>
          <p:cNvSpPr txBox="1"/>
          <p:nvPr/>
        </p:nvSpPr>
        <p:spPr>
          <a:xfrm>
            <a:off x="2665233" y="2268186"/>
            <a:ext cx="181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Accumulated </a:t>
            </a:r>
            <a:r>
              <a:rPr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8" name="Google Shape;4658;p35"/>
          <p:cNvSpPr txBox="1"/>
          <p:nvPr/>
        </p:nvSpPr>
        <p:spPr>
          <a:xfrm>
            <a:off x="3025497" y="2810276"/>
            <a:ext cx="32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9" name="Google Shape;4659;p35"/>
          <p:cNvSpPr txBox="1"/>
          <p:nvPr/>
        </p:nvSpPr>
        <p:spPr>
          <a:xfrm>
            <a:off x="833121" y="2219999"/>
            <a:ext cx="380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60" name="Google Shape;4660;p35"/>
          <p:cNvCxnSpPr/>
          <p:nvPr/>
        </p:nvCxnSpPr>
        <p:spPr>
          <a:xfrm>
            <a:off x="5095718" y="2616149"/>
            <a:ext cx="284400" cy="4074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61" name="Google Shape;4661;p35"/>
          <p:cNvSpPr txBox="1"/>
          <p:nvPr/>
        </p:nvSpPr>
        <p:spPr>
          <a:xfrm>
            <a:off x="833125" y="2229774"/>
            <a:ext cx="42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62" name="Google Shape;4662;p35"/>
          <p:cNvCxnSpPr/>
          <p:nvPr/>
        </p:nvCxnSpPr>
        <p:spPr>
          <a:xfrm flipH="1">
            <a:off x="5085200" y="2597584"/>
            <a:ext cx="271500" cy="4161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6" name="Shape 4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7" name="Google Shape;4667;p36"/>
          <p:cNvSpPr/>
          <p:nvPr/>
        </p:nvSpPr>
        <p:spPr>
          <a:xfrm>
            <a:off x="2666025" y="869525"/>
            <a:ext cx="3156300" cy="815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</a:t>
            </a:r>
            <a:r>
              <a:rPr lang="en" sz="10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to deficiency of BH4 Caused by the deficiency of:</a:t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</a:t>
            </a:r>
            <a:r>
              <a:rPr b="1" lang="en" sz="10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Dihydropteridine reductase</a:t>
            </a:r>
            <a:endParaRPr b="1" sz="10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Dihydrobiopterin synthetase</a:t>
            </a:r>
            <a:endParaRPr b="1" sz="10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pterin-4a- Carbinolamine dehydratase</a:t>
            </a:r>
            <a:endParaRPr b="1" sz="10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8" name="Google Shape;4668;p36"/>
          <p:cNvSpPr txBox="1"/>
          <p:nvPr>
            <p:ph type="title"/>
          </p:nvPr>
        </p:nvSpPr>
        <p:spPr>
          <a:xfrm>
            <a:off x="577125" y="229037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2-Atypical </a:t>
            </a:r>
            <a:r>
              <a:rPr b="1" lang="en" sz="23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hyperphenylalaninemia</a:t>
            </a:r>
            <a:endParaRPr b="1" sz="2300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69" name="Google Shape;4669;p36"/>
          <p:cNvSpPr/>
          <p:nvPr/>
        </p:nvSpPr>
        <p:spPr>
          <a:xfrm>
            <a:off x="1399925" y="1795525"/>
            <a:ext cx="1930500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670" name="Google Shape;4670;p36"/>
          <p:cNvSpPr/>
          <p:nvPr/>
        </p:nvSpPr>
        <p:spPr>
          <a:xfrm rot="10800000">
            <a:off x="970149" y="1706412"/>
            <a:ext cx="771600" cy="629700"/>
          </a:xfrm>
          <a:prstGeom prst="triangle">
            <a:avLst>
              <a:gd fmla="val 44391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71" name="Google Shape;4671;p36"/>
          <p:cNvSpPr txBox="1"/>
          <p:nvPr/>
        </p:nvSpPr>
        <p:spPr>
          <a:xfrm>
            <a:off x="1253543" y="1795516"/>
            <a:ext cx="135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2" name="Google Shape;4672;p36"/>
          <p:cNvSpPr txBox="1"/>
          <p:nvPr/>
        </p:nvSpPr>
        <p:spPr>
          <a:xfrm>
            <a:off x="1591675" y="1875550"/>
            <a:ext cx="193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Conversion of Phe to Tyr requires </a:t>
            </a:r>
            <a:r>
              <a:rPr b="1" lang="en" sz="10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tetrahydrobiopterin (BH4) </a:t>
            </a:r>
            <a:endParaRPr b="1" sz="1600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3" name="Google Shape;4673;p36"/>
          <p:cNvSpPr/>
          <p:nvPr/>
        </p:nvSpPr>
        <p:spPr>
          <a:xfrm>
            <a:off x="4698725" y="1795950"/>
            <a:ext cx="1994100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74" name="Google Shape;4674;p36"/>
          <p:cNvSpPr/>
          <p:nvPr/>
        </p:nvSpPr>
        <p:spPr>
          <a:xfrm rot="5398738">
            <a:off x="2612732" y="908100"/>
            <a:ext cx="816900" cy="749700"/>
          </a:xfrm>
          <a:prstGeom prst="triangle">
            <a:avLst>
              <a:gd fmla="val 42576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75" name="Google Shape;4675;p36"/>
          <p:cNvSpPr/>
          <p:nvPr/>
        </p:nvSpPr>
        <p:spPr>
          <a:xfrm rot="10798568">
            <a:off x="4288555" y="1778255"/>
            <a:ext cx="720000" cy="610500"/>
          </a:xfrm>
          <a:prstGeom prst="triangle">
            <a:avLst>
              <a:gd fmla="val 42576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76" name="Google Shape;4676;p36"/>
          <p:cNvSpPr txBox="1"/>
          <p:nvPr/>
        </p:nvSpPr>
        <p:spPr>
          <a:xfrm>
            <a:off x="4506649" y="1782950"/>
            <a:ext cx="5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7" name="Google Shape;4677;p36"/>
          <p:cNvSpPr/>
          <p:nvPr/>
        </p:nvSpPr>
        <p:spPr>
          <a:xfrm>
            <a:off x="4640966" y="2538568"/>
            <a:ext cx="2051700" cy="499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Hence phenylalanine is accumulated</a:t>
            </a:r>
            <a:endParaRPr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8" name="Google Shape;4678;p36"/>
          <p:cNvSpPr/>
          <p:nvPr/>
        </p:nvSpPr>
        <p:spPr>
          <a:xfrm rot="10798424">
            <a:off x="4288540" y="2513925"/>
            <a:ext cx="654300" cy="564300"/>
          </a:xfrm>
          <a:prstGeom prst="triangle">
            <a:avLst>
              <a:gd fmla="val 42576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79" name="Google Shape;4679;p36"/>
          <p:cNvSpPr txBox="1"/>
          <p:nvPr/>
        </p:nvSpPr>
        <p:spPr>
          <a:xfrm>
            <a:off x="4506664" y="2538625"/>
            <a:ext cx="5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0" name="Google Shape;4680;p36"/>
          <p:cNvSpPr/>
          <p:nvPr/>
        </p:nvSpPr>
        <p:spPr>
          <a:xfrm>
            <a:off x="1283991" y="2482306"/>
            <a:ext cx="2051700" cy="499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0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1" name="Google Shape;4681;p36"/>
          <p:cNvSpPr/>
          <p:nvPr/>
        </p:nvSpPr>
        <p:spPr>
          <a:xfrm rot="10798492">
            <a:off x="930525" y="2465225"/>
            <a:ext cx="683700" cy="602700"/>
          </a:xfrm>
          <a:prstGeom prst="triangle">
            <a:avLst>
              <a:gd fmla="val 42576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82" name="Google Shape;4682;p36"/>
          <p:cNvSpPr txBox="1"/>
          <p:nvPr/>
        </p:nvSpPr>
        <p:spPr>
          <a:xfrm>
            <a:off x="1192949" y="2462475"/>
            <a:ext cx="68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3" name="Google Shape;4683;p36"/>
          <p:cNvSpPr txBox="1"/>
          <p:nvPr/>
        </p:nvSpPr>
        <p:spPr>
          <a:xfrm>
            <a:off x="2086329" y="3129413"/>
            <a:ext cx="5476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Enzyme      +        Substrate                          Product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4" name="Google Shape;4684;p36"/>
          <p:cNvSpPr txBox="1"/>
          <p:nvPr/>
        </p:nvSpPr>
        <p:spPr>
          <a:xfrm>
            <a:off x="1615773" y="3350135"/>
            <a:ext cx="7198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phenylalanine</a:t>
            </a:r>
            <a:r>
              <a:rPr lang="en" sz="1100">
                <a:solidFill>
                  <a:schemeClr val="hlink"/>
                </a:solidFill>
              </a:rPr>
              <a:t> </a:t>
            </a: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hydroxylase</a:t>
            </a:r>
            <a:r>
              <a:rPr lang="en" sz="1100">
                <a:solidFill>
                  <a:schemeClr val="hlink"/>
                </a:solidFill>
              </a:rPr>
              <a:t>      </a:t>
            </a: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Phenylalanine</a:t>
            </a:r>
            <a:r>
              <a:rPr lang="en" sz="1100">
                <a:solidFill>
                  <a:schemeClr val="hlink"/>
                </a:solidFill>
              </a:rPr>
              <a:t>     </a:t>
            </a: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BH4</a:t>
            </a:r>
            <a:r>
              <a:rPr lang="en" sz="1100">
                <a:solidFill>
                  <a:schemeClr val="hlink"/>
                </a:solidFill>
              </a:rPr>
              <a:t>             </a:t>
            </a: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</a:t>
            </a:r>
            <a:r>
              <a:rPr lang="en" sz="1100">
                <a:solidFill>
                  <a:schemeClr val="hlink"/>
                </a:solidFill>
              </a:rPr>
              <a:t> </a:t>
            </a:r>
            <a:endParaRPr sz="11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hlink"/>
                </a:solidFill>
              </a:rPr>
              <a:t>        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85" name="Google Shape;4685;p36"/>
          <p:cNvCxnSpPr/>
          <p:nvPr/>
        </p:nvCxnSpPr>
        <p:spPr>
          <a:xfrm flipH="1" rot="10800000">
            <a:off x="4027272" y="3350121"/>
            <a:ext cx="8037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86" name="Google Shape;4686;p36"/>
          <p:cNvSpPr txBox="1"/>
          <p:nvPr/>
        </p:nvSpPr>
        <p:spPr>
          <a:xfrm>
            <a:off x="4107818" y="3132763"/>
            <a:ext cx="16458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Cofactor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87" name="Google Shape;4687;p36"/>
          <p:cNvCxnSpPr/>
          <p:nvPr/>
        </p:nvCxnSpPr>
        <p:spPr>
          <a:xfrm>
            <a:off x="4210360" y="3129428"/>
            <a:ext cx="342900" cy="4869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8" name="Google Shape;4688;p36"/>
          <p:cNvCxnSpPr/>
          <p:nvPr/>
        </p:nvCxnSpPr>
        <p:spPr>
          <a:xfrm flipH="1">
            <a:off x="4234043" y="3129420"/>
            <a:ext cx="295500" cy="4986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9" name="Google Shape;4689;p36"/>
          <p:cNvSpPr txBox="1"/>
          <p:nvPr/>
        </p:nvSpPr>
        <p:spPr>
          <a:xfrm>
            <a:off x="4830968" y="4229074"/>
            <a:ext cx="4311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90" name="Google Shape;4690;p36"/>
          <p:cNvCxnSpPr/>
          <p:nvPr/>
        </p:nvCxnSpPr>
        <p:spPr>
          <a:xfrm>
            <a:off x="5215787" y="3595231"/>
            <a:ext cx="9900" cy="72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91" name="Google Shape;4691;p36"/>
          <p:cNvCxnSpPr/>
          <p:nvPr/>
        </p:nvCxnSpPr>
        <p:spPr>
          <a:xfrm>
            <a:off x="3643665" y="3595237"/>
            <a:ext cx="9900" cy="72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92" name="Google Shape;4692;p36"/>
          <p:cNvSpPr txBox="1"/>
          <p:nvPr/>
        </p:nvSpPr>
        <p:spPr>
          <a:xfrm>
            <a:off x="3182689" y="4168034"/>
            <a:ext cx="3613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Accumulate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93" name="Google Shape;4693;p36"/>
          <p:cNvCxnSpPr/>
          <p:nvPr/>
        </p:nvCxnSpPr>
        <p:spPr>
          <a:xfrm>
            <a:off x="4419724" y="3628016"/>
            <a:ext cx="21300" cy="12519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4" name="Google Shape;4694;p36"/>
          <p:cNvCxnSpPr/>
          <p:nvPr/>
        </p:nvCxnSpPr>
        <p:spPr>
          <a:xfrm rot="10800000">
            <a:off x="2510528" y="4864489"/>
            <a:ext cx="1930500" cy="153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5" name="Google Shape;4695;p36"/>
          <p:cNvCxnSpPr/>
          <p:nvPr/>
        </p:nvCxnSpPr>
        <p:spPr>
          <a:xfrm flipH="1" rot="10800000">
            <a:off x="2506734" y="3670062"/>
            <a:ext cx="12900" cy="12054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96" name="Google Shape;4696;p36"/>
          <p:cNvSpPr/>
          <p:nvPr/>
        </p:nvSpPr>
        <p:spPr>
          <a:xfrm>
            <a:off x="2095775" y="4098700"/>
            <a:ext cx="370500" cy="333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7" name="Google Shape;4697;p36"/>
          <p:cNvSpPr txBox="1"/>
          <p:nvPr/>
        </p:nvSpPr>
        <p:spPr>
          <a:xfrm>
            <a:off x="2136778" y="4048109"/>
            <a:ext cx="214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-</a:t>
            </a:r>
            <a:endParaRPr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98" name="Google Shape;4698;p36"/>
          <p:cNvSpPr txBox="1"/>
          <p:nvPr/>
        </p:nvSpPr>
        <p:spPr>
          <a:xfrm>
            <a:off x="1496925" y="2492600"/>
            <a:ext cx="205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enzyme will not function </a:t>
            </a:r>
            <a:endParaRPr sz="11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without BH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99" name="Google Shape;4699;p36"/>
          <p:cNvSpPr txBox="1"/>
          <p:nvPr/>
        </p:nvSpPr>
        <p:spPr>
          <a:xfrm>
            <a:off x="4418825" y="1795050"/>
            <a:ext cx="237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Even if phenylalanine hydroxylase level is normal</a:t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3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p37"/>
          <p:cNvSpPr/>
          <p:nvPr/>
        </p:nvSpPr>
        <p:spPr>
          <a:xfrm>
            <a:off x="4315875" y="1757225"/>
            <a:ext cx="1296300" cy="1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3,4-Dihydroxyphenylalanine</a:t>
            </a:r>
            <a:r>
              <a:rPr lang="en" sz="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(Dopa)</a:t>
            </a:r>
            <a:endParaRPr sz="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5" name="Google Shape;4705;p37"/>
          <p:cNvSpPr/>
          <p:nvPr/>
        </p:nvSpPr>
        <p:spPr>
          <a:xfrm>
            <a:off x="5612433" y="1806113"/>
            <a:ext cx="1093200" cy="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Nore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pinephrine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6" name="Google Shape;4706;p37"/>
          <p:cNvSpPr/>
          <p:nvPr/>
        </p:nvSpPr>
        <p:spPr>
          <a:xfrm>
            <a:off x="6511524" y="4357748"/>
            <a:ext cx="513600" cy="2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Serotonin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7" name="Google Shape;4707;p37"/>
          <p:cNvSpPr txBox="1"/>
          <p:nvPr/>
        </p:nvSpPr>
        <p:spPr>
          <a:xfrm>
            <a:off x="4737100" y="158250"/>
            <a:ext cx="300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</a:t>
            </a:r>
            <a:r>
              <a:rPr b="1"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atecholamine</a:t>
            </a:r>
            <a:r>
              <a:rPr b="1"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8" name="Google Shape;4708;p37"/>
          <p:cNvSpPr txBox="1"/>
          <p:nvPr/>
        </p:nvSpPr>
        <p:spPr>
          <a:xfrm>
            <a:off x="6496725" y="895650"/>
            <a:ext cx="202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I  don’t have Tyrosine I will not have 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Catecholamine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9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I don’t have BH4 I will not have 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Catecholamine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9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convert from Tyrosine into 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Catecholamine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we need The Cofactor(BH4) so here there is deficiency in BH4 the results I will not get 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Catecholamine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9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9" name="Google Shape;4709;p37"/>
          <p:cNvSpPr txBox="1"/>
          <p:nvPr/>
        </p:nvSpPr>
        <p:spPr>
          <a:xfrm>
            <a:off x="5579721" y="2884438"/>
            <a:ext cx="444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Serotonin </a:t>
            </a:r>
            <a:endParaRPr b="1"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0" name="Google Shape;4710;p37"/>
          <p:cNvSpPr txBox="1"/>
          <p:nvPr/>
        </p:nvSpPr>
        <p:spPr>
          <a:xfrm>
            <a:off x="6352225" y="3261325"/>
            <a:ext cx="21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convert from Tryptophan into serotonin we need BH4 </a:t>
            </a:r>
            <a:endParaRPr b="1" sz="7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I don’t have BH4 I will not have serotonin </a:t>
            </a:r>
            <a:endParaRPr b="1" sz="7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1" name="Google Shape;4711;p37"/>
          <p:cNvSpPr txBox="1"/>
          <p:nvPr/>
        </p:nvSpPr>
        <p:spPr>
          <a:xfrm>
            <a:off x="1182225" y="4326800"/>
            <a:ext cx="2780100" cy="69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I don’t have Tyrosine I will NOT have </a:t>
            </a:r>
            <a:endParaRPr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Barlow Semi Condensed"/>
              <a:buChar char="●"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 </a:t>
            </a:r>
            <a:endParaRPr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Barlow Semi Condensed"/>
              <a:buChar char="●"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Catecholamine</a:t>
            </a: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2" name="Google Shape;4712;p37"/>
          <p:cNvSpPr txBox="1"/>
          <p:nvPr/>
        </p:nvSpPr>
        <p:spPr>
          <a:xfrm>
            <a:off x="972573" y="2457185"/>
            <a:ext cx="7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3" name="Google Shape;4713;p37"/>
          <p:cNvSpPr/>
          <p:nvPr/>
        </p:nvSpPr>
        <p:spPr>
          <a:xfrm>
            <a:off x="4702218" y="510925"/>
            <a:ext cx="1030800" cy="39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</a:t>
            </a:r>
            <a:r>
              <a:rPr lang="en"/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4" name="Google Shape;4714;p37"/>
          <p:cNvSpPr/>
          <p:nvPr/>
        </p:nvSpPr>
        <p:spPr>
          <a:xfrm>
            <a:off x="5764525" y="578523"/>
            <a:ext cx="1093200" cy="2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Epinephrine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5" name="Google Shape;4715;p37"/>
          <p:cNvSpPr/>
          <p:nvPr/>
        </p:nvSpPr>
        <p:spPr>
          <a:xfrm>
            <a:off x="5327319" y="2417813"/>
            <a:ext cx="1093200" cy="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Dopamin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6" name="Google Shape;4716;p37"/>
          <p:cNvSpPr/>
          <p:nvPr/>
        </p:nvSpPr>
        <p:spPr>
          <a:xfrm flipH="1">
            <a:off x="4105425" y="953625"/>
            <a:ext cx="877200" cy="1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Tetrahydrobiopterin 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O2</a:t>
            </a: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7" name="Google Shape;4717;p37"/>
          <p:cNvSpPr/>
          <p:nvPr/>
        </p:nvSpPr>
        <p:spPr>
          <a:xfrm>
            <a:off x="4098150" y="1370950"/>
            <a:ext cx="826200" cy="1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Dihydrobiopterin 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H2O</a:t>
            </a:r>
            <a:r>
              <a:rPr lang="en" sz="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8" name="Google Shape;4718;p37"/>
          <p:cNvSpPr/>
          <p:nvPr/>
        </p:nvSpPr>
        <p:spPr>
          <a:xfrm flipH="1" rot="10800000">
            <a:off x="4903675" y="1395875"/>
            <a:ext cx="204300" cy="6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9" name="Google Shape;4719;p37"/>
          <p:cNvSpPr/>
          <p:nvPr/>
        </p:nvSpPr>
        <p:spPr>
          <a:xfrm flipH="1">
            <a:off x="4085650" y="3764625"/>
            <a:ext cx="826200" cy="2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Tryptophan </a:t>
            </a:r>
            <a:endParaRPr sz="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0" name="Google Shape;4720;p37"/>
          <p:cNvSpPr/>
          <p:nvPr/>
        </p:nvSpPr>
        <p:spPr>
          <a:xfrm>
            <a:off x="5034023" y="4195750"/>
            <a:ext cx="638700" cy="31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Tetrahydrobiopterin 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+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O2 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1" name="Google Shape;4721;p37"/>
          <p:cNvSpPr/>
          <p:nvPr/>
        </p:nvSpPr>
        <p:spPr>
          <a:xfrm>
            <a:off x="5052225" y="3716500"/>
            <a:ext cx="1093200" cy="1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Tryptophan hdroxylase </a:t>
            </a:r>
            <a:endParaRPr sz="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2" name="Google Shape;4722;p37"/>
          <p:cNvSpPr/>
          <p:nvPr/>
        </p:nvSpPr>
        <p:spPr>
          <a:xfrm>
            <a:off x="5694325" y="4045150"/>
            <a:ext cx="770700" cy="5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Petrine-4a- 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carbinilamine</a:t>
            </a:r>
            <a:endParaRPr sz="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3" name="Google Shape;4723;p37"/>
          <p:cNvSpPr/>
          <p:nvPr/>
        </p:nvSpPr>
        <p:spPr>
          <a:xfrm>
            <a:off x="6396000" y="3785025"/>
            <a:ext cx="946500" cy="1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5-Hydroxytryptophan</a:t>
            </a:r>
            <a:endParaRPr sz="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24" name="Google Shape;4724;p37"/>
          <p:cNvCxnSpPr/>
          <p:nvPr/>
        </p:nvCxnSpPr>
        <p:spPr>
          <a:xfrm flipH="1">
            <a:off x="5069662" y="838918"/>
            <a:ext cx="15600" cy="8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25" name="Google Shape;4725;p37"/>
          <p:cNvSpPr/>
          <p:nvPr/>
        </p:nvSpPr>
        <p:spPr>
          <a:xfrm>
            <a:off x="4878475" y="1016450"/>
            <a:ext cx="204300" cy="4539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26" name="Google Shape;4726;p37"/>
          <p:cNvCxnSpPr>
            <a:endCxn id="4715" idx="1"/>
          </p:cNvCxnSpPr>
          <p:nvPr/>
        </p:nvCxnSpPr>
        <p:spPr>
          <a:xfrm>
            <a:off x="4982619" y="1955663"/>
            <a:ext cx="344700" cy="5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7" name="Google Shape;4727;p37"/>
          <p:cNvCxnSpPr>
            <a:stCxn id="4715" idx="0"/>
            <a:endCxn id="4705" idx="2"/>
          </p:cNvCxnSpPr>
          <p:nvPr/>
        </p:nvCxnSpPr>
        <p:spPr>
          <a:xfrm flipH="1" rot="10800000">
            <a:off x="5873919" y="1903013"/>
            <a:ext cx="285000" cy="5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8" name="Google Shape;4728;p37"/>
          <p:cNvCxnSpPr/>
          <p:nvPr/>
        </p:nvCxnSpPr>
        <p:spPr>
          <a:xfrm rot="10800000">
            <a:off x="6157525" y="953823"/>
            <a:ext cx="3000" cy="7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9" name="Google Shape;4729;p37"/>
          <p:cNvCxnSpPr/>
          <p:nvPr/>
        </p:nvCxnSpPr>
        <p:spPr>
          <a:xfrm flipH="1" rot="10800000">
            <a:off x="4822200" y="3855038"/>
            <a:ext cx="15738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0" name="Google Shape;4730;p37"/>
          <p:cNvSpPr/>
          <p:nvPr/>
        </p:nvSpPr>
        <p:spPr>
          <a:xfrm>
            <a:off x="5381550" y="3860175"/>
            <a:ext cx="455100" cy="257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31" name="Google Shape;4731;p37"/>
          <p:cNvCxnSpPr/>
          <p:nvPr/>
        </p:nvCxnSpPr>
        <p:spPr>
          <a:xfrm>
            <a:off x="5541150" y="3507385"/>
            <a:ext cx="135900" cy="2229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2" name="Google Shape;4732;p37"/>
          <p:cNvCxnSpPr/>
          <p:nvPr/>
        </p:nvCxnSpPr>
        <p:spPr>
          <a:xfrm flipH="1">
            <a:off x="5555559" y="3497924"/>
            <a:ext cx="107100" cy="2418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3" name="Google Shape;4733;p37"/>
          <p:cNvCxnSpPr/>
          <p:nvPr/>
        </p:nvCxnSpPr>
        <p:spPr>
          <a:xfrm flipH="1">
            <a:off x="6754009" y="3921732"/>
            <a:ext cx="17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4" name="Google Shape;4734;p37"/>
          <p:cNvSpPr txBox="1"/>
          <p:nvPr/>
        </p:nvSpPr>
        <p:spPr>
          <a:xfrm>
            <a:off x="674214" y="2209765"/>
            <a:ext cx="224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LeucoDOPAchrome</a:t>
            </a:r>
            <a:endParaRPr b="1"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35" name="Google Shape;4735;p37"/>
          <p:cNvCxnSpPr/>
          <p:nvPr/>
        </p:nvCxnSpPr>
        <p:spPr>
          <a:xfrm flipH="1">
            <a:off x="1258443" y="1995884"/>
            <a:ext cx="30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6" name="Google Shape;4736;p37"/>
          <p:cNvSpPr txBox="1"/>
          <p:nvPr/>
        </p:nvSpPr>
        <p:spPr>
          <a:xfrm>
            <a:off x="674213" y="2640538"/>
            <a:ext cx="22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DOPAchrome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37" name="Google Shape;4737;p37"/>
          <p:cNvCxnSpPr/>
          <p:nvPr/>
        </p:nvCxnSpPr>
        <p:spPr>
          <a:xfrm flipH="1">
            <a:off x="1261516" y="2460953"/>
            <a:ext cx="30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8" name="Google Shape;4738;p37"/>
          <p:cNvCxnSpPr/>
          <p:nvPr/>
        </p:nvCxnSpPr>
        <p:spPr>
          <a:xfrm flipH="1" rot="10800000">
            <a:off x="1767075" y="2885545"/>
            <a:ext cx="596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9" name="Google Shape;4739;p37"/>
          <p:cNvSpPr txBox="1"/>
          <p:nvPr/>
        </p:nvSpPr>
        <p:spPr>
          <a:xfrm>
            <a:off x="2298852" y="2661925"/>
            <a:ext cx="19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0" name="Google Shape;4740;p37"/>
          <p:cNvSpPr txBox="1"/>
          <p:nvPr/>
        </p:nvSpPr>
        <p:spPr>
          <a:xfrm>
            <a:off x="2040645" y="2270275"/>
            <a:ext cx="2185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 or less Melanin </a:t>
            </a:r>
            <a:endParaRPr sz="11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Light skin in PKU patients</a:t>
            </a:r>
            <a:endParaRPr sz="11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41" name="Google Shape;4741;p37"/>
          <p:cNvCxnSpPr/>
          <p:nvPr/>
        </p:nvCxnSpPr>
        <p:spPr>
          <a:xfrm>
            <a:off x="3087940" y="2481707"/>
            <a:ext cx="182100" cy="2520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2" name="Google Shape;4742;p37"/>
          <p:cNvCxnSpPr/>
          <p:nvPr/>
        </p:nvCxnSpPr>
        <p:spPr>
          <a:xfrm flipH="1">
            <a:off x="3105812" y="2475091"/>
            <a:ext cx="146400" cy="2652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3" name="Google Shape;4743;p37"/>
          <p:cNvSpPr/>
          <p:nvPr/>
        </p:nvSpPr>
        <p:spPr>
          <a:xfrm>
            <a:off x="4127500" y="2768600"/>
            <a:ext cx="4449000" cy="1846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4" name="Google Shape;4744;p37"/>
          <p:cNvSpPr/>
          <p:nvPr/>
        </p:nvSpPr>
        <p:spPr>
          <a:xfrm>
            <a:off x="4105425" y="215900"/>
            <a:ext cx="4263900" cy="244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5" name="Google Shape;4745;p37"/>
          <p:cNvSpPr txBox="1"/>
          <p:nvPr/>
        </p:nvSpPr>
        <p:spPr>
          <a:xfrm>
            <a:off x="1182100" y="3098800"/>
            <a:ext cx="27801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So we need to know If I don’t have BH4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 will NOT have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Barlow Semi Condensed"/>
              <a:buChar char="●"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Barlow Semi Condensed"/>
              <a:buChar char="●"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Neurotransmitter (Catecholamine)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Barlow Semi Condensed"/>
              <a:buChar char="●"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Serotonin 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Barlow Semi Condensed"/>
              <a:buChar char="●"/>
            </a:pPr>
            <a:r>
              <a:rPr lang="en" sz="10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6" name="Google Shape;4746;p37"/>
          <p:cNvSpPr/>
          <p:nvPr/>
        </p:nvSpPr>
        <p:spPr>
          <a:xfrm>
            <a:off x="-152400" y="-44700"/>
            <a:ext cx="1155600" cy="143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7" name="Google Shape;4747;p37"/>
          <p:cNvSpPr txBox="1"/>
          <p:nvPr/>
        </p:nvSpPr>
        <p:spPr>
          <a:xfrm>
            <a:off x="1767050" y="968925"/>
            <a:ext cx="218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 I don’t have Tyrosine the results I will not have Melanin</a:t>
            </a:r>
            <a:endParaRPr b="1" sz="9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 well as if I don’t BH4 I will not have</a:t>
            </a:r>
            <a:r>
              <a:rPr lang="en" sz="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9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Malenin</a:t>
            </a:r>
            <a:endParaRPr b="1" sz="9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8" name="Google Shape;4748;p37"/>
          <p:cNvSpPr txBox="1"/>
          <p:nvPr/>
        </p:nvSpPr>
        <p:spPr>
          <a:xfrm>
            <a:off x="511150" y="66775"/>
            <a:ext cx="178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Melanin </a:t>
            </a:r>
            <a:endParaRPr b="1"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9" name="Google Shape;4749;p37"/>
          <p:cNvSpPr txBox="1"/>
          <p:nvPr/>
        </p:nvSpPr>
        <p:spPr>
          <a:xfrm>
            <a:off x="858261" y="622298"/>
            <a:ext cx="30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Tyrosine 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50" name="Google Shape;4750;p37"/>
          <p:cNvCxnSpPr/>
          <p:nvPr/>
        </p:nvCxnSpPr>
        <p:spPr>
          <a:xfrm flipH="1">
            <a:off x="1262427" y="944819"/>
            <a:ext cx="1200" cy="4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51" name="Google Shape;4751;p37"/>
          <p:cNvSpPr txBox="1"/>
          <p:nvPr/>
        </p:nvSpPr>
        <p:spPr>
          <a:xfrm>
            <a:off x="995083" y="1230796"/>
            <a:ext cx="36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Dopa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52" name="Google Shape;4752;p37"/>
          <p:cNvCxnSpPr/>
          <p:nvPr/>
        </p:nvCxnSpPr>
        <p:spPr>
          <a:xfrm flipH="1">
            <a:off x="1257395" y="1539586"/>
            <a:ext cx="5100" cy="29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53" name="Google Shape;4753;p37"/>
          <p:cNvSpPr txBox="1"/>
          <p:nvPr/>
        </p:nvSpPr>
        <p:spPr>
          <a:xfrm>
            <a:off x="803217" y="1706201"/>
            <a:ext cx="224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DOPAquinone</a:t>
            </a:r>
            <a:endParaRPr b="1"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4" name="Google Shape;4754;p37"/>
          <p:cNvSpPr txBox="1"/>
          <p:nvPr/>
        </p:nvSpPr>
        <p:spPr>
          <a:xfrm>
            <a:off x="1" y="449456"/>
            <a:ext cx="548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 or less Tyrosine </a:t>
            </a:r>
            <a:endParaRPr sz="11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55" name="Google Shape;4755;p37"/>
          <p:cNvCxnSpPr/>
          <p:nvPr/>
        </p:nvCxnSpPr>
        <p:spPr>
          <a:xfrm>
            <a:off x="606642" y="721162"/>
            <a:ext cx="192900" cy="1986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6" name="Google Shape;4756;p37"/>
          <p:cNvCxnSpPr/>
          <p:nvPr/>
        </p:nvCxnSpPr>
        <p:spPr>
          <a:xfrm flipH="1">
            <a:off x="633791" y="715241"/>
            <a:ext cx="138600" cy="209700"/>
          </a:xfrm>
          <a:prstGeom prst="straightConnector1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57" name="Google Shape;4757;p37"/>
          <p:cNvSpPr/>
          <p:nvPr/>
        </p:nvSpPr>
        <p:spPr>
          <a:xfrm>
            <a:off x="54000" y="158250"/>
            <a:ext cx="3895200" cy="288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1" name="Shape 4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2" name="Google Shape;4762;p38"/>
          <p:cNvSpPr/>
          <p:nvPr/>
        </p:nvSpPr>
        <p:spPr>
          <a:xfrm>
            <a:off x="1620250" y="1743363"/>
            <a:ext cx="1199700" cy="354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3" name="Google Shape;4763;p38"/>
          <p:cNvSpPr/>
          <p:nvPr/>
        </p:nvSpPr>
        <p:spPr>
          <a:xfrm>
            <a:off x="2854100" y="1104375"/>
            <a:ext cx="5149200" cy="183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4" name="Google Shape;4764;p38"/>
          <p:cNvSpPr/>
          <p:nvPr/>
        </p:nvSpPr>
        <p:spPr>
          <a:xfrm>
            <a:off x="2643275" y="3082925"/>
            <a:ext cx="5779200" cy="1976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5" name="Google Shape;4765;p38"/>
          <p:cNvSpPr txBox="1"/>
          <p:nvPr>
            <p:ph type="title"/>
          </p:nvPr>
        </p:nvSpPr>
        <p:spPr>
          <a:xfrm>
            <a:off x="623859" y="102023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Characteristics of PKU</a:t>
            </a:r>
            <a:endParaRPr b="1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6" name="Google Shape;4766;p38"/>
          <p:cNvSpPr txBox="1"/>
          <p:nvPr/>
        </p:nvSpPr>
        <p:spPr>
          <a:xfrm>
            <a:off x="2643275" y="3268025"/>
            <a:ext cx="5901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Semi Condensed"/>
              <a:buChar char="●"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Elevated phenylalanine in tissues, plasma,urine </a:t>
            </a:r>
            <a:r>
              <a:rPr lang="en" sz="15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(because it’s accumulated)</a:t>
            </a:r>
            <a:endParaRPr sz="15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Semi Condensed"/>
              <a:buChar char="●"/>
            </a:pP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Phe is degraded to 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</a:t>
            </a: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lactate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</a:t>
            </a: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acetate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and 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</a:t>
            </a:r>
            <a:r>
              <a:rPr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pyruvate</a:t>
            </a:r>
            <a:r>
              <a:rPr lang="en" sz="15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(phenylalanine it will find another pathways to convert into,they are toxic compounds)</a:t>
            </a:r>
            <a:endParaRPr sz="15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Semi Condensed"/>
              <a:buChar char="●"/>
            </a:pPr>
            <a:r>
              <a:rPr lang="en" sz="15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These compound will </a:t>
            </a:r>
            <a:r>
              <a:rPr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Give urine a </a:t>
            </a: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mousy odor</a:t>
            </a:r>
            <a:endParaRPr b="1"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7" name="Google Shape;4767;p38"/>
          <p:cNvSpPr txBox="1"/>
          <p:nvPr/>
        </p:nvSpPr>
        <p:spPr>
          <a:xfrm>
            <a:off x="2749569" y="898425"/>
            <a:ext cx="47826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18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 Semi Condensed"/>
              <a:buChar char="●"/>
            </a:pPr>
            <a:r>
              <a:rPr lang="en" sz="18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Phe will not be converted to Tyr</a:t>
            </a:r>
            <a:endParaRPr sz="18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 Semi Condensed"/>
              <a:buChar char="●"/>
            </a:pPr>
            <a:r>
              <a:rPr lang="en" sz="18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Tyr will not be converted to catecholamine neurotransmitters ,Synthesis of catecholamines requires BH4</a:t>
            </a:r>
            <a:endParaRPr sz="18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 Semi Condensed"/>
              <a:buChar char="●"/>
            </a:pPr>
            <a:r>
              <a:rPr lang="en" sz="18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Tryptophan will not be converted to serotonin (a neurotransmitter) as it requires BH4</a:t>
            </a:r>
            <a:endParaRPr sz="18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8" name="Google Shape;4768;p38"/>
          <p:cNvSpPr/>
          <p:nvPr/>
        </p:nvSpPr>
        <p:spPr>
          <a:xfrm>
            <a:off x="108300" y="1238325"/>
            <a:ext cx="1512000" cy="1364400"/>
          </a:xfrm>
          <a:prstGeom prst="diamond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769" name="Google Shape;4769;p38"/>
          <p:cNvSpPr/>
          <p:nvPr/>
        </p:nvSpPr>
        <p:spPr>
          <a:xfrm>
            <a:off x="1443575" y="3795461"/>
            <a:ext cx="1199700" cy="354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0" name="Google Shape;4770;p38"/>
          <p:cNvSpPr/>
          <p:nvPr/>
        </p:nvSpPr>
        <p:spPr>
          <a:xfrm>
            <a:off x="97175" y="3268025"/>
            <a:ext cx="1346400" cy="1239300"/>
          </a:xfrm>
          <a:prstGeom prst="diamond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771" name="Google Shape;4771;p38"/>
          <p:cNvSpPr txBox="1"/>
          <p:nvPr/>
        </p:nvSpPr>
        <p:spPr>
          <a:xfrm>
            <a:off x="-320427" y="3595170"/>
            <a:ext cx="218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case if Phe </a:t>
            </a:r>
            <a:endParaRPr b="1"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elevated</a:t>
            </a:r>
            <a:endParaRPr b="1"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72" name="Google Shape;4772;p38"/>
          <p:cNvSpPr txBox="1"/>
          <p:nvPr/>
        </p:nvSpPr>
        <p:spPr>
          <a:xfrm>
            <a:off x="292100" y="1435100"/>
            <a:ext cx="1099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the absence of </a:t>
            </a:r>
            <a:r>
              <a:rPr b="1" lang="en" sz="15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BH4 </a:t>
            </a: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6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7" name="Google Shape;4777;p39"/>
          <p:cNvPicPr preferRelativeResize="0"/>
          <p:nvPr/>
        </p:nvPicPr>
        <p:blipFill rotWithShape="1">
          <a:blip r:embed="rId3">
            <a:alphaModFix/>
          </a:blip>
          <a:srcRect b="29186" l="14565" r="11458" t="17397"/>
          <a:stretch/>
        </p:blipFill>
        <p:spPr>
          <a:xfrm>
            <a:off x="3897425" y="959425"/>
            <a:ext cx="73022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8" name="Google Shape;4778;p39"/>
          <p:cNvPicPr preferRelativeResize="0"/>
          <p:nvPr/>
        </p:nvPicPr>
        <p:blipFill rotWithShape="1">
          <a:blip r:embed="rId4">
            <a:alphaModFix/>
          </a:blip>
          <a:srcRect b="22380" l="11507" r="2360" t="16655"/>
          <a:stretch/>
        </p:blipFill>
        <p:spPr>
          <a:xfrm>
            <a:off x="252650" y="1052104"/>
            <a:ext cx="653275" cy="4981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9" name="Google Shape;4779;p39"/>
          <p:cNvSpPr txBox="1"/>
          <p:nvPr>
            <p:ph type="title"/>
          </p:nvPr>
        </p:nvSpPr>
        <p:spPr>
          <a:xfrm>
            <a:off x="905925" y="95451"/>
            <a:ext cx="7844100" cy="6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0" name="Google Shape;4780;p39"/>
          <p:cNvSpPr txBox="1"/>
          <p:nvPr/>
        </p:nvSpPr>
        <p:spPr>
          <a:xfrm>
            <a:off x="720003" y="850645"/>
            <a:ext cx="3337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CNS symptoms :</a:t>
            </a: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800">
                <a:solidFill>
                  <a:srgbClr val="38761D"/>
                </a:solidFill>
              </a:rPr>
              <a:t>(because there is no neurotransmitter)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Mental retardation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failure to walk or talk 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seizures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1" name="Google Shape;4781;p39"/>
          <p:cNvSpPr txBox="1"/>
          <p:nvPr/>
        </p:nvSpPr>
        <p:spPr>
          <a:xfrm>
            <a:off x="719992" y="2015763"/>
            <a:ext cx="4182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Urine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Mousy door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782" name="Google Shape;478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975" y="2131151"/>
            <a:ext cx="512025" cy="3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3" name="Google Shape;4783;p39"/>
          <p:cNvSpPr txBox="1"/>
          <p:nvPr/>
        </p:nvSpPr>
        <p:spPr>
          <a:xfrm>
            <a:off x="1327673" y="3239453"/>
            <a:ext cx="56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4" name="Google Shape;4784;p39"/>
          <p:cNvSpPr txBox="1"/>
          <p:nvPr/>
        </p:nvSpPr>
        <p:spPr>
          <a:xfrm>
            <a:off x="1170375" y="99049"/>
            <a:ext cx="7315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Characteristics of PKU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785" name="Google Shape;4785;p39"/>
          <p:cNvGraphicFramePr/>
          <p:nvPr/>
        </p:nvGraphicFramePr>
        <p:xfrm>
          <a:off x="5245527" y="318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{EEC2D791-EEE4-4A0B-BAAF-8713E9E5C0BE}</a:tableStyleId>
              </a:tblPr>
              <a:tblGrid>
                <a:gridCol w="3527075"/>
              </a:tblGrid>
              <a:tr h="54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Treatment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55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Life long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phe-restricted diet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786" name="Google Shape;4786;p39"/>
          <p:cNvGraphicFramePr/>
          <p:nvPr/>
        </p:nvGraphicFramePr>
        <p:xfrm>
          <a:off x="617276" y="28337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{EEC2D791-EEE4-4A0B-BAAF-8713E9E5C0BE}</a:tableStyleId>
              </a:tblPr>
              <a:tblGrid>
                <a:gridCol w="1837375"/>
                <a:gridCol w="2658225"/>
              </a:tblGrid>
              <a:tr h="533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Diagnosis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 hMerge="1"/>
              </a:tr>
              <a:tr h="70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Prenatal</a:t>
                      </a:r>
                      <a:r>
                        <a:rPr lang="en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(before birth)</a:t>
                      </a:r>
                      <a:endParaRPr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   </a:t>
                      </a:r>
                      <a:r>
                        <a:rPr lang="en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detecting gene mutation in fetus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Neonatal</a:t>
                      </a:r>
                      <a:r>
                        <a:rPr b="1" lang="en" sz="9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900">
                          <a:solidFill>
                            <a:srgbClr val="66666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(in infants)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measuring blood phenylalanine levels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787" name="Google Shape;4787;p39"/>
          <p:cNvSpPr/>
          <p:nvPr/>
        </p:nvSpPr>
        <p:spPr>
          <a:xfrm>
            <a:off x="8526475" y="1054775"/>
            <a:ext cx="920400" cy="7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8" name="Google Shape;4788;p39"/>
          <p:cNvSpPr txBox="1"/>
          <p:nvPr/>
        </p:nvSpPr>
        <p:spPr>
          <a:xfrm>
            <a:off x="4780050" y="850650"/>
            <a:ext cx="44955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Hypopigmentation</a:t>
            </a:r>
            <a:r>
              <a:rPr b="1"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(no Melanin)</a:t>
            </a:r>
            <a:endParaRPr b="1"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There is 2 cause of hypopigmentation</a:t>
            </a:r>
            <a:endParaRPr b="1" sz="1300"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Char char="●"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Deficiency of melanin</a:t>
            </a: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(because there is deficiency in Tyrosine the result melanin won’t form)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Hydroxylation of tyrosine by tyrosinase is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inhibited by high phenylalanine concentration .</a:t>
            </a:r>
            <a:endParaRPr>
              <a:solidFill>
                <a:schemeClr val="hlink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(If I have a lot of phenylalanine it will inhibit Tyrosinase this is the enzyme we need to convert neurotransmitter and melanin)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