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10698475" cx="7772400"/>
  <p:notesSz cx="6858000" cy="9144000"/>
  <p:embeddedFontLst>
    <p:embeddedFont>
      <p:font typeface="Caveat"/>
      <p:regular r:id="rId16"/>
      <p:bold r:id="rId17"/>
    </p:embeddedFont>
    <p:embeddedFont>
      <p:font typeface="Titillium Web"/>
      <p:regular r:id="rId18"/>
      <p:bold r:id="rId19"/>
      <p:italic r:id="rId20"/>
      <p:boldItalic r:id="rId21"/>
    </p:embeddedFont>
    <p:embeddedFont>
      <p:font typeface="Exo"/>
      <p:regular r:id="rId22"/>
      <p:bold r:id="rId23"/>
      <p:italic r:id="rId24"/>
      <p:boldItalic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70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E3EB79C-80D7-4D16-95CB-567E9D708E32}">
  <a:tblStyle styleId="{3E3EB79C-80D7-4D16-95CB-567E9D708E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70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itilliumWeb-italic.fntdata"/><Relationship Id="rId22" Type="http://schemas.openxmlformats.org/officeDocument/2006/relationships/font" Target="fonts/Exo-regular.fntdata"/><Relationship Id="rId21" Type="http://schemas.openxmlformats.org/officeDocument/2006/relationships/font" Target="fonts/TitilliumWeb-boldItalic.fntdata"/><Relationship Id="rId24" Type="http://schemas.openxmlformats.org/officeDocument/2006/relationships/font" Target="fonts/Exo-italic.fntdata"/><Relationship Id="rId23" Type="http://schemas.openxmlformats.org/officeDocument/2006/relationships/font" Target="fonts/Ex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penSans-regular.fntdata"/><Relationship Id="rId25" Type="http://schemas.openxmlformats.org/officeDocument/2006/relationships/font" Target="fonts/Exo-boldItalic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Caveat-bold.fntdata"/><Relationship Id="rId16" Type="http://schemas.openxmlformats.org/officeDocument/2006/relationships/font" Target="fonts/Caveat-regular.fntdata"/><Relationship Id="rId19" Type="http://schemas.openxmlformats.org/officeDocument/2006/relationships/font" Target="fonts/TitilliumWeb-bold.fntdata"/><Relationship Id="rId18" Type="http://schemas.openxmlformats.org/officeDocument/2006/relationships/font" Target="fonts/TitilliumWeb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83745" y="685800"/>
            <a:ext cx="2491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22328595d5_0_656:notes"/>
          <p:cNvSpPr/>
          <p:nvPr>
            <p:ph idx="2" type="sldImg"/>
          </p:nvPr>
        </p:nvSpPr>
        <p:spPr>
          <a:xfrm>
            <a:off x="2183745" y="685800"/>
            <a:ext cx="2491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22328595d5_0_6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119f560dce_0_5:notes"/>
          <p:cNvSpPr/>
          <p:nvPr>
            <p:ph idx="2" type="sldImg"/>
          </p:nvPr>
        </p:nvSpPr>
        <p:spPr>
          <a:xfrm>
            <a:off x="2183745" y="685800"/>
            <a:ext cx="2491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119f560dc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112a5b8f68_0_165:notes"/>
          <p:cNvSpPr/>
          <p:nvPr>
            <p:ph idx="2" type="sldImg"/>
          </p:nvPr>
        </p:nvSpPr>
        <p:spPr>
          <a:xfrm>
            <a:off x="2183745" y="685800"/>
            <a:ext cx="2491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112a5b8f68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Cant find first pic in a good </a:t>
            </a:r>
            <a:r>
              <a:rPr lang="en"/>
              <a:t>quality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291c9dd8cb_0_40:notes"/>
          <p:cNvSpPr/>
          <p:nvPr>
            <p:ph idx="2" type="sldImg"/>
          </p:nvPr>
        </p:nvSpPr>
        <p:spPr>
          <a:xfrm>
            <a:off x="2183745" y="685800"/>
            <a:ext cx="2491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291c9dd8c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291c9dd8cb_0_45:notes"/>
          <p:cNvSpPr/>
          <p:nvPr>
            <p:ph idx="2" type="sldImg"/>
          </p:nvPr>
        </p:nvSpPr>
        <p:spPr>
          <a:xfrm>
            <a:off x="2183745" y="685800"/>
            <a:ext cx="2491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291c9dd8cb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291c9dd8cb_0_50:notes"/>
          <p:cNvSpPr/>
          <p:nvPr>
            <p:ph idx="2" type="sldImg"/>
          </p:nvPr>
        </p:nvSpPr>
        <p:spPr>
          <a:xfrm>
            <a:off x="2183745" y="685800"/>
            <a:ext cx="2491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291c9dd8c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291c9dd8cb_0_59:notes"/>
          <p:cNvSpPr/>
          <p:nvPr>
            <p:ph idx="2" type="sldImg"/>
          </p:nvPr>
        </p:nvSpPr>
        <p:spPr>
          <a:xfrm>
            <a:off x="2183744" y="685800"/>
            <a:ext cx="2491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291c9dd8c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112a5b8f68_0_105:notes"/>
          <p:cNvSpPr/>
          <p:nvPr>
            <p:ph idx="2" type="sldImg"/>
          </p:nvPr>
        </p:nvSpPr>
        <p:spPr>
          <a:xfrm>
            <a:off x="2183744" y="685800"/>
            <a:ext cx="2491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112a5b8f68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112a5b8f68_0_330:notes"/>
          <p:cNvSpPr/>
          <p:nvPr>
            <p:ph idx="2" type="sldImg"/>
          </p:nvPr>
        </p:nvSpPr>
        <p:spPr>
          <a:xfrm>
            <a:off x="2183745" y="685800"/>
            <a:ext cx="2491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112a5b8f68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959129" y="7179517"/>
            <a:ext cx="4544400" cy="4427100"/>
          </a:xfrm>
          <a:prstGeom prst="ellipse">
            <a:avLst/>
          </a:prstGeom>
          <a:solidFill>
            <a:srgbClr val="EEEEEE">
              <a:alpha val="45100"/>
            </a:srgbClr>
          </a:solidFill>
          <a:ln>
            <a:noFill/>
          </a:ln>
        </p:spPr>
        <p:txBody>
          <a:bodyPr anchorCtr="0" anchor="ctr" bIns="36100" lIns="36100" spcFirstLastPara="1" rIns="36100" wrap="square" tIns="3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62559" y="-161700"/>
            <a:ext cx="2263987" cy="2263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217" y="64264"/>
            <a:ext cx="1812038" cy="18120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6412838" y="232950"/>
            <a:ext cx="993600" cy="971700"/>
          </a:xfrm>
          <a:prstGeom prst="ellipse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2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7262" y="4771537"/>
            <a:ext cx="1377025" cy="137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47420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47100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46805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46484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46190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45895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45574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45280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44985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44664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44370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44075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43754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43460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43165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42844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42550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42255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41934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41640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41319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41024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40704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40409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40114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39794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39499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39204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38884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38589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38294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37974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37679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37384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37064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36769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36474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36154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87" y="36474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87" y="36154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35859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35539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87" y="35244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34949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34629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34334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34039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33719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33424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33129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32809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87" y="32514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32219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31899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87" y="31604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31309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30989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3064349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3032299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3002824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2970774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2941299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2911824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2879774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2850299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2820824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2788774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2759299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2729824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2697774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2668299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2638824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2606774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2577299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2547824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2515774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87" y="24813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87" y="24492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24198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23877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87" y="23582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23288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22967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22672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22378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22057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21762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21468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21147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87" y="20852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20558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20237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87" y="19942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19648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19339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19019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18724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18404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18109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17814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17494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17199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25" y="16904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25" y="16584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16289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25" y="15994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25" y="15674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15379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15084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14764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14469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14174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13854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12" y="13552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12" y="13257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25" y="12950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87" y="12642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12" y="1234449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87" y="12046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87" y="11732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/>
          <p:cNvPicPr preferRelativeResize="0"/>
          <p:nvPr/>
        </p:nvPicPr>
        <p:blipFill rotWithShape="1">
          <a:blip r:embed="rId4">
            <a:alphaModFix/>
          </a:blip>
          <a:srcRect b="0" l="52278" r="41116" t="95532"/>
          <a:stretch/>
        </p:blipFill>
        <p:spPr>
          <a:xfrm>
            <a:off x="6917100" y="6036100"/>
            <a:ext cx="90950" cy="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/>
          <p:cNvPicPr preferRelativeResize="0"/>
          <p:nvPr/>
        </p:nvPicPr>
        <p:blipFill rotWithShape="1">
          <a:blip r:embed="rId4">
            <a:alphaModFix/>
          </a:blip>
          <a:srcRect b="0" l="0" r="0" t="95532"/>
          <a:stretch/>
        </p:blipFill>
        <p:spPr>
          <a:xfrm>
            <a:off x="6197525" y="6115951"/>
            <a:ext cx="1377025" cy="312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4">
            <a:alphaModFix/>
          </a:blip>
          <a:srcRect b="1396" l="0" r="0" t="98324"/>
          <a:stretch/>
        </p:blipFill>
        <p:spPr>
          <a:xfrm rot="10800000">
            <a:off x="6197525" y="10556449"/>
            <a:ext cx="1377025" cy="1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"/>
          <p:cNvSpPr txBox="1"/>
          <p:nvPr>
            <p:ph hasCustomPrompt="1" type="title"/>
          </p:nvPr>
        </p:nvSpPr>
        <p:spPr>
          <a:xfrm>
            <a:off x="264945" y="2300739"/>
            <a:ext cx="7242600" cy="4083900"/>
          </a:xfrm>
          <a:prstGeom prst="rect">
            <a:avLst/>
          </a:prstGeom>
        </p:spPr>
        <p:txBody>
          <a:bodyPr anchorCtr="0" anchor="b" bIns="97200" lIns="97200" spcFirstLastPara="1" rIns="97200" wrap="square" tIns="97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94" name="Google Shape;194;p11"/>
          <p:cNvSpPr txBox="1"/>
          <p:nvPr>
            <p:ph idx="1" type="body"/>
          </p:nvPr>
        </p:nvSpPr>
        <p:spPr>
          <a:xfrm>
            <a:off x="264945" y="6556625"/>
            <a:ext cx="7242600" cy="2705400"/>
          </a:xfrm>
          <a:prstGeom prst="rect">
            <a:avLst/>
          </a:prstGeom>
        </p:spPr>
        <p:txBody>
          <a:bodyPr anchorCtr="0" anchor="t" bIns="97200" lIns="97200" spcFirstLastPara="1" rIns="97200" wrap="square" tIns="97200">
            <a:normAutofit/>
          </a:bodyPr>
          <a:lstStyle>
            <a:lvl1pPr indent="-349250" lvl="0" marL="4572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23850" lvl="1" marL="91440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95" name="Google Shape;195;p11"/>
          <p:cNvSpPr txBox="1"/>
          <p:nvPr>
            <p:ph idx="12" type="sldNum"/>
          </p:nvPr>
        </p:nvSpPr>
        <p:spPr>
          <a:xfrm>
            <a:off x="7201589" y="9699486"/>
            <a:ext cx="466200" cy="818700"/>
          </a:xfrm>
          <a:prstGeom prst="rect">
            <a:avLst/>
          </a:prstGeom>
        </p:spPr>
        <p:txBody>
          <a:bodyPr anchorCtr="0" anchor="ctr" bIns="97200" lIns="97200" spcFirstLastPara="1" rIns="97200" wrap="square" tIns="97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"/>
          <p:cNvSpPr txBox="1"/>
          <p:nvPr>
            <p:ph idx="12" type="sldNum"/>
          </p:nvPr>
        </p:nvSpPr>
        <p:spPr>
          <a:xfrm>
            <a:off x="7201589" y="9699486"/>
            <a:ext cx="466200" cy="818700"/>
          </a:xfrm>
          <a:prstGeom prst="rect">
            <a:avLst/>
          </a:prstGeom>
        </p:spPr>
        <p:txBody>
          <a:bodyPr anchorCtr="0" anchor="ctr" bIns="97200" lIns="97200" spcFirstLastPara="1" rIns="97200" wrap="square" tIns="97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TITLE_2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>
            <p:ph idx="12" type="sldNum"/>
          </p:nvPr>
        </p:nvSpPr>
        <p:spPr>
          <a:xfrm>
            <a:off x="7201589" y="9699486"/>
            <a:ext cx="466500" cy="818700"/>
          </a:xfrm>
          <a:prstGeom prst="rect">
            <a:avLst/>
          </a:prstGeom>
        </p:spPr>
        <p:txBody>
          <a:bodyPr anchorCtr="0" anchor="ctr" bIns="97200" lIns="97200" spcFirstLastPara="1" rIns="97200" wrap="square" tIns="972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"/>
          <p:cNvPicPr preferRelativeResize="0"/>
          <p:nvPr/>
        </p:nvPicPr>
        <p:blipFill rotWithShape="1">
          <a:blip r:embed="rId2">
            <a:alphaModFix/>
          </a:blip>
          <a:srcRect b="11231" l="0" r="0" t="8025"/>
          <a:stretch/>
        </p:blipFill>
        <p:spPr>
          <a:xfrm>
            <a:off x="6584625" y="74200"/>
            <a:ext cx="1156026" cy="9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b="11230" l="0" r="0" t="70363"/>
          <a:stretch/>
        </p:blipFill>
        <p:spPr>
          <a:xfrm>
            <a:off x="6584625" y="1007637"/>
            <a:ext cx="1156026" cy="969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/>
          <p:nvPr>
            <p:ph idx="12" type="sldNum"/>
          </p:nvPr>
        </p:nvSpPr>
        <p:spPr>
          <a:xfrm>
            <a:off x="7201589" y="9699486"/>
            <a:ext cx="466200" cy="818700"/>
          </a:xfrm>
          <a:prstGeom prst="rect">
            <a:avLst/>
          </a:prstGeom>
        </p:spPr>
        <p:txBody>
          <a:bodyPr anchorCtr="0" anchor="ctr" bIns="97200" lIns="97200" spcFirstLastPara="1" rIns="97200" wrap="square" tIns="97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3" name="Google Shape;143;p4"/>
          <p:cNvCxnSpPr/>
          <p:nvPr/>
        </p:nvCxnSpPr>
        <p:spPr>
          <a:xfrm>
            <a:off x="1579543" y="843119"/>
            <a:ext cx="4613400" cy="1800"/>
          </a:xfrm>
          <a:prstGeom prst="straightConnector1">
            <a:avLst/>
          </a:prstGeom>
          <a:noFill/>
          <a:ln cap="flat" cmpd="sng" w="38100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" name="Google Shape;144;p4"/>
          <p:cNvSpPr txBox="1"/>
          <p:nvPr/>
        </p:nvSpPr>
        <p:spPr>
          <a:xfrm>
            <a:off x="152282" y="167168"/>
            <a:ext cx="12144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75" lIns="36675" spcFirstLastPara="1" rIns="36675" wrap="square" tIns="36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sz="2800"/>
          </a:p>
        </p:txBody>
      </p:sp>
      <p:sp>
        <p:nvSpPr>
          <p:cNvPr id="145" name="Google Shape;145;p4"/>
          <p:cNvSpPr/>
          <p:nvPr/>
        </p:nvSpPr>
        <p:spPr>
          <a:xfrm rot="10800000">
            <a:off x="360735" y="-73"/>
            <a:ext cx="797400" cy="8316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0708F"/>
          </a:solidFill>
          <a:ln>
            <a:noFill/>
          </a:ln>
        </p:spPr>
        <p:txBody>
          <a:bodyPr anchorCtr="0" anchor="ctr" bIns="36675" lIns="36675" spcFirstLastPara="1" rIns="36675" wrap="square" tIns="36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360714" y="1430177"/>
            <a:ext cx="47328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75" lIns="36675" spcFirstLastPara="1" rIns="36675" wrap="square" tIns="366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5"/>
          <p:cNvPicPr preferRelativeResize="0"/>
          <p:nvPr/>
        </p:nvPicPr>
        <p:blipFill rotWithShape="1">
          <a:blip r:embed="rId2">
            <a:alphaModFix/>
          </a:blip>
          <a:srcRect b="11213" l="0" r="0" t="0"/>
          <a:stretch/>
        </p:blipFill>
        <p:spPr>
          <a:xfrm>
            <a:off x="6485375" y="72850"/>
            <a:ext cx="1201850" cy="10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2">
            <a:alphaModFix/>
          </a:blip>
          <a:srcRect b="14885" l="0" r="0" t="68895"/>
          <a:stretch/>
        </p:blipFill>
        <p:spPr>
          <a:xfrm>
            <a:off x="6485375" y="1139925"/>
            <a:ext cx="1201850" cy="955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/>
          <p:nvPr/>
        </p:nvSpPr>
        <p:spPr>
          <a:xfrm>
            <a:off x="6374150" y="199175"/>
            <a:ext cx="1071000" cy="1035600"/>
          </a:xfrm>
          <a:prstGeom prst="ellipse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D9D9D9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52" name="Google Shape;15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97262" y="4771537"/>
            <a:ext cx="1377025" cy="137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2">
            <a:alphaModFix/>
          </a:blip>
          <a:srcRect b="95532" l="0" r="0" t="2049"/>
          <a:stretch/>
        </p:blipFill>
        <p:spPr>
          <a:xfrm>
            <a:off x="6197525" y="1295975"/>
            <a:ext cx="1377025" cy="350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6"/>
          <p:cNvPicPr preferRelativeResize="0"/>
          <p:nvPr/>
        </p:nvPicPr>
        <p:blipFill rotWithShape="1">
          <a:blip r:embed="rId2">
            <a:alphaModFix/>
          </a:blip>
          <a:srcRect b="95532" l="0" r="0" t="0"/>
          <a:stretch/>
        </p:blipFill>
        <p:spPr>
          <a:xfrm>
            <a:off x="6197212" y="1234449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6"/>
          <p:cNvPicPr preferRelativeResize="0"/>
          <p:nvPr/>
        </p:nvPicPr>
        <p:blipFill rotWithShape="1">
          <a:blip r:embed="rId2">
            <a:alphaModFix/>
          </a:blip>
          <a:srcRect b="95532" l="0" r="0" t="0"/>
          <a:stretch/>
        </p:blipFill>
        <p:spPr>
          <a:xfrm>
            <a:off x="6197287" y="12046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2">
            <a:alphaModFix/>
          </a:blip>
          <a:srcRect b="0" l="52278" r="41116" t="95532"/>
          <a:stretch/>
        </p:blipFill>
        <p:spPr>
          <a:xfrm>
            <a:off x="6917100" y="6036100"/>
            <a:ext cx="90950" cy="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2">
            <a:alphaModFix/>
          </a:blip>
          <a:srcRect b="0" l="0" r="0" t="95532"/>
          <a:stretch/>
        </p:blipFill>
        <p:spPr>
          <a:xfrm>
            <a:off x="6197525" y="6115951"/>
            <a:ext cx="1377025" cy="312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/>
          <p:nvPr/>
        </p:nvSpPr>
        <p:spPr>
          <a:xfrm>
            <a:off x="6412838" y="232950"/>
            <a:ext cx="993600" cy="971700"/>
          </a:xfrm>
          <a:prstGeom prst="ellipse">
            <a:avLst/>
          </a:prstGeom>
          <a:noFill/>
          <a:ln cap="flat" cmpd="sng" w="381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2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59" name="Google Shape;15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6975" y="-162406"/>
            <a:ext cx="1377024" cy="1377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/>
          <p:cNvPicPr preferRelativeResize="0"/>
          <p:nvPr/>
        </p:nvPicPr>
        <p:blipFill rotWithShape="1">
          <a:blip r:embed="rId2">
            <a:alphaModFix/>
          </a:blip>
          <a:srcRect b="1396" l="0" r="0" t="98324"/>
          <a:stretch/>
        </p:blipFill>
        <p:spPr>
          <a:xfrm rot="10800000">
            <a:off x="6197525" y="10556449"/>
            <a:ext cx="1377025" cy="1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/>
          <p:cNvPicPr preferRelativeResize="0"/>
          <p:nvPr/>
        </p:nvPicPr>
        <p:blipFill rotWithShape="1">
          <a:blip r:embed="rId4">
            <a:alphaModFix/>
          </a:blip>
          <a:srcRect b="0" l="0" r="0" t="16819"/>
          <a:stretch/>
        </p:blipFill>
        <p:spPr>
          <a:xfrm>
            <a:off x="59550" y="89050"/>
            <a:ext cx="1377025" cy="114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 txBox="1"/>
          <p:nvPr/>
        </p:nvSpPr>
        <p:spPr>
          <a:xfrm>
            <a:off x="0" y="612975"/>
            <a:ext cx="156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41B47"/>
                </a:solidFill>
                <a:latin typeface="Caveat"/>
                <a:ea typeface="Caveat"/>
                <a:cs typeface="Caveat"/>
                <a:sym typeface="Caveat"/>
              </a:rPr>
              <a:t>By Faisal Alomar</a:t>
            </a:r>
            <a:endParaRPr sz="800">
              <a:solidFill>
                <a:srgbClr val="741B47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63" name="Google Shape;163;p6"/>
          <p:cNvSpPr/>
          <p:nvPr/>
        </p:nvSpPr>
        <p:spPr>
          <a:xfrm rot="1228840">
            <a:off x="1242802" y="7352402"/>
            <a:ext cx="1868294" cy="1807445"/>
          </a:xfrm>
          <a:prstGeom prst="ellipse">
            <a:avLst/>
          </a:prstGeom>
          <a:noFill/>
          <a:ln cap="flat" cmpd="sng" w="38100">
            <a:solidFill>
              <a:srgbClr val="A64D7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888" y="7610099"/>
            <a:ext cx="2952826" cy="295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/>
          <p:nvPr/>
        </p:nvSpPr>
        <p:spPr>
          <a:xfrm>
            <a:off x="6374150" y="199175"/>
            <a:ext cx="1071000" cy="1035600"/>
          </a:xfrm>
          <a:prstGeom prst="ellipse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D9D9D9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67" name="Google Shape;16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97262" y="4771537"/>
            <a:ext cx="1377025" cy="137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7"/>
          <p:cNvPicPr preferRelativeResize="0"/>
          <p:nvPr/>
        </p:nvPicPr>
        <p:blipFill rotWithShape="1">
          <a:blip r:embed="rId2">
            <a:alphaModFix/>
          </a:blip>
          <a:srcRect b="95532" l="0" r="0" t="2049"/>
          <a:stretch/>
        </p:blipFill>
        <p:spPr>
          <a:xfrm>
            <a:off x="6197525" y="1295975"/>
            <a:ext cx="1377025" cy="350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7"/>
          <p:cNvPicPr preferRelativeResize="0"/>
          <p:nvPr/>
        </p:nvPicPr>
        <p:blipFill rotWithShape="1">
          <a:blip r:embed="rId2">
            <a:alphaModFix/>
          </a:blip>
          <a:srcRect b="95532" l="0" r="0" t="0"/>
          <a:stretch/>
        </p:blipFill>
        <p:spPr>
          <a:xfrm>
            <a:off x="6197212" y="1234449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7"/>
          <p:cNvPicPr preferRelativeResize="0"/>
          <p:nvPr/>
        </p:nvPicPr>
        <p:blipFill rotWithShape="1">
          <a:blip r:embed="rId2">
            <a:alphaModFix/>
          </a:blip>
          <a:srcRect b="95532" l="0" r="0" t="0"/>
          <a:stretch/>
        </p:blipFill>
        <p:spPr>
          <a:xfrm>
            <a:off x="6197287" y="12046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7"/>
          <p:cNvPicPr preferRelativeResize="0"/>
          <p:nvPr/>
        </p:nvPicPr>
        <p:blipFill rotWithShape="1">
          <a:blip r:embed="rId2">
            <a:alphaModFix/>
          </a:blip>
          <a:srcRect b="0" l="52278" r="41116" t="95532"/>
          <a:stretch/>
        </p:blipFill>
        <p:spPr>
          <a:xfrm>
            <a:off x="6917100" y="6036100"/>
            <a:ext cx="90950" cy="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7"/>
          <p:cNvPicPr preferRelativeResize="0"/>
          <p:nvPr/>
        </p:nvPicPr>
        <p:blipFill rotWithShape="1">
          <a:blip r:embed="rId2">
            <a:alphaModFix/>
          </a:blip>
          <a:srcRect b="0" l="0" r="0" t="95532"/>
          <a:stretch/>
        </p:blipFill>
        <p:spPr>
          <a:xfrm>
            <a:off x="6197525" y="6115951"/>
            <a:ext cx="1377025" cy="312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/>
          <p:nvPr/>
        </p:nvSpPr>
        <p:spPr>
          <a:xfrm>
            <a:off x="6412838" y="232950"/>
            <a:ext cx="993600" cy="971700"/>
          </a:xfrm>
          <a:prstGeom prst="ellipse">
            <a:avLst/>
          </a:prstGeom>
          <a:noFill/>
          <a:ln cap="flat" cmpd="sng" w="381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2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74" name="Google Shape;17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2559" y="-161700"/>
            <a:ext cx="2263987" cy="2263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217" y="64264"/>
            <a:ext cx="1812038" cy="1812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7"/>
          <p:cNvPicPr preferRelativeResize="0"/>
          <p:nvPr/>
        </p:nvPicPr>
        <p:blipFill rotWithShape="1">
          <a:blip r:embed="rId2">
            <a:alphaModFix/>
          </a:blip>
          <a:srcRect b="1396" l="0" r="0" t="98324"/>
          <a:stretch/>
        </p:blipFill>
        <p:spPr>
          <a:xfrm rot="10800000">
            <a:off x="6197525" y="10556449"/>
            <a:ext cx="1377025" cy="1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7"/>
          <p:cNvSpPr/>
          <p:nvPr/>
        </p:nvSpPr>
        <p:spPr>
          <a:xfrm>
            <a:off x="428874" y="7373777"/>
            <a:ext cx="2877300" cy="2828700"/>
          </a:xfrm>
          <a:prstGeom prst="ellipse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0E0E3"/>
              </a:solidFill>
            </a:endParaRPr>
          </a:p>
        </p:txBody>
      </p:sp>
      <p:sp>
        <p:nvSpPr>
          <p:cNvPr id="178" name="Google Shape;178;p7"/>
          <p:cNvSpPr/>
          <p:nvPr/>
        </p:nvSpPr>
        <p:spPr>
          <a:xfrm rot="3320713">
            <a:off x="243383" y="8958978"/>
            <a:ext cx="1615988" cy="1627220"/>
          </a:xfrm>
          <a:prstGeom prst="ellipse">
            <a:avLst/>
          </a:prstGeom>
          <a:noFill/>
          <a:ln cap="flat" cmpd="sng" w="38100">
            <a:solidFill>
              <a:srgbClr val="D0E0E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425" y="8302447"/>
            <a:ext cx="2057775" cy="20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/>
          <p:nvPr>
            <p:ph type="title"/>
          </p:nvPr>
        </p:nvSpPr>
        <p:spPr>
          <a:xfrm>
            <a:off x="416713" y="936312"/>
            <a:ext cx="5412600" cy="8508900"/>
          </a:xfrm>
          <a:prstGeom prst="rect">
            <a:avLst/>
          </a:prstGeom>
        </p:spPr>
        <p:txBody>
          <a:bodyPr anchorCtr="0" anchor="ctr" bIns="97200" lIns="97200" spcFirstLastPara="1" rIns="97200" wrap="square" tIns="97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182" name="Google Shape;182;p8"/>
          <p:cNvSpPr txBox="1"/>
          <p:nvPr>
            <p:ph idx="12" type="sldNum"/>
          </p:nvPr>
        </p:nvSpPr>
        <p:spPr>
          <a:xfrm>
            <a:off x="7201589" y="9699486"/>
            <a:ext cx="466200" cy="818700"/>
          </a:xfrm>
          <a:prstGeom prst="rect">
            <a:avLst/>
          </a:prstGeom>
        </p:spPr>
        <p:txBody>
          <a:bodyPr anchorCtr="0" anchor="ctr" bIns="97200" lIns="97200" spcFirstLastPara="1" rIns="97200" wrap="square" tIns="97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/>
          <p:nvPr/>
        </p:nvSpPr>
        <p:spPr>
          <a:xfrm>
            <a:off x="3886200" y="-260"/>
            <a:ext cx="3886200" cy="106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7200" lIns="97200" spcFirstLastPara="1" rIns="97200" wrap="square" tIns="97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9"/>
          <p:cNvSpPr txBox="1"/>
          <p:nvPr>
            <p:ph type="title"/>
          </p:nvPr>
        </p:nvSpPr>
        <p:spPr>
          <a:xfrm>
            <a:off x="225675" y="2565003"/>
            <a:ext cx="3438300" cy="3083100"/>
          </a:xfrm>
          <a:prstGeom prst="rect">
            <a:avLst/>
          </a:prstGeom>
        </p:spPr>
        <p:txBody>
          <a:bodyPr anchorCtr="0" anchor="b" bIns="97200" lIns="97200" spcFirstLastPara="1" rIns="97200" wrap="square" tIns="97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86" name="Google Shape;186;p9"/>
          <p:cNvSpPr txBox="1"/>
          <p:nvPr>
            <p:ph idx="1" type="subTitle"/>
          </p:nvPr>
        </p:nvSpPr>
        <p:spPr>
          <a:xfrm>
            <a:off x="225675" y="5830393"/>
            <a:ext cx="3438300" cy="2568900"/>
          </a:xfrm>
          <a:prstGeom prst="rect">
            <a:avLst/>
          </a:prstGeom>
        </p:spPr>
        <p:txBody>
          <a:bodyPr anchorCtr="0" anchor="t" bIns="97200" lIns="97200" spcFirstLastPara="1" rIns="97200" wrap="square" tIns="972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87" name="Google Shape;187;p9"/>
          <p:cNvSpPr txBox="1"/>
          <p:nvPr>
            <p:ph idx="2" type="body"/>
          </p:nvPr>
        </p:nvSpPr>
        <p:spPr>
          <a:xfrm>
            <a:off x="4198575" y="1506075"/>
            <a:ext cx="3261600" cy="7686000"/>
          </a:xfrm>
          <a:prstGeom prst="rect">
            <a:avLst/>
          </a:prstGeom>
        </p:spPr>
        <p:txBody>
          <a:bodyPr anchorCtr="0" anchor="ctr" bIns="97200" lIns="97200" spcFirstLastPara="1" rIns="97200" wrap="square" tIns="972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88" name="Google Shape;188;p9"/>
          <p:cNvSpPr txBox="1"/>
          <p:nvPr>
            <p:ph idx="12" type="sldNum"/>
          </p:nvPr>
        </p:nvSpPr>
        <p:spPr>
          <a:xfrm>
            <a:off x="7201589" y="9699486"/>
            <a:ext cx="466200" cy="818700"/>
          </a:xfrm>
          <a:prstGeom prst="rect">
            <a:avLst/>
          </a:prstGeom>
        </p:spPr>
        <p:txBody>
          <a:bodyPr anchorCtr="0" anchor="ctr" bIns="97200" lIns="97200" spcFirstLastPara="1" rIns="97200" wrap="square" tIns="97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 txBox="1"/>
          <p:nvPr>
            <p:ph idx="1" type="body"/>
          </p:nvPr>
        </p:nvSpPr>
        <p:spPr>
          <a:xfrm>
            <a:off x="264945" y="8799592"/>
            <a:ext cx="5099100" cy="1258500"/>
          </a:xfrm>
          <a:prstGeom prst="rect">
            <a:avLst/>
          </a:prstGeom>
        </p:spPr>
        <p:txBody>
          <a:bodyPr anchorCtr="0" anchor="ctr" bIns="97200" lIns="97200" spcFirstLastPara="1" rIns="97200" wrap="square" tIns="972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</a:lstStyle>
          <a:p/>
        </p:txBody>
      </p:sp>
      <p:sp>
        <p:nvSpPr>
          <p:cNvPr id="191" name="Google Shape;191;p10"/>
          <p:cNvSpPr txBox="1"/>
          <p:nvPr>
            <p:ph idx="12" type="sldNum"/>
          </p:nvPr>
        </p:nvSpPr>
        <p:spPr>
          <a:xfrm>
            <a:off x="7201589" y="9699486"/>
            <a:ext cx="466200" cy="818700"/>
          </a:xfrm>
          <a:prstGeom prst="rect">
            <a:avLst/>
          </a:prstGeom>
        </p:spPr>
        <p:txBody>
          <a:bodyPr anchorCtr="0" anchor="ctr" bIns="97200" lIns="97200" spcFirstLastPara="1" rIns="97200" wrap="square" tIns="97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925652"/>
            <a:ext cx="72426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7200" lIns="97200" spcFirstLastPara="1" rIns="97200" wrap="square" tIns="97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397147"/>
            <a:ext cx="7242600" cy="71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7200" lIns="97200" spcFirstLastPara="1" rIns="97200" wrap="square" tIns="97200">
            <a:normAutofit/>
          </a:bodyPr>
          <a:lstStyle>
            <a:lvl1pPr indent="-349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1pPr>
            <a:lvl2pPr indent="-3238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>
                <a:solidFill>
                  <a:schemeClr val="dk2"/>
                </a:solidFill>
              </a:defRPr>
            </a:lvl2pPr>
            <a:lvl3pPr indent="-3238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 sz="1500">
                <a:solidFill>
                  <a:schemeClr val="dk2"/>
                </a:solidFill>
              </a:defRPr>
            </a:lvl3pPr>
            <a:lvl4pPr indent="-3238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solidFill>
                  <a:schemeClr val="dk2"/>
                </a:solidFill>
              </a:defRPr>
            </a:lvl4pPr>
            <a:lvl5pPr indent="-3238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>
                <a:solidFill>
                  <a:schemeClr val="dk2"/>
                </a:solidFill>
              </a:defRPr>
            </a:lvl5pPr>
            <a:lvl6pPr indent="-3238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 sz="1500">
                <a:solidFill>
                  <a:schemeClr val="dk2"/>
                </a:solidFill>
              </a:defRPr>
            </a:lvl6pPr>
            <a:lvl7pPr indent="-3238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solidFill>
                  <a:schemeClr val="dk2"/>
                </a:solidFill>
              </a:defRPr>
            </a:lvl7pPr>
            <a:lvl8pPr indent="-3238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>
                <a:solidFill>
                  <a:schemeClr val="dk2"/>
                </a:solidFill>
              </a:defRPr>
            </a:lvl8pPr>
            <a:lvl9pPr indent="-3238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 sz="1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699486"/>
            <a:ext cx="4662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7200" lIns="97200" spcFirstLastPara="1" rIns="97200" wrap="square" tIns="9720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ZGZ2KTR7ZF8KZwQyXMvBEUkRVQokD3Tl9nDVvF2rP-8/edit#slide=id.p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drive/u/0/folders/1M0OsQm4vyyHP--RpSXAK09HCynl9W8K6" TargetMode="External"/><Relationship Id="rId4" Type="http://schemas.openxmlformats.org/officeDocument/2006/relationships/hyperlink" Target="https://drive.google.com/drive/u/0/folders/1M0OsQm4vyyHP--RpSXAK09HCynl9W8K6" TargetMode="External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7.jpg"/><Relationship Id="rId5" Type="http://schemas.openxmlformats.org/officeDocument/2006/relationships/hyperlink" Target="https://youtu.be/XQTzvTR1AlY" TargetMode="External"/><Relationship Id="rId6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Relationship Id="rId6" Type="http://schemas.openxmlformats.org/officeDocument/2006/relationships/image" Target="../media/image4.jpg"/><Relationship Id="rId7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27.png"/><Relationship Id="rId5" Type="http://schemas.openxmlformats.org/officeDocument/2006/relationships/image" Target="../media/image2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hyperlink" Target="mailto:anatomyteam442@gmail.com" TargetMode="External"/><Relationship Id="rId6" Type="http://schemas.openxmlformats.org/officeDocument/2006/relationships/image" Target="../media/image26.png"/><Relationship Id="rId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/>
          <p:nvPr/>
        </p:nvSpPr>
        <p:spPr>
          <a:xfrm>
            <a:off x="6688875" y="388875"/>
            <a:ext cx="399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D9D9D9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sz="3300">
              <a:solidFill>
                <a:srgbClr val="D9D9D9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05" name="Google Shape;205;p14"/>
          <p:cNvSpPr txBox="1"/>
          <p:nvPr/>
        </p:nvSpPr>
        <p:spPr>
          <a:xfrm>
            <a:off x="5702269" y="8508118"/>
            <a:ext cx="1974000" cy="21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-215900" lvl="0" marL="177800" rtl="0" algn="l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000"/>
              <a:buFont typeface="Exo"/>
              <a:buChar char="-"/>
            </a:pPr>
            <a:r>
              <a:rPr b="1" lang="en" sz="20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Color Index: </a:t>
            </a:r>
            <a:endParaRPr b="1" sz="20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Main Text</a:t>
            </a:r>
            <a:endParaRPr sz="19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Male’s Slides</a:t>
            </a:r>
            <a:endParaRPr sz="1900">
              <a:solidFill>
                <a:srgbClr val="6FA8DC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Female’s Slides</a:t>
            </a:r>
            <a:endParaRPr sz="1900">
              <a:solidFill>
                <a:srgbClr val="D5A6BD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0000"/>
                </a:solidFill>
                <a:latin typeface="Exo"/>
                <a:ea typeface="Exo"/>
                <a:cs typeface="Exo"/>
                <a:sym typeface="Exo"/>
              </a:rPr>
              <a:t>Important</a:t>
            </a:r>
            <a:endParaRPr sz="1900">
              <a:solidFill>
                <a:srgbClr val="FF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6AA84F"/>
                </a:solidFill>
                <a:latin typeface="Exo"/>
                <a:ea typeface="Exo"/>
                <a:cs typeface="Exo"/>
                <a:sym typeface="Exo"/>
              </a:rPr>
              <a:t>Doctor’s Notes</a:t>
            </a:r>
            <a:endParaRPr sz="1900">
              <a:solidFill>
                <a:srgbClr val="6AA84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Extra Info</a:t>
            </a:r>
            <a:endParaRPr sz="1100"/>
          </a:p>
        </p:txBody>
      </p:sp>
      <p:sp>
        <p:nvSpPr>
          <p:cNvPr id="206" name="Google Shape;206;p14">
            <a:hlinkClick r:id="rId3"/>
          </p:cNvPr>
          <p:cNvSpPr txBox="1"/>
          <p:nvPr/>
        </p:nvSpPr>
        <p:spPr>
          <a:xfrm>
            <a:off x="5727618" y="8096514"/>
            <a:ext cx="19233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Editing File</a:t>
            </a:r>
            <a:endParaRPr b="1" sz="2200" u="sng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07" name="Google Shape;207;p14"/>
          <p:cNvSpPr txBox="1"/>
          <p:nvPr/>
        </p:nvSpPr>
        <p:spPr>
          <a:xfrm>
            <a:off x="1188904" y="4213153"/>
            <a:ext cx="53946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7200" lIns="97200" spcFirstLastPara="1" rIns="97200" wrap="square" tIns="972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Development of the Kidneys &amp; Ureters</a:t>
            </a:r>
            <a:endParaRPr b="1" sz="33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08" name="Google Shape;208;p14"/>
          <p:cNvSpPr txBox="1"/>
          <p:nvPr/>
        </p:nvSpPr>
        <p:spPr>
          <a:xfrm>
            <a:off x="2802404" y="5523106"/>
            <a:ext cx="21675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7200" lIns="97200" spcFirstLastPara="1" rIns="97200" wrap="square" tIns="972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Renal Block</a:t>
            </a:r>
            <a:endParaRPr b="1" sz="16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09" name="Google Shape;209;p14"/>
          <p:cNvSpPr txBox="1"/>
          <p:nvPr/>
        </p:nvSpPr>
        <p:spPr>
          <a:xfrm>
            <a:off x="2723056" y="5170671"/>
            <a:ext cx="23262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7200" lIns="97200" spcFirstLastPara="1" rIns="97200" wrap="square" tIns="972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____________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0" name="Google Shape;21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5050" y="100500"/>
            <a:ext cx="1140726" cy="8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 txBox="1"/>
          <p:nvPr/>
        </p:nvSpPr>
        <p:spPr>
          <a:xfrm>
            <a:off x="264512" y="685090"/>
            <a:ext cx="21876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75" lIns="36675" spcFirstLastPara="1" rIns="36675" wrap="square" tIns="36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Objectives</a:t>
            </a:r>
            <a:endParaRPr b="1" sz="28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216" name="Google Shape;216;p15"/>
          <p:cNvCxnSpPr/>
          <p:nvPr/>
        </p:nvCxnSpPr>
        <p:spPr>
          <a:xfrm flipH="1" rot="10800000">
            <a:off x="638957" y="1188272"/>
            <a:ext cx="1388700" cy="14100"/>
          </a:xfrm>
          <a:prstGeom prst="straightConnector1">
            <a:avLst/>
          </a:prstGeom>
          <a:noFill/>
          <a:ln cap="flat" cmpd="sng" w="19050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7" name="Google Shape;217;p15"/>
          <p:cNvSpPr/>
          <p:nvPr/>
        </p:nvSpPr>
        <p:spPr>
          <a:xfrm>
            <a:off x="459975" y="1725963"/>
            <a:ext cx="369000" cy="369000"/>
          </a:xfrm>
          <a:prstGeom prst="flowChartConnector">
            <a:avLst/>
          </a:prstGeom>
          <a:solidFill>
            <a:srgbClr val="C69F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218" name="Google Shape;218;p15"/>
          <p:cNvSpPr/>
          <p:nvPr/>
        </p:nvSpPr>
        <p:spPr>
          <a:xfrm>
            <a:off x="515775" y="1782963"/>
            <a:ext cx="257400" cy="255000"/>
          </a:xfrm>
          <a:prstGeom prst="flowChartConnector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219" name="Google Shape;219;p15"/>
          <p:cNvSpPr/>
          <p:nvPr/>
        </p:nvSpPr>
        <p:spPr>
          <a:xfrm>
            <a:off x="459975" y="2451163"/>
            <a:ext cx="369000" cy="369000"/>
          </a:xfrm>
          <a:prstGeom prst="flowChartConnector">
            <a:avLst/>
          </a:prstGeom>
          <a:solidFill>
            <a:srgbClr val="C69F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220" name="Google Shape;220;p15"/>
          <p:cNvSpPr/>
          <p:nvPr/>
        </p:nvSpPr>
        <p:spPr>
          <a:xfrm>
            <a:off x="515775" y="2508163"/>
            <a:ext cx="257400" cy="255000"/>
          </a:xfrm>
          <a:prstGeom prst="flowChartConnector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221" name="Google Shape;221;p15"/>
          <p:cNvSpPr/>
          <p:nvPr/>
        </p:nvSpPr>
        <p:spPr>
          <a:xfrm>
            <a:off x="459975" y="3176363"/>
            <a:ext cx="369000" cy="369000"/>
          </a:xfrm>
          <a:prstGeom prst="flowChartConnector">
            <a:avLst/>
          </a:prstGeom>
          <a:solidFill>
            <a:srgbClr val="C69F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222" name="Google Shape;222;p15"/>
          <p:cNvSpPr/>
          <p:nvPr/>
        </p:nvSpPr>
        <p:spPr>
          <a:xfrm>
            <a:off x="515775" y="3233363"/>
            <a:ext cx="257400" cy="255000"/>
          </a:xfrm>
          <a:prstGeom prst="flowChartConnector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223" name="Google Shape;223;p15"/>
          <p:cNvSpPr/>
          <p:nvPr/>
        </p:nvSpPr>
        <p:spPr>
          <a:xfrm>
            <a:off x="459975" y="3901563"/>
            <a:ext cx="369000" cy="369000"/>
          </a:xfrm>
          <a:prstGeom prst="flowChartConnector">
            <a:avLst/>
          </a:prstGeom>
          <a:solidFill>
            <a:srgbClr val="C69F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224" name="Google Shape;224;p15"/>
          <p:cNvSpPr/>
          <p:nvPr/>
        </p:nvSpPr>
        <p:spPr>
          <a:xfrm>
            <a:off x="515775" y="3958563"/>
            <a:ext cx="257400" cy="255000"/>
          </a:xfrm>
          <a:prstGeom prst="flowChartConnector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225" name="Google Shape;225;p15"/>
          <p:cNvSpPr/>
          <p:nvPr/>
        </p:nvSpPr>
        <p:spPr>
          <a:xfrm>
            <a:off x="459975" y="4626763"/>
            <a:ext cx="369000" cy="369000"/>
          </a:xfrm>
          <a:prstGeom prst="flowChartConnector">
            <a:avLst/>
          </a:prstGeom>
          <a:solidFill>
            <a:srgbClr val="C69F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226" name="Google Shape;226;p15"/>
          <p:cNvSpPr/>
          <p:nvPr/>
        </p:nvSpPr>
        <p:spPr>
          <a:xfrm>
            <a:off x="515775" y="4683763"/>
            <a:ext cx="257400" cy="255000"/>
          </a:xfrm>
          <a:prstGeom prst="flowChartConnector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227" name="Google Shape;227;p15"/>
          <p:cNvSpPr txBox="1"/>
          <p:nvPr/>
        </p:nvSpPr>
        <p:spPr>
          <a:xfrm>
            <a:off x="898650" y="1710375"/>
            <a:ext cx="612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Identify the embryological origin of kidneys &amp; ureters.</a:t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28" name="Google Shape;228;p15"/>
          <p:cNvSpPr txBox="1"/>
          <p:nvPr/>
        </p:nvSpPr>
        <p:spPr>
          <a:xfrm>
            <a:off x="898650" y="2443375"/>
            <a:ext cx="597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Differentiate between </a:t>
            </a:r>
            <a:r>
              <a:rPr i="1"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the 3 systems of kidneys </a:t>
            </a: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during development.</a:t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29" name="Google Shape;229;p15"/>
          <p:cNvSpPr txBox="1"/>
          <p:nvPr/>
        </p:nvSpPr>
        <p:spPr>
          <a:xfrm>
            <a:off x="898650" y="3901575"/>
            <a:ext cx="6456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Describe the fetal kidney &amp; identify the pre- and postnatal changes that occur in the kidney.</a:t>
            </a:r>
            <a:endParaRPr>
              <a:solidFill>
                <a:srgbClr val="FEFEFE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30" name="Google Shape;230;p15"/>
          <p:cNvSpPr txBox="1"/>
          <p:nvPr/>
        </p:nvSpPr>
        <p:spPr>
          <a:xfrm>
            <a:off x="898650" y="4611175"/>
            <a:ext cx="588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Enumerate the most common anomalies of kidneys &amp; ureters.</a:t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31" name="Google Shape;231;p15"/>
          <p:cNvSpPr txBox="1"/>
          <p:nvPr/>
        </p:nvSpPr>
        <p:spPr>
          <a:xfrm>
            <a:off x="898650" y="3064775"/>
            <a:ext cx="6291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Describe the development of collecting &amp; excretory parts of permanent kidney.</a:t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32" name="Google Shape;232;p15">
            <a:hlinkClick r:id="rId3"/>
          </p:cNvPr>
          <p:cNvSpPr txBox="1"/>
          <p:nvPr/>
        </p:nvSpPr>
        <p:spPr>
          <a:xfrm>
            <a:off x="696975" y="9992413"/>
            <a:ext cx="194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Click </a:t>
            </a:r>
            <a:r>
              <a:rPr lang="en" u="sng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Here</a:t>
            </a:r>
            <a:r>
              <a:rPr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 for the Team’s Summary!</a:t>
            </a:r>
            <a:endParaRPr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233" name="Google Shape;233;p1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9890462"/>
            <a:ext cx="676575" cy="6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/>
          <p:nvPr/>
        </p:nvSpPr>
        <p:spPr>
          <a:xfrm>
            <a:off x="1409099" y="229025"/>
            <a:ext cx="49542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75" lIns="36675" spcFirstLastPara="1" rIns="36675" wrap="square" tIns="36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Development</a:t>
            </a:r>
            <a:r>
              <a:rPr b="1" lang="en" sz="28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 Of kidney </a:t>
            </a:r>
            <a:endParaRPr b="1" sz="28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39" name="Google Shape;239;p16"/>
          <p:cNvSpPr txBox="1"/>
          <p:nvPr/>
        </p:nvSpPr>
        <p:spPr>
          <a:xfrm>
            <a:off x="610685" y="146607"/>
            <a:ext cx="2949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75" lIns="36675" spcFirstLastPara="1" rIns="36675" wrap="square" tIns="36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40" name="Google Shape;240;p16"/>
          <p:cNvSpPr txBox="1"/>
          <p:nvPr/>
        </p:nvSpPr>
        <p:spPr>
          <a:xfrm>
            <a:off x="610675" y="3216025"/>
            <a:ext cx="6245700" cy="78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17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17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17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Exo"/>
                <a:ea typeface="Exo"/>
                <a:cs typeface="Exo"/>
                <a:sym typeface="Exo"/>
              </a:rPr>
              <a:t>-  appears at </a:t>
            </a:r>
            <a:r>
              <a:rPr b="1" lang="en">
                <a:latin typeface="Exo"/>
                <a:ea typeface="Exo"/>
                <a:cs typeface="Exo"/>
                <a:sym typeface="Exo"/>
              </a:rPr>
              <a:t>beginning of 4</a:t>
            </a:r>
            <a:r>
              <a:rPr b="1" baseline="30000" lang="en">
                <a:latin typeface="Exo"/>
                <a:ea typeface="Exo"/>
                <a:cs typeface="Exo"/>
                <a:sym typeface="Exo"/>
              </a:rPr>
              <a:t>th</a:t>
            </a:r>
            <a:r>
              <a:rPr b="1" lang="en">
                <a:latin typeface="Exo"/>
                <a:ea typeface="Exo"/>
                <a:cs typeface="Exo"/>
                <a:sym typeface="Exo"/>
              </a:rPr>
              <a:t> week</a:t>
            </a:r>
            <a:r>
              <a:rPr lang="en">
                <a:latin typeface="Exo"/>
                <a:ea typeface="Exo"/>
                <a:cs typeface="Exo"/>
                <a:sym typeface="Exo"/>
              </a:rPr>
              <a:t>  in </a:t>
            </a:r>
            <a:r>
              <a:rPr b="1" lang="en">
                <a:latin typeface="Exo"/>
                <a:ea typeface="Exo"/>
                <a:cs typeface="Exo"/>
                <a:sym typeface="Exo"/>
              </a:rPr>
              <a:t>cervical region</a:t>
            </a:r>
            <a:endParaRPr b="1">
              <a:latin typeface="Exo"/>
              <a:ea typeface="Exo"/>
              <a:cs typeface="Exo"/>
              <a:sym typeface="Exo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latin typeface="Exo"/>
                <a:ea typeface="Exo"/>
                <a:cs typeface="Exo"/>
                <a:sym typeface="Exo"/>
              </a:rPr>
              <a:t>- analogous to </a:t>
            </a:r>
            <a:r>
              <a:rPr b="1" lang="en">
                <a:latin typeface="Exo"/>
                <a:ea typeface="Exo"/>
                <a:cs typeface="Exo"/>
                <a:sym typeface="Exo"/>
              </a:rPr>
              <a:t>kidney of fish</a:t>
            </a:r>
            <a:endParaRPr b="1">
              <a:latin typeface="Exo"/>
              <a:ea typeface="Exo"/>
              <a:cs typeface="Exo"/>
              <a:sym typeface="Exo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latin typeface="Exo"/>
                <a:ea typeface="Exo"/>
                <a:cs typeface="Exo"/>
                <a:sym typeface="Exo"/>
              </a:rPr>
              <a:t>- formed of tubules &amp; a duct</a:t>
            </a:r>
            <a:endParaRPr>
              <a:latin typeface="Exo"/>
              <a:ea typeface="Exo"/>
              <a:cs typeface="Exo"/>
              <a:sym typeface="Exo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latin typeface="Exo"/>
                <a:ea typeface="Exo"/>
                <a:cs typeface="Exo"/>
                <a:sym typeface="Exo"/>
              </a:rPr>
              <a:t>- </a:t>
            </a:r>
            <a:r>
              <a:rPr b="1" lang="en">
                <a:latin typeface="Exo"/>
                <a:ea typeface="Exo"/>
                <a:cs typeface="Exo"/>
                <a:sym typeface="Exo"/>
              </a:rPr>
              <a:t>not function in human</a:t>
            </a:r>
            <a:endParaRPr b="1">
              <a:latin typeface="Exo"/>
              <a:ea typeface="Exo"/>
              <a:cs typeface="Exo"/>
              <a:sym typeface="Exo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latin typeface="Exo"/>
                <a:ea typeface="Exo"/>
                <a:cs typeface="Exo"/>
                <a:sym typeface="Exo"/>
              </a:rPr>
              <a:t>- </a:t>
            </a:r>
            <a:r>
              <a:rPr b="1" lang="en">
                <a:latin typeface="Exo"/>
                <a:ea typeface="Exo"/>
                <a:cs typeface="Exo"/>
                <a:sym typeface="Exo"/>
              </a:rPr>
              <a:t>disappears</a:t>
            </a:r>
            <a:endParaRPr b="1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latin typeface="Exo"/>
                <a:ea typeface="Exo"/>
                <a:cs typeface="Exo"/>
                <a:sym typeface="Exo"/>
              </a:rPr>
              <a:t>- appears at </a:t>
            </a:r>
            <a:r>
              <a:rPr b="1" lang="en">
                <a:latin typeface="Exo"/>
                <a:ea typeface="Exo"/>
                <a:cs typeface="Exo"/>
                <a:sym typeface="Exo"/>
              </a:rPr>
              <a:t>end of 4</a:t>
            </a:r>
            <a:r>
              <a:rPr b="1" baseline="30000" lang="en">
                <a:latin typeface="Exo"/>
                <a:ea typeface="Exo"/>
                <a:cs typeface="Exo"/>
                <a:sym typeface="Exo"/>
              </a:rPr>
              <a:t>th</a:t>
            </a:r>
            <a:r>
              <a:rPr b="1" lang="en">
                <a:latin typeface="Exo"/>
                <a:ea typeface="Exo"/>
                <a:cs typeface="Exo"/>
                <a:sym typeface="Exo"/>
              </a:rPr>
              <a:t> week</a:t>
            </a:r>
            <a:r>
              <a:rPr lang="en">
                <a:latin typeface="Exo"/>
                <a:ea typeface="Exo"/>
                <a:cs typeface="Exo"/>
                <a:sym typeface="Exo"/>
              </a:rPr>
              <a:t> in </a:t>
            </a:r>
            <a:r>
              <a:rPr b="1" lang="en">
                <a:latin typeface="Exo"/>
                <a:ea typeface="Exo"/>
                <a:cs typeface="Exo"/>
                <a:sym typeface="Exo"/>
              </a:rPr>
              <a:t>thoracic</a:t>
            </a:r>
            <a:r>
              <a:rPr lang="en">
                <a:latin typeface="Exo"/>
                <a:ea typeface="Exo"/>
                <a:cs typeface="Exo"/>
                <a:sym typeface="Exo"/>
              </a:rPr>
              <a:t> &amp; </a:t>
            </a:r>
            <a:r>
              <a:rPr b="1" lang="en">
                <a:latin typeface="Exo"/>
                <a:ea typeface="Exo"/>
                <a:cs typeface="Exo"/>
                <a:sym typeface="Exo"/>
              </a:rPr>
              <a:t>abdominal regions</a:t>
            </a:r>
            <a:endParaRPr b="1">
              <a:latin typeface="Exo"/>
              <a:ea typeface="Exo"/>
              <a:cs typeface="Exo"/>
              <a:sym typeface="Exo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latin typeface="Exo"/>
                <a:ea typeface="Exo"/>
                <a:cs typeface="Exo"/>
                <a:sym typeface="Exo"/>
              </a:rPr>
              <a:t>- analogous to </a:t>
            </a:r>
            <a:r>
              <a:rPr b="1" lang="en">
                <a:latin typeface="Exo"/>
                <a:ea typeface="Exo"/>
                <a:cs typeface="Exo"/>
                <a:sym typeface="Exo"/>
              </a:rPr>
              <a:t>kidney of amphibians</a:t>
            </a:r>
            <a:endParaRPr b="1">
              <a:latin typeface="Exo"/>
              <a:ea typeface="Exo"/>
              <a:cs typeface="Exo"/>
              <a:sym typeface="Exo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latin typeface="Exo"/>
                <a:ea typeface="Exo"/>
                <a:cs typeface="Exo"/>
                <a:sym typeface="Exo"/>
              </a:rPr>
              <a:t>- formed of tubules &amp; a duct</a:t>
            </a:r>
            <a:endParaRPr>
              <a:latin typeface="Exo"/>
              <a:ea typeface="Exo"/>
              <a:cs typeface="Exo"/>
              <a:sym typeface="Exo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latin typeface="Exo"/>
                <a:ea typeface="Exo"/>
                <a:cs typeface="Exo"/>
                <a:sym typeface="Exo"/>
              </a:rPr>
              <a:t>- function </a:t>
            </a:r>
            <a:r>
              <a:rPr b="1" lang="en">
                <a:latin typeface="Exo"/>
                <a:ea typeface="Exo"/>
                <a:cs typeface="Exo"/>
                <a:sym typeface="Exo"/>
              </a:rPr>
              <a:t>temporarily</a:t>
            </a:r>
            <a:endParaRPr b="1">
              <a:latin typeface="Exo"/>
              <a:ea typeface="Exo"/>
              <a:cs typeface="Exo"/>
              <a:sym typeface="Exo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latin typeface="Exo"/>
                <a:ea typeface="Exo"/>
                <a:cs typeface="Exo"/>
                <a:sym typeface="Exo"/>
              </a:rPr>
              <a:t>-The duct: In </a:t>
            </a:r>
            <a:r>
              <a:rPr b="1" lang="en">
                <a:latin typeface="Exo"/>
                <a:ea typeface="Exo"/>
                <a:cs typeface="Exo"/>
                <a:sym typeface="Exo"/>
              </a:rPr>
              <a:t>male</a:t>
            </a:r>
            <a:r>
              <a:rPr lang="en">
                <a:latin typeface="Exo"/>
                <a:ea typeface="Exo"/>
                <a:cs typeface="Exo"/>
                <a:sym typeface="Exo"/>
              </a:rPr>
              <a:t>: forms genital duct</a:t>
            </a:r>
            <a:endParaRPr>
              <a:latin typeface="Exo"/>
              <a:ea typeface="Exo"/>
              <a:cs typeface="Exo"/>
              <a:sym typeface="Exo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Exo"/>
                <a:ea typeface="Exo"/>
                <a:cs typeface="Exo"/>
                <a:sym typeface="Exo"/>
              </a:rPr>
              <a:t>- In </a:t>
            </a:r>
            <a:r>
              <a:rPr b="1" lang="en">
                <a:latin typeface="Exo"/>
                <a:ea typeface="Exo"/>
                <a:cs typeface="Exo"/>
                <a:sym typeface="Exo"/>
              </a:rPr>
              <a:t>both sexes</a:t>
            </a:r>
            <a:r>
              <a:rPr lang="en">
                <a:latin typeface="Exo"/>
                <a:ea typeface="Exo"/>
                <a:cs typeface="Exo"/>
                <a:sym typeface="Exo"/>
              </a:rPr>
              <a:t>: forms ureteric bud</a:t>
            </a:r>
            <a:endParaRPr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>
              <a:latin typeface="Exo"/>
              <a:ea typeface="Exo"/>
              <a:cs typeface="Exo"/>
              <a:sym typeface="Exo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>
                <a:latin typeface="Exo"/>
                <a:ea typeface="Exo"/>
                <a:cs typeface="Exo"/>
                <a:sym typeface="Exo"/>
              </a:rPr>
              <a:t>- appears at </a:t>
            </a:r>
            <a:r>
              <a:rPr b="1" lang="en">
                <a:latin typeface="Exo"/>
                <a:ea typeface="Exo"/>
                <a:cs typeface="Exo"/>
                <a:sym typeface="Exo"/>
              </a:rPr>
              <a:t>5</a:t>
            </a:r>
            <a:r>
              <a:rPr b="1" baseline="30000" lang="en">
                <a:latin typeface="Exo"/>
                <a:ea typeface="Exo"/>
                <a:cs typeface="Exo"/>
                <a:sym typeface="Exo"/>
              </a:rPr>
              <a:t>th</a:t>
            </a:r>
            <a:r>
              <a:rPr b="1" lang="en">
                <a:latin typeface="Exo"/>
                <a:ea typeface="Exo"/>
                <a:cs typeface="Exo"/>
                <a:sym typeface="Exo"/>
              </a:rPr>
              <a:t> week in pelvis</a:t>
            </a:r>
            <a:endParaRPr b="1">
              <a:latin typeface="Exo"/>
              <a:ea typeface="Exo"/>
              <a:cs typeface="Exo"/>
              <a:sym typeface="Exo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>
                <a:latin typeface="Exo"/>
                <a:ea typeface="Exo"/>
                <a:cs typeface="Exo"/>
                <a:sym typeface="Exo"/>
              </a:rPr>
              <a:t>- starts to function at </a:t>
            </a:r>
            <a:r>
              <a:rPr b="1" lang="en">
                <a:latin typeface="Exo"/>
                <a:ea typeface="Exo"/>
                <a:cs typeface="Exo"/>
                <a:sym typeface="Exo"/>
              </a:rPr>
              <a:t>9</a:t>
            </a:r>
            <a:r>
              <a:rPr b="1" baseline="30000" lang="en">
                <a:latin typeface="Exo"/>
                <a:ea typeface="Exo"/>
                <a:cs typeface="Exo"/>
                <a:sym typeface="Exo"/>
              </a:rPr>
              <a:t>th</a:t>
            </a:r>
            <a:r>
              <a:rPr b="1" lang="en">
                <a:latin typeface="Exo"/>
                <a:ea typeface="Exo"/>
                <a:cs typeface="Exo"/>
                <a:sym typeface="Exo"/>
              </a:rPr>
              <a:t> week</a:t>
            </a:r>
            <a:endParaRPr b="1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241" name="Google Shape;241;p16"/>
          <p:cNvPicPr preferRelativeResize="0"/>
          <p:nvPr/>
        </p:nvPicPr>
        <p:blipFill rotWithShape="1">
          <a:blip r:embed="rId3">
            <a:alphaModFix/>
          </a:blip>
          <a:srcRect b="-64798" l="0" r="-64798" t="0"/>
          <a:stretch/>
        </p:blipFill>
        <p:spPr>
          <a:xfrm>
            <a:off x="1762950" y="2424550"/>
            <a:ext cx="1665125" cy="193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750" y="2424550"/>
            <a:ext cx="874416" cy="11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6"/>
          <p:cNvSpPr txBox="1"/>
          <p:nvPr/>
        </p:nvSpPr>
        <p:spPr>
          <a:xfrm>
            <a:off x="698550" y="1280938"/>
            <a:ext cx="76200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The Embryological origin of Renal system: </a:t>
            </a:r>
            <a:r>
              <a:rPr b="1"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intermediate mesoderm .</a:t>
            </a:r>
            <a:endParaRPr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Differentiates into:</a:t>
            </a:r>
            <a:endParaRPr b="1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1- Nephrogenic ridge (cord):</a:t>
            </a: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forms kidneys &amp; ureters</a:t>
            </a:r>
            <a:endParaRPr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2- Gonadal ridge: </a:t>
            </a: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forms gonads (testes or ovaries)</a:t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44" name="Google Shape;244;p16"/>
          <p:cNvSpPr txBox="1"/>
          <p:nvPr/>
        </p:nvSpPr>
        <p:spPr>
          <a:xfrm>
            <a:off x="698550" y="3669550"/>
            <a:ext cx="5955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Three Systems of Kidney Develops:</a:t>
            </a:r>
            <a:endParaRPr/>
          </a:p>
        </p:txBody>
      </p:sp>
      <p:pic>
        <p:nvPicPr>
          <p:cNvPr id="245" name="Google Shape;245;p1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48400" y="146600"/>
            <a:ext cx="831300" cy="8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6"/>
          <p:cNvSpPr/>
          <p:nvPr/>
        </p:nvSpPr>
        <p:spPr>
          <a:xfrm>
            <a:off x="705750" y="4217350"/>
            <a:ext cx="2121300" cy="330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Pronephric System:</a:t>
            </a:r>
            <a:endParaRPr sz="10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47" name="Google Shape;247;p16"/>
          <p:cNvSpPr txBox="1"/>
          <p:nvPr/>
        </p:nvSpPr>
        <p:spPr>
          <a:xfrm>
            <a:off x="547834" y="4036450"/>
            <a:ext cx="420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sz="33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48" name="Google Shape;248;p16"/>
          <p:cNvSpPr/>
          <p:nvPr/>
        </p:nvSpPr>
        <p:spPr>
          <a:xfrm>
            <a:off x="858150" y="9302025"/>
            <a:ext cx="2121300" cy="330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49" name="Google Shape;249;p16"/>
          <p:cNvSpPr txBox="1"/>
          <p:nvPr/>
        </p:nvSpPr>
        <p:spPr>
          <a:xfrm>
            <a:off x="547834" y="9121113"/>
            <a:ext cx="420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 sz="33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50" name="Google Shape;250;p16"/>
          <p:cNvSpPr/>
          <p:nvPr/>
        </p:nvSpPr>
        <p:spPr>
          <a:xfrm>
            <a:off x="808950" y="6495075"/>
            <a:ext cx="2121300" cy="330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51" name="Google Shape;251;p16"/>
          <p:cNvSpPr txBox="1"/>
          <p:nvPr/>
        </p:nvSpPr>
        <p:spPr>
          <a:xfrm>
            <a:off x="493059" y="6314788"/>
            <a:ext cx="420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 sz="33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52" name="Google Shape;252;p16"/>
          <p:cNvSpPr/>
          <p:nvPr/>
        </p:nvSpPr>
        <p:spPr>
          <a:xfrm>
            <a:off x="448350" y="1370250"/>
            <a:ext cx="257400" cy="255000"/>
          </a:xfrm>
          <a:prstGeom prst="flowChartConnector">
            <a:avLst/>
          </a:prstGeom>
          <a:solidFill>
            <a:srgbClr val="C69F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253" name="Google Shape;253;p16"/>
          <p:cNvSpPr/>
          <p:nvPr/>
        </p:nvSpPr>
        <p:spPr>
          <a:xfrm>
            <a:off x="493050" y="1414496"/>
            <a:ext cx="168000" cy="166500"/>
          </a:xfrm>
          <a:prstGeom prst="flowChartConnector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254" name="Google Shape;254;p16"/>
          <p:cNvSpPr/>
          <p:nvPr/>
        </p:nvSpPr>
        <p:spPr>
          <a:xfrm>
            <a:off x="448350" y="3765250"/>
            <a:ext cx="257400" cy="255000"/>
          </a:xfrm>
          <a:prstGeom prst="flowChartConnector">
            <a:avLst/>
          </a:prstGeom>
          <a:solidFill>
            <a:srgbClr val="C69F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255" name="Google Shape;255;p16"/>
          <p:cNvSpPr/>
          <p:nvPr/>
        </p:nvSpPr>
        <p:spPr>
          <a:xfrm>
            <a:off x="493050" y="3809496"/>
            <a:ext cx="168000" cy="166500"/>
          </a:xfrm>
          <a:prstGeom prst="flowChartConnector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256" name="Google Shape;256;p16"/>
          <p:cNvSpPr txBox="1"/>
          <p:nvPr/>
        </p:nvSpPr>
        <p:spPr>
          <a:xfrm>
            <a:off x="751950" y="64604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Mesonephric System</a:t>
            </a:r>
            <a:r>
              <a:rPr b="1"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:</a:t>
            </a:r>
            <a:endParaRPr sz="10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57" name="Google Shape;257;p16"/>
          <p:cNvSpPr txBox="1"/>
          <p:nvPr/>
        </p:nvSpPr>
        <p:spPr>
          <a:xfrm>
            <a:off x="808950" y="9267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Metanephric system:</a:t>
            </a:r>
            <a:endParaRPr sz="10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 txBox="1"/>
          <p:nvPr/>
        </p:nvSpPr>
        <p:spPr>
          <a:xfrm>
            <a:off x="1344600" y="281550"/>
            <a:ext cx="50832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75" lIns="36675" spcFirstLastPara="1" rIns="36675" wrap="square" tIns="36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Metanephrons (</a:t>
            </a:r>
            <a:r>
              <a:rPr b="1" lang="en" sz="22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Permanent</a:t>
            </a:r>
            <a:r>
              <a:rPr b="1" lang="en" sz="22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 Kidney )</a:t>
            </a:r>
            <a:endParaRPr b="1" sz="22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63" name="Google Shape;263;p17"/>
          <p:cNvSpPr txBox="1"/>
          <p:nvPr/>
        </p:nvSpPr>
        <p:spPr>
          <a:xfrm>
            <a:off x="610685" y="146607"/>
            <a:ext cx="2949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75" lIns="36675" spcFirstLastPara="1" rIns="36675" wrap="square" tIns="36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264" name="Google Shape;26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8600" y="6994018"/>
            <a:ext cx="1667825" cy="137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7"/>
          <p:cNvPicPr preferRelativeResize="0"/>
          <p:nvPr/>
        </p:nvPicPr>
        <p:blipFill rotWithShape="1">
          <a:blip r:embed="rId4">
            <a:alphaModFix/>
          </a:blip>
          <a:srcRect b="0" l="10193" r="0" t="7037"/>
          <a:stretch/>
        </p:blipFill>
        <p:spPr>
          <a:xfrm>
            <a:off x="5635175" y="6965179"/>
            <a:ext cx="2127249" cy="1475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7"/>
          <p:cNvPicPr preferRelativeResize="0"/>
          <p:nvPr/>
        </p:nvPicPr>
        <p:blipFill rotWithShape="1">
          <a:blip r:embed="rId5">
            <a:alphaModFix/>
          </a:blip>
          <a:srcRect b="0" l="1719" r="0" t="1777"/>
          <a:stretch/>
        </p:blipFill>
        <p:spPr>
          <a:xfrm>
            <a:off x="610675" y="6144913"/>
            <a:ext cx="2127249" cy="269439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7"/>
          <p:cNvSpPr txBox="1"/>
          <p:nvPr/>
        </p:nvSpPr>
        <p:spPr>
          <a:xfrm>
            <a:off x="368725" y="1916288"/>
            <a:ext cx="31590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1-Ureteric Bud: </a:t>
            </a:r>
            <a:endParaRPr b="1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>
                <a:latin typeface="Exo"/>
                <a:ea typeface="Exo"/>
                <a:cs typeface="Exo"/>
                <a:sym typeface="Exo"/>
              </a:rPr>
              <a:t>derived from mesonephric duct, </a:t>
            </a:r>
            <a:endParaRPr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>
                <a:latin typeface="Exo"/>
                <a:ea typeface="Exo"/>
                <a:cs typeface="Exo"/>
                <a:sym typeface="Exo"/>
              </a:rPr>
              <a:t>it</a:t>
            </a:r>
            <a:r>
              <a:rPr lang="en">
                <a:latin typeface="Exo"/>
                <a:ea typeface="Exo"/>
                <a:cs typeface="Exo"/>
                <a:sym typeface="Exo"/>
              </a:rPr>
              <a:t> </a:t>
            </a:r>
            <a:r>
              <a:rPr lang="en">
                <a:latin typeface="Exo"/>
                <a:ea typeface="Exo"/>
                <a:cs typeface="Exo"/>
                <a:sym typeface="Exo"/>
              </a:rPr>
              <a:t>gives</a:t>
            </a:r>
            <a:endParaRPr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Collecting Part of the Kidney:</a:t>
            </a:r>
            <a:endParaRPr b="1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1- </a:t>
            </a: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Ureteric bud elongates &amp; penetrates metanephric mass.</a:t>
            </a:r>
            <a:endParaRPr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2-</a:t>
            </a: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Stalk of ureteric bud forms ureter &amp; its cranial end forms renal pelvis.</a:t>
            </a:r>
            <a:endParaRPr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3- </a:t>
            </a: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Branching of renal pelvis gives 3 major calyces. Branching of major calyces gives minor calyces.</a:t>
            </a:r>
            <a:endParaRPr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4-</a:t>
            </a: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Continuous branching gives straight &amp; arched collecting tubules</a:t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68" name="Google Shape;268;p17"/>
          <p:cNvSpPr txBox="1"/>
          <p:nvPr/>
        </p:nvSpPr>
        <p:spPr>
          <a:xfrm>
            <a:off x="391638" y="9062638"/>
            <a:ext cx="6245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The Nephron: </a:t>
            </a:r>
            <a:r>
              <a:rPr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(Functional Unit of </a:t>
            </a:r>
            <a:r>
              <a:rPr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Kidney</a:t>
            </a:r>
            <a:r>
              <a:rPr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)</a:t>
            </a:r>
            <a:endParaRPr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269" name="Google Shape;26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33275" y="195275"/>
            <a:ext cx="1539132" cy="12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7"/>
          <p:cNvSpPr/>
          <p:nvPr/>
        </p:nvSpPr>
        <p:spPr>
          <a:xfrm>
            <a:off x="4106025" y="1916288"/>
            <a:ext cx="3656400" cy="4794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2-Metanephric Blastema (Mass): </a:t>
            </a:r>
            <a:endParaRPr b="1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derived from nephrogenic cord, </a:t>
            </a:r>
            <a:endParaRPr>
              <a:solidFill>
                <a:srgbClr val="D5A6BD"/>
              </a:solidFill>
              <a:latin typeface="Exo"/>
              <a:ea typeface="Exo"/>
              <a:cs typeface="Exo"/>
              <a:sym typeface="Exo"/>
            </a:endParaRPr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it gives;</a:t>
            </a:r>
            <a:endParaRPr b="1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Excretory Part of the Kidney:</a:t>
            </a:r>
            <a:endParaRPr b="1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-</a:t>
            </a: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Each arched collecting tubule is surrounded by a cap of metanephric mass </a:t>
            </a:r>
            <a:r>
              <a:rPr lang="en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forms </a:t>
            </a: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(metanephric vesicle).</a:t>
            </a:r>
            <a:endParaRPr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-</a:t>
            </a: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The metanephric vesicle elongates to form an S-shaped metanephric tubule.</a:t>
            </a:r>
            <a:endParaRPr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-The end of each tubule forms Glomerular (Bowman’s) capsule.</a:t>
            </a:r>
            <a:endParaRPr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-</a:t>
            </a: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Each glomerular capsule is invaginated by capillaries (Glomerulus).</a:t>
            </a:r>
            <a:endParaRPr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-</a:t>
            </a: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The tubule lengthens to form: Proximal &amp; Distal convoluted tubules + Loop of Henle</a:t>
            </a:r>
            <a:endParaRPr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271" name="Google Shape;27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8512" y="9250588"/>
            <a:ext cx="1525764" cy="1254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7"/>
          <p:cNvSpPr txBox="1"/>
          <p:nvPr/>
        </p:nvSpPr>
        <p:spPr>
          <a:xfrm>
            <a:off x="2932050" y="922325"/>
            <a:ext cx="190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Formed of 2 Origins</a:t>
            </a:r>
            <a:endParaRPr/>
          </a:p>
        </p:txBody>
      </p:sp>
      <p:sp>
        <p:nvSpPr>
          <p:cNvPr id="273" name="Google Shape;273;p17"/>
          <p:cNvSpPr txBox="1"/>
          <p:nvPr/>
        </p:nvSpPr>
        <p:spPr>
          <a:xfrm>
            <a:off x="368713" y="9388663"/>
            <a:ext cx="5849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Formed by fusion of:</a:t>
            </a:r>
            <a:endParaRPr b="1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1-</a:t>
            </a: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Excretory tubule (from metanephric mass (cap).</a:t>
            </a:r>
            <a:endParaRPr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2-</a:t>
            </a: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Arched collecting tubule (from ureteric bud).</a:t>
            </a:r>
            <a:endParaRPr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-</a:t>
            </a: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At Full Term: each kidney contains: 800,000 – 1,000,000 nephrons</a:t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grpSp>
        <p:nvGrpSpPr>
          <p:cNvPr id="274" name="Google Shape;274;p17"/>
          <p:cNvGrpSpPr/>
          <p:nvPr/>
        </p:nvGrpSpPr>
        <p:grpSpPr>
          <a:xfrm rot="5400000">
            <a:off x="5498300" y="1452545"/>
            <a:ext cx="200071" cy="288583"/>
            <a:chOff x="4630955" y="3996981"/>
            <a:chExt cx="914400" cy="1828787"/>
          </a:xfrm>
        </p:grpSpPr>
        <p:sp>
          <p:nvSpPr>
            <p:cNvPr id="275" name="Google Shape;275;p17"/>
            <p:cNvSpPr/>
            <p:nvPr/>
          </p:nvSpPr>
          <p:spPr>
            <a:xfrm>
              <a:off x="4630955" y="3996981"/>
              <a:ext cx="914400" cy="914400"/>
            </a:xfrm>
            <a:prstGeom prst="rtTriangle">
              <a:avLst/>
            </a:prstGeom>
            <a:solidFill>
              <a:srgbClr val="B0708F"/>
            </a:solidFill>
            <a:ln cap="flat" cmpd="sng" w="9525">
              <a:solidFill>
                <a:srgbClr val="B070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7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C69FB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77" name="Google Shape;277;p17"/>
          <p:cNvCxnSpPr/>
          <p:nvPr/>
        </p:nvCxnSpPr>
        <p:spPr>
          <a:xfrm rot="10800000">
            <a:off x="3876075" y="1291900"/>
            <a:ext cx="4200" cy="209400"/>
          </a:xfrm>
          <a:prstGeom prst="straightConnector1">
            <a:avLst/>
          </a:prstGeom>
          <a:noFill/>
          <a:ln cap="flat" cmpd="sng" w="19050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78" name="Google Shape;278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4241976" y="5424875"/>
            <a:ext cx="381900" cy="38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7"/>
          <p:cNvSpPr/>
          <p:nvPr/>
        </p:nvSpPr>
        <p:spPr>
          <a:xfrm>
            <a:off x="-1073518" y="1052350"/>
            <a:ext cx="215700" cy="252600"/>
          </a:xfrm>
          <a:prstGeom prst="ellipse">
            <a:avLst/>
          </a:prstGeom>
          <a:solidFill>
            <a:srgbClr val="741B47"/>
          </a:solidFill>
          <a:ln cap="flat" cmpd="sng" w="76200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0" name="Google Shape;280;p17"/>
          <p:cNvGrpSpPr/>
          <p:nvPr/>
        </p:nvGrpSpPr>
        <p:grpSpPr>
          <a:xfrm rot="5400000">
            <a:off x="2110775" y="1452545"/>
            <a:ext cx="200071" cy="288583"/>
            <a:chOff x="4630955" y="3996981"/>
            <a:chExt cx="914400" cy="1828787"/>
          </a:xfrm>
        </p:grpSpPr>
        <p:sp>
          <p:nvSpPr>
            <p:cNvPr id="281" name="Google Shape;281;p17"/>
            <p:cNvSpPr/>
            <p:nvPr/>
          </p:nvSpPr>
          <p:spPr>
            <a:xfrm>
              <a:off x="4630955" y="3996981"/>
              <a:ext cx="914400" cy="914400"/>
            </a:xfrm>
            <a:prstGeom prst="rtTriangle">
              <a:avLst/>
            </a:prstGeom>
            <a:solidFill>
              <a:srgbClr val="B0708F"/>
            </a:solidFill>
            <a:ln cap="flat" cmpd="sng" w="9525">
              <a:solidFill>
                <a:srgbClr val="B070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7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C69FB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83" name="Google Shape;283;p17"/>
          <p:cNvCxnSpPr/>
          <p:nvPr/>
        </p:nvCxnSpPr>
        <p:spPr>
          <a:xfrm flipH="1">
            <a:off x="2066525" y="1496800"/>
            <a:ext cx="3671100" cy="9300"/>
          </a:xfrm>
          <a:prstGeom prst="straightConnector1">
            <a:avLst/>
          </a:prstGeom>
          <a:noFill/>
          <a:ln cap="flat" cmpd="sng" w="19050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4" name="Google Shape;284;p17"/>
          <p:cNvSpPr/>
          <p:nvPr/>
        </p:nvSpPr>
        <p:spPr>
          <a:xfrm>
            <a:off x="134250" y="9133675"/>
            <a:ext cx="257400" cy="255000"/>
          </a:xfrm>
          <a:prstGeom prst="flowChartConnector">
            <a:avLst/>
          </a:prstGeom>
          <a:solidFill>
            <a:srgbClr val="C69F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285" name="Google Shape;285;p17"/>
          <p:cNvSpPr/>
          <p:nvPr/>
        </p:nvSpPr>
        <p:spPr>
          <a:xfrm>
            <a:off x="178950" y="9177921"/>
            <a:ext cx="168000" cy="166500"/>
          </a:xfrm>
          <a:prstGeom prst="flowChartConnector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8"/>
          <p:cNvSpPr txBox="1"/>
          <p:nvPr/>
        </p:nvSpPr>
        <p:spPr>
          <a:xfrm>
            <a:off x="1640399" y="229025"/>
            <a:ext cx="44916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75" lIns="36675" spcFirstLastPara="1" rIns="36675" wrap="square" tIns="36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Changes Of The Kidney</a:t>
            </a:r>
            <a:endParaRPr b="1" sz="28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1" name="Google Shape;291;p18"/>
          <p:cNvSpPr txBox="1"/>
          <p:nvPr/>
        </p:nvSpPr>
        <p:spPr>
          <a:xfrm>
            <a:off x="610685" y="146607"/>
            <a:ext cx="2949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75" lIns="36675" spcFirstLastPara="1" rIns="36675" wrap="square" tIns="36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2" name="Google Shape;292;p18"/>
          <p:cNvSpPr txBox="1"/>
          <p:nvPr/>
        </p:nvSpPr>
        <p:spPr>
          <a:xfrm>
            <a:off x="573900" y="1513425"/>
            <a:ext cx="70983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(By 9th week)</a:t>
            </a:r>
            <a:r>
              <a:rPr lang="en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(Before birth)</a:t>
            </a:r>
            <a:endParaRPr>
              <a:solidFill>
                <a:srgbClr val="D5A6BD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-Change in position:</a:t>
            </a:r>
            <a:r>
              <a:rPr lang="en">
                <a:latin typeface="Exo"/>
                <a:ea typeface="Exo"/>
                <a:cs typeface="Exo"/>
                <a:sym typeface="Exo"/>
              </a:rPr>
              <a:t> The kidney ascends from pelvis to abdomen &amp; attains its adult position, caudal to suprarenal gland.</a:t>
            </a:r>
            <a:endParaRPr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-Change in blood supply:</a:t>
            </a:r>
            <a:r>
              <a:rPr lang="en">
                <a:latin typeface="Exo"/>
                <a:ea typeface="Exo"/>
                <a:cs typeface="Exo"/>
                <a:sym typeface="Exo"/>
              </a:rPr>
              <a:t> As the kidney ascends, its blood supply changes from renal branches of common iliac arteries into renal branches of abdominal aorta.</a:t>
            </a:r>
            <a:endParaRPr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-Rotation:</a:t>
            </a:r>
            <a:r>
              <a:rPr lang="en">
                <a:latin typeface="Exo"/>
                <a:ea typeface="Exo"/>
                <a:cs typeface="Exo"/>
                <a:sym typeface="Exo"/>
              </a:rPr>
              <a:t> Initially, hilum</a:t>
            </a:r>
            <a:r>
              <a:rPr lang="en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 (site of entry &amp; exit of vessels &amp; nerves)</a:t>
            </a:r>
            <a:r>
              <a:rPr lang="en">
                <a:latin typeface="Exo"/>
                <a:ea typeface="Exo"/>
                <a:cs typeface="Exo"/>
                <a:sym typeface="Exo"/>
              </a:rPr>
              <a:t> is ventral then rotates medially about 90° &amp; becomes medial.</a:t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293" name="Google Shape;2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3538" y="3357311"/>
            <a:ext cx="4916176" cy="14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9937" y="5882125"/>
            <a:ext cx="2140813" cy="2457124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8"/>
          <p:cNvSpPr txBox="1"/>
          <p:nvPr/>
        </p:nvSpPr>
        <p:spPr>
          <a:xfrm>
            <a:off x="553650" y="9627725"/>
            <a:ext cx="7620000" cy="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1)</a:t>
            </a:r>
            <a:r>
              <a:rPr lang="en">
                <a:latin typeface="Exo"/>
                <a:ea typeface="Exo"/>
                <a:cs typeface="Exo"/>
                <a:sym typeface="Exo"/>
              </a:rPr>
              <a:t> </a:t>
            </a: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Increase in size:</a:t>
            </a:r>
            <a:r>
              <a:rPr lang="en">
                <a:latin typeface="Exo"/>
                <a:ea typeface="Exo"/>
                <a:cs typeface="Exo"/>
                <a:sym typeface="Exo"/>
              </a:rPr>
              <a:t> due to elongation of tubules and increase in connective tissue</a:t>
            </a:r>
            <a:endParaRPr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Exo"/>
                <a:ea typeface="Exo"/>
                <a:cs typeface="Exo"/>
                <a:sym typeface="Exo"/>
              </a:rPr>
              <a:t>between tubules (not due to increase in number of nephrons).</a:t>
            </a:r>
            <a:endParaRPr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2)</a:t>
            </a:r>
            <a:r>
              <a:rPr lang="en">
                <a:latin typeface="Exo"/>
                <a:ea typeface="Exo"/>
                <a:cs typeface="Exo"/>
                <a:sym typeface="Exo"/>
              </a:rPr>
              <a:t> </a:t>
            </a: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Disappearance of kidney lobulation.</a:t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6" name="Google Shape;296;p18"/>
          <p:cNvSpPr/>
          <p:nvPr/>
        </p:nvSpPr>
        <p:spPr>
          <a:xfrm>
            <a:off x="1007825" y="5343627"/>
            <a:ext cx="3270600" cy="608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741B4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Glomerular filtration begins at 9th week.</a:t>
            </a:r>
            <a:endParaRPr sz="10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7" name="Google Shape;297;p18"/>
          <p:cNvSpPr/>
          <p:nvPr/>
        </p:nvSpPr>
        <p:spPr>
          <a:xfrm>
            <a:off x="1007825" y="6061750"/>
            <a:ext cx="3270600" cy="1218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741B4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At 9th week, kidney attains its adult position &amp; receives its supply from </a:t>
            </a:r>
            <a:r>
              <a:rPr lang="en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renal artery, </a:t>
            </a:r>
            <a:r>
              <a:rPr lang="en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Abdominal aorta</a:t>
            </a:r>
            <a:r>
              <a:rPr lang="en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&amp; its hilum is rotated medially.</a:t>
            </a:r>
            <a:endParaRPr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8" name="Google Shape;298;p18"/>
          <p:cNvSpPr/>
          <p:nvPr/>
        </p:nvSpPr>
        <p:spPr>
          <a:xfrm>
            <a:off x="1007825" y="7398274"/>
            <a:ext cx="3270600" cy="1093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741B4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Kidney is subdivided into lobes that are visible externally, Lobulation diminishes at the end of fetal period </a:t>
            </a:r>
            <a:r>
              <a:rPr lang="en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(Criteria of fetal kidney)</a:t>
            </a: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.</a:t>
            </a:r>
            <a:endParaRPr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9" name="Google Shape;299;p18"/>
          <p:cNvSpPr/>
          <p:nvPr/>
        </p:nvSpPr>
        <p:spPr>
          <a:xfrm>
            <a:off x="1007825" y="8592599"/>
            <a:ext cx="3270600" cy="538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741B4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Nephron formation is complete at birth.</a:t>
            </a:r>
            <a:endParaRPr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0" name="Google Shape;300;p18"/>
          <p:cNvSpPr/>
          <p:nvPr/>
        </p:nvSpPr>
        <p:spPr>
          <a:xfrm rot="5400000">
            <a:off x="3962238" y="5921391"/>
            <a:ext cx="1030200" cy="3969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741B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8"/>
          <p:cNvSpPr/>
          <p:nvPr/>
        </p:nvSpPr>
        <p:spPr>
          <a:xfrm flipH="1" rot="-5400000">
            <a:off x="281425" y="7142582"/>
            <a:ext cx="1055400" cy="3969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741B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8"/>
          <p:cNvSpPr/>
          <p:nvPr/>
        </p:nvSpPr>
        <p:spPr>
          <a:xfrm rot="5400000">
            <a:off x="3962238" y="8232658"/>
            <a:ext cx="1030200" cy="3969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741B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8"/>
          <p:cNvSpPr/>
          <p:nvPr/>
        </p:nvSpPr>
        <p:spPr>
          <a:xfrm>
            <a:off x="572100" y="1182525"/>
            <a:ext cx="2307900" cy="330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b="1" lang="en" sz="16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During Development:</a:t>
            </a:r>
            <a:endParaRPr sz="10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4" name="Google Shape;304;p18"/>
          <p:cNvSpPr txBox="1"/>
          <p:nvPr/>
        </p:nvSpPr>
        <p:spPr>
          <a:xfrm>
            <a:off x="401259" y="1001613"/>
            <a:ext cx="420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sz="33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5" name="Google Shape;305;p18"/>
          <p:cNvSpPr/>
          <p:nvPr/>
        </p:nvSpPr>
        <p:spPr>
          <a:xfrm>
            <a:off x="633825" y="9270900"/>
            <a:ext cx="1365900" cy="330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 After Birth:</a:t>
            </a:r>
            <a:endParaRPr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6" name="Google Shape;306;p18"/>
          <p:cNvSpPr txBox="1"/>
          <p:nvPr/>
        </p:nvSpPr>
        <p:spPr>
          <a:xfrm>
            <a:off x="401259" y="9097788"/>
            <a:ext cx="420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 sz="33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7" name="Google Shape;307;p18"/>
          <p:cNvSpPr/>
          <p:nvPr/>
        </p:nvSpPr>
        <p:spPr>
          <a:xfrm>
            <a:off x="640100" y="4887575"/>
            <a:ext cx="1946700" cy="330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b="1" lang="en" sz="16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The Fetal kidney:</a:t>
            </a:r>
            <a:endParaRPr b="1" sz="16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8" name="Google Shape;308;p18"/>
          <p:cNvSpPr txBox="1"/>
          <p:nvPr/>
        </p:nvSpPr>
        <p:spPr>
          <a:xfrm>
            <a:off x="331334" y="4706650"/>
            <a:ext cx="420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 sz="33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"/>
          <p:cNvSpPr txBox="1"/>
          <p:nvPr/>
        </p:nvSpPr>
        <p:spPr>
          <a:xfrm>
            <a:off x="1976400" y="229025"/>
            <a:ext cx="38196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75" lIns="36675" spcFirstLastPara="1" rIns="36675" wrap="square" tIns="36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Congenital Anomalies</a:t>
            </a:r>
            <a:endParaRPr b="1" sz="28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4" name="Google Shape;314;p19"/>
          <p:cNvSpPr txBox="1"/>
          <p:nvPr/>
        </p:nvSpPr>
        <p:spPr>
          <a:xfrm>
            <a:off x="610685" y="146607"/>
            <a:ext cx="2949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75" lIns="36675" spcFirstLastPara="1" rIns="36675" wrap="square" tIns="36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4</a:t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315" name="Google Shape;315;p19"/>
          <p:cNvPicPr preferRelativeResize="0"/>
          <p:nvPr/>
        </p:nvPicPr>
        <p:blipFill rotWithShape="1">
          <a:blip r:embed="rId3">
            <a:alphaModFix/>
          </a:blip>
          <a:srcRect b="8767" l="0" r="44221" t="0"/>
          <a:stretch/>
        </p:blipFill>
        <p:spPr>
          <a:xfrm>
            <a:off x="1423500" y="5890263"/>
            <a:ext cx="4412471" cy="209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9"/>
          <p:cNvPicPr preferRelativeResize="0"/>
          <p:nvPr/>
        </p:nvPicPr>
        <p:blipFill rotWithShape="1">
          <a:blip r:embed="rId4">
            <a:alphaModFix/>
          </a:blip>
          <a:srcRect b="40630" l="3533" r="52741" t="7590"/>
          <a:stretch/>
        </p:blipFill>
        <p:spPr>
          <a:xfrm>
            <a:off x="5109463" y="7923100"/>
            <a:ext cx="2547176" cy="203180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17" name="Google Shape;317;p19"/>
          <p:cNvPicPr preferRelativeResize="0"/>
          <p:nvPr/>
        </p:nvPicPr>
        <p:blipFill rotWithShape="1">
          <a:blip r:embed="rId4">
            <a:alphaModFix/>
          </a:blip>
          <a:srcRect b="0" l="21294" r="13243" t="61375"/>
          <a:stretch/>
        </p:blipFill>
        <p:spPr>
          <a:xfrm>
            <a:off x="2648588" y="8055800"/>
            <a:ext cx="2460876" cy="198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9"/>
          <p:cNvPicPr preferRelativeResize="0"/>
          <p:nvPr/>
        </p:nvPicPr>
        <p:blipFill rotWithShape="1">
          <a:blip r:embed="rId5">
            <a:alphaModFix/>
          </a:blip>
          <a:srcRect b="65185" l="0" r="52680" t="0"/>
          <a:stretch/>
        </p:blipFill>
        <p:spPr>
          <a:xfrm>
            <a:off x="101413" y="7923100"/>
            <a:ext cx="2547172" cy="2252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9" name="Google Shape;319;p19"/>
          <p:cNvCxnSpPr/>
          <p:nvPr/>
        </p:nvCxnSpPr>
        <p:spPr>
          <a:xfrm flipH="1">
            <a:off x="346875" y="1252975"/>
            <a:ext cx="39600" cy="4510800"/>
          </a:xfrm>
          <a:prstGeom prst="straightConnector1">
            <a:avLst/>
          </a:prstGeom>
          <a:noFill/>
          <a:ln cap="flat" cmpd="sng" w="76200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0" name="Google Shape;320;p19"/>
          <p:cNvSpPr txBox="1"/>
          <p:nvPr/>
        </p:nvSpPr>
        <p:spPr>
          <a:xfrm>
            <a:off x="584275" y="1772563"/>
            <a:ext cx="347700" cy="4311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sz="24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1" name="Google Shape;321;p19"/>
          <p:cNvSpPr txBox="1"/>
          <p:nvPr/>
        </p:nvSpPr>
        <p:spPr>
          <a:xfrm>
            <a:off x="878500" y="1779575"/>
            <a:ext cx="602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Pelvic kidney: </a:t>
            </a:r>
            <a:r>
              <a:rPr lang="en" sz="16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failure of ascent of one kidney (ureter is short)</a:t>
            </a:r>
            <a:endParaRPr sz="16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2" name="Google Shape;322;p19"/>
          <p:cNvSpPr txBox="1"/>
          <p:nvPr/>
        </p:nvSpPr>
        <p:spPr>
          <a:xfrm>
            <a:off x="878500" y="2382050"/>
            <a:ext cx="6903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Horseshoe kidney:</a:t>
            </a:r>
            <a:r>
              <a:rPr lang="en" sz="16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the poles of both kidneys (usually the lower poles) fuse: the kidneys have a lower position than normal but have normal function </a:t>
            </a:r>
            <a:endParaRPr sz="16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3" name="Google Shape;323;p19"/>
          <p:cNvSpPr txBox="1"/>
          <p:nvPr/>
        </p:nvSpPr>
        <p:spPr>
          <a:xfrm>
            <a:off x="878500" y="3400613"/>
            <a:ext cx="602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Unilateral renal agenesis:</a:t>
            </a:r>
            <a:r>
              <a:rPr lang="en" sz="16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due to absence of one ureteric bud</a:t>
            </a:r>
            <a:endParaRPr sz="16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4" name="Google Shape;324;p19"/>
          <p:cNvSpPr txBox="1"/>
          <p:nvPr/>
        </p:nvSpPr>
        <p:spPr>
          <a:xfrm>
            <a:off x="878500" y="3957900"/>
            <a:ext cx="6252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Supernumerary kidney: </a:t>
            </a:r>
            <a:r>
              <a:rPr lang="en" sz="16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due to</a:t>
            </a:r>
            <a:r>
              <a:rPr lang="en" sz="16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" sz="16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development of 2 ureteric buds</a:t>
            </a:r>
            <a:endParaRPr sz="16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5" name="Google Shape;325;p19"/>
          <p:cNvSpPr txBox="1"/>
          <p:nvPr/>
        </p:nvSpPr>
        <p:spPr>
          <a:xfrm>
            <a:off x="878500" y="4584463"/>
            <a:ext cx="5166900" cy="8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Right Side:</a:t>
            </a:r>
            <a:r>
              <a:rPr lang="en" sz="16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malrotation of kidney</a:t>
            </a:r>
            <a:endParaRPr sz="16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Left Side: </a:t>
            </a:r>
            <a:r>
              <a:rPr lang="en" sz="16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bifid ureter &amp; supernumerary kidney</a:t>
            </a:r>
            <a:endParaRPr sz="16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6" name="Google Shape;326;p19"/>
          <p:cNvSpPr/>
          <p:nvPr/>
        </p:nvSpPr>
        <p:spPr>
          <a:xfrm>
            <a:off x="10064175" y="4463800"/>
            <a:ext cx="503400" cy="283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9"/>
          <p:cNvSpPr/>
          <p:nvPr/>
        </p:nvSpPr>
        <p:spPr>
          <a:xfrm>
            <a:off x="10567575" y="5466175"/>
            <a:ext cx="294900" cy="283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9"/>
          <p:cNvSpPr/>
          <p:nvPr/>
        </p:nvSpPr>
        <p:spPr>
          <a:xfrm>
            <a:off x="259725" y="1883072"/>
            <a:ext cx="227100" cy="224100"/>
          </a:xfrm>
          <a:prstGeom prst="ellipse">
            <a:avLst/>
          </a:prstGeom>
          <a:solidFill>
            <a:srgbClr val="741B47"/>
          </a:solidFill>
          <a:ln cap="flat" cmpd="sng" w="25400">
            <a:solidFill>
              <a:srgbClr val="C69F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9"/>
          <p:cNvSpPr/>
          <p:nvPr/>
        </p:nvSpPr>
        <p:spPr>
          <a:xfrm>
            <a:off x="259725" y="3427922"/>
            <a:ext cx="227100" cy="224100"/>
          </a:xfrm>
          <a:prstGeom prst="ellipse">
            <a:avLst/>
          </a:prstGeom>
          <a:solidFill>
            <a:srgbClr val="741B47"/>
          </a:solidFill>
          <a:ln cap="flat" cmpd="sng" w="25400">
            <a:solidFill>
              <a:srgbClr val="C69F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9"/>
          <p:cNvSpPr/>
          <p:nvPr/>
        </p:nvSpPr>
        <p:spPr>
          <a:xfrm>
            <a:off x="259725" y="4826897"/>
            <a:ext cx="227100" cy="224100"/>
          </a:xfrm>
          <a:prstGeom prst="ellipse">
            <a:avLst/>
          </a:prstGeom>
          <a:solidFill>
            <a:srgbClr val="741B47"/>
          </a:solidFill>
          <a:ln cap="flat" cmpd="sng" w="25400">
            <a:solidFill>
              <a:srgbClr val="C69F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9"/>
          <p:cNvSpPr/>
          <p:nvPr/>
        </p:nvSpPr>
        <p:spPr>
          <a:xfrm>
            <a:off x="259725" y="2723973"/>
            <a:ext cx="227100" cy="224100"/>
          </a:xfrm>
          <a:prstGeom prst="ellipse">
            <a:avLst/>
          </a:prstGeom>
          <a:solidFill>
            <a:srgbClr val="B0708F"/>
          </a:solidFill>
          <a:ln cap="flat" cmpd="sng" w="25400">
            <a:solidFill>
              <a:srgbClr val="C69F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9"/>
          <p:cNvSpPr/>
          <p:nvPr/>
        </p:nvSpPr>
        <p:spPr>
          <a:xfrm>
            <a:off x="259725" y="4061398"/>
            <a:ext cx="227100" cy="224100"/>
          </a:xfrm>
          <a:prstGeom prst="ellipse">
            <a:avLst/>
          </a:prstGeom>
          <a:solidFill>
            <a:srgbClr val="B0708F"/>
          </a:solidFill>
          <a:ln cap="flat" cmpd="sng" w="25400">
            <a:solidFill>
              <a:srgbClr val="C69F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9"/>
          <p:cNvSpPr txBox="1"/>
          <p:nvPr/>
        </p:nvSpPr>
        <p:spPr>
          <a:xfrm>
            <a:off x="584275" y="2620463"/>
            <a:ext cx="347700" cy="4311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 sz="24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34" name="Google Shape;334;p19"/>
          <p:cNvSpPr txBox="1"/>
          <p:nvPr/>
        </p:nvSpPr>
        <p:spPr>
          <a:xfrm>
            <a:off x="584275" y="3378013"/>
            <a:ext cx="347700" cy="4311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 sz="24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35" name="Google Shape;335;p19"/>
          <p:cNvSpPr txBox="1"/>
          <p:nvPr/>
        </p:nvSpPr>
        <p:spPr>
          <a:xfrm>
            <a:off x="584275" y="3992538"/>
            <a:ext cx="347700" cy="4311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4</a:t>
            </a:r>
            <a:endParaRPr b="1" sz="24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36" name="Google Shape;336;p19"/>
          <p:cNvSpPr txBox="1"/>
          <p:nvPr/>
        </p:nvSpPr>
        <p:spPr>
          <a:xfrm>
            <a:off x="584275" y="4723388"/>
            <a:ext cx="347700" cy="4311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5</a:t>
            </a:r>
            <a:endParaRPr b="1" sz="24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37" name="Google Shape;337;p19"/>
          <p:cNvSpPr/>
          <p:nvPr/>
        </p:nvSpPr>
        <p:spPr>
          <a:xfrm>
            <a:off x="1976400" y="7612675"/>
            <a:ext cx="227100" cy="43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15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sz="1500"/>
          </a:p>
        </p:txBody>
      </p:sp>
      <p:sp>
        <p:nvSpPr>
          <p:cNvPr id="338" name="Google Shape;338;p19"/>
          <p:cNvSpPr/>
          <p:nvPr/>
        </p:nvSpPr>
        <p:spPr>
          <a:xfrm>
            <a:off x="4673300" y="7686325"/>
            <a:ext cx="227100" cy="283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sz="1500"/>
          </a:p>
        </p:txBody>
      </p:sp>
      <p:sp>
        <p:nvSpPr>
          <p:cNvPr id="339" name="Google Shape;339;p19"/>
          <p:cNvSpPr/>
          <p:nvPr/>
        </p:nvSpPr>
        <p:spPr>
          <a:xfrm>
            <a:off x="101425" y="9827675"/>
            <a:ext cx="227100" cy="43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sz="1500"/>
          </a:p>
        </p:txBody>
      </p:sp>
      <p:sp>
        <p:nvSpPr>
          <p:cNvPr id="340" name="Google Shape;340;p19"/>
          <p:cNvSpPr/>
          <p:nvPr/>
        </p:nvSpPr>
        <p:spPr>
          <a:xfrm>
            <a:off x="2782400" y="9744025"/>
            <a:ext cx="227100" cy="43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4</a:t>
            </a:r>
            <a:endParaRPr sz="1500"/>
          </a:p>
        </p:txBody>
      </p:sp>
      <p:sp>
        <p:nvSpPr>
          <p:cNvPr id="341" name="Google Shape;341;p19"/>
          <p:cNvSpPr/>
          <p:nvPr/>
        </p:nvSpPr>
        <p:spPr>
          <a:xfrm>
            <a:off x="5109500" y="9744025"/>
            <a:ext cx="227100" cy="43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5</a:t>
            </a:r>
            <a:endParaRPr sz="1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6" name="Google Shape;346;p20"/>
          <p:cNvCxnSpPr/>
          <p:nvPr/>
        </p:nvCxnSpPr>
        <p:spPr>
          <a:xfrm>
            <a:off x="1579543" y="843119"/>
            <a:ext cx="4613400" cy="1800"/>
          </a:xfrm>
          <a:prstGeom prst="straightConnector1">
            <a:avLst/>
          </a:prstGeom>
          <a:noFill/>
          <a:ln cap="flat" cmpd="sng" w="38100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7" name="Google Shape;347;p20"/>
          <p:cNvSpPr txBox="1"/>
          <p:nvPr/>
        </p:nvSpPr>
        <p:spPr>
          <a:xfrm>
            <a:off x="2792400" y="229036"/>
            <a:ext cx="21876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75" lIns="36675" spcFirstLastPara="1" rIns="36675" wrap="square" tIns="36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Summary</a:t>
            </a:r>
            <a:endParaRPr b="1" sz="28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48" name="Google Shape;348;p20"/>
          <p:cNvSpPr txBox="1"/>
          <p:nvPr/>
        </p:nvSpPr>
        <p:spPr>
          <a:xfrm>
            <a:off x="756600" y="1269700"/>
            <a:ext cx="6567600" cy="86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Kidneys &amp; ureters origin: </a:t>
            </a:r>
            <a:endParaRPr b="1" sz="15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Exo"/>
                <a:ea typeface="Exo"/>
                <a:cs typeface="Exo"/>
                <a:sym typeface="Exo"/>
              </a:rPr>
              <a:t>from nephrogenic ridge (cord) of intermediate Mesoderm.</a:t>
            </a:r>
            <a:endParaRPr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During development, 3 systems appear:</a:t>
            </a:r>
            <a:endParaRPr b="1" sz="15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Exo"/>
                <a:ea typeface="Exo"/>
                <a:cs typeface="Exo"/>
                <a:sym typeface="Exo"/>
              </a:rPr>
              <a:t>1) Pronephric: in cervical region, not function.</a:t>
            </a:r>
            <a:endParaRPr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Exo"/>
                <a:ea typeface="Exo"/>
                <a:cs typeface="Exo"/>
                <a:sym typeface="Exo"/>
              </a:rPr>
              <a:t>2) Mesonephric: in thorax &amp; abdomen, function temporarily, mesonephric duct gives ureteric bud.</a:t>
            </a:r>
            <a:endParaRPr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Exo"/>
                <a:ea typeface="Exo"/>
                <a:cs typeface="Exo"/>
                <a:sym typeface="Exo"/>
              </a:rPr>
              <a:t>3) Metanephric: in pelvis, permanent kidney.</a:t>
            </a:r>
            <a:endParaRPr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Ureteric bud gives: </a:t>
            </a:r>
            <a:endParaRPr b="1" sz="15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Exo"/>
                <a:ea typeface="Exo"/>
                <a:cs typeface="Exo"/>
                <a:sym typeface="Exo"/>
              </a:rPr>
              <a:t>ureter + collecting part of kidney (calyces, straight &amp; arched collecting tubules).</a:t>
            </a:r>
            <a:endParaRPr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Metanephric mass gives: </a:t>
            </a:r>
            <a:endParaRPr b="1" sz="15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Exo"/>
                <a:ea typeface="Exo"/>
                <a:cs typeface="Exo"/>
                <a:sym typeface="Exo"/>
              </a:rPr>
              <a:t>excretory part of kidney (Bowman capsule, proximal &amp; distal convoluted</a:t>
            </a:r>
            <a:endParaRPr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Exo"/>
                <a:ea typeface="Exo"/>
                <a:cs typeface="Exo"/>
                <a:sym typeface="Exo"/>
              </a:rPr>
              <a:t>tubules, loop of Henle).</a:t>
            </a:r>
            <a:endParaRPr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By 9th week:</a:t>
            </a:r>
            <a:endParaRPr b="1" sz="15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Exo"/>
                <a:ea typeface="Exo"/>
                <a:cs typeface="Exo"/>
                <a:sym typeface="Exo"/>
              </a:rPr>
              <a:t>1) Glomerular filtration begins.</a:t>
            </a:r>
            <a:endParaRPr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Exo"/>
                <a:ea typeface="Exo"/>
                <a:cs typeface="Exo"/>
                <a:sym typeface="Exo"/>
              </a:rPr>
              <a:t>2) Kidney attains its adult position.</a:t>
            </a:r>
            <a:endParaRPr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Exo"/>
                <a:ea typeface="Exo"/>
                <a:cs typeface="Exo"/>
                <a:sym typeface="Exo"/>
              </a:rPr>
              <a:t>3) Kidney receives its arterial supply from aorta.</a:t>
            </a:r>
            <a:endParaRPr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Exo"/>
                <a:ea typeface="Exo"/>
                <a:cs typeface="Exo"/>
                <a:sym typeface="Exo"/>
              </a:rPr>
              <a:t>4) Kidney completes rotation.</a:t>
            </a:r>
            <a:endParaRPr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At full term:</a:t>
            </a:r>
            <a:endParaRPr b="1" sz="15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Exo"/>
                <a:ea typeface="Exo"/>
                <a:cs typeface="Exo"/>
                <a:sym typeface="Exo"/>
              </a:rPr>
              <a:t>1) Nephron formation is complete.</a:t>
            </a:r>
            <a:endParaRPr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Exo"/>
                <a:ea typeface="Exo"/>
                <a:cs typeface="Exo"/>
                <a:sym typeface="Exo"/>
              </a:rPr>
              <a:t>2) Lobulation of kidney diminishes.</a:t>
            </a:r>
            <a:endParaRPr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After birth:</a:t>
            </a:r>
            <a:endParaRPr b="1" sz="15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Exo"/>
                <a:ea typeface="Exo"/>
                <a:cs typeface="Exo"/>
                <a:sym typeface="Exo"/>
              </a:rPr>
              <a:t>1) Lobulation of kidney disappears.</a:t>
            </a:r>
            <a:endParaRPr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Exo"/>
                <a:ea typeface="Exo"/>
                <a:cs typeface="Exo"/>
                <a:sym typeface="Exo"/>
              </a:rPr>
              <a:t>2) Kidney increases in size due to elongation of existing tubules not due to increase in number of nephrons.</a:t>
            </a:r>
            <a:endParaRPr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49" name="Google Shape;349;p20"/>
          <p:cNvSpPr/>
          <p:nvPr/>
        </p:nvSpPr>
        <p:spPr>
          <a:xfrm>
            <a:off x="-1461400" y="1143938"/>
            <a:ext cx="386700" cy="348600"/>
          </a:xfrm>
          <a:prstGeom prst="ellipse">
            <a:avLst/>
          </a:prstGeom>
          <a:solidFill>
            <a:srgbClr val="741B47"/>
          </a:solidFill>
          <a:ln cap="flat" cmpd="sng" w="7620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0" name="Google Shape;350;p20"/>
          <p:cNvGrpSpPr/>
          <p:nvPr/>
        </p:nvGrpSpPr>
        <p:grpSpPr>
          <a:xfrm flipH="1">
            <a:off x="-1501974" y="1875941"/>
            <a:ext cx="467885" cy="425793"/>
            <a:chOff x="1058752" y="8450304"/>
            <a:chExt cx="694500" cy="731100"/>
          </a:xfrm>
        </p:grpSpPr>
        <p:sp>
          <p:nvSpPr>
            <p:cNvPr id="351" name="Google Shape;351;p20"/>
            <p:cNvSpPr/>
            <p:nvPr/>
          </p:nvSpPr>
          <p:spPr>
            <a:xfrm>
              <a:off x="1058752" y="8450304"/>
              <a:ext cx="694500" cy="731100"/>
            </a:xfrm>
            <a:prstGeom prst="ellipse">
              <a:avLst/>
            </a:prstGeom>
            <a:solidFill>
              <a:srgbClr val="C69F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1154150" y="8553499"/>
              <a:ext cx="503700" cy="533400"/>
            </a:xfrm>
            <a:prstGeom prst="ellipse">
              <a:avLst/>
            </a:prstGeom>
            <a:solidFill>
              <a:srgbClr val="B070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353" name="Google Shape;353;p20"/>
          <p:cNvSpPr/>
          <p:nvPr/>
        </p:nvSpPr>
        <p:spPr>
          <a:xfrm>
            <a:off x="-1461387" y="3474588"/>
            <a:ext cx="386700" cy="348600"/>
          </a:xfrm>
          <a:prstGeom prst="ellipse">
            <a:avLst/>
          </a:prstGeom>
          <a:solidFill>
            <a:srgbClr val="741B47"/>
          </a:solidFill>
          <a:ln cap="flat" cmpd="sng" w="7620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4" name="Google Shape;354;p20"/>
          <p:cNvGrpSpPr/>
          <p:nvPr/>
        </p:nvGrpSpPr>
        <p:grpSpPr>
          <a:xfrm flipH="1">
            <a:off x="-1501986" y="4495716"/>
            <a:ext cx="467885" cy="425793"/>
            <a:chOff x="1058752" y="8450304"/>
            <a:chExt cx="694500" cy="731100"/>
          </a:xfrm>
        </p:grpSpPr>
        <p:sp>
          <p:nvSpPr>
            <p:cNvPr id="355" name="Google Shape;355;p20"/>
            <p:cNvSpPr/>
            <p:nvPr/>
          </p:nvSpPr>
          <p:spPr>
            <a:xfrm>
              <a:off x="1058752" y="8450304"/>
              <a:ext cx="694500" cy="731100"/>
            </a:xfrm>
            <a:prstGeom prst="ellipse">
              <a:avLst/>
            </a:prstGeom>
            <a:solidFill>
              <a:srgbClr val="C69F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1154150" y="8553499"/>
              <a:ext cx="503700" cy="533400"/>
            </a:xfrm>
            <a:prstGeom prst="ellipse">
              <a:avLst/>
            </a:prstGeom>
            <a:solidFill>
              <a:srgbClr val="B070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357" name="Google Shape;357;p20"/>
          <p:cNvSpPr/>
          <p:nvPr/>
        </p:nvSpPr>
        <p:spPr>
          <a:xfrm>
            <a:off x="-1461400" y="5594038"/>
            <a:ext cx="386700" cy="348600"/>
          </a:xfrm>
          <a:prstGeom prst="ellipse">
            <a:avLst/>
          </a:prstGeom>
          <a:solidFill>
            <a:srgbClr val="741B47"/>
          </a:solidFill>
          <a:ln cap="flat" cmpd="sng" w="7620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8" name="Google Shape;358;p20"/>
          <p:cNvGrpSpPr/>
          <p:nvPr/>
        </p:nvGrpSpPr>
        <p:grpSpPr>
          <a:xfrm flipH="1">
            <a:off x="-1501974" y="7115491"/>
            <a:ext cx="467885" cy="425793"/>
            <a:chOff x="1058752" y="8450304"/>
            <a:chExt cx="694500" cy="731100"/>
          </a:xfrm>
        </p:grpSpPr>
        <p:sp>
          <p:nvSpPr>
            <p:cNvPr id="359" name="Google Shape;359;p20"/>
            <p:cNvSpPr/>
            <p:nvPr/>
          </p:nvSpPr>
          <p:spPr>
            <a:xfrm>
              <a:off x="1058752" y="8450304"/>
              <a:ext cx="694500" cy="731100"/>
            </a:xfrm>
            <a:prstGeom prst="ellipse">
              <a:avLst/>
            </a:prstGeom>
            <a:solidFill>
              <a:srgbClr val="C69F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1154150" y="8553499"/>
              <a:ext cx="503700" cy="533400"/>
            </a:xfrm>
            <a:prstGeom prst="ellipse">
              <a:avLst/>
            </a:prstGeom>
            <a:solidFill>
              <a:srgbClr val="B070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361" name="Google Shape;361;p20"/>
          <p:cNvSpPr/>
          <p:nvPr/>
        </p:nvSpPr>
        <p:spPr>
          <a:xfrm>
            <a:off x="-1461375" y="8178063"/>
            <a:ext cx="386700" cy="348600"/>
          </a:xfrm>
          <a:prstGeom prst="ellipse">
            <a:avLst/>
          </a:prstGeom>
          <a:solidFill>
            <a:srgbClr val="741B47"/>
          </a:solidFill>
          <a:ln cap="flat" cmpd="sng" w="7620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2" name="Google Shape;36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949" y="1385350"/>
            <a:ext cx="381900" cy="38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949" y="2155950"/>
            <a:ext cx="381900" cy="38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949" y="3716000"/>
            <a:ext cx="381900" cy="38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949" y="4775725"/>
            <a:ext cx="381900" cy="38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949" y="5818800"/>
            <a:ext cx="381900" cy="38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949" y="7395500"/>
            <a:ext cx="381900" cy="38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949" y="8419475"/>
            <a:ext cx="381900" cy="381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0"/>
          <p:cNvSpPr txBox="1"/>
          <p:nvPr/>
        </p:nvSpPr>
        <p:spPr>
          <a:xfrm>
            <a:off x="3267200" y="843125"/>
            <a:ext cx="123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Exo"/>
                <a:ea typeface="Exo"/>
                <a:cs typeface="Exo"/>
                <a:sym typeface="Exo"/>
              </a:rPr>
              <a:t>Important</a:t>
            </a:r>
            <a:endParaRPr b="1">
              <a:solidFill>
                <a:srgbClr val="FF0000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1"/>
          <p:cNvSpPr/>
          <p:nvPr/>
        </p:nvSpPr>
        <p:spPr>
          <a:xfrm>
            <a:off x="2097721" y="10209164"/>
            <a:ext cx="3576900" cy="281700"/>
          </a:xfrm>
          <a:prstGeom prst="rect">
            <a:avLst/>
          </a:prstGeom>
          <a:noFill/>
          <a:ln cap="flat" cmpd="sng" w="9525">
            <a:solidFill>
              <a:srgbClr val="B0708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3150" lIns="93150" spcFirstLastPara="1" rIns="93150" wrap="square" tIns="9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9D9D9"/>
                </a:solidFill>
                <a:latin typeface="Exo"/>
                <a:ea typeface="Exo"/>
                <a:cs typeface="Exo"/>
                <a:sym typeface="Exo"/>
              </a:rPr>
              <a:t>Answers: 1.C 2.A  3.B  4.B  5.C  6.C</a:t>
            </a:r>
            <a:endParaRPr sz="1200">
              <a:solidFill>
                <a:srgbClr val="D9D9D9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75" name="Google Shape;375;p21"/>
          <p:cNvSpPr txBox="1"/>
          <p:nvPr/>
        </p:nvSpPr>
        <p:spPr>
          <a:xfrm>
            <a:off x="2792371" y="229036"/>
            <a:ext cx="21876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75" lIns="36675" spcFirstLastPara="1" rIns="36675" wrap="square" tIns="36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Quiz</a:t>
            </a:r>
            <a:endParaRPr b="1" sz="28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376" name="Google Shape;376;p21"/>
          <p:cNvCxnSpPr/>
          <p:nvPr/>
        </p:nvCxnSpPr>
        <p:spPr>
          <a:xfrm>
            <a:off x="1579543" y="843119"/>
            <a:ext cx="4613400" cy="1800"/>
          </a:xfrm>
          <a:prstGeom prst="straightConnector1">
            <a:avLst/>
          </a:prstGeom>
          <a:noFill/>
          <a:ln cap="flat" cmpd="sng" w="38100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77" name="Google Shape;37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3150" y="229025"/>
            <a:ext cx="807124" cy="8071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8" name="Google Shape;378;p21"/>
          <p:cNvGraphicFramePr/>
          <p:nvPr/>
        </p:nvGraphicFramePr>
        <p:xfrm>
          <a:off x="1043913" y="17552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{3E3EB79C-80D7-4D16-95CB-567E9D708E32}</a:tableStyleId>
              </a:tblPr>
              <a:tblGrid>
                <a:gridCol w="1421125"/>
                <a:gridCol w="1421125"/>
                <a:gridCol w="1421125"/>
                <a:gridCol w="1421125"/>
              </a:tblGrid>
              <a:tr h="6571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741B47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Q1: </a:t>
                      </a:r>
                      <a:r>
                        <a:rPr b="1" lang="en" sz="1500">
                          <a:latin typeface="Exo"/>
                          <a:ea typeface="Exo"/>
                          <a:cs typeface="Exo"/>
                          <a:sym typeface="Exo"/>
                        </a:rPr>
                        <a:t>Which one of the following events happens by 9th week?</a:t>
                      </a:r>
                      <a:endParaRPr b="1" sz="15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C69FB3">
                        <a:alpha val="59780"/>
                      </a:srgbClr>
                    </a:solidFill>
                  </a:tcPr>
                </a:tc>
                <a:tc hMerge="1"/>
                <a:tc hMerge="1"/>
                <a:tc hMerge="1"/>
              </a:tr>
              <a:tr h="631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A-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Nephron formation is complete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B-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Disappearance of kidney lobulation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C-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Kidney attains its adult position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D-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Metanephric system appears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71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741B47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Q2: </a:t>
                      </a:r>
                      <a:r>
                        <a:rPr b="1" lang="en" sz="15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Which one of the following structures is a</a:t>
                      </a:r>
                      <a:endParaRPr b="1" sz="15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derivative of the ureteric bud?</a:t>
                      </a:r>
                      <a:endParaRPr b="1" sz="1500">
                        <a:solidFill>
                          <a:srgbClr val="741B47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C69FB3">
                        <a:alpha val="59780"/>
                      </a:srgbClr>
                    </a:solidFill>
                  </a:tcPr>
                </a:tc>
                <a:tc hMerge="1"/>
                <a:tc hMerge="1"/>
                <a:tc hMerge="1"/>
              </a:tr>
              <a:tr h="631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A-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Major calyces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B-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Loop of Henle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C-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Glomerulus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D-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Proximal convoluted tubule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71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rgbClr val="741B47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Q3: </a:t>
                      </a:r>
                      <a:r>
                        <a:rPr b="1" lang="en" sz="15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At which of these does the pronephric system appear? 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solidFill>
                          <a:srgbClr val="741B47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C69FB3">
                        <a:alpha val="59780"/>
                      </a:srgbClr>
                    </a:solidFill>
                  </a:tcPr>
                </a:tc>
                <a:tc hMerge="1"/>
                <a:tc hMerge="1"/>
                <a:tc hMerge="1"/>
              </a:tr>
              <a:tr h="631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A-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3rd week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B-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4th week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C-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5th week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D-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9th week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71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rgbClr val="741B47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Q4: </a:t>
                      </a:r>
                      <a:r>
                        <a:rPr b="1" lang="en" sz="15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Which one of the following congenital anomalies is due to the absence of the ureteric bud? </a:t>
                      </a:r>
                      <a:endParaRPr b="1" sz="1500">
                        <a:solidFill>
                          <a:srgbClr val="741B47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C69FB3">
                        <a:alpha val="59780"/>
                      </a:srgbClr>
                    </a:solidFill>
                  </a:tcPr>
                </a:tc>
                <a:tc hMerge="1"/>
                <a:tc hMerge="1"/>
                <a:tc hMerge="1"/>
              </a:tr>
              <a:tr h="631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A-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Horseshoe kidney 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B-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Renal agenesis 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C-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Bifid ureter 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D-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Supernumerary kidney 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71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rgbClr val="741B47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Q5:</a:t>
                      </a:r>
                      <a:r>
                        <a:rPr b="1" lang="en" sz="15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 What is the Embryological origin of Renal system? </a:t>
                      </a:r>
                      <a:endParaRPr b="1" sz="15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C69FB3">
                        <a:alpha val="59780"/>
                      </a:srgbClr>
                    </a:solidFill>
                  </a:tcPr>
                </a:tc>
                <a:tc hMerge="1"/>
                <a:tc hMerge="1"/>
                <a:tc hMerge="1"/>
              </a:tr>
              <a:tr h="631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A-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Lateral mesoderm 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B-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paraxial mesoderm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C-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intermediate mesoderm 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D-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embryonic ectoderm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71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rgbClr val="741B47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Q6: </a:t>
                      </a:r>
                      <a:r>
                        <a:rPr b="1" lang="en" sz="15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Which of the following comes from the blastema? 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solidFill>
                          <a:srgbClr val="741B47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C69FB3">
                        <a:alpha val="59780"/>
                      </a:srgbClr>
                    </a:solidFill>
                  </a:tcPr>
                </a:tc>
                <a:tc hMerge="1"/>
                <a:tc hMerge="1"/>
                <a:tc hMerge="1"/>
              </a:tr>
              <a:tr h="631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A-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Minor calyces 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B-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Pelvis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C-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Bowman's capsule 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D-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Ureter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2"/>
          <p:cNvSpPr txBox="1"/>
          <p:nvPr/>
        </p:nvSpPr>
        <p:spPr>
          <a:xfrm>
            <a:off x="2377632" y="247522"/>
            <a:ext cx="30171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75" lIns="36675" spcFirstLastPara="1" rIns="36675" wrap="square" tIns="36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Members Board</a:t>
            </a:r>
            <a:endParaRPr b="1" sz="28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84" name="Google Shape;384;p22"/>
          <p:cNvSpPr/>
          <p:nvPr/>
        </p:nvSpPr>
        <p:spPr>
          <a:xfrm>
            <a:off x="-796247" y="1268137"/>
            <a:ext cx="3321270" cy="740394"/>
          </a:xfrm>
          <a:prstGeom prst="flowChartTerminator">
            <a:avLst/>
          </a:prstGeom>
          <a:solidFill>
            <a:srgbClr val="EEEEEE">
              <a:alpha val="66480"/>
            </a:srgbClr>
          </a:solidFill>
          <a:ln>
            <a:noFill/>
          </a:ln>
        </p:spPr>
        <p:txBody>
          <a:bodyPr anchorCtr="0" anchor="ctr" bIns="93150" lIns="93150" spcFirstLastPara="1" rIns="93150" wrap="square" tIns="93150">
            <a:noAutofit/>
          </a:bodyPr>
          <a:lstStyle/>
          <a:p>
            <a:pPr indent="0" lvl="0" marL="469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Team Leaders</a:t>
            </a:r>
            <a:endParaRPr sz="22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85" name="Google Shape;385;p22"/>
          <p:cNvSpPr/>
          <p:nvPr/>
        </p:nvSpPr>
        <p:spPr>
          <a:xfrm>
            <a:off x="-796247" y="4054036"/>
            <a:ext cx="3321270" cy="740394"/>
          </a:xfrm>
          <a:prstGeom prst="flowChartTerminator">
            <a:avLst/>
          </a:prstGeom>
          <a:solidFill>
            <a:srgbClr val="EEEEEE">
              <a:alpha val="66480"/>
            </a:srgbClr>
          </a:solidFill>
          <a:ln>
            <a:noFill/>
          </a:ln>
        </p:spPr>
        <p:txBody>
          <a:bodyPr anchorCtr="0" anchor="ctr" bIns="93150" lIns="93150" spcFirstLastPara="1" rIns="93150" wrap="square" tIns="93150">
            <a:noAutofit/>
          </a:bodyPr>
          <a:lstStyle/>
          <a:p>
            <a:pPr indent="0" lvl="0" marL="469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  </a:t>
            </a:r>
            <a:r>
              <a:rPr b="1" lang="en" sz="22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Team Members</a:t>
            </a:r>
            <a:endParaRPr sz="22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386" name="Google Shape;386;p22"/>
          <p:cNvCxnSpPr/>
          <p:nvPr/>
        </p:nvCxnSpPr>
        <p:spPr>
          <a:xfrm>
            <a:off x="1579543" y="843119"/>
            <a:ext cx="4613400" cy="1800"/>
          </a:xfrm>
          <a:prstGeom prst="straightConnector1">
            <a:avLst/>
          </a:prstGeom>
          <a:noFill/>
          <a:ln cap="flat" cmpd="sng" w="38100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7" name="Google Shape;387;p22"/>
          <p:cNvSpPr/>
          <p:nvPr/>
        </p:nvSpPr>
        <p:spPr>
          <a:xfrm>
            <a:off x="3491484" y="9988153"/>
            <a:ext cx="789534" cy="505224"/>
          </a:xfrm>
          <a:prstGeom prst="flowChartTerminator">
            <a:avLst/>
          </a:prstGeom>
          <a:solidFill>
            <a:srgbClr val="EEEEEE">
              <a:alpha val="6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A2C4C9"/>
              </a:solidFill>
            </a:endParaRPr>
          </a:p>
        </p:txBody>
      </p:sp>
      <p:pic>
        <p:nvPicPr>
          <p:cNvPr id="388" name="Google Shape;38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3100" y="2431737"/>
            <a:ext cx="381900" cy="38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6375" y="2431723"/>
            <a:ext cx="381900" cy="38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2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64475" y="10018986"/>
            <a:ext cx="443549" cy="44354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22"/>
          <p:cNvSpPr txBox="1"/>
          <p:nvPr/>
        </p:nvSpPr>
        <p:spPr>
          <a:xfrm>
            <a:off x="626775" y="5430700"/>
            <a:ext cx="3017100" cy="3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75" lIns="36675" spcFirstLastPara="1" rIns="36675" wrap="square" tIns="36675">
            <a:sp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600"/>
              <a:buFont typeface="Exo"/>
              <a:buChar char="●"/>
            </a:pPr>
            <a:r>
              <a:rPr b="1" lang="en" sz="1600">
                <a:latin typeface="Exo"/>
                <a:ea typeface="Exo"/>
                <a:cs typeface="Exo"/>
                <a:sym typeface="Exo"/>
              </a:rPr>
              <a:t>Faisal AlOmar</a:t>
            </a:r>
            <a:endParaRPr b="1" sz="1600">
              <a:latin typeface="Exo"/>
              <a:ea typeface="Exo"/>
              <a:cs typeface="Exo"/>
              <a:sym typeface="Ex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600"/>
              <a:buFont typeface="Exo"/>
              <a:buChar char="●"/>
            </a:pPr>
            <a:r>
              <a:rPr b="1" lang="en" sz="1600">
                <a:latin typeface="Exo"/>
                <a:ea typeface="Exo"/>
                <a:cs typeface="Exo"/>
                <a:sym typeface="Exo"/>
              </a:rPr>
              <a:t>Mishal AlSuwayegh</a:t>
            </a:r>
            <a:endParaRPr b="1" sz="1600">
              <a:latin typeface="Exo"/>
              <a:ea typeface="Exo"/>
              <a:cs typeface="Exo"/>
              <a:sym typeface="Ex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600"/>
              <a:buFont typeface="Exo"/>
              <a:buChar char="●"/>
            </a:pPr>
            <a:r>
              <a:rPr b="1" lang="en" sz="1600">
                <a:latin typeface="Exo"/>
                <a:ea typeface="Exo"/>
                <a:cs typeface="Exo"/>
                <a:sym typeface="Exo"/>
              </a:rPr>
              <a:t>Abdullah AlSalem</a:t>
            </a:r>
            <a:endParaRPr b="1" sz="1600">
              <a:latin typeface="Exo"/>
              <a:ea typeface="Exo"/>
              <a:cs typeface="Exo"/>
              <a:sym typeface="Ex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600"/>
              <a:buFont typeface="Exo"/>
              <a:buChar char="●"/>
            </a:pPr>
            <a:r>
              <a:rPr b="1" lang="en" sz="1600">
                <a:latin typeface="Exo"/>
                <a:ea typeface="Exo"/>
                <a:cs typeface="Exo"/>
                <a:sym typeface="Exo"/>
              </a:rPr>
              <a:t>Saud AlTaleb</a:t>
            </a:r>
            <a:endParaRPr b="1" sz="1600">
              <a:latin typeface="Exo"/>
              <a:ea typeface="Exo"/>
              <a:cs typeface="Exo"/>
              <a:sym typeface="Ex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600"/>
              <a:buFont typeface="Exo"/>
              <a:buChar char="●"/>
            </a:pPr>
            <a:r>
              <a:rPr b="1" lang="en" sz="16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Abdullah AlNajres</a:t>
            </a:r>
            <a:endParaRPr b="1" sz="16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600"/>
              <a:buFont typeface="Exo"/>
              <a:buChar char="●"/>
            </a:pPr>
            <a:r>
              <a:rPr b="1" lang="en" sz="16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Feras AlMasoud</a:t>
            </a:r>
            <a:endParaRPr b="1" sz="16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600"/>
              <a:buFont typeface="Exo"/>
              <a:buChar char="●"/>
            </a:pPr>
            <a:r>
              <a:rPr b="1" lang="en" sz="1600">
                <a:latin typeface="Exo"/>
                <a:ea typeface="Exo"/>
                <a:cs typeface="Exo"/>
                <a:sym typeface="Exo"/>
              </a:rPr>
              <a:t>Abdulkarim Salman</a:t>
            </a:r>
            <a:endParaRPr b="1" sz="16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392" name="Google Shape;392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6774" y="6396575"/>
            <a:ext cx="381900" cy="381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2"/>
          <p:cNvSpPr txBox="1"/>
          <p:nvPr/>
        </p:nvSpPr>
        <p:spPr>
          <a:xfrm>
            <a:off x="4341300" y="5430700"/>
            <a:ext cx="2845500" cy="42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75" lIns="36675" spcFirstLastPara="1" rIns="36675" wrap="square" tIns="36675">
            <a:sp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600"/>
              <a:buFont typeface="Exo"/>
              <a:buChar char="●"/>
            </a:pPr>
            <a:r>
              <a:rPr b="1" lang="en" sz="1600">
                <a:latin typeface="Exo"/>
                <a:ea typeface="Exo"/>
                <a:cs typeface="Exo"/>
                <a:sym typeface="Exo"/>
              </a:rPr>
              <a:t>Mayssam AlJaloud</a:t>
            </a:r>
            <a:endParaRPr b="1" sz="1600">
              <a:latin typeface="Exo"/>
              <a:ea typeface="Exo"/>
              <a:cs typeface="Exo"/>
              <a:sym typeface="Ex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600"/>
              <a:buFont typeface="Exo"/>
              <a:buChar char="●"/>
            </a:pPr>
            <a:r>
              <a:rPr b="1" lang="en" sz="16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Fatima Halawi</a:t>
            </a:r>
            <a:endParaRPr b="1" sz="1600">
              <a:latin typeface="Exo"/>
              <a:ea typeface="Exo"/>
              <a:cs typeface="Exo"/>
              <a:sym typeface="Ex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600"/>
              <a:buFont typeface="Exo"/>
              <a:buChar char="●"/>
            </a:pPr>
            <a:r>
              <a:rPr b="1" lang="en" sz="16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Ghada BinSlimah</a:t>
            </a:r>
            <a:endParaRPr b="1" sz="16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600"/>
              <a:buFont typeface="Exo"/>
              <a:buChar char="●"/>
            </a:pPr>
            <a:r>
              <a:rPr b="1" lang="en" sz="16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Nouf AlDalaqan</a:t>
            </a:r>
            <a:endParaRPr b="1" sz="16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600"/>
              <a:buFont typeface="Exo"/>
              <a:buChar char="●"/>
            </a:pPr>
            <a:r>
              <a:rPr b="1" lang="en" sz="16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Shaden AlBassam</a:t>
            </a:r>
            <a:endParaRPr b="1" sz="16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600"/>
              <a:buFont typeface="Exo"/>
              <a:buChar char="●"/>
            </a:pPr>
            <a:r>
              <a:rPr b="1" lang="en" sz="16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Maha AlKoryshy</a:t>
            </a:r>
            <a:endParaRPr b="1" sz="16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600"/>
              <a:buFont typeface="Exo"/>
              <a:buChar char="●"/>
            </a:pPr>
            <a:r>
              <a:rPr b="1" lang="en" sz="16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Rahaf AlMotairi</a:t>
            </a:r>
            <a:endParaRPr b="1" sz="16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600"/>
              <a:buFont typeface="Exo"/>
              <a:buChar char="●"/>
            </a:pPr>
            <a:r>
              <a:rPr b="1" lang="en" sz="16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Haifa AlAmri</a:t>
            </a:r>
            <a:endParaRPr b="1" sz="16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600"/>
              <a:buFont typeface="Exo"/>
              <a:buChar char="●"/>
            </a:pPr>
            <a:r>
              <a:rPr b="1" lang="en" sz="16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Alhnouf AlYami</a:t>
            </a:r>
            <a:endParaRPr b="1" sz="16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394" name="Google Shape;394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41299" y="6877600"/>
            <a:ext cx="381900" cy="381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22"/>
          <p:cNvSpPr txBox="1"/>
          <p:nvPr/>
        </p:nvSpPr>
        <p:spPr>
          <a:xfrm>
            <a:off x="905528" y="2843306"/>
            <a:ext cx="18036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75" lIns="36675" spcFirstLastPara="1" rIns="36675" wrap="square" tIns="36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Exo"/>
                <a:ea typeface="Exo"/>
                <a:cs typeface="Exo"/>
                <a:sym typeface="Exo"/>
              </a:rPr>
              <a:t>Mohammad AlRashed</a:t>
            </a:r>
            <a:endParaRPr b="1" sz="20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96" name="Google Shape;396;p22"/>
          <p:cNvSpPr txBox="1"/>
          <p:nvPr/>
        </p:nvSpPr>
        <p:spPr>
          <a:xfrm>
            <a:off x="4862250" y="2843288"/>
            <a:ext cx="18036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75" lIns="36675" spcFirstLastPara="1" rIns="36675" wrap="square" tIns="36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Exo"/>
                <a:ea typeface="Exo"/>
                <a:cs typeface="Exo"/>
                <a:sym typeface="Exo"/>
              </a:rPr>
              <a:t>Najla AlDhbiban</a:t>
            </a:r>
            <a:endParaRPr b="1" sz="2000"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