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698475" cx="7772400"/>
  <p:notesSz cx="6858000" cy="9144000"/>
  <p:embeddedFontLst>
    <p:embeddedFont>
      <p:font typeface="Caveat"/>
      <p:regular r:id="rId15"/>
      <p:bold r:id="rId16"/>
    </p:embeddedFont>
    <p:embeddedFont>
      <p:font typeface="Titillium Web"/>
      <p:regular r:id="rId17"/>
      <p:bold r:id="rId18"/>
      <p:italic r:id="rId19"/>
      <p:boldItalic r:id="rId20"/>
    </p:embeddedFont>
    <p:embeddedFont>
      <p:font typeface="Exo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8230A7-F6E8-4EDF-A4A9-D645054673BF}">
  <a:tblStyle styleId="{D78230A7-F6E8-4EDF-A4A9-D64505467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22" Type="http://schemas.openxmlformats.org/officeDocument/2006/relationships/font" Target="fonts/Exo-bold.fntdata"/><Relationship Id="rId21" Type="http://schemas.openxmlformats.org/officeDocument/2006/relationships/font" Target="fonts/Exo-regular.fntdata"/><Relationship Id="rId24" Type="http://schemas.openxmlformats.org/officeDocument/2006/relationships/font" Target="fonts/Exo-boldItalic.fntdata"/><Relationship Id="rId23" Type="http://schemas.openxmlformats.org/officeDocument/2006/relationships/font" Target="fonts/Ex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Caveat-regular.fntdata"/><Relationship Id="rId14" Type="http://schemas.openxmlformats.org/officeDocument/2006/relationships/slide" Target="slides/slide8.xml"/><Relationship Id="rId17" Type="http://schemas.openxmlformats.org/officeDocument/2006/relationships/font" Target="fonts/TitilliumWeb-regular.fntdata"/><Relationship Id="rId16" Type="http://schemas.openxmlformats.org/officeDocument/2006/relationships/font" Target="fonts/Caveat-bold.fntdata"/><Relationship Id="rId19" Type="http://schemas.openxmlformats.org/officeDocument/2006/relationships/font" Target="fonts/TitilliumWeb-italic.fntdata"/><Relationship Id="rId18" Type="http://schemas.openxmlformats.org/officeDocument/2006/relationships/font" Target="fonts/TitilliumWe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2328595d5_0_656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2328595d5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19f560dce_0_5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19f560dc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12a5b8f68_0_165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12a5b8f68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b070f31e7_0_174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b070f31e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2b070f31e7_0_329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2b070f31e7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b8e721c1dd292e_3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b8e721c1dd292e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112a5b8f68_0_105:notes"/>
          <p:cNvSpPr/>
          <p:nvPr>
            <p:ph idx="2" type="sldImg"/>
          </p:nvPr>
        </p:nvSpPr>
        <p:spPr>
          <a:xfrm>
            <a:off x="2183744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112a5b8f6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28dec4b5f6_0_212:notes"/>
          <p:cNvSpPr/>
          <p:nvPr>
            <p:ph idx="2" type="sldImg"/>
          </p:nvPr>
        </p:nvSpPr>
        <p:spPr>
          <a:xfrm>
            <a:off x="2183745" y="685800"/>
            <a:ext cx="249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28dec4b5f6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959129" y="7179517"/>
            <a:ext cx="4544400" cy="4427100"/>
          </a:xfrm>
          <a:prstGeom prst="ellipse">
            <a:avLst/>
          </a:prstGeom>
          <a:solidFill>
            <a:srgbClr val="EEEEEE">
              <a:alpha val="45100"/>
            </a:srgbClr>
          </a:solidFill>
          <a:ln>
            <a:noFill/>
          </a:ln>
        </p:spPr>
        <p:txBody>
          <a:bodyPr anchorCtr="0" anchor="ctr" bIns="36100" lIns="36100" spcFirstLastPara="1" rIns="36100" wrap="square" tIns="3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2559" y="-161700"/>
            <a:ext cx="2263987" cy="226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217" y="64264"/>
            <a:ext cx="1812038" cy="18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6412838" y="232950"/>
            <a:ext cx="993600" cy="971700"/>
          </a:xfrm>
          <a:prstGeom prst="ellipse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7262" y="4771537"/>
            <a:ext cx="1377025" cy="13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47420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4710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680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648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4619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589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557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528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498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466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437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407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375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4346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316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284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4255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2255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193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164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131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102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070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4040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4011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979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949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3920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3888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858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3829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3797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767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738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706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676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647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615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36474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3615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585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553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3524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494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462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433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403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371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342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312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280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3251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221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189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31604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1309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30989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06434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3032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3002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970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941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911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879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850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2820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2788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759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2729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2697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668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638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606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57729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54782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2515774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24813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2449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419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3877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2358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328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2967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267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237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2057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176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146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62" y="21147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2085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055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20237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19942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75" y="19648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19339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1901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872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840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1810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781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749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719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25" y="1690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25" y="1658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628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25" y="1599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25" y="1567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1537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508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476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50" y="144693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4174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37" y="13854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12" y="13552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12" y="1325787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25" y="12950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12642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12" y="123444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12046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">
            <a:alphaModFix/>
          </a:blip>
          <a:srcRect b="95532" l="0" r="0" t="0"/>
          <a:stretch/>
        </p:blipFill>
        <p:spPr>
          <a:xfrm>
            <a:off x="6197287" y="117326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">
            <a:alphaModFix/>
          </a:blip>
          <a:srcRect b="0" l="52278" r="41116" t="95532"/>
          <a:stretch/>
        </p:blipFill>
        <p:spPr>
          <a:xfrm>
            <a:off x="6917100" y="6036100"/>
            <a:ext cx="90950" cy="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">
            <a:alphaModFix/>
          </a:blip>
          <a:srcRect b="0" l="0" r="0" t="95532"/>
          <a:stretch/>
        </p:blipFill>
        <p:spPr>
          <a:xfrm>
            <a:off x="6197525" y="6115951"/>
            <a:ext cx="1377025" cy="31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 b="1396" l="0" r="0" t="98324"/>
          <a:stretch/>
        </p:blipFill>
        <p:spPr>
          <a:xfrm rot="10800000">
            <a:off x="6197525" y="10556449"/>
            <a:ext cx="1377025" cy="1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>
            <p:ph hasCustomPrompt="1" type="title"/>
          </p:nvPr>
        </p:nvSpPr>
        <p:spPr>
          <a:xfrm>
            <a:off x="264945" y="2300739"/>
            <a:ext cx="7242600" cy="4083900"/>
          </a:xfrm>
          <a:prstGeom prst="rect">
            <a:avLst/>
          </a:prstGeom>
        </p:spPr>
        <p:txBody>
          <a:bodyPr anchorCtr="0" anchor="b" bIns="97200" lIns="97200" spcFirstLastPara="1" rIns="97200" wrap="square" tIns="97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4" name="Google Shape;194;p11"/>
          <p:cNvSpPr txBox="1"/>
          <p:nvPr>
            <p:ph idx="1" type="body"/>
          </p:nvPr>
        </p:nvSpPr>
        <p:spPr>
          <a:xfrm>
            <a:off x="264945" y="6556625"/>
            <a:ext cx="7242600" cy="2705400"/>
          </a:xfrm>
          <a:prstGeom prst="rect">
            <a:avLst/>
          </a:prstGeom>
        </p:spPr>
        <p:txBody>
          <a:bodyPr anchorCtr="0" anchor="t" bIns="97200" lIns="97200" spcFirstLastPara="1" rIns="97200" wrap="square" tIns="97200">
            <a:norm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5" name="Google Shape;195;p11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TITLE_2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>
            <p:ph idx="12" type="sldNum"/>
          </p:nvPr>
        </p:nvSpPr>
        <p:spPr>
          <a:xfrm>
            <a:off x="7201589" y="9699486"/>
            <a:ext cx="4665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"/>
          <p:cNvPicPr preferRelativeResize="0"/>
          <p:nvPr/>
        </p:nvPicPr>
        <p:blipFill rotWithShape="1">
          <a:blip r:embed="rId2">
            <a:alphaModFix/>
          </a:blip>
          <a:srcRect b="11231" l="0" r="0" t="8025"/>
          <a:stretch/>
        </p:blipFill>
        <p:spPr>
          <a:xfrm>
            <a:off x="6584625" y="74200"/>
            <a:ext cx="1156026" cy="9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b="11230" l="0" r="0" t="70363"/>
          <a:stretch/>
        </p:blipFill>
        <p:spPr>
          <a:xfrm>
            <a:off x="6584625" y="1007637"/>
            <a:ext cx="1156026" cy="96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3" name="Google Shape;143;p4"/>
          <p:cNvCxnSpPr/>
          <p:nvPr/>
        </p:nvCxnSpPr>
        <p:spPr>
          <a:xfrm>
            <a:off x="1579500" y="843119"/>
            <a:ext cx="46134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4"/>
          <p:cNvSpPr txBox="1"/>
          <p:nvPr/>
        </p:nvSpPr>
        <p:spPr>
          <a:xfrm>
            <a:off x="152282" y="167168"/>
            <a:ext cx="12144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sz="2800"/>
          </a:p>
        </p:txBody>
      </p:sp>
      <p:sp>
        <p:nvSpPr>
          <p:cNvPr id="145" name="Google Shape;145;p4"/>
          <p:cNvSpPr/>
          <p:nvPr/>
        </p:nvSpPr>
        <p:spPr>
          <a:xfrm rot="10800000">
            <a:off x="360735" y="-73"/>
            <a:ext cx="797400" cy="831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0708F"/>
          </a:solidFill>
          <a:ln>
            <a:noFill/>
          </a:ln>
        </p:spPr>
        <p:txBody>
          <a:bodyPr anchorCtr="0" anchor="ctr" bIns="36675" lIns="36675" spcFirstLastPara="1" rIns="36675" wrap="square" tIns="36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60714" y="1430177"/>
            <a:ext cx="47328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/>
          <p:cNvPicPr preferRelativeResize="0"/>
          <p:nvPr/>
        </p:nvPicPr>
        <p:blipFill rotWithShape="1">
          <a:blip r:embed="rId2">
            <a:alphaModFix/>
          </a:blip>
          <a:srcRect b="11213" l="0" r="0" t="0"/>
          <a:stretch/>
        </p:blipFill>
        <p:spPr>
          <a:xfrm>
            <a:off x="6485375" y="72850"/>
            <a:ext cx="1201850" cy="10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2">
            <a:alphaModFix/>
          </a:blip>
          <a:srcRect b="14885" l="0" r="0" t="68895"/>
          <a:stretch/>
        </p:blipFill>
        <p:spPr>
          <a:xfrm>
            <a:off x="6485375" y="1139925"/>
            <a:ext cx="1201850" cy="95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6374150" y="199175"/>
            <a:ext cx="1071000" cy="1035600"/>
          </a:xfrm>
          <a:prstGeom prst="ellipse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D9D9D9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97262" y="4771537"/>
            <a:ext cx="1377025" cy="13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/>
          </a:blip>
          <a:srcRect b="95532" l="0" r="0" t="2049"/>
          <a:stretch/>
        </p:blipFill>
        <p:spPr>
          <a:xfrm>
            <a:off x="6197525" y="1295975"/>
            <a:ext cx="1377025" cy="350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2">
            <a:alphaModFix/>
          </a:blip>
          <a:srcRect b="95532" l="0" r="0" t="0"/>
          <a:stretch/>
        </p:blipFill>
        <p:spPr>
          <a:xfrm>
            <a:off x="6197212" y="123444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2">
            <a:alphaModFix/>
          </a:blip>
          <a:srcRect b="95532" l="0" r="0" t="0"/>
          <a:stretch/>
        </p:blipFill>
        <p:spPr>
          <a:xfrm>
            <a:off x="6197287" y="12046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2">
            <a:alphaModFix/>
          </a:blip>
          <a:srcRect b="0" l="52278" r="41116" t="95532"/>
          <a:stretch/>
        </p:blipFill>
        <p:spPr>
          <a:xfrm>
            <a:off x="6917100" y="6036100"/>
            <a:ext cx="90950" cy="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2">
            <a:alphaModFix/>
          </a:blip>
          <a:srcRect b="0" l="0" r="0" t="95532"/>
          <a:stretch/>
        </p:blipFill>
        <p:spPr>
          <a:xfrm>
            <a:off x="6197525" y="6115951"/>
            <a:ext cx="1377025" cy="31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>
            <a:off x="6412838" y="232950"/>
            <a:ext cx="993600" cy="9717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975" y="-162406"/>
            <a:ext cx="1377024" cy="137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2">
            <a:alphaModFix/>
          </a:blip>
          <a:srcRect b="1396" l="0" r="0" t="98324"/>
          <a:stretch/>
        </p:blipFill>
        <p:spPr>
          <a:xfrm rot="10800000">
            <a:off x="6197525" y="10556449"/>
            <a:ext cx="1377025" cy="1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16819"/>
          <a:stretch/>
        </p:blipFill>
        <p:spPr>
          <a:xfrm>
            <a:off x="59550" y="89050"/>
            <a:ext cx="1377025" cy="11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0" y="612975"/>
            <a:ext cx="156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41B47"/>
                </a:solidFill>
                <a:latin typeface="Caveat"/>
                <a:ea typeface="Caveat"/>
                <a:cs typeface="Caveat"/>
                <a:sym typeface="Caveat"/>
              </a:rPr>
              <a:t>By Faisal Alomar</a:t>
            </a:r>
            <a:endParaRPr sz="800">
              <a:solidFill>
                <a:srgbClr val="741B4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3" name="Google Shape;163;p6"/>
          <p:cNvSpPr/>
          <p:nvPr/>
        </p:nvSpPr>
        <p:spPr>
          <a:xfrm rot="1228840">
            <a:off x="1242802" y="7352402"/>
            <a:ext cx="1868294" cy="1807445"/>
          </a:xfrm>
          <a:prstGeom prst="ellipse">
            <a:avLst/>
          </a:prstGeom>
          <a:noFill/>
          <a:ln cap="flat" cmpd="sng" w="38100">
            <a:solidFill>
              <a:srgbClr val="A64D7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888" y="7610099"/>
            <a:ext cx="2952826" cy="295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6374150" y="199175"/>
            <a:ext cx="1071000" cy="1035600"/>
          </a:xfrm>
          <a:prstGeom prst="ellipse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D9D9D9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97262" y="4771537"/>
            <a:ext cx="1377025" cy="13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2">
            <a:alphaModFix/>
          </a:blip>
          <a:srcRect b="95532" l="0" r="0" t="2049"/>
          <a:stretch/>
        </p:blipFill>
        <p:spPr>
          <a:xfrm>
            <a:off x="6197525" y="1295975"/>
            <a:ext cx="1377025" cy="350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2">
            <a:alphaModFix/>
          </a:blip>
          <a:srcRect b="95532" l="0" r="0" t="0"/>
          <a:stretch/>
        </p:blipFill>
        <p:spPr>
          <a:xfrm>
            <a:off x="6197212" y="1234449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2">
            <a:alphaModFix/>
          </a:blip>
          <a:srcRect b="95532" l="0" r="0" t="0"/>
          <a:stretch/>
        </p:blipFill>
        <p:spPr>
          <a:xfrm>
            <a:off x="6197287" y="1204612"/>
            <a:ext cx="1377025" cy="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2">
            <a:alphaModFix/>
          </a:blip>
          <a:srcRect b="0" l="52278" r="41116" t="95532"/>
          <a:stretch/>
        </p:blipFill>
        <p:spPr>
          <a:xfrm>
            <a:off x="6917100" y="6036100"/>
            <a:ext cx="90950" cy="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2">
            <a:alphaModFix/>
          </a:blip>
          <a:srcRect b="0" l="0" r="0" t="95532"/>
          <a:stretch/>
        </p:blipFill>
        <p:spPr>
          <a:xfrm>
            <a:off x="6197525" y="6115951"/>
            <a:ext cx="1377025" cy="31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>
            <a:off x="6412838" y="232950"/>
            <a:ext cx="993600" cy="971700"/>
          </a:xfrm>
          <a:prstGeom prst="ellipse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2559" y="-161700"/>
            <a:ext cx="2263987" cy="226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217" y="64264"/>
            <a:ext cx="1812038" cy="181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2">
            <a:alphaModFix/>
          </a:blip>
          <a:srcRect b="1396" l="0" r="0" t="98324"/>
          <a:stretch/>
        </p:blipFill>
        <p:spPr>
          <a:xfrm rot="10800000">
            <a:off x="6197525" y="10556449"/>
            <a:ext cx="1377025" cy="1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428874" y="7373777"/>
            <a:ext cx="2877300" cy="28287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0E0E3"/>
              </a:solidFill>
            </a:endParaRPr>
          </a:p>
        </p:txBody>
      </p:sp>
      <p:sp>
        <p:nvSpPr>
          <p:cNvPr id="178" name="Google Shape;178;p7"/>
          <p:cNvSpPr/>
          <p:nvPr/>
        </p:nvSpPr>
        <p:spPr>
          <a:xfrm rot="3320713">
            <a:off x="243383" y="8958978"/>
            <a:ext cx="1615988" cy="1627220"/>
          </a:xfrm>
          <a:prstGeom prst="ellipse">
            <a:avLst/>
          </a:prstGeom>
          <a:noFill/>
          <a:ln cap="flat" cmpd="sng" w="38100">
            <a:solidFill>
              <a:srgbClr val="D0E0E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425" y="8302447"/>
            <a:ext cx="2057775" cy="2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416713" y="936312"/>
            <a:ext cx="5412600" cy="85089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82" name="Google Shape;182;p8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>
            <a:off x="3886200" y="-260"/>
            <a:ext cx="38862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7200" lIns="97200" spcFirstLastPara="1" rIns="97200" wrap="square" tIns="97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"/>
          <p:cNvSpPr txBox="1"/>
          <p:nvPr>
            <p:ph type="title"/>
          </p:nvPr>
        </p:nvSpPr>
        <p:spPr>
          <a:xfrm>
            <a:off x="225675" y="2565003"/>
            <a:ext cx="3438300" cy="3083100"/>
          </a:xfrm>
          <a:prstGeom prst="rect">
            <a:avLst/>
          </a:prstGeom>
        </p:spPr>
        <p:txBody>
          <a:bodyPr anchorCtr="0" anchor="b" bIns="97200" lIns="97200" spcFirstLastPara="1" rIns="97200" wrap="square" tIns="97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86" name="Google Shape;186;p9"/>
          <p:cNvSpPr txBox="1"/>
          <p:nvPr>
            <p:ph idx="1" type="subTitle"/>
          </p:nvPr>
        </p:nvSpPr>
        <p:spPr>
          <a:xfrm>
            <a:off x="225675" y="5830393"/>
            <a:ext cx="3438300" cy="2568900"/>
          </a:xfrm>
          <a:prstGeom prst="rect">
            <a:avLst/>
          </a:prstGeom>
        </p:spPr>
        <p:txBody>
          <a:bodyPr anchorCtr="0" anchor="t" bIns="97200" lIns="97200" spcFirstLastPara="1" rIns="97200" wrap="square" tIns="97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87" name="Google Shape;187;p9"/>
          <p:cNvSpPr txBox="1"/>
          <p:nvPr>
            <p:ph idx="2" type="body"/>
          </p:nvPr>
        </p:nvSpPr>
        <p:spPr>
          <a:xfrm>
            <a:off x="4198575" y="1506075"/>
            <a:ext cx="3261600" cy="76860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88" name="Google Shape;188;p9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>
            <p:ph idx="1" type="body"/>
          </p:nvPr>
        </p:nvSpPr>
        <p:spPr>
          <a:xfrm>
            <a:off x="264945" y="8799592"/>
            <a:ext cx="5099100" cy="12585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/>
        </p:txBody>
      </p:sp>
      <p:sp>
        <p:nvSpPr>
          <p:cNvPr id="191" name="Google Shape;191;p10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</p:spPr>
        <p:txBody>
          <a:bodyPr anchorCtr="0" anchor="ctr" bIns="97200" lIns="97200" spcFirstLastPara="1" rIns="97200" wrap="square" tIns="97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925652"/>
            <a:ext cx="72426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397147"/>
            <a:ext cx="72426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699486"/>
            <a:ext cx="4662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200" lIns="97200" spcFirstLastPara="1" rIns="97200" wrap="square" tIns="9720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ZGZ2KTR7ZF8KZwQyXMvBEUkRVQokD3Tl9nDVvF2rP-8/edit#slide=id.p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u/0/folders/1M0OsQm4vyyHP--RpSXAK09HCynl9W8K6" TargetMode="External"/><Relationship Id="rId4" Type="http://schemas.openxmlformats.org/officeDocument/2006/relationships/hyperlink" Target="https://drive.google.com/drive/u/0/folders/1M0OsQm4vyyHP--RpSXAK09HCynl9W8K6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www.youtube.com/watch?v=V98Q2ZnDRVI" TargetMode="External"/><Relationship Id="rId7" Type="http://schemas.openxmlformats.org/officeDocument/2006/relationships/image" Target="../media/image19.png"/><Relationship Id="rId8" Type="http://schemas.openxmlformats.org/officeDocument/2006/relationships/hyperlink" Target="https://www.youtube.com/watch?v=V98Q2ZnDRVI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8.jpg"/><Relationship Id="rId5" Type="http://schemas.openxmlformats.org/officeDocument/2006/relationships/image" Target="../media/image10.jp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6.jpg"/><Relationship Id="rId5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Relationship Id="rId4" Type="http://schemas.openxmlformats.org/officeDocument/2006/relationships/image" Target="../media/image23.jpg"/><Relationship Id="rId5" Type="http://schemas.openxmlformats.org/officeDocument/2006/relationships/image" Target="../media/image26.jpg"/><Relationship Id="rId6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hyperlink" Target="https://drive.google.com/drive/u/0/folders/1M0OsQm4vyyHP--RpSXAK09HCynl9W8K6" TargetMode="External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hyperlink" Target="mailto:anatomyteam442@gmail.com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/>
        </p:nvSpPr>
        <p:spPr>
          <a:xfrm>
            <a:off x="6688875" y="388875"/>
            <a:ext cx="3993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D9D9D9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300">
              <a:solidFill>
                <a:srgbClr val="D9D9D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5" name="Google Shape;205;p14"/>
          <p:cNvSpPr txBox="1"/>
          <p:nvPr/>
        </p:nvSpPr>
        <p:spPr>
          <a:xfrm>
            <a:off x="5702269" y="8508118"/>
            <a:ext cx="1974000" cy="21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-215900" lvl="0" marL="1778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Exo"/>
              <a:buChar char="-"/>
            </a:pPr>
            <a:r>
              <a:rPr b="1" lang="en" sz="20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Color Index: </a:t>
            </a:r>
            <a:endParaRPr b="1" sz="20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Main Text</a:t>
            </a:r>
            <a:endParaRPr sz="19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Male’s Slides</a:t>
            </a:r>
            <a:endParaRPr sz="1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Female’s Slides</a:t>
            </a:r>
            <a:endParaRPr sz="19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Important</a:t>
            </a:r>
            <a:endParaRPr sz="1900">
              <a:solidFill>
                <a:srgbClr val="FF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AA84F"/>
                </a:solidFill>
                <a:latin typeface="Exo"/>
                <a:ea typeface="Exo"/>
                <a:cs typeface="Exo"/>
                <a:sym typeface="Exo"/>
              </a:rPr>
              <a:t>Doctor’s Notes</a:t>
            </a:r>
            <a:endParaRPr sz="1900">
              <a:solidFill>
                <a:srgbClr val="6AA84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Extra Info</a:t>
            </a:r>
            <a:endParaRPr sz="1100"/>
          </a:p>
        </p:txBody>
      </p:sp>
      <p:sp>
        <p:nvSpPr>
          <p:cNvPr id="206" name="Google Shape;206;p14">
            <a:hlinkClick r:id="rId3"/>
          </p:cNvPr>
          <p:cNvSpPr txBox="1"/>
          <p:nvPr/>
        </p:nvSpPr>
        <p:spPr>
          <a:xfrm>
            <a:off x="5727618" y="8096514"/>
            <a:ext cx="1923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36100" spcFirstLastPara="1" rIns="36100" wrap="square" tIns="361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Editing File</a:t>
            </a:r>
            <a:endParaRPr b="1" sz="2200" u="sng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1188904" y="4209253"/>
            <a:ext cx="53946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Development of Bladder and Urethra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2802404" y="5523106"/>
            <a:ext cx="2167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Renal Block</a:t>
            </a:r>
            <a:endParaRPr b="1"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2723056" y="5170671"/>
            <a:ext cx="23262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____________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050" y="100500"/>
            <a:ext cx="1140726" cy="8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/>
        </p:nvSpPr>
        <p:spPr>
          <a:xfrm>
            <a:off x="264512" y="685090"/>
            <a:ext cx="21876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Objectives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16" name="Google Shape;216;p15"/>
          <p:cNvCxnSpPr/>
          <p:nvPr/>
        </p:nvCxnSpPr>
        <p:spPr>
          <a:xfrm flipH="1" rot="10800000">
            <a:off x="638957" y="1188272"/>
            <a:ext cx="1388700" cy="14100"/>
          </a:xfrm>
          <a:prstGeom prst="straightConnector1">
            <a:avLst/>
          </a:prstGeom>
          <a:noFill/>
          <a:ln cap="flat" cmpd="sng" w="1905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15"/>
          <p:cNvSpPr/>
          <p:nvPr/>
        </p:nvSpPr>
        <p:spPr>
          <a:xfrm>
            <a:off x="459975" y="1725963"/>
            <a:ext cx="369000" cy="369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515775" y="1782963"/>
            <a:ext cx="257400" cy="2550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459975" y="2451163"/>
            <a:ext cx="369000" cy="369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515775" y="2508163"/>
            <a:ext cx="257400" cy="2550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459975" y="3176363"/>
            <a:ext cx="369000" cy="369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515775" y="3233363"/>
            <a:ext cx="257400" cy="2550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459975" y="3901563"/>
            <a:ext cx="369000" cy="369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515775" y="3958563"/>
            <a:ext cx="257400" cy="2550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459975" y="4626763"/>
            <a:ext cx="369000" cy="369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515775" y="4683763"/>
            <a:ext cx="257400" cy="2550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949125" y="2945225"/>
            <a:ext cx="579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Describe how the caudal parts of the mesonephric ducts</a:t>
            </a: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 and ureter </a:t>
            </a:r>
            <a:r>
              <a:rPr lang="en">
                <a:latin typeface="Exo"/>
                <a:ea typeface="Exo"/>
                <a:cs typeface="Exo"/>
                <a:sym typeface="Exo"/>
              </a:rPr>
              <a:t>are absorbed into the urogenital sinus and the significance of this embryonic event.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>
            <a:off x="949125" y="3885975"/>
            <a:ext cx="56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Discuss the position of the urachus and its significance and fate.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949125" y="4503475"/>
            <a:ext cx="527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Describe the various anomalies concerned with the urinary bladder and urethra.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0" name="Google Shape;230;p15">
            <a:hlinkClick r:id="rId3"/>
          </p:cNvPr>
          <p:cNvSpPr txBox="1"/>
          <p:nvPr/>
        </p:nvSpPr>
        <p:spPr>
          <a:xfrm>
            <a:off x="752538" y="9164700"/>
            <a:ext cx="194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Click </a:t>
            </a:r>
            <a:r>
              <a:rPr lang="en" u="sng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Here</a:t>
            </a:r>
            <a:r>
              <a:rPr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for the Team’s Summary!</a:t>
            </a:r>
            <a:endParaRPr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31" name="Google Shape;231;p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450" y="9050475"/>
            <a:ext cx="676575" cy="6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 txBox="1"/>
          <p:nvPr/>
        </p:nvSpPr>
        <p:spPr>
          <a:xfrm>
            <a:off x="949125" y="1710375"/>
            <a:ext cx="527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Describe the cloaca and the formation of the urogenital sinus.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949125" y="2327875"/>
            <a:ext cx="61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"/>
                <a:ea typeface="Exo"/>
                <a:cs typeface="Exo"/>
                <a:sym typeface="Exo"/>
              </a:rPr>
              <a:t>Discuss the division of the urogenital sinus into various parts and name the adult organs that are derived from each part.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34" name="Google Shape;234;p1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8550" y="9926825"/>
            <a:ext cx="615599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5">
            <a:hlinkClick r:id="rId8"/>
          </p:cNvPr>
          <p:cNvSpPr txBox="1"/>
          <p:nvPr/>
        </p:nvSpPr>
        <p:spPr>
          <a:xfrm>
            <a:off x="734150" y="9896075"/>
            <a:ext cx="3969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We </a:t>
            </a: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Highly Recommend</a:t>
            </a:r>
            <a:r>
              <a:rPr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you watch this video before studying this lecture!</a:t>
            </a:r>
            <a:endParaRPr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/>
          <p:nvPr/>
        </p:nvSpPr>
        <p:spPr>
          <a:xfrm>
            <a:off x="2792371" y="229036"/>
            <a:ext cx="21876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Cloaca 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1" name="Google Shape;241;p16"/>
          <p:cNvSpPr txBox="1"/>
          <p:nvPr/>
        </p:nvSpPr>
        <p:spPr>
          <a:xfrm>
            <a:off x="610685" y="146607"/>
            <a:ext cx="294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2" name="Google Shape;242;p16"/>
          <p:cNvSpPr txBox="1"/>
          <p:nvPr/>
        </p:nvSpPr>
        <p:spPr>
          <a:xfrm>
            <a:off x="862800" y="1235075"/>
            <a:ext cx="438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The </a:t>
            </a:r>
            <a:r>
              <a:rPr b="1" lang="en" sz="13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cloaca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is the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dilated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terminal part of the </a:t>
            </a:r>
            <a:r>
              <a:rPr b="1" lang="en" sz="1300">
                <a:latin typeface="Exo"/>
                <a:ea typeface="Exo"/>
                <a:cs typeface="Exo"/>
                <a:sym typeface="Exo"/>
              </a:rPr>
              <a:t>hind gut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862800" y="1650775"/>
            <a:ext cx="5160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It is </a:t>
            </a:r>
            <a:r>
              <a:rPr b="1" lang="en" sz="13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endodermal–lined cavity</a:t>
            </a:r>
            <a:r>
              <a:rPr lang="en" sz="13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; developed from</a:t>
            </a:r>
            <a:r>
              <a:rPr lang="en" sz="1300">
                <a:solidFill>
                  <a:srgbClr val="C27BA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300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endoderm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862800" y="2086000"/>
            <a:ext cx="438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It receives the </a:t>
            </a:r>
            <a:r>
              <a:rPr b="1" lang="en" sz="1300">
                <a:solidFill>
                  <a:srgbClr val="BF9000"/>
                </a:solidFill>
                <a:latin typeface="Exo"/>
                <a:ea typeface="Exo"/>
                <a:cs typeface="Exo"/>
                <a:sym typeface="Exo"/>
              </a:rPr>
              <a:t>allantois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 and the </a:t>
            </a:r>
            <a:r>
              <a:rPr b="1" lang="en" sz="1300">
                <a:solidFill>
                  <a:srgbClr val="DD7E6B"/>
                </a:solidFill>
                <a:latin typeface="Exo"/>
                <a:ea typeface="Exo"/>
                <a:cs typeface="Exo"/>
                <a:sym typeface="Exo"/>
              </a:rPr>
              <a:t>mesonephric ducts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. </a:t>
            </a:r>
            <a:r>
              <a:rPr lang="en" sz="9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(one on each side)</a:t>
            </a:r>
            <a:endParaRPr sz="900">
              <a:solidFill>
                <a:srgbClr val="99999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862800" y="2517650"/>
            <a:ext cx="372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Exo"/>
                <a:ea typeface="Exo"/>
                <a:cs typeface="Exo"/>
                <a:sym typeface="Exo"/>
              </a:rPr>
              <a:t>Its floor is closed by the </a:t>
            </a:r>
            <a:r>
              <a:rPr b="1" lang="en" sz="1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cloacal membrane</a:t>
            </a:r>
            <a:r>
              <a:rPr lang="en" sz="1300">
                <a:latin typeface="Exo"/>
                <a:ea typeface="Exo"/>
                <a:cs typeface="Exo"/>
                <a:sym typeface="Exo"/>
              </a:rPr>
              <a:t>.</a:t>
            </a:r>
            <a:endParaRPr sz="13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567900" y="1300025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612600" y="1344271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567900" y="1715725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612600" y="1759971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567900" y="2150950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612600" y="2195196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567900" y="2582613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612600" y="2626858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pic>
        <p:nvPicPr>
          <p:cNvPr id="254" name="Google Shape;254;p16"/>
          <p:cNvPicPr preferRelativeResize="0"/>
          <p:nvPr/>
        </p:nvPicPr>
        <p:blipFill rotWithShape="1">
          <a:blip r:embed="rId3">
            <a:alphaModFix/>
          </a:blip>
          <a:srcRect b="11126" l="0" r="0" t="0"/>
          <a:stretch/>
        </p:blipFill>
        <p:spPr>
          <a:xfrm>
            <a:off x="5427425" y="890824"/>
            <a:ext cx="2196625" cy="21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6"/>
          <p:cNvSpPr txBox="1"/>
          <p:nvPr/>
        </p:nvSpPr>
        <p:spPr>
          <a:xfrm>
            <a:off x="5688275" y="2346225"/>
            <a:ext cx="457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76A5AF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Cloaca</a:t>
            </a:r>
            <a:endParaRPr b="1" sz="700">
              <a:solidFill>
                <a:srgbClr val="76A5AF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6" name="Google Shape;256;p16"/>
          <p:cNvSpPr txBox="1"/>
          <p:nvPr/>
        </p:nvSpPr>
        <p:spPr>
          <a:xfrm>
            <a:off x="5632925" y="2178400"/>
            <a:ext cx="568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BF90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Allantois</a:t>
            </a:r>
            <a:endParaRPr b="1" sz="700">
              <a:solidFill>
                <a:srgbClr val="BF9000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6578450" y="2580250"/>
            <a:ext cx="483300" cy="16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6503975" y="2470900"/>
            <a:ext cx="7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DD7E6B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Mesonephric Duct</a:t>
            </a:r>
            <a:endParaRPr b="1" sz="700">
              <a:solidFill>
                <a:srgbClr val="DD7E6B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59" name="Google Shape;259;p16"/>
          <p:cNvCxnSpPr/>
          <p:nvPr/>
        </p:nvCxnSpPr>
        <p:spPr>
          <a:xfrm flipH="1">
            <a:off x="5951175" y="2445925"/>
            <a:ext cx="300900" cy="39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16"/>
          <p:cNvSpPr txBox="1"/>
          <p:nvPr/>
        </p:nvSpPr>
        <p:spPr>
          <a:xfrm>
            <a:off x="5459825" y="2658350"/>
            <a:ext cx="7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Cloacal Membrane</a:t>
            </a:r>
            <a:endParaRPr b="1" sz="7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3208025" y="3117375"/>
            <a:ext cx="1356300" cy="1288500"/>
          </a:xfrm>
          <a:prstGeom prst="ellipse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2877450" y="3481875"/>
            <a:ext cx="2017500" cy="58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6"/>
          <p:cNvSpPr txBox="1"/>
          <p:nvPr/>
        </p:nvSpPr>
        <p:spPr>
          <a:xfrm>
            <a:off x="1216200" y="3469125"/>
            <a:ext cx="534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A mesodermal </a:t>
            </a:r>
            <a:r>
              <a:rPr b="1" lang="en" sz="1300"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urorectal septum</a:t>
            </a:r>
            <a:r>
              <a:rPr lang="en" sz="1300"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 divides the cloaca and the cloacal membrane into:</a:t>
            </a:r>
            <a:endParaRPr sz="1300"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1096625" y="5001700"/>
            <a:ext cx="16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Ventral Part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5" name="Google Shape;265;p16"/>
          <p:cNvSpPr txBox="1"/>
          <p:nvPr/>
        </p:nvSpPr>
        <p:spPr>
          <a:xfrm>
            <a:off x="5039525" y="5001700"/>
            <a:ext cx="16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Dorsal</a:t>
            </a: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Part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66" name="Google Shape;266;p16"/>
          <p:cNvCxnSpPr/>
          <p:nvPr/>
        </p:nvCxnSpPr>
        <p:spPr>
          <a:xfrm>
            <a:off x="3883625" y="4405875"/>
            <a:ext cx="3300" cy="2442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16"/>
          <p:cNvSpPr/>
          <p:nvPr/>
        </p:nvSpPr>
        <p:spPr>
          <a:xfrm rot="10800000">
            <a:off x="1745850" y="4667225"/>
            <a:ext cx="168000" cy="292500"/>
          </a:xfrm>
          <a:prstGeom prst="rtTriangle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"/>
          <p:cNvSpPr/>
          <p:nvPr/>
        </p:nvSpPr>
        <p:spPr>
          <a:xfrm flipH="1" rot="10800000">
            <a:off x="1913850" y="4667225"/>
            <a:ext cx="168000" cy="292500"/>
          </a:xfrm>
          <a:prstGeom prst="rtTriangle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 rot="10800000">
            <a:off x="5690550" y="4667225"/>
            <a:ext cx="168000" cy="292500"/>
          </a:xfrm>
          <a:prstGeom prst="rtTriangle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6"/>
          <p:cNvSpPr/>
          <p:nvPr/>
        </p:nvSpPr>
        <p:spPr>
          <a:xfrm flipH="1" rot="10800000">
            <a:off x="5858550" y="4667225"/>
            <a:ext cx="168000" cy="292500"/>
          </a:xfrm>
          <a:prstGeom prst="rtTriangle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" name="Google Shape;271;p16"/>
          <p:cNvCxnSpPr/>
          <p:nvPr/>
        </p:nvCxnSpPr>
        <p:spPr>
          <a:xfrm>
            <a:off x="1744925" y="4658650"/>
            <a:ext cx="4280700" cy="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16"/>
          <p:cNvSpPr txBox="1"/>
          <p:nvPr/>
        </p:nvSpPr>
        <p:spPr>
          <a:xfrm>
            <a:off x="530400" y="5401650"/>
            <a:ext cx="321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primitive urogenital sinus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that communicates with the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allantois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and the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mesonephric ducts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554400" y="6108050"/>
            <a:ext cx="316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Its ﬂoor is the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urogenital membrane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4483025" y="5401638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anorectal canal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that forms the rectum and upper part of anal canal. 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5" name="Google Shape;275;p16"/>
          <p:cNvSpPr txBox="1"/>
          <p:nvPr/>
        </p:nvSpPr>
        <p:spPr>
          <a:xfrm>
            <a:off x="4483025" y="6070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Its floor is the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anal membrane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461400" y="6165200"/>
            <a:ext cx="69000" cy="255000"/>
          </a:xfrm>
          <a:prstGeom prst="rect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4414025" y="6127550"/>
            <a:ext cx="69000" cy="255000"/>
          </a:xfrm>
          <a:prstGeom prst="rect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6"/>
          <p:cNvSpPr/>
          <p:nvPr/>
        </p:nvSpPr>
        <p:spPr>
          <a:xfrm>
            <a:off x="4414025" y="5551200"/>
            <a:ext cx="69000" cy="255000"/>
          </a:xfrm>
          <a:prstGeom prst="rect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6"/>
          <p:cNvSpPr/>
          <p:nvPr/>
        </p:nvSpPr>
        <p:spPr>
          <a:xfrm>
            <a:off x="461400" y="5643600"/>
            <a:ext cx="69000" cy="255000"/>
          </a:xfrm>
          <a:prstGeom prst="rect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169550" y="5547900"/>
            <a:ext cx="257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17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148350" y="6069500"/>
            <a:ext cx="257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17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4111350" y="5509350"/>
            <a:ext cx="257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17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090150" y="6030950"/>
            <a:ext cx="257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17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4">
            <a:alphaModFix/>
          </a:blip>
          <a:srcRect b="10682" l="0" r="0" t="0"/>
          <a:stretch/>
        </p:blipFill>
        <p:spPr>
          <a:xfrm>
            <a:off x="1994525" y="6554350"/>
            <a:ext cx="3729600" cy="170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 txBox="1"/>
          <p:nvPr/>
        </p:nvSpPr>
        <p:spPr>
          <a:xfrm>
            <a:off x="2962304" y="7639874"/>
            <a:ext cx="69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Urorectal Septum</a:t>
            </a:r>
            <a:endParaRPr b="1" sz="8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4270889" y="7592341"/>
            <a:ext cx="69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Anal Membrane</a:t>
            </a:r>
            <a:endParaRPr b="1" sz="8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4769876" y="7887300"/>
            <a:ext cx="100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Anorectal Canal</a:t>
            </a:r>
            <a:endParaRPr b="1" sz="8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3066399" y="6625748"/>
            <a:ext cx="143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Primitive Urogenital Sinus</a:t>
            </a:r>
            <a:endParaRPr b="1" sz="8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2175896" y="8333975"/>
            <a:ext cx="3420600" cy="4623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Primitive Urogenital Sinus</a:t>
            </a:r>
            <a:endParaRPr b="1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Divided into 3 parts</a:t>
            </a:r>
            <a:endParaRPr sz="9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229450" y="8878200"/>
            <a:ext cx="231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 Cranial; Vesical Part: </a:t>
            </a:r>
            <a:endParaRPr b="1" sz="11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forms most of the bladder and continuous with the allantois</a:t>
            </a:r>
            <a:endParaRPr sz="11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2698188" y="8880400"/>
            <a:ext cx="2376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</a:t>
            </a:r>
            <a:r>
              <a:rPr b="1"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iddle; Pelvic Part: </a:t>
            </a:r>
            <a:endParaRPr b="1" sz="11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forms main part of male urethra and entire female urethra.</a:t>
            </a:r>
            <a:endParaRPr sz="11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2" name="Google Shape;292;p16"/>
          <p:cNvSpPr txBox="1"/>
          <p:nvPr/>
        </p:nvSpPr>
        <p:spPr>
          <a:xfrm>
            <a:off x="5230525" y="8880400"/>
            <a:ext cx="2312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                </a:t>
            </a:r>
            <a:r>
              <a:rPr b="1"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</a:t>
            </a:r>
            <a:r>
              <a:rPr b="1"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audal; Phallic Part: </a:t>
            </a:r>
            <a:endParaRPr sz="11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grows towards genital tubercle </a:t>
            </a:r>
            <a:r>
              <a:rPr lang="en" sz="11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and shares in the formation of the male urethra</a:t>
            </a: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1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554400" y="8968850"/>
            <a:ext cx="47400" cy="166500"/>
          </a:xfrm>
          <a:prstGeom prst="rect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367200" y="8880400"/>
            <a:ext cx="18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11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3173725" y="8968850"/>
            <a:ext cx="47400" cy="166500"/>
          </a:xfrm>
          <a:prstGeom prst="rect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5959313" y="8974150"/>
            <a:ext cx="47400" cy="166500"/>
          </a:xfrm>
          <a:prstGeom prst="rect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2963850" y="8875100"/>
            <a:ext cx="18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11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8" name="Google Shape;298;p16"/>
          <p:cNvSpPr txBox="1"/>
          <p:nvPr/>
        </p:nvSpPr>
        <p:spPr>
          <a:xfrm>
            <a:off x="5764025" y="8880400"/>
            <a:ext cx="18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11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2610BC6D" id="299" name="Google Shape;299;p16"/>
          <p:cNvPicPr preferRelativeResize="0"/>
          <p:nvPr/>
        </p:nvPicPr>
        <p:blipFill rotWithShape="1">
          <a:blip r:embed="rId5">
            <a:alphaModFix/>
          </a:blip>
          <a:srcRect b="53108" l="7977" r="44141" t="29366"/>
          <a:stretch/>
        </p:blipFill>
        <p:spPr>
          <a:xfrm>
            <a:off x="3110900" y="9570290"/>
            <a:ext cx="1548750" cy="104921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 txBox="1"/>
          <p:nvPr/>
        </p:nvSpPr>
        <p:spPr>
          <a:xfrm>
            <a:off x="3937000" y="9767225"/>
            <a:ext cx="563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Vesical</a:t>
            </a:r>
            <a:endParaRPr b="1" sz="5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3937000" y="10101875"/>
            <a:ext cx="563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Pelvic</a:t>
            </a:r>
            <a:endParaRPr b="1" sz="5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3937000" y="10222950"/>
            <a:ext cx="563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Phallic</a:t>
            </a:r>
            <a:endParaRPr b="1" sz="5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"/>
          <p:cNvSpPr txBox="1"/>
          <p:nvPr/>
        </p:nvSpPr>
        <p:spPr>
          <a:xfrm>
            <a:off x="2517750" y="229025"/>
            <a:ext cx="2736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Urinary Bladder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610685" y="202032"/>
            <a:ext cx="294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09" name="Google Shape;309;p17"/>
          <p:cNvCxnSpPr/>
          <p:nvPr/>
        </p:nvCxnSpPr>
        <p:spPr>
          <a:xfrm flipH="1">
            <a:off x="593548" y="895475"/>
            <a:ext cx="600" cy="4691100"/>
          </a:xfrm>
          <a:prstGeom prst="straightConnector1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17"/>
          <p:cNvSpPr/>
          <p:nvPr/>
        </p:nvSpPr>
        <p:spPr>
          <a:xfrm>
            <a:off x="483725" y="1141675"/>
            <a:ext cx="227100" cy="228300"/>
          </a:xfrm>
          <a:prstGeom prst="ellipse">
            <a:avLst/>
          </a:prstGeom>
          <a:solidFill>
            <a:srgbClr val="741B47"/>
          </a:solidFill>
          <a:ln cap="flat" cmpd="sng" w="1905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7"/>
          <p:cNvSpPr/>
          <p:nvPr/>
        </p:nvSpPr>
        <p:spPr>
          <a:xfrm>
            <a:off x="483725" y="1607700"/>
            <a:ext cx="227100" cy="228300"/>
          </a:xfrm>
          <a:prstGeom prst="ellipse">
            <a:avLst/>
          </a:prstGeom>
          <a:solidFill>
            <a:srgbClr val="B0708F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806850" y="1071173"/>
            <a:ext cx="554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xo"/>
                <a:ea typeface="Exo"/>
                <a:cs typeface="Exo"/>
                <a:sym typeface="Exo"/>
              </a:rPr>
              <a:t>It develops mainly from the </a:t>
            </a:r>
            <a:r>
              <a:rPr b="1" lang="en" sz="1200">
                <a:latin typeface="Exo"/>
                <a:ea typeface="Exo"/>
                <a:cs typeface="Exo"/>
                <a:sym typeface="Exo"/>
              </a:rPr>
              <a:t>vesical part</a:t>
            </a:r>
            <a:r>
              <a:rPr lang="en" sz="1200">
                <a:latin typeface="Exo"/>
                <a:ea typeface="Exo"/>
                <a:cs typeface="Exo"/>
                <a:sym typeface="Exo"/>
              </a:rPr>
              <a:t> of the urogenital sinus.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806850" y="1444805"/>
            <a:ext cx="506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trigone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is derived from the absorbed </a:t>
            </a:r>
            <a:r>
              <a:rPr lang="en" sz="12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(caudal ends)</a:t>
            </a:r>
            <a:r>
              <a:rPr lang="en" sz="12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 proximal part</a:t>
            </a:r>
            <a:r>
              <a:rPr lang="en" sz="12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of the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mesonephric ducts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200"/>
          </a:p>
        </p:txBody>
      </p:sp>
      <p:sp>
        <p:nvSpPr>
          <p:cNvPr id="314" name="Google Shape;314;p17"/>
          <p:cNvSpPr txBox="1"/>
          <p:nvPr/>
        </p:nvSpPr>
        <p:spPr>
          <a:xfrm>
            <a:off x="806850" y="2018538"/>
            <a:ext cx="506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epithelium is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endodermal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in origin, </a:t>
            </a:r>
            <a:r>
              <a:rPr lang="en" sz="12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of the urogenital sinus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200"/>
          </a:p>
        </p:txBody>
      </p:sp>
      <p:sp>
        <p:nvSpPr>
          <p:cNvPr id="315" name="Google Shape;315;p17"/>
          <p:cNvSpPr txBox="1"/>
          <p:nvPr/>
        </p:nvSpPr>
        <p:spPr>
          <a:xfrm>
            <a:off x="806850" y="2392170"/>
            <a:ext cx="53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other layers are derived from the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splanchnic mesoderm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806850" y="2842003"/>
            <a:ext cx="506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allantois is at first continues with the bladder, then it becomes a </a:t>
            </a:r>
            <a:r>
              <a:rPr b="1"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thick fibrous cord urachus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which extends from apex of the bladder to the umbilicus.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806850" y="3615835"/>
            <a:ext cx="54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At birth </a:t>
            </a:r>
            <a:r>
              <a:rPr b="1" lang="en" sz="12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(in adult)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, it is represented by the median 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umbilical</a:t>
            </a: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ligament.</a:t>
            </a:r>
            <a:endParaRPr sz="1200"/>
          </a:p>
        </p:txBody>
      </p:sp>
      <p:sp>
        <p:nvSpPr>
          <p:cNvPr id="318" name="Google Shape;318;p17"/>
          <p:cNvSpPr txBox="1"/>
          <p:nvPr/>
        </p:nvSpPr>
        <p:spPr>
          <a:xfrm>
            <a:off x="806850" y="4065668"/>
            <a:ext cx="517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After absorption of the mesonephric ducts to form the trigone, the ureters open separately in the bladder.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19" name="Google Shape;319;p17"/>
          <p:cNvCxnSpPr/>
          <p:nvPr/>
        </p:nvCxnSpPr>
        <p:spPr>
          <a:xfrm>
            <a:off x="1579543" y="5948519"/>
            <a:ext cx="46134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17"/>
          <p:cNvSpPr txBox="1"/>
          <p:nvPr/>
        </p:nvSpPr>
        <p:spPr>
          <a:xfrm>
            <a:off x="2517750" y="5370425"/>
            <a:ext cx="2736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Urethra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Fig 1.1- The true pelvis" id="321" name="Google Shape;3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7500" y="4281650"/>
            <a:ext cx="1971425" cy="11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7"/>
          <p:cNvSpPr txBox="1"/>
          <p:nvPr/>
        </p:nvSpPr>
        <p:spPr>
          <a:xfrm>
            <a:off x="6122088" y="4356225"/>
            <a:ext cx="1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6394925" y="4566075"/>
            <a:ext cx="34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7251125" y="5332400"/>
            <a:ext cx="457800" cy="16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"/>
          <p:cNvSpPr/>
          <p:nvPr/>
        </p:nvSpPr>
        <p:spPr>
          <a:xfrm>
            <a:off x="2641850" y="6088663"/>
            <a:ext cx="2488800" cy="507000"/>
          </a:xfrm>
          <a:prstGeom prst="roundRect">
            <a:avLst>
              <a:gd fmla="val 16667" name="adj"/>
            </a:avLst>
          </a:prstGeom>
          <a:solidFill>
            <a:srgbClr val="B0708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Indifferent stage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26" name="Google Shape;3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1374" y="1526438"/>
            <a:ext cx="1420250" cy="19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 txBox="1"/>
          <p:nvPr/>
        </p:nvSpPr>
        <p:spPr>
          <a:xfrm>
            <a:off x="6805600" y="1962625"/>
            <a:ext cx="108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Urinary Bladder</a:t>
            </a:r>
            <a:endParaRPr b="1" sz="8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8" name="Google Shape;328;p17"/>
          <p:cNvSpPr txBox="1"/>
          <p:nvPr/>
        </p:nvSpPr>
        <p:spPr>
          <a:xfrm>
            <a:off x="6805600" y="2114775"/>
            <a:ext cx="108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Ureter</a:t>
            </a:r>
            <a:endParaRPr b="1" sz="8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9" name="Google Shape;329;p17"/>
          <p:cNvSpPr txBox="1"/>
          <p:nvPr/>
        </p:nvSpPr>
        <p:spPr>
          <a:xfrm>
            <a:off x="806850" y="4715600"/>
            <a:ext cx="506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In infants and children the bladder is an abdominal organ, It starts to enter the greater pelvis at about 6 years and becomes a pelvic organ until after puberty.</a:t>
            </a:r>
            <a:endParaRPr sz="12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480300" y="2113975"/>
            <a:ext cx="227100" cy="228300"/>
          </a:xfrm>
          <a:prstGeom prst="ellipse">
            <a:avLst/>
          </a:prstGeom>
          <a:solidFill>
            <a:srgbClr val="741B47"/>
          </a:solidFill>
          <a:ln cap="flat" cmpd="sng" w="1905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480300" y="2462675"/>
            <a:ext cx="227100" cy="228300"/>
          </a:xfrm>
          <a:prstGeom prst="ellipse">
            <a:avLst/>
          </a:prstGeom>
          <a:solidFill>
            <a:srgbClr val="B0708F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/>
          <p:nvPr/>
        </p:nvSpPr>
        <p:spPr>
          <a:xfrm>
            <a:off x="480300" y="3097300"/>
            <a:ext cx="227100" cy="228300"/>
          </a:xfrm>
          <a:prstGeom prst="ellipse">
            <a:avLst/>
          </a:prstGeom>
          <a:solidFill>
            <a:srgbClr val="741B47"/>
          </a:solidFill>
          <a:ln cap="flat" cmpd="sng" w="1905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"/>
          <p:cNvSpPr/>
          <p:nvPr/>
        </p:nvSpPr>
        <p:spPr>
          <a:xfrm>
            <a:off x="480300" y="3686325"/>
            <a:ext cx="227100" cy="228300"/>
          </a:xfrm>
          <a:prstGeom prst="ellipse">
            <a:avLst/>
          </a:prstGeom>
          <a:solidFill>
            <a:srgbClr val="B0708F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7"/>
          <p:cNvSpPr/>
          <p:nvPr/>
        </p:nvSpPr>
        <p:spPr>
          <a:xfrm>
            <a:off x="480300" y="4228575"/>
            <a:ext cx="227100" cy="228300"/>
          </a:xfrm>
          <a:prstGeom prst="ellipse">
            <a:avLst/>
          </a:prstGeom>
          <a:solidFill>
            <a:srgbClr val="741B47"/>
          </a:solidFill>
          <a:ln cap="flat" cmpd="sng" w="1905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484650" y="4970900"/>
            <a:ext cx="227100" cy="228300"/>
          </a:xfrm>
          <a:prstGeom prst="ellipse">
            <a:avLst/>
          </a:prstGeom>
          <a:solidFill>
            <a:srgbClr val="B0708F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/>
          <p:nvPr/>
        </p:nvSpPr>
        <p:spPr>
          <a:xfrm>
            <a:off x="509088" y="6658988"/>
            <a:ext cx="37500" cy="307800"/>
          </a:xfrm>
          <a:prstGeom prst="rect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28963" y="6597338"/>
            <a:ext cx="53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3056850" y="6727038"/>
            <a:ext cx="37500" cy="307800"/>
          </a:xfrm>
          <a:prstGeom prst="rect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2576725" y="6665388"/>
            <a:ext cx="53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5458638" y="6739463"/>
            <a:ext cx="37500" cy="307800"/>
          </a:xfrm>
          <a:prstGeom prst="rect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4978513" y="6677813"/>
            <a:ext cx="53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2" name="Google Shape;342;p17"/>
          <p:cNvSpPr txBox="1"/>
          <p:nvPr/>
        </p:nvSpPr>
        <p:spPr>
          <a:xfrm>
            <a:off x="560263" y="6631763"/>
            <a:ext cx="187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Exo"/>
                <a:ea typeface="Exo"/>
                <a:cs typeface="Exo"/>
                <a:sym typeface="Exo"/>
              </a:rPr>
              <a:t>G</a:t>
            </a:r>
            <a:r>
              <a:rPr b="1" lang="en" sz="1100">
                <a:latin typeface="Exo"/>
                <a:ea typeface="Exo"/>
                <a:cs typeface="Exo"/>
                <a:sym typeface="Exo"/>
              </a:rPr>
              <a:t>enital Tubercle (Mesenchymal Elevation):</a:t>
            </a:r>
            <a:endParaRPr b="1" sz="1100"/>
          </a:p>
        </p:txBody>
      </p:sp>
      <p:sp>
        <p:nvSpPr>
          <p:cNvPr id="343" name="Google Shape;343;p17"/>
          <p:cNvSpPr txBox="1"/>
          <p:nvPr/>
        </p:nvSpPr>
        <p:spPr>
          <a:xfrm>
            <a:off x="3094350" y="6703938"/>
            <a:ext cx="148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Exo"/>
                <a:ea typeface="Exo"/>
                <a:cs typeface="Exo"/>
                <a:sym typeface="Exo"/>
              </a:rPr>
              <a:t>Two Urethral Folds:</a:t>
            </a:r>
            <a:endParaRPr b="1" sz="11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5496138" y="6640838"/>
            <a:ext cx="148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Exo"/>
                <a:ea typeface="Exo"/>
                <a:cs typeface="Exo"/>
                <a:sym typeface="Exo"/>
              </a:rPr>
              <a:t>Two Labioscrotal</a:t>
            </a:r>
            <a:endParaRPr b="1" sz="11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(Cloacal)</a:t>
            </a:r>
            <a:r>
              <a:rPr b="1" lang="en" sz="1100">
                <a:latin typeface="Exo"/>
                <a:ea typeface="Exo"/>
                <a:cs typeface="Exo"/>
                <a:sym typeface="Exo"/>
              </a:rPr>
              <a:t>:</a:t>
            </a:r>
            <a:endParaRPr b="1" sz="11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593575" y="7157300"/>
            <a:ext cx="197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develops at the cranial end of the </a:t>
            </a:r>
            <a:r>
              <a:rPr lang="en" sz="1100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cloacal membrane</a:t>
            </a: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1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3094363" y="7077650"/>
            <a:ext cx="1971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develop on either side of the </a:t>
            </a:r>
            <a:r>
              <a:rPr lang="en" sz="1100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urogenital membrane.</a:t>
            </a:r>
            <a:endParaRPr sz="1100">
              <a:solidFill>
                <a:srgbClr val="FF0000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From the phallic part of urogenital sinus.</a:t>
            </a:r>
            <a:endParaRPr sz="1100"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5496150" y="6977700"/>
            <a:ext cx="2242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Lateral</a:t>
            </a: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folds develop on</a:t>
            </a:r>
            <a:endParaRPr sz="11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either side of the</a:t>
            </a:r>
            <a:r>
              <a:rPr lang="en" sz="1100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 urethral folds. </a:t>
            </a:r>
            <a:endParaRPr sz="1100">
              <a:solidFill>
                <a:srgbClr val="FF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3EBEB0E2" id="348" name="Google Shape;348;p17"/>
          <p:cNvPicPr preferRelativeResize="0"/>
          <p:nvPr/>
        </p:nvPicPr>
        <p:blipFill rotWithShape="1">
          <a:blip r:embed="rId5">
            <a:alphaModFix/>
          </a:blip>
          <a:srcRect b="54140" l="10231" r="50714" t="27629"/>
          <a:stretch/>
        </p:blipFill>
        <p:spPr>
          <a:xfrm>
            <a:off x="4330875" y="7738039"/>
            <a:ext cx="2425408" cy="110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نتيجة بحث الصور عن ‪Indifferent stage of development of urethra‬‏" id="349" name="Google Shape;34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7575" y="7789735"/>
            <a:ext cx="1875001" cy="110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7"/>
          <p:cNvSpPr txBox="1"/>
          <p:nvPr/>
        </p:nvSpPr>
        <p:spPr>
          <a:xfrm>
            <a:off x="4836475" y="8064575"/>
            <a:ext cx="1485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741B47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Labioscrotal Folds</a:t>
            </a:r>
            <a:endParaRPr b="1" sz="200">
              <a:solidFill>
                <a:srgbClr val="741B47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2641850" y="9024663"/>
            <a:ext cx="2488800" cy="507000"/>
          </a:xfrm>
          <a:prstGeom prst="roundRect">
            <a:avLst>
              <a:gd fmla="val 16667" name="adj"/>
            </a:avLst>
          </a:prstGeom>
          <a:solidFill>
            <a:srgbClr val="B0708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Later On: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469500" y="9773888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514200" y="9818133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465150" y="10223988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509850" y="10268233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56" name="Google Shape;356;p17"/>
          <p:cNvSpPr txBox="1"/>
          <p:nvPr/>
        </p:nvSpPr>
        <p:spPr>
          <a:xfrm>
            <a:off x="784950" y="9639775"/>
            <a:ext cx="610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2 urethral folds in </a:t>
            </a:r>
            <a:r>
              <a:rPr b="1"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male</a:t>
            </a: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fuse with each other to close the penile urethra </a:t>
            </a:r>
            <a:r>
              <a:rPr lang="en" sz="1100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so; spongy urethra is formed by tubulization of the urethral folds</a:t>
            </a: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 </a:t>
            </a:r>
            <a:endParaRPr sz="11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7" name="Google Shape;357;p17"/>
          <p:cNvSpPr txBox="1"/>
          <p:nvPr/>
        </p:nvSpPr>
        <p:spPr>
          <a:xfrm>
            <a:off x="784950" y="10174500"/>
            <a:ext cx="864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2 urethral folds in </a:t>
            </a:r>
            <a:r>
              <a:rPr b="1"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female</a:t>
            </a: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remain separate to form </a:t>
            </a:r>
            <a:r>
              <a:rPr b="1"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labia minora</a:t>
            </a:r>
            <a:r>
              <a:rPr lang="en" sz="11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 sz="11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"/>
          <p:cNvSpPr txBox="1"/>
          <p:nvPr/>
        </p:nvSpPr>
        <p:spPr>
          <a:xfrm>
            <a:off x="777300" y="187046"/>
            <a:ext cx="621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Female Urethra</a:t>
            </a:r>
            <a:endParaRPr b="1">
              <a:solidFill>
                <a:srgbClr val="741B47"/>
              </a:solidFill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610685" y="202032"/>
            <a:ext cx="294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64" name="Google Shape;364;p18"/>
          <p:cNvCxnSpPr/>
          <p:nvPr/>
        </p:nvCxnSpPr>
        <p:spPr>
          <a:xfrm>
            <a:off x="1579543" y="5948519"/>
            <a:ext cx="46134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5" name="Google Shape;365;p18"/>
          <p:cNvSpPr txBox="1"/>
          <p:nvPr/>
        </p:nvSpPr>
        <p:spPr>
          <a:xfrm>
            <a:off x="853500" y="1068125"/>
            <a:ext cx="527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entire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female urethra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is derived from </a:t>
            </a:r>
            <a:r>
              <a:rPr b="1"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endoderm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of the </a:t>
            </a:r>
            <a:r>
              <a:rPr b="1"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pelvic</a:t>
            </a:r>
            <a:r>
              <a:rPr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(middle)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part of the </a:t>
            </a:r>
            <a:r>
              <a:rPr b="1"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urogenital sinus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 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519900" y="1248413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564600" y="1292658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519900" y="1787963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564600" y="1832208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853500" y="1715375"/>
            <a:ext cx="60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external urethral oriﬁce opens dorsal to the glans clitoris</a:t>
            </a: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2610BC6D" id="371" name="Google Shape;371;p18"/>
          <p:cNvPicPr preferRelativeResize="0"/>
          <p:nvPr/>
        </p:nvPicPr>
        <p:blipFill rotWithShape="1">
          <a:blip r:embed="rId3">
            <a:alphaModFix/>
          </a:blip>
          <a:srcRect b="53108" l="7977" r="44141" t="29366"/>
          <a:stretch/>
        </p:blipFill>
        <p:spPr>
          <a:xfrm>
            <a:off x="924104" y="2389513"/>
            <a:ext cx="2872293" cy="164161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8"/>
          <p:cNvSpPr txBox="1"/>
          <p:nvPr/>
        </p:nvSpPr>
        <p:spPr>
          <a:xfrm>
            <a:off x="2438500" y="3255588"/>
            <a:ext cx="84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0000"/>
                </a:solidFill>
                <a:highlight>
                  <a:srgbClr val="FFFFFF"/>
                </a:highlight>
                <a:latin typeface="Exo"/>
                <a:ea typeface="Exo"/>
                <a:cs typeface="Exo"/>
                <a:sym typeface="Exo"/>
              </a:rPr>
              <a:t>Pelvic Part</a:t>
            </a:r>
            <a:endParaRPr b="1" sz="800">
              <a:solidFill>
                <a:srgbClr val="FF0000"/>
              </a:solidFill>
              <a:highlight>
                <a:srgbClr val="FFFFFF"/>
              </a:highlight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genitalia.jpg" id="373" name="Google Shape;373;p18"/>
          <p:cNvPicPr preferRelativeResize="0"/>
          <p:nvPr/>
        </p:nvPicPr>
        <p:blipFill rotWithShape="1">
          <a:blip r:embed="rId4">
            <a:alphaModFix/>
          </a:blip>
          <a:srcRect b="4297" l="0" r="0" t="0"/>
          <a:stretch/>
        </p:blipFill>
        <p:spPr>
          <a:xfrm>
            <a:off x="4180800" y="2250879"/>
            <a:ext cx="2595300" cy="28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8"/>
          <p:cNvSpPr txBox="1"/>
          <p:nvPr/>
        </p:nvSpPr>
        <p:spPr>
          <a:xfrm>
            <a:off x="777350" y="5332921"/>
            <a:ext cx="621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Male</a:t>
            </a: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Urethra</a:t>
            </a:r>
            <a:endParaRPr b="1">
              <a:solidFill>
                <a:srgbClr val="741B47"/>
              </a:solidFill>
            </a:endParaRPr>
          </a:p>
        </p:txBody>
      </p:sp>
      <p:sp>
        <p:nvSpPr>
          <p:cNvPr id="375" name="Google Shape;375;p18"/>
          <p:cNvSpPr txBox="1"/>
          <p:nvPr/>
        </p:nvSpPr>
        <p:spPr>
          <a:xfrm>
            <a:off x="853500" y="6107325"/>
            <a:ext cx="502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genital tubercle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elongates forming the </a:t>
            </a:r>
            <a:r>
              <a:rPr b="1"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phallus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, which is the precursor of the penis. </a:t>
            </a:r>
            <a:endParaRPr/>
          </a:p>
        </p:txBody>
      </p:sp>
      <p:sp>
        <p:nvSpPr>
          <p:cNvPr id="376" name="Google Shape;376;p18"/>
          <p:cNvSpPr txBox="1"/>
          <p:nvPr/>
        </p:nvSpPr>
        <p:spPr>
          <a:xfrm>
            <a:off x="875000" y="6873925"/>
            <a:ext cx="5119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Most of the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male urethra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; prostatic, membranous and </a:t>
            </a: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spongy parts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is derived from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endoderm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of the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pelvic</a:t>
            </a:r>
            <a:r>
              <a:rPr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middle 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and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phallic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parts of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urogenital sinus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7" name="Google Shape;377;p18"/>
          <p:cNvSpPr txBox="1"/>
          <p:nvPr/>
        </p:nvSpPr>
        <p:spPr>
          <a:xfrm>
            <a:off x="905800" y="7748525"/>
            <a:ext cx="5029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2 urethral folds in male fuse with each other to close the penile urethra.</a:t>
            </a:r>
            <a:endParaRPr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The most distal (</a:t>
            </a:r>
            <a:r>
              <a:rPr lang="en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terminal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) part of male urethra in glans penis starts as ectodermal solid cord that grows towards the root of penis to meet the spongy urethra , later it canalizes.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5000" y="6107324"/>
            <a:ext cx="1813499" cy="35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8"/>
          <p:cNvSpPr/>
          <p:nvPr/>
        </p:nvSpPr>
        <p:spPr>
          <a:xfrm>
            <a:off x="519900" y="6277613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564600" y="6321858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519900" y="7121963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82" name="Google Shape;382;p18"/>
          <p:cNvSpPr/>
          <p:nvPr/>
        </p:nvSpPr>
        <p:spPr>
          <a:xfrm>
            <a:off x="564600" y="7166208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519900" y="7914700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564600" y="7958946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519900" y="8911450"/>
            <a:ext cx="257400" cy="255000"/>
          </a:xfrm>
          <a:prstGeom prst="flowChartConnector">
            <a:avLst/>
          </a:prstGeom>
          <a:solidFill>
            <a:srgbClr val="C69F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564600" y="8955696"/>
            <a:ext cx="168000" cy="166500"/>
          </a:xfrm>
          <a:prstGeom prst="flowChartConnector">
            <a:avLst/>
          </a:prstGeom>
          <a:solidFill>
            <a:srgbClr val="B070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463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"/>
          <p:cNvSpPr txBox="1"/>
          <p:nvPr/>
        </p:nvSpPr>
        <p:spPr>
          <a:xfrm>
            <a:off x="872494" y="187046"/>
            <a:ext cx="62178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Anomalies </a:t>
            </a:r>
            <a:endParaRPr b="1">
              <a:solidFill>
                <a:srgbClr val="741B47"/>
              </a:solidFill>
            </a:endParaRPr>
          </a:p>
        </p:txBody>
      </p:sp>
      <p:sp>
        <p:nvSpPr>
          <p:cNvPr id="392" name="Google Shape;392;p19"/>
          <p:cNvSpPr txBox="1"/>
          <p:nvPr/>
        </p:nvSpPr>
        <p:spPr>
          <a:xfrm>
            <a:off x="610685" y="202032"/>
            <a:ext cx="2949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2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837425" y="1275825"/>
            <a:ext cx="21351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Urachal Anomalies</a:t>
            </a:r>
            <a:endParaRPr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4" name="Google Shape;394;p19"/>
          <p:cNvSpPr txBox="1"/>
          <p:nvPr/>
        </p:nvSpPr>
        <p:spPr>
          <a:xfrm>
            <a:off x="610687" y="1120863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95" name="Google Shape;395;p19"/>
          <p:cNvCxnSpPr/>
          <p:nvPr/>
        </p:nvCxnSpPr>
        <p:spPr>
          <a:xfrm flipH="1">
            <a:off x="190695" y="1964359"/>
            <a:ext cx="2400" cy="2547600"/>
          </a:xfrm>
          <a:prstGeom prst="straightConnector1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6" name="Google Shape;396;p19"/>
          <p:cNvSpPr/>
          <p:nvPr/>
        </p:nvSpPr>
        <p:spPr>
          <a:xfrm>
            <a:off x="78338" y="3806635"/>
            <a:ext cx="227100" cy="224100"/>
          </a:xfrm>
          <a:prstGeom prst="ellipse">
            <a:avLst/>
          </a:prstGeom>
          <a:solidFill>
            <a:srgbClr val="741B47"/>
          </a:solidFill>
          <a:ln cap="flat" cmpd="sng" w="1905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9"/>
          <p:cNvSpPr/>
          <p:nvPr/>
        </p:nvSpPr>
        <p:spPr>
          <a:xfrm>
            <a:off x="78355" y="2916665"/>
            <a:ext cx="227100" cy="224100"/>
          </a:xfrm>
          <a:prstGeom prst="ellipse">
            <a:avLst/>
          </a:prstGeom>
          <a:solidFill>
            <a:srgbClr val="B0708F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9"/>
          <p:cNvSpPr/>
          <p:nvPr/>
        </p:nvSpPr>
        <p:spPr>
          <a:xfrm>
            <a:off x="78349" y="2199311"/>
            <a:ext cx="227100" cy="224100"/>
          </a:xfrm>
          <a:prstGeom prst="ellipse">
            <a:avLst/>
          </a:prstGeom>
          <a:solidFill>
            <a:srgbClr val="741B47"/>
          </a:solidFill>
          <a:ln cap="flat" cmpd="sng" w="1905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412430" y="3689025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2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0" name="Google Shape;400;p19"/>
          <p:cNvSpPr txBox="1"/>
          <p:nvPr/>
        </p:nvSpPr>
        <p:spPr>
          <a:xfrm>
            <a:off x="412422" y="2840525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2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412432" y="2129678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2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938207" y="1885275"/>
            <a:ext cx="219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Urachal</a:t>
            </a:r>
            <a:r>
              <a:rPr lang="en"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cyst</a:t>
            </a:r>
            <a:r>
              <a:rPr lang="en">
                <a:latin typeface="Exo"/>
                <a:ea typeface="Exo"/>
                <a:cs typeface="Exo"/>
                <a:sym typeface="Exo"/>
              </a:rPr>
              <a:t> persistence or remnant of epithelial lining of urachus.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3" name="Google Shape;403;p19"/>
          <p:cNvSpPr txBox="1"/>
          <p:nvPr/>
        </p:nvSpPr>
        <p:spPr>
          <a:xfrm>
            <a:off x="938200" y="2769125"/>
            <a:ext cx="252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Urachal sinus</a:t>
            </a:r>
            <a:r>
              <a:rPr lang="en">
                <a:latin typeface="Exo"/>
                <a:ea typeface="Exo"/>
                <a:cs typeface="Exo"/>
                <a:sym typeface="Exo"/>
              </a:rPr>
              <a:t> discharge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serous</a:t>
            </a:r>
            <a:r>
              <a:rPr lang="en">
                <a:latin typeface="Exo"/>
                <a:ea typeface="Exo"/>
                <a:cs typeface="Exo"/>
                <a:sym typeface="Exo"/>
              </a:rPr>
              <a:t> fluid from the </a:t>
            </a:r>
            <a:r>
              <a:rPr lang="en">
                <a:latin typeface="Exo"/>
                <a:ea typeface="Exo"/>
                <a:cs typeface="Exo"/>
                <a:sym typeface="Exo"/>
              </a:rPr>
              <a:t>umbilicus</a:t>
            </a:r>
            <a:r>
              <a:rPr lang="en">
                <a:latin typeface="Exo"/>
                <a:ea typeface="Exo"/>
                <a:cs typeface="Exo"/>
                <a:sym typeface="Exo"/>
              </a:rPr>
              <a:t>.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938200" y="3529334"/>
            <a:ext cx="2341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Urachal fistula</a:t>
            </a:r>
            <a:r>
              <a:rPr lang="en">
                <a:latin typeface="Exo"/>
                <a:ea typeface="Exo"/>
                <a:cs typeface="Exo"/>
                <a:sym typeface="Exo"/>
              </a:rPr>
              <a:t> the entire urachus remains patent and allows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urine</a:t>
            </a:r>
            <a:r>
              <a:rPr lang="en">
                <a:latin typeface="Exo"/>
                <a:ea typeface="Exo"/>
                <a:cs typeface="Exo"/>
                <a:sym typeface="Exo"/>
              </a:rPr>
              <a:t> to escape from the umbilicus.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Google Shape;4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200" y="4816475"/>
            <a:ext cx="1876499" cy="167938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9"/>
          <p:cNvSpPr txBox="1"/>
          <p:nvPr/>
        </p:nvSpPr>
        <p:spPr>
          <a:xfrm>
            <a:off x="4787100" y="1885275"/>
            <a:ext cx="3065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Hypospadius</a:t>
            </a:r>
            <a:r>
              <a:rPr lang="en">
                <a:latin typeface="Exo"/>
                <a:ea typeface="Exo"/>
                <a:cs typeface="Exo"/>
                <a:sym typeface="Exo"/>
              </a:rPr>
              <a:t> : is the most common anomaly, with incomplete fusion of the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urethral</a:t>
            </a:r>
            <a:r>
              <a:rPr lang="en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folds</a:t>
            </a:r>
            <a:r>
              <a:rPr lang="en">
                <a:latin typeface="Exo"/>
                <a:ea typeface="Exo"/>
                <a:cs typeface="Exo"/>
                <a:sym typeface="Exo"/>
              </a:rPr>
              <a:t>, and abnormal openings of the urethra occur along the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ventral</a:t>
            </a:r>
            <a:r>
              <a:rPr lang="en">
                <a:latin typeface="Exo"/>
                <a:ea typeface="Exo"/>
                <a:cs typeface="Exo"/>
                <a:sym typeface="Exo"/>
              </a:rPr>
              <a:t> (inferior) aspect of the penis.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Epispadius</a:t>
            </a:r>
            <a:r>
              <a:rPr lang="en">
                <a:latin typeface="Exo"/>
                <a:ea typeface="Exo"/>
                <a:cs typeface="Exo"/>
                <a:sym typeface="Exo"/>
              </a:rPr>
              <a:t> : is a rare abnormality, in which the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urethral meatus</a:t>
            </a:r>
            <a:r>
              <a:rPr lang="en">
                <a:latin typeface="Exo"/>
                <a:ea typeface="Exo"/>
                <a:cs typeface="Exo"/>
                <a:sym typeface="Exo"/>
              </a:rPr>
              <a:t> is found on the </a:t>
            </a:r>
            <a:r>
              <a:rPr lang="en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dorsum</a:t>
            </a:r>
            <a:r>
              <a:rPr lang="en">
                <a:latin typeface="Exo"/>
                <a:ea typeface="Exo"/>
                <a:cs typeface="Exo"/>
                <a:sym typeface="Exo"/>
              </a:rPr>
              <a:t> of penis, it is most often associated with </a:t>
            </a:r>
            <a:r>
              <a:rPr lang="en">
                <a:latin typeface="Exo"/>
                <a:ea typeface="Exo"/>
                <a:cs typeface="Exo"/>
                <a:sym typeface="Exo"/>
              </a:rPr>
              <a:t>exstrophy</a:t>
            </a:r>
            <a:r>
              <a:rPr lang="en">
                <a:latin typeface="Exo"/>
                <a:ea typeface="Exo"/>
                <a:cs typeface="Exo"/>
                <a:sym typeface="Exo"/>
              </a:rPr>
              <a:t> of the bladder.</a:t>
            </a:r>
            <a:endParaRPr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Google Shape;4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8650" y="4664360"/>
            <a:ext cx="1948049" cy="172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8361" y="5033588"/>
            <a:ext cx="1402088" cy="9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9"/>
          <p:cNvSpPr/>
          <p:nvPr/>
        </p:nvSpPr>
        <p:spPr>
          <a:xfrm>
            <a:off x="532225" y="10136275"/>
            <a:ext cx="6253800" cy="386700"/>
          </a:xfrm>
          <a:prstGeom prst="roundRect">
            <a:avLst>
              <a:gd fmla="val 9231" name="adj"/>
            </a:avLst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In epispadias, the urethral meatus is found on the dorsum of penis.</a:t>
            </a:r>
            <a:endParaRPr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0" name="Google Shape;410;p19"/>
          <p:cNvSpPr txBox="1"/>
          <p:nvPr/>
        </p:nvSpPr>
        <p:spPr>
          <a:xfrm>
            <a:off x="610670" y="8587924"/>
            <a:ext cx="562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NB from female’s Dr</a:t>
            </a:r>
            <a:endParaRPr b="1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532225" y="9014725"/>
            <a:ext cx="6253800" cy="1031400"/>
          </a:xfrm>
          <a:prstGeom prst="roundRect">
            <a:avLst>
              <a:gd fmla="val 9231" name="adj"/>
            </a:avLst>
          </a:prstGeom>
          <a:solidFill>
            <a:srgbClr val="FFFF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412" name="Google Shape;412;p19"/>
          <p:cNvGrpSpPr/>
          <p:nvPr/>
        </p:nvGrpSpPr>
        <p:grpSpPr>
          <a:xfrm flipH="1">
            <a:off x="195884" y="9264998"/>
            <a:ext cx="537612" cy="530852"/>
            <a:chOff x="1058752" y="8450304"/>
            <a:chExt cx="694500" cy="731100"/>
          </a:xfrm>
        </p:grpSpPr>
        <p:sp>
          <p:nvSpPr>
            <p:cNvPr id="413" name="Google Shape;413;p19"/>
            <p:cNvSpPr/>
            <p:nvPr/>
          </p:nvSpPr>
          <p:spPr>
            <a:xfrm>
              <a:off x="1058752" y="8450304"/>
              <a:ext cx="694500" cy="731100"/>
            </a:xfrm>
            <a:prstGeom prst="ellipse">
              <a:avLst/>
            </a:prstGeom>
            <a:solidFill>
              <a:srgbClr val="C69F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1154150" y="8553499"/>
              <a:ext cx="503700" cy="533400"/>
            </a:xfrm>
            <a:prstGeom prst="ellipse">
              <a:avLst/>
            </a:prstGeom>
            <a:solidFill>
              <a:srgbClr val="B07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15" name="Google Shape;415;p19"/>
          <p:cNvSpPr txBox="1"/>
          <p:nvPr/>
        </p:nvSpPr>
        <p:spPr>
          <a:xfrm>
            <a:off x="841940" y="9028661"/>
            <a:ext cx="5851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  <a:latin typeface="Exo"/>
                <a:ea typeface="Exo"/>
                <a:cs typeface="Exo"/>
                <a:sym typeface="Exo"/>
              </a:rPr>
              <a:t>Bladder exstrophy is a congenital abnormality that occurs when the skin over the lower abdominal wall does not form properly. The bladder is open and exposed on the outside of the abdomen; it is associated with epispadius.</a:t>
            </a:r>
            <a:endParaRPr>
              <a:solidFill>
                <a:srgbClr val="D5A6BD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416" name="Google Shape;416;p19"/>
          <p:cNvGrpSpPr/>
          <p:nvPr/>
        </p:nvGrpSpPr>
        <p:grpSpPr>
          <a:xfrm flipH="1">
            <a:off x="195877" y="10072723"/>
            <a:ext cx="537612" cy="530852"/>
            <a:chOff x="1058752" y="8450304"/>
            <a:chExt cx="694500" cy="731100"/>
          </a:xfrm>
        </p:grpSpPr>
        <p:sp>
          <p:nvSpPr>
            <p:cNvPr id="417" name="Google Shape;417;p19"/>
            <p:cNvSpPr/>
            <p:nvPr/>
          </p:nvSpPr>
          <p:spPr>
            <a:xfrm>
              <a:off x="1058752" y="8450304"/>
              <a:ext cx="694500" cy="731100"/>
            </a:xfrm>
            <a:prstGeom prst="ellipse">
              <a:avLst/>
            </a:prstGeom>
            <a:solidFill>
              <a:srgbClr val="C69F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1154150" y="8553499"/>
              <a:ext cx="503700" cy="533400"/>
            </a:xfrm>
            <a:prstGeom prst="ellipse">
              <a:avLst/>
            </a:prstGeom>
            <a:solidFill>
              <a:srgbClr val="B070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419" name="Google Shape;419;p19"/>
          <p:cNvCxnSpPr/>
          <p:nvPr/>
        </p:nvCxnSpPr>
        <p:spPr>
          <a:xfrm>
            <a:off x="4168795" y="1964359"/>
            <a:ext cx="3600" cy="2495400"/>
          </a:xfrm>
          <a:prstGeom prst="straightConnector1">
            <a:avLst/>
          </a:prstGeom>
          <a:noFill/>
          <a:ln cap="flat" cmpd="sng" w="762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0" name="Google Shape;420;p19"/>
          <p:cNvSpPr/>
          <p:nvPr/>
        </p:nvSpPr>
        <p:spPr>
          <a:xfrm>
            <a:off x="4040755" y="3526264"/>
            <a:ext cx="227100" cy="224100"/>
          </a:xfrm>
          <a:prstGeom prst="ellipse">
            <a:avLst/>
          </a:prstGeom>
          <a:solidFill>
            <a:srgbClr val="B0708F"/>
          </a:solidFill>
          <a:ln cap="flat" cmpd="sng" w="2540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9"/>
          <p:cNvSpPr/>
          <p:nvPr/>
        </p:nvSpPr>
        <p:spPr>
          <a:xfrm>
            <a:off x="4040749" y="2199311"/>
            <a:ext cx="227100" cy="224100"/>
          </a:xfrm>
          <a:prstGeom prst="ellipse">
            <a:avLst/>
          </a:prstGeom>
          <a:solidFill>
            <a:srgbClr val="741B47"/>
          </a:solidFill>
          <a:ln cap="flat" cmpd="sng" w="19050">
            <a:solidFill>
              <a:srgbClr val="C69F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9"/>
          <p:cNvSpPr txBox="1"/>
          <p:nvPr/>
        </p:nvSpPr>
        <p:spPr>
          <a:xfrm>
            <a:off x="4374822" y="3408675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2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23" name="Google Shape;423;p19"/>
          <p:cNvSpPr txBox="1"/>
          <p:nvPr/>
        </p:nvSpPr>
        <p:spPr>
          <a:xfrm>
            <a:off x="4374832" y="2081703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24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24" name="Google Shape;424;p19"/>
          <p:cNvSpPr txBox="1"/>
          <p:nvPr/>
        </p:nvSpPr>
        <p:spPr>
          <a:xfrm>
            <a:off x="872500" y="7318100"/>
            <a:ext cx="4291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(Ectopia Vesica)</a:t>
            </a:r>
            <a:r>
              <a:rPr lang="en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; exposure of the posterior wall of the bladder due to a defect in the anterior abdominal wall and anterior wall of the bladder.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5020375" y="1284525"/>
            <a:ext cx="21489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Urethral</a:t>
            </a: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Anomalies</a:t>
            </a:r>
            <a:endParaRPr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26" name="Google Shape;426;p19"/>
          <p:cNvSpPr txBox="1"/>
          <p:nvPr/>
        </p:nvSpPr>
        <p:spPr>
          <a:xfrm>
            <a:off x="4793637" y="1129563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2786175" y="6715575"/>
            <a:ext cx="26172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Exstrophy</a:t>
            </a:r>
            <a:r>
              <a:rPr b="1" lang="en" sz="16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of the Bladder</a:t>
            </a:r>
            <a:endParaRPr sz="16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28" name="Google Shape;428;p19"/>
          <p:cNvSpPr txBox="1"/>
          <p:nvPr/>
        </p:nvSpPr>
        <p:spPr>
          <a:xfrm>
            <a:off x="2559437" y="6560613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33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429" name="Google Shape;4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4075" y="7364263"/>
            <a:ext cx="2617200" cy="140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0"/>
          <p:cNvSpPr/>
          <p:nvPr/>
        </p:nvSpPr>
        <p:spPr>
          <a:xfrm>
            <a:off x="2097796" y="10194580"/>
            <a:ext cx="3576900" cy="281700"/>
          </a:xfrm>
          <a:prstGeom prst="rect">
            <a:avLst/>
          </a:prstGeom>
          <a:noFill/>
          <a:ln cap="flat" cmpd="sng" w="9525">
            <a:solidFill>
              <a:srgbClr val="B0708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3150" lIns="93150" spcFirstLastPara="1" rIns="93150" wrap="square" tIns="9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  <a:latin typeface="Exo"/>
                <a:ea typeface="Exo"/>
                <a:cs typeface="Exo"/>
                <a:sym typeface="Exo"/>
              </a:rPr>
              <a:t>Answers: 1. A 2. C 3. B 4. C 5. A 6. A</a:t>
            </a:r>
            <a:endParaRPr sz="1200">
              <a:solidFill>
                <a:srgbClr val="D9D9D9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435" name="Google Shape;4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9825" y="727925"/>
            <a:ext cx="807124" cy="807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6" name="Google Shape;436;p20"/>
          <p:cNvGraphicFramePr/>
          <p:nvPr/>
        </p:nvGraphicFramePr>
        <p:xfrm>
          <a:off x="762150" y="12877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{D78230A7-F6E8-4EDF-A4A9-D645054673BF}</a:tableStyleId>
              </a:tblPr>
              <a:tblGrid>
                <a:gridCol w="1562025"/>
                <a:gridCol w="1562025"/>
                <a:gridCol w="1562025"/>
                <a:gridCol w="1562025"/>
              </a:tblGrid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Q1: </a:t>
                      </a:r>
                      <a:r>
                        <a:rPr b="1" lang="en" sz="1500">
                          <a:latin typeface="Exo"/>
                          <a:ea typeface="Exo"/>
                          <a:cs typeface="Exo"/>
                          <a:sym typeface="Exo"/>
                        </a:rPr>
                        <a:t>The urinary bladder is mainly developed from which one of the following ?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97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Vesical part of the urogenital sinus.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Pelvic part of the urogenital sinus.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Pallic part of the urogenital sinus.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Allantois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Q2: 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Which part of urogenital sinus forms the entire female urethra ?</a:t>
                      </a:r>
                      <a:endParaRPr b="1" sz="1500">
                        <a:solidFill>
                          <a:srgbClr val="741B47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Caudal part.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vesical part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pelvic part 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All parts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Q3: 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trigone of the urinary bladder is developed from one of the following?</a:t>
                      </a:r>
                      <a:endParaRPr b="1" sz="1500">
                        <a:solidFill>
                          <a:srgbClr val="741B47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77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Paramesonephric ducts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Mesonephric ducts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Allantois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Urogenital sinus.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Q4: 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The urethra in glans penis is developed from which one of the following ?</a:t>
                      </a:r>
                      <a:endParaRPr b="1" sz="1500">
                        <a:solidFill>
                          <a:srgbClr val="741B47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77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The vesical part of urogenital sinus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The pelvic part of urogenital sinus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The ectoderm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The splanchnic mesoderm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Q5: 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In infants when does the urinary bladder starts to enter the greater pelvis  </a:t>
                      </a:r>
                      <a:endParaRPr b="1" sz="1500">
                        <a:solidFill>
                          <a:srgbClr val="741B47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6 years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3years 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 1year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8months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1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741B47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Q6: </a:t>
                      </a:r>
                      <a:r>
                        <a:rPr b="1" lang="en" sz="15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exposure of the posterior wall of the bladder due to a defect in the anterior abdominal wall and anterior wall  of the bladder is which abnormality</a:t>
                      </a:r>
                      <a:endParaRPr b="1" sz="1500">
                        <a:solidFill>
                          <a:srgbClr val="741B47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DAB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C69FB3">
                        <a:alpha val="59780"/>
                      </a:srgbClr>
                    </a:solidFill>
                  </a:tcPr>
                </a:tc>
                <a:tc hMerge="1"/>
                <a:tc hMerge="1"/>
                <a:tc hMerge="1"/>
              </a:tr>
              <a:tr h="63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A-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Exstrophy of the bladder</a:t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B-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Exo"/>
                          <a:ea typeface="Exo"/>
                          <a:cs typeface="Exo"/>
                          <a:sym typeface="Exo"/>
                        </a:rPr>
                        <a:t>Epispadius</a:t>
                      </a:r>
                      <a:endParaRPr sz="1300">
                        <a:solidFill>
                          <a:schemeClr val="dk1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C-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urachal sinus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D- </a:t>
                      </a:r>
                      <a:r>
                        <a:rPr lang="en" sz="1300">
                          <a:latin typeface="Exo"/>
                          <a:ea typeface="Exo"/>
                          <a:cs typeface="Exo"/>
                          <a:sym typeface="Exo"/>
                        </a:rPr>
                        <a:t>none</a:t>
                      </a:r>
                      <a:endParaRPr sz="13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41B4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7" name="Google Shape;437;p20"/>
          <p:cNvSpPr txBox="1"/>
          <p:nvPr/>
        </p:nvSpPr>
        <p:spPr>
          <a:xfrm>
            <a:off x="2792371" y="229036"/>
            <a:ext cx="21876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Quiz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438" name="Google Shape;438;p20"/>
          <p:cNvCxnSpPr/>
          <p:nvPr/>
        </p:nvCxnSpPr>
        <p:spPr>
          <a:xfrm>
            <a:off x="1579543" y="843119"/>
            <a:ext cx="46134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9" name="Google Shape;439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613" y="277250"/>
            <a:ext cx="676575" cy="6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0"/>
          <p:cNvSpPr txBox="1"/>
          <p:nvPr/>
        </p:nvSpPr>
        <p:spPr>
          <a:xfrm>
            <a:off x="685950" y="953813"/>
            <a:ext cx="299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Exo"/>
                <a:ea typeface="Exo"/>
                <a:cs typeface="Exo"/>
                <a:sym typeface="Exo"/>
              </a:rPr>
              <a:t>*First 4 questions are from Female’s Dr</a:t>
            </a:r>
            <a:endParaRPr b="1" sz="1200">
              <a:solidFill>
                <a:srgbClr val="FF0000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/>
          <p:nvPr/>
        </p:nvSpPr>
        <p:spPr>
          <a:xfrm>
            <a:off x="2377632" y="247522"/>
            <a:ext cx="30171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Members Board</a:t>
            </a:r>
            <a:endParaRPr b="1" sz="28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46" name="Google Shape;446;p21"/>
          <p:cNvSpPr/>
          <p:nvPr/>
        </p:nvSpPr>
        <p:spPr>
          <a:xfrm>
            <a:off x="-796247" y="1268137"/>
            <a:ext cx="3321270" cy="740394"/>
          </a:xfrm>
          <a:prstGeom prst="flowChartTerminator">
            <a:avLst/>
          </a:prstGeom>
          <a:solidFill>
            <a:srgbClr val="EEEEEE">
              <a:alpha val="66480"/>
            </a:srgbClr>
          </a:solidFill>
          <a:ln>
            <a:noFill/>
          </a:ln>
        </p:spPr>
        <p:txBody>
          <a:bodyPr anchorCtr="0" anchor="ctr" bIns="93150" lIns="93150" spcFirstLastPara="1" rIns="93150" wrap="square" tIns="93150">
            <a:noAutofit/>
          </a:bodyPr>
          <a:lstStyle/>
          <a:p>
            <a:pPr indent="0" lvl="0" marL="469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Team Leaders</a:t>
            </a:r>
            <a:endParaRPr sz="2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47" name="Google Shape;447;p21"/>
          <p:cNvSpPr/>
          <p:nvPr/>
        </p:nvSpPr>
        <p:spPr>
          <a:xfrm>
            <a:off x="-796247" y="4054036"/>
            <a:ext cx="3321270" cy="740394"/>
          </a:xfrm>
          <a:prstGeom prst="flowChartTerminator">
            <a:avLst/>
          </a:prstGeom>
          <a:solidFill>
            <a:srgbClr val="EEEEEE">
              <a:alpha val="66480"/>
            </a:srgbClr>
          </a:solidFill>
          <a:ln>
            <a:noFill/>
          </a:ln>
        </p:spPr>
        <p:txBody>
          <a:bodyPr anchorCtr="0" anchor="ctr" bIns="93150" lIns="93150" spcFirstLastPara="1" rIns="93150" wrap="square" tIns="93150">
            <a:noAutofit/>
          </a:bodyPr>
          <a:lstStyle/>
          <a:p>
            <a:pPr indent="0" lvl="0" marL="469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Exo"/>
                <a:ea typeface="Exo"/>
                <a:cs typeface="Exo"/>
                <a:sym typeface="Exo"/>
              </a:rPr>
              <a:t>  Team Members</a:t>
            </a:r>
            <a:endParaRPr sz="2200">
              <a:solidFill>
                <a:srgbClr val="741B47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448" name="Google Shape;448;p21"/>
          <p:cNvCxnSpPr/>
          <p:nvPr/>
        </p:nvCxnSpPr>
        <p:spPr>
          <a:xfrm>
            <a:off x="1579543" y="843119"/>
            <a:ext cx="4613400" cy="1800"/>
          </a:xfrm>
          <a:prstGeom prst="straightConnector1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9" name="Google Shape;449;p21"/>
          <p:cNvSpPr/>
          <p:nvPr/>
        </p:nvSpPr>
        <p:spPr>
          <a:xfrm>
            <a:off x="3491484" y="9988153"/>
            <a:ext cx="789534" cy="505224"/>
          </a:xfrm>
          <a:prstGeom prst="flowChartTerminator">
            <a:avLst/>
          </a:prstGeom>
          <a:solidFill>
            <a:srgbClr val="EEEEEE">
              <a:alpha val="6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A2C4C9"/>
              </a:solidFill>
            </a:endParaRPr>
          </a:p>
        </p:txBody>
      </p:sp>
      <p:pic>
        <p:nvPicPr>
          <p:cNvPr id="450" name="Google Shape;4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3100" y="2431737"/>
            <a:ext cx="381900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6375" y="2431723"/>
            <a:ext cx="381900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4475" y="10018986"/>
            <a:ext cx="443549" cy="44354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1"/>
          <p:cNvSpPr txBox="1"/>
          <p:nvPr/>
        </p:nvSpPr>
        <p:spPr>
          <a:xfrm>
            <a:off x="626775" y="5430700"/>
            <a:ext cx="3017100" cy="3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Faisal AlOmar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Mishal AlSuwayegh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Abdullah AlSalem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Saud AlTaleb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Abdullah AlNajres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Feras AlMasoud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A</a:t>
            </a:r>
            <a:r>
              <a:rPr b="1" lang="en" sz="1600">
                <a:latin typeface="Exo"/>
                <a:ea typeface="Exo"/>
                <a:cs typeface="Exo"/>
                <a:sym typeface="Exo"/>
              </a:rPr>
              <a:t>bdulkarim Salman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454" name="Google Shape;454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6774" y="7370200"/>
            <a:ext cx="381900" cy="3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1"/>
          <p:cNvSpPr txBox="1"/>
          <p:nvPr/>
        </p:nvSpPr>
        <p:spPr>
          <a:xfrm>
            <a:off x="4341300" y="5430700"/>
            <a:ext cx="2845500" cy="4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Mayssam AlJaloud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Fatima Halawi</a:t>
            </a:r>
            <a:endParaRPr b="1" sz="1600"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Ghada BinSlimah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Nouf AlDalaqan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Shaden AlBassam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Maha AlKoryshy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Rahaf AlMotairi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Haifa AlAmri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600"/>
              <a:buFont typeface="Exo"/>
              <a:buChar char="●"/>
            </a:pPr>
            <a:r>
              <a:rPr b="1" lang="en" sz="16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rPr>
              <a:t>Alhnouf AlYami</a:t>
            </a:r>
            <a:endParaRPr b="1" sz="16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456" name="Google Shape;45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41299" y="6396575"/>
            <a:ext cx="381900" cy="3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1"/>
          <p:cNvSpPr txBox="1"/>
          <p:nvPr/>
        </p:nvSpPr>
        <p:spPr>
          <a:xfrm>
            <a:off x="905528" y="2843306"/>
            <a:ext cx="18036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xo"/>
                <a:ea typeface="Exo"/>
                <a:cs typeface="Exo"/>
                <a:sym typeface="Exo"/>
              </a:rPr>
              <a:t>Mohammad AlRashed</a:t>
            </a:r>
            <a:endParaRPr b="1" sz="2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58" name="Google Shape;458;p21"/>
          <p:cNvSpPr txBox="1"/>
          <p:nvPr/>
        </p:nvSpPr>
        <p:spPr>
          <a:xfrm>
            <a:off x="4862250" y="2843288"/>
            <a:ext cx="18036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675" lIns="36675" spcFirstLastPara="1" rIns="36675" wrap="square" tIns="366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xo"/>
                <a:ea typeface="Exo"/>
                <a:cs typeface="Exo"/>
                <a:sym typeface="Exo"/>
              </a:rPr>
              <a:t>Najla AlDhbiban</a:t>
            </a:r>
            <a:endParaRPr b="1" sz="20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