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9902950" cx="6858000"/>
  <p:notesSz cx="6858000" cy="9144000"/>
  <p:embeddedFontLst>
    <p:embeddedFont>
      <p:font typeface="Oxygen"/>
      <p:regular r:id="rId25"/>
      <p:bold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hatha almutib"/>
  <p:cmAuthor clrIdx="1" id="1" initials="" lastIdx="1" name="Pathology 44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BE7935-C079-44C4-AED1-E70E9D9E51B4}">
  <a:tblStyle styleId="{A9BE7935-C079-44C4-AED1-E70E9D9E51B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347D3CE9-D68B-4BA8-943F-C641592051A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26" Type="http://schemas.openxmlformats.org/officeDocument/2006/relationships/font" Target="fonts/Oxygen-bold.fntdata"/><Relationship Id="rId25" Type="http://schemas.openxmlformats.org/officeDocument/2006/relationships/font" Target="fonts/Oxygen-regular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OpenSans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5-19T07:38:20.594">
    <p:pos x="82" y="5927"/>
    <p:text>add the email team here please</p:text>
  </p:cm>
  <p:cm authorId="1" idx="1" dt="2022-05-19T07:38:20.594">
    <p:pos x="82" y="5927"/>
    <p:text>👍🏻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834839a39_2_75:notes"/>
          <p:cNvSpPr/>
          <p:nvPr>
            <p:ph idx="2" type="sldImg"/>
          </p:nvPr>
        </p:nvSpPr>
        <p:spPr>
          <a:xfrm>
            <a:off x="2360315" y="1143000"/>
            <a:ext cx="21375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12834839a39_2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12834839a39_2_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745fc4b752e8900_16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745fc4b752e890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2834839a39_0_1720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2834839a39_0_1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2af91832f2_0_31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2af91832f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2af91832f2_0_56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2af91832f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4c1c956286f3b66_0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4c1c956286f3b6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4d82ba55700907df_0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4d82ba55700907d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2834839a39_0_1941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2834839a39_0_1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4f52a2a9399fd62_0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4f52a2a9399fd6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834839a39_6_1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2834839a39_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9370e952c9c80dc_0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9370e952c9c80d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9633e8510fb1b81_3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9633e8510fb1b8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9633e8510fb1b81_26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9633e8510fb1b8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9633e8510fb1b81_52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9633e8510fb1b8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23fe95d143a6628_44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23fe95d143a6628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bf725a250b09988_17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6bf725a250b09988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afd4f542e8f3aaf_5:notes"/>
          <p:cNvSpPr/>
          <p:nvPr>
            <p:ph idx="2" type="sldImg"/>
          </p:nvPr>
        </p:nvSpPr>
        <p:spPr>
          <a:xfrm>
            <a:off x="2241982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afd4f542e8f3aaf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81" y="1433555"/>
            <a:ext cx="6390300" cy="39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775" y="5456634"/>
            <a:ext cx="6390300" cy="1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775" y="2129659"/>
            <a:ext cx="6390300" cy="37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775" y="6069083"/>
            <a:ext cx="6390300" cy="25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471488" y="527243"/>
            <a:ext cx="591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471488" y="2636202"/>
            <a:ext cx="5915100" cy="6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467916" y="2468864"/>
            <a:ext cx="5915100" cy="411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467916" y="6627185"/>
            <a:ext cx="5915100" cy="21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471488" y="527243"/>
            <a:ext cx="591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471488" y="2636202"/>
            <a:ext cx="2914800" cy="6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3471863" y="2636202"/>
            <a:ext cx="2914800" cy="6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472381" y="527243"/>
            <a:ext cx="591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472381" y="2427599"/>
            <a:ext cx="29013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9" name="Google Shape;79;p18"/>
          <p:cNvSpPr txBox="1"/>
          <p:nvPr>
            <p:ph idx="2" type="body"/>
          </p:nvPr>
        </p:nvSpPr>
        <p:spPr>
          <a:xfrm>
            <a:off x="472381" y="3617328"/>
            <a:ext cx="2901300" cy="53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3" type="body"/>
          </p:nvPr>
        </p:nvSpPr>
        <p:spPr>
          <a:xfrm>
            <a:off x="3471863" y="2427599"/>
            <a:ext cx="2915400" cy="118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1" name="Google Shape;81;p18"/>
          <p:cNvSpPr txBox="1"/>
          <p:nvPr>
            <p:ph idx="4" type="body"/>
          </p:nvPr>
        </p:nvSpPr>
        <p:spPr>
          <a:xfrm>
            <a:off x="3471863" y="3617328"/>
            <a:ext cx="2915400" cy="53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471488" y="527243"/>
            <a:ext cx="591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472381" y="660197"/>
            <a:ext cx="2211900" cy="231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" type="body"/>
          </p:nvPr>
        </p:nvSpPr>
        <p:spPr>
          <a:xfrm>
            <a:off x="2915543" y="1425844"/>
            <a:ext cx="3471900" cy="7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472381" y="2970885"/>
            <a:ext cx="2211900" cy="5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8" name="Google Shape;98;p21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775" y="4141102"/>
            <a:ext cx="6390300" cy="16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type="title"/>
          </p:nvPr>
        </p:nvSpPr>
        <p:spPr>
          <a:xfrm>
            <a:off x="472381" y="660197"/>
            <a:ext cx="2211900" cy="231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03" name="Google Shape;103;p22"/>
          <p:cNvSpPr/>
          <p:nvPr>
            <p:ph idx="2" type="pic"/>
          </p:nvPr>
        </p:nvSpPr>
        <p:spPr>
          <a:xfrm>
            <a:off x="2915543" y="1425844"/>
            <a:ext cx="3471900" cy="703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2"/>
          <p:cNvSpPr txBox="1"/>
          <p:nvPr>
            <p:ph idx="1" type="body"/>
          </p:nvPr>
        </p:nvSpPr>
        <p:spPr>
          <a:xfrm>
            <a:off x="472381" y="2970885"/>
            <a:ext cx="2211900" cy="5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05" name="Google Shape;105;p22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2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type="title"/>
          </p:nvPr>
        </p:nvSpPr>
        <p:spPr>
          <a:xfrm>
            <a:off x="471488" y="527243"/>
            <a:ext cx="591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1" type="body"/>
          </p:nvPr>
        </p:nvSpPr>
        <p:spPr>
          <a:xfrm rot="5400000">
            <a:off x="287363" y="2820252"/>
            <a:ext cx="6283200" cy="5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>
            <p:ph type="title"/>
          </p:nvPr>
        </p:nvSpPr>
        <p:spPr>
          <a:xfrm rot="5400000">
            <a:off x="1450913" y="3984141"/>
            <a:ext cx="8392500" cy="14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" type="body"/>
          </p:nvPr>
        </p:nvSpPr>
        <p:spPr>
          <a:xfrm rot="5400000">
            <a:off x="-1549518" y="2548191"/>
            <a:ext cx="8392500" cy="43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775" y="2218898"/>
            <a:ext cx="6390300" cy="6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775" y="2218898"/>
            <a:ext cx="3000000" cy="6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24300" y="2218898"/>
            <a:ext cx="3000000" cy="6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775" y="1069715"/>
            <a:ext cx="2106000" cy="145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775" y="2675443"/>
            <a:ext cx="2106000" cy="61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7688" y="866689"/>
            <a:ext cx="4776000" cy="7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41"/>
            <a:ext cx="3429000" cy="99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9125" y="2374272"/>
            <a:ext cx="3033900" cy="285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9125" y="5396853"/>
            <a:ext cx="3033900" cy="23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704625" y="1394085"/>
            <a:ext cx="2877900" cy="71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775" y="8145265"/>
            <a:ext cx="4499100" cy="11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856821"/>
            <a:ext cx="63903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218898"/>
            <a:ext cx="6390300" cy="6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71488" y="527243"/>
            <a:ext cx="5915100" cy="19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534F"/>
              </a:buClr>
              <a:buSzPts val="4800"/>
              <a:buFont typeface="Oxygen"/>
              <a:buNone/>
              <a:defRPr b="1" i="0" sz="4800" u="none" cap="none" strike="noStrike">
                <a:solidFill>
                  <a:srgbClr val="A3534F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Oxygen"/>
              <a:buNone/>
              <a:defRPr sz="4800">
                <a:latin typeface="Oxygen"/>
                <a:ea typeface="Oxygen"/>
                <a:cs typeface="Oxygen"/>
                <a:sym typeface="Oxygen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71488" y="2636202"/>
            <a:ext cx="5915100" cy="6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Oxygen"/>
              <a:buChar char="•"/>
              <a:defRPr i="0" sz="2100" u="none" cap="none" strike="noStrike">
                <a:solidFill>
                  <a:srgbClr val="3A3838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Char char="•"/>
              <a:defRPr i="0" sz="1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xygen"/>
              <a:buChar char="•"/>
              <a:defRPr i="0" sz="15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xygen"/>
              <a:buChar char="•"/>
              <a:defRPr i="0" sz="135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xygen"/>
              <a:buChar char="•"/>
              <a:defRPr i="0" sz="135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xygen"/>
              <a:buChar char="•"/>
              <a:defRPr i="0" sz="135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xygen"/>
              <a:buChar char="•"/>
              <a:defRPr i="0" sz="135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xygen"/>
              <a:buChar char="•"/>
              <a:defRPr i="0" sz="135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xygen"/>
              <a:buChar char="•"/>
              <a:defRPr i="0" sz="135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71488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2271713" y="9178570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4843463" y="9178570"/>
            <a:ext cx="154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hyperlink" Target="https://youtu.be/bwwQd7xkHNc" TargetMode="External"/><Relationship Id="rId10" Type="http://schemas.openxmlformats.org/officeDocument/2006/relationships/image" Target="../media/image1.png"/><Relationship Id="rId9" Type="http://schemas.openxmlformats.org/officeDocument/2006/relationships/image" Target="../media/image19.jpg"/><Relationship Id="rId5" Type="http://schemas.openxmlformats.org/officeDocument/2006/relationships/hyperlink" Target="https://youtu.be/6i6UKQjGJJs" TargetMode="External"/><Relationship Id="rId6" Type="http://schemas.openxmlformats.org/officeDocument/2006/relationships/hyperlink" Target="https://www.youtube.com/watch?v=h-Y100aDpoA" TargetMode="External"/><Relationship Id="rId7" Type="http://schemas.openxmlformats.org/officeDocument/2006/relationships/hyperlink" Target="https://www.youtube.com/watch?v=lW5irFhpmHY" TargetMode="External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1.png"/><Relationship Id="rId7" Type="http://schemas.openxmlformats.org/officeDocument/2006/relationships/image" Target="../media/image41.png"/><Relationship Id="rId8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jpg"/><Relationship Id="rId10" Type="http://schemas.openxmlformats.org/officeDocument/2006/relationships/image" Target="../media/image10.jpg"/><Relationship Id="rId13" Type="http://schemas.openxmlformats.org/officeDocument/2006/relationships/image" Target="../media/image9.jpg"/><Relationship Id="rId1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3.jpg"/><Relationship Id="rId9" Type="http://schemas.openxmlformats.org/officeDocument/2006/relationships/image" Target="../media/image4.jpg"/><Relationship Id="rId15" Type="http://schemas.openxmlformats.org/officeDocument/2006/relationships/image" Target="../media/image15.jpg"/><Relationship Id="rId14" Type="http://schemas.openxmlformats.org/officeDocument/2006/relationships/image" Target="../media/image12.jpg"/><Relationship Id="rId5" Type="http://schemas.openxmlformats.org/officeDocument/2006/relationships/image" Target="../media/image17.jpg"/><Relationship Id="rId6" Type="http://schemas.openxmlformats.org/officeDocument/2006/relationships/image" Target="../media/image11.jpg"/><Relationship Id="rId7" Type="http://schemas.openxmlformats.org/officeDocument/2006/relationships/image" Target="../media/image14.jpg"/><Relationship Id="rId8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Relationship Id="rId9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4294967295" type="ctrTitle"/>
          </p:nvPr>
        </p:nvSpPr>
        <p:spPr>
          <a:xfrm>
            <a:off x="1719600" y="2738075"/>
            <a:ext cx="34188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3534F"/>
              </a:buClr>
              <a:buSzPts val="4500"/>
              <a:buFont typeface="Open Sans"/>
              <a:buNone/>
            </a:pPr>
            <a:r>
              <a:rPr lang="en" sz="4700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Pathology </a:t>
            </a:r>
            <a:endParaRPr sz="4700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25"/>
          <p:cNvSpPr txBox="1"/>
          <p:nvPr>
            <p:ph idx="4294967295" type="subTitle"/>
          </p:nvPr>
        </p:nvSpPr>
        <p:spPr>
          <a:xfrm>
            <a:off x="330600" y="4150800"/>
            <a:ext cx="62463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" sz="475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Acute kidney injury</a:t>
            </a:r>
            <a:endParaRPr sz="475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7" name="Google Shape;127;p25"/>
          <p:cNvCxnSpPr/>
          <p:nvPr/>
        </p:nvCxnSpPr>
        <p:spPr>
          <a:xfrm>
            <a:off x="2199376" y="3885003"/>
            <a:ext cx="2459100" cy="0"/>
          </a:xfrm>
          <a:prstGeom prst="straightConnector1">
            <a:avLst/>
          </a:prstGeom>
          <a:noFill/>
          <a:ln cap="rnd" cmpd="sng" w="38100">
            <a:solidFill>
              <a:schemeClr val="lt2"/>
            </a:solidFill>
            <a:prstDash val="solid"/>
            <a:miter lim="800000"/>
            <a:headEnd len="sm" w="sm" type="oval"/>
            <a:tailEnd len="sm" w="sm" type="oval"/>
          </a:ln>
        </p:spPr>
      </p:cxnSp>
      <p:sp>
        <p:nvSpPr>
          <p:cNvPr id="128" name="Google Shape;128;p25"/>
          <p:cNvSpPr txBox="1"/>
          <p:nvPr/>
        </p:nvSpPr>
        <p:spPr>
          <a:xfrm>
            <a:off x="4186100" y="8029075"/>
            <a:ext cx="220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Editing File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25"/>
          <p:cNvSpPr txBox="1"/>
          <p:nvPr/>
        </p:nvSpPr>
        <p:spPr>
          <a:xfrm>
            <a:off x="4817174" y="8398283"/>
            <a:ext cx="1759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Color Index: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Main Text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Male’s Slides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Female’s Slides</a:t>
            </a:r>
            <a:endParaRPr i="0" sz="1000" u="none" cap="none" strike="noStrike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Important</a:t>
            </a:r>
            <a:endParaRPr i="0" sz="1000" u="none" cap="none" strike="noStrike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93C47D"/>
                </a:solidFill>
                <a:latin typeface="Open Sans"/>
                <a:ea typeface="Open Sans"/>
                <a:cs typeface="Open Sans"/>
                <a:sym typeface="Open Sans"/>
              </a:rPr>
              <a:t>Doctor’s Notes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A6A6A6"/>
                </a:solidFill>
                <a:latin typeface="Open Sans"/>
                <a:ea typeface="Open Sans"/>
                <a:cs typeface="Open Sans"/>
                <a:sym typeface="Open Sans"/>
              </a:rPr>
              <a:t>Extra Info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00">
              <a:solidFill>
                <a:srgbClr val="A5A5A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0" name="Google Shape;130;p25"/>
          <p:cNvGrpSpPr/>
          <p:nvPr/>
        </p:nvGrpSpPr>
        <p:grpSpPr>
          <a:xfrm>
            <a:off x="-1569200" y="5595125"/>
            <a:ext cx="5223450" cy="5254638"/>
            <a:chOff x="-1569200" y="5595125"/>
            <a:chExt cx="5223450" cy="5254638"/>
          </a:xfrm>
        </p:grpSpPr>
        <p:sp>
          <p:nvSpPr>
            <p:cNvPr id="131" name="Google Shape;131;p25"/>
            <p:cNvSpPr/>
            <p:nvPr/>
          </p:nvSpPr>
          <p:spPr>
            <a:xfrm>
              <a:off x="-1569200" y="5595125"/>
              <a:ext cx="4913400" cy="4816800"/>
            </a:xfrm>
            <a:prstGeom prst="ellipse">
              <a:avLst/>
            </a:prstGeom>
            <a:solidFill>
              <a:srgbClr val="C3BFC9">
                <a:alpha val="603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5"/>
            <p:cNvSpPr/>
            <p:nvPr/>
          </p:nvSpPr>
          <p:spPr>
            <a:xfrm>
              <a:off x="-1335350" y="5595125"/>
              <a:ext cx="4913400" cy="4674600"/>
            </a:xfrm>
            <a:prstGeom prst="ellipse">
              <a:avLst/>
            </a:prstGeom>
            <a:noFill/>
            <a:ln cap="flat" cmpd="sng" w="28575">
              <a:solidFill>
                <a:srgbClr val="564D6F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3" name="Google Shape;133;p25"/>
            <p:cNvPicPr preferRelativeResize="0"/>
            <p:nvPr/>
          </p:nvPicPr>
          <p:blipFill>
            <a:blip r:embed="rId3">
              <a:alphaModFix amt="81000"/>
            </a:blip>
            <a:stretch>
              <a:fillRect/>
            </a:stretch>
          </p:blipFill>
          <p:spPr>
            <a:xfrm>
              <a:off x="-1031125" y="5789542"/>
              <a:ext cx="4685375" cy="50602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" name="Google Shape;134;p25"/>
          <p:cNvSpPr/>
          <p:nvPr/>
        </p:nvSpPr>
        <p:spPr>
          <a:xfrm>
            <a:off x="-40200" y="807672"/>
            <a:ext cx="1759800" cy="4209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5"/>
          <p:cNvSpPr/>
          <p:nvPr/>
        </p:nvSpPr>
        <p:spPr>
          <a:xfrm>
            <a:off x="1894447" y="807672"/>
            <a:ext cx="1759800" cy="4209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/>
          <p:nvPr/>
        </p:nvSpPr>
        <p:spPr>
          <a:xfrm>
            <a:off x="3716700" y="807672"/>
            <a:ext cx="1759800" cy="4209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5"/>
          <p:cNvSpPr/>
          <p:nvPr/>
        </p:nvSpPr>
        <p:spPr>
          <a:xfrm>
            <a:off x="5745825" y="0"/>
            <a:ext cx="1112175" cy="1196225"/>
          </a:xfrm>
          <a:prstGeom prst="flowChartMerg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5177189" y="6939565"/>
            <a:ext cx="80314" cy="114814"/>
          </a:xfrm>
          <a:custGeom>
            <a:rect b="b" l="l" r="r" t="t"/>
            <a:pathLst>
              <a:path extrusionOk="0" h="3570" w="2858">
                <a:moveTo>
                  <a:pt x="1" y="0"/>
                </a:moveTo>
                <a:lnTo>
                  <a:pt x="1" y="3570"/>
                </a:lnTo>
                <a:lnTo>
                  <a:pt x="2858" y="1785"/>
                </a:lnTo>
                <a:lnTo>
                  <a:pt x="1" y="0"/>
                </a:ln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>
            <a:hlinkClick r:id="rId4"/>
          </p:cNvPr>
          <p:cNvSpPr/>
          <p:nvPr/>
        </p:nvSpPr>
        <p:spPr>
          <a:xfrm>
            <a:off x="4940722" y="6781436"/>
            <a:ext cx="535802" cy="431105"/>
          </a:xfrm>
          <a:custGeom>
            <a:rect b="b" l="l" r="r" t="t"/>
            <a:pathLst>
              <a:path extrusionOk="0" h="13405" w="19066">
                <a:moveTo>
                  <a:pt x="7858" y="3351"/>
                </a:moveTo>
                <a:cubicBezTo>
                  <a:pt x="7961" y="3351"/>
                  <a:pt x="8064" y="3379"/>
                  <a:pt x="8154" y="3436"/>
                </a:cubicBezTo>
                <a:lnTo>
                  <a:pt x="12622" y="6230"/>
                </a:lnTo>
                <a:cubicBezTo>
                  <a:pt x="12785" y="6330"/>
                  <a:pt x="12884" y="6509"/>
                  <a:pt x="12884" y="6702"/>
                </a:cubicBezTo>
                <a:cubicBezTo>
                  <a:pt x="12884" y="6895"/>
                  <a:pt x="12785" y="7073"/>
                  <a:pt x="12622" y="7176"/>
                </a:cubicBezTo>
                <a:lnTo>
                  <a:pt x="8154" y="9968"/>
                </a:lnTo>
                <a:cubicBezTo>
                  <a:pt x="8063" y="10025"/>
                  <a:pt x="7961" y="10053"/>
                  <a:pt x="7859" y="10053"/>
                </a:cubicBezTo>
                <a:cubicBezTo>
                  <a:pt x="7765" y="10053"/>
                  <a:pt x="7671" y="10029"/>
                  <a:pt x="7588" y="9983"/>
                </a:cubicBezTo>
                <a:cubicBezTo>
                  <a:pt x="7409" y="9884"/>
                  <a:pt x="7299" y="9699"/>
                  <a:pt x="7299" y="9495"/>
                </a:cubicBezTo>
                <a:lnTo>
                  <a:pt x="7299" y="3910"/>
                </a:lnTo>
                <a:cubicBezTo>
                  <a:pt x="7299" y="3707"/>
                  <a:pt x="7409" y="3519"/>
                  <a:pt x="7588" y="3420"/>
                </a:cubicBezTo>
                <a:cubicBezTo>
                  <a:pt x="7671" y="3374"/>
                  <a:pt x="7765" y="3351"/>
                  <a:pt x="7858" y="3351"/>
                </a:cubicBezTo>
                <a:close/>
                <a:moveTo>
                  <a:pt x="2794" y="1"/>
                </a:moveTo>
                <a:cubicBezTo>
                  <a:pt x="1255" y="1"/>
                  <a:pt x="1" y="1253"/>
                  <a:pt x="1" y="2792"/>
                </a:cubicBezTo>
                <a:lnTo>
                  <a:pt x="1" y="10611"/>
                </a:lnTo>
                <a:cubicBezTo>
                  <a:pt x="1" y="12152"/>
                  <a:pt x="1255" y="13405"/>
                  <a:pt x="2794" y="13405"/>
                </a:cubicBezTo>
                <a:lnTo>
                  <a:pt x="16274" y="13405"/>
                </a:lnTo>
                <a:cubicBezTo>
                  <a:pt x="17813" y="13405"/>
                  <a:pt x="19065" y="12152"/>
                  <a:pt x="19065" y="10611"/>
                </a:cubicBezTo>
                <a:lnTo>
                  <a:pt x="19065" y="2792"/>
                </a:lnTo>
                <a:cubicBezTo>
                  <a:pt x="19065" y="1253"/>
                  <a:pt x="17813" y="1"/>
                  <a:pt x="16274" y="1"/>
                </a:cubicBez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/>
          <p:nvPr/>
        </p:nvSpPr>
        <p:spPr>
          <a:xfrm>
            <a:off x="5185919" y="7450972"/>
            <a:ext cx="80314" cy="114814"/>
          </a:xfrm>
          <a:custGeom>
            <a:rect b="b" l="l" r="r" t="t"/>
            <a:pathLst>
              <a:path extrusionOk="0" h="3570" w="2858">
                <a:moveTo>
                  <a:pt x="1" y="0"/>
                </a:moveTo>
                <a:lnTo>
                  <a:pt x="1" y="3570"/>
                </a:lnTo>
                <a:lnTo>
                  <a:pt x="2858" y="1785"/>
                </a:lnTo>
                <a:lnTo>
                  <a:pt x="1" y="0"/>
                </a:ln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>
            <a:hlinkClick r:id="rId5"/>
          </p:cNvPr>
          <p:cNvSpPr/>
          <p:nvPr/>
        </p:nvSpPr>
        <p:spPr>
          <a:xfrm>
            <a:off x="4949452" y="7292843"/>
            <a:ext cx="535782" cy="431114"/>
          </a:xfrm>
          <a:custGeom>
            <a:rect b="b" l="l" r="r" t="t"/>
            <a:pathLst>
              <a:path extrusionOk="0" h="13405" w="19066">
                <a:moveTo>
                  <a:pt x="7858" y="3351"/>
                </a:moveTo>
                <a:cubicBezTo>
                  <a:pt x="7961" y="3351"/>
                  <a:pt x="8064" y="3379"/>
                  <a:pt x="8154" y="3436"/>
                </a:cubicBezTo>
                <a:lnTo>
                  <a:pt x="12622" y="6230"/>
                </a:lnTo>
                <a:cubicBezTo>
                  <a:pt x="12785" y="6330"/>
                  <a:pt x="12884" y="6509"/>
                  <a:pt x="12884" y="6702"/>
                </a:cubicBezTo>
                <a:cubicBezTo>
                  <a:pt x="12884" y="6895"/>
                  <a:pt x="12785" y="7073"/>
                  <a:pt x="12622" y="7176"/>
                </a:cubicBezTo>
                <a:lnTo>
                  <a:pt x="8154" y="9968"/>
                </a:lnTo>
                <a:cubicBezTo>
                  <a:pt x="8063" y="10025"/>
                  <a:pt x="7961" y="10053"/>
                  <a:pt x="7859" y="10053"/>
                </a:cubicBezTo>
                <a:cubicBezTo>
                  <a:pt x="7765" y="10053"/>
                  <a:pt x="7671" y="10029"/>
                  <a:pt x="7588" y="9983"/>
                </a:cubicBezTo>
                <a:cubicBezTo>
                  <a:pt x="7409" y="9884"/>
                  <a:pt x="7299" y="9699"/>
                  <a:pt x="7299" y="9495"/>
                </a:cubicBezTo>
                <a:lnTo>
                  <a:pt x="7299" y="3910"/>
                </a:lnTo>
                <a:cubicBezTo>
                  <a:pt x="7299" y="3707"/>
                  <a:pt x="7409" y="3519"/>
                  <a:pt x="7588" y="3420"/>
                </a:cubicBezTo>
                <a:cubicBezTo>
                  <a:pt x="7671" y="3374"/>
                  <a:pt x="7765" y="3351"/>
                  <a:pt x="7858" y="3351"/>
                </a:cubicBezTo>
                <a:close/>
                <a:moveTo>
                  <a:pt x="2794" y="1"/>
                </a:moveTo>
                <a:cubicBezTo>
                  <a:pt x="1255" y="1"/>
                  <a:pt x="1" y="1253"/>
                  <a:pt x="1" y="2792"/>
                </a:cubicBezTo>
                <a:lnTo>
                  <a:pt x="1" y="10611"/>
                </a:lnTo>
                <a:cubicBezTo>
                  <a:pt x="1" y="12152"/>
                  <a:pt x="1255" y="13405"/>
                  <a:pt x="2794" y="13405"/>
                </a:cubicBezTo>
                <a:lnTo>
                  <a:pt x="16274" y="13405"/>
                </a:lnTo>
                <a:cubicBezTo>
                  <a:pt x="17813" y="13405"/>
                  <a:pt x="19065" y="12152"/>
                  <a:pt x="19065" y="10611"/>
                </a:cubicBezTo>
                <a:lnTo>
                  <a:pt x="19065" y="2792"/>
                </a:lnTo>
                <a:cubicBezTo>
                  <a:pt x="19065" y="1253"/>
                  <a:pt x="17813" y="1"/>
                  <a:pt x="16274" y="1"/>
                </a:cubicBez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5"/>
          <p:cNvSpPr/>
          <p:nvPr/>
        </p:nvSpPr>
        <p:spPr>
          <a:xfrm>
            <a:off x="5827376" y="6939559"/>
            <a:ext cx="80314" cy="114814"/>
          </a:xfrm>
          <a:custGeom>
            <a:rect b="b" l="l" r="r" t="t"/>
            <a:pathLst>
              <a:path extrusionOk="0" h="3570" w="2858">
                <a:moveTo>
                  <a:pt x="1" y="0"/>
                </a:moveTo>
                <a:lnTo>
                  <a:pt x="1" y="3570"/>
                </a:lnTo>
                <a:lnTo>
                  <a:pt x="2858" y="1785"/>
                </a:lnTo>
                <a:lnTo>
                  <a:pt x="1" y="0"/>
                </a:ln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>
            <a:hlinkClick r:id="rId6"/>
          </p:cNvPr>
          <p:cNvSpPr/>
          <p:nvPr/>
        </p:nvSpPr>
        <p:spPr>
          <a:xfrm>
            <a:off x="5590910" y="6781429"/>
            <a:ext cx="535782" cy="431114"/>
          </a:xfrm>
          <a:custGeom>
            <a:rect b="b" l="l" r="r" t="t"/>
            <a:pathLst>
              <a:path extrusionOk="0" h="13405" w="19066">
                <a:moveTo>
                  <a:pt x="7858" y="3351"/>
                </a:moveTo>
                <a:cubicBezTo>
                  <a:pt x="7961" y="3351"/>
                  <a:pt x="8064" y="3379"/>
                  <a:pt x="8154" y="3436"/>
                </a:cubicBezTo>
                <a:lnTo>
                  <a:pt x="12622" y="6230"/>
                </a:lnTo>
                <a:cubicBezTo>
                  <a:pt x="12785" y="6330"/>
                  <a:pt x="12884" y="6509"/>
                  <a:pt x="12884" y="6702"/>
                </a:cubicBezTo>
                <a:cubicBezTo>
                  <a:pt x="12884" y="6895"/>
                  <a:pt x="12785" y="7073"/>
                  <a:pt x="12622" y="7176"/>
                </a:cubicBezTo>
                <a:lnTo>
                  <a:pt x="8154" y="9968"/>
                </a:lnTo>
                <a:cubicBezTo>
                  <a:pt x="8063" y="10025"/>
                  <a:pt x="7961" y="10053"/>
                  <a:pt x="7859" y="10053"/>
                </a:cubicBezTo>
                <a:cubicBezTo>
                  <a:pt x="7765" y="10053"/>
                  <a:pt x="7671" y="10029"/>
                  <a:pt x="7588" y="9983"/>
                </a:cubicBezTo>
                <a:cubicBezTo>
                  <a:pt x="7409" y="9884"/>
                  <a:pt x="7299" y="9699"/>
                  <a:pt x="7299" y="9495"/>
                </a:cubicBezTo>
                <a:lnTo>
                  <a:pt x="7299" y="3910"/>
                </a:lnTo>
                <a:cubicBezTo>
                  <a:pt x="7299" y="3707"/>
                  <a:pt x="7409" y="3519"/>
                  <a:pt x="7588" y="3420"/>
                </a:cubicBezTo>
                <a:cubicBezTo>
                  <a:pt x="7671" y="3374"/>
                  <a:pt x="7765" y="3351"/>
                  <a:pt x="7858" y="3351"/>
                </a:cubicBezTo>
                <a:close/>
                <a:moveTo>
                  <a:pt x="2794" y="1"/>
                </a:moveTo>
                <a:cubicBezTo>
                  <a:pt x="1255" y="1"/>
                  <a:pt x="1" y="1253"/>
                  <a:pt x="1" y="2792"/>
                </a:cubicBezTo>
                <a:lnTo>
                  <a:pt x="1" y="10611"/>
                </a:lnTo>
                <a:cubicBezTo>
                  <a:pt x="1" y="12152"/>
                  <a:pt x="1255" y="13405"/>
                  <a:pt x="2794" y="13405"/>
                </a:cubicBezTo>
                <a:lnTo>
                  <a:pt x="16274" y="13405"/>
                </a:lnTo>
                <a:cubicBezTo>
                  <a:pt x="17813" y="13405"/>
                  <a:pt x="19065" y="12152"/>
                  <a:pt x="19065" y="10611"/>
                </a:cubicBezTo>
                <a:lnTo>
                  <a:pt x="19065" y="2792"/>
                </a:lnTo>
                <a:cubicBezTo>
                  <a:pt x="19065" y="1253"/>
                  <a:pt x="17813" y="1"/>
                  <a:pt x="16274" y="1"/>
                </a:cubicBez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5"/>
          <p:cNvSpPr/>
          <p:nvPr/>
        </p:nvSpPr>
        <p:spPr>
          <a:xfrm>
            <a:off x="5827376" y="7450943"/>
            <a:ext cx="80314" cy="114814"/>
          </a:xfrm>
          <a:custGeom>
            <a:rect b="b" l="l" r="r" t="t"/>
            <a:pathLst>
              <a:path extrusionOk="0" h="3570" w="2858">
                <a:moveTo>
                  <a:pt x="1" y="0"/>
                </a:moveTo>
                <a:lnTo>
                  <a:pt x="1" y="3570"/>
                </a:lnTo>
                <a:lnTo>
                  <a:pt x="2858" y="1785"/>
                </a:lnTo>
                <a:lnTo>
                  <a:pt x="1" y="0"/>
                </a:ln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5">
            <a:hlinkClick r:id="rId7"/>
          </p:cNvPr>
          <p:cNvSpPr/>
          <p:nvPr/>
        </p:nvSpPr>
        <p:spPr>
          <a:xfrm>
            <a:off x="5590910" y="7292813"/>
            <a:ext cx="535782" cy="431114"/>
          </a:xfrm>
          <a:custGeom>
            <a:rect b="b" l="l" r="r" t="t"/>
            <a:pathLst>
              <a:path extrusionOk="0" h="13405" w="19066">
                <a:moveTo>
                  <a:pt x="7858" y="3351"/>
                </a:moveTo>
                <a:cubicBezTo>
                  <a:pt x="7961" y="3351"/>
                  <a:pt x="8064" y="3379"/>
                  <a:pt x="8154" y="3436"/>
                </a:cubicBezTo>
                <a:lnTo>
                  <a:pt x="12622" y="6230"/>
                </a:lnTo>
                <a:cubicBezTo>
                  <a:pt x="12785" y="6330"/>
                  <a:pt x="12884" y="6509"/>
                  <a:pt x="12884" y="6702"/>
                </a:cubicBezTo>
                <a:cubicBezTo>
                  <a:pt x="12884" y="6895"/>
                  <a:pt x="12785" y="7073"/>
                  <a:pt x="12622" y="7176"/>
                </a:cubicBezTo>
                <a:lnTo>
                  <a:pt x="8154" y="9968"/>
                </a:lnTo>
                <a:cubicBezTo>
                  <a:pt x="8063" y="10025"/>
                  <a:pt x="7961" y="10053"/>
                  <a:pt x="7859" y="10053"/>
                </a:cubicBezTo>
                <a:cubicBezTo>
                  <a:pt x="7765" y="10053"/>
                  <a:pt x="7671" y="10029"/>
                  <a:pt x="7588" y="9983"/>
                </a:cubicBezTo>
                <a:cubicBezTo>
                  <a:pt x="7409" y="9884"/>
                  <a:pt x="7299" y="9699"/>
                  <a:pt x="7299" y="9495"/>
                </a:cubicBezTo>
                <a:lnTo>
                  <a:pt x="7299" y="3910"/>
                </a:lnTo>
                <a:cubicBezTo>
                  <a:pt x="7299" y="3707"/>
                  <a:pt x="7409" y="3519"/>
                  <a:pt x="7588" y="3420"/>
                </a:cubicBezTo>
                <a:cubicBezTo>
                  <a:pt x="7671" y="3374"/>
                  <a:pt x="7765" y="3351"/>
                  <a:pt x="7858" y="3351"/>
                </a:cubicBezTo>
                <a:close/>
                <a:moveTo>
                  <a:pt x="2794" y="1"/>
                </a:moveTo>
                <a:cubicBezTo>
                  <a:pt x="1255" y="1"/>
                  <a:pt x="1" y="1253"/>
                  <a:pt x="1" y="2792"/>
                </a:cubicBezTo>
                <a:lnTo>
                  <a:pt x="1" y="10611"/>
                </a:lnTo>
                <a:cubicBezTo>
                  <a:pt x="1" y="12152"/>
                  <a:pt x="1255" y="13405"/>
                  <a:pt x="2794" y="13405"/>
                </a:cubicBezTo>
                <a:lnTo>
                  <a:pt x="16274" y="13405"/>
                </a:lnTo>
                <a:cubicBezTo>
                  <a:pt x="17813" y="13405"/>
                  <a:pt x="19065" y="12152"/>
                  <a:pt x="19065" y="10611"/>
                </a:cubicBezTo>
                <a:lnTo>
                  <a:pt x="19065" y="2792"/>
                </a:lnTo>
                <a:cubicBezTo>
                  <a:pt x="19065" y="1253"/>
                  <a:pt x="17813" y="1"/>
                  <a:pt x="16274" y="1"/>
                </a:cubicBezTo>
                <a:close/>
              </a:path>
            </a:pathLst>
          </a:cu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386" y="20892"/>
            <a:ext cx="1032625" cy="100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9">
            <a:alphaModFix/>
          </a:blip>
          <a:srcRect b="0" l="0" r="1690" t="0"/>
          <a:stretch/>
        </p:blipFill>
        <p:spPr>
          <a:xfrm>
            <a:off x="4135075" y="62950"/>
            <a:ext cx="923042" cy="92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44301" y="51151"/>
            <a:ext cx="1238067" cy="92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"/>
          <p:cNvSpPr/>
          <p:nvPr/>
        </p:nvSpPr>
        <p:spPr>
          <a:xfrm>
            <a:off x="1079125" y="6490025"/>
            <a:ext cx="4885419" cy="434224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4"/>
          <p:cNvSpPr txBox="1"/>
          <p:nvPr/>
        </p:nvSpPr>
        <p:spPr>
          <a:xfrm>
            <a:off x="1309147" y="6475215"/>
            <a:ext cx="4467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3- Post renal causes of AKI/ ARF</a:t>
            </a:r>
            <a:endParaRPr sz="20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17" name="Google Shape;417;p34"/>
          <p:cNvSpPr txBox="1"/>
          <p:nvPr/>
        </p:nvSpPr>
        <p:spPr>
          <a:xfrm>
            <a:off x="77475" y="6989063"/>
            <a:ext cx="3998400" cy="400200"/>
          </a:xfrm>
          <a:prstGeom prst="rect">
            <a:avLst/>
          </a:prstGeom>
          <a:solidFill>
            <a:srgbClr val="DBD5D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Any obstruction to the outﬂow of urine:</a:t>
            </a:r>
            <a:endParaRPr b="1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18" name="Google Shape;418;p34"/>
          <p:cNvSpPr txBox="1"/>
          <p:nvPr/>
        </p:nvSpPr>
        <p:spPr>
          <a:xfrm>
            <a:off x="-131928" y="7438621"/>
            <a:ext cx="44172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Congenital or structural abnormality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19" name="Google Shape;419;p34"/>
          <p:cNvSpPr txBox="1"/>
          <p:nvPr/>
        </p:nvSpPr>
        <p:spPr>
          <a:xfrm>
            <a:off x="354831" y="7843884"/>
            <a:ext cx="38034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Benign prostatic hyperplasia (older men)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20" name="Google Shape;420;p34"/>
          <p:cNvSpPr txBox="1"/>
          <p:nvPr/>
        </p:nvSpPr>
        <p:spPr>
          <a:xfrm>
            <a:off x="181705" y="8300609"/>
            <a:ext cx="30864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Stones in the urinary tract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21" name="Google Shape;421;p34"/>
          <p:cNvSpPr txBox="1"/>
          <p:nvPr/>
        </p:nvSpPr>
        <p:spPr>
          <a:xfrm>
            <a:off x="344281" y="8697746"/>
            <a:ext cx="60660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 tumor in the urinary tract (e.g. ureter, bladder, prostate, urethra).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22" name="Google Shape;422;p34"/>
          <p:cNvSpPr txBox="1"/>
          <p:nvPr/>
        </p:nvSpPr>
        <p:spPr>
          <a:xfrm>
            <a:off x="253681" y="9117809"/>
            <a:ext cx="5795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External compression from the outside of the urinary tract (e.g. retroperitoneal fibrosis or tumors like carcinoma of cervix).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23" name="Google Shape;423;p34"/>
          <p:cNvSpPr/>
          <p:nvPr/>
        </p:nvSpPr>
        <p:spPr>
          <a:xfrm>
            <a:off x="95982" y="9269734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4"/>
          <p:cNvSpPr/>
          <p:nvPr/>
        </p:nvSpPr>
        <p:spPr>
          <a:xfrm>
            <a:off x="95982" y="8779873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4"/>
          <p:cNvSpPr/>
          <p:nvPr/>
        </p:nvSpPr>
        <p:spPr>
          <a:xfrm>
            <a:off x="95982" y="8324684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4"/>
          <p:cNvSpPr/>
          <p:nvPr/>
        </p:nvSpPr>
        <p:spPr>
          <a:xfrm>
            <a:off x="95982" y="7869496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4"/>
          <p:cNvSpPr/>
          <p:nvPr/>
        </p:nvSpPr>
        <p:spPr>
          <a:xfrm>
            <a:off x="95969" y="7439307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28" name="Google Shape;428;p34"/>
          <p:cNvGraphicFramePr/>
          <p:nvPr/>
        </p:nvGraphicFramePr>
        <p:xfrm>
          <a:off x="83227" y="7765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{A9BE7935-C079-44C4-AED1-E70E9D9E51B4}</a:tableStyleId>
              </a:tblPr>
              <a:tblGrid>
                <a:gridCol w="1561575"/>
                <a:gridCol w="958725"/>
                <a:gridCol w="1414700"/>
                <a:gridCol w="1109925"/>
                <a:gridCol w="1646625"/>
              </a:tblGrid>
              <a:tr h="65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Glomerular diseases</a:t>
                      </a:r>
                      <a:endParaRPr sz="1200">
                        <a:solidFill>
                          <a:srgbClr val="A3534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506A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Tubular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diseases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200">
                        <a:solidFill>
                          <a:srgbClr val="A3534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506A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Vascular diseases </a:t>
                      </a:r>
                      <a:endParaRPr sz="1200">
                        <a:solidFill>
                          <a:srgbClr val="A3534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506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Interstitial &amp; tubulo- interstitial diseases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506A"/>
                    </a:solidFill>
                  </a:tcPr>
                </a:tc>
              </a:tr>
              <a:tr h="553850">
                <a:tc row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There is glomerular injury in severe forms of active </a:t>
                      </a:r>
                      <a:r>
                        <a:rPr b="1"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glomerulonephritis (GN) 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&gt;&gt; leads to reduction in  total filtration area  &gt;&gt; reduction in GFR.  Examples include: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506A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Post infectious GN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506A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Rapid progressive crescentic GN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506A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Active autoimmune GN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4506A"/>
                        </a:buClr>
                        <a:buSzPts val="900"/>
                        <a:buFont typeface="Open Sans"/>
                        <a:buChar char="●"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Etc.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Acute Tubular Injury/ Necrosis </a:t>
                      </a:r>
                      <a:endParaRPr b="1" sz="10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It can be ischemic cause or nephrotoxic cause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  <a:tc hMerge="1"/>
                <a:tc row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Various forms of vasculitis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and emboli lead to reduced renal blood flow due to vascular obstruction or destruction, thus lowering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GFR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</a:t>
                      </a:r>
                      <a:endParaRPr b="1"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Vasculitis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Thromboembolic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disease (renal artery/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renal vein thrombosis)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Thrombotic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microangiopathies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(HUS/ TTP)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Malignant hypertension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Acute Tubulo-interstitial Nephritis (TIN)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e.g.</a:t>
                      </a:r>
                      <a:endParaRPr b="1"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• Drug induced TIN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• Autoimmune TIN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• Infections TIN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Rarely malignant infiltration in interstitium can cause AKI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</a:tr>
              <a:tr h="633375">
                <a:tc vMerge="1"/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Ischemic: </a:t>
                      </a:r>
                      <a:endParaRPr b="1" sz="10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prolonged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ischemia to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nephrons leads to the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tubular injury and necrosis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Toxic:</a:t>
                      </a: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toxicity to nephrons leads to tubular injury &amp; necrosis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I) Endogenous toxins </a:t>
                      </a:r>
                      <a:endParaRPr b="1"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Pigments and casts: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</a:t>
                      </a: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Myoglobinuria</a:t>
                      </a:r>
                      <a:endParaRPr b="1" sz="10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 (in Rhabdomyolysis)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Hemeglobinuria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Myeloma casts etc.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II) Exogenous toxins</a:t>
                      </a:r>
                      <a:endParaRPr b="1"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Nephrotoxic drugs: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Aminoglycosides (antibiotic). 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Amphotericin B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• Calcineurin inhibitors (e.g.,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tacrolimus) etc.</a:t>
                      </a:r>
                      <a:endParaRPr sz="10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Radiograph contrast medium (dyes induced toxicity)</a:t>
                      </a:r>
                      <a:endParaRPr b="1" sz="10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45725" marB="45725" marR="121925" marL="1219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  <a:tc vMerge="1"/>
                <a:tc vMerge="1"/>
              </a:tr>
              <a:tr h="633375">
                <a:tc vMerge="1"/>
                <a:tc vMerge="1"/>
                <a:tc vMerge="1"/>
                <a:tc vMerge="1"/>
                <a:tc vMerge="1"/>
              </a:tr>
              <a:tr h="1827475">
                <a:tc vMerge="1"/>
                <a:tc vMerge="1"/>
                <a:tc vMerge="1"/>
                <a:tc vMerge="1"/>
                <a:tc vMerge="1"/>
              </a:tr>
            </a:tbl>
          </a:graphicData>
        </a:graphic>
      </p:graphicFrame>
      <p:sp>
        <p:nvSpPr>
          <p:cNvPr id="429" name="Google Shape;429;p34"/>
          <p:cNvSpPr/>
          <p:nvPr/>
        </p:nvSpPr>
        <p:spPr>
          <a:xfrm>
            <a:off x="1079137" y="180417"/>
            <a:ext cx="4699736" cy="489727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2- Renal causes of AKI (intrinsic)</a:t>
            </a:r>
            <a:endParaRPr sz="2000"/>
          </a:p>
        </p:txBody>
      </p:sp>
      <p:pic>
        <p:nvPicPr>
          <p:cNvPr id="430" name="Google Shape;430;p34"/>
          <p:cNvPicPr preferRelativeResize="0"/>
          <p:nvPr/>
        </p:nvPicPr>
        <p:blipFill rotWithShape="1">
          <a:blip r:embed="rId3">
            <a:alphaModFix/>
          </a:blip>
          <a:srcRect b="8500" l="0" r="0" t="0"/>
          <a:stretch/>
        </p:blipFill>
        <p:spPr>
          <a:xfrm>
            <a:off x="4285263" y="7062237"/>
            <a:ext cx="2155188" cy="14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4"/>
          <p:cNvSpPr/>
          <p:nvPr/>
        </p:nvSpPr>
        <p:spPr>
          <a:xfrm>
            <a:off x="3702177" y="5588586"/>
            <a:ext cx="237000" cy="2484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990000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5"/>
          <p:cNvSpPr txBox="1"/>
          <p:nvPr/>
        </p:nvSpPr>
        <p:spPr>
          <a:xfrm>
            <a:off x="478475" y="-47525"/>
            <a:ext cx="340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37" name="Google Shape;437;p35"/>
          <p:cNvSpPr/>
          <p:nvPr/>
        </p:nvSpPr>
        <p:spPr>
          <a:xfrm>
            <a:off x="0" y="106025"/>
            <a:ext cx="5878771" cy="639848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5"/>
          <p:cNvSpPr txBox="1"/>
          <p:nvPr/>
        </p:nvSpPr>
        <p:spPr>
          <a:xfrm>
            <a:off x="0" y="853425"/>
            <a:ext cx="6537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kidney biopsy of a patient with AKI can show any of the previously mentioned causes.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common causes are:</a:t>
            </a:r>
            <a:endParaRPr b="1"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35"/>
          <p:cNvSpPr txBox="1"/>
          <p:nvPr/>
        </p:nvSpPr>
        <p:spPr>
          <a:xfrm>
            <a:off x="0" y="164200"/>
            <a:ext cx="464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Open Sans"/>
                <a:ea typeface="Open Sans"/>
                <a:cs typeface="Open Sans"/>
                <a:sym typeface="Open Sans"/>
              </a:rPr>
              <a:t>Note: Common causes of AKI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35"/>
          <p:cNvSpPr/>
          <p:nvPr/>
        </p:nvSpPr>
        <p:spPr>
          <a:xfrm>
            <a:off x="76200" y="4636500"/>
            <a:ext cx="6073966" cy="639848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5"/>
          <p:cNvSpPr txBox="1"/>
          <p:nvPr/>
        </p:nvSpPr>
        <p:spPr>
          <a:xfrm>
            <a:off x="-221" y="4556225"/>
            <a:ext cx="6226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Open Sans"/>
                <a:ea typeface="Open Sans"/>
                <a:cs typeface="Open Sans"/>
                <a:sym typeface="Open Sans"/>
              </a:rPr>
              <a:t>Acute tubular injury and Acute tubular necrosis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" name="Google Shape;442;p35"/>
          <p:cNvSpPr/>
          <p:nvPr/>
        </p:nvSpPr>
        <p:spPr>
          <a:xfrm>
            <a:off x="1049075" y="1591000"/>
            <a:ext cx="5281185" cy="431125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Tubular cause: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acute tubular injury/ acute tubular necrosis</a:t>
            </a:r>
            <a:endParaRPr/>
          </a:p>
        </p:txBody>
      </p:sp>
      <p:sp>
        <p:nvSpPr>
          <p:cNvPr id="443" name="Google Shape;443;p35"/>
          <p:cNvSpPr/>
          <p:nvPr/>
        </p:nvSpPr>
        <p:spPr>
          <a:xfrm>
            <a:off x="1049072" y="2795436"/>
            <a:ext cx="2710143" cy="431118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Glomerular cause:</a:t>
            </a:r>
            <a:endParaRPr/>
          </a:p>
        </p:txBody>
      </p:sp>
      <p:grpSp>
        <p:nvGrpSpPr>
          <p:cNvPr id="444" name="Google Shape;444;p35"/>
          <p:cNvGrpSpPr/>
          <p:nvPr/>
        </p:nvGrpSpPr>
        <p:grpSpPr>
          <a:xfrm>
            <a:off x="109180" y="1397100"/>
            <a:ext cx="939900" cy="1810500"/>
            <a:chOff x="7498080" y="-291550"/>
            <a:chExt cx="939900" cy="1810500"/>
          </a:xfrm>
        </p:grpSpPr>
        <p:cxnSp>
          <p:nvCxnSpPr>
            <p:cNvPr id="445" name="Google Shape;445;p35"/>
            <p:cNvCxnSpPr/>
            <p:nvPr/>
          </p:nvCxnSpPr>
          <p:spPr>
            <a:xfrm>
              <a:off x="7498080" y="119150"/>
              <a:ext cx="939900" cy="0"/>
            </a:xfrm>
            <a:prstGeom prst="straightConnector1">
              <a:avLst/>
            </a:prstGeom>
            <a:noFill/>
            <a:ln cap="flat" cmpd="sng" w="28575">
              <a:solidFill>
                <a:srgbClr val="564D6F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446" name="Google Shape;446;p35"/>
            <p:cNvCxnSpPr/>
            <p:nvPr/>
          </p:nvCxnSpPr>
          <p:spPr>
            <a:xfrm>
              <a:off x="7498080" y="728750"/>
              <a:ext cx="939900" cy="0"/>
            </a:xfrm>
            <a:prstGeom prst="straightConnector1">
              <a:avLst/>
            </a:prstGeom>
            <a:noFill/>
            <a:ln cap="flat" cmpd="sng" w="28575">
              <a:solidFill>
                <a:srgbClr val="564D6F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447" name="Google Shape;447;p35"/>
            <p:cNvCxnSpPr/>
            <p:nvPr/>
          </p:nvCxnSpPr>
          <p:spPr>
            <a:xfrm>
              <a:off x="7498080" y="1338350"/>
              <a:ext cx="939900" cy="0"/>
            </a:xfrm>
            <a:prstGeom prst="straightConnector1">
              <a:avLst/>
            </a:prstGeom>
            <a:noFill/>
            <a:ln cap="flat" cmpd="sng" w="28575">
              <a:solidFill>
                <a:srgbClr val="564D6F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448" name="Google Shape;448;p35"/>
            <p:cNvCxnSpPr/>
            <p:nvPr/>
          </p:nvCxnSpPr>
          <p:spPr>
            <a:xfrm>
              <a:off x="7506650" y="-291550"/>
              <a:ext cx="13200" cy="1810500"/>
            </a:xfrm>
            <a:prstGeom prst="straightConnector1">
              <a:avLst/>
            </a:prstGeom>
            <a:noFill/>
            <a:ln cap="flat" cmpd="sng" w="38100">
              <a:solidFill>
                <a:srgbClr val="3A383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49" name="Google Shape;449;p35"/>
          <p:cNvSpPr/>
          <p:nvPr/>
        </p:nvSpPr>
        <p:spPr>
          <a:xfrm>
            <a:off x="1049075" y="2110950"/>
            <a:ext cx="5281185" cy="608101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Interstitial cause:</a:t>
            </a:r>
            <a:r>
              <a:rPr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acute tubulointerstitial nephritis </a:t>
            </a: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(later lectures)</a:t>
            </a:r>
            <a:endParaRPr sz="800"/>
          </a:p>
        </p:txBody>
      </p:sp>
      <p:grpSp>
        <p:nvGrpSpPr>
          <p:cNvPr id="450" name="Google Shape;450;p35"/>
          <p:cNvGrpSpPr/>
          <p:nvPr/>
        </p:nvGrpSpPr>
        <p:grpSpPr>
          <a:xfrm>
            <a:off x="2119555" y="3204125"/>
            <a:ext cx="939900" cy="1353300"/>
            <a:chOff x="7498080" y="13250"/>
            <a:chExt cx="939900" cy="1353300"/>
          </a:xfrm>
        </p:grpSpPr>
        <p:cxnSp>
          <p:nvCxnSpPr>
            <p:cNvPr id="451" name="Google Shape;451;p35"/>
            <p:cNvCxnSpPr/>
            <p:nvPr/>
          </p:nvCxnSpPr>
          <p:spPr>
            <a:xfrm>
              <a:off x="7498080" y="347750"/>
              <a:ext cx="939900" cy="0"/>
            </a:xfrm>
            <a:prstGeom prst="straightConnector1">
              <a:avLst/>
            </a:prstGeom>
            <a:noFill/>
            <a:ln cap="flat" cmpd="sng" w="28575">
              <a:solidFill>
                <a:srgbClr val="564D6F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452" name="Google Shape;452;p35"/>
            <p:cNvCxnSpPr/>
            <p:nvPr/>
          </p:nvCxnSpPr>
          <p:spPr>
            <a:xfrm>
              <a:off x="7498080" y="1033550"/>
              <a:ext cx="939900" cy="0"/>
            </a:xfrm>
            <a:prstGeom prst="straightConnector1">
              <a:avLst/>
            </a:prstGeom>
            <a:noFill/>
            <a:ln cap="flat" cmpd="sng" w="28575">
              <a:solidFill>
                <a:srgbClr val="564D6F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cxnSp>
          <p:nvCxnSpPr>
            <p:cNvPr id="453" name="Google Shape;453;p35"/>
            <p:cNvCxnSpPr/>
            <p:nvPr/>
          </p:nvCxnSpPr>
          <p:spPr>
            <a:xfrm>
              <a:off x="7506650" y="13250"/>
              <a:ext cx="13200" cy="1353300"/>
            </a:xfrm>
            <a:prstGeom prst="straightConnector1">
              <a:avLst/>
            </a:prstGeom>
            <a:noFill/>
            <a:ln cap="flat" cmpd="sng" w="38100">
              <a:solidFill>
                <a:srgbClr val="3A383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54" name="Google Shape;454;p35"/>
          <p:cNvSpPr/>
          <p:nvPr/>
        </p:nvSpPr>
        <p:spPr>
          <a:xfrm>
            <a:off x="3059450" y="3302750"/>
            <a:ext cx="3541497" cy="556803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Post infectious glomerulonephritis </a:t>
            </a: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(later lectures)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35"/>
          <p:cNvSpPr/>
          <p:nvPr/>
        </p:nvSpPr>
        <p:spPr>
          <a:xfrm>
            <a:off x="3059450" y="3955025"/>
            <a:ext cx="3541497" cy="556803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Rapid progressive crescentic glomerulonephritis</a:t>
            </a: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(later lectures)</a:t>
            </a:r>
            <a:endParaRPr b="1"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456" name="Google Shape;456;p35"/>
          <p:cNvGraphicFramePr/>
          <p:nvPr/>
        </p:nvGraphicFramePr>
        <p:xfrm>
          <a:off x="3850" y="536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{347D3CE9-D68B-4BA8-943F-C641592051A0}</a:tableStyleId>
              </a:tblPr>
              <a:tblGrid>
                <a:gridCol w="1633300"/>
                <a:gridCol w="5224700"/>
              </a:tblGrid>
              <a:tr h="7351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acute tubular injury/ necrosis there is damage to the epithelial cells of the renal tubule and it leads to</a:t>
                      </a: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rapid decline of renal function</a:t>
                      </a:r>
                      <a:r>
                        <a:rPr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(i.e. AKI) and presence of granular casts and tubular cells in urine. </a:t>
                      </a:r>
                      <a:endParaRPr sz="1300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damage can be induced by:</a:t>
                      </a:r>
                      <a:endParaRPr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Open Sans"/>
                        <a:buAutoNum type="arabicPeriod"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Ischemia leading to renal ischemic injury:</a:t>
                      </a:r>
                      <a:endParaRPr b="1"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renal ischemia &gt; reduction in GFR &gt; acute tubular injury/ necrosis.</a:t>
                      </a:r>
                      <a:endParaRPr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proximal tubule is most vulnerable to ischemia. </a:t>
                      </a:r>
                      <a:endParaRPr b="1"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[renal ischemia can be caused by any condition that causes prolonged persistent hypovolemia or circulatory shock e.g. extensive trauma, burns, hemorrhage, pancreatitis, incompatible blood transfusions, dehydration, septic shock, etc.]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</a:tr>
              <a:tr h="1117125">
                <a:tc vMerge="1"/>
                <a:tc vMerge="1"/>
              </a:tr>
              <a:tr h="27338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2. Substances toxic to the kidney leading to nephrotoxic injury:</a:t>
                      </a:r>
                      <a:endParaRPr b="1"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the AKI is caused by direct injury of the tubules by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toxins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 </a:t>
                      </a:r>
                      <a:endParaRPr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Causes include:</a:t>
                      </a:r>
                      <a:endParaRPr b="1"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Antibiotics: 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Aminoglycosides,  Tetracyclines,  Amphotericin,  Cephalosporins etc.</a:t>
                      </a:r>
                      <a:endParaRPr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Heavy metals: 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Mercury,  Lead,  Arsenic, Gold salts, Barium etc.</a:t>
                      </a:r>
                      <a:endParaRPr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Others: 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Cisplatin, Doxorubicin, Carbon tetrachloride,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Radiographic contrast agents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etc.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457" name="Google Shape;457;p35"/>
          <p:cNvSpPr/>
          <p:nvPr/>
        </p:nvSpPr>
        <p:spPr>
          <a:xfrm>
            <a:off x="6165075" y="4530426"/>
            <a:ext cx="607622" cy="831315"/>
          </a:xfrm>
          <a:custGeom>
            <a:rect b="b" l="l" r="r" t="t"/>
            <a:pathLst>
              <a:path extrusionOk="0" h="11816" w="9043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rgbClr val="96809C">
              <a:alpha val="38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6"/>
          <p:cNvSpPr/>
          <p:nvPr/>
        </p:nvSpPr>
        <p:spPr>
          <a:xfrm>
            <a:off x="839056" y="2418561"/>
            <a:ext cx="4523100" cy="5502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1066" y="849850"/>
            <a:ext cx="2882400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6"/>
          <p:cNvSpPr txBox="1"/>
          <p:nvPr/>
        </p:nvSpPr>
        <p:spPr>
          <a:xfrm>
            <a:off x="0" y="1007575"/>
            <a:ext cx="37926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bilaterally enlarged &amp; swollen kidneys (due to edema)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Cut surface shows a pale cortex and a dark &amp; congested medulla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p36"/>
          <p:cNvSpPr/>
          <p:nvPr/>
        </p:nvSpPr>
        <p:spPr>
          <a:xfrm>
            <a:off x="839056" y="250749"/>
            <a:ext cx="4523100" cy="5502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6" name="Google Shape;466;p36"/>
          <p:cNvSpPr txBox="1"/>
          <p:nvPr/>
        </p:nvSpPr>
        <p:spPr>
          <a:xfrm>
            <a:off x="-111040" y="125646"/>
            <a:ext cx="6423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Gross morphology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7" name="Google Shape;467;p36"/>
          <p:cNvSpPr txBox="1"/>
          <p:nvPr/>
        </p:nvSpPr>
        <p:spPr>
          <a:xfrm>
            <a:off x="6858000" y="3200650"/>
            <a:ext cx="4404300" cy="41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Ranges from tubular epithelial cell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swelling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(mild injury) to tubular epithelial cell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necrosis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(severe injury).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proximal tubules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become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dilated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irregular in shape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The tubular epithelial cells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become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flattened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(so the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wall of the tubule becomes thin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and show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loss of brush border.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 the necrotic tubular epithelial cells there is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loss of nucleus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and also there is sloughing (falling off) of necrotic cells into the lumen of the tubule.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Casts may be present in the lumen of the distal tubules.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Interstitium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→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mild edema.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Later as healing begins there is regeneration of the tubular epithelial cells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8" name="Google Shape;468;p36"/>
          <p:cNvSpPr txBox="1"/>
          <p:nvPr/>
        </p:nvSpPr>
        <p:spPr>
          <a:xfrm>
            <a:off x="1711141" y="2494771"/>
            <a:ext cx="27789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Histology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9" name="Google Shape;46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7550" y="5467322"/>
            <a:ext cx="1569899" cy="100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3300" y="3471554"/>
            <a:ext cx="1569900" cy="1003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1" name="Google Shape;471;p36"/>
          <p:cNvGraphicFramePr/>
          <p:nvPr/>
        </p:nvGraphicFramePr>
        <p:xfrm>
          <a:off x="164525" y="765217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{347D3CE9-D68B-4BA8-943F-C641592051A0}</a:tableStyleId>
              </a:tblPr>
              <a:tblGrid>
                <a:gridCol w="2778750"/>
                <a:gridCol w="3750200"/>
              </a:tblGrid>
              <a:tr h="546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Normal tubule</a:t>
                      </a:r>
                      <a:endParaRPr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solidFill>
                      <a:srgbClr val="64506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Acute tubular injury/ necrosis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64506A"/>
                    </a:solidFill>
                  </a:tcPr>
                </a:tc>
              </a:tr>
              <a:tr h="1287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72" name="Google Shape;472;p36"/>
          <p:cNvPicPr preferRelativeResize="0"/>
          <p:nvPr/>
        </p:nvPicPr>
        <p:blipFill rotWithShape="1">
          <a:blip r:embed="rId6">
            <a:alphaModFix/>
          </a:blip>
          <a:srcRect b="5089" l="0" r="0" t="-5090"/>
          <a:stretch/>
        </p:blipFill>
        <p:spPr>
          <a:xfrm>
            <a:off x="4803427" y="8029543"/>
            <a:ext cx="1890049" cy="151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18625" y="8121853"/>
            <a:ext cx="1984800" cy="1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6"/>
          <p:cNvPicPr preferRelativeResize="0"/>
          <p:nvPr/>
        </p:nvPicPr>
        <p:blipFill rotWithShape="1">
          <a:blip r:embed="rId8">
            <a:alphaModFix/>
          </a:blip>
          <a:srcRect b="0" l="0" r="30323" t="0"/>
          <a:stretch/>
        </p:blipFill>
        <p:spPr>
          <a:xfrm>
            <a:off x="164517" y="8121853"/>
            <a:ext cx="2778900" cy="1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6"/>
          <p:cNvSpPr/>
          <p:nvPr/>
        </p:nvSpPr>
        <p:spPr>
          <a:xfrm>
            <a:off x="5419458" y="2415250"/>
            <a:ext cx="588000" cy="556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990000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76" name="Google Shape;476;p36"/>
          <p:cNvGraphicFramePr/>
          <p:nvPr/>
        </p:nvGraphicFramePr>
        <p:xfrm>
          <a:off x="66650" y="3050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{347D3CE9-D68B-4BA8-943F-C641592051A0}</a:tableStyleId>
              </a:tblPr>
              <a:tblGrid>
                <a:gridCol w="889450"/>
                <a:gridCol w="4222400"/>
              </a:tblGrid>
              <a:tr h="888925">
                <a:tc row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CCCCC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tubular epithelial cell</a:t>
                      </a:r>
                      <a:endParaRPr b="1" sz="1100">
                        <a:solidFill>
                          <a:srgbClr val="CCCCC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-311150" lvl="0" marL="28575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809C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Ranges from tubular epithelial cell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swelling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(mild injury) to tubular epithelial cell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necrosis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(severe injury).</a:t>
                      </a:r>
                      <a:endParaRPr sz="1300">
                        <a:solidFill>
                          <a:srgbClr val="434343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809C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tubular epithelial cells become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flattened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(so the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wall of the tubule becomes thin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 and show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loss of brush border.</a:t>
                      </a:r>
                      <a:endParaRPr b="1"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31115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809C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the necrotic tubular epithelial cells there is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loss of nucleus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also there is sloughing (falling off) of necrotic cells into the lumen of the tubule.</a:t>
                      </a:r>
                      <a:endParaRPr b="1" sz="13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</a:tr>
              <a:tr h="813550">
                <a:tc vMerge="1"/>
                <a:tc vMerge="1"/>
              </a:tr>
              <a:tr h="550725">
                <a:tc vMerge="1"/>
                <a:tc vMerge="1"/>
              </a:tr>
              <a:tr h="50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CCCCC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proximal tubules </a:t>
                      </a:r>
                      <a:endParaRPr b="1" sz="1100">
                        <a:solidFill>
                          <a:srgbClr val="CCCC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809C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 proximal tubules become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dilated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and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irregular in shape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</a:tr>
              <a:tr h="64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CCCCC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distal tubules.</a:t>
                      </a:r>
                      <a:endParaRPr b="1" sz="1100">
                        <a:solidFill>
                          <a:srgbClr val="CCCC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28575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809C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Casts may be present in the lumen of the distal tubules.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</a:tr>
              <a:tr h="380975">
                <a:tc gridSpan="2"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809C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Interstitium </a:t>
                      </a:r>
                      <a:r>
                        <a:rPr lang="en" sz="13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→</a:t>
                      </a: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en" sz="13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mild edema.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  <a:tc hMerge="1"/>
              </a:tr>
              <a:tr h="579100">
                <a:tc gridSpan="2">
                  <a:txBody>
                    <a:bodyPr/>
                    <a:lstStyle/>
                    <a:p>
                      <a:pPr indent="-3111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809C"/>
                        </a:buClr>
                        <a:buSzPts val="1300"/>
                        <a:buFont typeface="Open Sans"/>
                        <a:buChar char="●"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 as healing begins there is regeneration of the tubular epithelial cells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1F1"/>
                    </a:soli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1167456" y="337478"/>
            <a:ext cx="4523100" cy="5502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2" name="Google Shape;4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904" y="5095163"/>
            <a:ext cx="1828874" cy="182887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7"/>
          <p:cNvSpPr txBox="1"/>
          <p:nvPr/>
        </p:nvSpPr>
        <p:spPr>
          <a:xfrm>
            <a:off x="145000" y="4828225"/>
            <a:ext cx="229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84" name="Google Shape;484;p37"/>
          <p:cNvSpPr txBox="1"/>
          <p:nvPr/>
        </p:nvSpPr>
        <p:spPr>
          <a:xfrm>
            <a:off x="79650" y="1092900"/>
            <a:ext cx="66987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Oliguria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: Decreased urine output (occasionally urine output remains normal). Typically the urinary output is &lt; 400 ml/day.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Defective elimination of metabolic waste, water, electrolytes, and acids from the body. Waste material is accumulated in the body which causes azotemia </a:t>
            </a: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(&gt; nausea &amp; vomiting)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, acid-base imbalance </a:t>
            </a: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(&gt; acidosis)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and electrolyte imbalance like </a:t>
            </a: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hypernatremia and hyperkaliemia (&gt;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abnormal heart rhythms, risk of heart failure, weakness and muscle paralysis).</a:t>
            </a:r>
            <a:endParaRPr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Salt and water retention &gt; </a:t>
            </a: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generalized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edema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starting with swelling in your legs, ankles or feet.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Pulmonary edema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(shortness of breath due to extra fluid on the lungs).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Other features: hypotension, nephritic syndrome, flank pain, fatigue, uremic encephalopathy, confusion, seizures or coma in severe cases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Sometimes acute kidney failure causes no signs or symptoms and is detected through lab tests done for another reason.</a:t>
            </a:r>
            <a:endParaRPr b="1" sz="2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5" name="Google Shape;485;p37"/>
          <p:cNvSpPr txBox="1"/>
          <p:nvPr/>
        </p:nvSpPr>
        <p:spPr>
          <a:xfrm>
            <a:off x="1604277" y="289327"/>
            <a:ext cx="373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Clinical features of AKI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6" name="Google Shape;486;p37"/>
          <p:cNvSpPr/>
          <p:nvPr/>
        </p:nvSpPr>
        <p:spPr>
          <a:xfrm>
            <a:off x="7" y="4609375"/>
            <a:ext cx="2371218" cy="646502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7"/>
          <p:cNvSpPr txBox="1"/>
          <p:nvPr/>
        </p:nvSpPr>
        <p:spPr>
          <a:xfrm>
            <a:off x="86873" y="4657525"/>
            <a:ext cx="219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Treatment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8" name="Google Shape;488;p37"/>
          <p:cNvPicPr preferRelativeResize="0"/>
          <p:nvPr/>
        </p:nvPicPr>
        <p:blipFill rotWithShape="1">
          <a:blip r:embed="rId4">
            <a:alphaModFix/>
          </a:blip>
          <a:srcRect b="0" l="4159" r="0" t="0"/>
          <a:stretch/>
        </p:blipFill>
        <p:spPr>
          <a:xfrm>
            <a:off x="4549889" y="7351205"/>
            <a:ext cx="2146200" cy="1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7"/>
          <p:cNvSpPr/>
          <p:nvPr/>
        </p:nvSpPr>
        <p:spPr>
          <a:xfrm>
            <a:off x="249243" y="5686363"/>
            <a:ext cx="3872100" cy="646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Treat the underlying etiology.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0" name="Google Shape;490;p37"/>
          <p:cNvSpPr/>
          <p:nvPr/>
        </p:nvSpPr>
        <p:spPr>
          <a:xfrm>
            <a:off x="79657" y="5816623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7"/>
          <p:cNvSpPr/>
          <p:nvPr/>
        </p:nvSpPr>
        <p:spPr>
          <a:xfrm>
            <a:off x="249243" y="6498814"/>
            <a:ext cx="3872100" cy="646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Dialysis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2" name="Google Shape;492;p37"/>
          <p:cNvSpPr/>
          <p:nvPr/>
        </p:nvSpPr>
        <p:spPr>
          <a:xfrm>
            <a:off x="79657" y="6629099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7"/>
          <p:cNvSpPr/>
          <p:nvPr/>
        </p:nvSpPr>
        <p:spPr>
          <a:xfrm>
            <a:off x="249243" y="7311263"/>
            <a:ext cx="3872100" cy="646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Correction of fluid imbalance.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37"/>
          <p:cNvSpPr/>
          <p:nvPr/>
        </p:nvSpPr>
        <p:spPr>
          <a:xfrm>
            <a:off x="249250" y="8254000"/>
            <a:ext cx="3872100" cy="800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Correction of acidosis and electrolyte imbalance e.g hyperkalemia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5" name="Google Shape;495;p37"/>
          <p:cNvSpPr/>
          <p:nvPr/>
        </p:nvSpPr>
        <p:spPr>
          <a:xfrm>
            <a:off x="79657" y="7441549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7"/>
          <p:cNvSpPr/>
          <p:nvPr/>
        </p:nvSpPr>
        <p:spPr>
          <a:xfrm>
            <a:off x="79657" y="8461224"/>
            <a:ext cx="416656" cy="385943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64506A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0" y="629076"/>
            <a:ext cx="4868846" cy="528787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8"/>
          <p:cNvSpPr txBox="1"/>
          <p:nvPr/>
        </p:nvSpPr>
        <p:spPr>
          <a:xfrm>
            <a:off x="81525" y="602150"/>
            <a:ext cx="416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Summary of causes of AKI :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3" name="Google Shape;503;p38"/>
          <p:cNvPicPr preferRelativeResize="0"/>
          <p:nvPr/>
        </p:nvPicPr>
        <p:blipFill rotWithShape="1">
          <a:blip r:embed="rId3">
            <a:alphaModFix/>
          </a:blip>
          <a:srcRect b="21124" l="3985" r="46387" t="14842"/>
          <a:stretch/>
        </p:blipFill>
        <p:spPr>
          <a:xfrm>
            <a:off x="261750" y="1572889"/>
            <a:ext cx="6334500" cy="3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4">
            <a:alphaModFix/>
          </a:blip>
          <a:srcRect b="6628" l="0" r="-918" t="35531"/>
          <a:stretch/>
        </p:blipFill>
        <p:spPr>
          <a:xfrm>
            <a:off x="199200" y="5717051"/>
            <a:ext cx="6459600" cy="36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861722" y="7277122"/>
            <a:ext cx="275800" cy="2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0" name="Google Shape;510;p39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{347D3CE9-D68B-4BA8-943F-C641592051A0}</a:tableStyleId>
              </a:tblPr>
              <a:tblGrid>
                <a:gridCol w="1058675"/>
                <a:gridCol w="1227325"/>
                <a:gridCol w="1143000"/>
                <a:gridCol w="992250"/>
                <a:gridCol w="1100275"/>
                <a:gridCol w="1336475"/>
              </a:tblGrid>
              <a:tr h="413025"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Summary</a:t>
                      </a:r>
                      <a:endParaRPr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4506A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994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Renal Failure</a:t>
                      </a:r>
                      <a:endParaRPr b="1" sz="11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Renal failure (Renal insufficiency):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Is when the kidneys fail to adequately filter toxins and waste products from the blood.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renal failure there is </a:t>
                      </a: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decrease in glomerular filtration rate(GFR) and an elevated serum creatinine level.</a:t>
                      </a:r>
                      <a:endParaRPr b="1" sz="10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Treatment: treat the cause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</a:tr>
              <a:tr h="210225"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Renal failure classification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239500"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Based on Duration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5DD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566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Acute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Chronic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  <a:tc hMerge="1"/>
              </a:tr>
              <a:tr h="644275">
                <a:tc gridSpan="3"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Sudden onset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Rapid reduction in urine output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Usually reversible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Gradually progressive with nephron loss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Open Sans"/>
                        <a:buChar char="-"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Usually NOT reversible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</a:tr>
              <a:tr h="356650"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based on Urine output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5DD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729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Oliguric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Non-oliguric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Anuric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</a:tr>
              <a:tr h="4908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 output </a:t>
                      </a: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less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than 400cc/24hr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 output </a:t>
                      </a: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greater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than 400cc/24hr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Urine output </a:t>
                      </a: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less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than 100cc/24hr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</a:tr>
              <a:tr h="356650"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based on Etiology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(MCQs)</a:t>
                      </a:r>
                      <a:endParaRPr b="1" sz="12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D5DD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374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Pre-Renal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Renal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Post-Renal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EFEF"/>
                    </a:solidFill>
                  </a:tcPr>
                </a:tc>
                <a:tc hMerge="1"/>
              </a:tr>
              <a:tr h="8396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(55-60%) 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renal tubular and </a:t>
                      </a: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glomerular function are normal.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Here the </a:t>
                      </a: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GFR is decreased 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due to reduced renal perfusion.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(35-40%)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Is due to diseases of the </a:t>
                      </a: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kidney itself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(could be vascular or glomerular 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 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tubular, interstitial. )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(5-10%)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Occurs when obstruction in the urinary tract below the kidneys causes waste to build up in the kidneys.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</a:tr>
              <a:tr h="5396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Reduced renal perfusion due to :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Tubular Diseases</a:t>
                      </a:r>
                      <a:endParaRPr b="1" sz="12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(Acute tubular injury/ Necrosis)</a:t>
                      </a:r>
                      <a:endParaRPr b="1" sz="12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hMerge="1"/>
                <a:tc hMerge="1"/>
              </a:tr>
              <a:tr h="21174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</a:t>
                      </a:r>
                      <a:r>
                        <a:rPr b="1" lang="en" sz="10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Hypovolemia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: e.g. hemorrhage, volume depletion (dehydration or GIT fluid loss in vomiting, diarrhea),hypoalbuminemia, diuretics, third space losses (burns, peritonitis, muscle trauma) etc.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 Impaired cardiac function (cardiac failure, 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</a:t>
                      </a: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yocardial infarction, massive pulmonary embolism). Sepsis, septic shock.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Cirrhosis (it can cause renal vasoconstriction à 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kidney injury called “hepatorenal syndrome”)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Anaphylaxis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Other causes: surgery, NSAIDS and other 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nephrotoxic drugs etc.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539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Gross morphology</a:t>
                      </a:r>
                      <a:endParaRPr b="1" sz="11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</a:tr>
              <a:tr h="830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Histological morphology</a:t>
                      </a:r>
                      <a:endParaRPr b="1" sz="1100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6809C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sp>
        <p:nvSpPr>
          <p:cNvPr id="511" name="Google Shape;511;p39"/>
          <p:cNvSpPr txBox="1"/>
          <p:nvPr/>
        </p:nvSpPr>
        <p:spPr>
          <a:xfrm>
            <a:off x="1058686" y="8561902"/>
            <a:ext cx="548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-Bilaterally enlarged &amp; swollen kidneys (due to edema).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-Cut surface shows a pale cortex and a dark &amp; congested medulla.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2" name="Google Shape;512;p39"/>
          <p:cNvSpPr txBox="1"/>
          <p:nvPr/>
        </p:nvSpPr>
        <p:spPr>
          <a:xfrm>
            <a:off x="1058675" y="9054500"/>
            <a:ext cx="57993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• Ranges from tubular epithelial cell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swelling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(mild injury) to tubular epithelial cell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necrosis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(severe injury). • The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proximal tubules are dilated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with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thinning of tubular wall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. • The tubular epithelial cells are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ﬂattened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and show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loss of brush border 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• Hyaline, granular and pigmented casts are present in the lumen of the distal tubules. • The interstitium has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mild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0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edema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•Later as healing begins there is subsequent regeneration of the tubular epithelial cells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513" name="Google Shape;513;p39"/>
          <p:cNvSpPr txBox="1"/>
          <p:nvPr/>
        </p:nvSpPr>
        <p:spPr>
          <a:xfrm>
            <a:off x="3469800" y="6588825"/>
            <a:ext cx="951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prolonged ischemia to nephrons leads to tubular injury and necrosis.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Google Shape;514;p39"/>
          <p:cNvSpPr txBox="1"/>
          <p:nvPr/>
        </p:nvSpPr>
        <p:spPr>
          <a:xfrm>
            <a:off x="4421100" y="6943725"/>
            <a:ext cx="1221300" cy="17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Endogenous toxin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Pigments and casts: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- Myoglobinuria   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      (in Rhabdomyolysis)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- Hemoglobinuria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- Myeloma casts etc.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515" name="Google Shape;515;p39"/>
          <p:cNvSpPr txBox="1"/>
          <p:nvPr/>
        </p:nvSpPr>
        <p:spPr>
          <a:xfrm>
            <a:off x="5453125" y="6883700"/>
            <a:ext cx="14865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Exogenous toxin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Nephrotoxic drugs: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- Aminoglycosides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 (antibiotic).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- Amphotericin B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- Calcineurin inhibitors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(e.g.,tacrolimus) etc.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Radiographic contrast medium </a:t>
            </a:r>
            <a:endParaRPr b="1" sz="900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(dyes induced toxicity)</a:t>
            </a:r>
            <a:endParaRPr b="1" sz="900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516" name="Google Shape;516;p39"/>
          <p:cNvSpPr txBox="1"/>
          <p:nvPr/>
        </p:nvSpPr>
        <p:spPr>
          <a:xfrm>
            <a:off x="5453125" y="6439100"/>
            <a:ext cx="14049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Toxicity to nephrons leads to tubular injury &amp; necrosis 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517" name="Google Shape;517;p39"/>
          <p:cNvSpPr txBox="1"/>
          <p:nvPr/>
        </p:nvSpPr>
        <p:spPr>
          <a:xfrm>
            <a:off x="4421099" y="6371739"/>
            <a:ext cx="1221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Toxicity to nephrons leads to tubular injury &amp; necrosis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0"/>
          <p:cNvSpPr/>
          <p:nvPr/>
        </p:nvSpPr>
        <p:spPr>
          <a:xfrm rot="10800000">
            <a:off x="1754100" y="0"/>
            <a:ext cx="3349800" cy="99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0"/>
          <p:cNvSpPr txBox="1"/>
          <p:nvPr/>
        </p:nvSpPr>
        <p:spPr>
          <a:xfrm>
            <a:off x="521635" y="1639457"/>
            <a:ext cx="525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Pre-Renal cause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Post-Renal </a:t>
            </a: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cause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Renal </a:t>
            </a: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cause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Intrinsic cause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4" name="Google Shape;524;p40"/>
          <p:cNvSpPr/>
          <p:nvPr/>
        </p:nvSpPr>
        <p:spPr>
          <a:xfrm>
            <a:off x="614425" y="1194100"/>
            <a:ext cx="5342006" cy="445347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     </a:t>
            </a:r>
            <a:r>
              <a:rPr b="1" lang="en" sz="1000">
                <a:solidFill>
                  <a:srgbClr val="434343"/>
                </a:solidFill>
              </a:rPr>
              <a:t>Q1) </a:t>
            </a:r>
            <a:r>
              <a:rPr b="1"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Most common etiology </a:t>
            </a:r>
            <a:r>
              <a:rPr b="1" lang="en" sz="1000">
                <a:solidFill>
                  <a:srgbClr val="434343"/>
                </a:solidFill>
              </a:rPr>
              <a:t>of renal failure:              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525" name="Google Shape;525;p40"/>
          <p:cNvSpPr txBox="1"/>
          <p:nvPr/>
        </p:nvSpPr>
        <p:spPr>
          <a:xfrm>
            <a:off x="521625" y="2765488"/>
            <a:ext cx="525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Oliguric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Non-oliguric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Anuric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None of the above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40"/>
          <p:cNvSpPr txBox="1"/>
          <p:nvPr/>
        </p:nvSpPr>
        <p:spPr>
          <a:xfrm>
            <a:off x="593288" y="3886618"/>
            <a:ext cx="525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Uraemia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Azotemia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Anuric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Oliguria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Google Shape;527;p40"/>
          <p:cNvSpPr txBox="1"/>
          <p:nvPr/>
        </p:nvSpPr>
        <p:spPr>
          <a:xfrm>
            <a:off x="593280" y="5066919"/>
            <a:ext cx="2288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LM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IF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Ultrasound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8" name="Google Shape;528;p40"/>
          <p:cNvSpPr txBox="1"/>
          <p:nvPr/>
        </p:nvSpPr>
        <p:spPr>
          <a:xfrm>
            <a:off x="1929000" y="75000"/>
            <a:ext cx="30000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Quiz</a:t>
            </a:r>
            <a:endParaRPr/>
          </a:p>
        </p:txBody>
      </p:sp>
      <p:sp>
        <p:nvSpPr>
          <p:cNvPr id="529" name="Google Shape;529;p40"/>
          <p:cNvSpPr/>
          <p:nvPr/>
        </p:nvSpPr>
        <p:spPr>
          <a:xfrm>
            <a:off x="691436" y="2355900"/>
            <a:ext cx="5342006" cy="445347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     </a:t>
            </a:r>
            <a:r>
              <a:rPr b="1" lang="en" sz="1000">
                <a:solidFill>
                  <a:srgbClr val="434343"/>
                </a:solidFill>
              </a:rPr>
              <a:t>Q2</a:t>
            </a:r>
            <a:r>
              <a:rPr b="1" lang="en" sz="1000">
                <a:solidFill>
                  <a:srgbClr val="434343"/>
                </a:solidFill>
              </a:rPr>
              <a:t>) </a:t>
            </a:r>
            <a:r>
              <a:rPr b="1"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When the urine output </a:t>
            </a:r>
            <a:r>
              <a:rPr b="1" lang="en" sz="1000">
                <a:solidFill>
                  <a:srgbClr val="434343"/>
                </a:solidFill>
              </a:rPr>
              <a:t>is less than 400cc/24hr it’s:    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530" name="Google Shape;530;p40"/>
          <p:cNvSpPr/>
          <p:nvPr/>
        </p:nvSpPr>
        <p:spPr>
          <a:xfrm>
            <a:off x="635550" y="3512763"/>
            <a:ext cx="5342006" cy="445347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     </a:t>
            </a:r>
            <a:r>
              <a:rPr b="1" lang="en" sz="1000">
                <a:solidFill>
                  <a:srgbClr val="434343"/>
                </a:solidFill>
              </a:rPr>
              <a:t>Q3) </a:t>
            </a:r>
            <a:r>
              <a:rPr b="1"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abnormally high levels of nitrogen-containing compounds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531" name="Google Shape;531;p40"/>
          <p:cNvSpPr/>
          <p:nvPr/>
        </p:nvSpPr>
        <p:spPr>
          <a:xfrm>
            <a:off x="635550" y="4687000"/>
            <a:ext cx="5342006" cy="445347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     </a:t>
            </a:r>
            <a:r>
              <a:rPr b="1" lang="en" sz="1000">
                <a:solidFill>
                  <a:srgbClr val="434343"/>
                </a:solidFill>
              </a:rPr>
              <a:t>Q4</a:t>
            </a:r>
            <a:r>
              <a:rPr b="1" lang="en" sz="1000">
                <a:solidFill>
                  <a:srgbClr val="434343"/>
                </a:solidFill>
              </a:rPr>
              <a:t>) </a:t>
            </a:r>
            <a:r>
              <a:rPr b="1"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Is studying the histology in renal cortex &amp; medulla.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532" name="Google Shape;532;p40"/>
          <p:cNvSpPr/>
          <p:nvPr/>
        </p:nvSpPr>
        <p:spPr>
          <a:xfrm>
            <a:off x="635550" y="5884850"/>
            <a:ext cx="5342006" cy="445347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     </a:t>
            </a:r>
            <a:r>
              <a:rPr b="1" lang="en" sz="1000">
                <a:solidFill>
                  <a:srgbClr val="434343"/>
                </a:solidFill>
              </a:rPr>
              <a:t>Q5</a:t>
            </a:r>
            <a:r>
              <a:rPr b="1" lang="en" sz="1000">
                <a:solidFill>
                  <a:srgbClr val="434343"/>
                </a:solidFill>
              </a:rPr>
              <a:t>) </a:t>
            </a:r>
            <a:r>
              <a:rPr b="1" lang="en" sz="1000">
                <a:solidFill>
                  <a:srgbClr val="434343"/>
                </a:solidFill>
              </a:rPr>
              <a:t>Treatment of </a:t>
            </a:r>
            <a:r>
              <a:rPr b="1"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acute tubular injury and acute tubular necrosis  includes all                but the following.</a:t>
            </a:r>
            <a:endParaRPr b="1"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3" name="Google Shape;533;p40"/>
          <p:cNvSpPr/>
          <p:nvPr/>
        </p:nvSpPr>
        <p:spPr>
          <a:xfrm>
            <a:off x="561362" y="7082691"/>
            <a:ext cx="5342006" cy="445347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34343"/>
                </a:solidFill>
              </a:rPr>
              <a:t>     </a:t>
            </a:r>
            <a:r>
              <a:rPr b="1" lang="en" sz="1000">
                <a:solidFill>
                  <a:srgbClr val="434343"/>
                </a:solidFill>
              </a:rPr>
              <a:t>Q6</a:t>
            </a:r>
            <a:r>
              <a:rPr b="1" lang="en" sz="1000">
                <a:solidFill>
                  <a:srgbClr val="434343"/>
                </a:solidFill>
              </a:rPr>
              <a:t>) </a:t>
            </a:r>
            <a:r>
              <a:rPr b="1"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 typical patient with acute kidney injury which                                                                  feature is most likely to be present.</a:t>
            </a:r>
            <a:r>
              <a:rPr b="1" lang="en" sz="1000">
                <a:solidFill>
                  <a:srgbClr val="434343"/>
                </a:solidFill>
              </a:rPr>
              <a:t>              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534" name="Google Shape;534;p40"/>
          <p:cNvSpPr txBox="1"/>
          <p:nvPr/>
        </p:nvSpPr>
        <p:spPr>
          <a:xfrm>
            <a:off x="677800" y="6327170"/>
            <a:ext cx="525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Treat the underlying etiology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Dialysis 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Correction of fluid imbalance.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surgery 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5" name="Google Shape;535;p40"/>
          <p:cNvSpPr txBox="1"/>
          <p:nvPr/>
        </p:nvSpPr>
        <p:spPr>
          <a:xfrm>
            <a:off x="630625" y="7528027"/>
            <a:ext cx="5532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Oliguria ( urinary output is &lt; 400 ml/day)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fever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coma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hypokalemia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6" name="Google Shape;536;p40"/>
          <p:cNvSpPr txBox="1"/>
          <p:nvPr/>
        </p:nvSpPr>
        <p:spPr>
          <a:xfrm>
            <a:off x="3630275" y="9532275"/>
            <a:ext cx="322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Answer: Q1/A  Q2/A  Q3/B   Q4/A Q5/D  Q6/A Q7/ C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614425" y="8280528"/>
            <a:ext cx="5342006" cy="445347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990000"/>
                </a:solidFill>
              </a:rPr>
              <a:t>   </a:t>
            </a:r>
            <a:r>
              <a:rPr b="1" lang="en" sz="1000"/>
              <a:t>  Q7) </a:t>
            </a: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Which one of the following cause nephrotoxic injury?</a:t>
            </a:r>
            <a:endParaRPr b="1" sz="1000"/>
          </a:p>
        </p:txBody>
      </p:sp>
      <p:sp>
        <p:nvSpPr>
          <p:cNvPr id="538" name="Google Shape;538;p40"/>
          <p:cNvSpPr txBox="1"/>
          <p:nvPr/>
        </p:nvSpPr>
        <p:spPr>
          <a:xfrm>
            <a:off x="662550" y="8728877"/>
            <a:ext cx="5532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hemorrhage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incompatible blood transfusions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Radiographic contrast agents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Open Sans"/>
              <a:buAutoNum type="alphaUcPeriod"/>
            </a:pPr>
            <a:r>
              <a:rPr lang="en"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dehydration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/>
          <p:nvPr/>
        </p:nvSpPr>
        <p:spPr>
          <a:xfrm>
            <a:off x="702775" y="4951475"/>
            <a:ext cx="2628000" cy="3955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Hoor Aloraini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Farah alhalafi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Shahad Alsalahi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Nouf Aldhalaan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Jana alhazmi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Mayssar Alshobaki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Rahaf Almutairi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layan Aldoukhi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Atheer Alahmari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Walaa AlMutawa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Fatima Halawi</a:t>
            </a:r>
            <a:endParaRPr b="1" sz="1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41"/>
          <p:cNvSpPr/>
          <p:nvPr/>
        </p:nvSpPr>
        <p:spPr>
          <a:xfrm>
            <a:off x="130675" y="9409325"/>
            <a:ext cx="2212800" cy="3540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1"/>
          <p:cNvSpPr txBox="1"/>
          <p:nvPr/>
        </p:nvSpPr>
        <p:spPr>
          <a:xfrm>
            <a:off x="1952250" y="314125"/>
            <a:ext cx="29535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CF8A87"/>
                </a:solidFill>
                <a:latin typeface="Oxygen"/>
                <a:ea typeface="Oxygen"/>
                <a:cs typeface="Oxygen"/>
                <a:sym typeface="Oxygen"/>
              </a:rPr>
              <a:t>Members</a:t>
            </a:r>
            <a:endParaRPr b="1" sz="4800">
              <a:solidFill>
                <a:srgbClr val="CF8A87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546" name="Google Shape;546;p41"/>
          <p:cNvGrpSpPr/>
          <p:nvPr/>
        </p:nvGrpSpPr>
        <p:grpSpPr>
          <a:xfrm>
            <a:off x="4352567" y="2348635"/>
            <a:ext cx="747969" cy="849595"/>
            <a:chOff x="-55576850" y="3198125"/>
            <a:chExt cx="279625" cy="319025"/>
          </a:xfrm>
        </p:grpSpPr>
        <p:sp>
          <p:nvSpPr>
            <p:cNvPr id="547" name="Google Shape;547;p41"/>
            <p:cNvSpPr/>
            <p:nvPr/>
          </p:nvSpPr>
          <p:spPr>
            <a:xfrm>
              <a:off x="-55576850" y="3335975"/>
              <a:ext cx="18900" cy="63825"/>
            </a:xfrm>
            <a:custGeom>
              <a:rect b="b" l="l" r="r" t="t"/>
              <a:pathLst>
                <a:path extrusionOk="0" h="2553" w="756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DBD5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1"/>
            <p:cNvSpPr/>
            <p:nvPr/>
          </p:nvSpPr>
          <p:spPr>
            <a:xfrm>
              <a:off x="-55539850" y="3198125"/>
              <a:ext cx="206375" cy="99275"/>
            </a:xfrm>
            <a:custGeom>
              <a:rect b="b" l="l" r="r" t="t"/>
              <a:pathLst>
                <a:path extrusionOk="0" h="3971" w="8255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solidFill>
              <a:srgbClr val="DBD5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1"/>
            <p:cNvSpPr/>
            <p:nvPr/>
          </p:nvSpPr>
          <p:spPr>
            <a:xfrm>
              <a:off x="-55539850" y="3275325"/>
              <a:ext cx="204800" cy="241825"/>
            </a:xfrm>
            <a:custGeom>
              <a:rect b="b" l="l" r="r" t="t"/>
              <a:pathLst>
                <a:path extrusionOk="0" h="9673" w="8192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solidFill>
              <a:srgbClr val="DBD5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1"/>
            <p:cNvSpPr/>
            <p:nvPr/>
          </p:nvSpPr>
          <p:spPr>
            <a:xfrm>
              <a:off x="-55316150" y="3335975"/>
              <a:ext cx="18925" cy="63825"/>
            </a:xfrm>
            <a:custGeom>
              <a:rect b="b" l="l" r="r" t="t"/>
              <a:pathLst>
                <a:path extrusionOk="0" h="2553" w="757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solidFill>
              <a:srgbClr val="DBD5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41"/>
          <p:cNvGrpSpPr/>
          <p:nvPr/>
        </p:nvGrpSpPr>
        <p:grpSpPr>
          <a:xfrm>
            <a:off x="1692009" y="2348630"/>
            <a:ext cx="878914" cy="849588"/>
            <a:chOff x="-55595775" y="3982375"/>
            <a:chExt cx="319025" cy="319250"/>
          </a:xfrm>
        </p:grpSpPr>
        <p:sp>
          <p:nvSpPr>
            <p:cNvPr id="552" name="Google Shape;552;p41"/>
            <p:cNvSpPr/>
            <p:nvPr/>
          </p:nvSpPr>
          <p:spPr>
            <a:xfrm>
              <a:off x="-55441400" y="3982375"/>
              <a:ext cx="125250" cy="145175"/>
            </a:xfrm>
            <a:custGeom>
              <a:rect b="b" l="l" r="r" t="t"/>
              <a:pathLst>
                <a:path extrusionOk="0" h="5807" w="5010">
                  <a:moveTo>
                    <a:pt x="2038" y="1"/>
                  </a:moveTo>
                  <a:cubicBezTo>
                    <a:pt x="1277" y="1"/>
                    <a:pt x="574" y="302"/>
                    <a:pt x="1" y="797"/>
                  </a:cubicBezTo>
                  <a:cubicBezTo>
                    <a:pt x="2332" y="1081"/>
                    <a:pt x="4160" y="3003"/>
                    <a:pt x="4254" y="5365"/>
                  </a:cubicBezTo>
                  <a:cubicBezTo>
                    <a:pt x="4538" y="5491"/>
                    <a:pt x="4821" y="5586"/>
                    <a:pt x="5010" y="5807"/>
                  </a:cubicBezTo>
                  <a:lnTo>
                    <a:pt x="5010" y="3066"/>
                  </a:lnTo>
                  <a:cubicBezTo>
                    <a:pt x="5010" y="1585"/>
                    <a:pt x="3939" y="293"/>
                    <a:pt x="2521" y="41"/>
                  </a:cubicBezTo>
                  <a:cubicBezTo>
                    <a:pt x="2358" y="14"/>
                    <a:pt x="2197" y="1"/>
                    <a:pt x="2038" y="1"/>
                  </a:cubicBez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1"/>
            <p:cNvSpPr/>
            <p:nvPr/>
          </p:nvSpPr>
          <p:spPr>
            <a:xfrm>
              <a:off x="-55343725" y="4203125"/>
              <a:ext cx="66975" cy="41000"/>
            </a:xfrm>
            <a:custGeom>
              <a:rect b="b" l="l" r="r" t="t"/>
              <a:pathLst>
                <a:path extrusionOk="0" h="1640" w="2679">
                  <a:moveTo>
                    <a:pt x="1418" y="1"/>
                  </a:moveTo>
                  <a:cubicBezTo>
                    <a:pt x="1135" y="379"/>
                    <a:pt x="757" y="663"/>
                    <a:pt x="284" y="789"/>
                  </a:cubicBezTo>
                  <a:cubicBezTo>
                    <a:pt x="190" y="1072"/>
                    <a:pt x="127" y="1387"/>
                    <a:pt x="1" y="1639"/>
                  </a:cubicBezTo>
                  <a:lnTo>
                    <a:pt x="2300" y="1639"/>
                  </a:lnTo>
                  <a:cubicBezTo>
                    <a:pt x="2458" y="1639"/>
                    <a:pt x="2615" y="1545"/>
                    <a:pt x="2647" y="1387"/>
                  </a:cubicBezTo>
                  <a:cubicBezTo>
                    <a:pt x="2678" y="1167"/>
                    <a:pt x="2615" y="1009"/>
                    <a:pt x="2458" y="946"/>
                  </a:cubicBezTo>
                  <a:cubicBezTo>
                    <a:pt x="2017" y="757"/>
                    <a:pt x="1670" y="379"/>
                    <a:pt x="1418" y="1"/>
                  </a:cubicBez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-55557950" y="4019625"/>
              <a:ext cx="147300" cy="94525"/>
            </a:xfrm>
            <a:custGeom>
              <a:rect b="b" l="l" r="r" t="t"/>
              <a:pathLst>
                <a:path extrusionOk="0" h="3781" w="5892">
                  <a:moveTo>
                    <a:pt x="4064" y="0"/>
                  </a:moveTo>
                  <a:cubicBezTo>
                    <a:pt x="1922" y="63"/>
                    <a:pt x="189" y="1702"/>
                    <a:pt x="0" y="3781"/>
                  </a:cubicBezTo>
                  <a:lnTo>
                    <a:pt x="2584" y="3749"/>
                  </a:lnTo>
                  <a:cubicBezTo>
                    <a:pt x="3938" y="3749"/>
                    <a:pt x="5135" y="2930"/>
                    <a:pt x="5671" y="1670"/>
                  </a:cubicBezTo>
                  <a:cubicBezTo>
                    <a:pt x="5829" y="1261"/>
                    <a:pt x="5892" y="882"/>
                    <a:pt x="5892" y="441"/>
                  </a:cubicBezTo>
                  <a:cubicBezTo>
                    <a:pt x="5356" y="158"/>
                    <a:pt x="4726" y="0"/>
                    <a:pt x="4064" y="0"/>
                  </a:cubicBez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-55557950" y="4042450"/>
              <a:ext cx="206375" cy="259175"/>
            </a:xfrm>
            <a:custGeom>
              <a:rect b="b" l="l" r="r" t="t"/>
              <a:pathLst>
                <a:path extrusionOk="0" h="10367" w="8255">
                  <a:moveTo>
                    <a:pt x="2584" y="4349"/>
                  </a:moveTo>
                  <a:cubicBezTo>
                    <a:pt x="2773" y="4349"/>
                    <a:pt x="2993" y="4475"/>
                    <a:pt x="2993" y="4695"/>
                  </a:cubicBezTo>
                  <a:cubicBezTo>
                    <a:pt x="2993" y="4884"/>
                    <a:pt x="2836" y="5073"/>
                    <a:pt x="2615" y="5073"/>
                  </a:cubicBezTo>
                  <a:cubicBezTo>
                    <a:pt x="2395" y="5073"/>
                    <a:pt x="2237" y="4916"/>
                    <a:pt x="2237" y="4727"/>
                  </a:cubicBezTo>
                  <a:cubicBezTo>
                    <a:pt x="2237" y="4538"/>
                    <a:pt x="2395" y="4349"/>
                    <a:pt x="2584" y="4349"/>
                  </a:cubicBezTo>
                  <a:close/>
                  <a:moveTo>
                    <a:pt x="5545" y="4349"/>
                  </a:moveTo>
                  <a:cubicBezTo>
                    <a:pt x="5734" y="4349"/>
                    <a:pt x="5923" y="4506"/>
                    <a:pt x="5923" y="4695"/>
                  </a:cubicBezTo>
                  <a:cubicBezTo>
                    <a:pt x="5986" y="4884"/>
                    <a:pt x="5829" y="5042"/>
                    <a:pt x="5577" y="5073"/>
                  </a:cubicBezTo>
                  <a:cubicBezTo>
                    <a:pt x="5388" y="5073"/>
                    <a:pt x="5198" y="4916"/>
                    <a:pt x="5198" y="4727"/>
                  </a:cubicBezTo>
                  <a:cubicBezTo>
                    <a:pt x="5198" y="4538"/>
                    <a:pt x="5356" y="4349"/>
                    <a:pt x="5545" y="4349"/>
                  </a:cubicBezTo>
                  <a:close/>
                  <a:moveTo>
                    <a:pt x="5191" y="6908"/>
                  </a:moveTo>
                  <a:cubicBezTo>
                    <a:pt x="5285" y="6908"/>
                    <a:pt x="5372" y="6948"/>
                    <a:pt x="5419" y="7027"/>
                  </a:cubicBezTo>
                  <a:cubicBezTo>
                    <a:pt x="5577" y="7121"/>
                    <a:pt x="5577" y="7373"/>
                    <a:pt x="5451" y="7531"/>
                  </a:cubicBezTo>
                  <a:cubicBezTo>
                    <a:pt x="5104" y="7877"/>
                    <a:pt x="4631" y="8066"/>
                    <a:pt x="4159" y="8066"/>
                  </a:cubicBezTo>
                  <a:cubicBezTo>
                    <a:pt x="3655" y="8066"/>
                    <a:pt x="3182" y="7877"/>
                    <a:pt x="2836" y="7531"/>
                  </a:cubicBezTo>
                  <a:cubicBezTo>
                    <a:pt x="2678" y="7373"/>
                    <a:pt x="2678" y="7121"/>
                    <a:pt x="2836" y="7027"/>
                  </a:cubicBezTo>
                  <a:cubicBezTo>
                    <a:pt x="2914" y="6948"/>
                    <a:pt x="3009" y="6908"/>
                    <a:pt x="3099" y="6908"/>
                  </a:cubicBezTo>
                  <a:cubicBezTo>
                    <a:pt x="3190" y="6908"/>
                    <a:pt x="3277" y="6948"/>
                    <a:pt x="3340" y="7027"/>
                  </a:cubicBezTo>
                  <a:cubicBezTo>
                    <a:pt x="3556" y="7227"/>
                    <a:pt x="3848" y="7322"/>
                    <a:pt x="4133" y="7322"/>
                  </a:cubicBezTo>
                  <a:cubicBezTo>
                    <a:pt x="4431" y="7322"/>
                    <a:pt x="4722" y="7219"/>
                    <a:pt x="4915" y="7027"/>
                  </a:cubicBezTo>
                  <a:cubicBezTo>
                    <a:pt x="4994" y="6948"/>
                    <a:pt x="5096" y="6908"/>
                    <a:pt x="5191" y="6908"/>
                  </a:cubicBezTo>
                  <a:close/>
                  <a:moveTo>
                    <a:pt x="6616" y="1"/>
                  </a:moveTo>
                  <a:cubicBezTo>
                    <a:pt x="6553" y="348"/>
                    <a:pt x="6490" y="726"/>
                    <a:pt x="6333" y="1072"/>
                  </a:cubicBezTo>
                  <a:cubicBezTo>
                    <a:pt x="5703" y="2584"/>
                    <a:pt x="4253" y="3624"/>
                    <a:pt x="2584" y="3624"/>
                  </a:cubicBezTo>
                  <a:lnTo>
                    <a:pt x="0" y="3656"/>
                  </a:lnTo>
                  <a:lnTo>
                    <a:pt x="32" y="6302"/>
                  </a:lnTo>
                  <a:cubicBezTo>
                    <a:pt x="63" y="8520"/>
                    <a:pt x="1891" y="10366"/>
                    <a:pt x="4103" y="10366"/>
                  </a:cubicBezTo>
                  <a:cubicBezTo>
                    <a:pt x="4121" y="10366"/>
                    <a:pt x="4140" y="10366"/>
                    <a:pt x="4159" y="10366"/>
                  </a:cubicBezTo>
                  <a:cubicBezTo>
                    <a:pt x="6396" y="10335"/>
                    <a:pt x="8254" y="8476"/>
                    <a:pt x="8223" y="6239"/>
                  </a:cubicBezTo>
                  <a:lnTo>
                    <a:pt x="8191" y="3246"/>
                  </a:lnTo>
                  <a:cubicBezTo>
                    <a:pt x="8191" y="1891"/>
                    <a:pt x="7561" y="757"/>
                    <a:pt x="6616" y="1"/>
                  </a:cubicBez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1"/>
            <p:cNvSpPr/>
            <p:nvPr/>
          </p:nvSpPr>
          <p:spPr>
            <a:xfrm>
              <a:off x="-55335050" y="4136200"/>
              <a:ext cx="18900" cy="64600"/>
            </a:xfrm>
            <a:custGeom>
              <a:rect b="b" l="l" r="r" t="t"/>
              <a:pathLst>
                <a:path extrusionOk="0" h="2584" w="756">
                  <a:moveTo>
                    <a:pt x="0" y="0"/>
                  </a:moveTo>
                  <a:lnTo>
                    <a:pt x="0" y="2426"/>
                  </a:lnTo>
                  <a:lnTo>
                    <a:pt x="0" y="2583"/>
                  </a:lnTo>
                  <a:cubicBezTo>
                    <a:pt x="441" y="2331"/>
                    <a:pt x="756" y="1859"/>
                    <a:pt x="756" y="1292"/>
                  </a:cubicBezTo>
                  <a:cubicBezTo>
                    <a:pt x="756" y="756"/>
                    <a:pt x="441" y="284"/>
                    <a:pt x="0" y="0"/>
                  </a:cubicBez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1"/>
            <p:cNvSpPr/>
            <p:nvPr/>
          </p:nvSpPr>
          <p:spPr>
            <a:xfrm>
              <a:off x="-55595775" y="4136975"/>
              <a:ext cx="18925" cy="65400"/>
            </a:xfrm>
            <a:custGeom>
              <a:rect b="b" l="l" r="r" t="t"/>
              <a:pathLst>
                <a:path extrusionOk="0" h="2616" w="757">
                  <a:moveTo>
                    <a:pt x="757" y="1"/>
                  </a:moveTo>
                  <a:cubicBezTo>
                    <a:pt x="284" y="284"/>
                    <a:pt x="1" y="757"/>
                    <a:pt x="1" y="1292"/>
                  </a:cubicBezTo>
                  <a:cubicBezTo>
                    <a:pt x="1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8" name="Google Shape;558;p41"/>
          <p:cNvGrpSpPr/>
          <p:nvPr/>
        </p:nvGrpSpPr>
        <p:grpSpPr>
          <a:xfrm>
            <a:off x="171982" y="9469514"/>
            <a:ext cx="275799" cy="233612"/>
            <a:chOff x="-35839800" y="3561025"/>
            <a:chExt cx="291450" cy="291650"/>
          </a:xfrm>
        </p:grpSpPr>
        <p:sp>
          <p:nvSpPr>
            <p:cNvPr id="559" name="Google Shape;559;p41"/>
            <p:cNvSpPr/>
            <p:nvPr/>
          </p:nvSpPr>
          <p:spPr>
            <a:xfrm>
              <a:off x="-35772850" y="3612425"/>
              <a:ext cx="155200" cy="142575"/>
            </a:xfrm>
            <a:custGeom>
              <a:rect b="b" l="l" r="r" t="t"/>
              <a:pathLst>
                <a:path extrusionOk="0" h="5703" w="6208">
                  <a:moveTo>
                    <a:pt x="3088" y="693"/>
                  </a:moveTo>
                  <a:cubicBezTo>
                    <a:pt x="3655" y="693"/>
                    <a:pt x="4128" y="1166"/>
                    <a:pt x="4128" y="1733"/>
                  </a:cubicBezTo>
                  <a:cubicBezTo>
                    <a:pt x="4128" y="2174"/>
                    <a:pt x="3844" y="2552"/>
                    <a:pt x="3466" y="2710"/>
                  </a:cubicBezTo>
                  <a:lnTo>
                    <a:pt x="3466" y="3119"/>
                  </a:lnTo>
                  <a:cubicBezTo>
                    <a:pt x="3466" y="3308"/>
                    <a:pt x="3309" y="3466"/>
                    <a:pt x="3088" y="3466"/>
                  </a:cubicBezTo>
                  <a:cubicBezTo>
                    <a:pt x="2899" y="3466"/>
                    <a:pt x="2742" y="3308"/>
                    <a:pt x="2742" y="3119"/>
                  </a:cubicBezTo>
                  <a:lnTo>
                    <a:pt x="2742" y="2710"/>
                  </a:lnTo>
                  <a:cubicBezTo>
                    <a:pt x="2742" y="2426"/>
                    <a:pt x="2931" y="2174"/>
                    <a:pt x="3214" y="2080"/>
                  </a:cubicBezTo>
                  <a:cubicBezTo>
                    <a:pt x="3340" y="2048"/>
                    <a:pt x="3466" y="1891"/>
                    <a:pt x="3466" y="1765"/>
                  </a:cubicBezTo>
                  <a:cubicBezTo>
                    <a:pt x="3466" y="1576"/>
                    <a:pt x="3309" y="1418"/>
                    <a:pt x="3088" y="1418"/>
                  </a:cubicBezTo>
                  <a:cubicBezTo>
                    <a:pt x="2899" y="1418"/>
                    <a:pt x="2742" y="1576"/>
                    <a:pt x="2742" y="1765"/>
                  </a:cubicBezTo>
                  <a:cubicBezTo>
                    <a:pt x="2742" y="1954"/>
                    <a:pt x="2584" y="2111"/>
                    <a:pt x="2395" y="2111"/>
                  </a:cubicBezTo>
                  <a:cubicBezTo>
                    <a:pt x="2206" y="2111"/>
                    <a:pt x="2049" y="1954"/>
                    <a:pt x="2049" y="1765"/>
                  </a:cubicBezTo>
                  <a:cubicBezTo>
                    <a:pt x="2080" y="1166"/>
                    <a:pt x="2553" y="693"/>
                    <a:pt x="3088" y="693"/>
                  </a:cubicBezTo>
                  <a:close/>
                  <a:moveTo>
                    <a:pt x="3088" y="3781"/>
                  </a:moveTo>
                  <a:cubicBezTo>
                    <a:pt x="3309" y="3781"/>
                    <a:pt x="3466" y="3938"/>
                    <a:pt x="3466" y="4127"/>
                  </a:cubicBezTo>
                  <a:cubicBezTo>
                    <a:pt x="3466" y="4317"/>
                    <a:pt x="3309" y="4474"/>
                    <a:pt x="3088" y="4474"/>
                  </a:cubicBezTo>
                  <a:cubicBezTo>
                    <a:pt x="2899" y="4474"/>
                    <a:pt x="2742" y="4317"/>
                    <a:pt x="2742" y="4127"/>
                  </a:cubicBezTo>
                  <a:cubicBezTo>
                    <a:pt x="2742" y="3938"/>
                    <a:pt x="2899" y="3781"/>
                    <a:pt x="3088" y="3781"/>
                  </a:cubicBezTo>
                  <a:close/>
                  <a:moveTo>
                    <a:pt x="347" y="0"/>
                  </a:moveTo>
                  <a:cubicBezTo>
                    <a:pt x="158" y="32"/>
                    <a:pt x="1" y="189"/>
                    <a:pt x="1" y="347"/>
                  </a:cubicBezTo>
                  <a:lnTo>
                    <a:pt x="1" y="5010"/>
                  </a:lnTo>
                  <a:lnTo>
                    <a:pt x="694" y="5703"/>
                  </a:lnTo>
                  <a:cubicBezTo>
                    <a:pt x="1371" y="5088"/>
                    <a:pt x="2238" y="4781"/>
                    <a:pt x="3104" y="4781"/>
                  </a:cubicBezTo>
                  <a:cubicBezTo>
                    <a:pt x="3970" y="4781"/>
                    <a:pt x="4837" y="5088"/>
                    <a:pt x="5514" y="5703"/>
                  </a:cubicBezTo>
                  <a:lnTo>
                    <a:pt x="6207" y="5010"/>
                  </a:lnTo>
                  <a:lnTo>
                    <a:pt x="6207" y="347"/>
                  </a:lnTo>
                  <a:cubicBezTo>
                    <a:pt x="6207" y="158"/>
                    <a:pt x="6050" y="0"/>
                    <a:pt x="58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1"/>
            <p:cNvSpPr/>
            <p:nvPr/>
          </p:nvSpPr>
          <p:spPr>
            <a:xfrm>
              <a:off x="-35621625" y="3694325"/>
              <a:ext cx="73275" cy="143375"/>
            </a:xfrm>
            <a:custGeom>
              <a:rect b="b" l="l" r="r" t="t"/>
              <a:pathLst>
                <a:path extrusionOk="0" h="5735" w="2931">
                  <a:moveTo>
                    <a:pt x="2931" y="1"/>
                  </a:moveTo>
                  <a:lnTo>
                    <a:pt x="1" y="2899"/>
                  </a:lnTo>
                  <a:lnTo>
                    <a:pt x="2805" y="5735"/>
                  </a:lnTo>
                  <a:cubicBezTo>
                    <a:pt x="2868" y="5609"/>
                    <a:pt x="2931" y="5451"/>
                    <a:pt x="2931" y="5294"/>
                  </a:cubicBezTo>
                  <a:lnTo>
                    <a:pt x="29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1"/>
            <p:cNvSpPr/>
            <p:nvPr/>
          </p:nvSpPr>
          <p:spPr>
            <a:xfrm>
              <a:off x="-35827200" y="3748675"/>
              <a:ext cx="263100" cy="104000"/>
            </a:xfrm>
            <a:custGeom>
              <a:rect b="b" l="l" r="r" t="t"/>
              <a:pathLst>
                <a:path extrusionOk="0" h="4160" w="10524">
                  <a:moveTo>
                    <a:pt x="5235" y="1"/>
                  </a:moveTo>
                  <a:cubicBezTo>
                    <a:pt x="4482" y="1"/>
                    <a:pt x="3734" y="284"/>
                    <a:pt x="3183" y="851"/>
                  </a:cubicBezTo>
                  <a:lnTo>
                    <a:pt x="1" y="4033"/>
                  </a:lnTo>
                  <a:cubicBezTo>
                    <a:pt x="158" y="4128"/>
                    <a:pt x="316" y="4159"/>
                    <a:pt x="473" y="4159"/>
                  </a:cubicBezTo>
                  <a:lnTo>
                    <a:pt x="10082" y="4159"/>
                  </a:lnTo>
                  <a:cubicBezTo>
                    <a:pt x="10240" y="4159"/>
                    <a:pt x="10398" y="4128"/>
                    <a:pt x="10524" y="4033"/>
                  </a:cubicBezTo>
                  <a:lnTo>
                    <a:pt x="7310" y="851"/>
                  </a:lnTo>
                  <a:cubicBezTo>
                    <a:pt x="6743" y="284"/>
                    <a:pt x="5987" y="1"/>
                    <a:pt x="5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1"/>
            <p:cNvSpPr/>
            <p:nvPr/>
          </p:nvSpPr>
          <p:spPr>
            <a:xfrm>
              <a:off x="-35831925" y="3635275"/>
              <a:ext cx="41775" cy="85075"/>
            </a:xfrm>
            <a:custGeom>
              <a:rect b="b" l="l" r="r" t="t"/>
              <a:pathLst>
                <a:path extrusionOk="0" h="3403" w="1671">
                  <a:moveTo>
                    <a:pt x="1671" y="0"/>
                  </a:moveTo>
                  <a:lnTo>
                    <a:pt x="1" y="1701"/>
                  </a:lnTo>
                  <a:lnTo>
                    <a:pt x="1671" y="3403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1"/>
            <p:cNvSpPr/>
            <p:nvPr/>
          </p:nvSpPr>
          <p:spPr>
            <a:xfrm>
              <a:off x="-35601150" y="3635275"/>
              <a:ext cx="43350" cy="85075"/>
            </a:xfrm>
            <a:custGeom>
              <a:rect b="b" l="l" r="r" t="t"/>
              <a:pathLst>
                <a:path extrusionOk="0" h="3403" w="1734">
                  <a:moveTo>
                    <a:pt x="1" y="0"/>
                  </a:moveTo>
                  <a:lnTo>
                    <a:pt x="1" y="3403"/>
                  </a:lnTo>
                  <a:lnTo>
                    <a:pt x="1734" y="17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1"/>
            <p:cNvSpPr/>
            <p:nvPr/>
          </p:nvSpPr>
          <p:spPr>
            <a:xfrm>
              <a:off x="-35750000" y="3561025"/>
              <a:ext cx="111075" cy="35675"/>
            </a:xfrm>
            <a:custGeom>
              <a:rect b="b" l="l" r="r" t="t"/>
              <a:pathLst>
                <a:path extrusionOk="0" h="1427" w="4443">
                  <a:moveTo>
                    <a:pt x="2182" y="1"/>
                  </a:moveTo>
                  <a:cubicBezTo>
                    <a:pt x="1686" y="1"/>
                    <a:pt x="1198" y="182"/>
                    <a:pt x="851" y="544"/>
                  </a:cubicBezTo>
                  <a:lnTo>
                    <a:pt x="0" y="1426"/>
                  </a:lnTo>
                  <a:lnTo>
                    <a:pt x="4443" y="1426"/>
                  </a:lnTo>
                  <a:lnTo>
                    <a:pt x="3560" y="544"/>
                  </a:lnTo>
                  <a:cubicBezTo>
                    <a:pt x="3182" y="182"/>
                    <a:pt x="2678" y="1"/>
                    <a:pt x="2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41"/>
            <p:cNvSpPr/>
            <p:nvPr/>
          </p:nvSpPr>
          <p:spPr>
            <a:xfrm>
              <a:off x="-35839800" y="3694325"/>
              <a:ext cx="72500" cy="143375"/>
            </a:xfrm>
            <a:custGeom>
              <a:rect b="b" l="l" r="r" t="t"/>
              <a:pathLst>
                <a:path extrusionOk="0" h="5735" w="2900">
                  <a:moveTo>
                    <a:pt x="1" y="1"/>
                  </a:moveTo>
                  <a:lnTo>
                    <a:pt x="1" y="5294"/>
                  </a:lnTo>
                  <a:cubicBezTo>
                    <a:pt x="1" y="5451"/>
                    <a:pt x="32" y="5609"/>
                    <a:pt x="95" y="5735"/>
                  </a:cubicBezTo>
                  <a:lnTo>
                    <a:pt x="2899" y="28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6" name="Google Shape;566;p41"/>
          <p:cNvSpPr/>
          <p:nvPr/>
        </p:nvSpPr>
        <p:spPr>
          <a:xfrm rot="10800000">
            <a:off x="1754100" y="0"/>
            <a:ext cx="3349800" cy="99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41"/>
          <p:cNvSpPr txBox="1"/>
          <p:nvPr/>
        </p:nvSpPr>
        <p:spPr>
          <a:xfrm>
            <a:off x="1841550" y="75000"/>
            <a:ext cx="31749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Members</a:t>
            </a:r>
            <a:endParaRPr/>
          </a:p>
        </p:txBody>
      </p:sp>
      <p:sp>
        <p:nvSpPr>
          <p:cNvPr id="568" name="Google Shape;568;p41"/>
          <p:cNvSpPr/>
          <p:nvPr/>
        </p:nvSpPr>
        <p:spPr>
          <a:xfrm>
            <a:off x="2322600" y="1350263"/>
            <a:ext cx="2212800" cy="5727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Team Leaders </a:t>
            </a:r>
            <a:endParaRPr b="1" sz="2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41"/>
          <p:cNvSpPr/>
          <p:nvPr/>
        </p:nvSpPr>
        <p:spPr>
          <a:xfrm>
            <a:off x="3799400" y="3392675"/>
            <a:ext cx="2815800" cy="57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   Hassan Alabdullatif</a:t>
            </a:r>
            <a:endParaRPr b="1" sz="1700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0" name="Google Shape;570;p41"/>
          <p:cNvSpPr/>
          <p:nvPr/>
        </p:nvSpPr>
        <p:spPr>
          <a:xfrm>
            <a:off x="2184900" y="4313700"/>
            <a:ext cx="2488200" cy="5727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Team Members</a:t>
            </a:r>
            <a:endParaRPr b="1" sz="2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1" name="Google Shape;5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05921" y="4973511"/>
            <a:ext cx="354000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1"/>
          <p:cNvSpPr txBox="1"/>
          <p:nvPr/>
        </p:nvSpPr>
        <p:spPr>
          <a:xfrm>
            <a:off x="3799400" y="9424775"/>
            <a:ext cx="33498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Theme was done by Shatha Almutib</a:t>
            </a:r>
            <a:endParaRPr sz="900"/>
          </a:p>
        </p:txBody>
      </p:sp>
      <p:sp>
        <p:nvSpPr>
          <p:cNvPr id="573" name="Google Shape;573;p41"/>
          <p:cNvSpPr/>
          <p:nvPr/>
        </p:nvSpPr>
        <p:spPr>
          <a:xfrm>
            <a:off x="801650" y="3469627"/>
            <a:ext cx="2440200" cy="6219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Maha Alkoryshy</a:t>
            </a:r>
            <a:endParaRPr b="1" sz="1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Manar Alzahrani</a:t>
            </a:r>
            <a:endParaRPr b="1" sz="1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4" name="Google Shape;574;p41"/>
          <p:cNvSpPr/>
          <p:nvPr/>
        </p:nvSpPr>
        <p:spPr>
          <a:xfrm>
            <a:off x="3704518" y="4951467"/>
            <a:ext cx="2628000" cy="4075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Omar Alkadhi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Emad Almutairi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Rakan Alromayan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Ali Alzahrani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Saad Alahmari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Malik halees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Khalid Alrasheed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b="1" lang="en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Nawaf Alturki</a:t>
            </a:r>
            <a:endParaRPr b="1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5" name="Google Shape;5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896509" y="6680424"/>
            <a:ext cx="354000" cy="3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05921" y="5327501"/>
            <a:ext cx="354000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1"/>
          <p:cNvSpPr txBox="1"/>
          <p:nvPr/>
        </p:nvSpPr>
        <p:spPr>
          <a:xfrm>
            <a:off x="410700" y="9409325"/>
            <a:ext cx="191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Pathology442@gmail.com</a:t>
            </a:r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/>
        </p:nvSpPr>
        <p:spPr>
          <a:xfrm>
            <a:off x="310394" y="1382026"/>
            <a:ext cx="6420600" cy="5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Upon completion of this lecture the students will be able to:</a:t>
            </a:r>
            <a:endParaRPr b="1"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Describe the guidelines of the renal biopsy.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Recognize the types of acute kidney injury.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Recognize the clinical manifestations of acute kidney injury.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Describe the pathological findings in acute kidney injury.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Key Outlines:</a:t>
            </a:r>
            <a:endParaRPr b="1"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Brief review of the normal anatomy and histology of the kidney and urinary tract.  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Terminology.  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Etiology.  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Pathophysiology.  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Clinical manifestations with diagnostic approach.  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Pathological evaluation: The four elements possibly implicated: Gross and histological findings. 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500"/>
              <a:buFont typeface="Open Sans"/>
              <a:buChar char="➔"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Conclusion.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4" name="Google Shape;154;p26"/>
          <p:cNvGrpSpPr/>
          <p:nvPr/>
        </p:nvGrpSpPr>
        <p:grpSpPr>
          <a:xfrm>
            <a:off x="-1794450" y="6797850"/>
            <a:ext cx="5147250" cy="4816800"/>
            <a:chOff x="-1569200" y="5595125"/>
            <a:chExt cx="5147250" cy="4816800"/>
          </a:xfrm>
        </p:grpSpPr>
        <p:sp>
          <p:nvSpPr>
            <p:cNvPr id="155" name="Google Shape;155;p26"/>
            <p:cNvSpPr/>
            <p:nvPr/>
          </p:nvSpPr>
          <p:spPr>
            <a:xfrm>
              <a:off x="-1569200" y="5595125"/>
              <a:ext cx="4913400" cy="481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-1335350" y="5595125"/>
              <a:ext cx="4913400" cy="4674600"/>
            </a:xfrm>
            <a:prstGeom prst="ellipse">
              <a:avLst/>
            </a:prstGeom>
            <a:noFill/>
            <a:ln cap="flat" cmpd="sng" w="28575">
              <a:solidFill>
                <a:srgbClr val="564D6F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7" name="Google Shape;157;p26"/>
          <p:cNvSpPr/>
          <p:nvPr/>
        </p:nvSpPr>
        <p:spPr>
          <a:xfrm rot="10800000">
            <a:off x="1754100" y="0"/>
            <a:ext cx="3349800" cy="99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"/>
          <p:cNvSpPr txBox="1"/>
          <p:nvPr/>
        </p:nvSpPr>
        <p:spPr>
          <a:xfrm>
            <a:off x="1687800" y="75000"/>
            <a:ext cx="34824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Objectives </a:t>
            </a:r>
            <a:endParaRPr b="1" sz="4800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 flipH="1">
            <a:off x="137900" y="7464550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/>
          <p:nvPr/>
        </p:nvSpPr>
        <p:spPr>
          <a:xfrm rot="10800000">
            <a:off x="663343" y="553335"/>
            <a:ext cx="3399300" cy="5901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7"/>
          <p:cNvSpPr txBox="1"/>
          <p:nvPr/>
        </p:nvSpPr>
        <p:spPr>
          <a:xfrm>
            <a:off x="663338" y="553335"/>
            <a:ext cx="34824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Introductory slide</a:t>
            </a:r>
            <a:endParaRPr b="1" sz="2000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4506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2000">
              <a:solidFill>
                <a:srgbClr val="6450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8676" y="3270146"/>
            <a:ext cx="1718150" cy="14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/>
          <p:nvPr/>
        </p:nvSpPr>
        <p:spPr>
          <a:xfrm>
            <a:off x="1647361" y="1395952"/>
            <a:ext cx="3760800" cy="5502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1112232" y="1439146"/>
            <a:ext cx="4436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Anatomy of the kidney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0927" y="2198674"/>
            <a:ext cx="1358974" cy="108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5">
            <a:alphaModFix/>
          </a:blip>
          <a:srcRect b="0" l="0" r="606" t="645"/>
          <a:stretch/>
        </p:blipFill>
        <p:spPr>
          <a:xfrm>
            <a:off x="1112225" y="3711550"/>
            <a:ext cx="1173226" cy="16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3878" y="3852053"/>
            <a:ext cx="1358974" cy="1583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45750" y="2198675"/>
            <a:ext cx="1533101" cy="114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/>
          <p:nvPr/>
        </p:nvSpPr>
        <p:spPr>
          <a:xfrm flipH="1">
            <a:off x="5786283" y="3316300"/>
            <a:ext cx="402300" cy="10899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/>
          <p:nvPr/>
        </p:nvSpPr>
        <p:spPr>
          <a:xfrm flipH="1" rot="5400000">
            <a:off x="3305200" y="4415775"/>
            <a:ext cx="382500" cy="21819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7"/>
          <p:cNvSpPr/>
          <p:nvPr/>
        </p:nvSpPr>
        <p:spPr>
          <a:xfrm flipH="1" rot="10797436">
            <a:off x="609846" y="3091898"/>
            <a:ext cx="402300" cy="10899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1309700" y="5946338"/>
            <a:ext cx="4523100" cy="5502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758101" y="5926875"/>
            <a:ext cx="53418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Histology </a:t>
            </a: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 the glomerulus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7"/>
          <p:cNvSpPr/>
          <p:nvPr/>
        </p:nvSpPr>
        <p:spPr>
          <a:xfrm flipH="1" rot="5400000">
            <a:off x="-184400" y="7232825"/>
            <a:ext cx="1990800" cy="7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9" name="Google Shape;179;p27"/>
          <p:cNvSpPr/>
          <p:nvPr/>
        </p:nvSpPr>
        <p:spPr>
          <a:xfrm flipH="1" rot="5400000">
            <a:off x="330100" y="8867850"/>
            <a:ext cx="961800" cy="7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0" name="Google Shape;180;p27"/>
          <p:cNvSpPr txBox="1"/>
          <p:nvPr/>
        </p:nvSpPr>
        <p:spPr>
          <a:xfrm rot="-5400000">
            <a:off x="273400" y="7630718"/>
            <a:ext cx="2534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Under the</a:t>
            </a:r>
            <a:endParaRPr b="1" sz="1600"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 (EM)</a:t>
            </a:r>
            <a:endParaRPr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 rot="-5400000">
            <a:off x="340414" y="7041258"/>
            <a:ext cx="30000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Under the</a:t>
            </a:r>
            <a:endParaRPr b="1" sz="1600"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 (LM)</a:t>
            </a:r>
            <a:endParaRPr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2" name="Google Shape;182;p27"/>
          <p:cNvSpPr/>
          <p:nvPr/>
        </p:nvSpPr>
        <p:spPr>
          <a:xfrm rot="10800000">
            <a:off x="150550" y="7475175"/>
            <a:ext cx="318000" cy="1817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7"/>
          <p:cNvSpPr/>
          <p:nvPr/>
        </p:nvSpPr>
        <p:spPr>
          <a:xfrm rot="10800000">
            <a:off x="1217275" y="6972400"/>
            <a:ext cx="385800" cy="1329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7"/>
          <p:cNvSpPr/>
          <p:nvPr/>
        </p:nvSpPr>
        <p:spPr>
          <a:xfrm>
            <a:off x="1577350" y="7665863"/>
            <a:ext cx="4776600" cy="96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85" name="Google Shape;185;p27"/>
          <p:cNvSpPr/>
          <p:nvPr/>
        </p:nvSpPr>
        <p:spPr>
          <a:xfrm>
            <a:off x="1577353" y="6624575"/>
            <a:ext cx="4776600" cy="96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186" name="Google Shape;186;p27"/>
          <p:cNvCxnSpPr/>
          <p:nvPr/>
        </p:nvCxnSpPr>
        <p:spPr>
          <a:xfrm>
            <a:off x="1160916" y="9255012"/>
            <a:ext cx="158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27"/>
          <p:cNvSpPr/>
          <p:nvPr/>
        </p:nvSpPr>
        <p:spPr>
          <a:xfrm>
            <a:off x="1577350" y="8732200"/>
            <a:ext cx="4776600" cy="96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88" name="Google Shape;188;p27"/>
          <p:cNvSpPr txBox="1"/>
          <p:nvPr/>
        </p:nvSpPr>
        <p:spPr>
          <a:xfrm rot="-5400000">
            <a:off x="-1407043" y="7466882"/>
            <a:ext cx="44361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Under the</a:t>
            </a:r>
            <a:endParaRPr b="1" sz="17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(EM)</a:t>
            </a:r>
            <a:endParaRPr b="1" sz="1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 rot="-5400000">
            <a:off x="-565125" y="9184300"/>
            <a:ext cx="27777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Under the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(LM)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1791400" y="6863850"/>
            <a:ext cx="3410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Scanning EM</a:t>
            </a:r>
            <a:endParaRPr b="1" sz="1600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853598" y="7684125"/>
            <a:ext cx="34101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Transmission</a:t>
            </a:r>
            <a:endParaRPr b="1" sz="1600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(Cross section)</a:t>
            </a:r>
            <a:endParaRPr b="1" sz="1600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endParaRPr b="1" sz="1600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A38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29600" y="6700575"/>
            <a:ext cx="1358976" cy="7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81155" y="6703038"/>
            <a:ext cx="1244624" cy="7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97725" y="7719500"/>
            <a:ext cx="932549" cy="85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86825" y="7719500"/>
            <a:ext cx="869050" cy="8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13274" y="7738375"/>
            <a:ext cx="825600" cy="84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29050" y="8823473"/>
            <a:ext cx="1410525" cy="77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12300" y="8846050"/>
            <a:ext cx="1410524" cy="7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95550" y="8838200"/>
            <a:ext cx="1410524" cy="77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28"/>
          <p:cNvGrpSpPr/>
          <p:nvPr/>
        </p:nvGrpSpPr>
        <p:grpSpPr>
          <a:xfrm>
            <a:off x="479800" y="1137488"/>
            <a:ext cx="6174395" cy="731434"/>
            <a:chOff x="4411959" y="2278593"/>
            <a:chExt cx="1648571" cy="189069"/>
          </a:xfrm>
        </p:grpSpPr>
        <p:sp>
          <p:nvSpPr>
            <p:cNvPr id="205" name="Google Shape;205;p28"/>
            <p:cNvSpPr/>
            <p:nvPr/>
          </p:nvSpPr>
          <p:spPr>
            <a:xfrm>
              <a:off x="4411962" y="2278594"/>
              <a:ext cx="1648569" cy="189069"/>
            </a:xfrm>
            <a:custGeom>
              <a:rect b="b" l="l" r="r" t="t"/>
              <a:pathLst>
                <a:path extrusionOk="0" h="3199" w="16911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     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4411959" y="2278593"/>
              <a:ext cx="165934" cy="125385"/>
            </a:xfrm>
            <a:custGeom>
              <a:rect b="b" l="l" r="r" t="t"/>
              <a:pathLst>
                <a:path extrusionOk="0" h="3199" w="5809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chemeClr val="lt1"/>
                  </a:solidFill>
                </a:rPr>
                <a:t> </a:t>
              </a:r>
              <a:r>
                <a:rPr lang="en" sz="2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7" name="Google Shape;207;p28"/>
          <p:cNvGrpSpPr/>
          <p:nvPr/>
        </p:nvGrpSpPr>
        <p:grpSpPr>
          <a:xfrm>
            <a:off x="479791" y="2128276"/>
            <a:ext cx="6174411" cy="1434520"/>
            <a:chOff x="4411970" y="2278599"/>
            <a:chExt cx="763574" cy="144443"/>
          </a:xfrm>
        </p:grpSpPr>
        <p:sp>
          <p:nvSpPr>
            <p:cNvPr id="208" name="Google Shape;208;p28"/>
            <p:cNvSpPr/>
            <p:nvPr/>
          </p:nvSpPr>
          <p:spPr>
            <a:xfrm>
              <a:off x="4411970" y="2278599"/>
              <a:ext cx="763574" cy="144443"/>
            </a:xfrm>
            <a:custGeom>
              <a:rect b="b" l="l" r="r" t="t"/>
              <a:pathLst>
                <a:path extrusionOk="0" h="3199" w="16911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4411971" y="2278600"/>
              <a:ext cx="86569" cy="50144"/>
            </a:xfrm>
            <a:custGeom>
              <a:rect b="b" l="l" r="r" t="t"/>
              <a:pathLst>
                <a:path extrusionOk="0" h="3199" w="5809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2</a:t>
              </a:r>
              <a:endParaRPr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10" name="Google Shape;210;p28"/>
          <p:cNvGrpSpPr/>
          <p:nvPr/>
        </p:nvGrpSpPr>
        <p:grpSpPr>
          <a:xfrm>
            <a:off x="422025" y="3732674"/>
            <a:ext cx="6289940" cy="2241093"/>
            <a:chOff x="4411970" y="2278598"/>
            <a:chExt cx="763574" cy="168579"/>
          </a:xfrm>
        </p:grpSpPr>
        <p:sp>
          <p:nvSpPr>
            <p:cNvPr id="211" name="Google Shape;211;p28"/>
            <p:cNvSpPr/>
            <p:nvPr/>
          </p:nvSpPr>
          <p:spPr>
            <a:xfrm>
              <a:off x="4411970" y="2278598"/>
              <a:ext cx="763574" cy="168579"/>
            </a:xfrm>
            <a:custGeom>
              <a:rect b="b" l="l" r="r" t="t"/>
              <a:pathLst>
                <a:path extrusionOk="0" h="3199" w="16911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4414522" y="2278599"/>
              <a:ext cx="82139" cy="37100"/>
            </a:xfrm>
            <a:custGeom>
              <a:rect b="b" l="l" r="r" t="t"/>
              <a:pathLst>
                <a:path extrusionOk="0" h="3199" w="5809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chemeClr val="lt1"/>
                  </a:solidFill>
                </a:rPr>
                <a:t> </a:t>
              </a:r>
              <a:r>
                <a:rPr lang="en" sz="2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3" name="Google Shape;213;p28"/>
          <p:cNvSpPr/>
          <p:nvPr/>
        </p:nvSpPr>
        <p:spPr>
          <a:xfrm>
            <a:off x="0" y="360775"/>
            <a:ext cx="4868846" cy="536296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8"/>
          <p:cNvSpPr txBox="1"/>
          <p:nvPr/>
        </p:nvSpPr>
        <p:spPr>
          <a:xfrm>
            <a:off x="1135422" y="1077950"/>
            <a:ext cx="52815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Excretory function: 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Detoxify blood, removal of toxins, nitrogenous wastes (urea and creatinine), drugs etc.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1184476" y="2109350"/>
            <a:ext cx="5183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Homeostatic function: 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Maintain and regulate water balance and osmolality.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Maintain and regulate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electrolyte balance (Na+, K+, Ca2+, Cl-, Mg2+ ions etc) 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Maintain and regulate acid-base balance (pH, H+ and HCO3- ions).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16" name="Google Shape;216;p28"/>
          <p:cNvSpPr txBox="1"/>
          <p:nvPr/>
        </p:nvSpPr>
        <p:spPr>
          <a:xfrm>
            <a:off x="1135425" y="3732675"/>
            <a:ext cx="5576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Endocrine function: 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Secretes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renin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from the JGA cells to regulate BP and electrolyte balance.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Secretes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erythropoietin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from the endothelial cells lining the cortical peritubular capillaries to stimulate the bone marrow to produce RBCs.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Converts inactive Vit D3 to active 1,25 dihydroxycholecalciferol by alpha one hydroxylase enzyme under the inﬂuence of PTH (Parathyroid hormone) → increases calcium absorption.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217" name="Google Shape;2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48" y="6245474"/>
            <a:ext cx="3207749" cy="3044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7772" y="6722963"/>
            <a:ext cx="3124205" cy="208979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219" name="Google Shape;219;p28"/>
          <p:cNvSpPr txBox="1"/>
          <p:nvPr/>
        </p:nvSpPr>
        <p:spPr>
          <a:xfrm>
            <a:off x="-110930" y="414339"/>
            <a:ext cx="50907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Normal Kidney Function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/>
          <p:nvPr/>
        </p:nvSpPr>
        <p:spPr>
          <a:xfrm>
            <a:off x="109550" y="981400"/>
            <a:ext cx="1929600" cy="22134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Uremia</a:t>
            </a:r>
            <a:endParaRPr b="1" sz="1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29"/>
          <p:cNvSpPr/>
          <p:nvPr/>
        </p:nvSpPr>
        <p:spPr>
          <a:xfrm>
            <a:off x="109250" y="3381200"/>
            <a:ext cx="1929600" cy="15411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Azotemia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p29"/>
          <p:cNvSpPr/>
          <p:nvPr/>
        </p:nvSpPr>
        <p:spPr>
          <a:xfrm>
            <a:off x="109375" y="5077125"/>
            <a:ext cx="1929600" cy="8808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Oliguria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9"/>
          <p:cNvSpPr/>
          <p:nvPr/>
        </p:nvSpPr>
        <p:spPr>
          <a:xfrm>
            <a:off x="109225" y="6109600"/>
            <a:ext cx="1929600" cy="8808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Anuria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2319673" y="910944"/>
            <a:ext cx="4121400" cy="237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2451800" y="949800"/>
            <a:ext cx="4121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is a clinical syndrome associated with ﬂuid, electrolyte, and hormone imbalances and metabolic abnormalities, which develops with deterioration of renal function.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due to the accumulation of organic waste products that are normally cleared by the kidneys.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uremia means urine in the blood.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 Uremia can be seen in both chronic kidney disease and acute kidney injury.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29"/>
          <p:cNvSpPr/>
          <p:nvPr/>
        </p:nvSpPr>
        <p:spPr>
          <a:xfrm>
            <a:off x="2295452" y="3354296"/>
            <a:ext cx="4121400" cy="154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Is abnormally high levels of nitrogen-containing compounds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(such as urea, creatinine etc) in the blood.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It can lead to uremia if not controlled.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It is an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elevation of blood urea nitrogen (BUN) and serum creatinine levels.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2295450" y="5081725"/>
            <a:ext cx="4121400" cy="880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2427598" y="5150046"/>
            <a:ext cx="385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Urine output is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markedly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less than 400 ml/24 hours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2259300" y="6123850"/>
            <a:ext cx="4193700" cy="81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2295450" y="6247875"/>
            <a:ext cx="382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Urine output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less than 200 ml/24 hours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35" name="Google Shape;235;p29"/>
          <p:cNvSpPr/>
          <p:nvPr/>
        </p:nvSpPr>
        <p:spPr>
          <a:xfrm>
            <a:off x="0" y="186900"/>
            <a:ext cx="4513757" cy="493550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9"/>
          <p:cNvSpPr txBox="1"/>
          <p:nvPr/>
        </p:nvSpPr>
        <p:spPr>
          <a:xfrm>
            <a:off x="-38099" y="186900"/>
            <a:ext cx="34671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Important terminology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109225" y="7142075"/>
            <a:ext cx="1929600" cy="13956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Renal  Failure 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b="1" lang="en" sz="1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Insufficiency)</a:t>
            </a:r>
            <a:endParaRPr b="1" sz="1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29"/>
          <p:cNvSpPr/>
          <p:nvPr/>
        </p:nvSpPr>
        <p:spPr>
          <a:xfrm>
            <a:off x="2265275" y="7134200"/>
            <a:ext cx="4193700" cy="1395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2253332" y="7097648"/>
            <a:ext cx="3857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is when the kidneys fail to adequately filter toxins and waste products from the blood. 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285750" rtl="0" algn="l">
              <a:spcBef>
                <a:spcPts val="0"/>
              </a:spcBef>
              <a:spcAft>
                <a:spcPts val="0"/>
              </a:spcAft>
              <a:buClr>
                <a:srgbClr val="96809C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 renal failure there is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decrease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in glomerular filtration rate and an </a:t>
            </a:r>
            <a:r>
              <a:rPr b="1" lang="en" u="sng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elevated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 serum creatinine level.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1924975" y="8794025"/>
            <a:ext cx="45138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Note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: Creatinine clearance or filtration is dependent on the glomerular filtration rate (GFR).		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1" name="Google Shape;241;p29"/>
          <p:cNvPicPr preferRelativeResize="0"/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-324323" y="8068375"/>
            <a:ext cx="2531475" cy="273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30"/>
          <p:cNvGrpSpPr/>
          <p:nvPr/>
        </p:nvGrpSpPr>
        <p:grpSpPr>
          <a:xfrm rot="-5400000">
            <a:off x="-1536077" y="2979186"/>
            <a:ext cx="4128077" cy="858389"/>
            <a:chOff x="3969644" y="2440153"/>
            <a:chExt cx="1140290" cy="296651"/>
          </a:xfrm>
        </p:grpSpPr>
        <p:cxnSp>
          <p:nvCxnSpPr>
            <p:cNvPr id="247" name="Google Shape;247;p30"/>
            <p:cNvCxnSpPr>
              <a:stCxn id="248" idx="2"/>
              <a:endCxn id="249" idx="2"/>
            </p:cNvCxnSpPr>
            <p:nvPr/>
          </p:nvCxnSpPr>
          <p:spPr>
            <a:xfrm rot="10800000">
              <a:off x="4441421" y="2110168"/>
              <a:ext cx="0" cy="885900"/>
            </a:xfrm>
            <a:prstGeom prst="straightConnector1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50" name="Google Shape;250;p30"/>
            <p:cNvGrpSpPr/>
            <p:nvPr/>
          </p:nvGrpSpPr>
          <p:grpSpPr>
            <a:xfrm>
              <a:off x="3969644" y="2440153"/>
              <a:ext cx="225853" cy="296651"/>
              <a:chOff x="3775710" y="1729289"/>
              <a:chExt cx="136500" cy="179289"/>
            </a:xfrm>
          </p:grpSpPr>
          <p:cxnSp>
            <p:nvCxnSpPr>
              <p:cNvPr id="251" name="Google Shape;251;p30"/>
              <p:cNvCxnSpPr/>
              <p:nvPr/>
            </p:nvCxnSpPr>
            <p:spPr>
              <a:xfrm>
                <a:off x="3843851" y="1848278"/>
                <a:ext cx="0" cy="60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35D7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52" name="Google Shape;252;p30"/>
              <p:cNvSpPr/>
              <p:nvPr/>
            </p:nvSpPr>
            <p:spPr>
              <a:xfrm>
                <a:off x="3775710" y="1729289"/>
                <a:ext cx="136500" cy="136500"/>
              </a:xfrm>
              <a:prstGeom prst="ellipse">
                <a:avLst/>
              </a:prstGeom>
              <a:noFill/>
              <a:ln cap="flat" cmpd="sng" w="19050">
                <a:solidFill>
                  <a:srgbClr val="F3EFE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30"/>
              <p:cNvSpPr/>
              <p:nvPr/>
            </p:nvSpPr>
            <p:spPr>
              <a:xfrm>
                <a:off x="3793133" y="1746713"/>
                <a:ext cx="101700" cy="101700"/>
              </a:xfrm>
              <a:prstGeom prst="ellipse">
                <a:avLst/>
              </a:prstGeom>
              <a:solidFill>
                <a:srgbClr val="64506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" name="Google Shape;253;p30"/>
            <p:cNvGrpSpPr/>
            <p:nvPr/>
          </p:nvGrpSpPr>
          <p:grpSpPr>
            <a:xfrm>
              <a:off x="4427051" y="2440252"/>
              <a:ext cx="225647" cy="225732"/>
              <a:chOff x="5393704" y="2292572"/>
              <a:chExt cx="792300" cy="792600"/>
            </a:xfrm>
          </p:grpSpPr>
          <p:sp>
            <p:nvSpPr>
              <p:cNvPr id="254" name="Google Shape;254;p30"/>
              <p:cNvSpPr/>
              <p:nvPr/>
            </p:nvSpPr>
            <p:spPr>
              <a:xfrm>
                <a:off x="5393704" y="2292572"/>
                <a:ext cx="792300" cy="792600"/>
              </a:xfrm>
              <a:prstGeom prst="ellipse">
                <a:avLst/>
              </a:prstGeom>
              <a:noFill/>
              <a:ln cap="flat" cmpd="sng" w="19050">
                <a:solidFill>
                  <a:srgbClr val="F3EFE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30"/>
              <p:cNvSpPr/>
              <p:nvPr/>
            </p:nvSpPr>
            <p:spPr>
              <a:xfrm>
                <a:off x="5494936" y="2393814"/>
                <a:ext cx="590100" cy="590100"/>
              </a:xfrm>
              <a:prstGeom prst="ellipse">
                <a:avLst/>
              </a:prstGeom>
              <a:solidFill>
                <a:srgbClr val="64506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6" name="Google Shape;256;p30"/>
            <p:cNvGrpSpPr/>
            <p:nvPr/>
          </p:nvGrpSpPr>
          <p:grpSpPr>
            <a:xfrm>
              <a:off x="4884287" y="2440252"/>
              <a:ext cx="225647" cy="296532"/>
              <a:chOff x="6999166" y="2292572"/>
              <a:chExt cx="792300" cy="1041192"/>
            </a:xfrm>
          </p:grpSpPr>
          <p:cxnSp>
            <p:nvCxnSpPr>
              <p:cNvPr id="257" name="Google Shape;257;p30"/>
              <p:cNvCxnSpPr/>
              <p:nvPr/>
            </p:nvCxnSpPr>
            <p:spPr>
              <a:xfrm>
                <a:off x="7395553" y="2983964"/>
                <a:ext cx="0" cy="349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35D7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49" name="Google Shape;249;p30"/>
              <p:cNvSpPr/>
              <p:nvPr/>
            </p:nvSpPr>
            <p:spPr>
              <a:xfrm>
                <a:off x="6999166" y="2292572"/>
                <a:ext cx="792300" cy="792600"/>
              </a:xfrm>
              <a:prstGeom prst="ellipse">
                <a:avLst/>
              </a:prstGeom>
              <a:noFill/>
              <a:ln cap="flat" cmpd="sng" w="19050">
                <a:solidFill>
                  <a:srgbClr val="F3EFE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30"/>
              <p:cNvSpPr/>
              <p:nvPr/>
            </p:nvSpPr>
            <p:spPr>
              <a:xfrm>
                <a:off x="7100398" y="2393814"/>
                <a:ext cx="590100" cy="590100"/>
              </a:xfrm>
              <a:prstGeom prst="ellipse">
                <a:avLst/>
              </a:prstGeom>
              <a:solidFill>
                <a:srgbClr val="64506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9" name="Google Shape;259;p30"/>
          <p:cNvSpPr/>
          <p:nvPr/>
        </p:nvSpPr>
        <p:spPr>
          <a:xfrm>
            <a:off x="984446" y="1344361"/>
            <a:ext cx="3318000" cy="6048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0" name="Google Shape;260;p30"/>
          <p:cNvSpPr/>
          <p:nvPr/>
        </p:nvSpPr>
        <p:spPr>
          <a:xfrm>
            <a:off x="976067" y="2913699"/>
            <a:ext cx="3318000" cy="6048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1" name="Google Shape;261;p30"/>
          <p:cNvSpPr/>
          <p:nvPr/>
        </p:nvSpPr>
        <p:spPr>
          <a:xfrm>
            <a:off x="1054846" y="4872486"/>
            <a:ext cx="3318000" cy="6048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1054862" y="9725543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984440" y="880561"/>
            <a:ext cx="54864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latin typeface="Open Sans"/>
                <a:ea typeface="Open Sans"/>
                <a:cs typeface="Open Sans"/>
                <a:sym typeface="Open Sans"/>
              </a:rPr>
              <a:t>The tissue obtained is used to make slides for:</a:t>
            </a:r>
            <a:endParaRPr b="1" sz="1800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1254919" y="1435200"/>
            <a:ext cx="2760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Light microscopy (LM) :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30"/>
          <p:cNvSpPr/>
          <p:nvPr/>
        </p:nvSpPr>
        <p:spPr>
          <a:xfrm>
            <a:off x="764900" y="2161025"/>
            <a:ext cx="5776332" cy="604802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0"/>
          <p:cNvSpPr txBox="1"/>
          <p:nvPr/>
        </p:nvSpPr>
        <p:spPr>
          <a:xfrm>
            <a:off x="1040998" y="2206458"/>
            <a:ext cx="415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 study the histology in renal cortex &amp; medulla.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30"/>
          <p:cNvSpPr/>
          <p:nvPr/>
        </p:nvSpPr>
        <p:spPr>
          <a:xfrm>
            <a:off x="764900" y="3595700"/>
            <a:ext cx="5973308" cy="1199576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0"/>
          <p:cNvSpPr/>
          <p:nvPr/>
        </p:nvSpPr>
        <p:spPr>
          <a:xfrm>
            <a:off x="764900" y="5567875"/>
            <a:ext cx="5973308" cy="1741928"/>
          </a:xfrm>
          <a:custGeom>
            <a:rect b="b" l="l" r="r" t="t"/>
            <a:pathLst>
              <a:path extrusionOk="0" h="2863" w="17328">
                <a:moveTo>
                  <a:pt x="1432" y="1"/>
                </a:moveTo>
                <a:cubicBezTo>
                  <a:pt x="641" y="1"/>
                  <a:pt x="1" y="641"/>
                  <a:pt x="2" y="1431"/>
                </a:cubicBezTo>
                <a:cubicBezTo>
                  <a:pt x="1" y="2222"/>
                  <a:pt x="641" y="2861"/>
                  <a:pt x="1432" y="2862"/>
                </a:cubicBezTo>
                <a:lnTo>
                  <a:pt x="15897" y="2862"/>
                </a:lnTo>
                <a:cubicBezTo>
                  <a:pt x="16687" y="2861"/>
                  <a:pt x="17327" y="2222"/>
                  <a:pt x="17327" y="1431"/>
                </a:cubicBezTo>
                <a:cubicBezTo>
                  <a:pt x="17327" y="641"/>
                  <a:pt x="16687" y="1"/>
                  <a:pt x="158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0"/>
          <p:cNvSpPr txBox="1"/>
          <p:nvPr/>
        </p:nvSpPr>
        <p:spPr>
          <a:xfrm>
            <a:off x="914625" y="3690375"/>
            <a:ext cx="5823600" cy="12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study is to detect: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the presence of immunoglobulins </a:t>
            </a:r>
            <a:r>
              <a:rPr b="1"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(IgA, IgG, IgM)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and complements (</a:t>
            </a:r>
            <a:r>
              <a:rPr b="1"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C3</a:t>
            </a:r>
            <a:endParaRPr b="1" sz="13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C1q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) in the glomerular mesangium or in the wall of the glomerular capillary loops.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70" name="Google Shape;270;p30"/>
          <p:cNvSpPr txBox="1"/>
          <p:nvPr/>
        </p:nvSpPr>
        <p:spPr>
          <a:xfrm>
            <a:off x="1109597" y="3031350"/>
            <a:ext cx="2960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Immunofluorescence (IF) :</a:t>
            </a:r>
            <a:endParaRPr b="1">
              <a:solidFill>
                <a:schemeClr val="lt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1367222" y="4872463"/>
            <a:ext cx="28329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Electron microscopy (EM) 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(ultrastructural) :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30"/>
          <p:cNvSpPr txBox="1"/>
          <p:nvPr/>
        </p:nvSpPr>
        <p:spPr>
          <a:xfrm>
            <a:off x="1054853" y="5557763"/>
            <a:ext cx="5486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study is to detect the presence or absence of: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effacement of the epithelial cell (podocytes)foot processes.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electron dense immune complex deposits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4506A"/>
              </a:buClr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If deposits are present then to identify the location of the deposits in the glomeruli (mesangial/paramesangial, subepithelial, subendothelial).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273" name="Google Shape;2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251" y="1403094"/>
            <a:ext cx="1013398" cy="69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050" y="2789725"/>
            <a:ext cx="759800" cy="7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0200" y="4819172"/>
            <a:ext cx="881376" cy="78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350" y="7627354"/>
            <a:ext cx="1358324" cy="1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8742" y="7627351"/>
            <a:ext cx="1829874" cy="10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4700" y="7627350"/>
            <a:ext cx="1436749" cy="10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4850" y="7553900"/>
            <a:ext cx="881375" cy="174191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/>
          <p:nvPr/>
        </p:nvSpPr>
        <p:spPr>
          <a:xfrm>
            <a:off x="0" y="296150"/>
            <a:ext cx="2960397" cy="493550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"/>
          <p:cNvSpPr txBox="1"/>
          <p:nvPr/>
        </p:nvSpPr>
        <p:spPr>
          <a:xfrm>
            <a:off x="0" y="310950"/>
            <a:ext cx="27603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Kidney biopsy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/>
          <p:nvPr/>
        </p:nvSpPr>
        <p:spPr>
          <a:xfrm>
            <a:off x="0" y="365975"/>
            <a:ext cx="4639871" cy="585577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1"/>
          <p:cNvSpPr txBox="1"/>
          <p:nvPr/>
        </p:nvSpPr>
        <p:spPr>
          <a:xfrm>
            <a:off x="-846528" y="240554"/>
            <a:ext cx="548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Renal failure classiﬁcation</a:t>
            </a:r>
            <a:endParaRPr sz="20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846450" y="1155875"/>
            <a:ext cx="5128500" cy="5856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31"/>
          <p:cNvSpPr txBox="1"/>
          <p:nvPr/>
        </p:nvSpPr>
        <p:spPr>
          <a:xfrm>
            <a:off x="925250" y="1176723"/>
            <a:ext cx="443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Based on Duration</a:t>
            </a:r>
            <a:endParaRPr b="1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3517950" y="1856400"/>
            <a:ext cx="24570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1" name="Google Shape;291;p31"/>
          <p:cNvSpPr/>
          <p:nvPr/>
        </p:nvSpPr>
        <p:spPr>
          <a:xfrm>
            <a:off x="3517950" y="2445625"/>
            <a:ext cx="2457000" cy="1120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2" name="Google Shape;292;p31"/>
          <p:cNvSpPr/>
          <p:nvPr/>
        </p:nvSpPr>
        <p:spPr>
          <a:xfrm>
            <a:off x="805950" y="2445625"/>
            <a:ext cx="2598000" cy="1120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3" name="Google Shape;293;p31"/>
          <p:cNvSpPr/>
          <p:nvPr/>
        </p:nvSpPr>
        <p:spPr>
          <a:xfrm>
            <a:off x="846450" y="1856400"/>
            <a:ext cx="25128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4" name="Google Shape;294;p31"/>
          <p:cNvSpPr txBox="1"/>
          <p:nvPr/>
        </p:nvSpPr>
        <p:spPr>
          <a:xfrm>
            <a:off x="3802071" y="1856393"/>
            <a:ext cx="4436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Chronic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1210947" y="1856400"/>
            <a:ext cx="1727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Acute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558804" y="3360172"/>
            <a:ext cx="51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725556" y="2490325"/>
            <a:ext cx="2899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Sudden onset.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Rapid reduction in urine output.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Usually reversible.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3473400" y="2551525"/>
            <a:ext cx="25461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Gradually progressive with nephron loss.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Usually not reversible.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31"/>
          <p:cNvSpPr/>
          <p:nvPr/>
        </p:nvSpPr>
        <p:spPr>
          <a:xfrm>
            <a:off x="805950" y="3681350"/>
            <a:ext cx="5169000" cy="5856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881150" y="3539926"/>
            <a:ext cx="44361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Based on Etiology </a:t>
            </a:r>
            <a:endParaRPr b="1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770100" y="4381875"/>
            <a:ext cx="17271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2" name="Google Shape;302;p31"/>
          <p:cNvSpPr/>
          <p:nvPr/>
        </p:nvSpPr>
        <p:spPr>
          <a:xfrm>
            <a:off x="2575156" y="4381875"/>
            <a:ext cx="15948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4247900" y="4381875"/>
            <a:ext cx="17271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482229" y="4381863"/>
            <a:ext cx="45993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 Pre-Renal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05" name="Google Shape;305;p31"/>
          <p:cNvSpPr txBox="1"/>
          <p:nvPr/>
        </p:nvSpPr>
        <p:spPr>
          <a:xfrm>
            <a:off x="2813200" y="4401674"/>
            <a:ext cx="1232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2- </a:t>
            </a: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Renal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31"/>
          <p:cNvSpPr txBox="1"/>
          <p:nvPr/>
        </p:nvSpPr>
        <p:spPr>
          <a:xfrm>
            <a:off x="4346582" y="4381883"/>
            <a:ext cx="4436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3- Post-Renal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07" name="Google Shape;307;p31"/>
          <p:cNvSpPr/>
          <p:nvPr/>
        </p:nvSpPr>
        <p:spPr>
          <a:xfrm>
            <a:off x="725550" y="4971100"/>
            <a:ext cx="1727100" cy="187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08" name="Google Shape;308;p31"/>
          <p:cNvSpPr/>
          <p:nvPr/>
        </p:nvSpPr>
        <p:spPr>
          <a:xfrm>
            <a:off x="2602200" y="4971100"/>
            <a:ext cx="1594800" cy="187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09" name="Google Shape;309;p31"/>
          <p:cNvSpPr/>
          <p:nvPr/>
        </p:nvSpPr>
        <p:spPr>
          <a:xfrm>
            <a:off x="4314050" y="4971100"/>
            <a:ext cx="1727100" cy="1824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197291" y="4971100"/>
            <a:ext cx="23928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(55-60%)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renal tubular and glomerular function are normal. Here the GFR is decreased due to reduced renal perfusion.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2018300" y="4971100"/>
            <a:ext cx="2250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(35-40%)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Is due to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diseases of the kidney itself (which is associated with release of renal afferent vasoconstrictors).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3802086" y="4971100"/>
            <a:ext cx="2250000" cy="1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(5-10%)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Occurs when obstruction in the urinary tract below the kidneys causes waste to build up in the kidneys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31"/>
          <p:cNvSpPr/>
          <p:nvPr/>
        </p:nvSpPr>
        <p:spPr>
          <a:xfrm>
            <a:off x="808300" y="6963725"/>
            <a:ext cx="5128500" cy="585600"/>
          </a:xfrm>
          <a:prstGeom prst="roundRect">
            <a:avLst>
              <a:gd fmla="val 16667" name="adj"/>
            </a:avLst>
          </a:prstGeom>
          <a:solidFill>
            <a:srgbClr val="96809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4" name="Google Shape;314;p31"/>
          <p:cNvSpPr/>
          <p:nvPr/>
        </p:nvSpPr>
        <p:spPr>
          <a:xfrm>
            <a:off x="791706" y="7664250"/>
            <a:ext cx="15948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925249" y="6963725"/>
            <a:ext cx="4802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Based in the urine output</a:t>
            </a:r>
            <a:endParaRPr b="1"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16" name="Google Shape;316;p31"/>
          <p:cNvSpPr/>
          <p:nvPr/>
        </p:nvSpPr>
        <p:spPr>
          <a:xfrm>
            <a:off x="2552881" y="7664250"/>
            <a:ext cx="15948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7" name="Google Shape;317;p31"/>
          <p:cNvSpPr/>
          <p:nvPr/>
        </p:nvSpPr>
        <p:spPr>
          <a:xfrm>
            <a:off x="4314056" y="7664250"/>
            <a:ext cx="1594800" cy="474300"/>
          </a:xfrm>
          <a:prstGeom prst="roundRect">
            <a:avLst>
              <a:gd fmla="val 16667" name="adj"/>
            </a:avLst>
          </a:prstGeom>
          <a:solidFill>
            <a:srgbClr val="64506A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1056890" y="7664258"/>
            <a:ext cx="4436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Oliguric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19" name="Google Shape;319;p31"/>
          <p:cNvSpPr txBox="1"/>
          <p:nvPr/>
        </p:nvSpPr>
        <p:spPr>
          <a:xfrm>
            <a:off x="2709031" y="7664250"/>
            <a:ext cx="14610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Non-oliguric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4625256" y="7664250"/>
            <a:ext cx="1102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Anuric</a:t>
            </a:r>
            <a:r>
              <a:rPr b="1" lang="en" sz="1600">
                <a:solidFill>
                  <a:srgbClr val="FFFFFF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21" name="Google Shape;321;p31"/>
          <p:cNvSpPr/>
          <p:nvPr/>
        </p:nvSpPr>
        <p:spPr>
          <a:xfrm>
            <a:off x="791700" y="8253475"/>
            <a:ext cx="1594800" cy="800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22" name="Google Shape;322;p31"/>
          <p:cNvSpPr txBox="1"/>
          <p:nvPr/>
        </p:nvSpPr>
        <p:spPr>
          <a:xfrm>
            <a:off x="197300" y="8298175"/>
            <a:ext cx="2250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Urine output less than 400ml/day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2552875" y="8298175"/>
            <a:ext cx="1594800" cy="800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24" name="Google Shape;324;p31"/>
          <p:cNvSpPr/>
          <p:nvPr/>
        </p:nvSpPr>
        <p:spPr>
          <a:xfrm>
            <a:off x="4314050" y="8292775"/>
            <a:ext cx="1594800" cy="800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25" name="Google Shape;325;p31"/>
          <p:cNvSpPr txBox="1"/>
          <p:nvPr/>
        </p:nvSpPr>
        <p:spPr>
          <a:xfrm>
            <a:off x="2152850" y="8298175"/>
            <a:ext cx="18927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Urine output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greater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than 400ml/day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31"/>
          <p:cNvSpPr txBox="1"/>
          <p:nvPr/>
        </p:nvSpPr>
        <p:spPr>
          <a:xfrm>
            <a:off x="3802075" y="8349625"/>
            <a:ext cx="2250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Urine output less than 100ml/day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1090800" y="9168800"/>
            <a:ext cx="4639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NOTE: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sometimes more than 70% of renal function can be lost before it is clinically noticeable.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28" name="Google Shape;328;p31"/>
          <p:cNvSpPr txBox="1"/>
          <p:nvPr/>
        </p:nvSpPr>
        <p:spPr>
          <a:xfrm>
            <a:off x="1583361" y="4270336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"/>
          <p:cNvSpPr/>
          <p:nvPr/>
        </p:nvSpPr>
        <p:spPr>
          <a:xfrm>
            <a:off x="-10485" y="439909"/>
            <a:ext cx="3878496" cy="491102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2"/>
          <p:cNvSpPr txBox="1"/>
          <p:nvPr/>
        </p:nvSpPr>
        <p:spPr>
          <a:xfrm>
            <a:off x="-551873" y="285259"/>
            <a:ext cx="423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Acute kidney injury</a:t>
            </a:r>
            <a:endParaRPr sz="2000"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335" name="Google Shape;335;p32"/>
          <p:cNvGrpSpPr/>
          <p:nvPr/>
        </p:nvGrpSpPr>
        <p:grpSpPr>
          <a:xfrm>
            <a:off x="98175" y="1344228"/>
            <a:ext cx="6547952" cy="1204523"/>
            <a:chOff x="4411969" y="2278598"/>
            <a:chExt cx="763574" cy="160057"/>
          </a:xfrm>
        </p:grpSpPr>
        <p:sp>
          <p:nvSpPr>
            <p:cNvPr id="336" name="Google Shape;336;p32"/>
            <p:cNvSpPr/>
            <p:nvPr/>
          </p:nvSpPr>
          <p:spPr>
            <a:xfrm>
              <a:off x="4411969" y="2278601"/>
              <a:ext cx="763574" cy="160054"/>
            </a:xfrm>
            <a:custGeom>
              <a:rect b="b" l="l" r="r" t="t"/>
              <a:pathLst>
                <a:path extrusionOk="0" h="3199" w="16911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4411972" y="2278598"/>
              <a:ext cx="146866" cy="80807"/>
            </a:xfrm>
            <a:custGeom>
              <a:rect b="b" l="l" r="r" t="t"/>
              <a:pathLst>
                <a:path extrusionOk="0" h="3199" w="5809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chemeClr val="lt1"/>
                  </a:solidFill>
                </a:rPr>
                <a:t> </a:t>
              </a:r>
              <a:endParaRPr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38" name="Google Shape;338;p32"/>
          <p:cNvSpPr txBox="1"/>
          <p:nvPr/>
        </p:nvSpPr>
        <p:spPr>
          <a:xfrm>
            <a:off x="98178" y="1450194"/>
            <a:ext cx="1652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Definition</a:t>
            </a:r>
            <a:r>
              <a:rPr lang="en">
                <a:latin typeface="Oxygen"/>
                <a:ea typeface="Oxygen"/>
                <a:cs typeface="Oxygen"/>
                <a:sym typeface="Oxygen"/>
              </a:rPr>
              <a:t> 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1333250" y="1594750"/>
            <a:ext cx="525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AKI is a syndrome defined by a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 sudden loss of renal function over several hours to days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resulting in the accumulation of nitrogenous compounds such as urea and creatinine.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40" name="Google Shape;340;p32"/>
          <p:cNvGrpSpPr/>
          <p:nvPr/>
        </p:nvGrpSpPr>
        <p:grpSpPr>
          <a:xfrm>
            <a:off x="905768" y="4147338"/>
            <a:ext cx="5006751" cy="2864832"/>
            <a:chOff x="3231695" y="1565661"/>
            <a:chExt cx="1860900" cy="1183130"/>
          </a:xfrm>
        </p:grpSpPr>
        <p:cxnSp>
          <p:nvCxnSpPr>
            <p:cNvPr id="341" name="Google Shape;341;p32"/>
            <p:cNvCxnSpPr/>
            <p:nvPr/>
          </p:nvCxnSpPr>
          <p:spPr>
            <a:xfrm flipH="1" rot="10800000">
              <a:off x="3231695" y="1857494"/>
              <a:ext cx="1860900" cy="7200"/>
            </a:xfrm>
            <a:prstGeom prst="straightConnector1">
              <a:avLst/>
            </a:prstGeom>
            <a:noFill/>
            <a:ln cap="flat" cmpd="sng" w="28575">
              <a:solidFill>
                <a:srgbClr val="66666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grpSp>
          <p:nvGrpSpPr>
            <p:cNvPr id="342" name="Google Shape;342;p32"/>
            <p:cNvGrpSpPr/>
            <p:nvPr/>
          </p:nvGrpSpPr>
          <p:grpSpPr>
            <a:xfrm>
              <a:off x="3530532" y="1569172"/>
              <a:ext cx="187800" cy="390600"/>
              <a:chOff x="3530532" y="1569172"/>
              <a:chExt cx="187800" cy="390600"/>
            </a:xfrm>
          </p:grpSpPr>
          <p:cxnSp>
            <p:nvCxnSpPr>
              <p:cNvPr id="343" name="Google Shape;343;p32"/>
              <p:cNvCxnSpPr>
                <a:stCxn id="344" idx="0"/>
              </p:cNvCxnSpPr>
              <p:nvPr/>
            </p:nvCxnSpPr>
            <p:spPr>
              <a:xfrm flipH="1" rot="10800000">
                <a:off x="3624432" y="1569172"/>
                <a:ext cx="3300" cy="2028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44" name="Google Shape;344;p32"/>
              <p:cNvSpPr/>
              <p:nvPr/>
            </p:nvSpPr>
            <p:spPr>
              <a:xfrm>
                <a:off x="3530532" y="1771972"/>
                <a:ext cx="187800" cy="187800"/>
              </a:xfrm>
              <a:prstGeom prst="ellipse">
                <a:avLst/>
              </a:prstGeom>
              <a:solidFill>
                <a:srgbClr val="9680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5" name="Google Shape;345;p32"/>
            <p:cNvGrpSpPr/>
            <p:nvPr/>
          </p:nvGrpSpPr>
          <p:grpSpPr>
            <a:xfrm>
              <a:off x="3891569" y="1779209"/>
              <a:ext cx="187800" cy="344100"/>
              <a:chOff x="3891569" y="1779209"/>
              <a:chExt cx="187800" cy="344100"/>
            </a:xfrm>
          </p:grpSpPr>
          <p:cxnSp>
            <p:nvCxnSpPr>
              <p:cNvPr id="346" name="Google Shape;346;p32"/>
              <p:cNvCxnSpPr>
                <a:endCxn id="347" idx="4"/>
              </p:cNvCxnSpPr>
              <p:nvPr/>
            </p:nvCxnSpPr>
            <p:spPr>
              <a:xfrm rot="10800000">
                <a:off x="3985469" y="1967009"/>
                <a:ext cx="1500" cy="1563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47" name="Google Shape;347;p32"/>
              <p:cNvSpPr/>
              <p:nvPr/>
            </p:nvSpPr>
            <p:spPr>
              <a:xfrm>
                <a:off x="3891569" y="1779209"/>
                <a:ext cx="187800" cy="187800"/>
              </a:xfrm>
              <a:prstGeom prst="ellipse">
                <a:avLst/>
              </a:prstGeom>
              <a:solidFill>
                <a:srgbClr val="9680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8" name="Google Shape;348;p32"/>
            <p:cNvGrpSpPr/>
            <p:nvPr/>
          </p:nvGrpSpPr>
          <p:grpSpPr>
            <a:xfrm>
              <a:off x="4252606" y="1565661"/>
              <a:ext cx="187800" cy="394111"/>
              <a:chOff x="4252606" y="1565661"/>
              <a:chExt cx="187800" cy="394111"/>
            </a:xfrm>
          </p:grpSpPr>
          <p:cxnSp>
            <p:nvCxnSpPr>
              <p:cNvPr id="349" name="Google Shape;349;p32"/>
              <p:cNvCxnSpPr/>
              <p:nvPr/>
            </p:nvCxnSpPr>
            <p:spPr>
              <a:xfrm rot="10800000">
                <a:off x="4349995" y="1565661"/>
                <a:ext cx="0" cy="291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50" name="Google Shape;350;p32"/>
              <p:cNvSpPr/>
              <p:nvPr/>
            </p:nvSpPr>
            <p:spPr>
              <a:xfrm>
                <a:off x="4252606" y="1771972"/>
                <a:ext cx="187800" cy="187800"/>
              </a:xfrm>
              <a:prstGeom prst="ellipse">
                <a:avLst/>
              </a:prstGeom>
              <a:solidFill>
                <a:srgbClr val="9680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1" name="Google Shape;351;p32"/>
            <p:cNvGrpSpPr/>
            <p:nvPr/>
          </p:nvGrpSpPr>
          <p:grpSpPr>
            <a:xfrm>
              <a:off x="4512740" y="1763716"/>
              <a:ext cx="440100" cy="985076"/>
              <a:chOff x="4512740" y="1763716"/>
              <a:chExt cx="440100" cy="985076"/>
            </a:xfrm>
          </p:grpSpPr>
          <p:grpSp>
            <p:nvGrpSpPr>
              <p:cNvPr id="352" name="Google Shape;352;p32"/>
              <p:cNvGrpSpPr/>
              <p:nvPr/>
            </p:nvGrpSpPr>
            <p:grpSpPr>
              <a:xfrm>
                <a:off x="4512740" y="1879538"/>
                <a:ext cx="440100" cy="869254"/>
                <a:chOff x="4512740" y="1879538"/>
                <a:chExt cx="440100" cy="869254"/>
              </a:xfrm>
            </p:grpSpPr>
            <p:cxnSp>
              <p:nvCxnSpPr>
                <p:cNvPr id="353" name="Google Shape;353;p32"/>
                <p:cNvCxnSpPr/>
                <p:nvPr/>
              </p:nvCxnSpPr>
              <p:spPr>
                <a:xfrm rot="10800000">
                  <a:off x="4707486" y="1879538"/>
                  <a:ext cx="0" cy="294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666666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354" name="Google Shape;354;p32"/>
                <p:cNvSpPr/>
                <p:nvPr/>
              </p:nvSpPr>
              <p:spPr>
                <a:xfrm>
                  <a:off x="4512740" y="2038392"/>
                  <a:ext cx="440100" cy="7104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55" name="Google Shape;355;p32"/>
              <p:cNvSpPr/>
              <p:nvPr/>
            </p:nvSpPr>
            <p:spPr>
              <a:xfrm>
                <a:off x="4613643" y="1763716"/>
                <a:ext cx="187800" cy="187800"/>
              </a:xfrm>
              <a:prstGeom prst="ellipse">
                <a:avLst/>
              </a:prstGeom>
              <a:solidFill>
                <a:srgbClr val="9680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6" name="Google Shape;356;p32"/>
          <p:cNvSpPr/>
          <p:nvPr/>
        </p:nvSpPr>
        <p:spPr>
          <a:xfrm>
            <a:off x="391063" y="4608807"/>
            <a:ext cx="505200" cy="454800"/>
          </a:xfrm>
          <a:prstGeom prst="ellipse">
            <a:avLst/>
          </a:pr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7" name="Google Shape;357;p32"/>
          <p:cNvCxnSpPr/>
          <p:nvPr/>
        </p:nvCxnSpPr>
        <p:spPr>
          <a:xfrm flipH="1" rot="10800000">
            <a:off x="639151" y="5063586"/>
            <a:ext cx="9000" cy="49110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8" name="Google Shape;358;p32"/>
          <p:cNvSpPr txBox="1"/>
          <p:nvPr/>
        </p:nvSpPr>
        <p:spPr>
          <a:xfrm>
            <a:off x="-206932" y="2750621"/>
            <a:ext cx="3966600" cy="492600"/>
          </a:xfrm>
          <a:prstGeom prst="rect">
            <a:avLst/>
          </a:pr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 It is characterized by: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32"/>
          <p:cNvSpPr/>
          <p:nvPr/>
        </p:nvSpPr>
        <p:spPr>
          <a:xfrm>
            <a:off x="128561" y="5292000"/>
            <a:ext cx="1184100" cy="13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2"/>
          <p:cNvSpPr txBox="1"/>
          <p:nvPr/>
        </p:nvSpPr>
        <p:spPr>
          <a:xfrm>
            <a:off x="90910" y="5335645"/>
            <a:ext cx="12594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Sudden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decrease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in GFR (hours to days)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32"/>
          <p:cNvSpPr/>
          <p:nvPr/>
        </p:nvSpPr>
        <p:spPr>
          <a:xfrm>
            <a:off x="3088711" y="3516995"/>
            <a:ext cx="1920300" cy="75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1372236" y="3538570"/>
            <a:ext cx="1184100" cy="81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2"/>
          <p:cNvSpPr txBox="1"/>
          <p:nvPr/>
        </p:nvSpPr>
        <p:spPr>
          <a:xfrm>
            <a:off x="2967811" y="3502445"/>
            <a:ext cx="21621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Accumulation of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nitrogenous waste products.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64" name="Google Shape;364;p32"/>
          <p:cNvSpPr txBox="1"/>
          <p:nvPr/>
        </p:nvSpPr>
        <p:spPr>
          <a:xfrm>
            <a:off x="1401936" y="3521282"/>
            <a:ext cx="11247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Rapid rise in serum creatinine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2278787" y="5291995"/>
            <a:ext cx="1259400" cy="172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2"/>
          <p:cNvSpPr txBox="1"/>
          <p:nvPr/>
        </p:nvSpPr>
        <p:spPr>
          <a:xfrm>
            <a:off x="2217699" y="5299670"/>
            <a:ext cx="1402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Oliguria: the urine output is markedly decreased  (usually it is less than 400 ml/day)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67" name="Google Shape;367;p32"/>
          <p:cNvSpPr txBox="1"/>
          <p:nvPr/>
        </p:nvSpPr>
        <p:spPr>
          <a:xfrm>
            <a:off x="4354324" y="5213235"/>
            <a:ext cx="12594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Fluid imbalance; electrolyte imbalance; acid-base disturbance; and mineral disorders.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1462575" y="1344300"/>
            <a:ext cx="4869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(previously called acute renal failure [ARF])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5129923" y="3198020"/>
            <a:ext cx="1452600" cy="120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Open Sans"/>
                <a:ea typeface="Open Sans"/>
                <a:cs typeface="Open Sans"/>
                <a:sym typeface="Open Sans"/>
              </a:rPr>
              <a:t>Note</a:t>
            </a: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: the	contrast	medium/dye used in	various radiological tests can	occasionally induce	AKI.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32"/>
          <p:cNvSpPr/>
          <p:nvPr/>
        </p:nvSpPr>
        <p:spPr>
          <a:xfrm>
            <a:off x="5129923" y="3260170"/>
            <a:ext cx="1402500" cy="915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71" name="Google Shape;371;p32"/>
          <p:cNvSpPr txBox="1"/>
          <p:nvPr/>
        </p:nvSpPr>
        <p:spPr>
          <a:xfrm>
            <a:off x="135250" y="7987875"/>
            <a:ext cx="6547800" cy="166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Note: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 AKI if there is reduction in renal blood flow/ renal perfusion       decrease in  glomerular filtration rate (this is the common pathologic pathway for AKI regardless of the cause).       The decreased GFR      activation of renin-angiotensin-aldosterone system. These physiologic changes result in increased sodium reabsorption, increased water retention, increased urinary creatinine concentration, increased urine specific gravity and increased urine osmolality. Acids are retained and HCO 3 is excreted.</a:t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>
            <a:off x="3643060" y="8536857"/>
            <a:ext cx="220997" cy="166374"/>
            <a:chOff x="4768325" y="2163475"/>
            <a:chExt cx="59700" cy="46725"/>
          </a:xfrm>
        </p:grpSpPr>
        <p:sp>
          <p:nvSpPr>
            <p:cNvPr id="373" name="Google Shape;373;p32"/>
            <p:cNvSpPr/>
            <p:nvPr/>
          </p:nvSpPr>
          <p:spPr>
            <a:xfrm>
              <a:off x="4768325" y="2163475"/>
              <a:ext cx="35375" cy="46725"/>
            </a:xfrm>
            <a:custGeom>
              <a:rect b="b" l="l" r="r" t="t"/>
              <a:pathLst>
                <a:path extrusionOk="0" h="1869" w="1415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9680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792475" y="2163475"/>
              <a:ext cx="35550" cy="46725"/>
            </a:xfrm>
            <a:custGeom>
              <a:rect b="b" l="l" r="r" t="t"/>
              <a:pathLst>
                <a:path extrusionOk="0" h="1869" w="1422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680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32"/>
          <p:cNvGrpSpPr/>
          <p:nvPr/>
        </p:nvGrpSpPr>
        <p:grpSpPr>
          <a:xfrm>
            <a:off x="5545521" y="8536857"/>
            <a:ext cx="220997" cy="166374"/>
            <a:chOff x="4768325" y="2163475"/>
            <a:chExt cx="59700" cy="46725"/>
          </a:xfrm>
        </p:grpSpPr>
        <p:sp>
          <p:nvSpPr>
            <p:cNvPr id="376" name="Google Shape;376;p32"/>
            <p:cNvSpPr/>
            <p:nvPr/>
          </p:nvSpPr>
          <p:spPr>
            <a:xfrm>
              <a:off x="4768325" y="2163475"/>
              <a:ext cx="35375" cy="46725"/>
            </a:xfrm>
            <a:custGeom>
              <a:rect b="b" l="l" r="r" t="t"/>
              <a:pathLst>
                <a:path extrusionOk="0" h="1869" w="1415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9680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792475" y="2163475"/>
              <a:ext cx="35550" cy="46725"/>
            </a:xfrm>
            <a:custGeom>
              <a:rect b="b" l="l" r="r" t="t"/>
              <a:pathLst>
                <a:path extrusionOk="0" h="1869" w="1422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9680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8" name="Google Shape;378;p32"/>
          <p:cNvSpPr txBox="1"/>
          <p:nvPr/>
        </p:nvSpPr>
        <p:spPr>
          <a:xfrm>
            <a:off x="-270200" y="7328425"/>
            <a:ext cx="5476200" cy="492600"/>
          </a:xfrm>
          <a:prstGeom prst="rect">
            <a:avLst/>
          </a:prstGeom>
          <a:solidFill>
            <a:srgbClr val="96809C"/>
          </a:solidFill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  </a:t>
            </a:r>
            <a:r>
              <a:rPr b="1" lang="en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Pathogenesis Of Acute Kidney Injury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"/>
          <p:cNvSpPr/>
          <p:nvPr/>
        </p:nvSpPr>
        <p:spPr>
          <a:xfrm>
            <a:off x="975187" y="2847399"/>
            <a:ext cx="4639871" cy="489727"/>
          </a:xfrm>
          <a:custGeom>
            <a:rect b="b" l="l" r="r" t="t"/>
            <a:pathLst>
              <a:path extrusionOk="0" h="3199" w="16911">
                <a:moveTo>
                  <a:pt x="1" y="1"/>
                </a:moveTo>
                <a:lnTo>
                  <a:pt x="1" y="3198"/>
                </a:lnTo>
                <a:lnTo>
                  <a:pt x="16911" y="3198"/>
                </a:lnTo>
                <a:lnTo>
                  <a:pt x="1691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3"/>
          <p:cNvSpPr txBox="1"/>
          <p:nvPr/>
        </p:nvSpPr>
        <p:spPr>
          <a:xfrm>
            <a:off x="975201" y="2799473"/>
            <a:ext cx="4442400" cy="5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1- Pre-Renal azotemia</a:t>
            </a:r>
            <a:endParaRPr sz="2000"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385" name="Google Shape;385;p33"/>
          <p:cNvGrpSpPr/>
          <p:nvPr/>
        </p:nvGrpSpPr>
        <p:grpSpPr>
          <a:xfrm>
            <a:off x="450172" y="3485411"/>
            <a:ext cx="4552297" cy="1702005"/>
            <a:chOff x="238115" y="2506076"/>
            <a:chExt cx="4379314" cy="673075"/>
          </a:xfrm>
        </p:grpSpPr>
        <p:sp>
          <p:nvSpPr>
            <p:cNvPr id="386" name="Google Shape;386;p33"/>
            <p:cNvSpPr/>
            <p:nvPr/>
          </p:nvSpPr>
          <p:spPr>
            <a:xfrm>
              <a:off x="238115" y="2506076"/>
              <a:ext cx="1279685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1174983" y="2506076"/>
              <a:ext cx="2074962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9680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2831141" y="2506076"/>
              <a:ext cx="1786289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64506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9" name="Google Shape;389;p33"/>
          <p:cNvSpPr/>
          <p:nvPr/>
        </p:nvSpPr>
        <p:spPr>
          <a:xfrm>
            <a:off x="4699725" y="3461695"/>
            <a:ext cx="1708054" cy="1702005"/>
          </a:xfrm>
          <a:custGeom>
            <a:rect b="b" l="l" r="r" t="t"/>
            <a:pathLst>
              <a:path extrusionOk="0" h="26923" w="65726">
                <a:moveTo>
                  <a:pt x="0" y="0"/>
                </a:moveTo>
                <a:lnTo>
                  <a:pt x="10782" y="13477"/>
                </a:lnTo>
                <a:lnTo>
                  <a:pt x="0" y="26923"/>
                </a:lnTo>
                <a:lnTo>
                  <a:pt x="54943" y="26923"/>
                </a:lnTo>
                <a:lnTo>
                  <a:pt x="65725" y="13477"/>
                </a:lnTo>
                <a:lnTo>
                  <a:pt x="549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3"/>
          <p:cNvSpPr txBox="1"/>
          <p:nvPr/>
        </p:nvSpPr>
        <p:spPr>
          <a:xfrm>
            <a:off x="579212" y="3815299"/>
            <a:ext cx="10218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Is the most common cause of acute renal failure (ARF).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1" name="Google Shape;391;p33"/>
          <p:cNvSpPr txBox="1"/>
          <p:nvPr/>
        </p:nvSpPr>
        <p:spPr>
          <a:xfrm>
            <a:off x="1716560" y="3551874"/>
            <a:ext cx="15567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It results from </a:t>
            </a: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Decreased renal perfusion/hypoperfusion</a:t>
            </a: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(i.e. decreased effective blood flow to the kidney.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2" name="Google Shape;392;p33"/>
          <p:cNvSpPr txBox="1"/>
          <p:nvPr/>
        </p:nvSpPr>
        <p:spPr>
          <a:xfrm>
            <a:off x="3388811" y="3541099"/>
            <a:ext cx="1498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Initially the body tries to compensate but in </a:t>
            </a: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severe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hypoperfusion</a:t>
            </a: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→ GFR is markedly decreased → AKI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4918675" y="3580149"/>
            <a:ext cx="1330200" cy="16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The treatment of the cause </a:t>
            </a: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Restores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the renal function.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4" name="Google Shape;394;p33"/>
          <p:cNvSpPr/>
          <p:nvPr/>
        </p:nvSpPr>
        <p:spPr>
          <a:xfrm rot="-5400000">
            <a:off x="-1093475" y="7581825"/>
            <a:ext cx="3117300" cy="632700"/>
          </a:xfrm>
          <a:prstGeom prst="rect">
            <a:avLst/>
          </a:prstGeom>
          <a:solidFill>
            <a:srgbClr val="96809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33"/>
          <p:cNvSpPr txBox="1"/>
          <p:nvPr/>
        </p:nvSpPr>
        <p:spPr>
          <a:xfrm rot="-5400000">
            <a:off x="-1044125" y="7573634"/>
            <a:ext cx="30186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Pre Renal causes of ARF are: </a:t>
            </a:r>
            <a:r>
              <a:rPr lang="en" sz="12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Anything that leads to renal </a:t>
            </a:r>
            <a:r>
              <a:rPr b="1" lang="en" sz="12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Hypoperfusion</a:t>
            </a:r>
            <a:r>
              <a:rPr lang="en" sz="1200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6" name="Google Shape;396;p33"/>
          <p:cNvSpPr/>
          <p:nvPr/>
        </p:nvSpPr>
        <p:spPr>
          <a:xfrm>
            <a:off x="861088" y="6339336"/>
            <a:ext cx="5841300" cy="71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3"/>
          <p:cNvSpPr/>
          <p:nvPr/>
        </p:nvSpPr>
        <p:spPr>
          <a:xfrm>
            <a:off x="867687" y="7138961"/>
            <a:ext cx="5841300" cy="58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3"/>
          <p:cNvSpPr txBox="1"/>
          <p:nvPr/>
        </p:nvSpPr>
        <p:spPr>
          <a:xfrm>
            <a:off x="927238" y="7104736"/>
            <a:ext cx="57819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Impaired cardiac function (cardiac failure, myocardial infarction, massive pulmonary embolism).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399" name="Google Shape;399;p33"/>
          <p:cNvSpPr/>
          <p:nvPr/>
        </p:nvSpPr>
        <p:spPr>
          <a:xfrm>
            <a:off x="861088" y="7824511"/>
            <a:ext cx="5841300" cy="30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3"/>
          <p:cNvSpPr/>
          <p:nvPr/>
        </p:nvSpPr>
        <p:spPr>
          <a:xfrm>
            <a:off x="861088" y="8745711"/>
            <a:ext cx="5841300" cy="30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3"/>
          <p:cNvSpPr/>
          <p:nvPr/>
        </p:nvSpPr>
        <p:spPr>
          <a:xfrm>
            <a:off x="867688" y="8198361"/>
            <a:ext cx="5841300" cy="48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3"/>
          <p:cNvSpPr txBox="1"/>
          <p:nvPr/>
        </p:nvSpPr>
        <p:spPr>
          <a:xfrm>
            <a:off x="861088" y="8154586"/>
            <a:ext cx="58413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Cirrhosis (it can cause renal vasoconstriction → kidney injury called “hepatorenal syndrome”)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03" name="Google Shape;403;p33"/>
          <p:cNvSpPr txBox="1"/>
          <p:nvPr/>
        </p:nvSpPr>
        <p:spPr>
          <a:xfrm>
            <a:off x="3164613" y="8732899"/>
            <a:ext cx="1498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Anaphylaxis.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04" name="Google Shape;404;p33"/>
          <p:cNvSpPr/>
          <p:nvPr/>
        </p:nvSpPr>
        <p:spPr>
          <a:xfrm>
            <a:off x="867688" y="9106161"/>
            <a:ext cx="5841300" cy="3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3"/>
          <p:cNvSpPr txBox="1"/>
          <p:nvPr/>
        </p:nvSpPr>
        <p:spPr>
          <a:xfrm>
            <a:off x="861088" y="6317786"/>
            <a:ext cx="58413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Hypovolemia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: e.g. hemorrhage, volume depletion (dehydration or GIT ﬂuid loss in vomiting, diarrhea), hypoalbuminemia, diuretics, third space losses (burns, peritonitis, muscle trauma) etc.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06" name="Google Shape;406;p33"/>
          <p:cNvSpPr txBox="1"/>
          <p:nvPr/>
        </p:nvSpPr>
        <p:spPr>
          <a:xfrm>
            <a:off x="2329433" y="7792111"/>
            <a:ext cx="28143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Sepsis, septic shock.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07" name="Google Shape;407;p33"/>
          <p:cNvSpPr txBox="1"/>
          <p:nvPr/>
        </p:nvSpPr>
        <p:spPr>
          <a:xfrm>
            <a:off x="885298" y="9089336"/>
            <a:ext cx="57819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Other causes: surgery, NSAIDS and other nephrotoxic drugs etc.</a:t>
            </a:r>
            <a:endParaRPr sz="12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408" name="Google Shape;408;p33"/>
          <p:cNvSpPr txBox="1"/>
          <p:nvPr/>
        </p:nvSpPr>
        <p:spPr>
          <a:xfrm>
            <a:off x="353382" y="376700"/>
            <a:ext cx="6151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Based on Kidney Disease Improving Global Outcomes(KDIGO) AKI is deﬁned by the presence of any one of the following: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9" name="Google Shape;409;p33"/>
          <p:cNvPicPr preferRelativeResize="0"/>
          <p:nvPr/>
        </p:nvPicPr>
        <p:blipFill rotWithShape="1">
          <a:blip r:embed="rId3">
            <a:alphaModFix/>
          </a:blip>
          <a:srcRect b="0" l="0" r="0" t="8164"/>
          <a:stretch/>
        </p:blipFill>
        <p:spPr>
          <a:xfrm>
            <a:off x="148825" y="1196300"/>
            <a:ext cx="6355750" cy="1014331"/>
          </a:xfrm>
          <a:prstGeom prst="rect">
            <a:avLst/>
          </a:prstGeom>
          <a:noFill/>
          <a:ln cap="flat" cmpd="sng" w="19050">
            <a:solidFill>
              <a:srgbClr val="96809C"/>
            </a:solidFill>
            <a:prstDash val="lgDashDot"/>
            <a:round/>
            <a:headEnd len="sm" w="sm" type="none"/>
            <a:tailEnd len="sm" w="sm" type="none"/>
          </a:ln>
        </p:spPr>
      </p:pic>
      <p:sp>
        <p:nvSpPr>
          <p:cNvPr id="410" name="Google Shape;410;p33"/>
          <p:cNvSpPr txBox="1"/>
          <p:nvPr/>
        </p:nvSpPr>
        <p:spPr>
          <a:xfrm>
            <a:off x="251100" y="5835188"/>
            <a:ext cx="63558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Oxygen"/>
                <a:ea typeface="Oxygen"/>
                <a:cs typeface="Oxygen"/>
                <a:sym typeface="Oxygen"/>
              </a:rPr>
              <a:t>(important to know all of them because it may come as cases) + MCQs</a:t>
            </a:r>
            <a:endParaRPr b="1">
              <a:solidFill>
                <a:srgbClr val="99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A3534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