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9902950" cx="6858000"/>
  <p:notesSz cx="6858000" cy="9144000"/>
  <p:embeddedFontLst>
    <p:embeddedFont>
      <p:font typeface="Oxygen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0E5503-06F1-4023-A5B4-40BE3EADED5B}">
  <a:tblStyle styleId="{E70E5503-06F1-4023-A5B4-40BE3EADED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Oxygen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regular.fntdata"/><Relationship Id="rId25" Type="http://schemas.openxmlformats.org/officeDocument/2006/relationships/font" Target="fonts/Oxygen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834839a39_2_75:notes"/>
          <p:cNvSpPr/>
          <p:nvPr>
            <p:ph idx="2" type="sldImg"/>
          </p:nvPr>
        </p:nvSpPr>
        <p:spPr>
          <a:xfrm>
            <a:off x="2360315" y="1143000"/>
            <a:ext cx="213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2834839a39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2834839a39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2b1d88726c_8_8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2b1d88726c_8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2b1d88726c_11_1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2b1d88726c_1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2a6b181933_1_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2a6b18193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2a6b181933_0_3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2a6b18193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2c42ab212b_0_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2c42ab21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834839a39_0_194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834839a39_0_1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b1d88726c_11_82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2b1d88726c_1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834839a39_6_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834839a39_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b1d88726c_3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b1d88726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b1d88726c_3_8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b1d88726c_3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b1d88726c_3_16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b1d88726c_3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4fda1f22e7b13c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4fda1f22e7b13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c52ad7057310b72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c52ad7057310b7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3e5c57ca07f9e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3e5c57ca07f9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b1d88726c_5_3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2b1d88726c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29659"/>
            <a:ext cx="6390300" cy="37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69083"/>
            <a:ext cx="63903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67916" y="2468864"/>
            <a:ext cx="59151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67916" y="6627185"/>
            <a:ext cx="59151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71488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3471863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72381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72381" y="2427599"/>
            <a:ext cx="29013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72381" y="3617328"/>
            <a:ext cx="29013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3" type="body"/>
          </p:nvPr>
        </p:nvSpPr>
        <p:spPr>
          <a:xfrm>
            <a:off x="3471863" y="2427599"/>
            <a:ext cx="2915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18"/>
          <p:cNvSpPr txBox="1"/>
          <p:nvPr>
            <p:ph idx="4" type="body"/>
          </p:nvPr>
        </p:nvSpPr>
        <p:spPr>
          <a:xfrm>
            <a:off x="3471863" y="3617328"/>
            <a:ext cx="29154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7" name="Google Shape;97;p21"/>
          <p:cNvSpPr txBox="1"/>
          <p:nvPr>
            <p:ph idx="2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8" name="Google Shape;98;p2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03" name="Google Shape;103;p22"/>
          <p:cNvSpPr/>
          <p:nvPr>
            <p:ph idx="2" type="pic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 rot="5400000">
            <a:off x="287363" y="2820252"/>
            <a:ext cx="62832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 rot="5400000">
            <a:off x="1450913" y="3984141"/>
            <a:ext cx="8392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 rot="5400000">
            <a:off x="-1549518" y="2548191"/>
            <a:ext cx="83925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6689"/>
            <a:ext cx="47760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6853"/>
            <a:ext cx="30339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4085"/>
            <a:ext cx="28779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800"/>
              <a:buFont typeface="Oxygen"/>
              <a:buNone/>
              <a:defRPr b="1" i="0" sz="4800" u="none" cap="none" strike="noStrike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Oxygen"/>
              <a:buChar char="•"/>
              <a:defRPr i="0" sz="2100" u="none" cap="none" strike="noStrike">
                <a:solidFill>
                  <a:srgbClr val="3A3838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•"/>
              <a:defRPr i="0" sz="1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xygen"/>
              <a:buChar char="•"/>
              <a:defRPr i="0" sz="15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8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9.jpg"/><Relationship Id="rId8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21.jpg"/><Relationship Id="rId5" Type="http://schemas.openxmlformats.org/officeDocument/2006/relationships/image" Target="../media/image25.jpg"/><Relationship Id="rId6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4294967295" type="ctrTitle"/>
          </p:nvPr>
        </p:nvSpPr>
        <p:spPr>
          <a:xfrm>
            <a:off x="1719600" y="2738075"/>
            <a:ext cx="34188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500"/>
              <a:buFont typeface="Open Sans"/>
              <a:buNone/>
            </a:pPr>
            <a:r>
              <a:rPr lang="en" sz="47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Pathology </a:t>
            </a:r>
            <a:endParaRPr sz="47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5"/>
          <p:cNvSpPr txBox="1"/>
          <p:nvPr>
            <p:ph idx="4294967295" type="subTitle"/>
          </p:nvPr>
        </p:nvSpPr>
        <p:spPr>
          <a:xfrm>
            <a:off x="1719675" y="3977300"/>
            <a:ext cx="34188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90"/>
              <a:buNone/>
            </a:pPr>
            <a:r>
              <a:rPr b="1" lang="en" sz="24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“Infection of upper &amp; lower urinary tract”</a:t>
            </a:r>
            <a:endParaRPr sz="24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7" name="Google Shape;127;p25"/>
          <p:cNvCxnSpPr/>
          <p:nvPr/>
        </p:nvCxnSpPr>
        <p:spPr>
          <a:xfrm>
            <a:off x="2199376" y="3885003"/>
            <a:ext cx="2459100" cy="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28" name="Google Shape;128;p25"/>
          <p:cNvSpPr txBox="1"/>
          <p:nvPr/>
        </p:nvSpPr>
        <p:spPr>
          <a:xfrm>
            <a:off x="4186100" y="8029075"/>
            <a:ext cx="220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Editing File 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4817174" y="8398283"/>
            <a:ext cx="175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Color Index: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Male’s Slides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Slides</a:t>
            </a:r>
            <a:endParaRPr i="0" sz="10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i="0" sz="1000" u="none" cap="none" strike="noStrike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0" name="Google Shape;130;p25"/>
          <p:cNvGrpSpPr/>
          <p:nvPr/>
        </p:nvGrpSpPr>
        <p:grpSpPr>
          <a:xfrm>
            <a:off x="-1356075" y="5586400"/>
            <a:ext cx="5223450" cy="5254638"/>
            <a:chOff x="-1569200" y="5595125"/>
            <a:chExt cx="5223450" cy="5254638"/>
          </a:xfrm>
        </p:grpSpPr>
        <p:sp>
          <p:nvSpPr>
            <p:cNvPr id="131" name="Google Shape;131;p25"/>
            <p:cNvSpPr/>
            <p:nvPr/>
          </p:nvSpPr>
          <p:spPr>
            <a:xfrm>
              <a:off x="-1569200" y="5595125"/>
              <a:ext cx="4913400" cy="4816800"/>
            </a:xfrm>
            <a:prstGeom prst="ellipse">
              <a:avLst/>
            </a:prstGeom>
            <a:solidFill>
              <a:srgbClr val="C3BFC9">
                <a:alpha val="603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-1335350" y="5595125"/>
              <a:ext cx="4913400" cy="4674600"/>
            </a:xfrm>
            <a:prstGeom prst="ellipse">
              <a:avLst/>
            </a:prstGeom>
            <a:noFill/>
            <a:ln cap="flat" cmpd="sng" w="28575">
              <a:solidFill>
                <a:srgbClr val="564D6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" name="Google Shape;133;p25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-1031125" y="5789542"/>
              <a:ext cx="4685375" cy="50602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25"/>
          <p:cNvSpPr/>
          <p:nvPr/>
        </p:nvSpPr>
        <p:spPr>
          <a:xfrm>
            <a:off x="-40200" y="807672"/>
            <a:ext cx="1759800" cy="4209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1894447" y="807672"/>
            <a:ext cx="1759800" cy="4209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3716700" y="807672"/>
            <a:ext cx="1759800" cy="4209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5745825" y="0"/>
            <a:ext cx="1112175" cy="1196225"/>
          </a:xfrm>
          <a:prstGeom prst="flowChartMerg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L2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L3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700" y="49900"/>
            <a:ext cx="1112177" cy="82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3200" y="-254900"/>
            <a:ext cx="1477501" cy="147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759" y="-26301"/>
            <a:ext cx="1018224" cy="9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3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1503350"/>
                <a:gridCol w="1925650"/>
                <a:gridCol w="2316825"/>
                <a:gridCol w="1112175"/>
              </a:tblGrid>
              <a:tr h="714575">
                <a:tc gridSpan="4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cystitis</a:t>
                      </a:r>
                      <a:endParaRPr b="1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64506A"/>
                    </a:solidFill>
                  </a:tcPr>
                </a:tc>
                <a:tc hMerge="1"/>
                <a:tc hMerge="1"/>
                <a:tc hMerge="1"/>
              </a:tr>
              <a:tr h="387175">
                <a:tc gridSpan="4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Special forms of cystitis:</a:t>
                      </a:r>
                      <a:endParaRPr sz="1200">
                        <a:solidFill>
                          <a:srgbClr val="CC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80775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Follicular cystitis: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96809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inflammation with many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lymphoid follicles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580775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Eosinophilic cystitis: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96809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inflammation with prominent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eosinophilic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infiltrate.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580775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Tuberculous cystitis: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96809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shows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granulomatous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cystitis with or without necrosis.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(TB origin)</a:t>
                      </a:r>
                      <a:endParaRPr sz="12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968000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Hemorrhagic cystitis: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shows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mucosal hemorrhages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Seen in acute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bacterial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infection,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adenovirus</a:t>
                      </a:r>
                      <a:r>
                        <a:rPr b="1" lang="en" sz="12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1" lang="en" sz="12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viral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infection and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bleeding diatheses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(conditions)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(e.g., leukemia, treatment with cytotoxic drugs and disseminated intravascular coagulation).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161600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interstitial cystitis (chronic pelvic pain syndrome):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persistent, painful chronic cystitis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typically affects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middle-aged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women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; characterized by intermittent, suprapubic pain, urinary frequency, urgency, hematuria and dysuria </a:t>
                      </a:r>
                      <a:r>
                        <a:rPr b="1" lang="en" sz="11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without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evidence of bacterial infection; urine cultures are usually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; cause is unknown; refractory to treatment. Eventually 🡪 bladder fibrosis 🡪 contracted bladder.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80775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Polypoid cystitis: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bladder inflammation in which there is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marked mucosal edema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(resulting in polypoidal elevations).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742425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Malakoplakia: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uncommon; inflammatory disorder of unknown etiology. Seen in the bladder and other sites within and outside the urinary tract; characterized by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plaques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the mucosal surface of the bladder. Histology shows a chronic inflammation with numerous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macrophages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Some macrophages contain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laminated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basophilic calcified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bodies called </a:t>
                      </a:r>
                      <a:r>
                        <a:rPr b="1" lang="en" sz="12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Michaelis-Gutmann bodies</a:t>
                      </a:r>
                      <a:r>
                        <a:rPr b="1" lang="en" sz="1200">
                          <a:solidFill>
                            <a:srgbClr val="0070C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(arrows).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06025"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Schistosomiasis: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infection by parasitic flatworms called Schistosoma (Schistosoma hematobium) in which the worms may lay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eggs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the wall of urinary bladder. These eggs ellicit a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granulomatous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reaction and an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eosinophilic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infiltrate. The ova can calcify and appear as grains of sand in bladder wall. Occasionally the entire urinary bladder becomes calcified 🡪 known as calcific cystitis. </a:t>
                      </a: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Schistosomiasis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can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predispose to </a:t>
                      </a:r>
                      <a:r>
                        <a:rPr b="1" lang="en" sz="12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squamous cell carcinoma of the urinary bladder.</a:t>
                      </a:r>
                      <a:endParaRPr sz="1200">
                        <a:solidFill>
                          <a:srgbClr val="CC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89" name="Google Shape;489;p34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90" name="Google Shape;4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5825" y="5957325"/>
            <a:ext cx="1112175" cy="11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5825" y="7517500"/>
            <a:ext cx="1112174" cy="74399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4"/>
          <p:cNvSpPr txBox="1"/>
          <p:nvPr/>
        </p:nvSpPr>
        <p:spPr>
          <a:xfrm>
            <a:off x="5745813" y="9297475"/>
            <a:ext cx="137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Schistosoma eggs surrounded by inflammatory cells (eosinophils)</a:t>
            </a:r>
            <a:r>
              <a:rPr lang="en" sz="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3" name="Google Shape;49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825" y="8261500"/>
            <a:ext cx="1112175" cy="11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4"/>
          <p:cNvSpPr txBox="1"/>
          <p:nvPr/>
        </p:nvSpPr>
        <p:spPr>
          <a:xfrm>
            <a:off x="5726775" y="7067550"/>
            <a:ext cx="1112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(pic from Girls slides)</a:t>
            </a:r>
            <a:endParaRPr sz="700">
              <a:solidFill>
                <a:srgbClr val="C27BA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5"/>
          <p:cNvSpPr/>
          <p:nvPr/>
        </p:nvSpPr>
        <p:spPr>
          <a:xfrm>
            <a:off x="1351638" y="90475"/>
            <a:ext cx="3944430" cy="10152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Acute and chronic cystitis and their clinical features</a:t>
            </a:r>
            <a:endParaRPr b="1" sz="24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35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1" name="Google Shape;501;p35"/>
          <p:cNvSpPr txBox="1"/>
          <p:nvPr/>
        </p:nvSpPr>
        <p:spPr>
          <a:xfrm>
            <a:off x="815100" y="6245904"/>
            <a:ext cx="5227800" cy="25398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Fever with chills</a:t>
            </a:r>
            <a:endParaRPr sz="17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Excessive urinary frequency, painful burning urination (dysuria) and lower abdominal or pelvic discomfort. </a:t>
            </a:r>
            <a:endParaRPr sz="17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Examination of urine usually reveals inflammatory cells and causative organism can be identified by urine culture. </a:t>
            </a:r>
            <a:endParaRPr sz="17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Most cases of cystitis respond well to treatment with antimicrobial agents.</a:t>
            </a:r>
            <a:endParaRPr sz="17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02" name="Google Shape;502;p35"/>
          <p:cNvGraphicFramePr/>
          <p:nvPr/>
        </p:nvGraphicFramePr>
        <p:xfrm>
          <a:off x="-12" y="204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1503350"/>
                <a:gridCol w="1820100"/>
                <a:gridCol w="2422375"/>
                <a:gridCol w="1112175"/>
              </a:tblGrid>
              <a:tr h="426400">
                <a:tc gridSpan="4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Cont. cystitis</a:t>
                      </a:r>
                      <a:endParaRPr b="1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64506A"/>
                    </a:solidFill>
                  </a:tcPr>
                </a:tc>
                <a:tc hMerge="1"/>
                <a:tc hMerge="1"/>
                <a:tc hMerge="1"/>
              </a:tr>
              <a:tr h="20310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Acute cystitis : edema, hemorrhage and a neutrophilic infiltrate.</a:t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9144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cystitis: lymphocytic, histiocytic and plasma cell infiltrate and fibrosis.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85C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cystitis: a predominance of lymphocytes and fibrosis. Occasionally there are numerous lymphoid follicles called follicular cystitis or dense infiltrates of eosinophils eosinophilic cystitis.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503" name="Google Shape;503;p35"/>
          <p:cNvSpPr/>
          <p:nvPr/>
        </p:nvSpPr>
        <p:spPr>
          <a:xfrm>
            <a:off x="815100" y="5906225"/>
            <a:ext cx="2234700" cy="4098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features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6"/>
          <p:cNvSpPr/>
          <p:nvPr/>
        </p:nvSpPr>
        <p:spPr>
          <a:xfrm rot="10800000">
            <a:off x="1780499" y="-25"/>
            <a:ext cx="3172500" cy="7983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6"/>
          <p:cNvSpPr txBox="1"/>
          <p:nvPr/>
        </p:nvSpPr>
        <p:spPr>
          <a:xfrm>
            <a:off x="2008522" y="15876"/>
            <a:ext cx="2841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sz="800"/>
          </a:p>
        </p:txBody>
      </p:sp>
      <p:graphicFrame>
        <p:nvGraphicFramePr>
          <p:cNvPr id="510" name="Google Shape;510;p36"/>
          <p:cNvGraphicFramePr/>
          <p:nvPr/>
        </p:nvGraphicFramePr>
        <p:xfrm>
          <a:off x="13" y="10316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560675"/>
                <a:gridCol w="993175"/>
                <a:gridCol w="1378100"/>
                <a:gridCol w="1351875"/>
                <a:gridCol w="1415850"/>
                <a:gridCol w="1158300"/>
              </a:tblGrid>
              <a:tr h="653675">
                <a:tc gridSpan="6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UTI</a:t>
                      </a:r>
                      <a:endParaRPr b="1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64506A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36800">
                <a:tc gridSpan="2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infection</a:t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Predisposing factors</a:t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morphology</a:t>
                      </a:r>
                      <a:endParaRPr b="1" sz="10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features</a:t>
                      </a:r>
                      <a:endParaRPr b="1"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41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Acute </a:t>
                      </a:r>
                      <a:r>
                        <a:rPr b="1"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pyelonephritis</a:t>
                      </a:r>
                      <a:endParaRPr sz="500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1-</a:t>
                      </a: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Enteric</a:t>
                      </a: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 gram negative rods (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E.coli</a:t>
                      </a:r>
                      <a:r>
                        <a:rPr lang="en" sz="1200">
                          <a:solidFill>
                            <a:srgbClr val="262626"/>
                          </a:solidFill>
                        </a:rPr>
                        <a:t>)</a:t>
                      </a:r>
                      <a:endParaRPr sz="1200">
                        <a:solidFill>
                          <a:srgbClr val="26262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Proteus spp.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3-Klebsiella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Enterobacter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5-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Pseudomonas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(usually from lower urinary tract  infection spread or from bloodstream)</a:t>
                      </a:r>
                      <a:endParaRPr sz="1100">
                        <a:solidFill>
                          <a:srgbClr val="7F7F7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Urethral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Instrumentation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Incompetence of the vesicoureteral orifice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Diabetes mellitus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Obstruction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Gender (females)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Pre-existing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renal lesions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mmunosuppression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immunodeficiency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macro: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enlarged and swollen kidney and show small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yellow/white subcapsular and </a:t>
                      </a:r>
                      <a:r>
                        <a:rPr lang="en" sz="9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cortical microabscesses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Rarely the kidney may become filled with large amounts of pus.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micro: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The neutrophils fill the tubules and collecting ducts.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The vessels and glomeruli often are preserved.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 with chills and sweats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Flank pain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Dysuria,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frequency and urgency.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Pyuria, hematuria.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Positive urine culture and wbc casts in the urine.</a:t>
                      </a:r>
                      <a:endParaRPr sz="10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3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</a:t>
                      </a:r>
                      <a:r>
                        <a:rPr b="1" lang="en" sz="1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pyelonephritis</a:t>
                      </a:r>
                      <a:endParaRPr sz="500">
                        <a:solidFill>
                          <a:srgbClr val="262626"/>
                        </a:solidFill>
                      </a:endParaRPr>
                    </a:p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</a:t>
                      </a:r>
                      <a:r>
                        <a:rPr lang="en" sz="11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Recurrent chronic urinary tract infection.</a:t>
                      </a:r>
                      <a:endParaRPr sz="1100">
                        <a:solidFill>
                          <a:schemeClr val="accent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accent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Chronic urinary obstruction (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stones or  tumors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…)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Chronic reflux.</a:t>
                      </a:r>
                      <a:endParaRPr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:)</a:t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macro: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kidneys are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small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contracted,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The surface of the kidney is irregularly scarred with areas of depression.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blunting</a:t>
                      </a:r>
                      <a:r>
                        <a:rPr lang="en" sz="9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(dilating)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pelvicalyceal system.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micro: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tubular atrophy with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thyroidization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tubules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interstitial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fibrosis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chronic interstitial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inflammation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Mostly </a:t>
                      </a:r>
                      <a:r>
                        <a:rPr lang="en" sz="10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episodic symptoms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urinary tract infection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Hypertension.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Imaging show deformed pelvicalyceal system and cortical scarring.</a:t>
                      </a:r>
                      <a:endParaRPr sz="10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4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Drug induced </a:t>
                      </a:r>
                      <a:endParaRPr sz="500">
                        <a:solidFill>
                          <a:srgbClr val="26262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(is an IgE (hypersensitivity) and T cell–mediated immune reaction to a drug)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Drugs usage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(eg.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penicillins (e.g. ampicillin), rifampicin, diuretics (thiazides), nonsteroidal anti-inflammatory agents, etc.)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(:</a:t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micro: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Interstitial inﬁltration by chronic inﬂammatory cells , typically with increased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eosinophils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Interstitial </a:t>
                      </a:r>
                      <a:r>
                        <a:rPr b="1" lang="en" sz="9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non-necrotizing granulomas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multinucleated giant cells </a:t>
                      </a:r>
                      <a:endParaRPr sz="900">
                        <a:solidFill>
                          <a:schemeClr val="accent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Tubular atrophy</a:t>
                      </a: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hematuria and eosinophils in urine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Can present as acute kidney injury</a:t>
                      </a: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7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1" name="Google Shape;511;p36"/>
          <p:cNvSpPr txBox="1"/>
          <p:nvPr/>
        </p:nvSpPr>
        <p:spPr>
          <a:xfrm rot="-5400000">
            <a:off x="-1242575" y="5485700"/>
            <a:ext cx="31671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Tubulointerstitial nephritis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8" name="Google Shape;518;p37"/>
          <p:cNvSpPr/>
          <p:nvPr/>
        </p:nvSpPr>
        <p:spPr>
          <a:xfrm rot="10800000">
            <a:off x="1780638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7"/>
          <p:cNvSpPr txBox="1"/>
          <p:nvPr/>
        </p:nvSpPr>
        <p:spPr>
          <a:xfrm>
            <a:off x="2042125" y="11655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sz="800"/>
          </a:p>
        </p:txBody>
      </p:sp>
      <p:graphicFrame>
        <p:nvGraphicFramePr>
          <p:cNvPr id="520" name="Google Shape;520;p37"/>
          <p:cNvGraphicFramePr/>
          <p:nvPr/>
        </p:nvGraphicFramePr>
        <p:xfrm>
          <a:off x="0" y="1096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560675"/>
                <a:gridCol w="1219950"/>
                <a:gridCol w="1214825"/>
                <a:gridCol w="1379075"/>
                <a:gridCol w="1261675"/>
                <a:gridCol w="1221775"/>
              </a:tblGrid>
              <a:tr h="577050">
                <a:tc gridSpan="6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UTI</a:t>
                      </a:r>
                      <a:endParaRPr b="1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64506A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473875">
                <a:tc gridSpan="2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infection</a:t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Predisposing factors</a:t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morphology</a:t>
                      </a:r>
                      <a:endParaRPr b="1" sz="10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features</a:t>
                      </a:r>
                      <a:endParaRPr b="1"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8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Urolithiasis/ nephrolithiasis</a:t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Formation of urinary calculi/stone along the urinary system)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Types of stones: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calcium stones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uric acid stones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cystine stones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4- infection stones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=)</a:t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Metabolic factors: hypercalciuria, hyperphosphaturia, oxaluria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Persistently alkaline urine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Persistently acidic urine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Stasis of urine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dehydration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more common in men than in women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There may be a familial tendency toward stone formation</a:t>
                      </a:r>
                      <a:endParaRPr sz="10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Majority (80%) of the stones are unilateral.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Commonly multiple stones are found in one kidney.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They range from hard to soft, from smooth to rough.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Stones vary in size.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The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staghorn calculi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take the shape of the pelvicalyceal system.</a:t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 be asymptomatic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Smaller stones can pass into the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ureter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where they cause obstruction leading to  intense episodes of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ﬂank pain radiating toward the </a:t>
                      </a:r>
                      <a:r>
                        <a:rPr lang="en" sz="1100">
                          <a:solidFill>
                            <a:srgbClr val="93C4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”thigh”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groin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They may pass out in urine → painful. </a:t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6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Hydronephrosis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(It is the dilation of the renal pelvicalyceal system with resultant renal parenchymal atrophy)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 be chronic or acute…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Complication of the obstruction to the outﬂow of urine.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Obstruction below the level of ureters causes bilateral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hydronephrosis </a:t>
                      </a:r>
                      <a:endParaRPr sz="9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xygen"/>
                          <a:ea typeface="Oxygen"/>
                          <a:cs typeface="Oxygen"/>
                          <a:sym typeface="Oxygen"/>
                        </a:rPr>
                        <a:t> (=</a:t>
                      </a:r>
                      <a:endParaRPr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Initially enlarged kidney, Followed by atrophy or compression of the renal parenchyma.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Depending on the level of the obstruction, one or both ureters may also be dilated (hydroureter).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Unilateral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hydronephrosis may be asymptomatic for long periods     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93C4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Bilateral hydronephrosis can leads to oliguria, anuria and </a:t>
                      </a:r>
                      <a:r>
                        <a:rPr lang="en" sz="1100">
                          <a:solidFill>
                            <a:srgbClr val="93C4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acute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renal failure</a:t>
                      </a:r>
                      <a:endParaRPr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61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Papillary necrosis</a:t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(It is a type of pyelonephritis characterized by necrosis of the renal papillae)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hMerge="1"/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More commonly seen in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Diabetics with acute pyelonephritis.     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Sickle cell disease.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Acute pyelonephritis with urinary tract obstruction.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Renal transplant rejection.   ● Chronic liver disease.    ● infections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Morphology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Yellow white Suppurative necrosis (pus) at the tips of renal papillae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8"/>
          <p:cNvSpPr/>
          <p:nvPr/>
        </p:nvSpPr>
        <p:spPr>
          <a:xfrm>
            <a:off x="4944686" y="8265187"/>
            <a:ext cx="15936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26" name="Google Shape;526;p38"/>
          <p:cNvGraphicFramePr/>
          <p:nvPr/>
        </p:nvGraphicFramePr>
        <p:xfrm>
          <a:off x="13" y="12784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802225"/>
                <a:gridCol w="842325"/>
                <a:gridCol w="1323675"/>
                <a:gridCol w="2162200"/>
                <a:gridCol w="1727550"/>
              </a:tblGrid>
              <a:tr h="708900">
                <a:tc gridSpan="5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 UTI</a:t>
                      </a:r>
                      <a:endParaRPr b="1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64506A"/>
                    </a:solidFill>
                  </a:tcPr>
                </a:tc>
                <a:tc hMerge="1"/>
                <a:tc hMerge="1"/>
                <a:tc hMerge="1"/>
                <a:tc hMerge="1"/>
              </a:tr>
              <a:tr h="582150">
                <a:tc gridSpan="2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infection</a:t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Predisposing factors</a:t>
                      </a:r>
                      <a:endParaRPr b="1" sz="12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9144" lvl="0" marL="0" rtl="0" algn="ctr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features</a:t>
                      </a:r>
                      <a:endParaRPr b="1"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4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ureteritis</a:t>
                      </a:r>
                      <a:endParaRPr sz="1500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18288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an inflammation of the </a:t>
                      </a:r>
                      <a:r>
                        <a:rPr b="1" lang="en" sz="11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ureters</a:t>
                      </a:r>
                      <a:r>
                        <a:rPr lang="en" sz="11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1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18288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a complication of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descending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ascending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infections; and it is often associated with ureteral obstruction (e.g. calculi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extrinsic compression of ureter by an adjacent tumor/lymph node or pregnant uterus).</a:t>
                      </a:r>
                      <a:endParaRPr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 hMerge="1"/>
                <a:tc hMerge="1"/>
              </a:tr>
              <a:tr h="2942375">
                <a:tc gridSpan="2">
                  <a:txBody>
                    <a:bodyPr/>
                    <a:lstStyle/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lang="en" sz="15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ystitis</a:t>
                      </a:r>
                      <a:endParaRPr b="1" sz="1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(inflammation of the urinary bladder)</a:t>
                      </a:r>
                      <a:endParaRPr sz="10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commonly bacterial, mainly by coliform bacteria (e.g.      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 coli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Proteus vulgaris, Pseudomonas and Enterobacter spp).</a:t>
                      </a:r>
                      <a:endParaRPr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bladder calculi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bladder outlet obstruction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 diabetes mellitus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●immunodeficiency, radiation therapy, and chemotherapy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●prior instrumentation (often in hospitalized patients) 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●higher risk of cystitis in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females </a:t>
                      </a:r>
                      <a:r>
                        <a:rPr lang="en" sz="1100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(because of a short urethra)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especially during pregnancy.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9144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lang="en" sz="11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Fever with chills</a:t>
                      </a:r>
                      <a:endParaRPr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Excessive urinary frequency, painful burning urination (dysuria) and lower abdominal or pelvic discomfort. </a:t>
                      </a:r>
                      <a:endParaRPr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Examination of urine usually reveals inflammatory cells.</a:t>
                      </a:r>
                      <a:endParaRPr sz="11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7" name="Google Shape;527;p38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8" name="Google Shape;528;p38"/>
          <p:cNvSpPr/>
          <p:nvPr/>
        </p:nvSpPr>
        <p:spPr>
          <a:xfrm rot="10800000">
            <a:off x="1780638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8"/>
          <p:cNvSpPr txBox="1"/>
          <p:nvPr/>
        </p:nvSpPr>
        <p:spPr>
          <a:xfrm>
            <a:off x="2042125" y="11655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sz="800"/>
          </a:p>
        </p:txBody>
      </p:sp>
      <p:cxnSp>
        <p:nvCxnSpPr>
          <p:cNvPr id="530" name="Google Shape;530;p38"/>
          <p:cNvCxnSpPr/>
          <p:nvPr/>
        </p:nvCxnSpPr>
        <p:spPr>
          <a:xfrm>
            <a:off x="834663" y="6395303"/>
            <a:ext cx="0" cy="95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1" name="Google Shape;531;p38"/>
          <p:cNvSpPr txBox="1"/>
          <p:nvPr/>
        </p:nvSpPr>
        <p:spPr>
          <a:xfrm>
            <a:off x="254000" y="5932725"/>
            <a:ext cx="111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Special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types of cystitis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38"/>
          <p:cNvSpPr/>
          <p:nvPr/>
        </p:nvSpPr>
        <p:spPr>
          <a:xfrm>
            <a:off x="1726536" y="7402289"/>
            <a:ext cx="15798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8"/>
          <p:cNvSpPr/>
          <p:nvPr/>
        </p:nvSpPr>
        <p:spPr>
          <a:xfrm>
            <a:off x="102000" y="7402275"/>
            <a:ext cx="16245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8"/>
          <p:cNvSpPr/>
          <p:nvPr/>
        </p:nvSpPr>
        <p:spPr>
          <a:xfrm>
            <a:off x="102002" y="8265187"/>
            <a:ext cx="16245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8"/>
          <p:cNvSpPr txBox="1"/>
          <p:nvPr/>
        </p:nvSpPr>
        <p:spPr>
          <a:xfrm>
            <a:off x="117561" y="7661800"/>
            <a:ext cx="159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9144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Follicular cystitis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36" name="Google Shape;536;p38"/>
          <p:cNvSpPr txBox="1"/>
          <p:nvPr/>
        </p:nvSpPr>
        <p:spPr>
          <a:xfrm>
            <a:off x="1822564" y="7575756"/>
            <a:ext cx="138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9144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Tuberculous cystitis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37" name="Google Shape;537;p38"/>
          <p:cNvSpPr txBox="1"/>
          <p:nvPr/>
        </p:nvSpPr>
        <p:spPr>
          <a:xfrm>
            <a:off x="198155" y="8524717"/>
            <a:ext cx="144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9144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Eosinophilic cystitis</a:t>
            </a:r>
            <a:endParaRPr sz="9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38"/>
          <p:cNvSpPr txBox="1"/>
          <p:nvPr/>
        </p:nvSpPr>
        <p:spPr>
          <a:xfrm>
            <a:off x="1968013" y="8435968"/>
            <a:ext cx="1110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Hemorrhagic cystitis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39" name="Google Shape;539;p38"/>
          <p:cNvSpPr/>
          <p:nvPr/>
        </p:nvSpPr>
        <p:spPr>
          <a:xfrm>
            <a:off x="1726536" y="8265187"/>
            <a:ext cx="15936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8"/>
          <p:cNvSpPr/>
          <p:nvPr/>
        </p:nvSpPr>
        <p:spPr>
          <a:xfrm>
            <a:off x="4944686" y="7402289"/>
            <a:ext cx="15798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8"/>
          <p:cNvSpPr/>
          <p:nvPr/>
        </p:nvSpPr>
        <p:spPr>
          <a:xfrm>
            <a:off x="3320150" y="7402275"/>
            <a:ext cx="16245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8"/>
          <p:cNvSpPr/>
          <p:nvPr/>
        </p:nvSpPr>
        <p:spPr>
          <a:xfrm>
            <a:off x="3320152" y="8265187"/>
            <a:ext cx="1624500" cy="863100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8"/>
          <p:cNvSpPr txBox="1"/>
          <p:nvPr/>
        </p:nvSpPr>
        <p:spPr>
          <a:xfrm>
            <a:off x="3328711" y="7612050"/>
            <a:ext cx="159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9144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Chronic interstitial cystitis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44" name="Google Shape;544;p38"/>
          <p:cNvSpPr txBox="1"/>
          <p:nvPr/>
        </p:nvSpPr>
        <p:spPr>
          <a:xfrm>
            <a:off x="5054414" y="7649181"/>
            <a:ext cx="138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9144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Malakoplakia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45" name="Google Shape;545;p38"/>
          <p:cNvSpPr txBox="1"/>
          <p:nvPr/>
        </p:nvSpPr>
        <p:spPr>
          <a:xfrm>
            <a:off x="3408805" y="8512067"/>
            <a:ext cx="144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9144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Polypoid cystitis</a:t>
            </a:r>
            <a:endParaRPr sz="9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38"/>
          <p:cNvSpPr txBox="1"/>
          <p:nvPr/>
        </p:nvSpPr>
        <p:spPr>
          <a:xfrm>
            <a:off x="5065425" y="8512075"/>
            <a:ext cx="133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9144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Schistosomiasis</a:t>
            </a:r>
            <a:endParaRPr>
              <a:solidFill>
                <a:srgbClr val="262626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"/>
          <p:cNvSpPr txBox="1"/>
          <p:nvPr/>
        </p:nvSpPr>
        <p:spPr>
          <a:xfrm>
            <a:off x="1110583" y="5529754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A. Infection stones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B.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Uric acid stones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C.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Cystine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stones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D.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Calcium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stones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52" name="Google Shape;552;p39"/>
          <p:cNvGrpSpPr/>
          <p:nvPr/>
        </p:nvGrpSpPr>
        <p:grpSpPr>
          <a:xfrm>
            <a:off x="628426" y="4771217"/>
            <a:ext cx="5257413" cy="784045"/>
            <a:chOff x="4404547" y="3301592"/>
            <a:chExt cx="850632" cy="129272"/>
          </a:xfrm>
        </p:grpSpPr>
        <p:sp>
          <p:nvSpPr>
            <p:cNvPr id="553" name="Google Shape;553;p39"/>
            <p:cNvSpPr/>
            <p:nvPr/>
          </p:nvSpPr>
          <p:spPr>
            <a:xfrm>
              <a:off x="4404547" y="3301592"/>
              <a:ext cx="850632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</a:t>
              </a:r>
              <a:r>
                <a:rPr lang="en">
                  <a:solidFill>
                    <a:srgbClr val="434343"/>
                  </a:solidFill>
                </a:rPr>
                <a:t>     </a:t>
              </a:r>
              <a:r>
                <a:rPr lang="en" sz="1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the Most </a:t>
              </a:r>
              <a:r>
                <a:rPr lang="en" sz="1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common type of kidney stone?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       </a:t>
              </a:r>
              <a:r>
                <a:rPr lang="en"/>
                <a:t>      </a:t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Q3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55" name="Google Shape;555;p39"/>
          <p:cNvSpPr txBox="1"/>
          <p:nvPr/>
        </p:nvSpPr>
        <p:spPr>
          <a:xfrm>
            <a:off x="1110582" y="7231973"/>
            <a:ext cx="52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A.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hydronephrosis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B. </a:t>
            </a: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Staghorn calculi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C. Urethritis 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D. Urolithiasis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56" name="Google Shape;556;p39"/>
          <p:cNvGrpSpPr/>
          <p:nvPr/>
        </p:nvGrpSpPr>
        <p:grpSpPr>
          <a:xfrm>
            <a:off x="628438" y="6478097"/>
            <a:ext cx="5257413" cy="784045"/>
            <a:chOff x="4404547" y="3301592"/>
            <a:chExt cx="850632" cy="129272"/>
          </a:xfrm>
        </p:grpSpPr>
        <p:sp>
          <p:nvSpPr>
            <p:cNvPr id="557" name="Google Shape;557;p39"/>
            <p:cNvSpPr/>
            <p:nvPr/>
          </p:nvSpPr>
          <p:spPr>
            <a:xfrm>
              <a:off x="4404547" y="3301592"/>
              <a:ext cx="850632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</a:t>
              </a:r>
              <a:r>
                <a:rPr lang="en">
                  <a:solidFill>
                    <a:srgbClr val="434343"/>
                  </a:solidFill>
                </a:rPr>
                <a:t>     </a:t>
              </a:r>
              <a:r>
                <a:rPr lang="en"/>
                <a:t>                 </a:t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Q4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59" name="Google Shape;559;p39"/>
          <p:cNvSpPr/>
          <p:nvPr/>
        </p:nvSpPr>
        <p:spPr>
          <a:xfrm rot="10800000">
            <a:off x="1925888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9"/>
          <p:cNvSpPr txBox="1"/>
          <p:nvPr/>
        </p:nvSpPr>
        <p:spPr>
          <a:xfrm>
            <a:off x="972050" y="8934195"/>
            <a:ext cx="5257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A. follicular cystitis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B. hemorrhagic cystitis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C. polypoid cystitis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D. chronic interstitial cystitis</a:t>
            </a:r>
            <a:endParaRPr>
              <a:solidFill>
                <a:srgbClr val="43434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61" name="Google Shape;561;p39"/>
          <p:cNvGrpSpPr/>
          <p:nvPr/>
        </p:nvGrpSpPr>
        <p:grpSpPr>
          <a:xfrm>
            <a:off x="628450" y="8248400"/>
            <a:ext cx="5257413" cy="784045"/>
            <a:chOff x="4404548" y="3301592"/>
            <a:chExt cx="850632" cy="129272"/>
          </a:xfrm>
        </p:grpSpPr>
        <p:sp>
          <p:nvSpPr>
            <p:cNvPr id="562" name="Google Shape;562;p39"/>
            <p:cNvSpPr/>
            <p:nvPr/>
          </p:nvSpPr>
          <p:spPr>
            <a:xfrm>
              <a:off x="4404548" y="3301592"/>
              <a:ext cx="850632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</a:t>
              </a:r>
              <a:r>
                <a:rPr lang="en" sz="1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 40 years old lady came in with persistent suprapubic pain            along with frequency, urgency and dysuria, however urine  culture was negative. What is the most likely diagnosis?</a:t>
              </a:r>
              <a:endParaRPr sz="13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Q5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64" name="Google Shape;564;p39"/>
          <p:cNvSpPr txBox="1"/>
          <p:nvPr/>
        </p:nvSpPr>
        <p:spPr>
          <a:xfrm>
            <a:off x="1928988" y="0"/>
            <a:ext cx="3000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  <a:endParaRPr/>
          </a:p>
        </p:txBody>
      </p:sp>
      <p:sp>
        <p:nvSpPr>
          <p:cNvPr id="565" name="Google Shape;565;p39"/>
          <p:cNvSpPr txBox="1"/>
          <p:nvPr/>
        </p:nvSpPr>
        <p:spPr>
          <a:xfrm rot="-10798998">
            <a:off x="2775476" y="9542300"/>
            <a:ext cx="411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xygen"/>
                <a:ea typeface="Oxygen"/>
                <a:cs typeface="Oxygen"/>
                <a:sym typeface="Oxygen"/>
              </a:rPr>
              <a:t>Answers: 1-D 2- D 3-D  4-A  5-D  </a:t>
            </a:r>
            <a:endParaRPr b="1" sz="12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6" name="Google Shape;566;p39"/>
          <p:cNvSpPr txBox="1"/>
          <p:nvPr/>
        </p:nvSpPr>
        <p:spPr>
          <a:xfrm>
            <a:off x="1378269" y="6472088"/>
            <a:ext cx="4663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36-year-old woman presents with advanced cervical carcinoma, and a 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CT scan shows widespread pelvic spread. If this condition is not surgically corrected, the patient’s kidneys will most likely develop which of the following conditions?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7" name="Google Shape;567;p39"/>
          <p:cNvSpPr txBox="1"/>
          <p:nvPr/>
        </p:nvSpPr>
        <p:spPr>
          <a:xfrm>
            <a:off x="1061806" y="1847922"/>
            <a:ext cx="5153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Proteus spp.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Klebsiella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 Enterobacter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 all of them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68" name="Google Shape;568;p39"/>
          <p:cNvGrpSpPr/>
          <p:nvPr/>
        </p:nvGrpSpPr>
        <p:grpSpPr>
          <a:xfrm>
            <a:off x="724855" y="1199681"/>
            <a:ext cx="5153636" cy="751779"/>
            <a:chOff x="4404547" y="3301592"/>
            <a:chExt cx="850632" cy="129272"/>
          </a:xfrm>
        </p:grpSpPr>
        <p:sp>
          <p:nvSpPr>
            <p:cNvPr id="569" name="Google Shape;569;p39"/>
            <p:cNvSpPr/>
            <p:nvPr/>
          </p:nvSpPr>
          <p:spPr>
            <a:xfrm>
              <a:off x="4404547" y="3301592"/>
              <a:ext cx="850632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</a:t>
              </a:r>
              <a:r>
                <a:rPr lang="en">
                  <a:solidFill>
                    <a:srgbClr val="434343"/>
                  </a:solidFill>
                </a:rPr>
                <a:t>   </a:t>
              </a: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Which of the following is The most common</a:t>
              </a:r>
              <a:endPara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causative organism for acute pyelonephritis   </a:t>
              </a:r>
              <a:r>
                <a:rPr lang="en">
                  <a:solidFill>
                    <a:srgbClr val="434343"/>
                  </a:solidFill>
                </a:rPr>
                <a:t>        </a:t>
              </a:r>
              <a:r>
                <a:rPr lang="en">
                  <a:solidFill>
                    <a:srgbClr val="262626"/>
                  </a:solidFill>
                </a:rPr>
                <a:t>     </a:t>
              </a:r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Q1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71" name="Google Shape;571;p39"/>
          <p:cNvSpPr txBox="1"/>
          <p:nvPr/>
        </p:nvSpPr>
        <p:spPr>
          <a:xfrm>
            <a:off x="1061781" y="3700622"/>
            <a:ext cx="5153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Septicemia.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Chronic pyelonephritis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 </a:t>
            </a:r>
            <a:r>
              <a:rPr lang="en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Pyonephrosis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 all of them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72" name="Google Shape;572;p39"/>
          <p:cNvGrpSpPr/>
          <p:nvPr/>
        </p:nvGrpSpPr>
        <p:grpSpPr>
          <a:xfrm>
            <a:off x="724855" y="2823780"/>
            <a:ext cx="5153636" cy="751779"/>
            <a:chOff x="4404547" y="3301592"/>
            <a:chExt cx="850632" cy="129272"/>
          </a:xfrm>
        </p:grpSpPr>
        <p:sp>
          <p:nvSpPr>
            <p:cNvPr id="573" name="Google Shape;573;p39"/>
            <p:cNvSpPr/>
            <p:nvPr/>
          </p:nvSpPr>
          <p:spPr>
            <a:xfrm>
              <a:off x="4404547" y="3301592"/>
              <a:ext cx="850632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</a:t>
              </a:r>
              <a:r>
                <a:rPr lang="en">
                  <a:solidFill>
                    <a:srgbClr val="434343"/>
                  </a:solidFill>
                </a:rPr>
                <a:t>     </a:t>
              </a:r>
              <a:r>
                <a:rPr lang="en">
                  <a:solidFill>
                    <a:srgbClr val="262626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of the following is a Complication</a:t>
              </a:r>
              <a:endParaRPr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for acute pyelonephritis</a:t>
              </a:r>
              <a:r>
                <a:rPr lang="en">
                  <a:solidFill>
                    <a:srgbClr val="26262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Q2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0"/>
          <p:cNvSpPr/>
          <p:nvPr/>
        </p:nvSpPr>
        <p:spPr>
          <a:xfrm>
            <a:off x="702775" y="4951475"/>
            <a:ext cx="2440200" cy="395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Hoor Aloraini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Farah alhalafi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Shahad Alsalahi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Nouf Aldhalaan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Jana alhazmi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Mayssar Alshobaki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Rahaf Almutairi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layan Aldoukhi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Atheer Alahmari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Walaa AlMutawa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Fatima Halawi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40"/>
          <p:cNvSpPr/>
          <p:nvPr/>
        </p:nvSpPr>
        <p:spPr>
          <a:xfrm>
            <a:off x="130675" y="9409325"/>
            <a:ext cx="1498200" cy="3540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pathology442@gmail.com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581" name="Google Shape;581;p40"/>
          <p:cNvSpPr txBox="1"/>
          <p:nvPr/>
        </p:nvSpPr>
        <p:spPr>
          <a:xfrm>
            <a:off x="1952250" y="314125"/>
            <a:ext cx="2953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Members</a:t>
            </a:r>
            <a:endParaRPr b="1" sz="4800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82" name="Google Shape;582;p40"/>
          <p:cNvGrpSpPr/>
          <p:nvPr/>
        </p:nvGrpSpPr>
        <p:grpSpPr>
          <a:xfrm>
            <a:off x="4352567" y="2348635"/>
            <a:ext cx="747969" cy="849595"/>
            <a:chOff x="-55576850" y="3198125"/>
            <a:chExt cx="279625" cy="319025"/>
          </a:xfrm>
        </p:grpSpPr>
        <p:sp>
          <p:nvSpPr>
            <p:cNvPr id="583" name="Google Shape;583;p40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40"/>
          <p:cNvGrpSpPr/>
          <p:nvPr/>
        </p:nvGrpSpPr>
        <p:grpSpPr>
          <a:xfrm>
            <a:off x="1692009" y="2348630"/>
            <a:ext cx="878914" cy="849588"/>
            <a:chOff x="-55595775" y="3982375"/>
            <a:chExt cx="319025" cy="319250"/>
          </a:xfrm>
        </p:grpSpPr>
        <p:sp>
          <p:nvSpPr>
            <p:cNvPr id="588" name="Google Shape;588;p40"/>
            <p:cNvSpPr/>
            <p:nvPr/>
          </p:nvSpPr>
          <p:spPr>
            <a:xfrm>
              <a:off x="-55441400" y="3982375"/>
              <a:ext cx="125250" cy="145175"/>
            </a:xfrm>
            <a:custGeom>
              <a:rect b="b" l="l" r="r" t="t"/>
              <a:pathLst>
                <a:path extrusionOk="0" h="5807" w="501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-55343725" y="4203125"/>
              <a:ext cx="66975" cy="41000"/>
            </a:xfrm>
            <a:custGeom>
              <a:rect b="b" l="l" r="r" t="t"/>
              <a:pathLst>
                <a:path extrusionOk="0" h="1640" w="2679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-55557950" y="4019625"/>
              <a:ext cx="147300" cy="94525"/>
            </a:xfrm>
            <a:custGeom>
              <a:rect b="b" l="l" r="r" t="t"/>
              <a:pathLst>
                <a:path extrusionOk="0" h="3781" w="5892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-55557950" y="4042450"/>
              <a:ext cx="206375" cy="259175"/>
            </a:xfrm>
            <a:custGeom>
              <a:rect b="b" l="l" r="r" t="t"/>
              <a:pathLst>
                <a:path extrusionOk="0" h="10367" w="8255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-55335050" y="4136200"/>
              <a:ext cx="18900" cy="64600"/>
            </a:xfrm>
            <a:custGeom>
              <a:rect b="b" l="l" r="r" t="t"/>
              <a:pathLst>
                <a:path extrusionOk="0" h="2584" w="756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-555957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40"/>
          <p:cNvGrpSpPr/>
          <p:nvPr/>
        </p:nvGrpSpPr>
        <p:grpSpPr>
          <a:xfrm>
            <a:off x="171982" y="9469514"/>
            <a:ext cx="275799" cy="233612"/>
            <a:chOff x="-35839800" y="3561025"/>
            <a:chExt cx="291450" cy="291650"/>
          </a:xfrm>
        </p:grpSpPr>
        <p:sp>
          <p:nvSpPr>
            <p:cNvPr id="595" name="Google Shape;595;p40"/>
            <p:cNvSpPr/>
            <p:nvPr/>
          </p:nvSpPr>
          <p:spPr>
            <a:xfrm>
              <a:off x="-35772850" y="3612425"/>
              <a:ext cx="155200" cy="142575"/>
            </a:xfrm>
            <a:custGeom>
              <a:rect b="b" l="l" r="r" t="t"/>
              <a:pathLst>
                <a:path extrusionOk="0" h="5703" w="6208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-35621625" y="3694325"/>
              <a:ext cx="73275" cy="143375"/>
            </a:xfrm>
            <a:custGeom>
              <a:rect b="b" l="l" r="r" t="t"/>
              <a:pathLst>
                <a:path extrusionOk="0" h="5735" w="2931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-35827200" y="3748675"/>
              <a:ext cx="263100" cy="104000"/>
            </a:xfrm>
            <a:custGeom>
              <a:rect b="b" l="l" r="r" t="t"/>
              <a:pathLst>
                <a:path extrusionOk="0" h="4160" w="10524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-35831925" y="3635275"/>
              <a:ext cx="41775" cy="85075"/>
            </a:xfrm>
            <a:custGeom>
              <a:rect b="b" l="l" r="r" t="t"/>
              <a:pathLst>
                <a:path extrusionOk="0" h="3403" w="1671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-35601150" y="3635275"/>
              <a:ext cx="43350" cy="85075"/>
            </a:xfrm>
            <a:custGeom>
              <a:rect b="b" l="l" r="r" t="t"/>
              <a:pathLst>
                <a:path extrusionOk="0" h="3403" w="1734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-35750000" y="3561025"/>
              <a:ext cx="111075" cy="35675"/>
            </a:xfrm>
            <a:custGeom>
              <a:rect b="b" l="l" r="r" t="t"/>
              <a:pathLst>
                <a:path extrusionOk="0" h="1427" w="4443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-35839800" y="3694325"/>
              <a:ext cx="72500" cy="143375"/>
            </a:xfrm>
            <a:custGeom>
              <a:rect b="b" l="l" r="r" t="t"/>
              <a:pathLst>
                <a:path extrusionOk="0" h="5735" w="290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40"/>
          <p:cNvSpPr/>
          <p:nvPr/>
        </p:nvSpPr>
        <p:spPr>
          <a:xfrm rot="10800000">
            <a:off x="1754100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0"/>
          <p:cNvSpPr txBox="1"/>
          <p:nvPr/>
        </p:nvSpPr>
        <p:spPr>
          <a:xfrm>
            <a:off x="1841550" y="75000"/>
            <a:ext cx="3174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Members</a:t>
            </a:r>
            <a:endParaRPr/>
          </a:p>
        </p:txBody>
      </p:sp>
      <p:sp>
        <p:nvSpPr>
          <p:cNvPr id="604" name="Google Shape;604;p40"/>
          <p:cNvSpPr/>
          <p:nvPr/>
        </p:nvSpPr>
        <p:spPr>
          <a:xfrm>
            <a:off x="2322600" y="1350263"/>
            <a:ext cx="2212800" cy="5727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 Leaders 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40"/>
          <p:cNvSpPr/>
          <p:nvPr/>
        </p:nvSpPr>
        <p:spPr>
          <a:xfrm>
            <a:off x="3705500" y="3469613"/>
            <a:ext cx="28158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   Hassan Alabdullatif</a:t>
            </a:r>
            <a:endParaRPr b="1" sz="17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40"/>
          <p:cNvSpPr/>
          <p:nvPr/>
        </p:nvSpPr>
        <p:spPr>
          <a:xfrm>
            <a:off x="2184900" y="4313700"/>
            <a:ext cx="2488200" cy="5727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 Members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40"/>
          <p:cNvSpPr txBox="1"/>
          <p:nvPr/>
        </p:nvSpPr>
        <p:spPr>
          <a:xfrm>
            <a:off x="3799400" y="9424775"/>
            <a:ext cx="3349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Theme was done by Shatha Almutib</a:t>
            </a:r>
            <a:endParaRPr sz="900"/>
          </a:p>
        </p:txBody>
      </p:sp>
      <p:sp>
        <p:nvSpPr>
          <p:cNvPr id="608" name="Google Shape;608;p40"/>
          <p:cNvSpPr/>
          <p:nvPr/>
        </p:nvSpPr>
        <p:spPr>
          <a:xfrm>
            <a:off x="801650" y="3469627"/>
            <a:ext cx="2440200" cy="6219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Maha Alkoryshy</a:t>
            </a:r>
            <a:endParaRPr b="1"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Manar Alzahrani</a:t>
            </a:r>
            <a:endParaRPr b="1"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40"/>
          <p:cNvSpPr/>
          <p:nvPr/>
        </p:nvSpPr>
        <p:spPr>
          <a:xfrm>
            <a:off x="3799400" y="5177688"/>
            <a:ext cx="2628000" cy="395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t/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Omar Alkadhi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Emad Almutairi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Rakan Alromayan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Ali Alzahrani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Saad Alahmari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Malik halees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Nawaf Alturki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Khalid Alrasheed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0" name="Google Shape;6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36710" y="6946547"/>
            <a:ext cx="275800" cy="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36704" y="6595652"/>
            <a:ext cx="275800" cy="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774" y="5773490"/>
            <a:ext cx="275800" cy="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1875" y="6420856"/>
            <a:ext cx="275800" cy="2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/>
        </p:nvSpPr>
        <p:spPr>
          <a:xfrm>
            <a:off x="483000" y="1259960"/>
            <a:ext cx="57816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➔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Recognize the predisposing factors for infections of the kidney and urinary tract.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➔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Describe the different types of infections in the kidney and the urinary tract.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➔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Recognize acute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and chronic pyelonephritis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➔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Describe the causes of urinary tract obstruction.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Open Sans"/>
              <a:buChar char="➔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Recognize drug induced nephritis.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6" name="Google Shape;146;p26"/>
          <p:cNvGrpSpPr/>
          <p:nvPr/>
        </p:nvGrpSpPr>
        <p:grpSpPr>
          <a:xfrm>
            <a:off x="-1794450" y="6797850"/>
            <a:ext cx="5147250" cy="4816800"/>
            <a:chOff x="-1569200" y="5595125"/>
            <a:chExt cx="5147250" cy="4816800"/>
          </a:xfrm>
        </p:grpSpPr>
        <p:sp>
          <p:nvSpPr>
            <p:cNvPr id="147" name="Google Shape;147;p26"/>
            <p:cNvSpPr/>
            <p:nvPr/>
          </p:nvSpPr>
          <p:spPr>
            <a:xfrm>
              <a:off x="-1569200" y="5595125"/>
              <a:ext cx="4913400" cy="4816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-1335350" y="5595125"/>
              <a:ext cx="4913400" cy="4674600"/>
            </a:xfrm>
            <a:prstGeom prst="ellipse">
              <a:avLst/>
            </a:prstGeom>
            <a:noFill/>
            <a:ln cap="flat" cmpd="sng" w="28575">
              <a:solidFill>
                <a:srgbClr val="564D6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6"/>
          <p:cNvSpPr/>
          <p:nvPr/>
        </p:nvSpPr>
        <p:spPr>
          <a:xfrm rot="10800000">
            <a:off x="1754100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1687800" y="75000"/>
            <a:ext cx="3482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Objectives </a:t>
            </a:r>
            <a:endParaRPr b="1" sz="48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flipH="1">
            <a:off x="137900" y="74645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558150" y="4084293"/>
            <a:ext cx="5631300" cy="24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Key outlines: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➔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Urinary Tract Obstruction: causes and clinical manifestations in children and adults.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Open Sans"/>
              <a:buChar char="➔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Infections of the Urinary Tract: Predisposing Factors and Clinical Manifestations.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➔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Pathology of Acute and Chronic Pyelonephritis including causes and complications of urolithiasis.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Open Sans"/>
              <a:buChar char="➔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Drug induced interstitial nephritis and renal necrosis.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>
            <a:off x="1581750" y="90488"/>
            <a:ext cx="3944430" cy="1015254"/>
          </a:xfrm>
          <a:prstGeom prst="flowChartTerminator">
            <a:avLst/>
          </a:prstGeom>
          <a:solidFill>
            <a:srgbClr val="E7E6E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Infections of the upper urinary tract</a:t>
            </a:r>
            <a:endParaRPr b="1" sz="25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311425" y="1209175"/>
            <a:ext cx="3684000" cy="3789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Tubulointerstitial nephritis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0" name="Google Shape;160;p27"/>
          <p:cNvGrpSpPr/>
          <p:nvPr/>
        </p:nvGrpSpPr>
        <p:grpSpPr>
          <a:xfrm>
            <a:off x="311475" y="1691550"/>
            <a:ext cx="6282381" cy="607267"/>
            <a:chOff x="4411969" y="2233968"/>
            <a:chExt cx="763574" cy="263514"/>
          </a:xfrm>
        </p:grpSpPr>
        <p:sp>
          <p:nvSpPr>
            <p:cNvPr id="161" name="Google Shape;161;p27"/>
            <p:cNvSpPr/>
            <p:nvPr/>
          </p:nvSpPr>
          <p:spPr>
            <a:xfrm>
              <a:off x="4411969" y="2278599"/>
              <a:ext cx="763574" cy="218884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4411969" y="2233968"/>
              <a:ext cx="170697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Definition</a:t>
              </a:r>
              <a:endPara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3" name="Google Shape;163;p27"/>
          <p:cNvSpPr txBox="1"/>
          <p:nvPr/>
        </p:nvSpPr>
        <p:spPr>
          <a:xfrm>
            <a:off x="388350" y="1715588"/>
            <a:ext cx="6247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                          Tubulointerstitial nephritis is inflammatory disease primarily involving the renal tubules and interstitium </a:t>
            </a:r>
            <a:r>
              <a:rPr lang="en" sz="13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(inflammation or infection).</a:t>
            </a:r>
            <a:endParaRPr sz="130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311525" y="2428125"/>
            <a:ext cx="5289507" cy="81972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311525" y="2402300"/>
            <a:ext cx="901800" cy="3255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6" name="Google Shape;166;p27"/>
          <p:cNvSpPr txBox="1"/>
          <p:nvPr/>
        </p:nvSpPr>
        <p:spPr>
          <a:xfrm>
            <a:off x="311425" y="2349500"/>
            <a:ext cx="79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Types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1227675" y="2328488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It can be in the form of: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1482200" y="2559375"/>
            <a:ext cx="199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Acute pyelonephritis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1482200" y="2759750"/>
            <a:ext cx="2310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Chronic pyelonephritis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1482200" y="2959575"/>
            <a:ext cx="372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Drug induced tubulointerstitial nephritis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1" name="Google Shape;171;p27"/>
          <p:cNvCxnSpPr/>
          <p:nvPr/>
        </p:nvCxnSpPr>
        <p:spPr>
          <a:xfrm>
            <a:off x="3370063" y="2734075"/>
            <a:ext cx="3432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7"/>
          <p:cNvCxnSpPr/>
          <p:nvPr/>
        </p:nvCxnSpPr>
        <p:spPr>
          <a:xfrm>
            <a:off x="3382363" y="2959850"/>
            <a:ext cx="3432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7"/>
          <p:cNvCxnSpPr/>
          <p:nvPr/>
        </p:nvCxnSpPr>
        <p:spPr>
          <a:xfrm>
            <a:off x="3725575" y="2842338"/>
            <a:ext cx="441300" cy="36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7"/>
          <p:cNvCxnSpPr/>
          <p:nvPr/>
        </p:nvCxnSpPr>
        <p:spPr>
          <a:xfrm>
            <a:off x="3713600" y="2715525"/>
            <a:ext cx="12300" cy="2574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7"/>
          <p:cNvSpPr txBox="1"/>
          <p:nvPr/>
        </p:nvSpPr>
        <p:spPr>
          <a:xfrm>
            <a:off x="4082000" y="2590200"/>
            <a:ext cx="1654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They are serious if untreated, and need biopsy to detect if there’s kidney injury or renal failure</a:t>
            </a:r>
            <a:endParaRPr sz="7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6" name="Google Shape;176;p27"/>
          <p:cNvCxnSpPr/>
          <p:nvPr/>
        </p:nvCxnSpPr>
        <p:spPr>
          <a:xfrm>
            <a:off x="-134825" y="3310750"/>
            <a:ext cx="7439400" cy="0"/>
          </a:xfrm>
          <a:prstGeom prst="straightConnector1">
            <a:avLst/>
          </a:prstGeom>
          <a:noFill/>
          <a:ln cap="flat" cmpd="sng" w="19050">
            <a:solidFill>
              <a:srgbClr val="96809C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7" name="Google Shape;177;p27"/>
          <p:cNvSpPr/>
          <p:nvPr/>
        </p:nvSpPr>
        <p:spPr>
          <a:xfrm>
            <a:off x="311425" y="3414125"/>
            <a:ext cx="3279600" cy="3789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ACUTE PYELONEPHRITIS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8" name="Google Shape;178;p27"/>
          <p:cNvGrpSpPr/>
          <p:nvPr/>
        </p:nvGrpSpPr>
        <p:grpSpPr>
          <a:xfrm>
            <a:off x="311475" y="3820200"/>
            <a:ext cx="6282381" cy="710126"/>
            <a:chOff x="4411967" y="2233968"/>
            <a:chExt cx="763574" cy="308148"/>
          </a:xfrm>
        </p:grpSpPr>
        <p:sp>
          <p:nvSpPr>
            <p:cNvPr id="179" name="Google Shape;179;p27"/>
            <p:cNvSpPr/>
            <p:nvPr/>
          </p:nvSpPr>
          <p:spPr>
            <a:xfrm>
              <a:off x="4411967" y="2278599"/>
              <a:ext cx="763574" cy="263518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411969" y="2233968"/>
              <a:ext cx="170697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Definition</a:t>
              </a:r>
              <a:endPara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1" name="Google Shape;181;p27"/>
          <p:cNvSpPr txBox="1"/>
          <p:nvPr/>
        </p:nvSpPr>
        <p:spPr>
          <a:xfrm>
            <a:off x="455725" y="3907800"/>
            <a:ext cx="6171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                             Acute pyelonephritis is an acute suppurative </a:t>
            </a:r>
            <a:r>
              <a:rPr lang="en" sz="11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(neutrophilic)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inflammation of the upper urinary tract (kidney &amp; renal pelvis) caused by bacterial infection which typically follows infection of the lower urinary tract.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311525" y="4637925"/>
            <a:ext cx="1784406" cy="1569549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311525" y="4612100"/>
            <a:ext cx="1784400" cy="5079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4" name="Google Shape;184;p27"/>
          <p:cNvSpPr txBox="1"/>
          <p:nvPr/>
        </p:nvSpPr>
        <p:spPr>
          <a:xfrm>
            <a:off x="311550" y="4558250"/>
            <a:ext cx="231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most common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causative organisms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204875" y="5073175"/>
            <a:ext cx="1997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enteric gram-negative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rods </a:t>
            </a:r>
            <a:r>
              <a:rPr lang="en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Escherichia coli</a:t>
            </a:r>
            <a:endParaRPr sz="11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Proteus spp.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Klebsiella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Enterobacter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Pseudomonas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6" name="Google Shape;186;p27"/>
          <p:cNvCxnSpPr/>
          <p:nvPr/>
        </p:nvCxnSpPr>
        <p:spPr>
          <a:xfrm>
            <a:off x="633875" y="5667325"/>
            <a:ext cx="1166400" cy="0"/>
          </a:xfrm>
          <a:prstGeom prst="straightConnector1">
            <a:avLst/>
          </a:prstGeom>
          <a:noFill/>
          <a:ln cap="flat" cmpd="sng" w="19050">
            <a:solidFill>
              <a:srgbClr val="6450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7"/>
          <p:cNvSpPr/>
          <p:nvPr/>
        </p:nvSpPr>
        <p:spPr>
          <a:xfrm>
            <a:off x="82875" y="6263550"/>
            <a:ext cx="2539274" cy="332872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9680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Predisposing factors</a:t>
            </a:r>
            <a:endParaRPr b="1"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2469750" y="6237500"/>
            <a:ext cx="451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Important 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because they will be repeated million times during the lecture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9" name="Google Shape;189;p27"/>
          <p:cNvGrpSpPr/>
          <p:nvPr/>
        </p:nvGrpSpPr>
        <p:grpSpPr>
          <a:xfrm>
            <a:off x="476596" y="7904174"/>
            <a:ext cx="4032208" cy="1942691"/>
            <a:chOff x="3530532" y="1565661"/>
            <a:chExt cx="1902523" cy="951693"/>
          </a:xfrm>
        </p:grpSpPr>
        <p:cxnSp>
          <p:nvCxnSpPr>
            <p:cNvPr id="190" name="Google Shape;190;p27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91" name="Google Shape;191;p27"/>
            <p:cNvGrpSpPr/>
            <p:nvPr/>
          </p:nvGrpSpPr>
          <p:grpSpPr>
            <a:xfrm>
              <a:off x="3530532" y="1740472"/>
              <a:ext cx="187800" cy="219300"/>
              <a:chOff x="3530532" y="1740472"/>
              <a:chExt cx="187800" cy="219300"/>
            </a:xfrm>
          </p:grpSpPr>
          <p:cxnSp>
            <p:nvCxnSpPr>
              <p:cNvPr id="192" name="Google Shape;192;p27"/>
              <p:cNvCxnSpPr>
                <a:stCxn id="193" idx="0"/>
                <a:endCxn id="194" idx="2"/>
              </p:cNvCxnSpPr>
              <p:nvPr/>
            </p:nvCxnSpPr>
            <p:spPr>
              <a:xfrm rot="10800000">
                <a:off x="3600432" y="1740472"/>
                <a:ext cx="24000" cy="31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66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3" name="Google Shape;193;p27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9680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" name="Google Shape;195;p27"/>
            <p:cNvGrpSpPr/>
            <p:nvPr/>
          </p:nvGrpSpPr>
          <p:grpSpPr>
            <a:xfrm>
              <a:off x="3891569" y="1779209"/>
              <a:ext cx="187800" cy="199033"/>
              <a:chOff x="3891569" y="1779209"/>
              <a:chExt cx="187800" cy="199033"/>
            </a:xfrm>
          </p:grpSpPr>
          <p:cxnSp>
            <p:nvCxnSpPr>
              <p:cNvPr id="196" name="Google Shape;196;p27"/>
              <p:cNvCxnSpPr>
                <a:stCxn id="197" idx="0"/>
                <a:endCxn id="198" idx="4"/>
              </p:cNvCxnSpPr>
              <p:nvPr/>
            </p:nvCxnSpPr>
            <p:spPr>
              <a:xfrm flipH="1" rot="10800000">
                <a:off x="3978562" y="1967142"/>
                <a:ext cx="6900" cy="111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66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8" name="Google Shape;198;p27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9680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Google Shape;199;p27"/>
            <p:cNvGrpSpPr/>
            <p:nvPr/>
          </p:nvGrpSpPr>
          <p:grpSpPr>
            <a:xfrm>
              <a:off x="4252606" y="1565661"/>
              <a:ext cx="187800" cy="394111"/>
              <a:chOff x="4252606" y="1565661"/>
              <a:chExt cx="187800" cy="394111"/>
            </a:xfrm>
          </p:grpSpPr>
          <p:cxnSp>
            <p:nvCxnSpPr>
              <p:cNvPr id="200" name="Google Shape;200;p27"/>
              <p:cNvCxnSpPr/>
              <p:nvPr/>
            </p:nvCxnSpPr>
            <p:spPr>
              <a:xfrm rot="10800000">
                <a:off x="4349995" y="1565661"/>
                <a:ext cx="0" cy="291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66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1" name="Google Shape;201;p27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9680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p27"/>
            <p:cNvGrpSpPr/>
            <p:nvPr/>
          </p:nvGrpSpPr>
          <p:grpSpPr>
            <a:xfrm>
              <a:off x="4613643" y="1763716"/>
              <a:ext cx="819412" cy="753639"/>
              <a:chOff x="4613643" y="1763716"/>
              <a:chExt cx="819412" cy="753639"/>
            </a:xfrm>
          </p:grpSpPr>
          <p:grpSp>
            <p:nvGrpSpPr>
              <p:cNvPr id="203" name="Google Shape;203;p27"/>
              <p:cNvGrpSpPr/>
              <p:nvPr/>
            </p:nvGrpSpPr>
            <p:grpSpPr>
              <a:xfrm>
                <a:off x="4652455" y="1879538"/>
                <a:ext cx="780600" cy="637816"/>
                <a:chOff x="4652455" y="1879538"/>
                <a:chExt cx="780600" cy="637816"/>
              </a:xfrm>
            </p:grpSpPr>
            <p:cxnSp>
              <p:nvCxnSpPr>
                <p:cNvPr id="204" name="Google Shape;204;p27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66666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05" name="Google Shape;205;p27"/>
                <p:cNvSpPr/>
                <p:nvPr/>
              </p:nvSpPr>
              <p:spPr>
                <a:xfrm>
                  <a:off x="4652455" y="1978254"/>
                  <a:ext cx="780600" cy="539100"/>
                </a:xfrm>
                <a:prstGeom prst="rect">
                  <a:avLst/>
                </a:prstGeom>
                <a:solidFill>
                  <a:srgbClr val="E7E6E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6" name="Google Shape;206;p27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9680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7" name="Google Shape;197;p27"/>
          <p:cNvSpPr/>
          <p:nvPr/>
        </p:nvSpPr>
        <p:spPr>
          <a:xfrm>
            <a:off x="41500" y="8746375"/>
            <a:ext cx="2769300" cy="11004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1246950" y="6611500"/>
            <a:ext cx="2466300" cy="16503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41500" y="6610600"/>
            <a:ext cx="1166400" cy="16503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27"/>
          <p:cNvCxnSpPr>
            <a:endCxn id="209" idx="6"/>
          </p:cNvCxnSpPr>
          <p:nvPr/>
        </p:nvCxnSpPr>
        <p:spPr>
          <a:xfrm>
            <a:off x="3684165" y="8500140"/>
            <a:ext cx="2580900" cy="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7"/>
          <p:cNvCxnSpPr>
            <a:stCxn id="211" idx="0"/>
            <a:endCxn id="212" idx="2"/>
          </p:cNvCxnSpPr>
          <p:nvPr/>
        </p:nvCxnSpPr>
        <p:spPr>
          <a:xfrm flipH="1" rot="10800000">
            <a:off x="3770507" y="8246716"/>
            <a:ext cx="554700" cy="786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7"/>
          <p:cNvSpPr/>
          <p:nvPr/>
        </p:nvSpPr>
        <p:spPr>
          <a:xfrm>
            <a:off x="3571496" y="8325316"/>
            <a:ext cx="398023" cy="383356"/>
          </a:xfrm>
          <a:prstGeom prst="ellipse">
            <a:avLst/>
          </a:prstGeom>
          <a:solidFill>
            <a:srgbClr val="9680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" name="Google Shape;213;p27"/>
          <p:cNvGrpSpPr/>
          <p:nvPr/>
        </p:nvGrpSpPr>
        <p:grpSpPr>
          <a:xfrm>
            <a:off x="4336677" y="8340089"/>
            <a:ext cx="691223" cy="406436"/>
            <a:chOff x="3891569" y="1779209"/>
            <a:chExt cx="326141" cy="199106"/>
          </a:xfrm>
        </p:grpSpPr>
        <p:cxnSp>
          <p:nvCxnSpPr>
            <p:cNvPr id="214" name="Google Shape;214;p27"/>
            <p:cNvCxnSpPr>
              <a:stCxn id="215" idx="0"/>
              <a:endCxn id="216" idx="4"/>
            </p:cNvCxnSpPr>
            <p:nvPr/>
          </p:nvCxnSpPr>
          <p:spPr>
            <a:xfrm rot="10800000">
              <a:off x="3985510" y="1966915"/>
              <a:ext cx="232200" cy="114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6" name="Google Shape;216;p27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7"/>
          <p:cNvGrpSpPr/>
          <p:nvPr/>
        </p:nvGrpSpPr>
        <p:grpSpPr>
          <a:xfrm>
            <a:off x="5101859" y="7904174"/>
            <a:ext cx="398023" cy="804498"/>
            <a:chOff x="4252606" y="1565661"/>
            <a:chExt cx="187800" cy="394111"/>
          </a:xfrm>
        </p:grpSpPr>
        <p:cxnSp>
          <p:nvCxnSpPr>
            <p:cNvPr id="218" name="Google Shape;218;p27"/>
            <p:cNvCxnSpPr/>
            <p:nvPr/>
          </p:nvCxnSpPr>
          <p:spPr>
            <a:xfrm rot="10800000">
              <a:off x="4349995" y="1565661"/>
              <a:ext cx="0" cy="29190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9" name="Google Shape;219;p27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27"/>
          <p:cNvGrpSpPr/>
          <p:nvPr/>
        </p:nvGrpSpPr>
        <p:grpSpPr>
          <a:xfrm>
            <a:off x="5526175" y="8308462"/>
            <a:ext cx="1259559" cy="1538303"/>
            <a:chOff x="4452812" y="1763716"/>
            <a:chExt cx="594300" cy="753590"/>
          </a:xfrm>
        </p:grpSpPr>
        <p:grpSp>
          <p:nvGrpSpPr>
            <p:cNvPr id="221" name="Google Shape;221;p27"/>
            <p:cNvGrpSpPr/>
            <p:nvPr/>
          </p:nvGrpSpPr>
          <p:grpSpPr>
            <a:xfrm>
              <a:off x="4452812" y="1879538"/>
              <a:ext cx="594300" cy="637767"/>
              <a:chOff x="4452812" y="1879538"/>
              <a:chExt cx="594300" cy="637767"/>
            </a:xfrm>
          </p:grpSpPr>
          <p:cxnSp>
            <p:nvCxnSpPr>
              <p:cNvPr id="222" name="Google Shape;222;p27"/>
              <p:cNvCxnSpPr/>
              <p:nvPr/>
            </p:nvCxnSpPr>
            <p:spPr>
              <a:xfrm rot="10800000">
                <a:off x="4707486" y="1879538"/>
                <a:ext cx="0" cy="2940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66666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3" name="Google Shape;223;p27"/>
              <p:cNvSpPr/>
              <p:nvPr/>
            </p:nvSpPr>
            <p:spPr>
              <a:xfrm>
                <a:off x="4452812" y="1978205"/>
                <a:ext cx="594300" cy="539100"/>
              </a:xfrm>
              <a:prstGeom prst="rect">
                <a:avLst/>
              </a:prstGeom>
              <a:solidFill>
                <a:srgbClr val="E7E6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</p:grpSp>
        <p:sp>
          <p:nvSpPr>
            <p:cNvPr id="209" name="Google Shape;209;p27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27"/>
          <p:cNvSpPr/>
          <p:nvPr/>
        </p:nvSpPr>
        <p:spPr>
          <a:xfrm>
            <a:off x="4577000" y="8746525"/>
            <a:ext cx="901800" cy="11004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4890200" y="6596425"/>
            <a:ext cx="1915800" cy="16503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3811650" y="6596450"/>
            <a:ext cx="1027200" cy="16503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5" name="Google Shape;225;p27"/>
          <p:cNvCxnSpPr/>
          <p:nvPr/>
        </p:nvCxnSpPr>
        <p:spPr>
          <a:xfrm>
            <a:off x="-384200" y="6237300"/>
            <a:ext cx="7439400" cy="0"/>
          </a:xfrm>
          <a:prstGeom prst="straightConnector1">
            <a:avLst/>
          </a:prstGeom>
          <a:noFill/>
          <a:ln cap="flat" cmpd="sng" w="19050">
            <a:solidFill>
              <a:srgbClr val="E8EBF5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6" name="Google Shape;226;p27"/>
          <p:cNvSpPr txBox="1"/>
          <p:nvPr/>
        </p:nvSpPr>
        <p:spPr>
          <a:xfrm>
            <a:off x="5424500" y="8996375"/>
            <a:ext cx="145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Immunosuppression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&amp; immunodeficiency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4421750" y="8996375"/>
            <a:ext cx="119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Pre-existing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renal lesions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4737800" y="6575316"/>
            <a:ext cx="2185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Diabetes mellitus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diabetic glycosuria predisposes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to infection by providing a rich medium for bacterial growth. Diabetics also have increased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risk of complications of pyelonephritis e.g.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septicemia, necrotizing papillitis and recurrence of infection.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2747600" y="8667650"/>
            <a:ext cx="1829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Gender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UTI most commonly affects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females 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(anatomically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predisposed because of the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close proximity of the urethra to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rectum and the short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urethra).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-48650" y="8667650"/>
            <a:ext cx="2949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Obstruction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obstruction at the level of the urinary bladder (by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stones, benign prostatic hypertrophy etc.) →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incomplete emptying of bladder and increased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residual urine → stasis of urine in bladder → allows bacteria to multiply → bacteria ascend up the ureters and infect the kidneys.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-9050" y="6646788"/>
            <a:ext cx="1267500" cy="14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Urethral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instrumentation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e.g.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catheterization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and cystoscopy.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1240175" y="6590563"/>
            <a:ext cx="2539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Incompetence of the vesicoureteral orifice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→ allows reflux of bladder urine to ascend up into the ureter (normally ureteral insertion into the bladder is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competent one-way valve that prevents retrograde flow of urine). About 1/3rd of children with UTI have vesicoureteral reflux (due to a congenital defect of the valve).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2264500" y="5011250"/>
            <a:ext cx="3000011" cy="1196226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2268525" y="4615550"/>
            <a:ext cx="2269500" cy="3789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35" name="Google Shape;235;p27"/>
          <p:cNvSpPr txBox="1"/>
          <p:nvPr/>
        </p:nvSpPr>
        <p:spPr>
          <a:xfrm>
            <a:off x="2281400" y="4600525"/>
            <a:ext cx="3214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Routes of transmission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2149050" y="4994250"/>
            <a:ext cx="1784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Ascending infection from the lower urinary tract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(more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common)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bacteria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ascends from the urethra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into the urinary bladder and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up the ureters to the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kidneys.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3735600" y="5010400"/>
            <a:ext cx="1654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Through the bloodstream/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hematogenous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(less common) e.g.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from an infected heart valve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 endocarditis, miliary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tuberculosis etc.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900" y="4526052"/>
            <a:ext cx="441300" cy="524044"/>
          </a:xfrm>
          <a:prstGeom prst="rect">
            <a:avLst/>
          </a:prstGeom>
          <a:noFill/>
          <a:ln cap="flat" cmpd="sng" w="9525">
            <a:solidFill>
              <a:srgbClr val="64506A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075" y="4569656"/>
            <a:ext cx="1267425" cy="1585519"/>
          </a:xfrm>
          <a:prstGeom prst="rect">
            <a:avLst/>
          </a:prstGeom>
          <a:noFill/>
          <a:ln cap="flat" cmpd="sng" w="9525">
            <a:solidFill>
              <a:srgbClr val="64506A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240" name="Google Shape;240;p27"/>
          <p:cNvCxnSpPr/>
          <p:nvPr/>
        </p:nvCxnSpPr>
        <p:spPr>
          <a:xfrm>
            <a:off x="3811650" y="5186125"/>
            <a:ext cx="0" cy="95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7"/>
          <p:cNvCxnSpPr>
            <a:endCxn id="235" idx="1"/>
          </p:cNvCxnSpPr>
          <p:nvPr/>
        </p:nvCxnSpPr>
        <p:spPr>
          <a:xfrm flipH="1" rot="10800000">
            <a:off x="2114600" y="4808275"/>
            <a:ext cx="166800" cy="19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27"/>
          <p:cNvCxnSpPr/>
          <p:nvPr/>
        </p:nvCxnSpPr>
        <p:spPr>
          <a:xfrm>
            <a:off x="633875" y="5514925"/>
            <a:ext cx="1166400" cy="0"/>
          </a:xfrm>
          <a:prstGeom prst="straightConnector1">
            <a:avLst/>
          </a:prstGeom>
          <a:noFill/>
          <a:ln cap="flat" cmpd="sng" w="19050">
            <a:solidFill>
              <a:srgbClr val="6450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7"/>
          <p:cNvCxnSpPr/>
          <p:nvPr/>
        </p:nvCxnSpPr>
        <p:spPr>
          <a:xfrm>
            <a:off x="633875" y="5823438"/>
            <a:ext cx="1166400" cy="0"/>
          </a:xfrm>
          <a:prstGeom prst="straightConnector1">
            <a:avLst/>
          </a:prstGeom>
          <a:noFill/>
          <a:ln cap="flat" cmpd="sng" w="19050">
            <a:solidFill>
              <a:srgbClr val="6450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7"/>
          <p:cNvCxnSpPr/>
          <p:nvPr/>
        </p:nvCxnSpPr>
        <p:spPr>
          <a:xfrm>
            <a:off x="620525" y="5998600"/>
            <a:ext cx="1166400" cy="0"/>
          </a:xfrm>
          <a:prstGeom prst="straightConnector1">
            <a:avLst/>
          </a:prstGeom>
          <a:noFill/>
          <a:ln cap="flat" cmpd="sng" w="19050">
            <a:solidFill>
              <a:srgbClr val="6450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7"/>
          <p:cNvSpPr txBox="1"/>
          <p:nvPr/>
        </p:nvSpPr>
        <p:spPr>
          <a:xfrm>
            <a:off x="3659700" y="6554863"/>
            <a:ext cx="1344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Pregnancy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Asymptomatic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bacteriuria occurs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in 10% of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Pregnant women, out of which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some develop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Acute pyelonephritis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/>
          <p:nvPr/>
        </p:nvSpPr>
        <p:spPr>
          <a:xfrm>
            <a:off x="1581750" y="90488"/>
            <a:ext cx="3944430" cy="10152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Infections of the upper urinary tract</a:t>
            </a:r>
            <a:endParaRPr b="1" sz="25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311425" y="1228588"/>
            <a:ext cx="3279600" cy="3789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ACUTE PYELONEPHRITIS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325725" y="1743725"/>
            <a:ext cx="6282394" cy="2334526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25725" y="1681250"/>
            <a:ext cx="1545900" cy="3789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55" name="Google Shape;255;p28"/>
          <p:cNvSpPr txBox="1"/>
          <p:nvPr/>
        </p:nvSpPr>
        <p:spPr>
          <a:xfrm>
            <a:off x="273625" y="1639850"/>
            <a:ext cx="162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Morphology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6" name="Google Shape;256;p28"/>
          <p:cNvCxnSpPr/>
          <p:nvPr/>
        </p:nvCxnSpPr>
        <p:spPr>
          <a:xfrm>
            <a:off x="3419450" y="1760800"/>
            <a:ext cx="0" cy="22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8"/>
          <p:cNvCxnSpPr/>
          <p:nvPr/>
        </p:nvCxnSpPr>
        <p:spPr>
          <a:xfrm>
            <a:off x="1715850" y="2067200"/>
            <a:ext cx="489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28"/>
          <p:cNvSpPr txBox="1"/>
          <p:nvPr/>
        </p:nvSpPr>
        <p:spPr>
          <a:xfrm>
            <a:off x="1871725" y="1670600"/>
            <a:ext cx="131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4506A"/>
                </a:solidFill>
              </a:rPr>
              <a:t>Macroscopic</a:t>
            </a:r>
            <a:endParaRPr sz="1500">
              <a:solidFill>
                <a:srgbClr val="64506A"/>
              </a:solidFill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4453950" y="1670600"/>
            <a:ext cx="1242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4506A"/>
                </a:solidFill>
              </a:rPr>
              <a:t>Microscopic</a:t>
            </a:r>
            <a:endParaRPr sz="1500">
              <a:solidFill>
                <a:srgbClr val="64506A"/>
              </a:solidFill>
            </a:endParaRPr>
          </a:p>
        </p:txBody>
      </p:sp>
      <p:pic>
        <p:nvPicPr>
          <p:cNvPr id="260" name="Google Shape;2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25" y="2081975"/>
            <a:ext cx="3093700" cy="1125600"/>
          </a:xfrm>
          <a:prstGeom prst="rect">
            <a:avLst/>
          </a:prstGeom>
          <a:noFill/>
          <a:ln cap="flat" cmpd="sng" w="19050">
            <a:solidFill>
              <a:srgbClr val="64506A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61" name="Google Shape;2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2081975"/>
            <a:ext cx="3177150" cy="1125600"/>
          </a:xfrm>
          <a:prstGeom prst="rect">
            <a:avLst/>
          </a:prstGeom>
          <a:noFill/>
          <a:ln cap="flat" cmpd="sng" w="19050">
            <a:solidFill>
              <a:srgbClr val="64506A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62" name="Google Shape;262;p28"/>
          <p:cNvSpPr txBox="1"/>
          <p:nvPr/>
        </p:nvSpPr>
        <p:spPr>
          <a:xfrm>
            <a:off x="311425" y="3207575"/>
            <a:ext cx="3177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◦ The kidney may be enlarged and swollen and show small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yellow/white subcapsular and </a:t>
            </a:r>
            <a:r>
              <a:rPr lang="en" sz="8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cortical microabscesses</a:t>
            </a:r>
            <a:endParaRPr sz="8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 (pus = suppurative necrosis).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◦ Rarely the kidney may become filled with large amounts of pus in the renal pelvis, calyces and ureter called pyonephrosis.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3419425" y="3146150"/>
            <a:ext cx="309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◦ There is a dense acute tubulointerstitial inflammation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(neutrophils) with tubular destruction. The neutrophils fill the tubules and collecting ducts.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◦ The vessels and glomeruli often are preserved.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◦ There is possibility of regeneration .</a:t>
            </a:r>
            <a:endParaRPr sz="80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◦ In severe cases → perinephric abscess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The abscess can be inside the kidney or around it</a:t>
            </a:r>
            <a:endParaRPr sz="80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325725" y="4182125"/>
            <a:ext cx="3061483" cy="2279703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"/>
          <p:cNvSpPr/>
          <p:nvPr/>
        </p:nvSpPr>
        <p:spPr>
          <a:xfrm>
            <a:off x="325725" y="4119650"/>
            <a:ext cx="2520900" cy="3789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66" name="Google Shape;266;p28"/>
          <p:cNvSpPr txBox="1"/>
          <p:nvPr/>
        </p:nvSpPr>
        <p:spPr>
          <a:xfrm>
            <a:off x="341825" y="4078250"/>
            <a:ext cx="193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features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341825" y="4425025"/>
            <a:ext cx="3061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Fever with chills and sweats </a:t>
            </a:r>
            <a:r>
              <a:rPr lang="en"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(those always with every bacterial infection)</a:t>
            </a:r>
            <a:endParaRPr sz="6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Flank pain with costovertebral angle tenderness.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Dysuria, frequency and urgency.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Pyuria </a:t>
            </a:r>
            <a:r>
              <a:rPr lang="en" sz="11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(Pus in the urine)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, hematuria.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Leukocytosis with neutrophilia.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Positive urine culture and wbc casts in the urine.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Differentiating upper from lower urinary tract infection is often clinically difficult.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3449925" y="4182125"/>
            <a:ext cx="3177154" cy="2279703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3449925" y="4119650"/>
            <a:ext cx="2633700" cy="3789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70" name="Google Shape;270;p28"/>
          <p:cNvSpPr txBox="1"/>
          <p:nvPr/>
        </p:nvSpPr>
        <p:spPr>
          <a:xfrm>
            <a:off x="3397825" y="4078250"/>
            <a:ext cx="180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Complications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3441375" y="4814825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● Papillary necrosis.</a:t>
            </a:r>
            <a:endParaRPr sz="12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●</a:t>
            </a: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Pyonephrosis</a:t>
            </a:r>
            <a:r>
              <a:rPr lang="en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(pus collected in the renal pelvis)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● Perinephric abscess</a:t>
            </a:r>
            <a:r>
              <a:rPr lang="en" sz="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(.Pus around the kidney(renal parenchyma or perinephric space)</a:t>
            </a:r>
            <a:endParaRPr sz="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3441375" y="44568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● Septicemia.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● Chronic pyelonephritis </a:t>
            </a:r>
            <a:r>
              <a:rPr lang="en" sz="12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(If untreated).</a:t>
            </a:r>
            <a:endParaRPr sz="120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3" name="Google Shape;273;p28"/>
          <p:cNvCxnSpPr/>
          <p:nvPr/>
        </p:nvCxnSpPr>
        <p:spPr>
          <a:xfrm>
            <a:off x="-165737" y="6560175"/>
            <a:ext cx="7439400" cy="0"/>
          </a:xfrm>
          <a:prstGeom prst="straightConnector1">
            <a:avLst/>
          </a:prstGeom>
          <a:noFill/>
          <a:ln cap="flat" cmpd="sng" w="19050">
            <a:solidFill>
              <a:srgbClr val="96809C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4" name="Google Shape;274;p28"/>
          <p:cNvSpPr/>
          <p:nvPr/>
        </p:nvSpPr>
        <p:spPr>
          <a:xfrm>
            <a:off x="311425" y="6614525"/>
            <a:ext cx="5326500" cy="3789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Papillary necrosis (necrotizing papillitis)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5" name="Google Shape;275;p28"/>
          <p:cNvGrpSpPr/>
          <p:nvPr/>
        </p:nvGrpSpPr>
        <p:grpSpPr>
          <a:xfrm>
            <a:off x="311475" y="7096800"/>
            <a:ext cx="6282381" cy="612299"/>
            <a:chOff x="4411967" y="2233968"/>
            <a:chExt cx="763574" cy="265697"/>
          </a:xfrm>
        </p:grpSpPr>
        <p:sp>
          <p:nvSpPr>
            <p:cNvPr id="276" name="Google Shape;276;p28"/>
            <p:cNvSpPr/>
            <p:nvPr/>
          </p:nvSpPr>
          <p:spPr>
            <a:xfrm>
              <a:off x="4411967" y="2278599"/>
              <a:ext cx="763574" cy="221067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4411969" y="2233968"/>
              <a:ext cx="170697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Definition</a:t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8" name="Google Shape;278;p28"/>
          <p:cNvSpPr txBox="1"/>
          <p:nvPr/>
        </p:nvSpPr>
        <p:spPr>
          <a:xfrm>
            <a:off x="311550" y="7143125"/>
            <a:ext cx="617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                   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It is a type of pyelonephritis characterized by necrosis of the renal papillae (apex of renal pyramids).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311475" y="7961650"/>
            <a:ext cx="3598238" cy="1831004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311500" y="7782600"/>
            <a:ext cx="1931376" cy="461704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9680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Seen in:</a:t>
            </a: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(Predisposing factors)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265625" y="8241275"/>
            <a:ext cx="3736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Diabetics with acute pyelonephritis.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Acute pyelonephritis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with urinary tract obstruction.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Analgesic abuse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associated interstitial nephritis.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Chronic liver disease.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Infections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e.g. tuberculosis.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Sickle cell disease.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Renal transplant rejection.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3995500" y="7812475"/>
            <a:ext cx="2806800" cy="202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4082050" y="7799900"/>
            <a:ext cx="263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Macroscopic   </a:t>
            </a:r>
            <a:r>
              <a:rPr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     Microscopic</a:t>
            </a:r>
            <a:endParaRPr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4" name="Google Shape;284;p28"/>
          <p:cNvCxnSpPr>
            <a:stCxn id="283" idx="0"/>
            <a:endCxn id="282" idx="2"/>
          </p:cNvCxnSpPr>
          <p:nvPr/>
        </p:nvCxnSpPr>
        <p:spPr>
          <a:xfrm>
            <a:off x="5398900" y="7799900"/>
            <a:ext cx="0" cy="2041800"/>
          </a:xfrm>
          <a:prstGeom prst="straightConnector1">
            <a:avLst/>
          </a:prstGeom>
          <a:noFill/>
          <a:ln cap="flat" cmpd="sng" w="9525">
            <a:solidFill>
              <a:srgbClr val="64506A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85" name="Google Shape;28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8074" y="8241275"/>
            <a:ext cx="1316399" cy="73850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86" name="Google Shape;28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3325" y="8241275"/>
            <a:ext cx="1316400" cy="73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87" name="Google Shape;287;p28"/>
          <p:cNvSpPr txBox="1"/>
          <p:nvPr/>
        </p:nvSpPr>
        <p:spPr>
          <a:xfrm>
            <a:off x="3995500" y="8930375"/>
            <a:ext cx="154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Yellow white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Suppurative  necrosis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(pus) at the tips of renal papillae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  /pyramids.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5373775" y="8937150"/>
            <a:ext cx="137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coagulative necrosis &amp; microabscess at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the tips of renal papillae.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/>
          <p:nvPr/>
        </p:nvSpPr>
        <p:spPr>
          <a:xfrm>
            <a:off x="1581750" y="90488"/>
            <a:ext cx="3944430" cy="10152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Infections of the upper urinary tract</a:t>
            </a:r>
            <a:endParaRPr b="1" sz="25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29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5" name="Google Shape;295;p29"/>
          <p:cNvSpPr/>
          <p:nvPr/>
        </p:nvSpPr>
        <p:spPr>
          <a:xfrm>
            <a:off x="311425" y="1361575"/>
            <a:ext cx="3117600" cy="3789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Chronic Pyelonephritis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6" name="Google Shape;296;p29"/>
          <p:cNvGrpSpPr/>
          <p:nvPr/>
        </p:nvGrpSpPr>
        <p:grpSpPr>
          <a:xfrm>
            <a:off x="311500" y="1843875"/>
            <a:ext cx="6282390" cy="1046683"/>
            <a:chOff x="4411967" y="2233967"/>
            <a:chExt cx="763575" cy="617221"/>
          </a:xfrm>
        </p:grpSpPr>
        <p:sp>
          <p:nvSpPr>
            <p:cNvPr id="297" name="Google Shape;297;p29"/>
            <p:cNvSpPr/>
            <p:nvPr/>
          </p:nvSpPr>
          <p:spPr>
            <a:xfrm>
              <a:off x="4411969" y="2278598"/>
              <a:ext cx="763574" cy="572589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411967" y="2233967"/>
              <a:ext cx="170697" cy="191948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</a:rPr>
                <a:t>Definition</a:t>
              </a:r>
              <a:endPara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9" name="Google Shape;299;p29"/>
          <p:cNvSpPr txBox="1"/>
          <p:nvPr/>
        </p:nvSpPr>
        <p:spPr>
          <a:xfrm>
            <a:off x="443875" y="1905650"/>
            <a:ext cx="6226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                         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- It is a chronic tubulointerstitial inflammation of the kidney caused by repeated bouts of inflammation and healing.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- resulting in scarring of the involved kidney </a:t>
            </a:r>
            <a:r>
              <a:rPr lang="en" sz="13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(so that part of kidney will be lost)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with deformed renal pelvis &amp; calyces and gradual renal insufficiency.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311525" y="3037725"/>
            <a:ext cx="6282394" cy="134997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311525" y="3011900"/>
            <a:ext cx="5022600" cy="3255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2" name="Google Shape;302;p29"/>
          <p:cNvSpPr txBox="1"/>
          <p:nvPr/>
        </p:nvSpPr>
        <p:spPr>
          <a:xfrm>
            <a:off x="311425" y="2959100"/>
            <a:ext cx="127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Caused by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441000" y="3381888"/>
            <a:ext cx="597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● Recurrent chronic urinary tract infection.</a:t>
            </a:r>
            <a:endParaRPr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● Chronic urinary obstruction (e.g. obstruction of the ureter by calculi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(stones), tumor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within the ureter, or extrinsic compression etc.).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● Chronic reflux.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370225" y="4473075"/>
            <a:ext cx="6180000" cy="3297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903285" y="4352768"/>
            <a:ext cx="5114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Macroscopic                 Microscopic</a:t>
            </a:r>
            <a:endParaRPr sz="19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6" name="Google Shape;306;p29"/>
          <p:cNvCxnSpPr>
            <a:endCxn id="304" idx="2"/>
          </p:cNvCxnSpPr>
          <p:nvPr/>
        </p:nvCxnSpPr>
        <p:spPr>
          <a:xfrm>
            <a:off x="3460225" y="4473075"/>
            <a:ext cx="0" cy="3297300"/>
          </a:xfrm>
          <a:prstGeom prst="straightConnector1">
            <a:avLst/>
          </a:prstGeom>
          <a:noFill/>
          <a:ln cap="flat" cmpd="sng" w="9525">
            <a:solidFill>
              <a:srgbClr val="64506A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07" name="Google Shape;3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97" y="4723854"/>
            <a:ext cx="2978191" cy="10787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890" y="4723867"/>
            <a:ext cx="2980469" cy="107877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09" name="Google Shape;309;p29"/>
          <p:cNvSpPr txBox="1"/>
          <p:nvPr/>
        </p:nvSpPr>
        <p:spPr>
          <a:xfrm>
            <a:off x="432580" y="5955050"/>
            <a:ext cx="3182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The kidneys are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small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contracted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due to fibrosis.</a:t>
            </a:r>
            <a:endParaRPr sz="100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The surface of the kidney is irregularly scarred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with areas of depression.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The cortex in thinned out.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There is deformity and blunting</a:t>
            </a:r>
            <a:r>
              <a:rPr lang="en" sz="10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 (dilating)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of the pelvicalyceal system.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3469900" y="5726475"/>
            <a:ext cx="3182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 sz="100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Nonfunctioning kidney.</a:t>
            </a:r>
            <a:endParaRPr sz="100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Tubules →tubular atrophy with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thyroidization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of tubules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(tubules are filled with eosinophilic hyaline casts resembling colloid of thyroid gland).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Interstitium → interstitial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fibrosis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and chronic interstitial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inflammation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lymphocytes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and plasma cells)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- Glomeruli → periglomerular fibrosis and glomerulosclerosis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Chronic pyelonephritis can ultimately lead to renal failure (end stage renal disease)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311425" y="8193133"/>
            <a:ext cx="6282394" cy="1446164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"/>
          <p:cNvSpPr/>
          <p:nvPr/>
        </p:nvSpPr>
        <p:spPr>
          <a:xfrm>
            <a:off x="311425" y="8130650"/>
            <a:ext cx="5214900" cy="3789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3" name="Google Shape;313;p29"/>
          <p:cNvSpPr txBox="1"/>
          <p:nvPr/>
        </p:nvSpPr>
        <p:spPr>
          <a:xfrm>
            <a:off x="344476" y="8089250"/>
            <a:ext cx="213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Clinical features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29"/>
          <p:cNvSpPr txBox="1"/>
          <p:nvPr/>
        </p:nvSpPr>
        <p:spPr>
          <a:xfrm>
            <a:off x="359475" y="8494875"/>
            <a:ext cx="9201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● Most patients have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episodic symptoms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of urinary tract infection or acute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pyelonephritis.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● Hypertension.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● Some patients have a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silent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course until end-stage renal disease develops.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● Imaging studies show deformed pelvicalyceal system and cortical scarring.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/>
          <p:nvPr/>
        </p:nvSpPr>
        <p:spPr>
          <a:xfrm>
            <a:off x="1581750" y="90488"/>
            <a:ext cx="3944430" cy="10152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Infections of the upper urinary tract</a:t>
            </a:r>
            <a:endParaRPr b="1" sz="25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1" name="Google Shape;321;p30"/>
          <p:cNvSpPr/>
          <p:nvPr/>
        </p:nvSpPr>
        <p:spPr>
          <a:xfrm>
            <a:off x="0" y="1266263"/>
            <a:ext cx="6858000" cy="419400"/>
          </a:xfrm>
          <a:prstGeom prst="roundRect">
            <a:avLst>
              <a:gd fmla="val 0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Drug induced tubulointerstitial nephritis</a:t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22" name="Google Shape;322;p30"/>
          <p:cNvGraphicFramePr/>
          <p:nvPr/>
        </p:nvGraphicFramePr>
        <p:xfrm>
          <a:off x="3382" y="7833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1251825"/>
                <a:gridCol w="5606175"/>
              </a:tblGrid>
              <a:tr h="478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Obstruction in the outﬂow of urine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Causes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Congenital anomalies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Urolithiasis 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(Stones in the urinary tract )</a:t>
                      </a:r>
                      <a:endParaRPr sz="1300">
                        <a:solidFill>
                          <a:schemeClr val="accent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Benign prostate hyperplasia 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(In older men)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Tumors (of prostate, cervix,urinary bladder)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Inﬂammations (prostatitis, urethritis etc.)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Pregnancy </a:t>
                      </a:r>
                      <a:r>
                        <a:rPr lang="en" sz="1300">
                          <a:solidFill>
                            <a:srgbClr val="93C4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to compress on urinary tract</a:t>
                      </a:r>
                      <a:endParaRPr sz="1300">
                        <a:solidFill>
                          <a:srgbClr val="93C4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❖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Others (paralysis of urinary bladder)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3" name="Google Shape;323;p30"/>
          <p:cNvGraphicFramePr/>
          <p:nvPr/>
        </p:nvGraphicFramePr>
        <p:xfrm>
          <a:off x="0" y="4025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1251825"/>
                <a:gridCol w="5606175"/>
              </a:tblGrid>
              <a:tr h="1580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features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7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Microscopic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4" name="Google Shape;324;p30"/>
          <p:cNvSpPr/>
          <p:nvPr/>
        </p:nvSpPr>
        <p:spPr>
          <a:xfrm>
            <a:off x="9" y="7413699"/>
            <a:ext cx="6858000" cy="419400"/>
          </a:xfrm>
          <a:prstGeom prst="roundRect">
            <a:avLst>
              <a:gd fmla="val 1438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Urinary tract obstruction</a:t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1251825" y="4025101"/>
            <a:ext cx="5711400" cy="15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Abnormal renal function test after few days or weeks after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exposure to the drug.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Urine: hematuria and eosinophils.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Can present as acute kidney injury (rising serum creatinine and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oliguria)   </a:t>
            </a:r>
            <a:r>
              <a:rPr lang="en" sz="13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GFR</a:t>
            </a:r>
            <a:endParaRPr sz="13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It is important to diagnose this condition, because if remove the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 oﬀending drug on time the injury may be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reversible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1251825" y="5704725"/>
            <a:ext cx="5711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Interstitial inﬁltration by chronic inﬂammatory cells (lymphocytes and macrophages), typically with increased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eosinophils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Interstitial </a:t>
            </a:r>
            <a:r>
              <a:rPr b="1" lang="en" sz="13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non-necrotizing granulomas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with multinucleated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 giant cells +/- </a:t>
            </a:r>
            <a:r>
              <a:rPr lang="en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(+/- : it might be present and it might be not </a:t>
            </a: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Tubular atrophy +/- </a:t>
            </a:r>
            <a:r>
              <a:rPr lang="en" sz="13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due to healing with ﬁbrosis.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The glomeruli are usually normal </a:t>
            </a:r>
            <a:r>
              <a:rPr lang="en" sz="13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until the patient rich the end stage</a:t>
            </a:r>
            <a:endParaRPr sz="13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  renal disease </a:t>
            </a:r>
            <a:endParaRPr sz="13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327" name="Google Shape;327;p30"/>
          <p:cNvGrpSpPr/>
          <p:nvPr/>
        </p:nvGrpSpPr>
        <p:grpSpPr>
          <a:xfrm rot="-5400000">
            <a:off x="-569795" y="2653776"/>
            <a:ext cx="1888586" cy="313085"/>
            <a:chOff x="3512551" y="2440153"/>
            <a:chExt cx="1597383" cy="296651"/>
          </a:xfrm>
        </p:grpSpPr>
        <p:cxnSp>
          <p:nvCxnSpPr>
            <p:cNvPr id="328" name="Google Shape;328;p30"/>
            <p:cNvCxnSpPr>
              <a:stCxn id="329" idx="6"/>
              <a:endCxn id="330" idx="2"/>
            </p:cNvCxnSpPr>
            <p:nvPr/>
          </p:nvCxnSpPr>
          <p:spPr>
            <a:xfrm rot="10800000">
              <a:off x="4311198" y="1980118"/>
              <a:ext cx="0" cy="11460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31" name="Google Shape;331;p30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329" name="Google Shape;329;p30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3" name="Google Shape;333;p30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334" name="Google Shape;334;p30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5" name="Google Shape;335;p30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7" name="Google Shape;337;p30"/>
            <p:cNvGrpSpPr/>
            <p:nvPr/>
          </p:nvGrpSpPr>
          <p:grpSpPr>
            <a:xfrm>
              <a:off x="4427051" y="2440252"/>
              <a:ext cx="225647" cy="225732"/>
              <a:chOff x="5393704" y="2292572"/>
              <a:chExt cx="792300" cy="792600"/>
            </a:xfrm>
          </p:grpSpPr>
          <p:sp>
            <p:nvSpPr>
              <p:cNvPr id="338" name="Google Shape;338;p30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0" name="Google Shape;340;p30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341" name="Google Shape;341;p30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0" name="Google Shape;330;p30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43" name="Google Shape;343;p30"/>
          <p:cNvSpPr txBox="1"/>
          <p:nvPr/>
        </p:nvSpPr>
        <p:spPr>
          <a:xfrm>
            <a:off x="466328" y="1803112"/>
            <a:ext cx="46599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Drugs are an important cause of renal injury.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466325" y="2170025"/>
            <a:ext cx="64779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Drug-induced interstitial nephritis is an IgE (hypersensitivity) and T cell–mediated immune reaction to a drug. It is characterized by interstitial inflammation with many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eosinophils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466317" y="2873926"/>
            <a:ext cx="2815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It can be acute or chronic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466325" y="3296050"/>
            <a:ext cx="63918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Implicated therapeutic drugs: penicillins (e.g. ampicillin), rifampicin, diuretics (thiazides), nonsteroidal anti-inflammatory agents, etc.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30"/>
          <p:cNvSpPr/>
          <p:nvPr/>
        </p:nvSpPr>
        <p:spPr>
          <a:xfrm flipH="1" rot="-5400000">
            <a:off x="2095838" y="4992512"/>
            <a:ext cx="137876" cy="55401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/>
          <p:nvPr/>
        </p:nvSpPr>
        <p:spPr>
          <a:xfrm>
            <a:off x="1581750" y="90488"/>
            <a:ext cx="3944430" cy="10152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Infections of the upper urinary tract</a:t>
            </a:r>
            <a:endParaRPr b="1" sz="25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0" y="0"/>
            <a:ext cx="1112175" cy="1105750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54" name="Google Shape;354;p31"/>
          <p:cNvGraphicFramePr/>
          <p:nvPr/>
        </p:nvGraphicFramePr>
        <p:xfrm>
          <a:off x="7" y="60524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1035425"/>
                <a:gridCol w="5822575"/>
              </a:tblGrid>
              <a:tr h="1250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5" name="Google Shape;355;p31"/>
          <p:cNvSpPr txBox="1"/>
          <p:nvPr/>
        </p:nvSpPr>
        <p:spPr>
          <a:xfrm>
            <a:off x="1035437" y="6052425"/>
            <a:ext cx="64854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Majority (80%) of the stones are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unilateral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Commonly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multiple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stones are found in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one kidney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They range from hard to soft, from smooth to rough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Stones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 vary in size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from few mm to large stones that dilate the entire renal pelvis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" sz="11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staghorn calculi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 take the shape of the pelvicalyceal system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They are large stones are usually composed of magnesium ammonium phosphate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1035435" y="7337079"/>
            <a:ext cx="63288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May be asymptomatic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the stones are small”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esp. stones lodged in the renal pelvis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Stone can erode the mucosa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“epithelium”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(ulceration) → hematuria.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Smaller stones can pass into the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ureter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, where they cause obstruction → intense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episodes of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ﬂank pain radiating toward the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”thigh”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groin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known as renal or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ureteral colic. They may pass out in urine → painful.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Stones obstruct urine ﬂow → predispose to bacterial infection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7" name="Google Shape;357;p31"/>
          <p:cNvSpPr txBox="1"/>
          <p:nvPr/>
        </p:nvSpPr>
        <p:spPr>
          <a:xfrm>
            <a:off x="1035425" y="8649706"/>
            <a:ext cx="5693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Recurrent infection.   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Pyelonephritis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“Acute or chronic “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Renal failure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Hydronephrosis         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Acute urinary retention                     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❖ Pyonephrosi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s.                                 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1035430" y="9208334"/>
            <a:ext cx="60288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Majority, the diagnosis → made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radiologically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In the past most kidney stones required surgical removal, but now management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ultrasonic disintegration (lithotripsy) and endoscopic removal are now eﬀective.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-117101" y="7649437"/>
            <a:ext cx="117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Clinical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features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-18125" y="6533556"/>
            <a:ext cx="114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Morphology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-117095" y="8196968"/>
            <a:ext cx="1247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" sz="7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Depends on where the”  stones</a:t>
            </a:r>
            <a:r>
              <a:rPr lang="en" sz="9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7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are</a:t>
            </a:r>
            <a:r>
              <a:rPr lang="en" sz="9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7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located</a:t>
            </a:r>
            <a:r>
              <a:rPr lang="en" sz="9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-88475" y="8731455"/>
            <a:ext cx="128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Complications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31"/>
          <p:cNvSpPr txBox="1"/>
          <p:nvPr/>
        </p:nvSpPr>
        <p:spPr>
          <a:xfrm>
            <a:off x="-117100" y="9281450"/>
            <a:ext cx="124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Diagnosis &amp;  management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4" name="Google Shape;3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625" y="2659175"/>
            <a:ext cx="832198" cy="126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4900" y="6115752"/>
            <a:ext cx="653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0585" y="6112364"/>
            <a:ext cx="625176" cy="4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7444" y="6115762"/>
            <a:ext cx="671400" cy="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1"/>
          <p:cNvSpPr/>
          <p:nvPr/>
        </p:nvSpPr>
        <p:spPr>
          <a:xfrm>
            <a:off x="5743600" y="6637725"/>
            <a:ext cx="1016100" cy="315900"/>
          </a:xfrm>
          <a:prstGeom prst="bentUpArrow">
            <a:avLst>
              <a:gd fmla="val 0" name="adj1"/>
              <a:gd fmla="val 12899" name="adj2"/>
              <a:gd fmla="val 24997" name="adj3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1"/>
          <p:cNvSpPr/>
          <p:nvPr/>
        </p:nvSpPr>
        <p:spPr>
          <a:xfrm>
            <a:off x="3470849" y="4055101"/>
            <a:ext cx="3285364" cy="915898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92304" y="4055087"/>
            <a:ext cx="3378546" cy="915898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1"/>
          <p:cNvSpPr/>
          <p:nvPr/>
        </p:nvSpPr>
        <p:spPr>
          <a:xfrm>
            <a:off x="92308" y="4971084"/>
            <a:ext cx="3378546" cy="915898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1"/>
          <p:cNvSpPr txBox="1"/>
          <p:nvPr/>
        </p:nvSpPr>
        <p:spPr>
          <a:xfrm>
            <a:off x="238338" y="4138362"/>
            <a:ext cx="33141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Calcium stones 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75% of kidney stones are calcium oxalate or phosphate (radio-opaque).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3640300" y="3979263"/>
            <a:ext cx="28857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Infection stones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10% of stones are caused by infection →infection results in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alkaline urine 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→ leads to formation of </a:t>
            </a:r>
            <a:r>
              <a:rPr b="1" lang="en" sz="9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magnesium ammonium phosphate stones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. Infection stones can occasionally ﬁll the pelvis and calyces to form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large staghorn calculi.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277075" y="4948175"/>
            <a:ext cx="30090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Uric acid stones</a:t>
            </a:r>
            <a:endParaRPr b="1"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are formed in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acidic pH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. Patients with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hyperuricemia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gout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are predisposed to uric acid stones, but it can also be seen in people with no hyperuricemia or gout. Pure uric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acid stones are</a:t>
            </a: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radiolucent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31"/>
          <p:cNvSpPr txBox="1"/>
          <p:nvPr/>
        </p:nvSpPr>
        <p:spPr>
          <a:xfrm>
            <a:off x="4251206" y="5099440"/>
            <a:ext cx="1724650" cy="954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Cystine stones 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are uncommon.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6" name="Google Shape;376;p31"/>
          <p:cNvSpPr/>
          <p:nvPr/>
        </p:nvSpPr>
        <p:spPr>
          <a:xfrm>
            <a:off x="3470849" y="4971084"/>
            <a:ext cx="3314108" cy="915898"/>
          </a:xfrm>
          <a:prstGeom prst="hexagon">
            <a:avLst>
              <a:gd fmla="val 59944" name="adj"/>
              <a:gd fmla="val 115470" name="vf"/>
            </a:avLst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7450" y="8115275"/>
            <a:ext cx="704726" cy="4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3252" y="8115275"/>
            <a:ext cx="735049" cy="465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9" name="Google Shape;379;p31"/>
          <p:cNvGraphicFramePr/>
          <p:nvPr/>
        </p:nvGraphicFramePr>
        <p:xfrm>
          <a:off x="5" y="15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1251825"/>
                <a:gridCol w="5606175"/>
              </a:tblGrid>
              <a:tr h="58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0" name="Google Shape;380;p31"/>
          <p:cNvSpPr/>
          <p:nvPr/>
        </p:nvSpPr>
        <p:spPr>
          <a:xfrm>
            <a:off x="1" y="1168795"/>
            <a:ext cx="6858000" cy="419400"/>
          </a:xfrm>
          <a:prstGeom prst="roundRect">
            <a:avLst>
              <a:gd fmla="val 0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Urolithiasis/nephrolithiasis</a:t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1269356" y="1580603"/>
            <a:ext cx="5486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Formation of urinary calculi/stone along the urinary system e.g. kidney</a:t>
            </a:r>
            <a:r>
              <a:rPr lang="en" sz="12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“inside the renal pelvis”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bladder, ureters etc.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2" name="Google Shape;382;p31"/>
          <p:cNvSpPr txBox="1"/>
          <p:nvPr/>
        </p:nvSpPr>
        <p:spPr>
          <a:xfrm>
            <a:off x="1269346" y="2214479"/>
            <a:ext cx="5486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xygen"/>
                <a:ea typeface="Oxygen"/>
                <a:cs typeface="Oxygen"/>
                <a:sym typeface="Oxygen"/>
              </a:rPr>
              <a:t>Renal pelvis and calyces (called nephrolithiasis), urinary bladder.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3" name="Google Shape;383;p31"/>
          <p:cNvSpPr txBox="1"/>
          <p:nvPr/>
        </p:nvSpPr>
        <p:spPr>
          <a:xfrm>
            <a:off x="1189332" y="2643188"/>
            <a:ext cx="5385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Metabolic factors: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hypercalciuria, hyperphosphaturia, oxaluria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gout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● Persistently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alkaline urine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favors formation of calcium phosphate stones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● Persistently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acidic urine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favors formation of oxalate or uric acid stones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Stasis of urine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facilitates precipitation of salts and stone formation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Chronic dehydration: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concentrates urine and favors stone formation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● For unknown reasons, renal stones are more common in men than in women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● There may be a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familial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tendency toward stone formation.</a:t>
            </a:r>
            <a:endParaRPr sz="10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-18113" y="2986165"/>
            <a:ext cx="1289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Predisposing factors </a:t>
            </a:r>
            <a:endParaRPr sz="13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5" name="Google Shape;385;p31"/>
          <p:cNvSpPr txBox="1"/>
          <p:nvPr/>
        </p:nvSpPr>
        <p:spPr>
          <a:xfrm flipH="1">
            <a:off x="-154025" y="2161439"/>
            <a:ext cx="156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Common sites for calculi formation</a:t>
            </a:r>
            <a:endParaRPr sz="11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6" name="Google Shape;386;p31"/>
          <p:cNvSpPr txBox="1"/>
          <p:nvPr/>
        </p:nvSpPr>
        <p:spPr>
          <a:xfrm>
            <a:off x="120950" y="1681475"/>
            <a:ext cx="1148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Definition</a:t>
            </a:r>
            <a:r>
              <a:rPr lang="en" sz="1300">
                <a:latin typeface="Oxygen"/>
                <a:ea typeface="Oxygen"/>
                <a:cs typeface="Oxygen"/>
                <a:sym typeface="Oxygen"/>
              </a:rPr>
              <a:t> </a:t>
            </a:r>
            <a:endParaRPr sz="13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87" name="Google Shape;387;p31"/>
          <p:cNvSpPr/>
          <p:nvPr/>
        </p:nvSpPr>
        <p:spPr>
          <a:xfrm>
            <a:off x="2918651" y="4501688"/>
            <a:ext cx="1112100" cy="954300"/>
          </a:xfrm>
          <a:prstGeom prst="diamond">
            <a:avLst/>
          </a:prstGeom>
          <a:solidFill>
            <a:srgbClr val="9680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3019604" y="4711747"/>
            <a:ext cx="91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Types of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stones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"/>
          <p:cNvSpPr txBox="1"/>
          <p:nvPr/>
        </p:nvSpPr>
        <p:spPr>
          <a:xfrm>
            <a:off x="1251825" y="2926025"/>
            <a:ext cx="57912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Acquired :-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Calculi, Benign prostatic hyperplasia, Tumors (of prostate,bladder,cervix ,tumors 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Inﬂammation (Prostatitis, ureteritis, urethritis), Neurogenic (Spinal cord damage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with bladder paralysis) , Pregnancy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Congenital :-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Atresia of urethra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32"/>
          <p:cNvSpPr/>
          <p:nvPr/>
        </p:nvSpPr>
        <p:spPr>
          <a:xfrm>
            <a:off x="1581750" y="90488"/>
            <a:ext cx="3944430" cy="10152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Infections of the upper urinary tract</a:t>
            </a:r>
            <a:endParaRPr b="1" sz="25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6" name="Google Shape;396;p32"/>
          <p:cNvSpPr/>
          <p:nvPr/>
        </p:nvSpPr>
        <p:spPr>
          <a:xfrm>
            <a:off x="0" y="6863250"/>
            <a:ext cx="1945200" cy="396300"/>
          </a:xfrm>
          <a:prstGeom prst="snip1Rect">
            <a:avLst>
              <a:gd fmla="val 50000" name="adj"/>
            </a:avLst>
          </a:prstGeom>
          <a:solidFill>
            <a:srgbClr val="96809C"/>
          </a:solidFill>
          <a:ln cap="flat" cmpd="sng" w="9525">
            <a:solidFill>
              <a:srgbClr val="9680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97" name="Google Shape;397;p32"/>
          <p:cNvSpPr txBox="1"/>
          <p:nvPr/>
        </p:nvSpPr>
        <p:spPr>
          <a:xfrm>
            <a:off x="7327513" y="2389113"/>
            <a:ext cx="5486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398" name="Google Shape;398;p32"/>
          <p:cNvGraphicFramePr/>
          <p:nvPr/>
        </p:nvGraphicFramePr>
        <p:xfrm>
          <a:off x="5" y="1692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{E70E5503-06F1-4023-A5B4-40BE3EADED5B}</a:tableStyleId>
              </a:tblPr>
              <a:tblGrid>
                <a:gridCol w="1251825"/>
                <a:gridCol w="5606175"/>
              </a:tblGrid>
              <a:tr h="51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9" name="Google Shape;399;p32"/>
          <p:cNvSpPr txBox="1"/>
          <p:nvPr/>
        </p:nvSpPr>
        <p:spPr>
          <a:xfrm>
            <a:off x="3" y="1768965"/>
            <a:ext cx="1297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Definition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1" y="1272903"/>
            <a:ext cx="6858000" cy="419400"/>
          </a:xfrm>
          <a:prstGeom prst="roundRect">
            <a:avLst>
              <a:gd fmla="val 0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Hydronephrosis</a:t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32"/>
          <p:cNvSpPr txBox="1"/>
          <p:nvPr/>
        </p:nvSpPr>
        <p:spPr>
          <a:xfrm>
            <a:off x="1251824" y="1662249"/>
            <a:ext cx="5606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It is the dilation of the renal pelvicalyceal system with resultant renal parenchymal atrophy.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33818" y="2357108"/>
            <a:ext cx="129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Caused by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1251825" y="2203663"/>
            <a:ext cx="64503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Complication of the obstruction to the outﬂow of urine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The obstruction can be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acute or chronic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and be at any level of the urinary tract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Obstruction below the level of ureters causes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bilateral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hydronephrosis </a:t>
            </a: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e.g.in urethra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 flipH="1">
            <a:off x="2" y="3173604"/>
            <a:ext cx="129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obstructions can be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32"/>
          <p:cNvSpPr txBox="1"/>
          <p:nvPr/>
        </p:nvSpPr>
        <p:spPr>
          <a:xfrm flipH="1">
            <a:off x="0" y="4485841"/>
            <a:ext cx="129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Morphology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32"/>
          <p:cNvSpPr txBox="1"/>
          <p:nvPr/>
        </p:nvSpPr>
        <p:spPr>
          <a:xfrm>
            <a:off x="1251825" y="4134138"/>
            <a:ext cx="5606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Initially enlarged kidney due to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dilation of the renal pelvis and 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    calyces</a:t>
            </a:r>
            <a:endParaRPr b="1"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Followed by atrophy or compression of the renal parenchyma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Depending on the level of the obstruction, one or both ureters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may also be dilated (hydroureter)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7" name="Google Shape;407;p32"/>
          <p:cNvSpPr txBox="1"/>
          <p:nvPr/>
        </p:nvSpPr>
        <p:spPr>
          <a:xfrm>
            <a:off x="1251825" y="5238400"/>
            <a:ext cx="59766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Unilateral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hydronephrosis may be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silent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/ asymptomatic for long periods     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because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the other kidney compensate) </a:t>
            </a:r>
            <a:endParaRPr sz="11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Bilateral hydronephrosis can leads to oliguria, anuria and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acute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renal failure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In hydronephrosis, the kidney is more susceptible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(predispose)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to pyelonephritis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which causes additional injury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With time the changes become irreversible 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even when we ﬁx the obstruction. </a:t>
            </a:r>
            <a:endParaRPr sz="11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❖ Early diagnosis and timely removal of obstruction within a </a:t>
            </a: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few weeks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usually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   permits full return of function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8" name="Google Shape;408;p32"/>
          <p:cNvSpPr txBox="1"/>
          <p:nvPr/>
        </p:nvSpPr>
        <p:spPr>
          <a:xfrm>
            <a:off x="0" y="5688323"/>
            <a:ext cx="115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Clinical features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09" name="Google Shape;409;p32"/>
          <p:cNvSpPr txBox="1"/>
          <p:nvPr/>
        </p:nvSpPr>
        <p:spPr>
          <a:xfrm>
            <a:off x="33825" y="6863325"/>
            <a:ext cx="168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Pathogenesis</a:t>
            </a:r>
            <a:endParaRPr sz="16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118091" y="7452163"/>
            <a:ext cx="3174600" cy="43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2"/>
          <p:cNvSpPr/>
          <p:nvPr/>
        </p:nvSpPr>
        <p:spPr>
          <a:xfrm>
            <a:off x="118100" y="8726550"/>
            <a:ext cx="3841200" cy="43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2"/>
          <p:cNvSpPr/>
          <p:nvPr/>
        </p:nvSpPr>
        <p:spPr>
          <a:xfrm>
            <a:off x="4184075" y="8715125"/>
            <a:ext cx="2462100" cy="43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2"/>
          <p:cNvSpPr/>
          <p:nvPr/>
        </p:nvSpPr>
        <p:spPr>
          <a:xfrm>
            <a:off x="3429000" y="7452175"/>
            <a:ext cx="3216300" cy="43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"/>
          <p:cNvSpPr/>
          <p:nvPr/>
        </p:nvSpPr>
        <p:spPr>
          <a:xfrm>
            <a:off x="1945200" y="8040850"/>
            <a:ext cx="2014200" cy="43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2"/>
          <p:cNvSpPr/>
          <p:nvPr/>
        </p:nvSpPr>
        <p:spPr>
          <a:xfrm>
            <a:off x="118100" y="8040850"/>
            <a:ext cx="1641000" cy="43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2"/>
          <p:cNvSpPr/>
          <p:nvPr/>
        </p:nvSpPr>
        <p:spPr>
          <a:xfrm>
            <a:off x="4114738" y="8040850"/>
            <a:ext cx="2530500" cy="434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2"/>
          <p:cNvSpPr txBox="1"/>
          <p:nvPr/>
        </p:nvSpPr>
        <p:spPr>
          <a:xfrm>
            <a:off x="118093" y="7480838"/>
            <a:ext cx="31746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There is backﬂow of the urine into the kidney 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8" name="Google Shape;418;p32"/>
          <p:cNvCxnSpPr/>
          <p:nvPr/>
        </p:nvCxnSpPr>
        <p:spPr>
          <a:xfrm flipH="1" rot="10800000">
            <a:off x="3292693" y="7669075"/>
            <a:ext cx="136200" cy="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6645309" y="7665553"/>
            <a:ext cx="179700" cy="18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6826680" y="7664951"/>
            <a:ext cx="300" cy="554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1" name="Google Shape;421;p32"/>
          <p:cNvSpPr txBox="1"/>
          <p:nvPr/>
        </p:nvSpPr>
        <p:spPr>
          <a:xfrm>
            <a:off x="3379650" y="7471825"/>
            <a:ext cx="3315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The calyces and pelvis become markedly dilated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2" name="Google Shape;422;p32"/>
          <p:cNvCxnSpPr/>
          <p:nvPr/>
        </p:nvCxnSpPr>
        <p:spPr>
          <a:xfrm>
            <a:off x="6645325" y="8219650"/>
            <a:ext cx="188700" cy="1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423" name="Google Shape;423;p32"/>
          <p:cNvSpPr txBox="1"/>
          <p:nvPr/>
        </p:nvSpPr>
        <p:spPr>
          <a:xfrm flipH="1">
            <a:off x="1902650" y="8012516"/>
            <a:ext cx="206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Ultimately back ﬂow in renal cortex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24" name="Google Shape;424;p32"/>
          <p:cNvSpPr txBox="1"/>
          <p:nvPr/>
        </p:nvSpPr>
        <p:spPr>
          <a:xfrm>
            <a:off x="137200" y="8021575"/>
            <a:ext cx="168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Renal cortical atrophy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425" name="Google Shape;425;p32"/>
          <p:cNvCxnSpPr/>
          <p:nvPr/>
        </p:nvCxnSpPr>
        <p:spPr>
          <a:xfrm>
            <a:off x="3969570" y="8281447"/>
            <a:ext cx="135000" cy="3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26" name="Google Shape;426;p32"/>
          <p:cNvCxnSpPr/>
          <p:nvPr/>
        </p:nvCxnSpPr>
        <p:spPr>
          <a:xfrm>
            <a:off x="1772052" y="8281447"/>
            <a:ext cx="160200" cy="2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stealth"/>
            <a:tailEnd len="med" w="med" type="none"/>
          </a:ln>
        </p:spPr>
      </p:cxnSp>
      <p:pic>
        <p:nvPicPr>
          <p:cNvPr id="427" name="Google Shape;4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375" y="6805300"/>
            <a:ext cx="1945201" cy="60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32"/>
          <p:cNvCxnSpPr/>
          <p:nvPr/>
        </p:nvCxnSpPr>
        <p:spPr>
          <a:xfrm>
            <a:off x="40897" y="8611917"/>
            <a:ext cx="6714300" cy="14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29" name="Google Shape;429;p32"/>
          <p:cNvCxnSpPr/>
          <p:nvPr/>
        </p:nvCxnSpPr>
        <p:spPr>
          <a:xfrm>
            <a:off x="3989312" y="8957038"/>
            <a:ext cx="182400" cy="2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30" name="Google Shape;430;p32"/>
          <p:cNvSpPr txBox="1"/>
          <p:nvPr/>
        </p:nvSpPr>
        <p:spPr>
          <a:xfrm>
            <a:off x="32525" y="8677650"/>
            <a:ext cx="3944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The obstruction also triggers an interstitial inﬂammatory reaction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1" name="Google Shape;431;p32"/>
          <p:cNvSpPr txBox="1"/>
          <p:nvPr/>
        </p:nvSpPr>
        <p:spPr>
          <a:xfrm>
            <a:off x="4201700" y="8686663"/>
            <a:ext cx="220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Tubular atrophy and interstitial ﬁbrosis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32"/>
          <p:cNvSpPr txBox="1"/>
          <p:nvPr/>
        </p:nvSpPr>
        <p:spPr>
          <a:xfrm>
            <a:off x="4054500" y="8079250"/>
            <a:ext cx="28035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Back ﬂow in collecting ducts of kidney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3" name="Google Shape;433;p32"/>
          <p:cNvCxnSpPr/>
          <p:nvPr/>
        </p:nvCxnSpPr>
        <p:spPr>
          <a:xfrm>
            <a:off x="40897" y="9278017"/>
            <a:ext cx="6714300" cy="14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32"/>
          <p:cNvSpPr txBox="1"/>
          <p:nvPr/>
        </p:nvSpPr>
        <p:spPr>
          <a:xfrm>
            <a:off x="-4374226" y="4619821"/>
            <a:ext cx="5486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118100" y="9389400"/>
            <a:ext cx="6532200" cy="419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2"/>
          <p:cNvSpPr txBox="1"/>
          <p:nvPr/>
        </p:nvSpPr>
        <p:spPr>
          <a:xfrm>
            <a:off x="778588" y="9409199"/>
            <a:ext cx="597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Initially the glomeruli are spared but eventually</a:t>
            </a:r>
            <a:r>
              <a:rPr lang="en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(slowly)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hey become sclerotic.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37" name="Google Shape;43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740" y="4718075"/>
            <a:ext cx="601540" cy="46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4556" y="4112618"/>
            <a:ext cx="1016625" cy="5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7400" y="4695750"/>
            <a:ext cx="537800" cy="5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3"/>
          <p:cNvSpPr/>
          <p:nvPr/>
        </p:nvSpPr>
        <p:spPr>
          <a:xfrm>
            <a:off x="1581750" y="280100"/>
            <a:ext cx="3944430" cy="101525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Infections of the lower urinary tract</a:t>
            </a:r>
            <a:endParaRPr b="1" sz="25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33"/>
          <p:cNvSpPr/>
          <p:nvPr/>
        </p:nvSpPr>
        <p:spPr>
          <a:xfrm>
            <a:off x="0" y="0"/>
            <a:ext cx="1112175" cy="1196225"/>
          </a:xfrm>
          <a:prstGeom prst="flowChartMerge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764100" y="1363138"/>
            <a:ext cx="502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Lower urinary tract = ureters + urinary bladder + urethra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33"/>
          <p:cNvSpPr txBox="1"/>
          <p:nvPr/>
        </p:nvSpPr>
        <p:spPr>
          <a:xfrm>
            <a:off x="764100" y="1678750"/>
            <a:ext cx="366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 ureters, urinary bladder and urethra are lined by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transitional epithelium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(urothelium) except at the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terminal urethra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which is lined by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squamous epithelium.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(like skin)</a:t>
            </a:r>
            <a:endParaRPr sz="12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8" name="Google Shape;448;p33"/>
          <p:cNvGrpSpPr/>
          <p:nvPr/>
        </p:nvGrpSpPr>
        <p:grpSpPr>
          <a:xfrm rot="-5400000">
            <a:off x="-746773" y="2505469"/>
            <a:ext cx="2728649" cy="443582"/>
            <a:chOff x="3512551" y="2440153"/>
            <a:chExt cx="1597383" cy="296651"/>
          </a:xfrm>
        </p:grpSpPr>
        <p:cxnSp>
          <p:nvCxnSpPr>
            <p:cNvPr id="449" name="Google Shape;449;p33"/>
            <p:cNvCxnSpPr>
              <a:stCxn id="450" idx="6"/>
              <a:endCxn id="451" idx="2"/>
            </p:cNvCxnSpPr>
            <p:nvPr/>
          </p:nvCxnSpPr>
          <p:spPr>
            <a:xfrm rot="10800000">
              <a:off x="4311198" y="1980118"/>
              <a:ext cx="0" cy="11460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52" name="Google Shape;452;p33"/>
            <p:cNvGrpSpPr/>
            <p:nvPr/>
          </p:nvGrpSpPr>
          <p:grpSpPr>
            <a:xfrm>
              <a:off x="3512551" y="2440252"/>
              <a:ext cx="225647" cy="225732"/>
              <a:chOff x="2182679" y="2292572"/>
              <a:chExt cx="792300" cy="792600"/>
            </a:xfrm>
          </p:grpSpPr>
          <p:sp>
            <p:nvSpPr>
              <p:cNvPr id="450" name="Google Shape;450;p33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3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4" name="Google Shape;454;p33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455" name="Google Shape;455;p33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56" name="Google Shape;456;p33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3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8" name="Google Shape;458;p33"/>
            <p:cNvGrpSpPr/>
            <p:nvPr/>
          </p:nvGrpSpPr>
          <p:grpSpPr>
            <a:xfrm>
              <a:off x="4502564" y="2440252"/>
              <a:ext cx="225647" cy="225732"/>
              <a:chOff x="5658847" y="2292572"/>
              <a:chExt cx="792300" cy="792600"/>
            </a:xfrm>
          </p:grpSpPr>
          <p:sp>
            <p:nvSpPr>
              <p:cNvPr id="459" name="Google Shape;459;p33"/>
              <p:cNvSpPr/>
              <p:nvPr/>
            </p:nvSpPr>
            <p:spPr>
              <a:xfrm>
                <a:off x="5658847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3"/>
              <p:cNvSpPr/>
              <p:nvPr/>
            </p:nvSpPr>
            <p:spPr>
              <a:xfrm>
                <a:off x="5760079" y="2393814"/>
                <a:ext cx="590100" cy="5901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1" name="Google Shape;461;p33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462" name="Google Shape;462;p33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51" name="Google Shape;451;p33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6450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64" name="Google Shape;464;p33"/>
          <p:cNvSpPr txBox="1"/>
          <p:nvPr/>
        </p:nvSpPr>
        <p:spPr>
          <a:xfrm>
            <a:off x="761925" y="2465425"/>
            <a:ext cx="47433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Inflammation in lower urinary tract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44780" lvl="0" marL="18288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Char char="•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Ureteritis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44780" lvl="0" marL="18288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Char char="•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Cystitis </a:t>
            </a:r>
            <a:r>
              <a:rPr lang="en" sz="11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(female dr: most common &amp; most important)</a:t>
            </a:r>
            <a:endParaRPr sz="11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44780" lvl="0" marL="18288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Open Sans"/>
              <a:buChar char="•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Urethritis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33"/>
          <p:cNvSpPr txBox="1"/>
          <p:nvPr/>
        </p:nvSpPr>
        <p:spPr>
          <a:xfrm>
            <a:off x="752550" y="3659125"/>
            <a:ext cx="474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Infection of the lower urinary tract is referred to as UTI (urinary tract infection).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6" name="Google Shape;46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625" y="1602550"/>
            <a:ext cx="2062200" cy="11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3"/>
          <p:cNvSpPr/>
          <p:nvPr/>
        </p:nvSpPr>
        <p:spPr>
          <a:xfrm>
            <a:off x="370042" y="4195150"/>
            <a:ext cx="1452300" cy="3693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ureteritis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8" name="Google Shape;468;p33"/>
          <p:cNvGrpSpPr/>
          <p:nvPr/>
        </p:nvGrpSpPr>
        <p:grpSpPr>
          <a:xfrm>
            <a:off x="370100" y="4673625"/>
            <a:ext cx="6282381" cy="1026242"/>
            <a:chOff x="4411967" y="2233968"/>
            <a:chExt cx="763574" cy="445321"/>
          </a:xfrm>
        </p:grpSpPr>
        <p:sp>
          <p:nvSpPr>
            <p:cNvPr id="469" name="Google Shape;469;p33"/>
            <p:cNvSpPr/>
            <p:nvPr/>
          </p:nvSpPr>
          <p:spPr>
            <a:xfrm>
              <a:off x="4411967" y="2278599"/>
              <a:ext cx="763574" cy="400691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18288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                          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Ureteritis is an inflammation of the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ureters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. It is a complication of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descending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or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ascending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infections; ureteritis is often associated with ureteral obstruction (e.g.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calculi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or extrinsic compression of ureter by an adjacent tumor/lymph node or pregnant uterus).</a:t>
              </a:r>
              <a:endParaRPr sz="13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4411969" y="2233968"/>
              <a:ext cx="170697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Definition</a:t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71" name="Google Shape;471;p33"/>
          <p:cNvSpPr/>
          <p:nvPr/>
        </p:nvSpPr>
        <p:spPr>
          <a:xfrm>
            <a:off x="370042" y="5929475"/>
            <a:ext cx="1452300" cy="3693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cystitis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2" name="Google Shape;472;p33"/>
          <p:cNvGrpSpPr/>
          <p:nvPr/>
        </p:nvGrpSpPr>
        <p:grpSpPr>
          <a:xfrm>
            <a:off x="370150" y="6418474"/>
            <a:ext cx="6282381" cy="1248622"/>
            <a:chOff x="4411966" y="2233968"/>
            <a:chExt cx="763574" cy="500049"/>
          </a:xfrm>
        </p:grpSpPr>
        <p:sp>
          <p:nvSpPr>
            <p:cNvPr id="473" name="Google Shape;473;p33"/>
            <p:cNvSpPr/>
            <p:nvPr/>
          </p:nvSpPr>
          <p:spPr>
            <a:xfrm>
              <a:off x="4411966" y="2267579"/>
              <a:ext cx="763574" cy="466438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18288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                          I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nflammation of the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urinary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bladder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. may be acute or chronic. </a:t>
              </a:r>
              <a:endParaRPr sz="1300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36525" lvl="0" marL="182880" rtl="0" algn="l"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Open Sans"/>
                <a:buChar char="◦"/>
              </a:pP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It is the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most common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 site of urinary tract infection.</a:t>
              </a:r>
              <a:endParaRPr sz="1300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36525" lvl="0" marL="182880" rtl="0" algn="l"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Open Sans"/>
                <a:buChar char="◦"/>
              </a:pP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The risk of cystitis is increased in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females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because of a short urethra, especially during pregnancy. </a:t>
              </a:r>
              <a:endParaRPr sz="13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4411969" y="2233968"/>
              <a:ext cx="170697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Definition</a:t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370100" y="8543925"/>
            <a:ext cx="6282381" cy="1228099"/>
            <a:chOff x="4411966" y="2233969"/>
            <a:chExt cx="763574" cy="491830"/>
          </a:xfrm>
        </p:grpSpPr>
        <p:sp>
          <p:nvSpPr>
            <p:cNvPr id="476" name="Google Shape;476;p33"/>
            <p:cNvSpPr/>
            <p:nvPr/>
          </p:nvSpPr>
          <p:spPr>
            <a:xfrm>
              <a:off x="4411966" y="2278602"/>
              <a:ext cx="763574" cy="447196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                                                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bladder calculi, bladder outlet obstruction (e.g. prostatic hyperplasia), diabetes mellitus, immunodeficiency, radiation therapy, and chemotherapy, prior instrumentation or catheterization (often seen as a nosocomial infection in hospitalized patients, common in patients with indwelling catheters for prolonged periods).</a:t>
              </a:r>
              <a:endParaRPr sz="13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4411969" y="2233969"/>
              <a:ext cx="262886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78" name="Google Shape;478;p33"/>
          <p:cNvGrpSpPr/>
          <p:nvPr/>
        </p:nvGrpSpPr>
        <p:grpSpPr>
          <a:xfrm>
            <a:off x="373387" y="7725587"/>
            <a:ext cx="6282381" cy="772529"/>
            <a:chOff x="4411966" y="2233969"/>
            <a:chExt cx="763574" cy="309383"/>
          </a:xfrm>
        </p:grpSpPr>
        <p:sp>
          <p:nvSpPr>
            <p:cNvPr id="479" name="Google Shape;479;p33"/>
            <p:cNvSpPr/>
            <p:nvPr/>
          </p:nvSpPr>
          <p:spPr>
            <a:xfrm>
              <a:off x="4411966" y="2278602"/>
              <a:ext cx="763574" cy="264749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                   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Bacterial 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cystitis is most common form of cystitis. It is caused mainly by coliform bacteria e.g. </a:t>
              </a:r>
              <a:r>
                <a:rPr b="1" lang="en" sz="1300">
                  <a:latin typeface="Open Sans"/>
                  <a:ea typeface="Open Sans"/>
                  <a:cs typeface="Open Sans"/>
                  <a:sym typeface="Open Sans"/>
                </a:rPr>
                <a:t>E coli</a:t>
              </a:r>
              <a:r>
                <a:rPr lang="en" sz="1300">
                  <a:latin typeface="Open Sans"/>
                  <a:ea typeface="Open Sans"/>
                  <a:cs typeface="Open Sans"/>
                  <a:sym typeface="Open Sans"/>
                </a:rPr>
                <a:t>, Proteus vulgaris, Pseudomonas and Enterobacter spp. </a:t>
              </a:r>
              <a:endParaRPr sz="13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4411969" y="2233969"/>
              <a:ext cx="120087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9680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Causes </a:t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1" name="Google Shape;481;p33"/>
          <p:cNvSpPr txBox="1"/>
          <p:nvPr/>
        </p:nvSpPr>
        <p:spPr>
          <a:xfrm>
            <a:off x="5246850" y="1481700"/>
            <a:ext cx="145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Normal urothelium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1962150" y="6153150"/>
            <a:ext cx="548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279600" y="8530725"/>
            <a:ext cx="20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Predisposing factors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A3534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