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9902950" cx="6858000"/>
  <p:notesSz cx="6858000" cy="9144000"/>
  <p:embeddedFontLst>
    <p:embeddedFont>
      <p:font typeface="Oxygen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14EDDE-6089-4A08-A29C-5EF34BCF494C}">
  <a:tblStyle styleId="{DD14EDDE-6089-4A08-A29C-5EF34BCF494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C84C80D-F0BC-47BF-9315-A60EF2E515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Oxygen-bold.fntdata"/><Relationship Id="rId16" Type="http://schemas.openxmlformats.org/officeDocument/2006/relationships/font" Target="fonts/Oxygen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834839a39_2_75:notes"/>
          <p:cNvSpPr/>
          <p:nvPr>
            <p:ph idx="2" type="sldImg"/>
          </p:nvPr>
        </p:nvSpPr>
        <p:spPr>
          <a:xfrm>
            <a:off x="2360315" y="1143000"/>
            <a:ext cx="213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12834839a39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2834839a39_2_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834839a39_6_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834839a39_6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d5a6c114f_0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d5a6c11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c6b63f99d_0_280:notes"/>
          <p:cNvSpPr/>
          <p:nvPr>
            <p:ph idx="2" type="sldImg"/>
          </p:nvPr>
        </p:nvSpPr>
        <p:spPr>
          <a:xfrm>
            <a:off x="1318196" y="685800"/>
            <a:ext cx="422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g11c6b63f99d_0_2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dafc7ef78_0_0:notes"/>
          <p:cNvSpPr/>
          <p:nvPr>
            <p:ph idx="2" type="sldImg"/>
          </p:nvPr>
        </p:nvSpPr>
        <p:spPr>
          <a:xfrm>
            <a:off x="1318196" y="685800"/>
            <a:ext cx="422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g12dafc7ef7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c41ffc81cea704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c41ffc81cea70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834839a39_0_194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834839a39_0_19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8687b62833253d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8687b62833253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433555"/>
            <a:ext cx="6390300" cy="3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456634"/>
            <a:ext cx="6390300" cy="1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2129659"/>
            <a:ext cx="6390300" cy="37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6069083"/>
            <a:ext cx="63903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67916" y="2468864"/>
            <a:ext cx="59151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67916" y="6627185"/>
            <a:ext cx="5915100" cy="21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71488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3471863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72381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472381" y="2427599"/>
            <a:ext cx="29013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472381" y="3617328"/>
            <a:ext cx="29013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3" type="body"/>
          </p:nvPr>
        </p:nvSpPr>
        <p:spPr>
          <a:xfrm>
            <a:off x="3471863" y="2427599"/>
            <a:ext cx="29154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1" name="Google Shape;81;p18"/>
          <p:cNvSpPr txBox="1"/>
          <p:nvPr>
            <p:ph idx="4" type="body"/>
          </p:nvPr>
        </p:nvSpPr>
        <p:spPr>
          <a:xfrm>
            <a:off x="3471863" y="3617328"/>
            <a:ext cx="29154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7" name="Google Shape;97;p21"/>
          <p:cNvSpPr txBox="1"/>
          <p:nvPr>
            <p:ph idx="2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8" name="Google Shape;98;p2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4141102"/>
            <a:ext cx="6390300" cy="16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03" name="Google Shape;103;p22"/>
          <p:cNvSpPr/>
          <p:nvPr>
            <p:ph idx="2" type="pic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 rot="5400000">
            <a:off x="287363" y="2820252"/>
            <a:ext cx="6283200" cy="59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title"/>
          </p:nvPr>
        </p:nvSpPr>
        <p:spPr>
          <a:xfrm rot="5400000">
            <a:off x="1450913" y="3984141"/>
            <a:ext cx="8392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" type="body"/>
          </p:nvPr>
        </p:nvSpPr>
        <p:spPr>
          <a:xfrm rot="5400000">
            <a:off x="-1549518" y="2548191"/>
            <a:ext cx="83925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2650" lIns="102650" spcFirstLastPara="1" rIns="102650" wrap="square" tIns="1026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233775" y="2822161"/>
            <a:ext cx="2106000" cy="5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50" lIns="102650" spcFirstLastPara="1" rIns="102650" wrap="square" tIns="10265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345323" y="8955089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650" lIns="102650" spcFirstLastPara="1" rIns="102650" wrap="square" tIns="1026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1" cy="990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 b="0" l="0" r="10936" t="21917"/>
          <a:stretch/>
        </p:blipFill>
        <p:spPr>
          <a:xfrm>
            <a:off x="750094" y="0"/>
            <a:ext cx="6107906" cy="268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816434" cy="118481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/>
          <p:nvPr/>
        </p:nvSpPr>
        <p:spPr>
          <a:xfrm>
            <a:off x="130395" y="0"/>
            <a:ext cx="6727500" cy="194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6050" lIns="66050" spcFirstLastPara="1" rIns="66050" wrap="square" tIns="6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/>
          <p:nvPr/>
        </p:nvSpPr>
        <p:spPr>
          <a:xfrm>
            <a:off x="130395" y="8176589"/>
            <a:ext cx="6727500" cy="1726500"/>
          </a:xfrm>
          <a:prstGeom prst="rect">
            <a:avLst/>
          </a:prstGeom>
          <a:solidFill>
            <a:srgbClr val="FFFFFF">
              <a:alpha val="33330"/>
            </a:srgbClr>
          </a:solidFill>
          <a:ln>
            <a:noFill/>
          </a:ln>
        </p:spPr>
        <p:txBody>
          <a:bodyPr anchorCtr="0" anchor="ctr" bIns="66050" lIns="66050" spcFirstLastPara="1" rIns="66050" wrap="square" tIns="6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239625" y="8145265"/>
            <a:ext cx="44991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650" lIns="102650" spcFirstLastPara="1" rIns="102650" wrap="square" tIns="1026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6345323" y="8955089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650" lIns="102650" spcFirstLastPara="1" rIns="102650" wrap="square" tIns="1026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675443"/>
            <a:ext cx="2106000" cy="6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66689"/>
            <a:ext cx="47760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374272"/>
            <a:ext cx="3033900" cy="285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5396853"/>
            <a:ext cx="30339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394085"/>
            <a:ext cx="28779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8145265"/>
            <a:ext cx="4499100" cy="11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800"/>
              <a:buFont typeface="Oxygen"/>
              <a:buNone/>
              <a:defRPr b="1" i="0" sz="4800" u="none" cap="none" strike="noStrike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Oxygen"/>
              <a:buNone/>
              <a:defRPr sz="4800"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Oxygen"/>
              <a:buChar char="•"/>
              <a:defRPr i="0" sz="2100" u="none" cap="none" strike="noStrike">
                <a:solidFill>
                  <a:srgbClr val="3A3838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•"/>
              <a:defRPr i="0" sz="1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xygen"/>
              <a:buChar char="•"/>
              <a:defRPr i="0" sz="15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19.jp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2.jpg"/><Relationship Id="rId5" Type="http://schemas.openxmlformats.org/officeDocument/2006/relationships/image" Target="../media/image16.jpg"/><Relationship Id="rId6" Type="http://schemas.openxmlformats.org/officeDocument/2006/relationships/image" Target="../media/image10.png"/><Relationship Id="rId7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idx="4294967295" type="ctrTitle"/>
          </p:nvPr>
        </p:nvSpPr>
        <p:spPr>
          <a:xfrm>
            <a:off x="-40200" y="2738075"/>
            <a:ext cx="68580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500"/>
              <a:buFont typeface="Open Sans"/>
              <a:buNone/>
            </a:pPr>
            <a:r>
              <a:rPr lang="en" sz="47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Pathology </a:t>
            </a:r>
            <a:endParaRPr sz="47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7"/>
          <p:cNvSpPr txBox="1"/>
          <p:nvPr>
            <p:ph idx="4294967295" type="subTitle"/>
          </p:nvPr>
        </p:nvSpPr>
        <p:spPr>
          <a:xfrm>
            <a:off x="1423349" y="4006078"/>
            <a:ext cx="40113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Rapid Progressive Glomerulonephritis/Chronic Kidney Disease 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t/>
            </a:r>
            <a:endParaRPr b="1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9" name="Google Shape;139;p27"/>
          <p:cNvCxnSpPr/>
          <p:nvPr/>
        </p:nvCxnSpPr>
        <p:spPr>
          <a:xfrm>
            <a:off x="2199376" y="3885003"/>
            <a:ext cx="2459100" cy="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40" name="Google Shape;140;p27"/>
          <p:cNvSpPr txBox="1"/>
          <p:nvPr/>
        </p:nvSpPr>
        <p:spPr>
          <a:xfrm>
            <a:off x="4186100" y="8029075"/>
            <a:ext cx="220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Editing File 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4817174" y="8398283"/>
            <a:ext cx="1759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Color Index: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Main Text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Male’s Slides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Slides</a:t>
            </a:r>
            <a:endParaRPr i="0" sz="1000" u="none" cap="none" strike="noStrike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Important</a:t>
            </a:r>
            <a:endParaRPr i="0" sz="1000" u="none" cap="none" strike="noStrike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Doctor’s Notes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Extra Info</a:t>
            </a:r>
            <a:endParaRPr i="0" sz="1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2" name="Google Shape;142;p27"/>
          <p:cNvGrpSpPr/>
          <p:nvPr/>
        </p:nvGrpSpPr>
        <p:grpSpPr>
          <a:xfrm>
            <a:off x="-1569200" y="5595125"/>
            <a:ext cx="5223450" cy="5254638"/>
            <a:chOff x="-1569200" y="5595125"/>
            <a:chExt cx="5223450" cy="5254638"/>
          </a:xfrm>
        </p:grpSpPr>
        <p:sp>
          <p:nvSpPr>
            <p:cNvPr id="143" name="Google Shape;143;p27"/>
            <p:cNvSpPr/>
            <p:nvPr/>
          </p:nvSpPr>
          <p:spPr>
            <a:xfrm>
              <a:off x="-1569200" y="5595125"/>
              <a:ext cx="4913400" cy="4816800"/>
            </a:xfrm>
            <a:prstGeom prst="ellipse">
              <a:avLst/>
            </a:prstGeom>
            <a:solidFill>
              <a:srgbClr val="C3BFC9">
                <a:alpha val="603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-1335350" y="5595125"/>
              <a:ext cx="4913400" cy="4674600"/>
            </a:xfrm>
            <a:prstGeom prst="ellipse">
              <a:avLst/>
            </a:prstGeom>
            <a:noFill/>
            <a:ln cap="flat" cmpd="sng" w="28575">
              <a:solidFill>
                <a:srgbClr val="564D6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5" name="Google Shape;145;p2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>
              <a:off x="-1031125" y="5789542"/>
              <a:ext cx="4685375" cy="50602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27"/>
          <p:cNvSpPr/>
          <p:nvPr/>
        </p:nvSpPr>
        <p:spPr>
          <a:xfrm>
            <a:off x="-40200" y="807672"/>
            <a:ext cx="1759800" cy="4209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1894447" y="807672"/>
            <a:ext cx="1759800" cy="4209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3716700" y="807672"/>
            <a:ext cx="1759800" cy="420900"/>
          </a:xfrm>
          <a:prstGeom prst="mathMin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5745825" y="0"/>
            <a:ext cx="1112175" cy="1196225"/>
          </a:xfrm>
          <a:prstGeom prst="flowChartMerg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470" y="64910"/>
            <a:ext cx="946457" cy="92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425" y="126611"/>
            <a:ext cx="822825" cy="81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4301" y="51151"/>
            <a:ext cx="1238067" cy="9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540150" y="2020600"/>
            <a:ext cx="5781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➔"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Recognize the five major renal glomerular syndromes.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500"/>
              <a:buFont typeface="Open Sans"/>
              <a:buChar char="➔"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Describe the main differential pathological diagnosis for each syndrome.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500"/>
              <a:buFont typeface="Open Sans"/>
              <a:buChar char="➔"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Perform a clinico-pathological correlation.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500"/>
              <a:buFont typeface="Open Sans"/>
              <a:buChar char="➔"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Describe the patterns of injury of each syndrome.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500"/>
              <a:buFont typeface="Open Sans"/>
              <a:buChar char="➔"/>
            </a:pPr>
            <a:r>
              <a:rPr b="1" lang="en" sz="1500" u="sng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Key Outlines:</a:t>
            </a:r>
            <a:endParaRPr b="1" sz="1500" u="sng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nephrotic syndrome: (Minimal change, FSGS, membranous, diabetes).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nephritic syndrome: (Acute post streptococcal Glomerulonephritis GN, Lupus nephritis).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Asymptomatic Hematuria: IgA Nephropathy.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Rapidly progressive GN: (Crescentic GN)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Chronic Renal Failure.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8" name="Google Shape;158;p28"/>
          <p:cNvGrpSpPr/>
          <p:nvPr/>
        </p:nvGrpSpPr>
        <p:grpSpPr>
          <a:xfrm>
            <a:off x="-1794450" y="6797850"/>
            <a:ext cx="5147250" cy="4816800"/>
            <a:chOff x="-1569200" y="5595125"/>
            <a:chExt cx="5147250" cy="4816800"/>
          </a:xfrm>
        </p:grpSpPr>
        <p:sp>
          <p:nvSpPr>
            <p:cNvPr id="159" name="Google Shape;159;p28"/>
            <p:cNvSpPr/>
            <p:nvPr/>
          </p:nvSpPr>
          <p:spPr>
            <a:xfrm>
              <a:off x="-1569200" y="5595125"/>
              <a:ext cx="4913400" cy="4816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-1335350" y="5595125"/>
              <a:ext cx="4913400" cy="4674600"/>
            </a:xfrm>
            <a:prstGeom prst="ellipse">
              <a:avLst/>
            </a:prstGeom>
            <a:noFill/>
            <a:ln cap="flat" cmpd="sng" w="28575">
              <a:solidFill>
                <a:srgbClr val="564D6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28"/>
          <p:cNvSpPr/>
          <p:nvPr/>
        </p:nvSpPr>
        <p:spPr>
          <a:xfrm rot="10800000">
            <a:off x="1754100" y="0"/>
            <a:ext cx="3349800" cy="99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 txBox="1"/>
          <p:nvPr/>
        </p:nvSpPr>
        <p:spPr>
          <a:xfrm>
            <a:off x="1689750" y="75000"/>
            <a:ext cx="3482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Objectives </a:t>
            </a:r>
            <a:endParaRPr b="1" sz="4800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 flipH="1">
            <a:off x="137900" y="7464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29"/>
          <p:cNvGraphicFramePr/>
          <p:nvPr/>
        </p:nvGraphicFramePr>
        <p:xfrm>
          <a:off x="-6" y="69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{DD14EDDE-6089-4A08-A29C-5EF34BCF494C}</a:tableStyleId>
              </a:tblPr>
              <a:tblGrid>
                <a:gridCol w="1254250"/>
                <a:gridCol w="5603750"/>
              </a:tblGrid>
              <a:tr h="1580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Definition</a:t>
                      </a:r>
                      <a:endParaRPr b="1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❖"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a clinical syndrome </a:t>
                      </a:r>
                      <a:r>
                        <a:rPr lang="en" sz="10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(not a final diagnosis, a collection of clinical features that</a:t>
                      </a: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 u="none" cap="none" strike="noStrike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could be caused by several things </a:t>
                      </a:r>
                      <a:r>
                        <a:rPr lang="en" sz="100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which will be the diagnosis).</a:t>
                      </a: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❖"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Its characterized by: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1" marL="9144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➢"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Rapid progressive loss/decline of renal function within weeks to month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1" marL="9144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➢"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Extensive glomerular crescent formation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❖"/>
                      </a:pP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order for us to to call something as RPGN, sampled kidney biopsy </a:t>
                      </a:r>
                      <a:r>
                        <a:rPr lang="en" sz="100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must</a:t>
                      </a: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show </a:t>
                      </a: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more than 50%</a:t>
                      </a:r>
                      <a:r>
                        <a:rPr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glomeruli having crescents.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/>
                </a:tc>
              </a:tr>
              <a:tr h="541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Morphology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Histologically,t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here is severe glomerular injury → in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form of: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b="1" lang="en" sz="10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b="1" lang="en" sz="10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rescent formation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G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lomerular necrosis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 Rupture of the glomerular basement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membrane.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Glomerular crescent (characteristic finding in RPGN)</a:t>
                      </a:r>
                      <a:endParaRPr b="1" sz="10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are they?</a:t>
                      </a:r>
                      <a:endParaRPr sz="100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●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lomerular extracapillary proliferations (i.e. proliferation outside the glomerular capillaries)</a:t>
                      </a:r>
                      <a:endParaRPr sz="1000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Why are they called crescents?</a:t>
                      </a:r>
                      <a:endParaRPr sz="100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●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Because it has a crescent shape.</a:t>
                      </a:r>
                      <a:r>
                        <a:rPr lang="en" sz="10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شكل هلال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 are they formed?</a:t>
                      </a:r>
                      <a:endParaRPr sz="100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860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AutoNum type="alphaUcPeriod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roliferation of parietal epithelial cells that line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Bowman’s capsule.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860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AutoNum type="alphaUcPeriod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Migration of monocytes/macrophages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into Bowman’s space.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❖"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glomeruli may also show necrosis.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❖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Crescent formation fills up bowman’s space and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compresses the glomerular capillary loops and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can even rupture the GBM.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❖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Upon healing </a:t>
                      </a:r>
                      <a:r>
                        <a:rPr lang="en" sz="10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(or when u treat it)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the crescents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undergo fibrosis/scarring and are called fibrous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crescents.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(Instead of cells filling up bowman’s</a:t>
                      </a:r>
                      <a:endParaRPr sz="1000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space, the whole area will be fibrotic). </a:t>
                      </a:r>
                      <a:endParaRPr sz="1000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/>
                </a:tc>
              </a:tr>
              <a:tr h="1369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features </a:t>
                      </a:r>
                      <a:endParaRPr b="1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❖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Present as rapid &amp; progressive loss/decline of renal function within days/weeks to months, usually as nephritic syndrome that progresses to acute renal failure (marked oliguria and azotemia).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❖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Timely diagnosis is important.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Open Sans"/>
                        <a:buChar char="❖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Some patients require long-term dialysis or transplantation.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Open Sans"/>
                        <a:buChar char="❖"/>
                      </a:pPr>
                      <a:r>
                        <a:rPr lang="en" sz="10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Mild to moderate proteinuria sometimes approaching nephrotic range may occur.</a:t>
                      </a:r>
                      <a:endParaRPr sz="100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92100" lvl="0" marL="4572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Open Sans"/>
                        <a:buChar char="❖"/>
                      </a:pPr>
                      <a:r>
                        <a:rPr lang="en" sz="10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Hematuria, dysmorphic RBCs, RBC casts in urine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/>
                </a:tc>
              </a:tr>
              <a:tr h="834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Prognosis 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Patients present with 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nephr</a:t>
                      </a:r>
                      <a:r>
                        <a:rPr lang="en" sz="1000" u="sng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itic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syndrome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progress to acute renal failure, the prognosis is poor </a:t>
                      </a: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untreated, even death.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(Poor prognosis)</a:t>
                      </a:r>
                      <a:endParaRPr sz="10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/>
                </a:tc>
              </a:tr>
            </a:tbl>
          </a:graphicData>
        </a:graphic>
      </p:graphicFrame>
      <p:sp>
        <p:nvSpPr>
          <p:cNvPr id="169" name="Google Shape;169;p29"/>
          <p:cNvSpPr txBox="1"/>
          <p:nvPr>
            <p:ph idx="4294967295" type="title"/>
          </p:nvPr>
        </p:nvSpPr>
        <p:spPr>
          <a:xfrm>
            <a:off x="9" y="0"/>
            <a:ext cx="6858000" cy="697800"/>
          </a:xfrm>
          <a:prstGeom prst="rect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102650" lIns="102650" spcFirstLastPara="1" rIns="102650" wrap="square" tIns="1026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1900">
                <a:solidFill>
                  <a:srgbClr val="FFFFFF"/>
                </a:solidFill>
              </a:rPr>
              <a:t>Rapid Progressive glomerulonephritis (RPGN)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1900">
                <a:solidFill>
                  <a:srgbClr val="FFFFFF"/>
                </a:solidFill>
              </a:rPr>
              <a:t> (Also called crescentic glomerulonephritis)</a:t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775" y="2303200"/>
            <a:ext cx="871548" cy="82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0175" y="2303200"/>
            <a:ext cx="938410" cy="82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/>
          <p:nvPr/>
        </p:nvSpPr>
        <p:spPr>
          <a:xfrm flipH="1" rot="10800000">
            <a:off x="5436975" y="2573500"/>
            <a:ext cx="368400" cy="19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66050" lIns="66050" spcFirstLastPara="1" rIns="66050" wrap="square" tIns="6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5">
            <a:alphaModFix/>
          </a:blip>
          <a:srcRect b="-3231" l="0" r="0" t="0"/>
          <a:stretch/>
        </p:blipFill>
        <p:spPr>
          <a:xfrm>
            <a:off x="4593650" y="4169054"/>
            <a:ext cx="2055048" cy="15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4250" y="6011225"/>
            <a:ext cx="1933749" cy="128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/>
          <p:nvPr/>
        </p:nvSpPr>
        <p:spPr>
          <a:xfrm rot="8175">
            <a:off x="4593650" y="6549575"/>
            <a:ext cx="252301" cy="205800"/>
          </a:xfrm>
          <a:prstGeom prst="rightArrow">
            <a:avLst>
              <a:gd fmla="val 50000" name="adj1"/>
              <a:gd fmla="val 71694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66050" lIns="66050" spcFirstLastPara="1" rIns="66050" wrap="square" tIns="6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4294967295" type="title"/>
          </p:nvPr>
        </p:nvSpPr>
        <p:spPr>
          <a:xfrm>
            <a:off x="14" y="-4"/>
            <a:ext cx="6858000" cy="506100"/>
          </a:xfrm>
          <a:prstGeom prst="rect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102650" lIns="102650" spcFirstLastPara="1" rIns="102650" wrap="square" tIns="1026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Types of RPGN or CRGN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Based on cause (etiology) RPGN is divided into three types:</a:t>
            </a:r>
            <a:endParaRPr sz="2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81" name="Google Shape;181;p30"/>
          <p:cNvGraphicFramePr/>
          <p:nvPr/>
        </p:nvGraphicFramePr>
        <p:xfrm>
          <a:off x="21" y="5060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{DD14EDDE-6089-4A08-A29C-5EF34BCF494C}</a:tableStyleId>
              </a:tblPr>
              <a:tblGrid>
                <a:gridCol w="1052225"/>
                <a:gridCol w="5805775"/>
              </a:tblGrid>
              <a:tr h="3005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 I RPGN (12%)</a:t>
                      </a: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=  </a:t>
                      </a: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Anti-Glomerular Basement Membrane antibody disease (anti-GBM disease)</a:t>
                      </a:r>
                      <a:endParaRPr sz="1000" u="none" cap="none" strike="noStrike">
                        <a:highlight>
                          <a:srgbClr val="9900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</a:tr>
              <a:tr h="61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Etiology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Open Sans"/>
                        <a:buChar char="❖"/>
                      </a:pP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 rare autoimmune disorder. 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Noto Sans Symbols"/>
                        <a:buChar char="❖"/>
                      </a:pP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It’s characterized by presence of </a:t>
                      </a:r>
                      <a:r>
                        <a:rPr b="1" lang="en" sz="950" u="none" cap="none" strike="noStrike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auto-antibodies</a:t>
                      </a:r>
                      <a:r>
                        <a:rPr lang="en" sz="95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directed 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against an antigen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that is normally present 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the glomerular basement membrane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(GBM).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Diagnosis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88925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❖"/>
                      </a:pPr>
                      <a:r>
                        <a:rPr b="1" i="1" lang="en" sz="950" u="sng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IF:</a:t>
                      </a:r>
                      <a:r>
                        <a:rPr lang="en" sz="950" u="none" cap="none" strike="noStrike">
                          <a:solidFill>
                            <a:srgbClr val="99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characteristic</a:t>
                      </a:r>
                      <a:r>
                        <a:rPr lang="en" sz="950" u="none" cap="none" strike="noStrike">
                          <a:solidFill>
                            <a:srgbClr val="99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50" u="none" cap="none" strike="noStrike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linear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50" u="none" cap="none" strike="noStrike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staining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or positivity 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IgG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immunoglobulin along 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GBM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(pic)</a:t>
                      </a:r>
                      <a:endParaRPr b="1"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Patient’s </a:t>
                      </a:r>
                      <a:r>
                        <a:rPr lang="en" sz="950" u="none" cap="none" strike="noStrike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serum is </a:t>
                      </a:r>
                      <a:r>
                        <a:rPr b="1" lang="en" sz="950" u="none" cap="none" strike="noStrike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positive</a:t>
                      </a:r>
                      <a:r>
                        <a:rPr lang="en" sz="950" u="none" cap="none" strike="noStrike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anti-GBM antibodies</a:t>
                      </a:r>
                      <a:r>
                        <a:rPr lang="en" sz="950" u="none" cap="none" strike="noStrike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5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(helpful in diagnosis).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Goodpasture’s syndrome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Exo"/>
                        <a:buChar char="❖"/>
                      </a:pP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When anti-GBM disease is associated with pulmonary hemorrhage (hemorrhagic pneumonitis) this combination is called as 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Goodpasture’s syndrome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(in these patients, the anti-GBM antibodies also bind to pulmonary alveolar capillary basement membranes).</a:t>
                      </a: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" sz="950" u="none" cap="none" strike="noStrik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50" u="none" cap="none" strike="noStrike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involvement of both the kidneys and lungs</a:t>
                      </a:r>
                      <a:r>
                        <a:rPr lang="en" sz="950">
                          <a:solidFill>
                            <a:srgbClr val="7F7F7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Treatment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Open Sans"/>
                        <a:buChar char="❖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esponds well to </a:t>
                      </a:r>
                      <a:r>
                        <a:rPr lang="en" sz="950" u="none" cap="none" strike="noStrike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plasmapheresis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(it removes pathogenic antibodies from the circulation), steroids and cytotoxic agents.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 II RPGN (44%)</a:t>
                      </a: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=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Immune Complex Mediated Crescentic Glomerulonephritis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</a:tr>
              <a:tr h="1277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Etiology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Exo"/>
                        <a:buChar char="❖"/>
                      </a:pP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results from 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any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50" u="none" cap="none" strike="noStrike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immune complex mediated renal diseases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which there is 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deposition of antigen-antibody immune complexes in the glomeruli. </a:t>
                      </a: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crescents represent a more aggressive form of various immune complex mediated GNs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❖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Examples(</a:t>
                      </a:r>
                      <a:r>
                        <a:rPr lang="en" sz="95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any immune-mediated GN shows crescents it would fall under this category</a:t>
                      </a: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950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38125" lvl="1" marL="698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○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Poststreptococcal GN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38125" lvl="1" marL="698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○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Lupus nephritis (in systemic lupus erythematosus)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38125" lvl="1" marL="698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○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IgA nephropathy and Henoch-Schönlein purpura</a:t>
                      </a:r>
                      <a:endParaRPr b="1"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Diagnosis 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88925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❖"/>
                      </a:pPr>
                      <a:r>
                        <a:rPr b="1" i="1" lang="en" sz="95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IF:</a:t>
                      </a:r>
                      <a:r>
                        <a:rPr lang="en" sz="950">
                          <a:solidFill>
                            <a:srgbClr val="99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50" u="none" cap="none" strike="noStrike">
                          <a:solidFill>
                            <a:srgbClr val="99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shows positivity with various immunoglobulins and/or complements </a:t>
                      </a:r>
                      <a:r>
                        <a:rPr lang="en" sz="950" u="none" cap="none" strike="noStrike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(depends on etiology, if IgA nephropathy we would see IgA antibodies in the mesangium). </a:t>
                      </a:r>
                      <a:endParaRPr sz="95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8925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❖"/>
                      </a:pPr>
                      <a:r>
                        <a:rPr b="1" i="1" lang="en" sz="95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EM: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shows electron dense immune deposits.  </a:t>
                      </a:r>
                      <a:r>
                        <a:rPr lang="en" sz="10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 anti-GBM antibody &amp; negative ANCA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4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Treatment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Exo"/>
                        <a:buChar char="❖"/>
                      </a:pP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 II RPGN 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does not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respond well to plasmapheresis, the original underlying disease needs to be treated.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1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 III RPGN (44%)</a:t>
                      </a: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=</a:t>
                      </a:r>
                      <a:r>
                        <a:rPr b="1"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Pauci-Immune ANCA-associated GN </a:t>
                      </a:r>
                      <a:endParaRPr b="1"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</a:tr>
              <a:tr h="210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Etiology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Exo"/>
                        <a:buChar char="❖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 patients have </a:t>
                      </a:r>
                      <a:r>
                        <a:rPr lang="en" sz="95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circulating antineutrophil cytoplasmic autoantibodies (ANCAs)</a:t>
                      </a: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the blood. ANCA are autoantibodies that target antigens present in the neutrophil cytoplasm.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Exo"/>
                        <a:buChar char="❖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ANCA causes abnormal activation of neutrophil. As a result: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38125" lvl="1" marL="698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Open Sans"/>
                        <a:buChar char="○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here is adhesion of the neutrophils to endothelial cells lining the capillaries (especially glomerular capillaries)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38125" lvl="1" marL="698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Open Sans"/>
                        <a:buChar char="○"/>
                      </a:pP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Neutrophils release injurious products that promote endothelial injury, vascular inflammation (vasculitis and fibrinoid necrosis of arteries and arterioles) and crescentic GN.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950"/>
                        <a:buFont typeface="Open Sans"/>
                        <a:buChar char="❖"/>
                      </a:pPr>
                      <a:r>
                        <a:rPr lang="en" sz="95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Associated with systemic diseases like:    </a:t>
                      </a:r>
                      <a:endParaRPr sz="950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38125" lvl="1" marL="698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○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Granulomatosis with polyangitis (formerly called Wegener’s Granulomatosis) cANCA positive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38125" lvl="1" marL="698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○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Microscopic polyangiitis  pANCA positive.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5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Diagnosis 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5425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❖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It’s called Pauci(</a:t>
                      </a:r>
                      <a:r>
                        <a:rPr lang="en" sz="95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Few)</a:t>
                      </a: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-Immune GN because there is: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38125" lvl="1" marL="698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○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anti-GBM antibody</a:t>
                      </a:r>
                      <a:r>
                        <a:rPr lang="en" sz="95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(not like type I)</a:t>
                      </a:r>
                      <a:endParaRPr sz="95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38125" lvl="1" marL="698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50"/>
                        <a:buFont typeface="Open Sans"/>
                        <a:buChar char="○"/>
                      </a:pP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immune complex deposition (so </a:t>
                      </a:r>
                      <a:r>
                        <a:rPr b="1" lang="en" sz="950">
                          <a:solidFill>
                            <a:srgbClr val="99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</a:t>
                      </a: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is </a:t>
                      </a:r>
                      <a:r>
                        <a:rPr b="1" lang="en" sz="95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</a:t>
                      </a: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/almost </a:t>
                      </a:r>
                      <a:endParaRPr b="1"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698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 and there are </a:t>
                      </a:r>
                      <a:r>
                        <a:rPr b="1" lang="en" sz="95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deposits</a:t>
                      </a: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on</a:t>
                      </a:r>
                      <a:r>
                        <a:rPr b="1" lang="en" sz="950">
                          <a:solidFill>
                            <a:srgbClr val="FF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EM</a:t>
                      </a: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  <a:r>
                        <a:rPr lang="en" sz="95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(not like type II)  </a:t>
                      </a:r>
                      <a:r>
                        <a:rPr b="1" lang="en" sz="95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b="1"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Note: </a:t>
                      </a: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RPGN </a:t>
                      </a:r>
                      <a:r>
                        <a:rPr b="1" lang="en" sz="95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 I and II are ANCA negative</a:t>
                      </a: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9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4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Treatment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5425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Open Sans"/>
                        <a:buChar char="❖"/>
                      </a:pPr>
                      <a:r>
                        <a:rPr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esponds well to </a:t>
                      </a:r>
                      <a:r>
                        <a:rPr lang="en" sz="950" u="none" cap="none" strike="noStrike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plasmapheresis</a:t>
                      </a: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(it removes pathogenic antibodies from 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3429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5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circulation), steroids and cytotoxic agents.</a:t>
                      </a:r>
                      <a:endParaRPr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6809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/>
          </a:blip>
          <a:srcRect b="0" l="7584" r="5932" t="0"/>
          <a:stretch/>
        </p:blipFill>
        <p:spPr>
          <a:xfrm>
            <a:off x="5323541" y="8647859"/>
            <a:ext cx="1465999" cy="6425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3" name="Google Shape;18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6250" y="1470350"/>
            <a:ext cx="568907" cy="5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idx="4294967295" type="title"/>
          </p:nvPr>
        </p:nvSpPr>
        <p:spPr>
          <a:xfrm>
            <a:off x="25" y="-46150"/>
            <a:ext cx="6858000" cy="705600"/>
          </a:xfrm>
          <a:prstGeom prst="rect">
            <a:avLst/>
          </a:prstGeom>
          <a:solidFill>
            <a:srgbClr val="64506A"/>
          </a:solidFill>
          <a:ln>
            <a:noFill/>
          </a:ln>
        </p:spPr>
        <p:txBody>
          <a:bodyPr anchorCtr="0" anchor="ctr" bIns="102650" lIns="102650" spcFirstLastPara="1" rIns="102650" wrap="square" tIns="1026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 sz="1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Chronic Renal Failure (CRF)/ Chronic Kidney Disease (CKD)</a:t>
            </a:r>
            <a:endParaRPr sz="1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89" name="Google Shape;189;p31"/>
          <p:cNvGraphicFramePr/>
          <p:nvPr/>
        </p:nvGraphicFramePr>
        <p:xfrm>
          <a:off x="-4" y="6594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{DD14EDDE-6089-4A08-A29C-5EF34BCF494C}</a:tableStyleId>
              </a:tblPr>
              <a:tblGrid>
                <a:gridCol w="1052225"/>
                <a:gridCol w="5805775"/>
              </a:tblGrid>
              <a:tr h="358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Definition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oto Sans Symbols"/>
                        <a:buChar char="❖"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kidney disease describes the slow or gradual loss of kidney function, can be a consequence of irreversible acute disease or progressive slow scarring in any type of chronic renal disease. </a:t>
                      </a:r>
                      <a:r>
                        <a:rPr lang="en" sz="10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end result is end stage kidney disease and transplantation. </a:t>
                      </a:r>
                      <a:endParaRPr sz="1000" u="none" cap="none" strike="noStrike">
                        <a:solidFill>
                          <a:srgbClr val="98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End Stage Kidney Disease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It’s the </a:t>
                      </a:r>
                      <a:r>
                        <a:rPr lang="en" sz="900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scarring of all 4 renal compartment:</a:t>
                      </a:r>
                      <a:r>
                        <a:rPr lang="en" sz="9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900">
                          <a:solidFill>
                            <a:srgbClr val="26262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(regardless of the original site of injury)</a:t>
                      </a:r>
                      <a:endParaRPr sz="900">
                        <a:solidFill>
                          <a:srgbClr val="26262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900"/>
                        <a:buFont typeface="Open Sans"/>
                        <a:buAutoNum type="arabicPeriod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Glomerulus: glomerular sclerosis.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900"/>
                        <a:buFont typeface="Open Sans"/>
                        <a:buAutoNum type="arabicPeriod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Tubules: tubular atrophy.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900"/>
                        <a:buFont typeface="Open Sans"/>
                        <a:buAutoNum type="arabicPeriod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Interstitium: interstitial fibrosis .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ts val="900"/>
                        <a:buFont typeface="Open Sans"/>
                        <a:buAutoNum type="arabicPeriod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vessels: arteriosclerosis.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Prognosis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22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Poor. Patients need dialysis or transplantation otherwise death from uremia will result.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22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Dialysis and kidney transplantation allow long-term survival 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4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Common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Etiology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225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glomerulonephritis like RPGN, membranous GN, membranoproliferative GN, FSGS, IgA nephropathy, etc.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225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Diabetic Nephropathy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225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Hypertension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225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Reflux nephropathy in children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225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Polycystic kidney disease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225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Kidney infections &amp; obstructions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22250" lvl="0" marL="34290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Others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Clinical features 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the early stages of chronic kidney failure →  few signs or symptoms. Chronic kidney failure may not become apparent until your kidney function is significantly impaired.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Some patients are oliguric and some patients are not oliguric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Gradual rise in BUN and serum creatinine.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levels of  urea in the blood can result in: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Exo"/>
                        <a:buChar char="➔"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Azotemia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(increased urea and creatinine)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Exo"/>
                        <a:buChar char="➔"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Acidosis, hyperkalemia, hypokalemia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(due to failure of kidney to activate Vit D)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➔"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Abnormal fluid volume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→ changes in urine output e.g. initially increased urine output and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later decreased urine output. The sodium and water retention can lead to volume overload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and congestive cardiac failure.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➔"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 levels of calcium 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renal osteodystrophy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Exo"/>
                        <a:buChar char="➔"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Anemia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due to decreased erythropoietin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Exo"/>
                        <a:buChar char="➔"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Hypertension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due to excess renin production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Exo"/>
                        <a:buChar char="➔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Etc.</a:t>
                      </a:r>
                      <a:endParaRPr sz="900">
                        <a:solidFill>
                          <a:srgbClr val="9900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87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Morphology</a:t>
                      </a:r>
                      <a:endParaRPr b="1"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</a:tr>
              <a:tr h="242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Grossly</a:t>
                      </a:r>
                      <a:r>
                        <a:rPr b="1" lang="en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22250" lvl="0" marL="3429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kidneys are </a:t>
                      </a: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small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contracted with </a:t>
                      </a: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granular surface.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Markedly damaged kidneys are designated "end-stage kidneys”.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1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Microscopically</a:t>
                      </a:r>
                      <a:endParaRPr b="1"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Glomeruli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most of the glomerular are sclerosed (fibrosed/scarred) called  glomerulosclerosis.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Tubules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show prominent atrophy with thyroidization of tubules (tubules are filled with eosinophilic hyaline casts resembling colloid in thyroid gland).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Interstitium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prominent interstitial fibrosis with lymphocytic infiltrate.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857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Open Sans"/>
                        <a:buChar char="❖"/>
                      </a:pPr>
                      <a:r>
                        <a:rPr b="1"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Blood vessels</a:t>
                      </a: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→ show thick walled arteries and arterioles with narrowed 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lumen.</a:t>
                      </a:r>
                      <a:endParaRPr sz="9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5543" y="7449671"/>
            <a:ext cx="882000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trophic kidney histology" id="191" name="Google Shape;19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25" y="8456452"/>
            <a:ext cx="1438200" cy="107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trophic kidney histology" id="192" name="Google Shape;19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1138" y="8456452"/>
            <a:ext cx="1442100" cy="10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29200" y="8455325"/>
            <a:ext cx="1438200" cy="10813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31"/>
          <p:cNvGraphicFramePr/>
          <p:nvPr/>
        </p:nvGraphicFramePr>
        <p:xfrm>
          <a:off x="21" y="81552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{DD14EDDE-6089-4A08-A29C-5EF34BCF494C}</a:tableStyleId>
              </a:tblPr>
              <a:tblGrid>
                <a:gridCol w="1052225"/>
                <a:gridCol w="5805775"/>
              </a:tblGrid>
              <a:tr h="100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End stage kidney</a:t>
                      </a:r>
                      <a:endParaRPr b="1" sz="95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9625" marB="69625" marR="64275" marL="6427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95" name="Google Shape;195;p31"/>
          <p:cNvSpPr txBox="1"/>
          <p:nvPr/>
        </p:nvSpPr>
        <p:spPr>
          <a:xfrm>
            <a:off x="304825" y="9536677"/>
            <a:ext cx="30000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Glomerulosclerosis and thyroidization of tubules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 result for atrophic kidney histology" id="196" name="Google Shape;19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1375" y="8456452"/>
            <a:ext cx="1518300" cy="10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Google Shape;201;p32"/>
          <p:cNvGraphicFramePr/>
          <p:nvPr/>
        </p:nvGraphicFramePr>
        <p:xfrm>
          <a:off x="-1" y="-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{9C84C80D-F0BC-47BF-9315-A60EF2E515F7}</a:tableStyleId>
              </a:tblPr>
              <a:tblGrid>
                <a:gridCol w="1248425"/>
                <a:gridCol w="1254525"/>
                <a:gridCol w="1197300"/>
                <a:gridCol w="871525"/>
                <a:gridCol w="2286225"/>
              </a:tblGrid>
              <a:tr h="250450">
                <a:tc grid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Summary</a:t>
                      </a:r>
                      <a:r>
                        <a:rPr b="1"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b="1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4506A"/>
                    </a:solidFill>
                  </a:tcPr>
                </a:tc>
                <a:tc hMerge="1"/>
                <a:tc hMerge="1"/>
                <a:tc hMerge="1"/>
                <a:tc hMerge="1"/>
              </a:tr>
              <a:tr h="29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RPGN/CrGN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Types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LM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Characterized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96809C"/>
                    </a:solidFill>
                  </a:tcPr>
                </a:tc>
              </a:tr>
              <a:tr h="187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 I RPGN 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anti-glomerular basement membrane antibody–mediated</a:t>
                      </a:r>
                      <a:endParaRPr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6809C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Crescents formation (glomerular extracapillary</a:t>
                      </a:r>
                      <a:r>
                        <a:rPr b="1" lang="en" sz="10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proliferations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crescents fill the Bowman's space and compress the glomerular capillary loops and can even rupture the GBM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fibrous crescents (Upon healing the crescents undergo fibrosis/scarring)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linear staining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/positivity with IgG along the GBM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respond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well to plasmapheresis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Goodpasture’s syndrome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anti-GBM disease is associated with pulmonary hemorrhage (hemorrhagic pneumonitis)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1605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Type II RPGN 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immune complex mediated </a:t>
                      </a:r>
                      <a:endParaRPr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solidFill>
                      <a:srgbClr val="96809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positivity with various immunoglobulins and/or complements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electron dense immune deposits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poststreptococcal GN,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-Lupus nephritis (SLE)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IgA nephropathy and Henoch-Schönlein purpura.</a:t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does not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respond well to plasmapheresis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 anti-GBM antibody &amp; negative ANCA</a:t>
                      </a:r>
                      <a:endParaRPr sz="1000">
                        <a:solidFill>
                          <a:schemeClr val="accent6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209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Type III RPGN 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(Pauci-immune) ANCA-Associated</a:t>
                      </a:r>
                      <a:endParaRPr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negative/almost negative immune complex deposition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deposits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respond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well to plasmapheresis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associated with systemic diseases like: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-granulomatosis with polyangitis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b="1"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Wegener’s</a:t>
                      </a:r>
                      <a:r>
                        <a:rPr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Granulomatosis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</a:t>
                      </a:r>
                      <a:r>
                        <a:rPr b="1"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ANCA positive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- </a:t>
                      </a: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microscopic polyangiitis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</a:t>
                      </a:r>
                      <a:r>
                        <a:rPr b="1" lang="en" sz="100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ANCA positive.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2" name="Google Shape;202;p32"/>
          <p:cNvGraphicFramePr/>
          <p:nvPr/>
        </p:nvGraphicFramePr>
        <p:xfrm>
          <a:off x="0" y="67620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{9C84C80D-F0BC-47BF-9315-A60EF2E515F7}</a:tableStyleId>
              </a:tblPr>
              <a:tblGrid>
                <a:gridCol w="1248450"/>
                <a:gridCol w="2933050"/>
                <a:gridCol w="390275"/>
                <a:gridCol w="580625"/>
                <a:gridCol w="1705600"/>
              </a:tblGrid>
              <a:tr h="3672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Chronic Renal Failure (CRF)/ Chronic kidney disease (CKD)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end result is end stage kidney disease</a:t>
                      </a:r>
                      <a:endParaRPr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LM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Characterized</a:t>
                      </a:r>
                      <a:endParaRPr b="1" sz="12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6809C"/>
                    </a:solidFill>
                  </a:tcPr>
                </a:tc>
              </a:tr>
              <a:tr h="2315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scarring of all 4 renal compartments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-glomerulosclerosis (sclerosed glomerular)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-atrophy with thyroidization of tubules (filled with eosinophilic hyaline casts resembling colloid of thyroid gland)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-interstitial fibrosis with lymphocytic infiltrate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-thick walled arteries and arterioles with narrowed lumen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Grossly the kidneys are small and contracted with granular surface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common causes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•Chronic glomerulonephritis like RPGN, membranous GN, membranoproliferative GN, FSGS, IgA nephropathy, etc.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•Diabetic Nephropathy •Hypertension •Reflux nephropathy in children •Polycystic kidney disease •Kidney infections &amp; obstructions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/>
          <p:nvPr/>
        </p:nvSpPr>
        <p:spPr>
          <a:xfrm rot="10800000">
            <a:off x="1754100" y="0"/>
            <a:ext cx="3349800" cy="99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874206" y="2502334"/>
            <a:ext cx="525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lphaUcPeriod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Amyloid nephropathy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lphaUcPeriod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Berger disease (IgA nephropathy)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lphaUcPeriod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Wegener granulomatosis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lphaUcPeriod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Goodpasture’s syndrome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9" name="Google Shape;209;p33"/>
          <p:cNvGrpSpPr/>
          <p:nvPr/>
        </p:nvGrpSpPr>
        <p:grpSpPr>
          <a:xfrm>
            <a:off x="600456" y="924593"/>
            <a:ext cx="5805017" cy="1463298"/>
            <a:chOff x="4396381" y="3180092"/>
            <a:chExt cx="945936" cy="297551"/>
          </a:xfrm>
        </p:grpSpPr>
        <p:sp>
          <p:nvSpPr>
            <p:cNvPr id="210" name="Google Shape;210;p33"/>
            <p:cNvSpPr/>
            <p:nvPr/>
          </p:nvSpPr>
          <p:spPr>
            <a:xfrm>
              <a:off x="4396381" y="3215213"/>
              <a:ext cx="945936" cy="262430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Open Sans"/>
                  <a:ea typeface="Open Sans"/>
                  <a:cs typeface="Open Sans"/>
                  <a:sym typeface="Open Sans"/>
                </a:rPr>
                <a:t>           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A 32-year-old man complains of recurrent hematuria since his youth. The hematuria typically occurs following upper respiratory tract infections. Vital signs are normal. Urinalysis shows proteinuria, hematuria, and a few red blood cell casts. Laboratory studies disclose normal levels of BUN and creatinine. The ANA and ANCA tests are negative. Which of the following is the most likely diagnosis?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000">
                  <a:latin typeface="Open Sans"/>
                  <a:ea typeface="Open Sans"/>
                  <a:cs typeface="Open Sans"/>
                  <a:sym typeface="Open Sans"/>
                </a:rPr>
                <a:t>                 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4404901" y="3180092"/>
              <a:ext cx="114232" cy="80568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Q1</a:t>
              </a:r>
              <a:endPara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2" name="Google Shape;212;p33"/>
          <p:cNvSpPr txBox="1"/>
          <p:nvPr/>
        </p:nvSpPr>
        <p:spPr>
          <a:xfrm>
            <a:off x="874193" y="4314440"/>
            <a:ext cx="525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lphaUcPeriod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Wegener’s Granulomatosis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lphaUcPeriod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microscopic polyangiitis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lphaUcPeriod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granulomatosis with polyangitis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lphaUcPeriod"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Henoch-Schönlein purpura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13" name="Google Shape;213;p33"/>
          <p:cNvGrpSpPr/>
          <p:nvPr/>
        </p:nvGrpSpPr>
        <p:grpSpPr>
          <a:xfrm>
            <a:off x="600283" y="3416203"/>
            <a:ext cx="5805050" cy="784045"/>
            <a:chOff x="4404547" y="3301592"/>
            <a:chExt cx="850632" cy="129272"/>
          </a:xfrm>
        </p:grpSpPr>
        <p:sp>
          <p:nvSpPr>
            <p:cNvPr id="214" name="Google Shape;214;p33"/>
            <p:cNvSpPr/>
            <p:nvPr/>
          </p:nvSpPr>
          <p:spPr>
            <a:xfrm>
              <a:off x="4404547" y="3301592"/>
              <a:ext cx="850632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Open Sans"/>
                  <a:ea typeface="Open Sans"/>
                  <a:cs typeface="Open Sans"/>
                  <a:sym typeface="Open Sans"/>
                </a:rPr>
                <a:t>           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on has pANCA positive?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000">
                  <a:latin typeface="Open Sans"/>
                  <a:ea typeface="Open Sans"/>
                  <a:cs typeface="Open Sans"/>
                  <a:sym typeface="Open Sans"/>
                </a:rPr>
                <a:t>                 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4428656" y="3319771"/>
              <a:ext cx="87239" cy="93030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Q2</a:t>
              </a:r>
              <a:endPara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6" name="Google Shape;216;p33"/>
          <p:cNvSpPr txBox="1"/>
          <p:nvPr/>
        </p:nvSpPr>
        <p:spPr>
          <a:xfrm>
            <a:off x="980018" y="6631360"/>
            <a:ext cx="525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A.I and II  c- II and III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</a:t>
            </a: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 and III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C.II and III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D.All of them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600280" y="5631775"/>
            <a:ext cx="5805053" cy="999574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            A patient come to the hospital complaining from flank pain and have hematuria and mild proteinuria , doctors expecting RPGN and they discover that the patient have negative ACNA so what is possible could have ?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680595" y="5488855"/>
            <a:ext cx="609923" cy="497626"/>
          </a:xfrm>
          <a:custGeom>
            <a:rect b="b" l="l" r="r" t="t"/>
            <a:pathLst>
              <a:path extrusionOk="0" h="2563" w="2664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rgbClr val="6450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Q3</a:t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1929000" y="75000"/>
            <a:ext cx="3000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Quiz</a:t>
            </a:r>
            <a:endParaRPr/>
          </a:p>
        </p:txBody>
      </p:sp>
      <p:grpSp>
        <p:nvGrpSpPr>
          <p:cNvPr id="220" name="Google Shape;220;p33"/>
          <p:cNvGrpSpPr/>
          <p:nvPr/>
        </p:nvGrpSpPr>
        <p:grpSpPr>
          <a:xfrm>
            <a:off x="503832" y="7542580"/>
            <a:ext cx="5895314" cy="1307016"/>
            <a:chOff x="4354866" y="3213584"/>
            <a:chExt cx="951855" cy="279815"/>
          </a:xfrm>
        </p:grpSpPr>
        <p:sp>
          <p:nvSpPr>
            <p:cNvPr id="221" name="Google Shape;221;p33"/>
            <p:cNvSpPr/>
            <p:nvPr/>
          </p:nvSpPr>
          <p:spPr>
            <a:xfrm>
              <a:off x="4367501" y="3279390"/>
              <a:ext cx="939221" cy="214009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Open Sans"/>
                  <a:ea typeface="Open Sans"/>
                  <a:cs typeface="Open Sans"/>
                  <a:sym typeface="Open Sans"/>
                </a:rPr>
                <a:t>           </a:t>
              </a:r>
              <a:r>
                <a:rPr lang="en" sz="10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    1- A 65 year old male patient has a glomerular filtration rate of 55 mL/min and azotemia ,he suffered from pain in the bones and the electrolytes analysis shows low Ca2 , K2 in addition he has a low pH , The patient has a history of uncontrolled hypertension and coronary artery disease , what are the diagnosis?</a:t>
              </a:r>
              <a:r>
                <a:rPr lang="en" sz="1000">
                  <a:latin typeface="Open Sans"/>
                  <a:ea typeface="Open Sans"/>
                  <a:cs typeface="Open Sans"/>
                  <a:sym typeface="Open Sans"/>
                </a:rPr>
                <a:t>               </a:t>
              </a:r>
              <a:endParaRPr sz="10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4354866" y="3213584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Q4</a:t>
              </a:r>
              <a:endParaRPr b="1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3" name="Google Shape;223;p33"/>
          <p:cNvSpPr txBox="1"/>
          <p:nvPr/>
        </p:nvSpPr>
        <p:spPr>
          <a:xfrm>
            <a:off x="680610" y="8820358"/>
            <a:ext cx="525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A. Chronic kidney disease 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B. Acute Kidney injury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C.UTI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D.None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5103888" y="9452844"/>
            <a:ext cx="350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Q1: D, Q2:B,Q3:A,Q4:A</a:t>
            </a:r>
            <a:endParaRPr sz="10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/>
          <p:nvPr/>
        </p:nvSpPr>
        <p:spPr>
          <a:xfrm>
            <a:off x="702775" y="4951475"/>
            <a:ext cx="2628000" cy="395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Hoor Aloraini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Farah alhalafi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Shahad Alsalahi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Nouf Aldhalaan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Jana alhazmi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Mayssar Alshobaki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Rahaf Almutairi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layan Aldoukhi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Atheer Alahmari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Walaa AlMutawa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Fatima Halawi</a:t>
            </a:r>
            <a:endParaRPr b="1"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34"/>
          <p:cNvSpPr/>
          <p:nvPr/>
        </p:nvSpPr>
        <p:spPr>
          <a:xfrm>
            <a:off x="130675" y="9409325"/>
            <a:ext cx="2212800" cy="3540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4"/>
          <p:cNvSpPr txBox="1"/>
          <p:nvPr/>
        </p:nvSpPr>
        <p:spPr>
          <a:xfrm>
            <a:off x="1952250" y="314125"/>
            <a:ext cx="29535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Members</a:t>
            </a:r>
            <a:endParaRPr b="1" sz="4800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232" name="Google Shape;232;p34"/>
          <p:cNvGrpSpPr/>
          <p:nvPr/>
        </p:nvGrpSpPr>
        <p:grpSpPr>
          <a:xfrm>
            <a:off x="4352567" y="2348635"/>
            <a:ext cx="747969" cy="849595"/>
            <a:chOff x="-55576850" y="3198125"/>
            <a:chExt cx="279625" cy="319025"/>
          </a:xfrm>
        </p:grpSpPr>
        <p:sp>
          <p:nvSpPr>
            <p:cNvPr id="233" name="Google Shape;233;p34"/>
            <p:cNvSpPr/>
            <p:nvPr/>
          </p:nvSpPr>
          <p:spPr>
            <a:xfrm>
              <a:off x="-55576850" y="333597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DB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-55539850" y="3198125"/>
              <a:ext cx="206375" cy="99275"/>
            </a:xfrm>
            <a:custGeom>
              <a:rect b="b" l="l" r="r" t="t"/>
              <a:pathLst>
                <a:path extrusionOk="0" h="3971" w="8255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DB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-55539850" y="3275325"/>
              <a:ext cx="204800" cy="241825"/>
            </a:xfrm>
            <a:custGeom>
              <a:rect b="b" l="l" r="r" t="t"/>
              <a:pathLst>
                <a:path extrusionOk="0" h="9673" w="8192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DB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-55316150" y="3335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DBD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34"/>
          <p:cNvGrpSpPr/>
          <p:nvPr/>
        </p:nvGrpSpPr>
        <p:grpSpPr>
          <a:xfrm>
            <a:off x="1692009" y="2348630"/>
            <a:ext cx="878914" cy="849588"/>
            <a:chOff x="-55595775" y="3982375"/>
            <a:chExt cx="319025" cy="319250"/>
          </a:xfrm>
        </p:grpSpPr>
        <p:sp>
          <p:nvSpPr>
            <p:cNvPr id="238" name="Google Shape;238;p34"/>
            <p:cNvSpPr/>
            <p:nvPr/>
          </p:nvSpPr>
          <p:spPr>
            <a:xfrm>
              <a:off x="-55441400" y="3982375"/>
              <a:ext cx="125250" cy="145175"/>
            </a:xfrm>
            <a:custGeom>
              <a:rect b="b" l="l" r="r" t="t"/>
              <a:pathLst>
                <a:path extrusionOk="0" h="5807" w="501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-55343725" y="4203125"/>
              <a:ext cx="66975" cy="41000"/>
            </a:xfrm>
            <a:custGeom>
              <a:rect b="b" l="l" r="r" t="t"/>
              <a:pathLst>
                <a:path extrusionOk="0" h="1640" w="2679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-55557950" y="4019625"/>
              <a:ext cx="147300" cy="94525"/>
            </a:xfrm>
            <a:custGeom>
              <a:rect b="b" l="l" r="r" t="t"/>
              <a:pathLst>
                <a:path extrusionOk="0" h="3781" w="5892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-55557950" y="4042450"/>
              <a:ext cx="206375" cy="259175"/>
            </a:xfrm>
            <a:custGeom>
              <a:rect b="b" l="l" r="r" t="t"/>
              <a:pathLst>
                <a:path extrusionOk="0" h="10367" w="8255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-55335050" y="4136200"/>
              <a:ext cx="18900" cy="64600"/>
            </a:xfrm>
            <a:custGeom>
              <a:rect b="b" l="l" r="r" t="t"/>
              <a:pathLst>
                <a:path extrusionOk="0" h="2584" w="756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-555957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645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34"/>
          <p:cNvGrpSpPr/>
          <p:nvPr/>
        </p:nvGrpSpPr>
        <p:grpSpPr>
          <a:xfrm>
            <a:off x="171982" y="9469514"/>
            <a:ext cx="275799" cy="233612"/>
            <a:chOff x="-35839800" y="3561025"/>
            <a:chExt cx="291450" cy="291650"/>
          </a:xfrm>
        </p:grpSpPr>
        <p:sp>
          <p:nvSpPr>
            <p:cNvPr id="245" name="Google Shape;245;p34"/>
            <p:cNvSpPr/>
            <p:nvPr/>
          </p:nvSpPr>
          <p:spPr>
            <a:xfrm>
              <a:off x="-35772850" y="3612425"/>
              <a:ext cx="155200" cy="142575"/>
            </a:xfrm>
            <a:custGeom>
              <a:rect b="b" l="l" r="r" t="t"/>
              <a:pathLst>
                <a:path extrusionOk="0" h="5703" w="6208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-35621625" y="3694325"/>
              <a:ext cx="73275" cy="143375"/>
            </a:xfrm>
            <a:custGeom>
              <a:rect b="b" l="l" r="r" t="t"/>
              <a:pathLst>
                <a:path extrusionOk="0" h="5735" w="2931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-35827200" y="3748675"/>
              <a:ext cx="263100" cy="104000"/>
            </a:xfrm>
            <a:custGeom>
              <a:rect b="b" l="l" r="r" t="t"/>
              <a:pathLst>
                <a:path extrusionOk="0" h="4160" w="10524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-35831925" y="3635275"/>
              <a:ext cx="41775" cy="85075"/>
            </a:xfrm>
            <a:custGeom>
              <a:rect b="b" l="l" r="r" t="t"/>
              <a:pathLst>
                <a:path extrusionOk="0" h="3403" w="1671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-35601150" y="3635275"/>
              <a:ext cx="43350" cy="85075"/>
            </a:xfrm>
            <a:custGeom>
              <a:rect b="b" l="l" r="r" t="t"/>
              <a:pathLst>
                <a:path extrusionOk="0" h="3403" w="1734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-35750000" y="3561025"/>
              <a:ext cx="111075" cy="35675"/>
            </a:xfrm>
            <a:custGeom>
              <a:rect b="b" l="l" r="r" t="t"/>
              <a:pathLst>
                <a:path extrusionOk="0" h="1427" w="4443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-35839800" y="3694325"/>
              <a:ext cx="72500" cy="143375"/>
            </a:xfrm>
            <a:custGeom>
              <a:rect b="b" l="l" r="r" t="t"/>
              <a:pathLst>
                <a:path extrusionOk="0" h="5735" w="290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34"/>
          <p:cNvSpPr/>
          <p:nvPr/>
        </p:nvSpPr>
        <p:spPr>
          <a:xfrm rot="10800000">
            <a:off x="1754100" y="0"/>
            <a:ext cx="3349800" cy="99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4"/>
          <p:cNvSpPr txBox="1"/>
          <p:nvPr/>
        </p:nvSpPr>
        <p:spPr>
          <a:xfrm>
            <a:off x="1841550" y="75000"/>
            <a:ext cx="31749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Members</a:t>
            </a:r>
            <a:endParaRPr/>
          </a:p>
        </p:txBody>
      </p:sp>
      <p:sp>
        <p:nvSpPr>
          <p:cNvPr id="254" name="Google Shape;254;p34"/>
          <p:cNvSpPr/>
          <p:nvPr/>
        </p:nvSpPr>
        <p:spPr>
          <a:xfrm>
            <a:off x="2322600" y="1350263"/>
            <a:ext cx="2212800" cy="5727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Team Leaders 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540025" y="3445024"/>
            <a:ext cx="2953500" cy="62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Maha Alkoryshy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Manar Alzahrani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2184900" y="4313700"/>
            <a:ext cx="2488200" cy="5727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Team Members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3799400" y="9424775"/>
            <a:ext cx="3349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Theme was done by Shatha Almutib</a:t>
            </a:r>
            <a:endParaRPr sz="900"/>
          </a:p>
        </p:txBody>
      </p:sp>
      <p:sp>
        <p:nvSpPr>
          <p:cNvPr id="258" name="Google Shape;258;p34"/>
          <p:cNvSpPr/>
          <p:nvPr/>
        </p:nvSpPr>
        <p:spPr>
          <a:xfrm>
            <a:off x="3798425" y="3445015"/>
            <a:ext cx="2440200" cy="621900"/>
          </a:xfrm>
          <a:prstGeom prst="roundRect">
            <a:avLst>
              <a:gd fmla="val 16667" name="adj"/>
            </a:avLst>
          </a:prstGeom>
          <a:solidFill>
            <a:srgbClr val="64506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Hassan Alabullatif</a:t>
            </a:r>
            <a:endParaRPr b="1"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3704518" y="4951467"/>
            <a:ext cx="2628000" cy="4075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Omar Alkadhi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Emad Almutairi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Rakan Alromayan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Ali Alzahrani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Saad Alahmari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Malik halees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Khalid Alrasheed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506A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64506A"/>
                </a:solidFill>
                <a:latin typeface="Open Sans"/>
                <a:ea typeface="Open Sans"/>
                <a:cs typeface="Open Sans"/>
                <a:sym typeface="Open Sans"/>
              </a:rPr>
              <a:t>Nawaf Alturki</a:t>
            </a:r>
            <a:endParaRPr b="1">
              <a:solidFill>
                <a:srgbClr val="6450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0" name="Google Shape;2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912777" y="7600414"/>
            <a:ext cx="354000" cy="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53339" y="8017342"/>
            <a:ext cx="35400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 txBox="1"/>
          <p:nvPr/>
        </p:nvSpPr>
        <p:spPr>
          <a:xfrm>
            <a:off x="410700" y="9409325"/>
            <a:ext cx="19119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Pathology442@gmail.com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3" name="Google Shape;2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53339" y="6708297"/>
            <a:ext cx="354000" cy="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A3534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