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9902950" cx="6858000"/>
  <p:notesSz cx="6858000" cy="9144000"/>
  <p:embeddedFontLst>
    <p:embeddedFont>
      <p:font typeface="Oxygen"/>
      <p:regular r:id="rId25"/>
      <p:bold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ed 442"/>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C5A60B-6579-435B-81F7-1B19FD418A59}">
  <a:tblStyle styleId="{B0C5A60B-6579-435B-81F7-1B19FD418A5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7290725-6760-4D51-B018-799CF6E87F02}"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Oxygen-bold.fntdata"/><Relationship Id="rId25" Type="http://schemas.openxmlformats.org/officeDocument/2006/relationships/font" Target="fonts/Oxygen-regular.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OpenSans-italic.fntdata"/><Relationship Id="rId7" Type="http://schemas.openxmlformats.org/officeDocument/2006/relationships/slideMaster" Target="slideMasters/slideMaster2.xml"/><Relationship Id="rId8" Type="http://schemas.openxmlformats.org/officeDocument/2006/relationships/notesMaster" Target="notesMasters/notesMaster1.xml"/><Relationship Id="rId30" Type="http://schemas.openxmlformats.org/officeDocument/2006/relationships/font" Target="fonts/OpenSans-bol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5-24T14:26:26.735">
    <p:pos x="0" y="0"/>
    <p:text>Please add the frequency of each type of RCC from the table in slide 9</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834839a39_2_75:notes"/>
          <p:cNvSpPr/>
          <p:nvPr>
            <p:ph idx="2" type="sldImg"/>
          </p:nvPr>
        </p:nvSpPr>
        <p:spPr>
          <a:xfrm>
            <a:off x="2360315" y="1143000"/>
            <a:ext cx="2137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12834839a39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12834839a39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802bef5da7948ba_4: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802bef5da7948ba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46a4f69b18e0d088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46a4f69b18e0d08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c35531e4a082f38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c35531e4a082f3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2ab556403d0e438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2ab556403d0e43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2834839a39_0_194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2834839a39_0_1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2834839a39_0_207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2834839a39_0_2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50e9fa6a41015949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50e9fa6a4101594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2834839a39_6_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2834839a39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2d71bb7d05_0_8: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2d71bb7d0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2c408ebfca_0_79: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2c408ebfc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2d71bb7d05_0_4: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2d71bb7d0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d71bb7d05_0_5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2d71bb7d0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d812d313d176a18_257: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d812d313d176a18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429722ee6481f220_3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29722ee6481f22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802bef5da7948ba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802bef5da7948b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33781" y="1433555"/>
            <a:ext cx="6390300" cy="39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33775" y="5456634"/>
            <a:ext cx="6390300" cy="1526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33775" y="2129659"/>
            <a:ext cx="6390300" cy="37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33775" y="6069083"/>
            <a:ext cx="6390300" cy="25044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5"/>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59" name="Google Shape;59;p15"/>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 name="Google Shape;60;p15"/>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5"/>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5"/>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 name="Shape 63"/>
        <p:cNvGrpSpPr/>
        <p:nvPr/>
      </p:nvGrpSpPr>
      <p:grpSpPr>
        <a:xfrm>
          <a:off x="0" y="0"/>
          <a:ext cx="0" cy="0"/>
          <a:chOff x="0" y="0"/>
          <a:chExt cx="0" cy="0"/>
        </a:xfrm>
      </p:grpSpPr>
      <p:sp>
        <p:nvSpPr>
          <p:cNvPr id="64" name="Google Shape;64;p16"/>
          <p:cNvSpPr txBox="1"/>
          <p:nvPr>
            <p:ph type="title"/>
          </p:nvPr>
        </p:nvSpPr>
        <p:spPr>
          <a:xfrm>
            <a:off x="467916" y="2468864"/>
            <a:ext cx="5915100" cy="4119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65" name="Google Shape;65;p16"/>
          <p:cNvSpPr txBox="1"/>
          <p:nvPr>
            <p:ph idx="1" type="body"/>
          </p:nvPr>
        </p:nvSpPr>
        <p:spPr>
          <a:xfrm>
            <a:off x="467916" y="6627185"/>
            <a:ext cx="5915100" cy="2166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66" name="Google Shape;66;p16"/>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6"/>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6"/>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 name="Shape 69"/>
        <p:cNvGrpSpPr/>
        <p:nvPr/>
      </p:nvGrpSpPr>
      <p:grpSpPr>
        <a:xfrm>
          <a:off x="0" y="0"/>
          <a:ext cx="0" cy="0"/>
          <a:chOff x="0" y="0"/>
          <a:chExt cx="0" cy="0"/>
        </a:xfrm>
      </p:grpSpPr>
      <p:sp>
        <p:nvSpPr>
          <p:cNvPr id="70" name="Google Shape;70;p17"/>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1" name="Google Shape;71;p17"/>
          <p:cNvSpPr txBox="1"/>
          <p:nvPr>
            <p:ph idx="1" type="body"/>
          </p:nvPr>
        </p:nvSpPr>
        <p:spPr>
          <a:xfrm>
            <a:off x="471488"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2" name="Google Shape;72;p17"/>
          <p:cNvSpPr txBox="1"/>
          <p:nvPr>
            <p:ph idx="2" type="body"/>
          </p:nvPr>
        </p:nvSpPr>
        <p:spPr>
          <a:xfrm>
            <a:off x="3471863"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3" name="Google Shape;73;p17"/>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7"/>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7"/>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6" name="Shape 76"/>
        <p:cNvGrpSpPr/>
        <p:nvPr/>
      </p:nvGrpSpPr>
      <p:grpSpPr>
        <a:xfrm>
          <a:off x="0" y="0"/>
          <a:ext cx="0" cy="0"/>
          <a:chOff x="0" y="0"/>
          <a:chExt cx="0" cy="0"/>
        </a:xfrm>
      </p:grpSpPr>
      <p:sp>
        <p:nvSpPr>
          <p:cNvPr id="77" name="Google Shape;77;p18"/>
          <p:cNvSpPr txBox="1"/>
          <p:nvPr>
            <p:ph type="title"/>
          </p:nvPr>
        </p:nvSpPr>
        <p:spPr>
          <a:xfrm>
            <a:off x="472381"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8" name="Google Shape;78;p18"/>
          <p:cNvSpPr txBox="1"/>
          <p:nvPr>
            <p:ph idx="1" type="body"/>
          </p:nvPr>
        </p:nvSpPr>
        <p:spPr>
          <a:xfrm>
            <a:off x="472381" y="2427599"/>
            <a:ext cx="29013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79" name="Google Shape;79;p18"/>
          <p:cNvSpPr txBox="1"/>
          <p:nvPr>
            <p:ph idx="2" type="body"/>
          </p:nvPr>
        </p:nvSpPr>
        <p:spPr>
          <a:xfrm>
            <a:off x="472381" y="3617328"/>
            <a:ext cx="29013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0" name="Google Shape;80;p18"/>
          <p:cNvSpPr txBox="1"/>
          <p:nvPr>
            <p:ph idx="3" type="body"/>
          </p:nvPr>
        </p:nvSpPr>
        <p:spPr>
          <a:xfrm>
            <a:off x="3471863" y="2427599"/>
            <a:ext cx="29154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1" name="Google Shape;81;p18"/>
          <p:cNvSpPr txBox="1"/>
          <p:nvPr>
            <p:ph idx="4" type="body"/>
          </p:nvPr>
        </p:nvSpPr>
        <p:spPr>
          <a:xfrm>
            <a:off x="3471863" y="3617328"/>
            <a:ext cx="29154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2" name="Google Shape;82;p18"/>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8"/>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8"/>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87" name="Google Shape;87;p19"/>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9"/>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9"/>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20"/>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0"/>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0"/>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21"/>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96" name="Google Shape;96;p21"/>
          <p:cNvSpPr txBox="1"/>
          <p:nvPr>
            <p:ph idx="1" type="body"/>
          </p:nvPr>
        </p:nvSpPr>
        <p:spPr>
          <a:xfrm>
            <a:off x="2915543" y="1425844"/>
            <a:ext cx="3471900" cy="70374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97" name="Google Shape;97;p21"/>
          <p:cNvSpPr txBox="1"/>
          <p:nvPr>
            <p:ph idx="2"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98" name="Google Shape;98;p21"/>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1"/>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1"/>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33775" y="4141102"/>
            <a:ext cx="6390300" cy="162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1" name="Shape 101"/>
        <p:cNvGrpSpPr/>
        <p:nvPr/>
      </p:nvGrpSpPr>
      <p:grpSpPr>
        <a:xfrm>
          <a:off x="0" y="0"/>
          <a:ext cx="0" cy="0"/>
          <a:chOff x="0" y="0"/>
          <a:chExt cx="0" cy="0"/>
        </a:xfrm>
      </p:grpSpPr>
      <p:sp>
        <p:nvSpPr>
          <p:cNvPr id="102" name="Google Shape;102;p22"/>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03" name="Google Shape;103;p22"/>
          <p:cNvSpPr/>
          <p:nvPr>
            <p:ph idx="2" type="pic"/>
          </p:nvPr>
        </p:nvSpPr>
        <p:spPr>
          <a:xfrm>
            <a:off x="2915543" y="1425844"/>
            <a:ext cx="3471900" cy="7037400"/>
          </a:xfrm>
          <a:prstGeom prst="rect">
            <a:avLst/>
          </a:prstGeom>
          <a:noFill/>
          <a:ln>
            <a:noFill/>
          </a:ln>
        </p:spPr>
      </p:sp>
      <p:sp>
        <p:nvSpPr>
          <p:cNvPr id="104" name="Google Shape;104;p22"/>
          <p:cNvSpPr txBox="1"/>
          <p:nvPr>
            <p:ph idx="1"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05" name="Google Shape;105;p22"/>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2"/>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2"/>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8" name="Shape 108"/>
        <p:cNvGrpSpPr/>
        <p:nvPr/>
      </p:nvGrpSpPr>
      <p:grpSpPr>
        <a:xfrm>
          <a:off x="0" y="0"/>
          <a:ext cx="0" cy="0"/>
          <a:chOff x="0" y="0"/>
          <a:chExt cx="0" cy="0"/>
        </a:xfrm>
      </p:grpSpPr>
      <p:sp>
        <p:nvSpPr>
          <p:cNvPr id="109" name="Google Shape;109;p23"/>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10" name="Google Shape;110;p23"/>
          <p:cNvSpPr txBox="1"/>
          <p:nvPr>
            <p:ph idx="1" type="body"/>
          </p:nvPr>
        </p:nvSpPr>
        <p:spPr>
          <a:xfrm rot="5400000">
            <a:off x="287363" y="2820252"/>
            <a:ext cx="6283200" cy="5915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1" name="Google Shape;111;p23"/>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3"/>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3"/>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4" name="Shape 114"/>
        <p:cNvGrpSpPr/>
        <p:nvPr/>
      </p:nvGrpSpPr>
      <p:grpSpPr>
        <a:xfrm>
          <a:off x="0" y="0"/>
          <a:ext cx="0" cy="0"/>
          <a:chOff x="0" y="0"/>
          <a:chExt cx="0" cy="0"/>
        </a:xfrm>
      </p:grpSpPr>
      <p:sp>
        <p:nvSpPr>
          <p:cNvPr id="115" name="Google Shape;115;p24"/>
          <p:cNvSpPr txBox="1"/>
          <p:nvPr>
            <p:ph type="title"/>
          </p:nvPr>
        </p:nvSpPr>
        <p:spPr>
          <a:xfrm rot="5400000">
            <a:off x="1450913" y="3984141"/>
            <a:ext cx="8392500" cy="1478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16" name="Google Shape;116;p24"/>
          <p:cNvSpPr txBox="1"/>
          <p:nvPr>
            <p:ph idx="1" type="body"/>
          </p:nvPr>
        </p:nvSpPr>
        <p:spPr>
          <a:xfrm rot="5400000">
            <a:off x="-1549518" y="2548191"/>
            <a:ext cx="8392500" cy="4350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7" name="Google Shape;117;p24"/>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4"/>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4"/>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33775" y="856821"/>
            <a:ext cx="6390300" cy="1102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33775" y="2218898"/>
            <a:ext cx="6390300" cy="6577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33775" y="856821"/>
            <a:ext cx="6390300" cy="1102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33775" y="2218898"/>
            <a:ext cx="3000000" cy="6577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624300" y="2218898"/>
            <a:ext cx="3000000" cy="6577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33775" y="856821"/>
            <a:ext cx="6390300" cy="1102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33775" y="1069715"/>
            <a:ext cx="2106000" cy="14550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33775" y="2675443"/>
            <a:ext cx="2106000" cy="6121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67688" y="866689"/>
            <a:ext cx="4776000" cy="78762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429000" y="-241"/>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99125" y="2374272"/>
            <a:ext cx="3033900" cy="28539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199125" y="5396853"/>
            <a:ext cx="3033900" cy="2378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3704625" y="1394085"/>
            <a:ext cx="2877900" cy="7114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33775" y="8145265"/>
            <a:ext cx="4499100" cy="1164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856821"/>
            <a:ext cx="6390300" cy="1102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33775" y="2218898"/>
            <a:ext cx="6390300" cy="6577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A3534F"/>
              </a:buClr>
              <a:buSzPts val="4800"/>
              <a:buFont typeface="Oxygen"/>
              <a:buNone/>
              <a:defRPr b="1" i="0" sz="4800" u="none" cap="none" strike="noStrike">
                <a:solidFill>
                  <a:srgbClr val="A3534F"/>
                </a:solidFill>
                <a:latin typeface="Oxygen"/>
                <a:ea typeface="Oxygen"/>
                <a:cs typeface="Oxygen"/>
                <a:sym typeface="Oxygen"/>
              </a:defRPr>
            </a:lvl1pPr>
            <a:lvl2pPr lvl="1">
              <a:spcBef>
                <a:spcPts val="0"/>
              </a:spcBef>
              <a:spcAft>
                <a:spcPts val="0"/>
              </a:spcAft>
              <a:buSzPts val="4800"/>
              <a:buFont typeface="Oxygen"/>
              <a:buNone/>
              <a:defRPr sz="4800">
                <a:latin typeface="Oxygen"/>
                <a:ea typeface="Oxygen"/>
                <a:cs typeface="Oxygen"/>
                <a:sym typeface="Oxygen"/>
              </a:defRPr>
            </a:lvl2pPr>
            <a:lvl3pPr lvl="2">
              <a:spcBef>
                <a:spcPts val="0"/>
              </a:spcBef>
              <a:spcAft>
                <a:spcPts val="0"/>
              </a:spcAft>
              <a:buSzPts val="4800"/>
              <a:buFont typeface="Oxygen"/>
              <a:buNone/>
              <a:defRPr sz="4800">
                <a:latin typeface="Oxygen"/>
                <a:ea typeface="Oxygen"/>
                <a:cs typeface="Oxygen"/>
                <a:sym typeface="Oxygen"/>
              </a:defRPr>
            </a:lvl3pPr>
            <a:lvl4pPr lvl="3">
              <a:spcBef>
                <a:spcPts val="0"/>
              </a:spcBef>
              <a:spcAft>
                <a:spcPts val="0"/>
              </a:spcAft>
              <a:buSzPts val="4800"/>
              <a:buFont typeface="Oxygen"/>
              <a:buNone/>
              <a:defRPr sz="4800">
                <a:latin typeface="Oxygen"/>
                <a:ea typeface="Oxygen"/>
                <a:cs typeface="Oxygen"/>
                <a:sym typeface="Oxygen"/>
              </a:defRPr>
            </a:lvl4pPr>
            <a:lvl5pPr lvl="4">
              <a:spcBef>
                <a:spcPts val="0"/>
              </a:spcBef>
              <a:spcAft>
                <a:spcPts val="0"/>
              </a:spcAft>
              <a:buSzPts val="4800"/>
              <a:buFont typeface="Oxygen"/>
              <a:buNone/>
              <a:defRPr sz="4800">
                <a:latin typeface="Oxygen"/>
                <a:ea typeface="Oxygen"/>
                <a:cs typeface="Oxygen"/>
                <a:sym typeface="Oxygen"/>
              </a:defRPr>
            </a:lvl5pPr>
            <a:lvl6pPr lvl="5">
              <a:spcBef>
                <a:spcPts val="0"/>
              </a:spcBef>
              <a:spcAft>
                <a:spcPts val="0"/>
              </a:spcAft>
              <a:buSzPts val="4800"/>
              <a:buFont typeface="Oxygen"/>
              <a:buNone/>
              <a:defRPr sz="4800">
                <a:latin typeface="Oxygen"/>
                <a:ea typeface="Oxygen"/>
                <a:cs typeface="Oxygen"/>
                <a:sym typeface="Oxygen"/>
              </a:defRPr>
            </a:lvl6pPr>
            <a:lvl7pPr lvl="6">
              <a:spcBef>
                <a:spcPts val="0"/>
              </a:spcBef>
              <a:spcAft>
                <a:spcPts val="0"/>
              </a:spcAft>
              <a:buSzPts val="4800"/>
              <a:buFont typeface="Oxygen"/>
              <a:buNone/>
              <a:defRPr sz="4800">
                <a:latin typeface="Oxygen"/>
                <a:ea typeface="Oxygen"/>
                <a:cs typeface="Oxygen"/>
                <a:sym typeface="Oxygen"/>
              </a:defRPr>
            </a:lvl7pPr>
            <a:lvl8pPr lvl="7">
              <a:spcBef>
                <a:spcPts val="0"/>
              </a:spcBef>
              <a:spcAft>
                <a:spcPts val="0"/>
              </a:spcAft>
              <a:buSzPts val="4800"/>
              <a:buFont typeface="Oxygen"/>
              <a:buNone/>
              <a:defRPr sz="4800">
                <a:latin typeface="Oxygen"/>
                <a:ea typeface="Oxygen"/>
                <a:cs typeface="Oxygen"/>
                <a:sym typeface="Oxygen"/>
              </a:defRPr>
            </a:lvl8pPr>
            <a:lvl9pPr lvl="8">
              <a:spcBef>
                <a:spcPts val="0"/>
              </a:spcBef>
              <a:spcAft>
                <a:spcPts val="0"/>
              </a:spcAft>
              <a:buSzPts val="4800"/>
              <a:buFont typeface="Oxygen"/>
              <a:buNone/>
              <a:defRPr sz="4800">
                <a:latin typeface="Oxygen"/>
                <a:ea typeface="Oxygen"/>
                <a:cs typeface="Oxygen"/>
                <a:sym typeface="Oxygen"/>
              </a:defRPr>
            </a:lvl9pPr>
          </a:lstStyle>
          <a:p/>
        </p:txBody>
      </p:sp>
      <p:sp>
        <p:nvSpPr>
          <p:cNvPr id="52" name="Google Shape;52;p13"/>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rgbClr val="3A3838"/>
              </a:buClr>
              <a:buSzPts val="2100"/>
              <a:buFont typeface="Oxygen"/>
              <a:buChar char="•"/>
              <a:defRPr i="0" sz="2100" u="none" cap="none" strike="noStrike">
                <a:solidFill>
                  <a:srgbClr val="3A3838"/>
                </a:solidFill>
                <a:latin typeface="Oxygen"/>
                <a:ea typeface="Oxygen"/>
                <a:cs typeface="Oxygen"/>
                <a:sym typeface="Oxygen"/>
              </a:defRPr>
            </a:lvl1pPr>
            <a:lvl2pPr indent="-342900" lvl="1" marL="914400" marR="0" rtl="0" algn="l">
              <a:lnSpc>
                <a:spcPct val="90000"/>
              </a:lnSpc>
              <a:spcBef>
                <a:spcPts val="375"/>
              </a:spcBef>
              <a:spcAft>
                <a:spcPts val="0"/>
              </a:spcAft>
              <a:buClr>
                <a:schemeClr val="dk1"/>
              </a:buClr>
              <a:buSzPts val="1800"/>
              <a:buFont typeface="Oxygen"/>
              <a:buChar char="•"/>
              <a:defRPr i="0" sz="1800" u="none" cap="none" strike="noStrike">
                <a:solidFill>
                  <a:schemeClr val="dk1"/>
                </a:solidFill>
                <a:latin typeface="Oxygen"/>
                <a:ea typeface="Oxygen"/>
                <a:cs typeface="Oxygen"/>
                <a:sym typeface="Oxygen"/>
              </a:defRPr>
            </a:lvl2pPr>
            <a:lvl3pPr indent="-323850" lvl="2" marL="1371600" marR="0" rtl="0" algn="l">
              <a:lnSpc>
                <a:spcPct val="90000"/>
              </a:lnSpc>
              <a:spcBef>
                <a:spcPts val="375"/>
              </a:spcBef>
              <a:spcAft>
                <a:spcPts val="0"/>
              </a:spcAft>
              <a:buClr>
                <a:schemeClr val="dk1"/>
              </a:buClr>
              <a:buSzPts val="1500"/>
              <a:buFont typeface="Oxygen"/>
              <a:buChar char="•"/>
              <a:defRPr i="0" sz="1500" u="none" cap="none" strike="noStrike">
                <a:solidFill>
                  <a:schemeClr val="dk1"/>
                </a:solidFill>
                <a:latin typeface="Oxygen"/>
                <a:ea typeface="Oxygen"/>
                <a:cs typeface="Oxygen"/>
                <a:sym typeface="Oxygen"/>
              </a:defRPr>
            </a:lvl3pPr>
            <a:lvl4pPr indent="-314325" lvl="3" marL="18288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4pPr>
            <a:lvl5pPr indent="-314325" lvl="4" marL="22860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5pPr>
            <a:lvl6pPr indent="-314325" lvl="5" marL="27432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6pPr>
            <a:lvl7pPr indent="-314325" lvl="6" marL="32004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7pPr>
            <a:lvl8pPr indent="-314325" lvl="7" marL="36576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8pPr>
            <a:lvl9pPr indent="-314325" lvl="8" marL="41148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9pPr>
          </a:lstStyle>
          <a:p/>
        </p:txBody>
      </p:sp>
      <p:sp>
        <p:nvSpPr>
          <p:cNvPr id="53" name="Google Shape;53;p13"/>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 Id="rId10" Type="http://schemas.openxmlformats.org/officeDocument/2006/relationships/image" Target="../media/image1.png"/><Relationship Id="rId9" Type="http://schemas.openxmlformats.org/officeDocument/2006/relationships/hyperlink" Target="https://youtu.be/ZHKwLF7AGgg" TargetMode="External"/><Relationship Id="rId5" Type="http://schemas.openxmlformats.org/officeDocument/2006/relationships/image" Target="../media/image4.jpg"/><Relationship Id="rId6" Type="http://schemas.openxmlformats.org/officeDocument/2006/relationships/hyperlink" Target="https://youtu.be/P6GCoboCMFQ" TargetMode="External"/><Relationship Id="rId7" Type="http://schemas.openxmlformats.org/officeDocument/2006/relationships/hyperlink" Target="https://youtu.be/BHXoqNbwzZE" TargetMode="External"/><Relationship Id="rId8" Type="http://schemas.openxmlformats.org/officeDocument/2006/relationships/hyperlink" Target="https://www.youtube.com/watch?v=F76Pjxwf0F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9.jpg"/><Relationship Id="rId5" Type="http://schemas.openxmlformats.org/officeDocument/2006/relationships/image" Target="../media/image17.jpg"/><Relationship Id="rId6" Type="http://schemas.openxmlformats.org/officeDocument/2006/relationships/image" Target="../media/image21.jpg"/><Relationship Id="rId7"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30.png"/><Relationship Id="rId13" Type="http://schemas.openxmlformats.org/officeDocument/2006/relationships/image" Target="../media/image23.png"/><Relationship Id="rId12"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2.png"/><Relationship Id="rId1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24" name="Shape 124"/>
        <p:cNvGrpSpPr/>
        <p:nvPr/>
      </p:nvGrpSpPr>
      <p:grpSpPr>
        <a:xfrm>
          <a:off x="0" y="0"/>
          <a:ext cx="0" cy="0"/>
          <a:chOff x="0" y="0"/>
          <a:chExt cx="0" cy="0"/>
        </a:xfrm>
      </p:grpSpPr>
      <p:sp>
        <p:nvSpPr>
          <p:cNvPr id="125" name="Google Shape;125;p25"/>
          <p:cNvSpPr txBox="1"/>
          <p:nvPr>
            <p:ph idx="4294967295" type="ctrTitle"/>
          </p:nvPr>
        </p:nvSpPr>
        <p:spPr>
          <a:xfrm>
            <a:off x="1719600" y="2738075"/>
            <a:ext cx="3418800" cy="9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A3534F"/>
              </a:buClr>
              <a:buSzPts val="4500"/>
              <a:buFont typeface="Open Sans"/>
              <a:buNone/>
            </a:pPr>
            <a:r>
              <a:rPr lang="en" sz="4700">
                <a:solidFill>
                  <a:srgbClr val="64506A"/>
                </a:solidFill>
                <a:latin typeface="Open Sans"/>
                <a:ea typeface="Open Sans"/>
                <a:cs typeface="Open Sans"/>
                <a:sym typeface="Open Sans"/>
              </a:rPr>
              <a:t>Pathology </a:t>
            </a:r>
            <a:endParaRPr sz="4700">
              <a:solidFill>
                <a:srgbClr val="64506A"/>
              </a:solidFill>
              <a:latin typeface="Open Sans"/>
              <a:ea typeface="Open Sans"/>
              <a:cs typeface="Open Sans"/>
              <a:sym typeface="Open Sans"/>
            </a:endParaRPr>
          </a:p>
        </p:txBody>
      </p:sp>
      <p:sp>
        <p:nvSpPr>
          <p:cNvPr id="126" name="Google Shape;126;p25"/>
          <p:cNvSpPr txBox="1"/>
          <p:nvPr>
            <p:ph idx="4294967295" type="subTitle"/>
          </p:nvPr>
        </p:nvSpPr>
        <p:spPr>
          <a:xfrm>
            <a:off x="97875" y="4047725"/>
            <a:ext cx="6662100" cy="180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7F7F7F"/>
              </a:buClr>
              <a:buSzPts val="1800"/>
              <a:buNone/>
            </a:pPr>
            <a:r>
              <a:rPr b="1" lang="en" sz="4800">
                <a:solidFill>
                  <a:srgbClr val="666666"/>
                </a:solidFill>
                <a:latin typeface="Open Sans"/>
                <a:ea typeface="Open Sans"/>
                <a:cs typeface="Open Sans"/>
                <a:sym typeface="Open Sans"/>
              </a:rPr>
              <a:t>Tumors of the Kidney &amp; Urinary Tract</a:t>
            </a:r>
            <a:endParaRPr sz="4800">
              <a:solidFill>
                <a:srgbClr val="666666"/>
              </a:solidFill>
              <a:latin typeface="Open Sans"/>
              <a:ea typeface="Open Sans"/>
              <a:cs typeface="Open Sans"/>
              <a:sym typeface="Open Sans"/>
            </a:endParaRPr>
          </a:p>
        </p:txBody>
      </p:sp>
      <p:cxnSp>
        <p:nvCxnSpPr>
          <p:cNvPr id="127" name="Google Shape;127;p25"/>
          <p:cNvCxnSpPr/>
          <p:nvPr/>
        </p:nvCxnSpPr>
        <p:spPr>
          <a:xfrm>
            <a:off x="2199376" y="3885003"/>
            <a:ext cx="2459100" cy="0"/>
          </a:xfrm>
          <a:prstGeom prst="straightConnector1">
            <a:avLst/>
          </a:prstGeom>
          <a:noFill/>
          <a:ln cap="rnd" cmpd="sng" w="38100">
            <a:solidFill>
              <a:schemeClr val="lt2"/>
            </a:solidFill>
            <a:prstDash val="solid"/>
            <a:miter lim="800000"/>
            <a:headEnd len="sm" w="sm" type="oval"/>
            <a:tailEnd len="sm" w="sm" type="oval"/>
          </a:ln>
        </p:spPr>
      </p:cxnSp>
      <p:sp>
        <p:nvSpPr>
          <p:cNvPr id="128" name="Google Shape;128;p25"/>
          <p:cNvSpPr txBox="1"/>
          <p:nvPr/>
        </p:nvSpPr>
        <p:spPr>
          <a:xfrm>
            <a:off x="4186100" y="8029075"/>
            <a:ext cx="2205300" cy="3693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1" i="0" lang="en" sz="1800" u="none" cap="none" strike="noStrike">
                <a:solidFill>
                  <a:srgbClr val="666666"/>
                </a:solidFill>
                <a:latin typeface="Open Sans"/>
                <a:ea typeface="Open Sans"/>
                <a:cs typeface="Open Sans"/>
                <a:sym typeface="Open Sans"/>
              </a:rPr>
              <a:t>Editing File </a:t>
            </a:r>
            <a:endParaRPr>
              <a:solidFill>
                <a:srgbClr val="666666"/>
              </a:solidFill>
              <a:latin typeface="Open Sans"/>
              <a:ea typeface="Open Sans"/>
              <a:cs typeface="Open Sans"/>
              <a:sym typeface="Open Sans"/>
            </a:endParaRPr>
          </a:p>
        </p:txBody>
      </p:sp>
      <p:sp>
        <p:nvSpPr>
          <p:cNvPr id="129" name="Google Shape;129;p25"/>
          <p:cNvSpPr txBox="1"/>
          <p:nvPr/>
        </p:nvSpPr>
        <p:spPr>
          <a:xfrm>
            <a:off x="4817174" y="8398283"/>
            <a:ext cx="17598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 sz="1000" u="none" cap="none" strike="noStrike">
                <a:solidFill>
                  <a:srgbClr val="000000"/>
                </a:solidFill>
                <a:latin typeface="Open Sans"/>
                <a:ea typeface="Open Sans"/>
                <a:cs typeface="Open Sans"/>
                <a:sym typeface="Open Sans"/>
              </a:rPr>
              <a:t>- Color Index:</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434343"/>
                </a:solidFill>
                <a:latin typeface="Open Sans"/>
                <a:ea typeface="Open Sans"/>
                <a:cs typeface="Open Sans"/>
                <a:sym typeface="Open Sans"/>
              </a:rPr>
              <a:t>Main Text</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0B5394"/>
                </a:solidFill>
                <a:latin typeface="Open Sans"/>
                <a:ea typeface="Open Sans"/>
                <a:cs typeface="Open Sans"/>
                <a:sym typeface="Open Sans"/>
              </a:rPr>
              <a:t>Male’s Slides</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D5A6BD"/>
                </a:solidFill>
                <a:latin typeface="Open Sans"/>
                <a:ea typeface="Open Sans"/>
                <a:cs typeface="Open Sans"/>
                <a:sym typeface="Open Sans"/>
              </a:rPr>
              <a:t>Female’s Slides</a:t>
            </a:r>
            <a:endParaRPr i="0" sz="1000" u="none" cap="none" strike="noStrike">
              <a:solidFill>
                <a:srgbClr val="D5A6BD"/>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990000"/>
                </a:solidFill>
                <a:latin typeface="Open Sans"/>
                <a:ea typeface="Open Sans"/>
                <a:cs typeface="Open Sans"/>
                <a:sym typeface="Open Sans"/>
              </a:rPr>
              <a:t>Important</a:t>
            </a:r>
            <a:endParaRPr i="0" sz="1000" u="none" cap="none" strike="noStrike">
              <a:solidFill>
                <a:srgbClr val="990000"/>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93C47D"/>
                </a:solidFill>
                <a:latin typeface="Open Sans"/>
                <a:ea typeface="Open Sans"/>
                <a:cs typeface="Open Sans"/>
                <a:sym typeface="Open Sans"/>
              </a:rPr>
              <a:t>Doctor’s Notes</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A6A6A6"/>
                </a:solidFill>
                <a:latin typeface="Open Sans"/>
                <a:ea typeface="Open Sans"/>
                <a:cs typeface="Open Sans"/>
                <a:sym typeface="Open Sans"/>
              </a:rPr>
              <a:t>Extra Info</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br>
              <a:rPr i="0" lang="en" sz="1000" u="none" cap="none" strike="noStrike">
                <a:solidFill>
                  <a:schemeClr val="dk1"/>
                </a:solidFill>
                <a:latin typeface="Open Sans"/>
                <a:ea typeface="Open Sans"/>
                <a:cs typeface="Open Sans"/>
                <a:sym typeface="Open Sans"/>
              </a:rPr>
            </a:br>
            <a:endParaRPr sz="1000">
              <a:solidFill>
                <a:srgbClr val="A5A5A5"/>
              </a:solidFill>
              <a:latin typeface="Open Sans"/>
              <a:ea typeface="Open Sans"/>
              <a:cs typeface="Open Sans"/>
              <a:sym typeface="Open Sans"/>
            </a:endParaRPr>
          </a:p>
        </p:txBody>
      </p:sp>
      <p:grpSp>
        <p:nvGrpSpPr>
          <p:cNvPr id="130" name="Google Shape;130;p25"/>
          <p:cNvGrpSpPr/>
          <p:nvPr/>
        </p:nvGrpSpPr>
        <p:grpSpPr>
          <a:xfrm>
            <a:off x="-1569200" y="5595125"/>
            <a:ext cx="5223450" cy="5254638"/>
            <a:chOff x="-1569200" y="5595125"/>
            <a:chExt cx="5223450" cy="5254638"/>
          </a:xfrm>
        </p:grpSpPr>
        <p:sp>
          <p:nvSpPr>
            <p:cNvPr id="131" name="Google Shape;131;p25"/>
            <p:cNvSpPr/>
            <p:nvPr/>
          </p:nvSpPr>
          <p:spPr>
            <a:xfrm>
              <a:off x="-1569200" y="5595125"/>
              <a:ext cx="4913400" cy="4816800"/>
            </a:xfrm>
            <a:prstGeom prst="ellipse">
              <a:avLst/>
            </a:prstGeom>
            <a:solidFill>
              <a:srgbClr val="C3BFC9">
                <a:alpha val="60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5"/>
            <p:cNvSpPr/>
            <p:nvPr/>
          </p:nvSpPr>
          <p:spPr>
            <a:xfrm>
              <a:off x="-1335350" y="5595125"/>
              <a:ext cx="4913400" cy="4674600"/>
            </a:xfrm>
            <a:prstGeom prst="ellipse">
              <a:avLst/>
            </a:prstGeom>
            <a:noFill/>
            <a:ln cap="flat" cmpd="sng" w="28575">
              <a:solidFill>
                <a:srgbClr val="564D6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25"/>
            <p:cNvPicPr preferRelativeResize="0"/>
            <p:nvPr/>
          </p:nvPicPr>
          <p:blipFill>
            <a:blip r:embed="rId3">
              <a:alphaModFix amt="81000"/>
            </a:blip>
            <a:stretch>
              <a:fillRect/>
            </a:stretch>
          </p:blipFill>
          <p:spPr>
            <a:xfrm>
              <a:off x="-1031125" y="5789542"/>
              <a:ext cx="4685375" cy="5060221"/>
            </a:xfrm>
            <a:prstGeom prst="rect">
              <a:avLst/>
            </a:prstGeom>
            <a:noFill/>
            <a:ln>
              <a:noFill/>
            </a:ln>
          </p:spPr>
        </p:pic>
      </p:grpSp>
      <p:sp>
        <p:nvSpPr>
          <p:cNvPr id="134" name="Google Shape;134;p25"/>
          <p:cNvSpPr/>
          <p:nvPr/>
        </p:nvSpPr>
        <p:spPr>
          <a:xfrm>
            <a:off x="-40200" y="807672"/>
            <a:ext cx="1759800" cy="420900"/>
          </a:xfrm>
          <a:prstGeom prst="mathMinus">
            <a:avLst>
              <a:gd fmla="val 23520" name="adj1"/>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5"/>
          <p:cNvSpPr/>
          <p:nvPr/>
        </p:nvSpPr>
        <p:spPr>
          <a:xfrm>
            <a:off x="1894447" y="807672"/>
            <a:ext cx="1759800" cy="420900"/>
          </a:xfrm>
          <a:prstGeom prst="mathMinus">
            <a:avLst>
              <a:gd fmla="val 23520" name="adj1"/>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5"/>
          <p:cNvSpPr/>
          <p:nvPr/>
        </p:nvSpPr>
        <p:spPr>
          <a:xfrm>
            <a:off x="3716700" y="807672"/>
            <a:ext cx="1759800" cy="420900"/>
          </a:xfrm>
          <a:prstGeom prst="mathMinus">
            <a:avLst>
              <a:gd fmla="val 23520" name="adj1"/>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5"/>
          <p:cNvSpPr/>
          <p:nvPr/>
        </p:nvSpPr>
        <p:spPr>
          <a:xfrm>
            <a:off x="5745825" y="0"/>
            <a:ext cx="1112175" cy="1196225"/>
          </a:xfrm>
          <a:prstGeom prst="flowChartMerg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Arial"/>
              <a:buNone/>
            </a:pPr>
            <a:r>
              <a:rPr b="1" lang="en" sz="1800">
                <a:solidFill>
                  <a:schemeClr val="lt1"/>
                </a:solidFill>
                <a:latin typeface="Open Sans"/>
                <a:ea typeface="Open Sans"/>
                <a:cs typeface="Open Sans"/>
                <a:sym typeface="Open Sans"/>
              </a:rPr>
              <a:t>L5</a:t>
            </a:r>
            <a:endParaRPr>
              <a:solidFill>
                <a:schemeClr val="lt1"/>
              </a:solidFill>
            </a:endParaRPr>
          </a:p>
        </p:txBody>
      </p:sp>
      <p:pic>
        <p:nvPicPr>
          <p:cNvPr id="138" name="Google Shape;138;p25"/>
          <p:cNvPicPr preferRelativeResize="0"/>
          <p:nvPr/>
        </p:nvPicPr>
        <p:blipFill>
          <a:blip r:embed="rId4">
            <a:alphaModFix/>
          </a:blip>
          <a:stretch>
            <a:fillRect/>
          </a:stretch>
        </p:blipFill>
        <p:spPr>
          <a:xfrm>
            <a:off x="333113" y="37893"/>
            <a:ext cx="1013175" cy="988826"/>
          </a:xfrm>
          <a:prstGeom prst="rect">
            <a:avLst/>
          </a:prstGeom>
          <a:noFill/>
          <a:ln>
            <a:noFill/>
          </a:ln>
        </p:spPr>
      </p:pic>
      <p:pic>
        <p:nvPicPr>
          <p:cNvPr id="139" name="Google Shape;139;p25"/>
          <p:cNvPicPr preferRelativeResize="0"/>
          <p:nvPr/>
        </p:nvPicPr>
        <p:blipFill>
          <a:blip r:embed="rId5">
            <a:alphaModFix/>
          </a:blip>
          <a:stretch>
            <a:fillRect/>
          </a:stretch>
        </p:blipFill>
        <p:spPr>
          <a:xfrm>
            <a:off x="4202425" y="126611"/>
            <a:ext cx="822825" cy="811402"/>
          </a:xfrm>
          <a:prstGeom prst="rect">
            <a:avLst/>
          </a:prstGeom>
          <a:noFill/>
          <a:ln>
            <a:noFill/>
          </a:ln>
        </p:spPr>
      </p:pic>
      <p:sp>
        <p:nvSpPr>
          <p:cNvPr id="140" name="Google Shape;140;p25"/>
          <p:cNvSpPr/>
          <p:nvPr/>
        </p:nvSpPr>
        <p:spPr>
          <a:xfrm>
            <a:off x="4955343" y="6783780"/>
            <a:ext cx="80314" cy="114814"/>
          </a:xfrm>
          <a:custGeom>
            <a:rect b="b" l="l" r="r" t="t"/>
            <a:pathLst>
              <a:path extrusionOk="0" h="3570" w="2858">
                <a:moveTo>
                  <a:pt x="1" y="0"/>
                </a:moveTo>
                <a:lnTo>
                  <a:pt x="1" y="3570"/>
                </a:lnTo>
                <a:lnTo>
                  <a:pt x="2858" y="1785"/>
                </a:lnTo>
                <a:lnTo>
                  <a:pt x="1" y="0"/>
                </a:ln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5">
            <a:hlinkClick r:id="rId6"/>
          </p:cNvPr>
          <p:cNvSpPr/>
          <p:nvPr/>
        </p:nvSpPr>
        <p:spPr>
          <a:xfrm>
            <a:off x="4718877" y="6625651"/>
            <a:ext cx="535782" cy="431114"/>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5"/>
          <p:cNvSpPr/>
          <p:nvPr/>
        </p:nvSpPr>
        <p:spPr>
          <a:xfrm>
            <a:off x="5712971" y="6783789"/>
            <a:ext cx="80314" cy="114814"/>
          </a:xfrm>
          <a:custGeom>
            <a:rect b="b" l="l" r="r" t="t"/>
            <a:pathLst>
              <a:path extrusionOk="0" h="3570" w="2858">
                <a:moveTo>
                  <a:pt x="1" y="0"/>
                </a:moveTo>
                <a:lnTo>
                  <a:pt x="1" y="3570"/>
                </a:lnTo>
                <a:lnTo>
                  <a:pt x="2858" y="1785"/>
                </a:lnTo>
                <a:lnTo>
                  <a:pt x="1" y="0"/>
                </a:ln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5">
            <a:hlinkClick r:id="rId7"/>
          </p:cNvPr>
          <p:cNvSpPr/>
          <p:nvPr/>
        </p:nvSpPr>
        <p:spPr>
          <a:xfrm>
            <a:off x="5476504" y="6625660"/>
            <a:ext cx="535782" cy="431114"/>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5"/>
          <p:cNvSpPr/>
          <p:nvPr/>
        </p:nvSpPr>
        <p:spPr>
          <a:xfrm>
            <a:off x="4955346" y="7406414"/>
            <a:ext cx="80314" cy="114814"/>
          </a:xfrm>
          <a:custGeom>
            <a:rect b="b" l="l" r="r" t="t"/>
            <a:pathLst>
              <a:path extrusionOk="0" h="3570" w="2858">
                <a:moveTo>
                  <a:pt x="1" y="0"/>
                </a:moveTo>
                <a:lnTo>
                  <a:pt x="1" y="3570"/>
                </a:lnTo>
                <a:lnTo>
                  <a:pt x="2858" y="1785"/>
                </a:lnTo>
                <a:lnTo>
                  <a:pt x="1" y="0"/>
                </a:ln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5">
            <a:hlinkClick r:id="rId8"/>
          </p:cNvPr>
          <p:cNvSpPr/>
          <p:nvPr/>
        </p:nvSpPr>
        <p:spPr>
          <a:xfrm>
            <a:off x="4718879" y="7248285"/>
            <a:ext cx="535782" cy="431114"/>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5"/>
          <p:cNvSpPr/>
          <p:nvPr/>
        </p:nvSpPr>
        <p:spPr>
          <a:xfrm>
            <a:off x="5712963" y="7406413"/>
            <a:ext cx="80317" cy="114811"/>
          </a:xfrm>
          <a:custGeom>
            <a:rect b="b" l="l" r="r" t="t"/>
            <a:pathLst>
              <a:path extrusionOk="0" h="3570" w="2858">
                <a:moveTo>
                  <a:pt x="1" y="0"/>
                </a:moveTo>
                <a:lnTo>
                  <a:pt x="1" y="3570"/>
                </a:lnTo>
                <a:lnTo>
                  <a:pt x="2858" y="1785"/>
                </a:lnTo>
                <a:lnTo>
                  <a:pt x="1" y="0"/>
                </a:ln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a:hlinkClick r:id="rId9"/>
          </p:cNvPr>
          <p:cNvSpPr/>
          <p:nvPr/>
        </p:nvSpPr>
        <p:spPr>
          <a:xfrm>
            <a:off x="5476496" y="7248284"/>
            <a:ext cx="535802" cy="431105"/>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5"/>
          <p:cNvPicPr preferRelativeResize="0"/>
          <p:nvPr/>
        </p:nvPicPr>
        <p:blipFill>
          <a:blip r:embed="rId10">
            <a:alphaModFix/>
          </a:blip>
          <a:stretch>
            <a:fillRect/>
          </a:stretch>
        </p:blipFill>
        <p:spPr>
          <a:xfrm>
            <a:off x="2144301" y="51151"/>
            <a:ext cx="1238067" cy="923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graphicFrame>
        <p:nvGraphicFramePr>
          <p:cNvPr id="320" name="Google Shape;320;p34"/>
          <p:cNvGraphicFramePr/>
          <p:nvPr/>
        </p:nvGraphicFramePr>
        <p:xfrm>
          <a:off x="0" y="0"/>
          <a:ext cx="3000000" cy="3000000"/>
        </p:xfrm>
        <a:graphic>
          <a:graphicData uri="http://schemas.openxmlformats.org/drawingml/2006/table">
            <a:tbl>
              <a:tblPr>
                <a:noFill/>
                <a:tableStyleId>{B0C5A60B-6579-435B-81F7-1B19FD418A59}</a:tableStyleId>
              </a:tblPr>
              <a:tblGrid>
                <a:gridCol w="1790825"/>
                <a:gridCol w="3235075"/>
                <a:gridCol w="1832100"/>
              </a:tblGrid>
              <a:tr h="421750">
                <a:tc gridSpan="3">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C.Invasive urothelial carcinoma</a:t>
                      </a:r>
                      <a:endParaRPr b="1" sz="1800">
                        <a:solidFill>
                          <a:srgbClr val="FFFFFF"/>
                        </a:solidFill>
                        <a:latin typeface="Open Sans"/>
                        <a:ea typeface="Open Sans"/>
                        <a:cs typeface="Open Sans"/>
                        <a:sym typeface="Open Sans"/>
                      </a:endParaRPr>
                    </a:p>
                  </a:txBody>
                  <a:tcPr marT="91425" marB="91425" marR="91425" marL="91425">
                    <a:solidFill>
                      <a:srgbClr val="96809C"/>
                    </a:solidFill>
                  </a:tcPr>
                </a:tc>
                <a:tc hMerge="1"/>
                <a:tc hMerge="1"/>
              </a:tr>
              <a:tr h="2042100">
                <a:tc gridSpan="2">
                  <a:txBody>
                    <a:bodyPr/>
                    <a:lstStyle/>
                    <a:p>
                      <a:pPr indent="0" lvl="0" marL="0" rtl="0" algn="l">
                        <a:spcBef>
                          <a:spcPts val="0"/>
                        </a:spcBef>
                        <a:spcAft>
                          <a:spcPts val="0"/>
                        </a:spcAft>
                        <a:buNone/>
                      </a:pPr>
                      <a:r>
                        <a:rPr lang="en">
                          <a:latin typeface="Open Sans"/>
                          <a:ea typeface="Open Sans"/>
                          <a:cs typeface="Open Sans"/>
                          <a:sym typeface="Open Sans"/>
                        </a:rPr>
                        <a:t>Invasive urothelial carcinoma usually progresses from:</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1. High grade papillary urothelial carcinoma</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2. flat urothelial carcinoma in situ.</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Among urothelial tumors they have the</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worst prognosis.</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 </a:t>
                      </a:r>
                      <a:r>
                        <a:rPr b="1" lang="en">
                          <a:latin typeface="Open Sans"/>
                          <a:ea typeface="Open Sans"/>
                          <a:cs typeface="Open Sans"/>
                          <a:sym typeface="Open Sans"/>
                        </a:rPr>
                        <a:t>Microscopically</a:t>
                      </a:r>
                      <a:r>
                        <a:rPr lang="en">
                          <a:latin typeface="Open Sans"/>
                          <a:ea typeface="Open Sans"/>
                          <a:cs typeface="Open Sans"/>
                          <a:sym typeface="Open Sans"/>
                        </a:rPr>
                        <a:t>: the tumor cells infiltrate beyond the basement membrane into the underlying tissue (lamina propria and muscularis propria i.e. the detrusor muscle) in the form of irregular nests, lobules and single cells</a:t>
                      </a:r>
                      <a:endParaRPr>
                        <a:latin typeface="Open Sans"/>
                        <a:ea typeface="Open Sans"/>
                        <a:cs typeface="Open Sans"/>
                        <a:sym typeface="Open Sans"/>
                      </a:endParaRPr>
                    </a:p>
                  </a:txBody>
                  <a:tcPr marT="91425" marB="91425" marR="91425" marL="91425">
                    <a:solidFill>
                      <a:srgbClr val="F3EFEF"/>
                    </a:solidFill>
                  </a:tcPr>
                </a:tc>
                <a:tc hMerge="1"/>
                <a:tc>
                  <a:txBody>
                    <a:bodyPr/>
                    <a:lstStyle/>
                    <a:p>
                      <a:pPr indent="0" lvl="0" marL="0" rtl="0" algn="l">
                        <a:spcBef>
                          <a:spcPts val="0"/>
                        </a:spcBef>
                        <a:spcAft>
                          <a:spcPts val="0"/>
                        </a:spcAft>
                        <a:buNone/>
                      </a:pPr>
                      <a:r>
                        <a:t/>
                      </a:r>
                      <a:endParaRPr>
                        <a:latin typeface="Open Sans"/>
                        <a:ea typeface="Open Sans"/>
                        <a:cs typeface="Open Sans"/>
                        <a:sym typeface="Open Sans"/>
                      </a:endParaRPr>
                    </a:p>
                  </a:txBody>
                  <a:tcPr marT="91425" marB="91425" marR="91425" marL="91425">
                    <a:solidFill>
                      <a:srgbClr val="F3EFEF"/>
                    </a:solidFill>
                  </a:tcPr>
                </a:tc>
              </a:tr>
            </a:tbl>
          </a:graphicData>
        </a:graphic>
      </p:graphicFrame>
      <p:pic>
        <p:nvPicPr>
          <p:cNvPr id="321" name="Google Shape;321;p34"/>
          <p:cNvPicPr preferRelativeResize="0"/>
          <p:nvPr/>
        </p:nvPicPr>
        <p:blipFill rotWithShape="1">
          <a:blip r:embed="rId3">
            <a:alphaModFix/>
          </a:blip>
          <a:srcRect b="2685" l="3744" r="4021" t="2429"/>
          <a:stretch/>
        </p:blipFill>
        <p:spPr>
          <a:xfrm>
            <a:off x="5475450" y="494750"/>
            <a:ext cx="832475" cy="1060825"/>
          </a:xfrm>
          <a:prstGeom prst="rect">
            <a:avLst/>
          </a:prstGeom>
          <a:noFill/>
          <a:ln cap="flat" cmpd="sng" w="9525">
            <a:solidFill>
              <a:schemeClr val="dk2"/>
            </a:solidFill>
            <a:prstDash val="dash"/>
            <a:round/>
            <a:headEnd len="sm" w="sm" type="none"/>
            <a:tailEnd len="sm" w="sm" type="none"/>
          </a:ln>
        </p:spPr>
      </p:pic>
      <p:pic>
        <p:nvPicPr>
          <p:cNvPr id="322" name="Google Shape;322;p34"/>
          <p:cNvPicPr preferRelativeResize="0"/>
          <p:nvPr/>
        </p:nvPicPr>
        <p:blipFill>
          <a:blip r:embed="rId4">
            <a:alphaModFix/>
          </a:blip>
          <a:stretch>
            <a:fillRect/>
          </a:stretch>
        </p:blipFill>
        <p:spPr>
          <a:xfrm>
            <a:off x="5443326" y="1603150"/>
            <a:ext cx="970575" cy="850450"/>
          </a:xfrm>
          <a:prstGeom prst="rect">
            <a:avLst/>
          </a:prstGeom>
          <a:noFill/>
          <a:ln cap="flat" cmpd="sng" w="9525">
            <a:solidFill>
              <a:schemeClr val="dk2"/>
            </a:solidFill>
            <a:prstDash val="dash"/>
            <a:round/>
            <a:headEnd len="sm" w="sm" type="none"/>
            <a:tailEnd len="sm" w="sm" type="none"/>
          </a:ln>
        </p:spPr>
      </p:pic>
      <p:graphicFrame>
        <p:nvGraphicFramePr>
          <p:cNvPr id="323" name="Google Shape;323;p34"/>
          <p:cNvGraphicFramePr/>
          <p:nvPr/>
        </p:nvGraphicFramePr>
        <p:xfrm>
          <a:off x="0" y="2501175"/>
          <a:ext cx="3000000" cy="3000000"/>
        </p:xfrm>
        <a:graphic>
          <a:graphicData uri="http://schemas.openxmlformats.org/drawingml/2006/table">
            <a:tbl>
              <a:tblPr>
                <a:noFill/>
                <a:tableStyleId>{B0C5A60B-6579-435B-81F7-1B19FD418A59}</a:tableStyleId>
              </a:tblPr>
              <a:tblGrid>
                <a:gridCol w="1535475"/>
                <a:gridCol w="5322525"/>
              </a:tblGrid>
              <a:tr h="412350">
                <a:tc gridSpan="2">
                  <a:txBody>
                    <a:bodyPr/>
                    <a:lstStyle/>
                    <a:p>
                      <a:pPr indent="0" lvl="0" marL="0" rtl="0" algn="ctr">
                        <a:spcBef>
                          <a:spcPts val="0"/>
                        </a:spcBef>
                        <a:spcAft>
                          <a:spcPts val="0"/>
                        </a:spcAft>
                        <a:buNone/>
                      </a:pPr>
                      <a:r>
                        <a:rPr b="1" lang="en" sz="1500">
                          <a:solidFill>
                            <a:srgbClr val="FFFFFF"/>
                          </a:solidFill>
                          <a:latin typeface="Open Sans"/>
                          <a:ea typeface="Open Sans"/>
                          <a:cs typeface="Open Sans"/>
                          <a:sym typeface="Open Sans"/>
                        </a:rPr>
                        <a:t>Urothelial Carcinoma</a:t>
                      </a:r>
                      <a:endParaRPr b="1" sz="1500">
                        <a:solidFill>
                          <a:srgbClr val="FFFFFF"/>
                        </a:solidFill>
                        <a:latin typeface="Open Sans"/>
                        <a:ea typeface="Open Sans"/>
                        <a:cs typeface="Open Sans"/>
                        <a:sym typeface="Open Sans"/>
                      </a:endParaRPr>
                    </a:p>
                  </a:txBody>
                  <a:tcPr marT="91425" marB="91425" marR="91425" marL="91425" anchor="ctr">
                    <a:solidFill>
                      <a:srgbClr val="64506A"/>
                    </a:solidFill>
                  </a:tcPr>
                </a:tc>
                <a:tc hMerge="1"/>
              </a:tr>
              <a:tr h="584175">
                <a:tc>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Common</a:t>
                      </a:r>
                      <a:endParaRPr b="1">
                        <a:solidFill>
                          <a:srgbClr val="FFFFFF"/>
                        </a:solidFill>
                        <a:latin typeface="Open Sans"/>
                        <a:ea typeface="Open Sans"/>
                        <a:cs typeface="Open Sans"/>
                        <a:sym typeface="Open Sans"/>
                      </a:endParaRPr>
                    </a:p>
                  </a:txBody>
                  <a:tcPr marT="91425" marB="91425" marR="91425" marL="91425" anchor="ctr">
                    <a:solidFill>
                      <a:srgbClr val="96809C"/>
                    </a:solidFill>
                  </a:tcPr>
                </a:tc>
                <a:tc>
                  <a:txBody>
                    <a:bodyPr/>
                    <a:lstStyle/>
                    <a:p>
                      <a:pPr indent="-311150" lvl="0" marL="457200" rtl="0" algn="l">
                        <a:spcBef>
                          <a:spcPts val="0"/>
                        </a:spcBef>
                        <a:spcAft>
                          <a:spcPts val="0"/>
                        </a:spcAft>
                        <a:buSzPts val="1300"/>
                        <a:buFont typeface="Open Sans"/>
                        <a:buChar char="-"/>
                      </a:pPr>
                      <a:r>
                        <a:rPr lang="en" sz="1300">
                          <a:latin typeface="Open Sans"/>
                          <a:ea typeface="Open Sans"/>
                          <a:cs typeface="Open Sans"/>
                          <a:sym typeface="Open Sans"/>
                        </a:rPr>
                        <a:t>More in men </a:t>
                      </a:r>
                      <a:endParaRPr sz="1300">
                        <a:latin typeface="Open Sans"/>
                        <a:ea typeface="Open Sans"/>
                        <a:cs typeface="Open Sans"/>
                        <a:sym typeface="Open Sans"/>
                      </a:endParaRPr>
                    </a:p>
                    <a:p>
                      <a:pPr indent="-311150" lvl="0" marL="457200" rtl="0" algn="l">
                        <a:spcBef>
                          <a:spcPts val="0"/>
                        </a:spcBef>
                        <a:spcAft>
                          <a:spcPts val="0"/>
                        </a:spcAft>
                        <a:buSzPts val="1300"/>
                        <a:buFont typeface="Open Sans"/>
                        <a:buChar char="-"/>
                      </a:pPr>
                      <a:r>
                        <a:rPr lang="en" sz="1300">
                          <a:latin typeface="Open Sans"/>
                          <a:ea typeface="Open Sans"/>
                          <a:cs typeface="Open Sans"/>
                          <a:sym typeface="Open Sans"/>
                        </a:rPr>
                        <a:t>Age: 50 to 70 years.</a:t>
                      </a:r>
                      <a:endParaRPr sz="1300">
                        <a:latin typeface="Open Sans"/>
                        <a:ea typeface="Open Sans"/>
                        <a:cs typeface="Open Sans"/>
                        <a:sym typeface="Open Sans"/>
                      </a:endParaRPr>
                    </a:p>
                  </a:txBody>
                  <a:tcPr marT="91425" marB="91425" marR="91425" marL="91425">
                    <a:solidFill>
                      <a:srgbClr val="F3EFEF"/>
                    </a:solidFill>
                  </a:tcPr>
                </a:tc>
              </a:tr>
              <a:tr h="1586525">
                <a:tc>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Clinical Features</a:t>
                      </a:r>
                      <a:endParaRPr b="1">
                        <a:solidFill>
                          <a:srgbClr val="FFFFFF"/>
                        </a:solidFill>
                        <a:latin typeface="Open Sans"/>
                        <a:ea typeface="Open Sans"/>
                        <a:cs typeface="Open Sans"/>
                        <a:sym typeface="Open Sans"/>
                      </a:endParaRPr>
                    </a:p>
                  </a:txBody>
                  <a:tcPr marT="91425" marB="91425" marR="91425" marL="91425" anchor="ctr">
                    <a:solidFill>
                      <a:srgbClr val="96809C"/>
                    </a:solidFill>
                  </a:tcPr>
                </a:tc>
                <a:tc>
                  <a:txBody>
                    <a:bodyPr/>
                    <a:lstStyle/>
                    <a:p>
                      <a:pPr indent="-311150" lvl="0" marL="457200" rtl="0" algn="l">
                        <a:spcBef>
                          <a:spcPts val="0"/>
                        </a:spcBef>
                        <a:spcAft>
                          <a:spcPts val="0"/>
                        </a:spcAft>
                        <a:buSzPts val="1300"/>
                        <a:buFont typeface="Open Sans"/>
                        <a:buChar char="-"/>
                      </a:pPr>
                      <a:r>
                        <a:rPr lang="en" sz="1300">
                          <a:latin typeface="Open Sans"/>
                          <a:ea typeface="Open Sans"/>
                          <a:cs typeface="Open Sans"/>
                          <a:sym typeface="Open Sans"/>
                        </a:rPr>
                        <a:t>Painless </a:t>
                      </a:r>
                      <a:r>
                        <a:rPr b="1" lang="en" sz="1300">
                          <a:solidFill>
                            <a:srgbClr val="990000"/>
                          </a:solidFill>
                          <a:latin typeface="Open Sans"/>
                          <a:ea typeface="Open Sans"/>
                          <a:cs typeface="Open Sans"/>
                          <a:sym typeface="Open Sans"/>
                        </a:rPr>
                        <a:t>hematuria</a:t>
                      </a:r>
                      <a:r>
                        <a:rPr lang="en" sz="1300">
                          <a:latin typeface="Open Sans"/>
                          <a:ea typeface="Open Sans"/>
                          <a:cs typeface="Open Sans"/>
                          <a:sym typeface="Open Sans"/>
                        </a:rPr>
                        <a:t> is the dominant clinical </a:t>
                      </a:r>
                      <a:r>
                        <a:rPr lang="en" sz="1300">
                          <a:latin typeface="Open Sans"/>
                          <a:ea typeface="Open Sans"/>
                          <a:cs typeface="Open Sans"/>
                          <a:sym typeface="Open Sans"/>
                        </a:rPr>
                        <a:t>p</a:t>
                      </a:r>
                      <a:r>
                        <a:rPr lang="en" sz="1300">
                          <a:latin typeface="Open Sans"/>
                          <a:ea typeface="Open Sans"/>
                          <a:cs typeface="Open Sans"/>
                          <a:sym typeface="Open Sans"/>
                        </a:rPr>
                        <a:t>resentation of all these tumors and less frequently as dysuria. </a:t>
                      </a:r>
                      <a:r>
                        <a:rPr b="1" lang="en" sz="1300">
                          <a:latin typeface="Open Sans"/>
                          <a:ea typeface="Open Sans"/>
                          <a:cs typeface="Open Sans"/>
                          <a:sym typeface="Open Sans"/>
                        </a:rPr>
                        <a:t>Cystoscopy</a:t>
                      </a:r>
                      <a:r>
                        <a:rPr lang="en" sz="1300">
                          <a:latin typeface="Open Sans"/>
                          <a:ea typeface="Open Sans"/>
                          <a:cs typeface="Open Sans"/>
                          <a:sym typeface="Open Sans"/>
                        </a:rPr>
                        <a:t> reveals the tumor.</a:t>
                      </a:r>
                      <a:endParaRPr sz="1300">
                        <a:latin typeface="Open Sans"/>
                        <a:ea typeface="Open Sans"/>
                        <a:cs typeface="Open Sans"/>
                        <a:sym typeface="Open Sans"/>
                      </a:endParaRPr>
                    </a:p>
                    <a:p>
                      <a:pPr indent="-311150" lvl="0" marL="457200" rtl="0" algn="l">
                        <a:spcBef>
                          <a:spcPts val="0"/>
                        </a:spcBef>
                        <a:spcAft>
                          <a:spcPts val="0"/>
                        </a:spcAft>
                        <a:buSzPts val="1300"/>
                        <a:buFont typeface="Open Sans"/>
                        <a:buChar char="-"/>
                      </a:pPr>
                      <a:r>
                        <a:rPr lang="en" sz="1300">
                          <a:latin typeface="Open Sans"/>
                          <a:ea typeface="Open Sans"/>
                          <a:cs typeface="Open Sans"/>
                          <a:sym typeface="Open Sans"/>
                        </a:rPr>
                        <a:t>Bladder cancers vary from exophytic, flat, ulcerated to deeply invasive.</a:t>
                      </a:r>
                      <a:endParaRPr sz="1300">
                        <a:latin typeface="Open Sans"/>
                        <a:ea typeface="Open Sans"/>
                        <a:cs typeface="Open Sans"/>
                        <a:sym typeface="Open Sans"/>
                      </a:endParaRPr>
                    </a:p>
                    <a:p>
                      <a:pPr indent="-311150" lvl="0" marL="457200" rtl="0" algn="l">
                        <a:spcBef>
                          <a:spcPts val="0"/>
                        </a:spcBef>
                        <a:spcAft>
                          <a:spcPts val="0"/>
                        </a:spcAft>
                        <a:buSzPts val="1300"/>
                        <a:buFont typeface="Open Sans"/>
                        <a:buChar char="-"/>
                      </a:pPr>
                      <a:r>
                        <a:rPr lang="en" sz="1300">
                          <a:latin typeface="Open Sans"/>
                          <a:ea typeface="Open Sans"/>
                          <a:cs typeface="Open Sans"/>
                          <a:sym typeface="Open Sans"/>
                        </a:rPr>
                        <a:t>Bladder cancer metastasize to regional lymph nodes, liver, lung, and bone</a:t>
                      </a:r>
                      <a:endParaRPr sz="1300">
                        <a:latin typeface="Open Sans"/>
                        <a:ea typeface="Open Sans"/>
                        <a:cs typeface="Open Sans"/>
                        <a:sym typeface="Open Sans"/>
                      </a:endParaRPr>
                    </a:p>
                  </a:txBody>
                  <a:tcPr marT="91425" marB="91425" marR="91425" marL="91425">
                    <a:solidFill>
                      <a:srgbClr val="F3EFEF"/>
                    </a:solidFill>
                  </a:tcPr>
                </a:tc>
              </a:tr>
              <a:tr h="2388375">
                <a:tc>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Predisposing Factors</a:t>
                      </a:r>
                      <a:endParaRPr b="1">
                        <a:solidFill>
                          <a:srgbClr val="FFFFFF"/>
                        </a:solidFill>
                        <a:latin typeface="Open Sans"/>
                        <a:ea typeface="Open Sans"/>
                        <a:cs typeface="Open Sans"/>
                        <a:sym typeface="Open Sans"/>
                      </a:endParaRPr>
                    </a:p>
                  </a:txBody>
                  <a:tcPr marT="91425" marB="91425" marR="91425" marL="91425" anchor="ctr">
                    <a:solidFill>
                      <a:srgbClr val="96809C"/>
                    </a:solidFill>
                  </a:tcPr>
                </a:tc>
                <a:tc>
                  <a:txBody>
                    <a:bodyPr/>
                    <a:lstStyle/>
                    <a:p>
                      <a:pPr indent="-311150" lvl="0" marL="457200" rtl="0" algn="l">
                        <a:spcBef>
                          <a:spcPts val="0"/>
                        </a:spcBef>
                        <a:spcAft>
                          <a:spcPts val="0"/>
                        </a:spcAft>
                        <a:buSzPts val="1300"/>
                        <a:buFont typeface="Open Sans"/>
                        <a:buAutoNum type="arabicPeriod"/>
                      </a:pPr>
                      <a:r>
                        <a:rPr b="1" lang="en" sz="1300">
                          <a:latin typeface="Open Sans"/>
                          <a:ea typeface="Open Sans"/>
                          <a:cs typeface="Open Sans"/>
                          <a:sym typeface="Open Sans"/>
                        </a:rPr>
                        <a:t>Bladder tumors:</a:t>
                      </a:r>
                      <a:r>
                        <a:rPr lang="en" sz="1300">
                          <a:latin typeface="Open Sans"/>
                          <a:ea typeface="Open Sans"/>
                          <a:cs typeface="Open Sans"/>
                          <a:sym typeface="Open Sans"/>
                        </a:rPr>
                        <a:t> are more common in those exposed to chemicals called aromatic amines (arylamines) such as benzidine and beta-naphthylamine). which are sometimes used in the </a:t>
                      </a:r>
                      <a:r>
                        <a:rPr b="1" lang="en" sz="1300">
                          <a:solidFill>
                            <a:srgbClr val="990000"/>
                          </a:solidFill>
                          <a:latin typeface="Open Sans"/>
                          <a:ea typeface="Open Sans"/>
                          <a:cs typeface="Open Sans"/>
                          <a:sym typeface="Open Sans"/>
                        </a:rPr>
                        <a:t>dye industry(aniline and Azo dyes).</a:t>
                      </a:r>
                      <a:endParaRPr b="1" sz="1300">
                        <a:solidFill>
                          <a:srgbClr val="990000"/>
                        </a:solidFill>
                        <a:latin typeface="Open Sans"/>
                        <a:ea typeface="Open Sans"/>
                        <a:cs typeface="Open Sans"/>
                        <a:sym typeface="Open Sans"/>
                      </a:endParaRPr>
                    </a:p>
                    <a:p>
                      <a:pPr indent="-311150" lvl="0" marL="457200" rtl="0" algn="l">
                        <a:spcBef>
                          <a:spcPts val="0"/>
                        </a:spcBef>
                        <a:spcAft>
                          <a:spcPts val="0"/>
                        </a:spcAft>
                        <a:buSzPts val="1300"/>
                        <a:buFont typeface="Open Sans"/>
                        <a:buAutoNum type="arabicPeriod"/>
                      </a:pPr>
                      <a:r>
                        <a:rPr b="1" lang="en" sz="1300">
                          <a:latin typeface="Open Sans"/>
                          <a:ea typeface="Open Sans"/>
                          <a:cs typeface="Open Sans"/>
                          <a:sym typeface="Open Sans"/>
                        </a:rPr>
                        <a:t>Cigarette smoking and chronic cystitis.</a:t>
                      </a:r>
                      <a:endParaRPr b="1" sz="1300">
                        <a:latin typeface="Open Sans"/>
                        <a:ea typeface="Open Sans"/>
                        <a:cs typeface="Open Sans"/>
                        <a:sym typeface="Open Sans"/>
                      </a:endParaRPr>
                    </a:p>
                    <a:p>
                      <a:pPr indent="-311150" lvl="0" marL="457200" rtl="0" algn="l">
                        <a:spcBef>
                          <a:spcPts val="0"/>
                        </a:spcBef>
                        <a:spcAft>
                          <a:spcPts val="0"/>
                        </a:spcAft>
                        <a:buSzPts val="1300"/>
                        <a:buFont typeface="Open Sans"/>
                        <a:buAutoNum type="arabicPeriod"/>
                      </a:pPr>
                      <a:r>
                        <a:rPr b="1" lang="en" sz="1300">
                          <a:latin typeface="Open Sans"/>
                          <a:ea typeface="Open Sans"/>
                          <a:cs typeface="Open Sans"/>
                          <a:sym typeface="Open Sans"/>
                        </a:rPr>
                        <a:t>Chronic bladder irritation from stones or long term bladder catheters.</a:t>
                      </a:r>
                      <a:endParaRPr b="1" sz="1300">
                        <a:latin typeface="Open Sans"/>
                        <a:ea typeface="Open Sans"/>
                        <a:cs typeface="Open Sans"/>
                        <a:sym typeface="Open Sans"/>
                      </a:endParaRPr>
                    </a:p>
                    <a:p>
                      <a:pPr indent="-311150" lvl="0" marL="457200" rtl="0" algn="l">
                        <a:spcBef>
                          <a:spcPts val="0"/>
                        </a:spcBef>
                        <a:spcAft>
                          <a:spcPts val="0"/>
                        </a:spcAft>
                        <a:buSzPts val="1300"/>
                        <a:buFont typeface="Open Sans"/>
                        <a:buAutoNum type="arabicPeriod"/>
                      </a:pPr>
                      <a:r>
                        <a:rPr b="1" lang="en" sz="1300">
                          <a:latin typeface="Open Sans"/>
                          <a:ea typeface="Open Sans"/>
                          <a:cs typeface="Open Sans"/>
                          <a:sym typeface="Open Sans"/>
                        </a:rPr>
                        <a:t>Chemotherapy </a:t>
                      </a:r>
                      <a:r>
                        <a:rPr lang="en" sz="1300">
                          <a:latin typeface="Open Sans"/>
                          <a:ea typeface="Open Sans"/>
                          <a:cs typeface="Open Sans"/>
                          <a:sym typeface="Open Sans"/>
                        </a:rPr>
                        <a:t>(long-term use of cyclophosphamide).</a:t>
                      </a:r>
                      <a:endParaRPr sz="1300">
                        <a:latin typeface="Open Sans"/>
                        <a:ea typeface="Open Sans"/>
                        <a:cs typeface="Open Sans"/>
                        <a:sym typeface="Open Sans"/>
                      </a:endParaRPr>
                    </a:p>
                    <a:p>
                      <a:pPr indent="-311150" lvl="0" marL="457200" rtl="0" algn="l">
                        <a:spcBef>
                          <a:spcPts val="0"/>
                        </a:spcBef>
                        <a:spcAft>
                          <a:spcPts val="0"/>
                        </a:spcAft>
                        <a:buSzPts val="1300"/>
                        <a:buFont typeface="Open Sans"/>
                        <a:buAutoNum type="arabicPeriod"/>
                      </a:pPr>
                      <a:r>
                        <a:rPr b="1" lang="en" sz="1300">
                          <a:latin typeface="Open Sans"/>
                          <a:ea typeface="Open Sans"/>
                          <a:cs typeface="Open Sans"/>
                          <a:sym typeface="Open Sans"/>
                        </a:rPr>
                        <a:t>Radiotherapy. </a:t>
                      </a:r>
                      <a:r>
                        <a:rPr lang="en" sz="1300">
                          <a:latin typeface="Open Sans"/>
                          <a:ea typeface="Open Sans"/>
                          <a:cs typeface="Open Sans"/>
                          <a:sym typeface="Open Sans"/>
                        </a:rPr>
                        <a:t>(previous exposure of the bladder to irradiation)</a:t>
                      </a:r>
                      <a:endParaRPr sz="1300">
                        <a:latin typeface="Open Sans"/>
                        <a:ea typeface="Open Sans"/>
                        <a:cs typeface="Open Sans"/>
                        <a:sym typeface="Open Sans"/>
                      </a:endParaRPr>
                    </a:p>
                    <a:p>
                      <a:pPr indent="-311150" lvl="0" marL="457200" rtl="0" algn="l">
                        <a:spcBef>
                          <a:spcPts val="0"/>
                        </a:spcBef>
                        <a:spcAft>
                          <a:spcPts val="0"/>
                        </a:spcAft>
                        <a:buSzPts val="1300"/>
                        <a:buFont typeface="Open Sans"/>
                        <a:buAutoNum type="arabicPeriod"/>
                      </a:pPr>
                      <a:r>
                        <a:rPr b="1" lang="en" sz="1300">
                          <a:latin typeface="Open Sans"/>
                          <a:ea typeface="Open Sans"/>
                          <a:cs typeface="Open Sans"/>
                          <a:sym typeface="Open Sans"/>
                        </a:rPr>
                        <a:t>They are not familial.</a:t>
                      </a:r>
                      <a:endParaRPr b="1" sz="1300">
                        <a:latin typeface="Open Sans"/>
                        <a:ea typeface="Open Sans"/>
                        <a:cs typeface="Open Sans"/>
                        <a:sym typeface="Open Sans"/>
                      </a:endParaRPr>
                    </a:p>
                  </a:txBody>
                  <a:tcPr marT="91425" marB="91425" marR="91425" marL="91425">
                    <a:solidFill>
                      <a:srgbClr val="F3EFEF"/>
                    </a:solidFill>
                  </a:tcPr>
                </a:tc>
              </a:tr>
              <a:tr h="412350">
                <a:tc gridSpan="2">
                  <a:txBody>
                    <a:bodyPr/>
                    <a:lstStyle/>
                    <a:p>
                      <a:pPr indent="0" lvl="0" marL="0" rtl="0" algn="ctr">
                        <a:spcBef>
                          <a:spcPts val="0"/>
                        </a:spcBef>
                        <a:spcAft>
                          <a:spcPts val="0"/>
                        </a:spcAft>
                        <a:buNone/>
                      </a:pPr>
                      <a:r>
                        <a:rPr b="1" lang="en" sz="1500">
                          <a:solidFill>
                            <a:srgbClr val="FFFFFF"/>
                          </a:solidFill>
                          <a:latin typeface="Open Sans"/>
                          <a:ea typeface="Open Sans"/>
                          <a:cs typeface="Open Sans"/>
                          <a:sym typeface="Open Sans"/>
                        </a:rPr>
                        <a:t>Non-Urothelial neoplasms </a:t>
                      </a:r>
                      <a:r>
                        <a:rPr lang="en" sz="1200">
                          <a:solidFill>
                            <a:srgbClr val="FFFFFF"/>
                          </a:solidFill>
                          <a:latin typeface="Open Sans"/>
                          <a:ea typeface="Open Sans"/>
                          <a:cs typeface="Open Sans"/>
                          <a:sym typeface="Open Sans"/>
                        </a:rPr>
                        <a:t>are rare and have very poor prognosis.</a:t>
                      </a:r>
                      <a:endParaRPr sz="1200">
                        <a:solidFill>
                          <a:srgbClr val="FFFFFF"/>
                        </a:solidFill>
                        <a:latin typeface="Open Sans"/>
                        <a:ea typeface="Open Sans"/>
                        <a:cs typeface="Open Sans"/>
                        <a:sym typeface="Open Sans"/>
                      </a:endParaRPr>
                    </a:p>
                  </a:txBody>
                  <a:tcPr marT="91425" marB="91425" marR="91425" marL="91425" anchor="ctr">
                    <a:solidFill>
                      <a:srgbClr val="64506A"/>
                    </a:solidFill>
                  </a:tcPr>
                </a:tc>
                <a:tc hMerge="1"/>
              </a:tr>
              <a:tr h="784650">
                <a:tc gridSpan="2">
                  <a:txBody>
                    <a:bodyPr/>
                    <a:lstStyle/>
                    <a:p>
                      <a:pPr indent="0" lvl="0" marL="0" rtl="0" algn="l">
                        <a:spcBef>
                          <a:spcPts val="0"/>
                        </a:spcBef>
                        <a:spcAft>
                          <a:spcPts val="0"/>
                        </a:spcAft>
                        <a:buNone/>
                      </a:pPr>
                      <a:r>
                        <a:rPr lang="en" sz="1300">
                          <a:latin typeface="Open Sans"/>
                          <a:ea typeface="Open Sans"/>
                          <a:cs typeface="Open Sans"/>
                          <a:sym typeface="Open Sans"/>
                        </a:rPr>
                        <a:t>- </a:t>
                      </a:r>
                      <a:r>
                        <a:rPr b="1" lang="en" sz="1300">
                          <a:solidFill>
                            <a:srgbClr val="990000"/>
                          </a:solidFill>
                          <a:latin typeface="Open Sans"/>
                          <a:ea typeface="Open Sans"/>
                          <a:cs typeface="Open Sans"/>
                          <a:sym typeface="Open Sans"/>
                        </a:rPr>
                        <a:t>Squamous cell carcinoma</a:t>
                      </a:r>
                      <a:r>
                        <a:rPr lang="en" sz="1300">
                          <a:latin typeface="Open Sans"/>
                          <a:ea typeface="Open Sans"/>
                          <a:cs typeface="Open Sans"/>
                          <a:sym typeface="Open Sans"/>
                        </a:rPr>
                        <a:t>           </a:t>
                      </a:r>
                      <a:r>
                        <a:rPr lang="en" sz="1300">
                          <a:latin typeface="Open Sans"/>
                          <a:ea typeface="Open Sans"/>
                          <a:cs typeface="Open Sans"/>
                          <a:sym typeface="Open Sans"/>
                        </a:rPr>
                        <a:t>- Small cell neuroendocrine carcinoma</a:t>
                      </a:r>
                      <a:endParaRPr sz="1300">
                        <a:latin typeface="Open Sans"/>
                        <a:ea typeface="Open Sans"/>
                        <a:cs typeface="Open Sans"/>
                        <a:sym typeface="Open Sans"/>
                      </a:endParaRPr>
                    </a:p>
                    <a:p>
                      <a:pPr indent="0" lvl="0" marL="0" rtl="0" algn="l">
                        <a:spcBef>
                          <a:spcPts val="0"/>
                        </a:spcBef>
                        <a:spcAft>
                          <a:spcPts val="0"/>
                        </a:spcAft>
                        <a:buNone/>
                      </a:pPr>
                      <a:r>
                        <a:rPr lang="en" sz="1300">
                          <a:latin typeface="Open Sans"/>
                          <a:ea typeface="Open Sans"/>
                          <a:cs typeface="Open Sans"/>
                          <a:sym typeface="Open Sans"/>
                        </a:rPr>
                        <a:t>- Adenocarcinoma                              - Sarcomas (leiomyosarcoma rhabdomyosarcoma) </a:t>
                      </a:r>
                      <a:endParaRPr sz="1300">
                        <a:latin typeface="Open Sans"/>
                        <a:ea typeface="Open Sans"/>
                        <a:cs typeface="Open Sans"/>
                        <a:sym typeface="Open Sans"/>
                      </a:endParaRPr>
                    </a:p>
                    <a:p>
                      <a:pPr indent="0" lvl="0" marL="0" rtl="0" algn="l">
                        <a:spcBef>
                          <a:spcPts val="0"/>
                        </a:spcBef>
                        <a:spcAft>
                          <a:spcPts val="0"/>
                        </a:spcAft>
                        <a:buNone/>
                      </a:pPr>
                      <a:r>
                        <a:rPr lang="en" sz="1300">
                          <a:latin typeface="Open Sans"/>
                          <a:ea typeface="Open Sans"/>
                          <a:cs typeface="Open Sans"/>
                          <a:sym typeface="Open Sans"/>
                        </a:rPr>
                        <a:t>- Metastatic (from cervix, prostate etc)</a:t>
                      </a:r>
                      <a:endParaRPr sz="1300">
                        <a:latin typeface="Open Sans"/>
                        <a:ea typeface="Open Sans"/>
                        <a:cs typeface="Open Sans"/>
                        <a:sym typeface="Open Sans"/>
                      </a:endParaRPr>
                    </a:p>
                  </a:txBody>
                  <a:tcPr marT="91425" marB="91425" marR="91425" marL="91425" anchor="ctr">
                    <a:solidFill>
                      <a:srgbClr val="F3EFEF"/>
                    </a:solidFill>
                  </a:tcPr>
                </a:tc>
                <a:tc hMerge="1"/>
              </a:tr>
              <a:tr h="1233325">
                <a:tc>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Squamous cell carcinoma of the bladder</a:t>
                      </a:r>
                      <a:endParaRPr b="1">
                        <a:solidFill>
                          <a:srgbClr val="FFFFFF"/>
                        </a:solidFill>
                        <a:latin typeface="Open Sans"/>
                        <a:ea typeface="Open Sans"/>
                        <a:cs typeface="Open Sans"/>
                        <a:sym typeface="Open Sans"/>
                      </a:endParaRPr>
                    </a:p>
                  </a:txBody>
                  <a:tcPr marT="91425" marB="91425" marR="91425" marL="91425" anchor="ctr">
                    <a:solidFill>
                      <a:srgbClr val="96809C"/>
                    </a:solidFill>
                  </a:tcPr>
                </a:tc>
                <a:tc>
                  <a:txBody>
                    <a:bodyPr/>
                    <a:lstStyle/>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Squamous cell carcinoma of the bladder develops in foci of squamous metaplasia.</a:t>
                      </a:r>
                      <a:endParaRPr sz="1000">
                        <a:latin typeface="Open Sans"/>
                        <a:ea typeface="Open Sans"/>
                        <a:cs typeface="Open Sans"/>
                        <a:sym typeface="Open Sans"/>
                      </a:endParaRPr>
                    </a:p>
                    <a:p>
                      <a:pPr indent="-292100" lvl="0" marL="457200" rtl="0" algn="l">
                        <a:spcBef>
                          <a:spcPts val="0"/>
                        </a:spcBef>
                        <a:spcAft>
                          <a:spcPts val="0"/>
                        </a:spcAft>
                        <a:buClr>
                          <a:srgbClr val="990000"/>
                        </a:buClr>
                        <a:buSzPts val="1000"/>
                        <a:buFont typeface="Open Sans"/>
                        <a:buChar char="-"/>
                      </a:pPr>
                      <a:r>
                        <a:rPr lang="en" sz="1000">
                          <a:latin typeface="Open Sans"/>
                          <a:ea typeface="Open Sans"/>
                          <a:cs typeface="Open Sans"/>
                          <a:sym typeface="Open Sans"/>
                        </a:rPr>
                        <a:t>Long standing</a:t>
                      </a:r>
                      <a:r>
                        <a:rPr lang="en" sz="1000">
                          <a:solidFill>
                            <a:srgbClr val="990000"/>
                          </a:solidFill>
                          <a:latin typeface="Open Sans"/>
                          <a:ea typeface="Open Sans"/>
                          <a:cs typeface="Open Sans"/>
                          <a:sym typeface="Open Sans"/>
                        </a:rPr>
                        <a:t> </a:t>
                      </a:r>
                      <a:r>
                        <a:rPr b="1" lang="en" sz="1000">
                          <a:solidFill>
                            <a:srgbClr val="990000"/>
                          </a:solidFill>
                          <a:latin typeface="Open Sans"/>
                          <a:ea typeface="Open Sans"/>
                          <a:cs typeface="Open Sans"/>
                          <a:sym typeface="Open Sans"/>
                        </a:rPr>
                        <a:t>Schistosoma haematobium</a:t>
                      </a:r>
                      <a:r>
                        <a:rPr lang="en" sz="1000">
                          <a:solidFill>
                            <a:srgbClr val="990000"/>
                          </a:solidFill>
                          <a:latin typeface="Open Sans"/>
                          <a:ea typeface="Open Sans"/>
                          <a:cs typeface="Open Sans"/>
                          <a:sym typeface="Open Sans"/>
                        </a:rPr>
                        <a:t> </a:t>
                      </a:r>
                      <a:r>
                        <a:rPr lang="en" sz="1000">
                          <a:latin typeface="Open Sans"/>
                          <a:ea typeface="Open Sans"/>
                          <a:cs typeface="Open Sans"/>
                          <a:sym typeface="Open Sans"/>
                        </a:rPr>
                        <a:t>infections can predispose to squamous cell carcinoma of the urinary bladder.</a:t>
                      </a:r>
                      <a:endParaRPr sz="1000">
                        <a:latin typeface="Open Sans"/>
                        <a:ea typeface="Open Sans"/>
                        <a:cs typeface="Open Sans"/>
                        <a:sym typeface="Open Sans"/>
                      </a:endParaRPr>
                    </a:p>
                  </a:txBody>
                  <a:tcPr marT="91425" marB="91425" marR="91425" marL="91425">
                    <a:solidFill>
                      <a:srgbClr val="F3EFEF"/>
                    </a:solidFill>
                  </a:tcPr>
                </a:tc>
              </a:tr>
            </a:tbl>
          </a:graphicData>
        </a:graphic>
      </p:graphicFrame>
      <p:pic>
        <p:nvPicPr>
          <p:cNvPr id="324" name="Google Shape;324;p34"/>
          <p:cNvPicPr preferRelativeResize="0"/>
          <p:nvPr/>
        </p:nvPicPr>
        <p:blipFill rotWithShape="1">
          <a:blip r:embed="rId5">
            <a:alphaModFix/>
          </a:blip>
          <a:srcRect b="17026" l="11234" r="16703" t="3595"/>
          <a:stretch/>
        </p:blipFill>
        <p:spPr>
          <a:xfrm>
            <a:off x="5218189" y="9275614"/>
            <a:ext cx="775625" cy="573474"/>
          </a:xfrm>
          <a:prstGeom prst="rect">
            <a:avLst/>
          </a:prstGeom>
          <a:noFill/>
          <a:ln cap="flat" cmpd="sng" w="9525">
            <a:solidFill>
              <a:schemeClr val="dk2"/>
            </a:solidFill>
            <a:prstDash val="dash"/>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graphicFrame>
        <p:nvGraphicFramePr>
          <p:cNvPr id="329" name="Google Shape;329;p35"/>
          <p:cNvGraphicFramePr/>
          <p:nvPr/>
        </p:nvGraphicFramePr>
        <p:xfrm>
          <a:off x="-12" y="-12"/>
          <a:ext cx="3000000" cy="3000000"/>
        </p:xfrm>
        <a:graphic>
          <a:graphicData uri="http://schemas.openxmlformats.org/drawingml/2006/table">
            <a:tbl>
              <a:tblPr>
                <a:noFill/>
                <a:tableStyleId>{B0C5A60B-6579-435B-81F7-1B19FD418A59}</a:tableStyleId>
              </a:tblPr>
              <a:tblGrid>
                <a:gridCol w="941950"/>
                <a:gridCol w="981300"/>
                <a:gridCol w="807975"/>
                <a:gridCol w="4126775"/>
              </a:tblGrid>
              <a:tr h="396975">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Summary </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35D74"/>
                    </a:solidFill>
                  </a:tcPr>
                </a:tc>
                <a:tc hMerge="1"/>
                <a:tc hMerge="1"/>
                <a:tc hMerge="1"/>
              </a:tr>
              <a:tr h="396975">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Benign tumors of the kidney</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hMerge="1"/>
                <a:tc hMerge="1"/>
                <a:tc hMerge="1"/>
              </a:tr>
              <a:tr h="368075">
                <a:tc gridSpan="4">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1 | </a:t>
                      </a:r>
                      <a:r>
                        <a:rPr b="1" lang="en" sz="1200">
                          <a:solidFill>
                            <a:srgbClr val="FFFFFF"/>
                          </a:solidFill>
                          <a:latin typeface="Open Sans"/>
                          <a:ea typeface="Open Sans"/>
                          <a:cs typeface="Open Sans"/>
                          <a:sym typeface="Open Sans"/>
                        </a:rPr>
                        <a:t>Renal Oncocytoma</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r>
              <a:tr h="358425">
                <a:tc>
                  <a:txBody>
                    <a:bodyPr/>
                    <a:lstStyle/>
                    <a:p>
                      <a:pPr indent="0" lvl="0" marL="0" rtl="0" algn="ctr">
                        <a:spcBef>
                          <a:spcPts val="0"/>
                        </a:spcBef>
                        <a:spcAft>
                          <a:spcPts val="0"/>
                        </a:spcAft>
                        <a:buNone/>
                      </a:pPr>
                      <a:r>
                        <a:rPr lang="en" sz="1100">
                          <a:latin typeface="Open Sans"/>
                          <a:ea typeface="Open Sans"/>
                          <a:cs typeface="Open Sans"/>
                          <a:sym typeface="Open Sans"/>
                        </a:rPr>
                        <a:t>Arise from </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intercalated cells of the collecting ducts in the kidney.</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58425">
                <a:tc>
                  <a:txBody>
                    <a:bodyPr/>
                    <a:lstStyle/>
                    <a:p>
                      <a:pPr indent="0" lvl="0" marL="0" rtl="0" algn="ctr">
                        <a:spcBef>
                          <a:spcPts val="0"/>
                        </a:spcBef>
                        <a:spcAft>
                          <a:spcPts val="0"/>
                        </a:spcAft>
                        <a:buNone/>
                      </a:pPr>
                      <a:r>
                        <a:rPr lang="en" sz="1100">
                          <a:latin typeface="Open Sans"/>
                          <a:ea typeface="Open Sans"/>
                          <a:cs typeface="Open Sans"/>
                          <a:sym typeface="Open Sans"/>
                        </a:rPr>
                        <a:t>Gross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well circumscribed mahogany-brown colored tumor with a </a:t>
                      </a:r>
                      <a:r>
                        <a:rPr lang="en" sz="1100">
                          <a:solidFill>
                            <a:srgbClr val="990000"/>
                          </a:solidFill>
                          <a:latin typeface="Open Sans"/>
                          <a:ea typeface="Open Sans"/>
                          <a:cs typeface="Open Sans"/>
                          <a:sym typeface="Open Sans"/>
                        </a:rPr>
                        <a:t>central stellate scar.</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531900">
                <a:tc>
                  <a:txBody>
                    <a:bodyPr/>
                    <a:lstStyle/>
                    <a:p>
                      <a:pPr indent="0" lvl="0" marL="0" rtl="0" algn="ctr">
                        <a:spcBef>
                          <a:spcPts val="0"/>
                        </a:spcBef>
                        <a:spcAft>
                          <a:spcPts val="0"/>
                        </a:spcAft>
                        <a:buNone/>
                      </a:pPr>
                      <a:r>
                        <a:rPr lang="en" sz="1100">
                          <a:latin typeface="Open Sans"/>
                          <a:ea typeface="Open Sans"/>
                          <a:cs typeface="Open Sans"/>
                          <a:sym typeface="Open Sans"/>
                        </a:rPr>
                        <a:t>Microscope</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uniform round polygonal cells with abundant, intensely eosinophilic and granular cytoplasm with uniform round and central nuclei. Called “oncocytes or oncocytic cells”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58425">
                <a:tc>
                  <a:txBody>
                    <a:bodyPr/>
                    <a:lstStyle/>
                    <a:p>
                      <a:pPr indent="0" lvl="0" marL="0" rtl="0" algn="ctr">
                        <a:spcBef>
                          <a:spcPts val="0"/>
                        </a:spcBef>
                        <a:spcAft>
                          <a:spcPts val="0"/>
                        </a:spcAft>
                        <a:buNone/>
                      </a:pPr>
                      <a:r>
                        <a:rPr lang="en" sz="1100">
                          <a:latin typeface="Open Sans"/>
                          <a:ea typeface="Open Sans"/>
                          <a:cs typeface="Open Sans"/>
                          <a:sym typeface="Open Sans"/>
                        </a:rPr>
                        <a:t>EM</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numerous mitochondria in the cytoplasm.</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58425">
                <a:tc>
                  <a:txBody>
                    <a:bodyPr/>
                    <a:lstStyle/>
                    <a:p>
                      <a:pPr indent="0" lvl="0" marL="0" rtl="0" algn="ctr">
                        <a:spcBef>
                          <a:spcPts val="0"/>
                        </a:spcBef>
                        <a:spcAft>
                          <a:spcPts val="0"/>
                        </a:spcAft>
                        <a:buNone/>
                      </a:pPr>
                      <a:r>
                        <a:rPr lang="en" sz="1100">
                          <a:latin typeface="Open Sans"/>
                          <a:ea typeface="Open Sans"/>
                          <a:cs typeface="Open Sans"/>
                          <a:sym typeface="Open Sans"/>
                        </a:rPr>
                        <a:t>Radiology</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mimic renal cell carcinoma.</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58425">
                <a:tc>
                  <a:txBody>
                    <a:bodyPr/>
                    <a:lstStyle/>
                    <a:p>
                      <a:pPr indent="0" lvl="0" marL="0" rtl="0" algn="ctr">
                        <a:spcBef>
                          <a:spcPts val="0"/>
                        </a:spcBef>
                        <a:spcAft>
                          <a:spcPts val="0"/>
                        </a:spcAft>
                        <a:buNone/>
                      </a:pPr>
                      <a:r>
                        <a:rPr lang="en" sz="1100">
                          <a:latin typeface="Open Sans"/>
                          <a:ea typeface="Open Sans"/>
                          <a:cs typeface="Open Sans"/>
                          <a:sym typeface="Open Sans"/>
                        </a:rPr>
                        <a:t>Complicate</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spontaneous hemorrhage.</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68075">
                <a:tc gridSpan="4">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2 | </a:t>
                      </a:r>
                      <a:r>
                        <a:rPr b="1" lang="en" sz="1200">
                          <a:solidFill>
                            <a:srgbClr val="FFFFFF"/>
                          </a:solidFill>
                          <a:latin typeface="Open Sans"/>
                          <a:ea typeface="Open Sans"/>
                          <a:cs typeface="Open Sans"/>
                          <a:sym typeface="Open Sans"/>
                        </a:rPr>
                        <a:t>Angiomyolipoma</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r>
              <a:tr h="522600">
                <a:tc>
                  <a:txBody>
                    <a:bodyPr/>
                    <a:lstStyle/>
                    <a:p>
                      <a:pPr indent="0" lvl="0" marL="0" rtl="0" algn="ctr">
                        <a:spcBef>
                          <a:spcPts val="0"/>
                        </a:spcBef>
                        <a:spcAft>
                          <a:spcPts val="0"/>
                        </a:spcAft>
                        <a:buNone/>
                      </a:pPr>
                      <a:r>
                        <a:rPr lang="en" sz="1100">
                          <a:latin typeface="Open Sans"/>
                          <a:ea typeface="Open Sans"/>
                          <a:cs typeface="Open Sans"/>
                          <a:sym typeface="Open Sans"/>
                        </a:rPr>
                        <a:t>composed</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of admixture of </a:t>
                      </a:r>
                      <a:r>
                        <a:rPr lang="en" sz="1100">
                          <a:solidFill>
                            <a:srgbClr val="990000"/>
                          </a:solidFill>
                          <a:latin typeface="Open Sans"/>
                          <a:ea typeface="Open Sans"/>
                          <a:cs typeface="Open Sans"/>
                          <a:sym typeface="Open Sans"/>
                        </a:rPr>
                        <a:t>blood vessels, spindle shaped smooth </a:t>
                      </a:r>
                      <a:r>
                        <a:rPr lang="en" sz="1100">
                          <a:solidFill>
                            <a:srgbClr val="990000"/>
                          </a:solidFill>
                          <a:latin typeface="Open Sans"/>
                          <a:ea typeface="Open Sans"/>
                          <a:cs typeface="Open Sans"/>
                          <a:sym typeface="Open Sans"/>
                        </a:rPr>
                        <a:t>m</a:t>
                      </a:r>
                      <a:r>
                        <a:rPr lang="en" sz="1100">
                          <a:solidFill>
                            <a:srgbClr val="990000"/>
                          </a:solidFill>
                          <a:latin typeface="Open Sans"/>
                          <a:ea typeface="Open Sans"/>
                          <a:cs typeface="Open Sans"/>
                          <a:sym typeface="Open Sans"/>
                        </a:rPr>
                        <a:t>uscle cells and adipose tissue</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58425">
                <a:tc>
                  <a:txBody>
                    <a:bodyPr/>
                    <a:lstStyle/>
                    <a:p>
                      <a:pPr indent="0" lvl="0" marL="0" rtl="0" algn="ctr">
                        <a:spcBef>
                          <a:spcPts val="0"/>
                        </a:spcBef>
                        <a:spcAft>
                          <a:spcPts val="0"/>
                        </a:spcAft>
                        <a:buNone/>
                      </a:pPr>
                      <a:r>
                        <a:rPr lang="en" sz="1100">
                          <a:latin typeface="Open Sans"/>
                          <a:ea typeface="Open Sans"/>
                          <a:cs typeface="Open Sans"/>
                          <a:sym typeface="Open Sans"/>
                        </a:rPr>
                        <a:t>associated</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latin typeface="Open Sans"/>
                          <a:ea typeface="Open Sans"/>
                          <a:cs typeface="Open Sans"/>
                          <a:sym typeface="Open Sans"/>
                        </a:rPr>
                        <a:t>with </a:t>
                      </a:r>
                      <a:r>
                        <a:rPr b="1" lang="en" sz="1100">
                          <a:solidFill>
                            <a:srgbClr val="990000"/>
                          </a:solidFill>
                          <a:latin typeface="Open Sans"/>
                          <a:ea typeface="Open Sans"/>
                          <a:cs typeface="Open Sans"/>
                          <a:sym typeface="Open Sans"/>
                        </a:rPr>
                        <a:t>tuberous sclerosis syndrome.</a:t>
                      </a:r>
                      <a:endParaRPr b="1"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96975">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Malignant tumors of the kidney</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hMerge="1"/>
                <a:tc hMerge="1"/>
                <a:tc hMerge="1"/>
              </a:tr>
              <a:tr h="368075">
                <a:tc gridSpan="4">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1 | </a:t>
                      </a:r>
                      <a:r>
                        <a:rPr b="1" lang="en" sz="1200">
                          <a:solidFill>
                            <a:srgbClr val="FFFFFF"/>
                          </a:solidFill>
                          <a:latin typeface="Open Sans"/>
                          <a:ea typeface="Open Sans"/>
                          <a:cs typeface="Open Sans"/>
                          <a:sym typeface="Open Sans"/>
                        </a:rPr>
                        <a:t>Renal cell carcinoma (RCC)</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r>
              <a:tr h="358425">
                <a:tc>
                  <a:txBody>
                    <a:bodyPr/>
                    <a:lstStyle/>
                    <a:p>
                      <a:pPr indent="0" lvl="0" marL="0" rtl="0" algn="ctr">
                        <a:spcBef>
                          <a:spcPts val="0"/>
                        </a:spcBef>
                        <a:spcAft>
                          <a:spcPts val="0"/>
                        </a:spcAft>
                        <a:buNone/>
                      </a:pPr>
                      <a:r>
                        <a:rPr lang="en" sz="1100">
                          <a:latin typeface="Open Sans"/>
                          <a:ea typeface="Open Sans"/>
                          <a:cs typeface="Open Sans"/>
                          <a:sym typeface="Open Sans"/>
                        </a:rPr>
                        <a:t>Arise from </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ctr">
                        <a:spcBef>
                          <a:spcPts val="0"/>
                        </a:spcBef>
                        <a:spcAft>
                          <a:spcPts val="0"/>
                        </a:spcAft>
                        <a:buNone/>
                      </a:pPr>
                      <a:r>
                        <a:rPr lang="en" sz="1100">
                          <a:solidFill>
                            <a:srgbClr val="990000"/>
                          </a:solidFill>
                          <a:latin typeface="Open Sans"/>
                          <a:ea typeface="Open Sans"/>
                          <a:cs typeface="Open Sans"/>
                          <a:sym typeface="Open Sans"/>
                        </a:rPr>
                        <a:t>renal tubular epithelial cells.</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647525">
                <a:tc rowSpan="5">
                  <a:txBody>
                    <a:bodyPr/>
                    <a:lstStyle/>
                    <a:p>
                      <a:pPr indent="0" lvl="0" marL="0" rtl="0" algn="ctr">
                        <a:spcBef>
                          <a:spcPts val="0"/>
                        </a:spcBef>
                        <a:spcAft>
                          <a:spcPts val="0"/>
                        </a:spcAft>
                        <a:buNone/>
                      </a:pPr>
                      <a:r>
                        <a:rPr lang="en" sz="1100">
                          <a:latin typeface="Open Sans"/>
                          <a:ea typeface="Open Sans"/>
                          <a:cs typeface="Open Sans"/>
                          <a:sym typeface="Open Sans"/>
                        </a:rPr>
                        <a:t>Types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rowSpan="3">
                  <a:txBody>
                    <a:bodyPr/>
                    <a:lstStyle/>
                    <a:p>
                      <a:pPr indent="0" lvl="0" marL="0" rtl="0" algn="ctr">
                        <a:spcBef>
                          <a:spcPts val="0"/>
                        </a:spcBef>
                        <a:spcAft>
                          <a:spcPts val="0"/>
                        </a:spcAft>
                        <a:buNone/>
                      </a:pPr>
                      <a:r>
                        <a:rPr lang="en" sz="1100">
                          <a:latin typeface="Open Sans"/>
                          <a:ea typeface="Open Sans"/>
                          <a:cs typeface="Open Sans"/>
                          <a:sym typeface="Open Sans"/>
                        </a:rPr>
                        <a:t>Clear cell type</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a:txBody>
                    <a:bodyPr/>
                    <a:lstStyle/>
                    <a:p>
                      <a:pPr indent="0" lvl="0" marL="0" rtl="0" algn="ctr">
                        <a:spcBef>
                          <a:spcPts val="0"/>
                        </a:spcBef>
                        <a:spcAft>
                          <a:spcPts val="0"/>
                        </a:spcAft>
                        <a:buNone/>
                      </a:pPr>
                      <a:r>
                        <a:rPr lang="en" sz="1000">
                          <a:latin typeface="Open Sans"/>
                          <a:ea typeface="Open Sans"/>
                          <a:cs typeface="Open Sans"/>
                          <a:sym typeface="Open Sans"/>
                        </a:rPr>
                        <a:t>Arises</a:t>
                      </a:r>
                      <a:endParaRPr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8EBF5"/>
                    </a:solidFill>
                  </a:tcPr>
                </a:tc>
                <a:tc>
                  <a:txBody>
                    <a:bodyPr/>
                    <a:lstStyle/>
                    <a:p>
                      <a:pPr indent="0" lvl="0" marL="0" rtl="0" algn="l">
                        <a:spcBef>
                          <a:spcPts val="0"/>
                        </a:spcBef>
                        <a:spcAft>
                          <a:spcPts val="0"/>
                        </a:spcAft>
                        <a:buNone/>
                      </a:pPr>
                      <a:r>
                        <a:rPr lang="en" sz="1000">
                          <a:latin typeface="Open Sans"/>
                          <a:ea typeface="Open Sans"/>
                          <a:cs typeface="Open Sans"/>
                          <a:sym typeface="Open Sans"/>
                        </a:rPr>
                        <a:t>proximal tubular epithelial cells.</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Associated with </a:t>
                      </a:r>
                      <a:r>
                        <a:rPr b="1" lang="en" sz="1000">
                          <a:solidFill>
                            <a:srgbClr val="990000"/>
                          </a:solidFill>
                          <a:latin typeface="Open Sans"/>
                          <a:ea typeface="Open Sans"/>
                          <a:cs typeface="Open Sans"/>
                          <a:sym typeface="Open Sans"/>
                        </a:rPr>
                        <a:t>Von Hippel-Lindau (VHL) Syndrome chromosome 3</a:t>
                      </a:r>
                      <a:endParaRPr b="1" sz="10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955875">
                <a:tc vMerge="1"/>
                <a:tc vMerge="1"/>
                <a:tc>
                  <a:txBody>
                    <a:bodyPr/>
                    <a:lstStyle/>
                    <a:p>
                      <a:pPr indent="0" lvl="0" marL="0" rtl="0" algn="ctr">
                        <a:spcBef>
                          <a:spcPts val="0"/>
                        </a:spcBef>
                        <a:spcAft>
                          <a:spcPts val="0"/>
                        </a:spcAft>
                        <a:buNone/>
                      </a:pPr>
                      <a:r>
                        <a:rPr lang="en" sz="1000">
                          <a:latin typeface="Open Sans"/>
                          <a:ea typeface="Open Sans"/>
                          <a:cs typeface="Open Sans"/>
                          <a:sym typeface="Open Sans"/>
                        </a:rPr>
                        <a:t>Gross</a:t>
                      </a:r>
                      <a:endParaRPr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8EBF5"/>
                    </a:solidFill>
                  </a:tcPr>
                </a:tc>
                <a:tc>
                  <a:txBody>
                    <a:bodyPr/>
                    <a:lstStyle/>
                    <a:p>
                      <a:pPr indent="0" lvl="0" marL="0" rtl="0" algn="l">
                        <a:spcBef>
                          <a:spcPts val="0"/>
                        </a:spcBef>
                        <a:spcAft>
                          <a:spcPts val="0"/>
                        </a:spcAft>
                        <a:buNone/>
                      </a:pPr>
                      <a:r>
                        <a:rPr lang="en" sz="1000">
                          <a:latin typeface="Open Sans"/>
                          <a:ea typeface="Open Sans"/>
                          <a:cs typeface="Open Sans"/>
                          <a:sym typeface="Open Sans"/>
                        </a:rPr>
                        <a:t>- </a:t>
                      </a:r>
                      <a:r>
                        <a:rPr lang="en" sz="1000">
                          <a:latin typeface="Open Sans"/>
                          <a:ea typeface="Open Sans"/>
                          <a:cs typeface="Open Sans"/>
                          <a:sym typeface="Open Sans"/>
                        </a:rPr>
                        <a:t>solitary and large.</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well circumscribed solid heterogenous partly yellow and partly hemorrhagic mass May be cystic and necrotic.</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commonly invades the renal vein</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direct invasion into the perinephric fat and adrenal gland.</a:t>
                      </a:r>
                      <a:endParaRPr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1030175">
                <a:tc vMerge="1"/>
                <a:tc vMerge="1"/>
                <a:tc>
                  <a:txBody>
                    <a:bodyPr/>
                    <a:lstStyle/>
                    <a:p>
                      <a:pPr indent="0" lvl="0" marL="0" rtl="0" algn="ctr">
                        <a:spcBef>
                          <a:spcPts val="0"/>
                        </a:spcBef>
                        <a:spcAft>
                          <a:spcPts val="0"/>
                        </a:spcAft>
                        <a:buNone/>
                      </a:pPr>
                      <a:r>
                        <a:rPr lang="en" sz="1000">
                          <a:latin typeface="Open Sans"/>
                          <a:ea typeface="Open Sans"/>
                          <a:cs typeface="Open Sans"/>
                          <a:sym typeface="Open Sans"/>
                        </a:rPr>
                        <a:t>Microscop</a:t>
                      </a:r>
                      <a:endParaRPr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8EBF5"/>
                    </a:solidFill>
                  </a:tcPr>
                </a:tc>
                <a:tc>
                  <a:txBody>
                    <a:bodyPr/>
                    <a:lstStyle/>
                    <a:p>
                      <a:pPr indent="0" lvl="0" marL="0" rtl="0" algn="l">
                        <a:spcBef>
                          <a:spcPts val="0"/>
                        </a:spcBef>
                        <a:spcAft>
                          <a:spcPts val="0"/>
                        </a:spcAft>
                        <a:buNone/>
                      </a:pPr>
                      <a:r>
                        <a:rPr lang="en" sz="1000">
                          <a:latin typeface="Open Sans"/>
                          <a:ea typeface="Open Sans"/>
                          <a:cs typeface="Open Sans"/>
                          <a:sym typeface="Open Sans"/>
                        </a:rPr>
                        <a:t>- clear cytoplasm and sharp cell membrane.</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often arranged in sheets or nests.</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stroma is highly vascularized</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nuclei can range from no atypia to marked atypia pleomorphism.</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Some tumors exhibit marked degrees of anaplasia . </a:t>
                      </a:r>
                      <a:endParaRPr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705350">
                <a:tc vMerge="1"/>
                <a:tc>
                  <a:txBody>
                    <a:bodyPr/>
                    <a:lstStyle/>
                    <a:p>
                      <a:pPr indent="0" lvl="0" marL="0" rtl="0" algn="ctr">
                        <a:spcBef>
                          <a:spcPts val="0"/>
                        </a:spcBef>
                        <a:spcAft>
                          <a:spcPts val="0"/>
                        </a:spcAft>
                        <a:buNone/>
                      </a:pPr>
                      <a:r>
                        <a:rPr lang="en" sz="1100">
                          <a:latin typeface="Open Sans"/>
                          <a:ea typeface="Open Sans"/>
                          <a:cs typeface="Open Sans"/>
                          <a:sym typeface="Open Sans"/>
                        </a:rPr>
                        <a:t>papillary cell type</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gridSpan="2">
                  <a:txBody>
                    <a:bodyPr/>
                    <a:lstStyle/>
                    <a:p>
                      <a:pPr indent="0" lvl="0" marL="0" rtl="0" algn="l">
                        <a:spcBef>
                          <a:spcPts val="0"/>
                        </a:spcBef>
                        <a:spcAft>
                          <a:spcPts val="0"/>
                        </a:spcAft>
                        <a:buNone/>
                      </a:pPr>
                      <a:r>
                        <a:rPr lang="en" sz="1100">
                          <a:latin typeface="Open Sans"/>
                          <a:ea typeface="Open Sans"/>
                          <a:cs typeface="Open Sans"/>
                          <a:sym typeface="Open Sans"/>
                        </a:rPr>
                        <a:t>- papillary growth pattern.</a:t>
                      </a:r>
                      <a:endParaRPr sz="1100">
                        <a:latin typeface="Open Sans"/>
                        <a:ea typeface="Open Sans"/>
                        <a:cs typeface="Open Sans"/>
                        <a:sym typeface="Open Sans"/>
                      </a:endParaRPr>
                    </a:p>
                    <a:p>
                      <a:pPr indent="0" lvl="0" marL="0" rtl="0" algn="l">
                        <a:spcBef>
                          <a:spcPts val="0"/>
                        </a:spcBef>
                        <a:spcAft>
                          <a:spcPts val="0"/>
                        </a:spcAft>
                        <a:buNone/>
                      </a:pPr>
                      <a:r>
                        <a:rPr lang="en" sz="1100">
                          <a:latin typeface="Open Sans"/>
                          <a:ea typeface="Open Sans"/>
                          <a:cs typeface="Open Sans"/>
                          <a:sym typeface="Open Sans"/>
                        </a:rPr>
                        <a:t>- can be sporadic or familial. </a:t>
                      </a:r>
                      <a:r>
                        <a:rPr b="1" lang="en" sz="1100">
                          <a:solidFill>
                            <a:srgbClr val="990000"/>
                          </a:solidFill>
                          <a:latin typeface="Open Sans"/>
                          <a:ea typeface="Open Sans"/>
                          <a:cs typeface="Open Sans"/>
                          <a:sym typeface="Open Sans"/>
                        </a:rPr>
                        <a:t>(associated with mutations in the c-MET protooncogene at chromosome 7)</a:t>
                      </a:r>
                      <a:endParaRPr b="1"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r>
              <a:tr h="705350">
                <a:tc vMerge="1"/>
                <a:tc>
                  <a:txBody>
                    <a:bodyPr/>
                    <a:lstStyle/>
                    <a:p>
                      <a:pPr indent="0" lvl="0" marL="0" rtl="0" algn="ctr">
                        <a:spcBef>
                          <a:spcPts val="0"/>
                        </a:spcBef>
                        <a:spcAft>
                          <a:spcPts val="0"/>
                        </a:spcAft>
                        <a:buNone/>
                      </a:pPr>
                      <a:r>
                        <a:rPr lang="en" sz="1100">
                          <a:latin typeface="Open Sans"/>
                          <a:ea typeface="Open Sans"/>
                          <a:cs typeface="Open Sans"/>
                          <a:sym typeface="Open Sans"/>
                        </a:rPr>
                        <a:t>chromophobe cell type</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gridSpan="2">
                  <a:txBody>
                    <a:bodyPr/>
                    <a:lstStyle/>
                    <a:p>
                      <a:pPr indent="0" lvl="0" marL="0" rtl="0" algn="l">
                        <a:spcBef>
                          <a:spcPts val="0"/>
                        </a:spcBef>
                        <a:spcAft>
                          <a:spcPts val="0"/>
                        </a:spcAft>
                        <a:buNone/>
                      </a:pPr>
                      <a:r>
                        <a:rPr lang="en" sz="1100">
                          <a:latin typeface="Open Sans"/>
                          <a:ea typeface="Open Sans"/>
                          <a:cs typeface="Open Sans"/>
                          <a:sym typeface="Open Sans"/>
                        </a:rPr>
                        <a:t>- made up of chromophobic cells. (acidophilic granular cells)</a:t>
                      </a:r>
                      <a:endParaRPr sz="1100">
                        <a:latin typeface="Open Sans"/>
                        <a:ea typeface="Open Sans"/>
                        <a:cs typeface="Open Sans"/>
                        <a:sym typeface="Open Sans"/>
                      </a:endParaRPr>
                    </a:p>
                    <a:p>
                      <a:pPr indent="0" lvl="0" marL="0" rtl="0" algn="l">
                        <a:spcBef>
                          <a:spcPts val="0"/>
                        </a:spcBef>
                        <a:spcAft>
                          <a:spcPts val="0"/>
                        </a:spcAft>
                        <a:buNone/>
                      </a:pPr>
                      <a:r>
                        <a:rPr lang="en" sz="1100">
                          <a:latin typeface="Open Sans"/>
                          <a:ea typeface="Open Sans"/>
                          <a:cs typeface="Open Sans"/>
                          <a:sym typeface="Open Sans"/>
                        </a:rPr>
                        <a:t>-Note: papillary and chromophobe RCCs have a better prognosis than the clear cell RCC.</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graphicFrame>
        <p:nvGraphicFramePr>
          <p:cNvPr id="334" name="Google Shape;334;p36"/>
          <p:cNvGraphicFramePr/>
          <p:nvPr/>
        </p:nvGraphicFramePr>
        <p:xfrm>
          <a:off x="0" y="-25400"/>
          <a:ext cx="3000000" cy="3000000"/>
        </p:xfrm>
        <a:graphic>
          <a:graphicData uri="http://schemas.openxmlformats.org/drawingml/2006/table">
            <a:tbl>
              <a:tblPr>
                <a:noFill/>
                <a:tableStyleId>{B0C5A60B-6579-435B-81F7-1B19FD418A59}</a:tableStyleId>
              </a:tblPr>
              <a:tblGrid>
                <a:gridCol w="909375"/>
                <a:gridCol w="1429275"/>
                <a:gridCol w="1346700"/>
                <a:gridCol w="3172650"/>
              </a:tblGrid>
              <a:tr h="396450">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Summary</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35D74"/>
                    </a:solidFill>
                  </a:tcPr>
                </a:tc>
                <a:tc hMerge="1"/>
                <a:tc hMerge="1"/>
                <a:tc hMerge="1"/>
              </a:tr>
              <a:tr h="396450">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Malignant tumors of the kidney</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hMerge="1"/>
                <a:tc hMerge="1"/>
                <a:tc hMerge="1"/>
              </a:tr>
              <a:tr h="367575">
                <a:tc gridSpan="4">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1 | </a:t>
                      </a:r>
                      <a:r>
                        <a:rPr b="1" lang="en" sz="1200">
                          <a:solidFill>
                            <a:srgbClr val="FFFFFF"/>
                          </a:solidFill>
                          <a:latin typeface="Open Sans"/>
                          <a:ea typeface="Open Sans"/>
                          <a:cs typeface="Open Sans"/>
                          <a:sym typeface="Open Sans"/>
                        </a:rPr>
                        <a:t>Renal cell carcinoma cont.</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r>
              <a:tr h="1262525">
                <a:tc>
                  <a:txBody>
                    <a:bodyPr/>
                    <a:lstStyle/>
                    <a:p>
                      <a:pPr indent="0" lvl="0" marL="0" rtl="0" algn="ctr">
                        <a:spcBef>
                          <a:spcPts val="0"/>
                        </a:spcBef>
                        <a:spcAft>
                          <a:spcPts val="0"/>
                        </a:spcAft>
                        <a:buNone/>
                      </a:pPr>
                      <a:r>
                        <a:rPr lang="en" sz="1100">
                          <a:latin typeface="Open Sans"/>
                          <a:ea typeface="Open Sans"/>
                          <a:cs typeface="Open Sans"/>
                          <a:sym typeface="Open Sans"/>
                        </a:rPr>
                        <a:t>Risk factors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000">
                          <a:latin typeface="Open Sans"/>
                          <a:ea typeface="Open Sans"/>
                          <a:cs typeface="Open Sans"/>
                          <a:sym typeface="Open Sans"/>
                        </a:rPr>
                        <a:t>- Tobacco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Acquired cystic kidney disease</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Chronic hypertension </a:t>
                      </a:r>
                      <a:r>
                        <a:rPr lang="en" sz="1000">
                          <a:solidFill>
                            <a:srgbClr val="990000"/>
                          </a:solidFill>
                          <a:latin typeface="Open Sans"/>
                          <a:ea typeface="Open Sans"/>
                          <a:cs typeface="Open Sans"/>
                          <a:sym typeface="Open Sans"/>
                        </a:rPr>
                        <a:t>“predispose to papillary RCC (as a complication of chronic dialysis)”</a:t>
                      </a:r>
                      <a:endParaRPr sz="1000">
                        <a:solidFill>
                          <a:srgbClr val="990000"/>
                        </a:solidFill>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Obesity</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Occupational exposure to cadmium</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a:t>
                      </a:r>
                      <a:r>
                        <a:rPr b="1" lang="en" sz="1000">
                          <a:solidFill>
                            <a:srgbClr val="990000"/>
                          </a:solidFill>
                          <a:latin typeface="Open Sans"/>
                          <a:ea typeface="Open Sans"/>
                          <a:cs typeface="Open Sans"/>
                          <a:sym typeface="Open Sans"/>
                        </a:rPr>
                        <a:t>Genetic:*Hereditary clear cell RCC→ mutation of VHL gene at chromosome 3 </a:t>
                      </a:r>
                      <a:endParaRPr b="1" sz="1000">
                        <a:solidFill>
                          <a:srgbClr val="990000"/>
                        </a:solidFill>
                        <a:latin typeface="Open Sans"/>
                        <a:ea typeface="Open Sans"/>
                        <a:cs typeface="Open Sans"/>
                        <a:sym typeface="Open Sans"/>
                      </a:endParaRPr>
                    </a:p>
                    <a:p>
                      <a:pPr indent="0" lvl="0" marL="0" rtl="0" algn="l">
                        <a:spcBef>
                          <a:spcPts val="0"/>
                        </a:spcBef>
                        <a:spcAft>
                          <a:spcPts val="0"/>
                        </a:spcAft>
                        <a:buNone/>
                      </a:pPr>
                      <a:r>
                        <a:rPr b="1" lang="en" sz="1000">
                          <a:solidFill>
                            <a:srgbClr val="990000"/>
                          </a:solidFill>
                          <a:latin typeface="Open Sans"/>
                          <a:ea typeface="Open Sans"/>
                          <a:cs typeface="Open Sans"/>
                          <a:sym typeface="Open Sans"/>
                        </a:rPr>
                        <a:t>*papillary RCC→ c-MET protooncogene at chromosome 7.</a:t>
                      </a:r>
                      <a:endParaRPr b="1" sz="1000">
                        <a:solidFill>
                          <a:srgbClr val="990000"/>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1262525">
                <a:tc>
                  <a:txBody>
                    <a:bodyPr/>
                    <a:lstStyle/>
                    <a:p>
                      <a:pPr indent="0" lvl="0" marL="0" rtl="0" algn="ctr">
                        <a:spcBef>
                          <a:spcPts val="0"/>
                        </a:spcBef>
                        <a:spcAft>
                          <a:spcPts val="0"/>
                        </a:spcAft>
                        <a:buNone/>
                      </a:pPr>
                      <a:r>
                        <a:rPr lang="en" sz="1100">
                          <a:latin typeface="Open Sans"/>
                          <a:ea typeface="Open Sans"/>
                          <a:cs typeface="Open Sans"/>
                          <a:sym typeface="Open Sans"/>
                        </a:rPr>
                        <a:t>Clinical Features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000">
                          <a:latin typeface="Open Sans"/>
                          <a:ea typeface="Open Sans"/>
                          <a:cs typeface="Open Sans"/>
                          <a:sym typeface="Open Sans"/>
                        </a:rPr>
                        <a:t>- sixth decade.        - common in men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hematuria, flank pain and a palpable abdominal mass.</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Some patients develop polycythemia.</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produce paraneoplastic syndromes</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invade the renal vein and metastasize</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sometimes silent and discovered only after metastasis (spreads most frequently to the lungs and bones)</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67575">
                <a:tc gridSpan="4">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2 | Wilms tumor (Nephroblastoma)</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r>
              <a:tr h="357950">
                <a:tc>
                  <a:txBody>
                    <a:bodyPr/>
                    <a:lstStyle/>
                    <a:p>
                      <a:pPr indent="0" lvl="0" marL="0" rtl="0" algn="ctr">
                        <a:spcBef>
                          <a:spcPts val="0"/>
                        </a:spcBef>
                        <a:spcAft>
                          <a:spcPts val="0"/>
                        </a:spcAft>
                        <a:buNone/>
                      </a:pPr>
                      <a:r>
                        <a:rPr lang="en" sz="1100">
                          <a:latin typeface="Open Sans"/>
                          <a:ea typeface="Open Sans"/>
                          <a:cs typeface="Open Sans"/>
                          <a:sym typeface="Open Sans"/>
                        </a:rPr>
                        <a:t>Arise from </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000">
                          <a:latin typeface="Open Sans"/>
                          <a:ea typeface="Open Sans"/>
                          <a:cs typeface="Open Sans"/>
                          <a:sym typeface="Open Sans"/>
                        </a:rPr>
                        <a:t>E</a:t>
                      </a:r>
                      <a:r>
                        <a:rPr lang="en" sz="1000">
                          <a:latin typeface="Open Sans"/>
                          <a:ea typeface="Open Sans"/>
                          <a:cs typeface="Open Sans"/>
                          <a:sym typeface="Open Sans"/>
                        </a:rPr>
                        <a:t>mbryonic nephrogenic elements</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954600">
                <a:tc>
                  <a:txBody>
                    <a:bodyPr/>
                    <a:lstStyle/>
                    <a:p>
                      <a:pPr indent="0" lvl="0" marL="0" rtl="0" algn="ctr">
                        <a:spcBef>
                          <a:spcPts val="0"/>
                        </a:spcBef>
                        <a:spcAft>
                          <a:spcPts val="0"/>
                        </a:spcAft>
                        <a:buNone/>
                      </a:pPr>
                      <a:r>
                        <a:rPr lang="en" sz="1100">
                          <a:latin typeface="Open Sans"/>
                          <a:ea typeface="Open Sans"/>
                          <a:cs typeface="Open Sans"/>
                          <a:sym typeface="Open Sans"/>
                        </a:rPr>
                        <a:t>Gross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000">
                          <a:latin typeface="Open Sans"/>
                          <a:ea typeface="Open Sans"/>
                          <a:cs typeface="Open Sans"/>
                          <a:sym typeface="Open Sans"/>
                        </a:rPr>
                        <a:t>- </a:t>
                      </a:r>
                      <a:r>
                        <a:rPr lang="en" sz="1000">
                          <a:latin typeface="Open Sans"/>
                          <a:ea typeface="Open Sans"/>
                          <a:cs typeface="Open Sans"/>
                          <a:sym typeface="Open Sans"/>
                        </a:rPr>
                        <a:t>Unilateral, solitary, well circumscribed lesion.</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detected it is large.</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uniform, pale gray and soft in consistency (Fish flesh like)</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show foci of hemorrhage, cystic degeneration &amp; necrosis</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precursor lesion for the Wilms tumor is called as nephrogenic rests.</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492675">
                <a:tc rowSpan="3">
                  <a:txBody>
                    <a:bodyPr/>
                    <a:lstStyle/>
                    <a:p>
                      <a:pPr indent="0" lvl="0" marL="0" rtl="0" algn="ctr">
                        <a:spcBef>
                          <a:spcPts val="0"/>
                        </a:spcBef>
                        <a:spcAft>
                          <a:spcPts val="0"/>
                        </a:spcAft>
                        <a:buNone/>
                      </a:pPr>
                      <a:r>
                        <a:rPr lang="en" sz="1100">
                          <a:latin typeface="Open Sans"/>
                          <a:ea typeface="Open Sans"/>
                          <a:cs typeface="Open Sans"/>
                          <a:sym typeface="Open Sans"/>
                        </a:rPr>
                        <a:t>Microscop</a:t>
                      </a:r>
                      <a:endParaRPr sz="1100">
                        <a:latin typeface="Open Sans"/>
                        <a:ea typeface="Open Sans"/>
                        <a:cs typeface="Open Sans"/>
                        <a:sym typeface="Open Sans"/>
                      </a:endParaRPr>
                    </a:p>
                    <a:p>
                      <a:pPr indent="0" lvl="0" marL="0" rtl="0" algn="ctr">
                        <a:spcBef>
                          <a:spcPts val="0"/>
                        </a:spcBef>
                        <a:spcAft>
                          <a:spcPts val="0"/>
                        </a:spcAft>
                        <a:buNone/>
                      </a:pPr>
                      <a:r>
                        <a:rPr lang="en" sz="1100">
                          <a:latin typeface="Open Sans"/>
                          <a:ea typeface="Open Sans"/>
                          <a:cs typeface="Open Sans"/>
                          <a:sym typeface="Open Sans"/>
                        </a:rPr>
                        <a:t>composed of </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a:txBody>
                    <a:bodyPr/>
                    <a:lstStyle/>
                    <a:p>
                      <a:pPr indent="0" lvl="0" marL="0" rtl="0" algn="ctr">
                        <a:spcBef>
                          <a:spcPts val="0"/>
                        </a:spcBef>
                        <a:spcAft>
                          <a:spcPts val="0"/>
                        </a:spcAft>
                        <a:buNone/>
                      </a:pPr>
                      <a:r>
                        <a:rPr b="1" lang="en" sz="1000">
                          <a:latin typeface="Open Sans"/>
                          <a:ea typeface="Open Sans"/>
                          <a:cs typeface="Open Sans"/>
                          <a:sym typeface="Open Sans"/>
                        </a:rPr>
                        <a:t>Blastemal component</a:t>
                      </a:r>
                      <a:endParaRPr b="1"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gridSpan="2">
                  <a:txBody>
                    <a:bodyPr/>
                    <a:lstStyle/>
                    <a:p>
                      <a:pPr indent="0" lvl="0" marL="0" rtl="0" algn="l">
                        <a:spcBef>
                          <a:spcPts val="0"/>
                        </a:spcBef>
                        <a:spcAft>
                          <a:spcPts val="0"/>
                        </a:spcAft>
                        <a:buNone/>
                      </a:pPr>
                      <a:r>
                        <a:rPr lang="en" sz="1000">
                          <a:latin typeface="Open Sans"/>
                          <a:ea typeface="Open Sans"/>
                          <a:cs typeface="Open Sans"/>
                          <a:sym typeface="Open Sans"/>
                        </a:rPr>
                        <a:t>densely packed small round blue cells with scanty cytoplasm and brisk mitosis</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r>
              <a:tr h="492675">
                <a:tc vMerge="1"/>
                <a:tc>
                  <a:txBody>
                    <a:bodyPr/>
                    <a:lstStyle/>
                    <a:p>
                      <a:pPr indent="0" lvl="0" marL="0" rtl="0" algn="ctr">
                        <a:spcBef>
                          <a:spcPts val="0"/>
                        </a:spcBef>
                        <a:spcAft>
                          <a:spcPts val="0"/>
                        </a:spcAft>
                        <a:buNone/>
                      </a:pPr>
                      <a:r>
                        <a:rPr b="1" lang="en" sz="1000">
                          <a:latin typeface="Open Sans"/>
                          <a:ea typeface="Open Sans"/>
                          <a:cs typeface="Open Sans"/>
                          <a:sym typeface="Open Sans"/>
                        </a:rPr>
                        <a:t>Epithelial componen</a:t>
                      </a:r>
                      <a:r>
                        <a:rPr b="1" lang="en" sz="1000">
                          <a:latin typeface="Open Sans"/>
                          <a:ea typeface="Open Sans"/>
                          <a:cs typeface="Open Sans"/>
                          <a:sym typeface="Open Sans"/>
                        </a:rPr>
                        <a:t>t</a:t>
                      </a:r>
                      <a:endParaRPr b="1"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gridSpan="2">
                  <a:txBody>
                    <a:bodyPr/>
                    <a:lstStyle/>
                    <a:p>
                      <a:pPr indent="0" lvl="0" marL="0" rtl="0" algn="l">
                        <a:spcBef>
                          <a:spcPts val="0"/>
                        </a:spcBef>
                        <a:spcAft>
                          <a:spcPts val="0"/>
                        </a:spcAft>
                        <a:buNone/>
                      </a:pPr>
                      <a:r>
                        <a:rPr lang="en" sz="1000">
                          <a:latin typeface="Open Sans"/>
                          <a:ea typeface="Open Sans"/>
                          <a:cs typeface="Open Sans"/>
                          <a:sym typeface="Open Sans"/>
                        </a:rPr>
                        <a:t>immature primitive tubular structures (rosettes) and immature glomeruli.</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r>
              <a:tr h="492675">
                <a:tc vMerge="1"/>
                <a:tc>
                  <a:txBody>
                    <a:bodyPr/>
                    <a:lstStyle/>
                    <a:p>
                      <a:pPr indent="0" lvl="0" marL="0" rtl="0" algn="ctr">
                        <a:spcBef>
                          <a:spcPts val="0"/>
                        </a:spcBef>
                        <a:spcAft>
                          <a:spcPts val="0"/>
                        </a:spcAft>
                        <a:buNone/>
                      </a:pPr>
                      <a:r>
                        <a:rPr b="1" lang="en" sz="1000">
                          <a:latin typeface="Open Sans"/>
                          <a:ea typeface="Open Sans"/>
                          <a:cs typeface="Open Sans"/>
                          <a:sym typeface="Open Sans"/>
                        </a:rPr>
                        <a:t>Stromal component</a:t>
                      </a:r>
                      <a:endParaRPr b="1" sz="10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gridSpan="2">
                  <a:txBody>
                    <a:bodyPr/>
                    <a:lstStyle/>
                    <a:p>
                      <a:pPr indent="0" lvl="0" marL="0" rtl="0" algn="l">
                        <a:spcBef>
                          <a:spcPts val="0"/>
                        </a:spcBef>
                        <a:spcAft>
                          <a:spcPts val="0"/>
                        </a:spcAft>
                        <a:buNone/>
                      </a:pPr>
                      <a:r>
                        <a:rPr lang="en" sz="1000">
                          <a:latin typeface="Open Sans"/>
                          <a:ea typeface="Open Sans"/>
                          <a:cs typeface="Open Sans"/>
                          <a:sym typeface="Open Sans"/>
                        </a:rPr>
                        <a:t>immature undifferentiated mesenchymal stromal cells (i.e.immature spindle cells and myxoid material).</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r>
              <a:tr h="646650">
                <a:tc>
                  <a:txBody>
                    <a:bodyPr/>
                    <a:lstStyle/>
                    <a:p>
                      <a:pPr indent="0" lvl="0" marL="0" rtl="0" algn="ctr">
                        <a:spcBef>
                          <a:spcPts val="0"/>
                        </a:spcBef>
                        <a:spcAft>
                          <a:spcPts val="0"/>
                        </a:spcAft>
                        <a:buNone/>
                      </a:pPr>
                      <a:r>
                        <a:rPr lang="en" sz="1100">
                          <a:latin typeface="Open Sans"/>
                          <a:ea typeface="Open Sans"/>
                          <a:cs typeface="Open Sans"/>
                          <a:sym typeface="Open Sans"/>
                        </a:rPr>
                        <a:t>Clinical features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000">
                          <a:latin typeface="Open Sans"/>
                          <a:ea typeface="Open Sans"/>
                          <a:cs typeface="Open Sans"/>
                          <a:sym typeface="Open Sans"/>
                        </a:rPr>
                        <a:t>- abdominal mass                            - abdominal pain, hematuria, hypertension and anemia.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Common in children (1-3years)   -</a:t>
                      </a:r>
                      <a:r>
                        <a:rPr lang="en" sz="1000">
                          <a:solidFill>
                            <a:srgbClr val="990000"/>
                          </a:solidFill>
                          <a:latin typeface="Open Sans"/>
                          <a:ea typeface="Open Sans"/>
                          <a:cs typeface="Open Sans"/>
                          <a:sym typeface="Open Sans"/>
                        </a:rPr>
                        <a:t>familial with deletion of </a:t>
                      </a:r>
                      <a:r>
                        <a:rPr b="1" lang="en" sz="1000">
                          <a:solidFill>
                            <a:srgbClr val="990000"/>
                          </a:solidFill>
                          <a:latin typeface="Open Sans"/>
                          <a:ea typeface="Open Sans"/>
                          <a:cs typeface="Open Sans"/>
                          <a:sym typeface="Open Sans"/>
                        </a:rPr>
                        <a:t>WT1</a:t>
                      </a:r>
                      <a:r>
                        <a:rPr lang="en" sz="1000">
                          <a:solidFill>
                            <a:srgbClr val="990000"/>
                          </a:solidFill>
                          <a:latin typeface="Open Sans"/>
                          <a:ea typeface="Open Sans"/>
                          <a:cs typeface="Open Sans"/>
                          <a:sym typeface="Open Sans"/>
                        </a:rPr>
                        <a:t> gene on chromosome 11p13.</a:t>
                      </a:r>
                      <a:endParaRPr sz="1000">
                        <a:solidFill>
                          <a:srgbClr val="990000"/>
                        </a:solidFill>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a:t>
                      </a:r>
                      <a:r>
                        <a:rPr lang="en" sz="1000">
                          <a:solidFill>
                            <a:srgbClr val="990000"/>
                          </a:solidFill>
                          <a:latin typeface="Open Sans"/>
                          <a:ea typeface="Open Sans"/>
                          <a:cs typeface="Open Sans"/>
                          <a:sym typeface="Open Sans"/>
                        </a:rPr>
                        <a:t>associated with </a:t>
                      </a:r>
                      <a:r>
                        <a:rPr b="1" lang="en" sz="1000">
                          <a:solidFill>
                            <a:srgbClr val="990000"/>
                          </a:solidFill>
                          <a:latin typeface="Open Sans"/>
                          <a:ea typeface="Open Sans"/>
                          <a:cs typeface="Open Sans"/>
                          <a:sym typeface="Open Sans"/>
                        </a:rPr>
                        <a:t>WAGR</a:t>
                      </a:r>
                      <a:r>
                        <a:rPr lang="en" sz="1000">
                          <a:solidFill>
                            <a:srgbClr val="990000"/>
                          </a:solidFill>
                          <a:latin typeface="Open Sans"/>
                          <a:ea typeface="Open Sans"/>
                          <a:cs typeface="Open Sans"/>
                          <a:sym typeface="Open Sans"/>
                        </a:rPr>
                        <a:t> syndrome, </a:t>
                      </a:r>
                      <a:r>
                        <a:rPr b="1" lang="en" sz="1000">
                          <a:solidFill>
                            <a:srgbClr val="990000"/>
                          </a:solidFill>
                          <a:latin typeface="Open Sans"/>
                          <a:ea typeface="Open Sans"/>
                          <a:cs typeface="Open Sans"/>
                          <a:sym typeface="Open Sans"/>
                        </a:rPr>
                        <a:t>Denys Drash </a:t>
                      </a:r>
                      <a:r>
                        <a:rPr lang="en" sz="1000">
                          <a:solidFill>
                            <a:srgbClr val="990000"/>
                          </a:solidFill>
                          <a:latin typeface="Open Sans"/>
                          <a:ea typeface="Open Sans"/>
                          <a:cs typeface="Open Sans"/>
                          <a:sym typeface="Open Sans"/>
                        </a:rPr>
                        <a:t>syndrome</a:t>
                      </a:r>
                      <a:r>
                        <a:rPr b="1" lang="en" sz="1000">
                          <a:solidFill>
                            <a:srgbClr val="990000"/>
                          </a:solidFill>
                          <a:latin typeface="Open Sans"/>
                          <a:ea typeface="Open Sans"/>
                          <a:cs typeface="Open Sans"/>
                          <a:sym typeface="Open Sans"/>
                        </a:rPr>
                        <a:t> </a:t>
                      </a:r>
                      <a:r>
                        <a:rPr lang="en" sz="1000">
                          <a:solidFill>
                            <a:srgbClr val="990000"/>
                          </a:solidFill>
                          <a:latin typeface="Open Sans"/>
                          <a:ea typeface="Open Sans"/>
                          <a:cs typeface="Open Sans"/>
                          <a:sym typeface="Open Sans"/>
                        </a:rPr>
                        <a:t>and</a:t>
                      </a:r>
                      <a:r>
                        <a:rPr b="1" lang="en" sz="1000">
                          <a:solidFill>
                            <a:srgbClr val="990000"/>
                          </a:solidFill>
                          <a:latin typeface="Open Sans"/>
                          <a:ea typeface="Open Sans"/>
                          <a:cs typeface="Open Sans"/>
                          <a:sym typeface="Open Sans"/>
                        </a:rPr>
                        <a:t> Beckwith weidmann </a:t>
                      </a:r>
                      <a:r>
                        <a:rPr lang="en" sz="1000">
                          <a:solidFill>
                            <a:srgbClr val="990000"/>
                          </a:solidFill>
                          <a:latin typeface="Open Sans"/>
                          <a:ea typeface="Open Sans"/>
                          <a:cs typeface="Open Sans"/>
                          <a:sym typeface="Open Sans"/>
                        </a:rPr>
                        <a:t>syndrome.</a:t>
                      </a:r>
                      <a:endParaRPr sz="1000">
                        <a:solidFill>
                          <a:srgbClr val="990000"/>
                        </a:solidFill>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531175">
                <a:tc>
                  <a:txBody>
                    <a:bodyPr/>
                    <a:lstStyle/>
                    <a:p>
                      <a:pPr indent="0" lvl="0" marL="0" rtl="0" algn="ctr">
                        <a:spcBef>
                          <a:spcPts val="0"/>
                        </a:spcBef>
                        <a:spcAft>
                          <a:spcPts val="0"/>
                        </a:spcAft>
                        <a:buNone/>
                      </a:pPr>
                      <a:r>
                        <a:rPr lang="en" sz="1100">
                          <a:latin typeface="Open Sans"/>
                          <a:ea typeface="Open Sans"/>
                          <a:cs typeface="Open Sans"/>
                          <a:sym typeface="Open Sans"/>
                        </a:rPr>
                        <a:t>Treatment</a:t>
                      </a:r>
                      <a:r>
                        <a:rPr lang="en" sz="1100">
                          <a:latin typeface="Open Sans"/>
                          <a:ea typeface="Open Sans"/>
                          <a:cs typeface="Open Sans"/>
                          <a:sym typeface="Open Sans"/>
                        </a:rPr>
                        <a:t>, </a:t>
                      </a:r>
                      <a:r>
                        <a:rPr lang="en" sz="1100">
                          <a:latin typeface="Open Sans"/>
                          <a:ea typeface="Open Sans"/>
                          <a:cs typeface="Open Sans"/>
                          <a:sym typeface="Open Sans"/>
                        </a:rPr>
                        <a:t> prognosis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000">
                          <a:latin typeface="Open Sans"/>
                          <a:ea typeface="Open Sans"/>
                          <a:cs typeface="Open Sans"/>
                          <a:sym typeface="Open Sans"/>
                        </a:rPr>
                        <a:t>- </a:t>
                      </a:r>
                      <a:r>
                        <a:rPr lang="en" sz="1000">
                          <a:latin typeface="Open Sans"/>
                          <a:ea typeface="Open Sans"/>
                          <a:cs typeface="Open Sans"/>
                          <a:sym typeface="Open Sans"/>
                        </a:rPr>
                        <a:t>Chemotherapy and radiation therapy combined with surgical resection.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prognosis for Wilms' tumor is generally very good</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96450">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Tumors of the lower urinary tract</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hMerge="1"/>
                <a:tc hMerge="1"/>
                <a:tc hMerge="1"/>
              </a:tr>
              <a:tr h="367575">
                <a:tc gridSpan="4">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urothelial tumors</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r>
              <a:tr h="367575">
                <a:tc gridSpan="4">
                  <a:txBody>
                    <a:bodyPr/>
                    <a:lstStyle/>
                    <a:p>
                      <a:pPr indent="0" lvl="0" marL="0" rtl="0" algn="ctr">
                        <a:spcBef>
                          <a:spcPts val="0"/>
                        </a:spcBef>
                        <a:spcAft>
                          <a:spcPts val="0"/>
                        </a:spcAft>
                        <a:buNone/>
                      </a:pPr>
                      <a:r>
                        <a:rPr b="1" lang="en" sz="1200">
                          <a:latin typeface="Open Sans"/>
                          <a:ea typeface="Open Sans"/>
                          <a:cs typeface="Open Sans"/>
                          <a:sym typeface="Open Sans"/>
                        </a:rPr>
                        <a:t>Non invasive papillary lesions</a:t>
                      </a:r>
                      <a:endParaRPr b="1"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hMerge="1"/>
                <a:tc hMerge="1"/>
                <a:tc hMerge="1"/>
              </a:tr>
              <a:tr h="800625">
                <a:tc>
                  <a:txBody>
                    <a:bodyPr/>
                    <a:lstStyle/>
                    <a:p>
                      <a:pPr indent="0" lvl="0" marL="0" rtl="0" algn="ctr">
                        <a:spcBef>
                          <a:spcPts val="0"/>
                        </a:spcBef>
                        <a:spcAft>
                          <a:spcPts val="0"/>
                        </a:spcAft>
                        <a:buNone/>
                      </a:pPr>
                      <a:r>
                        <a:rPr lang="en" sz="1100">
                          <a:latin typeface="Open Sans"/>
                          <a:ea typeface="Open Sans"/>
                          <a:cs typeface="Open Sans"/>
                          <a:sym typeface="Open Sans"/>
                        </a:rPr>
                        <a:t>Papilloma </a:t>
                      </a:r>
                      <a:r>
                        <a:rPr lang="en" sz="1100">
                          <a:solidFill>
                            <a:srgbClr val="990000"/>
                          </a:solidFill>
                          <a:latin typeface="Open Sans"/>
                          <a:ea typeface="Open Sans"/>
                          <a:cs typeface="Open Sans"/>
                          <a:sym typeface="Open Sans"/>
                        </a:rPr>
                        <a:t>(benign)</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rare and benign.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non-invasive papillary tumor lined by benign transitional epithelium.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Usually solitary</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Do not recur once removed</a:t>
                      </a:r>
                      <a:endParaRPr sz="10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aphicFrame>
        <p:nvGraphicFramePr>
          <p:cNvPr id="339" name="Google Shape;339;p37"/>
          <p:cNvGraphicFramePr/>
          <p:nvPr/>
        </p:nvGraphicFramePr>
        <p:xfrm>
          <a:off x="0" y="-25"/>
          <a:ext cx="3000000" cy="3000000"/>
        </p:xfrm>
        <a:graphic>
          <a:graphicData uri="http://schemas.openxmlformats.org/drawingml/2006/table">
            <a:tbl>
              <a:tblPr>
                <a:noFill/>
                <a:tableStyleId>{B0C5A60B-6579-435B-81F7-1B19FD418A59}</a:tableStyleId>
              </a:tblPr>
              <a:tblGrid>
                <a:gridCol w="1739650"/>
                <a:gridCol w="599000"/>
                <a:gridCol w="1346700"/>
                <a:gridCol w="3172650"/>
              </a:tblGrid>
              <a:tr h="398275">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Summary</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35D74"/>
                    </a:solidFill>
                  </a:tcPr>
                </a:tc>
                <a:tc hMerge="1"/>
                <a:tc hMerge="1"/>
                <a:tc hMerge="1"/>
              </a:tr>
              <a:tr h="398275">
                <a:tc gridSpan="4">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Tumors of the lower urinary tract </a:t>
                      </a:r>
                      <a:endParaRPr b="1">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hMerge="1"/>
                <a:tc hMerge="1"/>
                <a:tc hMerge="1"/>
              </a:tr>
              <a:tr h="369275">
                <a:tc gridSpan="4">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urothelial tumors</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r>
              <a:tr h="369275">
                <a:tc gridSpan="4">
                  <a:txBody>
                    <a:bodyPr/>
                    <a:lstStyle/>
                    <a:p>
                      <a:pPr indent="0" lvl="0" marL="0" rtl="0" algn="ctr">
                        <a:spcBef>
                          <a:spcPts val="0"/>
                        </a:spcBef>
                        <a:spcAft>
                          <a:spcPts val="0"/>
                        </a:spcAft>
                        <a:buNone/>
                      </a:pPr>
                      <a:r>
                        <a:rPr b="1" lang="en" sz="1200">
                          <a:latin typeface="Open Sans"/>
                          <a:ea typeface="Open Sans"/>
                          <a:cs typeface="Open Sans"/>
                          <a:sym typeface="Open Sans"/>
                        </a:rPr>
                        <a:t>Non invasive papillary lesions cont.</a:t>
                      </a:r>
                      <a:endParaRPr b="1"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hMerge="1"/>
                <a:tc hMerge="1"/>
                <a:tc hMerge="1"/>
              </a:tr>
              <a:tr h="707625">
                <a:tc>
                  <a:txBody>
                    <a:bodyPr/>
                    <a:lstStyle/>
                    <a:p>
                      <a:pPr indent="0" lvl="0" marL="0" rtl="0" algn="ctr">
                        <a:spcBef>
                          <a:spcPts val="0"/>
                        </a:spcBef>
                        <a:spcAft>
                          <a:spcPts val="0"/>
                        </a:spcAft>
                        <a:buNone/>
                      </a:pPr>
                      <a:r>
                        <a:rPr lang="en" sz="1100">
                          <a:latin typeface="Open Sans"/>
                          <a:ea typeface="Open Sans"/>
                          <a:cs typeface="Open Sans"/>
                          <a:sym typeface="Open Sans"/>
                        </a:rPr>
                        <a:t>Punlmp </a:t>
                      </a:r>
                      <a:r>
                        <a:rPr lang="en" sz="1100">
                          <a:solidFill>
                            <a:srgbClr val="990000"/>
                          </a:solidFill>
                          <a:latin typeface="Open Sans"/>
                          <a:ea typeface="Open Sans"/>
                          <a:cs typeface="Open Sans"/>
                          <a:sym typeface="Open Sans"/>
                        </a:rPr>
                        <a:t>(borderline)</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non-invasive papillary tumors with nuclear features intermediate between papilloma and low grade papillary urothelial carcinomas</a:t>
                      </a:r>
                      <a:endParaRPr sz="11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may recur after removal.</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707625">
                <a:tc>
                  <a:txBody>
                    <a:bodyPr/>
                    <a:lstStyle/>
                    <a:p>
                      <a:pPr indent="0" lvl="0" marL="0" rtl="0" algn="ctr">
                        <a:spcBef>
                          <a:spcPts val="0"/>
                        </a:spcBef>
                        <a:spcAft>
                          <a:spcPts val="0"/>
                        </a:spcAft>
                        <a:buNone/>
                      </a:pPr>
                      <a:r>
                        <a:rPr lang="en" sz="1100">
                          <a:latin typeface="Open Sans"/>
                          <a:ea typeface="Open Sans"/>
                          <a:cs typeface="Open Sans"/>
                          <a:sym typeface="Open Sans"/>
                        </a:rPr>
                        <a:t>Non invasive papillary urothelial carcinoma low grade </a:t>
                      </a:r>
                      <a:r>
                        <a:rPr lang="en" sz="1100">
                          <a:solidFill>
                            <a:srgbClr val="990000"/>
                          </a:solidFill>
                          <a:latin typeface="Open Sans"/>
                          <a:ea typeface="Open Sans"/>
                          <a:cs typeface="Open Sans"/>
                          <a:sym typeface="Open Sans"/>
                        </a:rPr>
                        <a:t>(malignant)</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Non-invasive papillary tumors made up of papillary projections lined by malignant urothelial cells with mild atypia pleomorphism and mild mitotic activity. </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707625">
                <a:tc>
                  <a:txBody>
                    <a:bodyPr/>
                    <a:lstStyle/>
                    <a:p>
                      <a:pPr indent="0" lvl="0" marL="0" rtl="0" algn="ctr">
                        <a:spcBef>
                          <a:spcPts val="0"/>
                        </a:spcBef>
                        <a:spcAft>
                          <a:spcPts val="0"/>
                        </a:spcAft>
                        <a:buNone/>
                      </a:pPr>
                      <a:r>
                        <a:rPr lang="en" sz="1100">
                          <a:latin typeface="Open Sans"/>
                          <a:ea typeface="Open Sans"/>
                          <a:cs typeface="Open Sans"/>
                          <a:sym typeface="Open Sans"/>
                        </a:rPr>
                        <a:t>Non invasive papillary urothelial carcinoma high grade </a:t>
                      </a:r>
                      <a:r>
                        <a:rPr lang="en" sz="1100">
                          <a:solidFill>
                            <a:srgbClr val="990000"/>
                          </a:solidFill>
                          <a:latin typeface="Open Sans"/>
                          <a:ea typeface="Open Sans"/>
                          <a:cs typeface="Open Sans"/>
                          <a:sym typeface="Open Sans"/>
                        </a:rPr>
                        <a:t>(malignant)</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Non-invasive papillary tumor made up of papillary projections lined by poorly differentiated malignant urothelial cells with marked atypia</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69275">
                <a:tc gridSpan="4">
                  <a:txBody>
                    <a:bodyPr/>
                    <a:lstStyle/>
                    <a:p>
                      <a:pPr indent="0" lvl="0" marL="0" rtl="0" algn="ctr">
                        <a:spcBef>
                          <a:spcPts val="0"/>
                        </a:spcBef>
                        <a:spcAft>
                          <a:spcPts val="0"/>
                        </a:spcAft>
                        <a:buNone/>
                      </a:pPr>
                      <a:r>
                        <a:rPr b="1" lang="en" sz="1200">
                          <a:latin typeface="Open Sans"/>
                          <a:ea typeface="Open Sans"/>
                          <a:cs typeface="Open Sans"/>
                          <a:sym typeface="Open Sans"/>
                        </a:rPr>
                        <a:t>Non invasive flat lesions</a:t>
                      </a:r>
                      <a:endParaRPr b="1"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hMerge="1"/>
                <a:tc hMerge="1"/>
                <a:tc hMerge="1"/>
              </a:tr>
              <a:tr h="1229650">
                <a:tc>
                  <a:txBody>
                    <a:bodyPr/>
                    <a:lstStyle/>
                    <a:p>
                      <a:pPr indent="0" lvl="0" marL="0" rtl="0" algn="ctr">
                        <a:spcBef>
                          <a:spcPts val="0"/>
                        </a:spcBef>
                        <a:spcAft>
                          <a:spcPts val="0"/>
                        </a:spcAft>
                        <a:buNone/>
                      </a:pPr>
                      <a:r>
                        <a:rPr lang="en" sz="1100">
                          <a:latin typeface="Open Sans"/>
                          <a:ea typeface="Open Sans"/>
                          <a:cs typeface="Open Sans"/>
                          <a:sym typeface="Open Sans"/>
                        </a:rPr>
                        <a:t>Flat urothelial carcinoma in situ</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multifocal.</a:t>
                      </a:r>
                      <a:endParaRPr sz="11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full-thickness dysplasia of the urothelium</a:t>
                      </a:r>
                      <a:endParaRPr sz="11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excessive shedding of malignant cells in urine.</a:t>
                      </a:r>
                      <a:endParaRPr sz="11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associated with subsequent invasion into the underlying lamina propria and the muscularis propria becoming → invasive urothelial carcinoma.</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69275">
                <a:tc gridSpan="4">
                  <a:txBody>
                    <a:bodyPr/>
                    <a:lstStyle/>
                    <a:p>
                      <a:pPr indent="0" lvl="0" marL="0" rtl="0" algn="ctr">
                        <a:spcBef>
                          <a:spcPts val="0"/>
                        </a:spcBef>
                        <a:spcAft>
                          <a:spcPts val="0"/>
                        </a:spcAft>
                        <a:buNone/>
                      </a:pPr>
                      <a:r>
                        <a:rPr b="1" lang="en" sz="1200">
                          <a:latin typeface="Open Sans"/>
                          <a:ea typeface="Open Sans"/>
                          <a:cs typeface="Open Sans"/>
                          <a:sym typeface="Open Sans"/>
                        </a:rPr>
                        <a:t>Invasive urothelial carcinoma </a:t>
                      </a:r>
                      <a:r>
                        <a:rPr lang="en" sz="1200">
                          <a:latin typeface="Open Sans"/>
                          <a:ea typeface="Open Sans"/>
                          <a:cs typeface="Open Sans"/>
                          <a:sym typeface="Open Sans"/>
                        </a:rPr>
                        <a:t>(worst prognosis)</a:t>
                      </a:r>
                      <a:endParaRPr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hMerge="1"/>
                <a:tc hMerge="1"/>
                <a:tc hMerge="1"/>
              </a:tr>
              <a:tr h="533600">
                <a:tc>
                  <a:txBody>
                    <a:bodyPr/>
                    <a:lstStyle/>
                    <a:p>
                      <a:pPr indent="0" lvl="0" marL="0" rtl="0" algn="ctr">
                        <a:spcBef>
                          <a:spcPts val="0"/>
                        </a:spcBef>
                        <a:spcAft>
                          <a:spcPts val="0"/>
                        </a:spcAft>
                        <a:buNone/>
                      </a:pPr>
                      <a:r>
                        <a:rPr lang="en" sz="1100">
                          <a:latin typeface="Open Sans"/>
                          <a:ea typeface="Open Sans"/>
                          <a:cs typeface="Open Sans"/>
                          <a:sym typeface="Open Sans"/>
                        </a:rPr>
                        <a:t>progresses from</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High grade papillary urothelial carcinoma </a:t>
                      </a:r>
                      <a:endParaRPr sz="11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flat urothelial carcinoma in situ</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59600">
                <a:tc>
                  <a:txBody>
                    <a:bodyPr/>
                    <a:lstStyle/>
                    <a:p>
                      <a:pPr indent="0" lvl="0" marL="0" rtl="0" algn="ctr">
                        <a:spcBef>
                          <a:spcPts val="0"/>
                        </a:spcBef>
                        <a:spcAft>
                          <a:spcPts val="0"/>
                        </a:spcAft>
                        <a:buNone/>
                      </a:pPr>
                      <a:r>
                        <a:rPr lang="en" sz="1100">
                          <a:latin typeface="Open Sans"/>
                          <a:ea typeface="Open Sans"/>
                          <a:cs typeface="Open Sans"/>
                          <a:sym typeface="Open Sans"/>
                        </a:rPr>
                        <a:t>Microscopical </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100">
                          <a:latin typeface="Open Sans"/>
                          <a:ea typeface="Open Sans"/>
                          <a:cs typeface="Open Sans"/>
                          <a:sym typeface="Open Sans"/>
                        </a:rPr>
                        <a:t>infiltrate beyond the basement membrane into the underlying tissue</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59600">
                <a:tc>
                  <a:txBody>
                    <a:bodyPr/>
                    <a:lstStyle/>
                    <a:p>
                      <a:pPr indent="0" lvl="0" marL="0" rtl="0" algn="ctr">
                        <a:spcBef>
                          <a:spcPts val="0"/>
                        </a:spcBef>
                        <a:spcAft>
                          <a:spcPts val="0"/>
                        </a:spcAft>
                        <a:buNone/>
                      </a:pPr>
                      <a:r>
                        <a:rPr lang="en" sz="1100">
                          <a:latin typeface="Open Sans"/>
                          <a:ea typeface="Open Sans"/>
                          <a:cs typeface="Open Sans"/>
                          <a:sym typeface="Open Sans"/>
                        </a:rPr>
                        <a:t>common in </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100">
                          <a:latin typeface="Open Sans"/>
                          <a:ea typeface="Open Sans"/>
                          <a:cs typeface="Open Sans"/>
                          <a:sym typeface="Open Sans"/>
                        </a:rPr>
                        <a:t>men- 50 to 70 years.</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533600">
                <a:tc>
                  <a:txBody>
                    <a:bodyPr/>
                    <a:lstStyle/>
                    <a:p>
                      <a:pPr indent="0" lvl="0" marL="0" rtl="0" algn="ctr">
                        <a:spcBef>
                          <a:spcPts val="0"/>
                        </a:spcBef>
                        <a:spcAft>
                          <a:spcPts val="0"/>
                        </a:spcAft>
                        <a:buNone/>
                      </a:pPr>
                      <a:r>
                        <a:rPr lang="en" sz="1100">
                          <a:solidFill>
                            <a:srgbClr val="990000"/>
                          </a:solidFill>
                          <a:latin typeface="Open Sans"/>
                          <a:ea typeface="Open Sans"/>
                          <a:cs typeface="Open Sans"/>
                          <a:sym typeface="Open Sans"/>
                        </a:rPr>
                        <a:t>Predisposing factors</a:t>
                      </a:r>
                      <a:endParaRPr sz="1100">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100">
                          <a:latin typeface="Open Sans"/>
                          <a:ea typeface="Open Sans"/>
                          <a:cs typeface="Open Sans"/>
                          <a:sym typeface="Open Sans"/>
                        </a:rPr>
                        <a:t>- exposed to chemicals called aromatic amines -Cigarette smoking and chronic cystitis -Chronic bladder irritation - Chemotherapy - Radiotherapy</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533600">
                <a:tc>
                  <a:txBody>
                    <a:bodyPr/>
                    <a:lstStyle/>
                    <a:p>
                      <a:pPr indent="0" lvl="0" marL="0" rtl="0" algn="ctr">
                        <a:spcBef>
                          <a:spcPts val="0"/>
                        </a:spcBef>
                        <a:spcAft>
                          <a:spcPts val="0"/>
                        </a:spcAft>
                        <a:buNone/>
                      </a:pPr>
                      <a:r>
                        <a:rPr lang="en" sz="1100">
                          <a:latin typeface="Open Sans"/>
                          <a:ea typeface="Open Sans"/>
                          <a:cs typeface="Open Sans"/>
                          <a:sym typeface="Open Sans"/>
                        </a:rPr>
                        <a:t>Clinical Features</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0" lvl="0" marL="0" rtl="0" algn="l">
                        <a:spcBef>
                          <a:spcPts val="0"/>
                        </a:spcBef>
                        <a:spcAft>
                          <a:spcPts val="0"/>
                        </a:spcAft>
                        <a:buNone/>
                      </a:pPr>
                      <a:r>
                        <a:rPr lang="en" sz="1100">
                          <a:latin typeface="Open Sans"/>
                          <a:ea typeface="Open Sans"/>
                          <a:cs typeface="Open Sans"/>
                          <a:sym typeface="Open Sans"/>
                        </a:rPr>
                        <a:t>- </a:t>
                      </a:r>
                      <a:r>
                        <a:rPr lang="en" sz="1100">
                          <a:latin typeface="Open Sans"/>
                          <a:ea typeface="Open Sans"/>
                          <a:cs typeface="Open Sans"/>
                          <a:sym typeface="Open Sans"/>
                        </a:rPr>
                        <a:t>Painless hematuria - less frequently as dysuria -Cystoscopy reveals the tumor.</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391000">
                <a:tc gridSpan="4">
                  <a:txBody>
                    <a:bodyPr/>
                    <a:lstStyle/>
                    <a:p>
                      <a:pPr indent="0" lvl="0" marL="0" rtl="0" algn="ctr">
                        <a:spcBef>
                          <a:spcPts val="0"/>
                        </a:spcBef>
                        <a:spcAft>
                          <a:spcPts val="0"/>
                        </a:spcAft>
                        <a:buNone/>
                      </a:pPr>
                      <a:r>
                        <a:rPr b="1" lang="en" sz="1200">
                          <a:latin typeface="Open Sans"/>
                          <a:ea typeface="Open Sans"/>
                          <a:cs typeface="Open Sans"/>
                          <a:sym typeface="Open Sans"/>
                        </a:rPr>
                        <a:t>Non-Urothelial neoplasms </a:t>
                      </a:r>
                      <a:r>
                        <a:rPr lang="en" sz="1200">
                          <a:latin typeface="Open Sans"/>
                          <a:ea typeface="Open Sans"/>
                          <a:cs typeface="Open Sans"/>
                          <a:sym typeface="Open Sans"/>
                        </a:rPr>
                        <a:t>are rare and have very poor prognosis.</a:t>
                      </a:r>
                      <a:endParaRPr sz="12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DD4EA"/>
                    </a:solidFill>
                  </a:tcPr>
                </a:tc>
                <a:tc hMerge="1"/>
                <a:tc hMerge="1"/>
                <a:tc hMerge="1"/>
              </a:tr>
              <a:tr h="794625">
                <a:tc gridSpan="4">
                  <a:txBody>
                    <a:bodyPr/>
                    <a:lstStyle/>
                    <a:p>
                      <a:pPr indent="-298450" lvl="0" marL="457200" rtl="0" algn="l">
                        <a:spcBef>
                          <a:spcPts val="0"/>
                        </a:spcBef>
                        <a:spcAft>
                          <a:spcPts val="0"/>
                        </a:spcAft>
                        <a:buSzPts val="1100"/>
                        <a:buFont typeface="Open Sans"/>
                        <a:buChar char="-"/>
                      </a:pPr>
                      <a:r>
                        <a:rPr b="1" lang="en" sz="1100">
                          <a:solidFill>
                            <a:srgbClr val="990000"/>
                          </a:solidFill>
                          <a:latin typeface="Open Sans"/>
                          <a:ea typeface="Open Sans"/>
                          <a:cs typeface="Open Sans"/>
                          <a:sym typeface="Open Sans"/>
                        </a:rPr>
                        <a:t>Squamous cell carcinoma</a:t>
                      </a:r>
                      <a:r>
                        <a:rPr lang="en" sz="1100">
                          <a:solidFill>
                            <a:srgbClr val="990000"/>
                          </a:solidFill>
                          <a:latin typeface="Open Sans"/>
                          <a:ea typeface="Open Sans"/>
                          <a:cs typeface="Open Sans"/>
                          <a:sym typeface="Open Sans"/>
                        </a:rPr>
                        <a:t>          </a:t>
                      </a:r>
                      <a:r>
                        <a:rPr lang="en" sz="1100">
                          <a:latin typeface="Open Sans"/>
                          <a:ea typeface="Open Sans"/>
                          <a:cs typeface="Open Sans"/>
                          <a:sym typeface="Open Sans"/>
                        </a:rPr>
                        <a:t>                   - Small cell neuroendocrine carcinoma</a:t>
                      </a:r>
                      <a:endParaRPr sz="11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Adenocarcinoma                                                - Sarcomas (leiomyosarcoma rhabdomyosarcoma)</a:t>
                      </a:r>
                      <a:endParaRPr sz="11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n" sz="1100">
                          <a:latin typeface="Open Sans"/>
                          <a:ea typeface="Open Sans"/>
                          <a:cs typeface="Open Sans"/>
                          <a:sym typeface="Open Sans"/>
                        </a:rPr>
                        <a:t>Metastatic (from cervix, prostate etc)</a:t>
                      </a:r>
                      <a:endParaRPr sz="1100">
                        <a:latin typeface="Open Sans"/>
                        <a:ea typeface="Open Sans"/>
                        <a:cs typeface="Open Sans"/>
                        <a:sym typeface="Open Sa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c hMerge="1"/>
              </a:tr>
              <a:tr h="771200">
                <a:tc>
                  <a:txBody>
                    <a:bodyPr/>
                    <a:lstStyle/>
                    <a:p>
                      <a:pPr indent="0" lvl="0" marL="0" rtl="0" algn="ctr">
                        <a:spcBef>
                          <a:spcPts val="0"/>
                        </a:spcBef>
                        <a:spcAft>
                          <a:spcPts val="0"/>
                        </a:spcAft>
                        <a:buNone/>
                      </a:pPr>
                      <a:r>
                        <a:rPr lang="en" sz="1100">
                          <a:latin typeface="Open Sans"/>
                          <a:ea typeface="Open Sans"/>
                          <a:cs typeface="Open Sans"/>
                          <a:sym typeface="Open Sans"/>
                        </a:rPr>
                        <a:t>Squamous cell carcinoma of the bladder</a:t>
                      </a:r>
                      <a:endParaRPr sz="11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3">
                  <a:txBody>
                    <a:bodyPr/>
                    <a:lstStyle/>
                    <a:p>
                      <a:pPr indent="-285750" lvl="0" marL="457200" rtl="0" algn="l">
                        <a:spcBef>
                          <a:spcPts val="0"/>
                        </a:spcBef>
                        <a:spcAft>
                          <a:spcPts val="0"/>
                        </a:spcAft>
                        <a:buClr>
                          <a:srgbClr val="990000"/>
                        </a:buClr>
                        <a:buSzPts val="900"/>
                        <a:buFont typeface="Open Sans"/>
                        <a:buChar char="-"/>
                      </a:pPr>
                      <a:r>
                        <a:rPr lang="en" sz="900">
                          <a:solidFill>
                            <a:srgbClr val="990000"/>
                          </a:solidFill>
                          <a:latin typeface="Open Sans"/>
                          <a:ea typeface="Open Sans"/>
                          <a:cs typeface="Open Sans"/>
                          <a:sym typeface="Open Sans"/>
                        </a:rPr>
                        <a:t>Long standing </a:t>
                      </a:r>
                      <a:r>
                        <a:rPr b="1" lang="en" sz="900">
                          <a:solidFill>
                            <a:srgbClr val="990000"/>
                          </a:solidFill>
                          <a:latin typeface="Open Sans"/>
                          <a:ea typeface="Open Sans"/>
                          <a:cs typeface="Open Sans"/>
                          <a:sym typeface="Open Sans"/>
                        </a:rPr>
                        <a:t>Schistosoma haematobium infections</a:t>
                      </a:r>
                      <a:r>
                        <a:rPr lang="en" sz="900">
                          <a:solidFill>
                            <a:srgbClr val="990000"/>
                          </a:solidFill>
                          <a:latin typeface="Open Sans"/>
                          <a:ea typeface="Open Sans"/>
                          <a:cs typeface="Open Sans"/>
                          <a:sym typeface="Open Sans"/>
                        </a:rPr>
                        <a:t> can predispose to squamous cell carcinoma of the urinary bladder.</a:t>
                      </a:r>
                      <a:endParaRPr sz="9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bl>
          </a:graphicData>
        </a:graphic>
      </p:graphicFrame>
      <p:pic>
        <p:nvPicPr>
          <p:cNvPr id="340" name="Google Shape;340;p37"/>
          <p:cNvPicPr preferRelativeResize="0"/>
          <p:nvPr/>
        </p:nvPicPr>
        <p:blipFill rotWithShape="1">
          <a:blip r:embed="rId3">
            <a:alphaModFix/>
          </a:blip>
          <a:srcRect b="19887" l="19232" r="25816" t="16757"/>
          <a:stretch/>
        </p:blipFill>
        <p:spPr>
          <a:xfrm>
            <a:off x="6308140" y="9224566"/>
            <a:ext cx="514726" cy="520901"/>
          </a:xfrm>
          <a:prstGeom prst="rect">
            <a:avLst/>
          </a:prstGeom>
          <a:noFill/>
          <a:ln cap="flat" cmpd="sng" w="9525">
            <a:solidFill>
              <a:schemeClr val="dk2"/>
            </a:solidFill>
            <a:prstDash val="dash"/>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8"/>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sp>
        <p:nvSpPr>
          <p:cNvPr id="346" name="Google Shape;346;p38"/>
          <p:cNvSpPr txBox="1"/>
          <p:nvPr/>
        </p:nvSpPr>
        <p:spPr>
          <a:xfrm>
            <a:off x="972050" y="2127159"/>
            <a:ext cx="5257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 Clear Cell Type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 Papillary Cell Type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Nephroblastoma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Urothelial Carcinoma</a:t>
            </a:r>
            <a:endParaRPr>
              <a:solidFill>
                <a:srgbClr val="434343"/>
              </a:solidFill>
              <a:latin typeface="Oxygen"/>
              <a:ea typeface="Oxygen"/>
              <a:cs typeface="Oxygen"/>
              <a:sym typeface="Oxygen"/>
            </a:endParaRPr>
          </a:p>
        </p:txBody>
      </p:sp>
      <p:grpSp>
        <p:nvGrpSpPr>
          <p:cNvPr id="347" name="Google Shape;347;p38"/>
          <p:cNvGrpSpPr/>
          <p:nvPr/>
        </p:nvGrpSpPr>
        <p:grpSpPr>
          <a:xfrm>
            <a:off x="628438" y="1212759"/>
            <a:ext cx="5257413" cy="784045"/>
            <a:chOff x="4404547" y="3301592"/>
            <a:chExt cx="850632" cy="129272"/>
          </a:xfrm>
        </p:grpSpPr>
        <p:sp>
          <p:nvSpPr>
            <p:cNvPr id="348" name="Google Shape;348;p38"/>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lang="en"/>
                <a:t> </a:t>
              </a:r>
              <a:r>
                <a:rPr lang="en">
                  <a:solidFill>
                    <a:srgbClr val="434343"/>
                  </a:solidFill>
                  <a:latin typeface="Open Sans"/>
                  <a:ea typeface="Open Sans"/>
                  <a:cs typeface="Open Sans"/>
                  <a:sym typeface="Open Sans"/>
                </a:rPr>
                <a:t>Which of the following kidney tumors most common in children?</a:t>
              </a:r>
              <a:endParaRPr/>
            </a:p>
          </p:txBody>
        </p:sp>
        <p:sp>
          <p:nvSpPr>
            <p:cNvPr id="349" name="Google Shape;349;p38"/>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Q1</a:t>
              </a:r>
              <a:endParaRPr>
                <a:solidFill>
                  <a:schemeClr val="lt1"/>
                </a:solidFill>
                <a:latin typeface="Open Sans"/>
                <a:ea typeface="Open Sans"/>
                <a:cs typeface="Open Sans"/>
                <a:sym typeface="Open Sans"/>
              </a:endParaRPr>
            </a:p>
          </p:txBody>
        </p:sp>
      </p:grpSp>
      <p:sp>
        <p:nvSpPr>
          <p:cNvPr id="350" name="Google Shape;350;p38"/>
          <p:cNvSpPr txBox="1"/>
          <p:nvPr/>
        </p:nvSpPr>
        <p:spPr>
          <a:xfrm>
            <a:off x="972025" y="4138839"/>
            <a:ext cx="5257500" cy="608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True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False</a:t>
            </a:r>
            <a:endParaRPr>
              <a:solidFill>
                <a:srgbClr val="434343"/>
              </a:solidFill>
              <a:latin typeface="Oxygen"/>
              <a:ea typeface="Oxygen"/>
              <a:cs typeface="Oxygen"/>
              <a:sym typeface="Oxygen"/>
            </a:endParaRPr>
          </a:p>
        </p:txBody>
      </p:sp>
      <p:grpSp>
        <p:nvGrpSpPr>
          <p:cNvPr id="351" name="Google Shape;351;p38"/>
          <p:cNvGrpSpPr/>
          <p:nvPr/>
        </p:nvGrpSpPr>
        <p:grpSpPr>
          <a:xfrm>
            <a:off x="628438" y="3224439"/>
            <a:ext cx="5257413" cy="784045"/>
            <a:chOff x="4404547" y="3301592"/>
            <a:chExt cx="850632" cy="129272"/>
          </a:xfrm>
        </p:grpSpPr>
        <p:sp>
          <p:nvSpPr>
            <p:cNvPr id="352" name="Google Shape;352;p38"/>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a:solidFill>
                    <a:srgbClr val="434343"/>
                  </a:solidFill>
                </a:rPr>
                <a:t>     </a:t>
              </a:r>
              <a:r>
                <a:rPr lang="en">
                  <a:solidFill>
                    <a:srgbClr val="434343"/>
                  </a:solidFill>
                  <a:latin typeface="Open Sans"/>
                  <a:ea typeface="Open Sans"/>
                  <a:cs typeface="Open Sans"/>
                  <a:sym typeface="Open Sans"/>
                </a:rPr>
                <a:t>Smoking is a risk factor associated with RCC</a:t>
              </a:r>
              <a:r>
                <a:rPr lang="en">
                  <a:solidFill>
                    <a:srgbClr val="434343"/>
                  </a:solidFill>
                  <a:latin typeface="Open Sans"/>
                  <a:ea typeface="Open Sans"/>
                  <a:cs typeface="Open Sans"/>
                  <a:sym typeface="Open Sans"/>
                </a:rPr>
                <a:t> </a:t>
              </a:r>
              <a:r>
                <a:rPr lang="en"/>
                <a:t>                 </a:t>
              </a:r>
              <a:endParaRPr/>
            </a:p>
          </p:txBody>
        </p:sp>
        <p:sp>
          <p:nvSpPr>
            <p:cNvPr id="353" name="Google Shape;353;p38"/>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Q2</a:t>
              </a:r>
              <a:endParaRPr>
                <a:solidFill>
                  <a:schemeClr val="lt1"/>
                </a:solidFill>
                <a:latin typeface="Open Sans"/>
                <a:ea typeface="Open Sans"/>
                <a:cs typeface="Open Sans"/>
                <a:sym typeface="Open Sans"/>
              </a:endParaRPr>
            </a:p>
          </p:txBody>
        </p:sp>
      </p:grpSp>
      <p:sp>
        <p:nvSpPr>
          <p:cNvPr id="354" name="Google Shape;354;p38"/>
          <p:cNvSpPr txBox="1"/>
          <p:nvPr/>
        </p:nvSpPr>
        <p:spPr>
          <a:xfrm>
            <a:off x="972038" y="6150519"/>
            <a:ext cx="5257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SCC of Urinary Bladder</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Wilms Tumor</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Invasive urothelial carcinoma</a:t>
            </a:r>
            <a:endParaRPr>
              <a:solidFill>
                <a:srgbClr val="434343"/>
              </a:solidFill>
              <a:latin typeface="Oxygen"/>
              <a:ea typeface="Oxygen"/>
              <a:cs typeface="Oxygen"/>
              <a:sym typeface="Oxygen"/>
            </a:endParaRPr>
          </a:p>
        </p:txBody>
      </p:sp>
      <p:grpSp>
        <p:nvGrpSpPr>
          <p:cNvPr id="355" name="Google Shape;355;p38"/>
          <p:cNvGrpSpPr/>
          <p:nvPr/>
        </p:nvGrpSpPr>
        <p:grpSpPr>
          <a:xfrm>
            <a:off x="628426" y="5236119"/>
            <a:ext cx="5257413" cy="784045"/>
            <a:chOff x="4404547" y="3301592"/>
            <a:chExt cx="850632" cy="129272"/>
          </a:xfrm>
        </p:grpSpPr>
        <p:sp>
          <p:nvSpPr>
            <p:cNvPr id="356" name="Google Shape;356;p38"/>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lang="en">
                  <a:solidFill>
                    <a:srgbClr val="434343"/>
                  </a:solidFill>
                </a:rPr>
                <a:t>S</a:t>
              </a:r>
              <a:r>
                <a:rPr lang="en">
                  <a:solidFill>
                    <a:srgbClr val="434343"/>
                  </a:solidFill>
                  <a:latin typeface="Open Sans"/>
                  <a:ea typeface="Open Sans"/>
                  <a:cs typeface="Open Sans"/>
                  <a:sym typeface="Open Sans"/>
                </a:rPr>
                <a:t>chistosoma haematobium can predispose to which of the following?</a:t>
              </a:r>
              <a:r>
                <a:rPr lang="en"/>
                <a:t>               </a:t>
              </a:r>
              <a:endParaRPr/>
            </a:p>
          </p:txBody>
        </p:sp>
        <p:sp>
          <p:nvSpPr>
            <p:cNvPr id="357" name="Google Shape;357;p38"/>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Q3</a:t>
              </a:r>
              <a:endParaRPr>
                <a:solidFill>
                  <a:schemeClr val="lt1"/>
                </a:solidFill>
                <a:latin typeface="Open Sans"/>
                <a:ea typeface="Open Sans"/>
                <a:cs typeface="Open Sans"/>
                <a:sym typeface="Open Sans"/>
              </a:endParaRPr>
            </a:p>
          </p:txBody>
        </p:sp>
      </p:grpSp>
      <p:sp>
        <p:nvSpPr>
          <p:cNvPr id="358" name="Google Shape;358;p38"/>
          <p:cNvSpPr txBox="1"/>
          <p:nvPr/>
        </p:nvSpPr>
        <p:spPr>
          <a:xfrm>
            <a:off x="972050" y="8162199"/>
            <a:ext cx="5257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Renal Oncocytoma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Angiomyolipoma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Noninvasive papillary urothelial carcinoma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Wilms tumor</a:t>
            </a:r>
            <a:endParaRPr>
              <a:solidFill>
                <a:srgbClr val="434343"/>
              </a:solidFill>
              <a:latin typeface="Oxygen"/>
              <a:ea typeface="Oxygen"/>
              <a:cs typeface="Oxygen"/>
              <a:sym typeface="Oxygen"/>
            </a:endParaRPr>
          </a:p>
        </p:txBody>
      </p:sp>
      <p:grpSp>
        <p:nvGrpSpPr>
          <p:cNvPr id="359" name="Google Shape;359;p38"/>
          <p:cNvGrpSpPr/>
          <p:nvPr/>
        </p:nvGrpSpPr>
        <p:grpSpPr>
          <a:xfrm>
            <a:off x="628438" y="7247799"/>
            <a:ext cx="5257413" cy="784045"/>
            <a:chOff x="4404547" y="3301592"/>
            <a:chExt cx="850632" cy="129272"/>
          </a:xfrm>
        </p:grpSpPr>
        <p:sp>
          <p:nvSpPr>
            <p:cNvPr id="360" name="Google Shape;360;p38"/>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a:solidFill>
                    <a:srgbClr val="434343"/>
                  </a:solidFill>
                </a:rPr>
                <a:t>     </a:t>
              </a:r>
              <a:r>
                <a:rPr lang="en">
                  <a:solidFill>
                    <a:srgbClr val="434343"/>
                  </a:solidFill>
                  <a:latin typeface="Open Sans"/>
                  <a:ea typeface="Open Sans"/>
                  <a:cs typeface="Open Sans"/>
                  <a:sym typeface="Open Sans"/>
                </a:rPr>
                <a:t>tuberous sclerosis syndrome is associated with?</a:t>
              </a:r>
              <a:r>
                <a:rPr lang="en">
                  <a:solidFill>
                    <a:srgbClr val="434343"/>
                  </a:solidFill>
                  <a:latin typeface="Open Sans"/>
                  <a:ea typeface="Open Sans"/>
                  <a:cs typeface="Open Sans"/>
                  <a:sym typeface="Open Sans"/>
                </a:rPr>
                <a:t> </a:t>
              </a:r>
              <a:r>
                <a:rPr lang="en"/>
                <a:t>                 </a:t>
              </a:r>
              <a:endParaRPr/>
            </a:p>
          </p:txBody>
        </p:sp>
        <p:sp>
          <p:nvSpPr>
            <p:cNvPr id="361" name="Google Shape;361;p38"/>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Q4</a:t>
              </a:r>
              <a:endParaRPr>
                <a:solidFill>
                  <a:schemeClr val="lt1"/>
                </a:solidFill>
                <a:latin typeface="Open Sans"/>
                <a:ea typeface="Open Sans"/>
                <a:cs typeface="Open Sans"/>
                <a:sym typeface="Open Sans"/>
              </a:endParaRPr>
            </a:p>
          </p:txBody>
        </p:sp>
      </p:grpSp>
      <p:sp>
        <p:nvSpPr>
          <p:cNvPr id="362" name="Google Shape;362;p38"/>
          <p:cNvSpPr txBox="1"/>
          <p:nvPr/>
        </p:nvSpPr>
        <p:spPr>
          <a:xfrm>
            <a:off x="1929000" y="75000"/>
            <a:ext cx="30000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Quiz</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9"/>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sp>
        <p:nvSpPr>
          <p:cNvPr id="368" name="Google Shape;368;p39"/>
          <p:cNvSpPr txBox="1"/>
          <p:nvPr/>
        </p:nvSpPr>
        <p:spPr>
          <a:xfrm>
            <a:off x="972050" y="2157834"/>
            <a:ext cx="5257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 Papillary Cell Type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 CLear Cell Type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 Chromophobe Cell Type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SCC of urinary bladder</a:t>
            </a:r>
            <a:endParaRPr>
              <a:solidFill>
                <a:srgbClr val="434343"/>
              </a:solidFill>
              <a:latin typeface="Oxygen"/>
              <a:ea typeface="Oxygen"/>
              <a:cs typeface="Oxygen"/>
              <a:sym typeface="Oxygen"/>
            </a:endParaRPr>
          </a:p>
        </p:txBody>
      </p:sp>
      <p:grpSp>
        <p:nvGrpSpPr>
          <p:cNvPr id="369" name="Google Shape;369;p39"/>
          <p:cNvGrpSpPr/>
          <p:nvPr/>
        </p:nvGrpSpPr>
        <p:grpSpPr>
          <a:xfrm>
            <a:off x="628438" y="1243434"/>
            <a:ext cx="5257413" cy="784045"/>
            <a:chOff x="4404547" y="3301592"/>
            <a:chExt cx="850632" cy="129272"/>
          </a:xfrm>
        </p:grpSpPr>
        <p:sp>
          <p:nvSpPr>
            <p:cNvPr id="370" name="Google Shape;370;p39"/>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lang="en"/>
                <a:t>   </a:t>
              </a:r>
              <a:r>
                <a:rPr lang="en">
                  <a:solidFill>
                    <a:srgbClr val="434343"/>
                  </a:solidFill>
                  <a:latin typeface="Open Sans"/>
                  <a:ea typeface="Open Sans"/>
                  <a:cs typeface="Open Sans"/>
                  <a:sym typeface="Open Sans"/>
                </a:rPr>
                <a:t>Mutations in the c-MET protooncogene at   chromosome 7 are risk factor in?</a:t>
              </a:r>
              <a:endParaRPr/>
            </a:p>
          </p:txBody>
        </p:sp>
        <p:sp>
          <p:nvSpPr>
            <p:cNvPr id="371" name="Google Shape;371;p39"/>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Q5</a:t>
              </a:r>
              <a:endParaRPr>
                <a:solidFill>
                  <a:schemeClr val="lt1"/>
                </a:solidFill>
                <a:latin typeface="Open Sans"/>
                <a:ea typeface="Open Sans"/>
                <a:cs typeface="Open Sans"/>
                <a:sym typeface="Open Sans"/>
              </a:endParaRPr>
            </a:p>
          </p:txBody>
        </p:sp>
      </p:grpSp>
      <p:sp>
        <p:nvSpPr>
          <p:cNvPr id="372" name="Google Shape;372;p39"/>
          <p:cNvSpPr txBox="1"/>
          <p:nvPr/>
        </p:nvSpPr>
        <p:spPr>
          <a:xfrm>
            <a:off x="972025" y="4169514"/>
            <a:ext cx="5257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Angiomyolipoma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 Clear Cell Type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RCC Chromophobe Cell Type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SCC</a:t>
            </a:r>
            <a:endParaRPr>
              <a:solidFill>
                <a:srgbClr val="434343"/>
              </a:solidFill>
              <a:latin typeface="Oxygen"/>
              <a:ea typeface="Oxygen"/>
              <a:cs typeface="Oxygen"/>
              <a:sym typeface="Oxygen"/>
            </a:endParaRPr>
          </a:p>
        </p:txBody>
      </p:sp>
      <p:grpSp>
        <p:nvGrpSpPr>
          <p:cNvPr id="373" name="Google Shape;373;p39"/>
          <p:cNvGrpSpPr/>
          <p:nvPr/>
        </p:nvGrpSpPr>
        <p:grpSpPr>
          <a:xfrm>
            <a:off x="628438" y="3255114"/>
            <a:ext cx="5257413" cy="784045"/>
            <a:chOff x="4404546" y="3301592"/>
            <a:chExt cx="850632" cy="129272"/>
          </a:xfrm>
        </p:grpSpPr>
        <p:sp>
          <p:nvSpPr>
            <p:cNvPr id="374" name="Google Shape;374;p39"/>
            <p:cNvSpPr/>
            <p:nvPr/>
          </p:nvSpPr>
          <p:spPr>
            <a:xfrm>
              <a:off x="4404546"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lang="en" sz="1300">
                  <a:solidFill>
                    <a:srgbClr val="434343"/>
                  </a:solidFill>
                  <a:latin typeface="Open Sans"/>
                  <a:ea typeface="Open Sans"/>
                  <a:cs typeface="Open Sans"/>
                  <a:sym typeface="Open Sans"/>
                </a:rPr>
                <a:t>Patient presented with hematuria and flank pain Upon investigation, microscopic findings showed cells arranged in nests with clear eosinophilic cytoplasm. What is the most likely diagnosis?</a:t>
              </a:r>
              <a:endParaRPr sz="1300"/>
            </a:p>
          </p:txBody>
        </p:sp>
        <p:sp>
          <p:nvSpPr>
            <p:cNvPr id="375" name="Google Shape;375;p39"/>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Q6</a:t>
              </a:r>
              <a:endParaRPr>
                <a:solidFill>
                  <a:schemeClr val="lt1"/>
                </a:solidFill>
                <a:latin typeface="Open Sans"/>
                <a:ea typeface="Open Sans"/>
                <a:cs typeface="Open Sans"/>
                <a:sym typeface="Open Sans"/>
              </a:endParaRPr>
            </a:p>
          </p:txBody>
        </p:sp>
      </p:grpSp>
      <p:sp>
        <p:nvSpPr>
          <p:cNvPr id="376" name="Google Shape;376;p39"/>
          <p:cNvSpPr txBox="1"/>
          <p:nvPr/>
        </p:nvSpPr>
        <p:spPr>
          <a:xfrm>
            <a:off x="1929000" y="75000"/>
            <a:ext cx="30000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Quiz</a:t>
            </a:r>
            <a:endParaRPr/>
          </a:p>
        </p:txBody>
      </p:sp>
      <p:sp>
        <p:nvSpPr>
          <p:cNvPr id="377" name="Google Shape;377;p39"/>
          <p:cNvSpPr txBox="1"/>
          <p:nvPr/>
        </p:nvSpPr>
        <p:spPr>
          <a:xfrm>
            <a:off x="310500" y="9191100"/>
            <a:ext cx="5486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Answer Key:	1- C	2- A	3- B	4- B	5- A	6- B  7- A  8- B</a:t>
            </a:r>
            <a:endParaRPr b="1">
              <a:latin typeface="Open Sans"/>
              <a:ea typeface="Open Sans"/>
              <a:cs typeface="Open Sans"/>
              <a:sym typeface="Open Sans"/>
            </a:endParaRPr>
          </a:p>
        </p:txBody>
      </p:sp>
      <p:sp>
        <p:nvSpPr>
          <p:cNvPr id="378" name="Google Shape;378;p39"/>
          <p:cNvSpPr txBox="1"/>
          <p:nvPr/>
        </p:nvSpPr>
        <p:spPr>
          <a:xfrm>
            <a:off x="972050" y="6131672"/>
            <a:ext cx="5257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Clear Cell</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Chromophobic</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Papillary</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Collecting Duct</a:t>
            </a:r>
            <a:endParaRPr>
              <a:solidFill>
                <a:srgbClr val="434343"/>
              </a:solidFill>
              <a:latin typeface="Oxygen"/>
              <a:ea typeface="Oxygen"/>
              <a:cs typeface="Oxygen"/>
              <a:sym typeface="Oxygen"/>
            </a:endParaRPr>
          </a:p>
        </p:txBody>
      </p:sp>
      <p:grpSp>
        <p:nvGrpSpPr>
          <p:cNvPr id="379" name="Google Shape;379;p39"/>
          <p:cNvGrpSpPr/>
          <p:nvPr/>
        </p:nvGrpSpPr>
        <p:grpSpPr>
          <a:xfrm>
            <a:off x="628438" y="5217272"/>
            <a:ext cx="5257413" cy="784045"/>
            <a:chOff x="4404547" y="3301592"/>
            <a:chExt cx="850632" cy="129272"/>
          </a:xfrm>
        </p:grpSpPr>
        <p:sp>
          <p:nvSpPr>
            <p:cNvPr id="380" name="Google Shape;380;p39"/>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lang="en"/>
                <a:t>   </a:t>
              </a:r>
              <a:r>
                <a:rPr lang="en">
                  <a:solidFill>
                    <a:srgbClr val="434343"/>
                  </a:solidFill>
                  <a:latin typeface="Open Sans"/>
                  <a:ea typeface="Open Sans"/>
                  <a:cs typeface="Open Sans"/>
                  <a:sym typeface="Open Sans"/>
                </a:rPr>
                <a:t>Which of the followeing is the most common subtype of renal cell carcinmoa?</a:t>
              </a:r>
              <a:endParaRPr/>
            </a:p>
          </p:txBody>
        </p:sp>
        <p:sp>
          <p:nvSpPr>
            <p:cNvPr id="381" name="Google Shape;381;p39"/>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Q7</a:t>
              </a:r>
              <a:endParaRPr>
                <a:solidFill>
                  <a:schemeClr val="lt1"/>
                </a:solidFill>
                <a:latin typeface="Open Sans"/>
                <a:ea typeface="Open Sans"/>
                <a:cs typeface="Open Sans"/>
                <a:sym typeface="Open Sans"/>
              </a:endParaRPr>
            </a:p>
          </p:txBody>
        </p:sp>
      </p:grpSp>
      <p:sp>
        <p:nvSpPr>
          <p:cNvPr id="382" name="Google Shape;382;p39"/>
          <p:cNvSpPr txBox="1"/>
          <p:nvPr/>
        </p:nvSpPr>
        <p:spPr>
          <a:xfrm>
            <a:off x="972050" y="8041528"/>
            <a:ext cx="5257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Chrosmosome 17</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Chrosmosome 3</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Chrosmosome 5</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Chrosmosome 22</a:t>
            </a:r>
            <a:endParaRPr>
              <a:solidFill>
                <a:srgbClr val="434343"/>
              </a:solidFill>
              <a:latin typeface="Oxygen"/>
              <a:ea typeface="Oxygen"/>
              <a:cs typeface="Oxygen"/>
              <a:sym typeface="Oxygen"/>
            </a:endParaRPr>
          </a:p>
        </p:txBody>
      </p:sp>
      <p:grpSp>
        <p:nvGrpSpPr>
          <p:cNvPr id="383" name="Google Shape;383;p39"/>
          <p:cNvGrpSpPr/>
          <p:nvPr/>
        </p:nvGrpSpPr>
        <p:grpSpPr>
          <a:xfrm>
            <a:off x="628438" y="7127128"/>
            <a:ext cx="5257413" cy="784045"/>
            <a:chOff x="4404547" y="3301592"/>
            <a:chExt cx="850632" cy="129272"/>
          </a:xfrm>
        </p:grpSpPr>
        <p:sp>
          <p:nvSpPr>
            <p:cNvPr id="384" name="Google Shape;384;p39"/>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lang="en"/>
                <a:t>   </a:t>
              </a:r>
              <a:r>
                <a:rPr lang="en">
                  <a:solidFill>
                    <a:srgbClr val="434343"/>
                  </a:solidFill>
                  <a:latin typeface="Open Sans"/>
                  <a:ea typeface="Open Sans"/>
                  <a:cs typeface="Open Sans"/>
                  <a:sym typeface="Open Sans"/>
                </a:rPr>
                <a:t>Whcih of the following chromsomes is most likely to be mutated in renal cell carcinoma cells?</a:t>
              </a:r>
              <a:endParaRPr/>
            </a:p>
          </p:txBody>
        </p:sp>
        <p:sp>
          <p:nvSpPr>
            <p:cNvPr id="385" name="Google Shape;385;p39"/>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Q8</a:t>
              </a:r>
              <a:endParaRPr>
                <a:solidFill>
                  <a:schemeClr val="lt1"/>
                </a:solidFill>
                <a:latin typeface="Open Sans"/>
                <a:ea typeface="Open Sans"/>
                <a:cs typeface="Open Sans"/>
                <a:sym typeface="Open San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0"/>
          <p:cNvSpPr/>
          <p:nvPr/>
        </p:nvSpPr>
        <p:spPr>
          <a:xfrm>
            <a:off x="702775" y="4951475"/>
            <a:ext cx="2628000" cy="39558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Hoor Aloraini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Farah alhalafi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Shahad Alsalahi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Nouf Aldhalaan</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Jana alhazmi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Mayssar Alshobaki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Rahaf Almutairi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layan Aldoukhi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Atheer Alahmari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Walaa AlMutawa</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Fatima Halawi</a:t>
            </a:r>
            <a:endParaRPr b="1" sz="1700">
              <a:solidFill>
                <a:schemeClr val="lt1"/>
              </a:solidFill>
              <a:latin typeface="Open Sans"/>
              <a:ea typeface="Open Sans"/>
              <a:cs typeface="Open Sans"/>
              <a:sym typeface="Open Sans"/>
            </a:endParaRPr>
          </a:p>
        </p:txBody>
      </p:sp>
      <p:sp>
        <p:nvSpPr>
          <p:cNvPr id="391" name="Google Shape;391;p40"/>
          <p:cNvSpPr/>
          <p:nvPr/>
        </p:nvSpPr>
        <p:spPr>
          <a:xfrm>
            <a:off x="130675" y="9409325"/>
            <a:ext cx="2145000" cy="3540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0"/>
          <p:cNvSpPr txBox="1"/>
          <p:nvPr/>
        </p:nvSpPr>
        <p:spPr>
          <a:xfrm>
            <a:off x="1952250" y="314125"/>
            <a:ext cx="2953500" cy="85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CF8A87"/>
                </a:solidFill>
                <a:latin typeface="Oxygen"/>
                <a:ea typeface="Oxygen"/>
                <a:cs typeface="Oxygen"/>
                <a:sym typeface="Oxygen"/>
              </a:rPr>
              <a:t>Members</a:t>
            </a:r>
            <a:endParaRPr b="1" sz="4800">
              <a:solidFill>
                <a:srgbClr val="CF8A87"/>
              </a:solidFill>
              <a:latin typeface="Oxygen"/>
              <a:ea typeface="Oxygen"/>
              <a:cs typeface="Oxygen"/>
              <a:sym typeface="Oxygen"/>
            </a:endParaRPr>
          </a:p>
        </p:txBody>
      </p:sp>
      <p:grpSp>
        <p:nvGrpSpPr>
          <p:cNvPr id="393" name="Google Shape;393;p40"/>
          <p:cNvGrpSpPr/>
          <p:nvPr/>
        </p:nvGrpSpPr>
        <p:grpSpPr>
          <a:xfrm>
            <a:off x="4352567" y="2348635"/>
            <a:ext cx="747969" cy="849595"/>
            <a:chOff x="-55576850" y="3198125"/>
            <a:chExt cx="279625" cy="319025"/>
          </a:xfrm>
        </p:grpSpPr>
        <p:sp>
          <p:nvSpPr>
            <p:cNvPr id="394" name="Google Shape;394;p40"/>
            <p:cNvSpPr/>
            <p:nvPr/>
          </p:nvSpPr>
          <p:spPr>
            <a:xfrm>
              <a:off x="-55576850" y="3335975"/>
              <a:ext cx="18900" cy="63825"/>
            </a:xfrm>
            <a:custGeom>
              <a:rect b="b" l="l" r="r" t="t"/>
              <a:pathLst>
                <a:path extrusionOk="0" h="2553" w="756">
                  <a:moveTo>
                    <a:pt x="756" y="0"/>
                  </a:moveTo>
                  <a:cubicBezTo>
                    <a:pt x="315" y="221"/>
                    <a:pt x="0" y="693"/>
                    <a:pt x="0" y="1260"/>
                  </a:cubicBezTo>
                  <a:cubicBezTo>
                    <a:pt x="0" y="1796"/>
                    <a:pt x="315" y="2269"/>
                    <a:pt x="756" y="2552"/>
                  </a:cubicBezTo>
                  <a:lnTo>
                    <a:pt x="756" y="0"/>
                  </a:ln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0"/>
            <p:cNvSpPr/>
            <p:nvPr/>
          </p:nvSpPr>
          <p:spPr>
            <a:xfrm>
              <a:off x="-55539850" y="3198125"/>
              <a:ext cx="206375" cy="99275"/>
            </a:xfrm>
            <a:custGeom>
              <a:rect b="b" l="l" r="r" t="t"/>
              <a:pathLst>
                <a:path extrusionOk="0" h="3971" w="8255">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0"/>
            <p:cNvSpPr/>
            <p:nvPr/>
          </p:nvSpPr>
          <p:spPr>
            <a:xfrm>
              <a:off x="-55539850" y="3275325"/>
              <a:ext cx="204800" cy="241825"/>
            </a:xfrm>
            <a:custGeom>
              <a:rect b="b" l="l" r="r" t="t"/>
              <a:pathLst>
                <a:path extrusionOk="0" h="9673" w="8192">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0"/>
            <p:cNvSpPr/>
            <p:nvPr/>
          </p:nvSpPr>
          <p:spPr>
            <a:xfrm>
              <a:off x="-55316150" y="3335975"/>
              <a:ext cx="18925" cy="63825"/>
            </a:xfrm>
            <a:custGeom>
              <a:rect b="b" l="l" r="r" t="t"/>
              <a:pathLst>
                <a:path extrusionOk="0" h="2553" w="757">
                  <a:moveTo>
                    <a:pt x="0" y="0"/>
                  </a:moveTo>
                  <a:lnTo>
                    <a:pt x="0" y="2552"/>
                  </a:lnTo>
                  <a:cubicBezTo>
                    <a:pt x="441" y="2269"/>
                    <a:pt x="756" y="1796"/>
                    <a:pt x="756" y="1260"/>
                  </a:cubicBezTo>
                  <a:cubicBezTo>
                    <a:pt x="756" y="693"/>
                    <a:pt x="473" y="221"/>
                    <a:pt x="0" y="0"/>
                  </a:cubicBez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40"/>
          <p:cNvGrpSpPr/>
          <p:nvPr/>
        </p:nvGrpSpPr>
        <p:grpSpPr>
          <a:xfrm>
            <a:off x="1692009" y="2348630"/>
            <a:ext cx="878914" cy="849588"/>
            <a:chOff x="-55595775" y="3982375"/>
            <a:chExt cx="319025" cy="319250"/>
          </a:xfrm>
        </p:grpSpPr>
        <p:sp>
          <p:nvSpPr>
            <p:cNvPr id="399" name="Google Shape;399;p40"/>
            <p:cNvSpPr/>
            <p:nvPr/>
          </p:nvSpPr>
          <p:spPr>
            <a:xfrm>
              <a:off x="-55441400" y="3982375"/>
              <a:ext cx="125250" cy="145175"/>
            </a:xfrm>
            <a:custGeom>
              <a:rect b="b" l="l" r="r" t="t"/>
              <a:pathLst>
                <a:path extrusionOk="0" h="5807" w="501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0"/>
            <p:cNvSpPr/>
            <p:nvPr/>
          </p:nvSpPr>
          <p:spPr>
            <a:xfrm>
              <a:off x="-55343725" y="4203125"/>
              <a:ext cx="66975" cy="41000"/>
            </a:xfrm>
            <a:custGeom>
              <a:rect b="b" l="l" r="r" t="t"/>
              <a:pathLst>
                <a:path extrusionOk="0" h="1640" w="2679">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0"/>
            <p:cNvSpPr/>
            <p:nvPr/>
          </p:nvSpPr>
          <p:spPr>
            <a:xfrm>
              <a:off x="-55557950" y="4019625"/>
              <a:ext cx="147300" cy="94525"/>
            </a:xfrm>
            <a:custGeom>
              <a:rect b="b" l="l" r="r" t="t"/>
              <a:pathLst>
                <a:path extrusionOk="0" h="3781" w="5892">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0"/>
            <p:cNvSpPr/>
            <p:nvPr/>
          </p:nvSpPr>
          <p:spPr>
            <a:xfrm>
              <a:off x="-55557950" y="4042450"/>
              <a:ext cx="206375" cy="259175"/>
            </a:xfrm>
            <a:custGeom>
              <a:rect b="b" l="l" r="r" t="t"/>
              <a:pathLst>
                <a:path extrusionOk="0" h="10367" w="8255">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0"/>
            <p:cNvSpPr/>
            <p:nvPr/>
          </p:nvSpPr>
          <p:spPr>
            <a:xfrm>
              <a:off x="-55335050" y="4136200"/>
              <a:ext cx="18900" cy="64600"/>
            </a:xfrm>
            <a:custGeom>
              <a:rect b="b" l="l" r="r" t="t"/>
              <a:pathLst>
                <a:path extrusionOk="0" h="2584" w="756">
                  <a:moveTo>
                    <a:pt x="0" y="0"/>
                  </a:moveTo>
                  <a:lnTo>
                    <a:pt x="0" y="2426"/>
                  </a:lnTo>
                  <a:lnTo>
                    <a:pt x="0" y="2583"/>
                  </a:lnTo>
                  <a:cubicBezTo>
                    <a:pt x="441" y="2331"/>
                    <a:pt x="756" y="1859"/>
                    <a:pt x="756" y="1292"/>
                  </a:cubicBezTo>
                  <a:cubicBezTo>
                    <a:pt x="756" y="756"/>
                    <a:pt x="441" y="284"/>
                    <a:pt x="0" y="0"/>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0"/>
            <p:cNvSpPr/>
            <p:nvPr/>
          </p:nvSpPr>
          <p:spPr>
            <a:xfrm>
              <a:off x="-55595775" y="4136975"/>
              <a:ext cx="18925" cy="65400"/>
            </a:xfrm>
            <a:custGeom>
              <a:rect b="b" l="l" r="r" t="t"/>
              <a:pathLst>
                <a:path extrusionOk="0" h="2616" w="757">
                  <a:moveTo>
                    <a:pt x="757" y="1"/>
                  </a:moveTo>
                  <a:cubicBezTo>
                    <a:pt x="284" y="284"/>
                    <a:pt x="1" y="757"/>
                    <a:pt x="1" y="1292"/>
                  </a:cubicBezTo>
                  <a:cubicBezTo>
                    <a:pt x="1" y="1859"/>
                    <a:pt x="316" y="2332"/>
                    <a:pt x="757" y="2615"/>
                  </a:cubicBezTo>
                  <a:lnTo>
                    <a:pt x="757"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 name="Google Shape;405;p40"/>
          <p:cNvGrpSpPr/>
          <p:nvPr/>
        </p:nvGrpSpPr>
        <p:grpSpPr>
          <a:xfrm>
            <a:off x="171982" y="9469514"/>
            <a:ext cx="275799" cy="233612"/>
            <a:chOff x="-35839800" y="3561025"/>
            <a:chExt cx="291450" cy="291650"/>
          </a:xfrm>
        </p:grpSpPr>
        <p:sp>
          <p:nvSpPr>
            <p:cNvPr id="406" name="Google Shape;406;p40"/>
            <p:cNvSpPr/>
            <p:nvPr/>
          </p:nvSpPr>
          <p:spPr>
            <a:xfrm>
              <a:off x="-35772850" y="3612425"/>
              <a:ext cx="155200" cy="142575"/>
            </a:xfrm>
            <a:custGeom>
              <a:rect b="b" l="l" r="r" t="t"/>
              <a:pathLst>
                <a:path extrusionOk="0" h="5703" w="6208">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0"/>
            <p:cNvSpPr/>
            <p:nvPr/>
          </p:nvSpPr>
          <p:spPr>
            <a:xfrm>
              <a:off x="-35621625" y="3694325"/>
              <a:ext cx="73275" cy="143375"/>
            </a:xfrm>
            <a:custGeom>
              <a:rect b="b" l="l" r="r" t="t"/>
              <a:pathLst>
                <a:path extrusionOk="0" h="5735" w="2931">
                  <a:moveTo>
                    <a:pt x="2931" y="1"/>
                  </a:moveTo>
                  <a:lnTo>
                    <a:pt x="1" y="2899"/>
                  </a:lnTo>
                  <a:lnTo>
                    <a:pt x="2805" y="5735"/>
                  </a:lnTo>
                  <a:cubicBezTo>
                    <a:pt x="2868" y="5609"/>
                    <a:pt x="2931" y="5451"/>
                    <a:pt x="2931" y="5294"/>
                  </a:cubicBezTo>
                  <a:lnTo>
                    <a:pt x="2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0"/>
            <p:cNvSpPr/>
            <p:nvPr/>
          </p:nvSpPr>
          <p:spPr>
            <a:xfrm>
              <a:off x="-35827200" y="3748675"/>
              <a:ext cx="263100" cy="104000"/>
            </a:xfrm>
            <a:custGeom>
              <a:rect b="b" l="l" r="r" t="t"/>
              <a:pathLst>
                <a:path extrusionOk="0" h="4160" w="10524">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0"/>
            <p:cNvSpPr/>
            <p:nvPr/>
          </p:nvSpPr>
          <p:spPr>
            <a:xfrm>
              <a:off x="-35831925" y="3635275"/>
              <a:ext cx="41775" cy="85075"/>
            </a:xfrm>
            <a:custGeom>
              <a:rect b="b" l="l" r="r" t="t"/>
              <a:pathLst>
                <a:path extrusionOk="0" h="3403" w="1671">
                  <a:moveTo>
                    <a:pt x="1671" y="0"/>
                  </a:moveTo>
                  <a:lnTo>
                    <a:pt x="1" y="1701"/>
                  </a:lnTo>
                  <a:lnTo>
                    <a:pt x="1671" y="3403"/>
                  </a:lnTo>
                  <a:lnTo>
                    <a:pt x="16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0"/>
            <p:cNvSpPr/>
            <p:nvPr/>
          </p:nvSpPr>
          <p:spPr>
            <a:xfrm>
              <a:off x="-35601150" y="3635275"/>
              <a:ext cx="43350" cy="85075"/>
            </a:xfrm>
            <a:custGeom>
              <a:rect b="b" l="l" r="r" t="t"/>
              <a:pathLst>
                <a:path extrusionOk="0" h="3403" w="1734">
                  <a:moveTo>
                    <a:pt x="1" y="0"/>
                  </a:moveTo>
                  <a:lnTo>
                    <a:pt x="1" y="3403"/>
                  </a:lnTo>
                  <a:lnTo>
                    <a:pt x="1734" y="1701"/>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0"/>
            <p:cNvSpPr/>
            <p:nvPr/>
          </p:nvSpPr>
          <p:spPr>
            <a:xfrm>
              <a:off x="-35750000" y="3561025"/>
              <a:ext cx="111075" cy="35675"/>
            </a:xfrm>
            <a:custGeom>
              <a:rect b="b" l="l" r="r" t="t"/>
              <a:pathLst>
                <a:path extrusionOk="0" h="1427" w="4443">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0"/>
            <p:cNvSpPr/>
            <p:nvPr/>
          </p:nvSpPr>
          <p:spPr>
            <a:xfrm>
              <a:off x="-35839800" y="3694325"/>
              <a:ext cx="72500" cy="143375"/>
            </a:xfrm>
            <a:custGeom>
              <a:rect b="b" l="l" r="r" t="t"/>
              <a:pathLst>
                <a:path extrusionOk="0" h="5735" w="2900">
                  <a:moveTo>
                    <a:pt x="1" y="1"/>
                  </a:moveTo>
                  <a:lnTo>
                    <a:pt x="1" y="5294"/>
                  </a:lnTo>
                  <a:cubicBezTo>
                    <a:pt x="1" y="5451"/>
                    <a:pt x="32" y="5609"/>
                    <a:pt x="95" y="5735"/>
                  </a:cubicBezTo>
                  <a:lnTo>
                    <a:pt x="2899" y="2899"/>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40"/>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sp>
        <p:nvSpPr>
          <p:cNvPr id="414" name="Google Shape;414;p40"/>
          <p:cNvSpPr txBox="1"/>
          <p:nvPr/>
        </p:nvSpPr>
        <p:spPr>
          <a:xfrm>
            <a:off x="1841550" y="75000"/>
            <a:ext cx="3174900" cy="894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Members</a:t>
            </a:r>
            <a:endParaRPr/>
          </a:p>
        </p:txBody>
      </p:sp>
      <p:sp>
        <p:nvSpPr>
          <p:cNvPr id="415" name="Google Shape;415;p40"/>
          <p:cNvSpPr/>
          <p:nvPr/>
        </p:nvSpPr>
        <p:spPr>
          <a:xfrm>
            <a:off x="2322600" y="1350263"/>
            <a:ext cx="2212800" cy="5727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chemeClr val="lt1"/>
                </a:solidFill>
                <a:latin typeface="Open Sans"/>
                <a:ea typeface="Open Sans"/>
                <a:cs typeface="Open Sans"/>
                <a:sym typeface="Open Sans"/>
              </a:rPr>
              <a:t>Team Leaders </a:t>
            </a:r>
            <a:endParaRPr b="1" sz="2200">
              <a:solidFill>
                <a:schemeClr val="lt1"/>
              </a:solidFill>
              <a:latin typeface="Open Sans"/>
              <a:ea typeface="Open Sans"/>
              <a:cs typeface="Open Sans"/>
              <a:sym typeface="Open Sans"/>
            </a:endParaRPr>
          </a:p>
        </p:txBody>
      </p:sp>
      <p:sp>
        <p:nvSpPr>
          <p:cNvPr id="416" name="Google Shape;416;p40"/>
          <p:cNvSpPr/>
          <p:nvPr/>
        </p:nvSpPr>
        <p:spPr>
          <a:xfrm>
            <a:off x="3799400" y="3392675"/>
            <a:ext cx="2815800" cy="5727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solidFill>
                  <a:srgbClr val="64506A"/>
                </a:solidFill>
                <a:latin typeface="Open Sans"/>
                <a:ea typeface="Open Sans"/>
                <a:cs typeface="Open Sans"/>
                <a:sym typeface="Open Sans"/>
              </a:rPr>
              <a:t>   Hassan Alabdullatif</a:t>
            </a:r>
            <a:endParaRPr b="1" sz="1700">
              <a:solidFill>
                <a:srgbClr val="64506A"/>
              </a:solidFill>
              <a:latin typeface="Open Sans"/>
              <a:ea typeface="Open Sans"/>
              <a:cs typeface="Open Sans"/>
              <a:sym typeface="Open Sans"/>
            </a:endParaRPr>
          </a:p>
        </p:txBody>
      </p:sp>
      <p:sp>
        <p:nvSpPr>
          <p:cNvPr id="417" name="Google Shape;417;p40"/>
          <p:cNvSpPr/>
          <p:nvPr/>
        </p:nvSpPr>
        <p:spPr>
          <a:xfrm>
            <a:off x="2184900" y="4313700"/>
            <a:ext cx="2488200" cy="5727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chemeClr val="lt1"/>
                </a:solidFill>
                <a:latin typeface="Open Sans"/>
                <a:ea typeface="Open Sans"/>
                <a:cs typeface="Open Sans"/>
                <a:sym typeface="Open Sans"/>
              </a:rPr>
              <a:t>Team Members</a:t>
            </a:r>
            <a:endParaRPr b="1" sz="2200">
              <a:solidFill>
                <a:schemeClr val="lt1"/>
              </a:solidFill>
              <a:latin typeface="Open Sans"/>
              <a:ea typeface="Open Sans"/>
              <a:cs typeface="Open Sans"/>
              <a:sym typeface="Open Sans"/>
            </a:endParaRPr>
          </a:p>
        </p:txBody>
      </p:sp>
      <p:pic>
        <p:nvPicPr>
          <p:cNvPr id="418" name="Google Shape;418;p40"/>
          <p:cNvPicPr preferRelativeResize="0"/>
          <p:nvPr/>
        </p:nvPicPr>
        <p:blipFill>
          <a:blip r:embed="rId3">
            <a:alphaModFix/>
          </a:blip>
          <a:stretch>
            <a:fillRect/>
          </a:stretch>
        </p:blipFill>
        <p:spPr>
          <a:xfrm flipH="1">
            <a:off x="944639" y="7034436"/>
            <a:ext cx="354000" cy="354000"/>
          </a:xfrm>
          <a:prstGeom prst="rect">
            <a:avLst/>
          </a:prstGeom>
          <a:noFill/>
          <a:ln>
            <a:noFill/>
          </a:ln>
        </p:spPr>
      </p:pic>
      <p:sp>
        <p:nvSpPr>
          <p:cNvPr id="419" name="Google Shape;419;p40"/>
          <p:cNvSpPr txBox="1"/>
          <p:nvPr/>
        </p:nvSpPr>
        <p:spPr>
          <a:xfrm>
            <a:off x="3799400" y="9424775"/>
            <a:ext cx="3349800" cy="4110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en" sz="900">
                <a:solidFill>
                  <a:srgbClr val="666666"/>
                </a:solidFill>
                <a:latin typeface="Open Sans"/>
                <a:ea typeface="Open Sans"/>
                <a:cs typeface="Open Sans"/>
                <a:sym typeface="Open Sans"/>
              </a:rPr>
              <a:t>Theme was done by Shatha Almutib</a:t>
            </a:r>
            <a:endParaRPr sz="900"/>
          </a:p>
        </p:txBody>
      </p:sp>
      <p:sp>
        <p:nvSpPr>
          <p:cNvPr id="420" name="Google Shape;420;p40"/>
          <p:cNvSpPr/>
          <p:nvPr/>
        </p:nvSpPr>
        <p:spPr>
          <a:xfrm>
            <a:off x="801650" y="3469627"/>
            <a:ext cx="2440200" cy="6219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solidFill>
                  <a:schemeClr val="lt1"/>
                </a:solidFill>
                <a:latin typeface="Open Sans"/>
                <a:ea typeface="Open Sans"/>
                <a:cs typeface="Open Sans"/>
                <a:sym typeface="Open Sans"/>
              </a:rPr>
              <a:t>Maha Alkoryshy</a:t>
            </a:r>
            <a:endParaRPr b="1" sz="17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700">
                <a:solidFill>
                  <a:schemeClr val="lt1"/>
                </a:solidFill>
                <a:latin typeface="Open Sans"/>
                <a:ea typeface="Open Sans"/>
                <a:cs typeface="Open Sans"/>
                <a:sym typeface="Open Sans"/>
              </a:rPr>
              <a:t>Manar Alzahrani</a:t>
            </a:r>
            <a:endParaRPr b="1" sz="1700">
              <a:solidFill>
                <a:schemeClr val="lt1"/>
              </a:solidFill>
              <a:latin typeface="Open Sans"/>
              <a:ea typeface="Open Sans"/>
              <a:cs typeface="Open Sans"/>
              <a:sym typeface="Open Sans"/>
            </a:endParaRPr>
          </a:p>
        </p:txBody>
      </p:sp>
      <p:sp>
        <p:nvSpPr>
          <p:cNvPr id="421" name="Google Shape;421;p40"/>
          <p:cNvSpPr/>
          <p:nvPr/>
        </p:nvSpPr>
        <p:spPr>
          <a:xfrm>
            <a:off x="3704518" y="4951467"/>
            <a:ext cx="2628000" cy="40755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Omar Alkadhi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Emad Almutairi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Rakan Alromayan</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Ali Alzahrani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Saad Alahmari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Malik halees</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Khalid Alrasheed</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Nawaf Alturki</a:t>
            </a:r>
            <a:endParaRPr b="1">
              <a:solidFill>
                <a:srgbClr val="64506A"/>
              </a:solidFill>
              <a:latin typeface="Open Sans"/>
              <a:ea typeface="Open Sans"/>
              <a:cs typeface="Open Sans"/>
              <a:sym typeface="Open Sans"/>
            </a:endParaRPr>
          </a:p>
        </p:txBody>
      </p:sp>
      <p:pic>
        <p:nvPicPr>
          <p:cNvPr id="422" name="Google Shape;422;p40"/>
          <p:cNvPicPr preferRelativeResize="0"/>
          <p:nvPr/>
        </p:nvPicPr>
        <p:blipFill>
          <a:blip r:embed="rId3">
            <a:alphaModFix/>
          </a:blip>
          <a:stretch>
            <a:fillRect/>
          </a:stretch>
        </p:blipFill>
        <p:spPr>
          <a:xfrm flipH="1">
            <a:off x="3896509" y="5662907"/>
            <a:ext cx="354000" cy="354000"/>
          </a:xfrm>
          <a:prstGeom prst="rect">
            <a:avLst/>
          </a:prstGeom>
          <a:noFill/>
          <a:ln>
            <a:noFill/>
          </a:ln>
        </p:spPr>
      </p:pic>
      <p:pic>
        <p:nvPicPr>
          <p:cNvPr id="423" name="Google Shape;423;p40"/>
          <p:cNvPicPr preferRelativeResize="0"/>
          <p:nvPr/>
        </p:nvPicPr>
        <p:blipFill>
          <a:blip r:embed="rId3">
            <a:alphaModFix/>
          </a:blip>
          <a:stretch>
            <a:fillRect/>
          </a:stretch>
        </p:blipFill>
        <p:spPr>
          <a:xfrm flipH="1">
            <a:off x="944646" y="7448054"/>
            <a:ext cx="354000" cy="354000"/>
          </a:xfrm>
          <a:prstGeom prst="rect">
            <a:avLst/>
          </a:prstGeom>
          <a:noFill/>
          <a:ln>
            <a:noFill/>
          </a:ln>
        </p:spPr>
      </p:pic>
      <p:sp>
        <p:nvSpPr>
          <p:cNvPr id="424" name="Google Shape;424;p40"/>
          <p:cNvSpPr txBox="1"/>
          <p:nvPr/>
        </p:nvSpPr>
        <p:spPr>
          <a:xfrm>
            <a:off x="410712" y="9416975"/>
            <a:ext cx="191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Open Sans"/>
                <a:ea typeface="Open Sans"/>
                <a:cs typeface="Open Sans"/>
                <a:sym typeface="Open Sans"/>
              </a:rPr>
              <a:t>Pathology442@gmail.com</a:t>
            </a:r>
            <a:endParaRPr b="1" sz="1000">
              <a:solidFill>
                <a:srgbClr val="FFFFFF"/>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nvSpPr>
        <p:spPr>
          <a:xfrm>
            <a:off x="538200" y="1613025"/>
            <a:ext cx="5781600" cy="457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434343"/>
                </a:solidFill>
                <a:latin typeface="Open Sans"/>
                <a:ea typeface="Open Sans"/>
                <a:cs typeface="Open Sans"/>
                <a:sym typeface="Open Sans"/>
              </a:rPr>
              <a:t>At the end of the lecture the students will be able to:</a:t>
            </a:r>
            <a:endParaRPr b="1"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Recognize the benign tumors of the kidney</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Describe renal cell carcinoma (RCC) &amp; Wilm’s tumor</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Recognize transitional cell and squamous carcinoma of the urinary bladder</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rPr b="1" lang="en" sz="1500">
                <a:solidFill>
                  <a:srgbClr val="434343"/>
                </a:solidFill>
                <a:latin typeface="Open Sans"/>
                <a:ea typeface="Open Sans"/>
                <a:cs typeface="Open Sans"/>
                <a:sym typeface="Open Sans"/>
              </a:rPr>
              <a:t>Key Outlines</a:t>
            </a:r>
            <a:endParaRPr b="1"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Benign tumors of the kidney</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Renal Cell Carcinoma</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Wilm’s tumor (nephroblastoma)</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 Transitional Cell and Squamous Carcinoma of bladder</a:t>
            </a:r>
            <a:endParaRPr sz="1500">
              <a:solidFill>
                <a:srgbClr val="434343"/>
              </a:solidFill>
              <a:latin typeface="Open Sans"/>
              <a:ea typeface="Open Sans"/>
              <a:cs typeface="Open Sans"/>
              <a:sym typeface="Open Sans"/>
            </a:endParaRPr>
          </a:p>
        </p:txBody>
      </p:sp>
      <p:grpSp>
        <p:nvGrpSpPr>
          <p:cNvPr id="154" name="Google Shape;154;p26"/>
          <p:cNvGrpSpPr/>
          <p:nvPr/>
        </p:nvGrpSpPr>
        <p:grpSpPr>
          <a:xfrm>
            <a:off x="-1794450" y="6797850"/>
            <a:ext cx="5147250" cy="4816800"/>
            <a:chOff x="-1569200" y="5595125"/>
            <a:chExt cx="5147250" cy="4816800"/>
          </a:xfrm>
        </p:grpSpPr>
        <p:sp>
          <p:nvSpPr>
            <p:cNvPr id="155" name="Google Shape;155;p26"/>
            <p:cNvSpPr/>
            <p:nvPr/>
          </p:nvSpPr>
          <p:spPr>
            <a:xfrm>
              <a:off x="-1569200" y="5595125"/>
              <a:ext cx="4913400" cy="4816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6"/>
            <p:cNvSpPr/>
            <p:nvPr/>
          </p:nvSpPr>
          <p:spPr>
            <a:xfrm>
              <a:off x="-1335350" y="5595125"/>
              <a:ext cx="4913400" cy="4674600"/>
            </a:xfrm>
            <a:prstGeom prst="ellipse">
              <a:avLst/>
            </a:prstGeom>
            <a:noFill/>
            <a:ln cap="flat" cmpd="sng" w="28575">
              <a:solidFill>
                <a:srgbClr val="564D6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6"/>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txBox="1"/>
          <p:nvPr/>
        </p:nvSpPr>
        <p:spPr>
          <a:xfrm>
            <a:off x="1687800" y="75000"/>
            <a:ext cx="34824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Objectives </a:t>
            </a:r>
            <a:endParaRPr b="1" sz="4800">
              <a:solidFill>
                <a:srgbClr val="64506A"/>
              </a:solidFill>
              <a:latin typeface="Open Sans"/>
              <a:ea typeface="Open Sans"/>
              <a:cs typeface="Open Sans"/>
              <a:sym typeface="Open Sans"/>
            </a:endParaRPr>
          </a:p>
        </p:txBody>
      </p:sp>
      <p:pic>
        <p:nvPicPr>
          <p:cNvPr id="159" name="Google Shape;159;p26"/>
          <p:cNvPicPr preferRelativeResize="0"/>
          <p:nvPr/>
        </p:nvPicPr>
        <p:blipFill>
          <a:blip r:embed="rId3">
            <a:alphaModFix amt="87000"/>
          </a:blip>
          <a:stretch>
            <a:fillRect/>
          </a:stretch>
        </p:blipFill>
        <p:spPr>
          <a:xfrm flipH="1">
            <a:off x="137900" y="7464550"/>
            <a:ext cx="2438400" cy="243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27"/>
          <p:cNvGrpSpPr/>
          <p:nvPr/>
        </p:nvGrpSpPr>
        <p:grpSpPr>
          <a:xfrm>
            <a:off x="64775" y="1105135"/>
            <a:ext cx="6728454" cy="1873448"/>
            <a:chOff x="-787004" y="2529303"/>
            <a:chExt cx="10644604" cy="1902750"/>
          </a:xfrm>
        </p:grpSpPr>
        <p:sp>
          <p:nvSpPr>
            <p:cNvPr id="165" name="Google Shape;165;p27"/>
            <p:cNvSpPr/>
            <p:nvPr/>
          </p:nvSpPr>
          <p:spPr>
            <a:xfrm>
              <a:off x="3090497" y="2529303"/>
              <a:ext cx="2889600" cy="457200"/>
            </a:xfrm>
            <a:prstGeom prst="roundRect">
              <a:avLst>
                <a:gd fmla="val 50000" name="adj"/>
              </a:avLst>
            </a:pr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Tumors of the Kidney</a:t>
              </a:r>
              <a:endParaRPr b="1">
                <a:solidFill>
                  <a:srgbClr val="FFFFFF"/>
                </a:solidFill>
                <a:latin typeface="Open Sans"/>
                <a:ea typeface="Open Sans"/>
                <a:cs typeface="Open Sans"/>
                <a:sym typeface="Open Sans"/>
              </a:endParaRPr>
            </a:p>
          </p:txBody>
        </p:sp>
        <p:sp>
          <p:nvSpPr>
            <p:cNvPr id="166" name="Google Shape;166;p27"/>
            <p:cNvSpPr/>
            <p:nvPr/>
          </p:nvSpPr>
          <p:spPr>
            <a:xfrm>
              <a:off x="6170501" y="3207763"/>
              <a:ext cx="2037000" cy="442500"/>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Benign</a:t>
              </a:r>
              <a:endParaRPr b="1">
                <a:solidFill>
                  <a:srgbClr val="FFFFFF"/>
                </a:solidFill>
                <a:latin typeface="Open Sans"/>
                <a:ea typeface="Open Sans"/>
                <a:cs typeface="Open Sans"/>
                <a:sym typeface="Open Sans"/>
              </a:endParaRPr>
            </a:p>
          </p:txBody>
        </p:sp>
        <p:sp>
          <p:nvSpPr>
            <p:cNvPr id="167" name="Google Shape;167;p27"/>
            <p:cNvSpPr/>
            <p:nvPr/>
          </p:nvSpPr>
          <p:spPr>
            <a:xfrm>
              <a:off x="863204" y="3207763"/>
              <a:ext cx="2037000" cy="442500"/>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Malignant</a:t>
              </a:r>
              <a:endParaRPr b="1">
                <a:solidFill>
                  <a:srgbClr val="FFFFFF"/>
                </a:solidFill>
                <a:latin typeface="Open Sans"/>
                <a:ea typeface="Open Sans"/>
                <a:cs typeface="Open Sans"/>
                <a:sym typeface="Open Sans"/>
              </a:endParaRPr>
            </a:p>
          </p:txBody>
        </p:sp>
        <p:sp>
          <p:nvSpPr>
            <p:cNvPr id="168" name="Google Shape;168;p27"/>
            <p:cNvSpPr/>
            <p:nvPr/>
          </p:nvSpPr>
          <p:spPr>
            <a:xfrm>
              <a:off x="-787004" y="3989553"/>
              <a:ext cx="2549400" cy="4425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262626"/>
                  </a:solidFill>
                  <a:latin typeface="Open Sans"/>
                  <a:ea typeface="Open Sans"/>
                  <a:cs typeface="Open Sans"/>
                  <a:sym typeface="Open Sans"/>
                </a:rPr>
                <a:t>Renal Cell Carcinoma</a:t>
              </a:r>
              <a:r>
                <a:rPr b="1" lang="en" sz="1000">
                  <a:solidFill>
                    <a:srgbClr val="262626"/>
                  </a:solidFill>
                  <a:latin typeface="Open Sans"/>
                  <a:ea typeface="Open Sans"/>
                  <a:cs typeface="Open Sans"/>
                  <a:sym typeface="Open Sans"/>
                </a:rPr>
                <a:t>(RCC)</a:t>
              </a:r>
              <a:endParaRPr b="1" sz="1000">
                <a:solidFill>
                  <a:srgbClr val="262626"/>
                </a:solidFill>
                <a:latin typeface="Open Sans"/>
                <a:ea typeface="Open Sans"/>
                <a:cs typeface="Open Sans"/>
                <a:sym typeface="Open Sans"/>
              </a:endParaRPr>
            </a:p>
          </p:txBody>
        </p:sp>
        <p:sp>
          <p:nvSpPr>
            <p:cNvPr id="169" name="Google Shape;169;p27"/>
            <p:cNvSpPr/>
            <p:nvPr/>
          </p:nvSpPr>
          <p:spPr>
            <a:xfrm>
              <a:off x="1838675" y="3989553"/>
              <a:ext cx="2691600" cy="4425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262626"/>
                  </a:solidFill>
                  <a:latin typeface="Open Sans"/>
                  <a:ea typeface="Open Sans"/>
                  <a:cs typeface="Open Sans"/>
                  <a:sym typeface="Open Sans"/>
                </a:rPr>
                <a:t>Wilm’s tumor (nephroblastoma)</a:t>
              </a:r>
              <a:endParaRPr b="1" sz="1200">
                <a:solidFill>
                  <a:srgbClr val="262626"/>
                </a:solidFill>
                <a:latin typeface="Open Sans"/>
                <a:ea typeface="Open Sans"/>
                <a:cs typeface="Open Sans"/>
                <a:sym typeface="Open Sans"/>
              </a:endParaRPr>
            </a:p>
          </p:txBody>
        </p:sp>
        <p:sp>
          <p:nvSpPr>
            <p:cNvPr id="170" name="Google Shape;170;p27"/>
            <p:cNvSpPr/>
            <p:nvPr/>
          </p:nvSpPr>
          <p:spPr>
            <a:xfrm>
              <a:off x="4606525" y="3989528"/>
              <a:ext cx="2549400" cy="4425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262626"/>
                  </a:solidFill>
                  <a:latin typeface="Open Sans"/>
                  <a:ea typeface="Open Sans"/>
                  <a:cs typeface="Open Sans"/>
                  <a:sym typeface="Open Sans"/>
                </a:rPr>
                <a:t>Oncocytoma</a:t>
              </a:r>
              <a:endParaRPr b="1" sz="1300">
                <a:solidFill>
                  <a:srgbClr val="FFFFFF"/>
                </a:solidFill>
                <a:latin typeface="Open Sans"/>
                <a:ea typeface="Open Sans"/>
                <a:cs typeface="Open Sans"/>
                <a:sym typeface="Open Sans"/>
              </a:endParaRPr>
            </a:p>
          </p:txBody>
        </p:sp>
        <p:sp>
          <p:nvSpPr>
            <p:cNvPr id="171" name="Google Shape;171;p27"/>
            <p:cNvSpPr/>
            <p:nvPr/>
          </p:nvSpPr>
          <p:spPr>
            <a:xfrm>
              <a:off x="7308200" y="3989528"/>
              <a:ext cx="2549400" cy="4425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262626"/>
                  </a:solidFill>
                  <a:latin typeface="Open Sans"/>
                  <a:ea typeface="Open Sans"/>
                  <a:cs typeface="Open Sans"/>
                  <a:sym typeface="Open Sans"/>
                </a:rPr>
                <a:t>Angiomyolipoma</a:t>
              </a:r>
              <a:endParaRPr b="1" sz="1200">
                <a:solidFill>
                  <a:srgbClr val="FFFFFF"/>
                </a:solidFill>
                <a:latin typeface="Open Sans"/>
                <a:ea typeface="Open Sans"/>
                <a:cs typeface="Open Sans"/>
                <a:sym typeface="Open Sans"/>
              </a:endParaRPr>
            </a:p>
          </p:txBody>
        </p:sp>
        <p:cxnSp>
          <p:nvCxnSpPr>
            <p:cNvPr id="172" name="Google Shape;172;p27"/>
            <p:cNvCxnSpPr>
              <a:stCxn id="165" idx="2"/>
              <a:endCxn id="166" idx="0"/>
            </p:cNvCxnSpPr>
            <p:nvPr/>
          </p:nvCxnSpPr>
          <p:spPr>
            <a:xfrm flipH="1" rot="-5400000">
              <a:off x="5751497" y="1770303"/>
              <a:ext cx="221400" cy="2653800"/>
            </a:xfrm>
            <a:prstGeom prst="bentConnector3">
              <a:avLst>
                <a:gd fmla="val 49969" name="adj1"/>
              </a:avLst>
            </a:prstGeom>
            <a:noFill/>
            <a:ln cap="flat" cmpd="sng" w="9525">
              <a:solidFill>
                <a:srgbClr val="C2C2C2"/>
              </a:solidFill>
              <a:prstDash val="solid"/>
              <a:round/>
              <a:headEnd len="sm" w="sm" type="none"/>
              <a:tailEnd len="sm" w="sm" type="none"/>
            </a:ln>
          </p:spPr>
        </p:cxnSp>
        <p:cxnSp>
          <p:nvCxnSpPr>
            <p:cNvPr id="173" name="Google Shape;173;p27"/>
            <p:cNvCxnSpPr>
              <a:stCxn id="167" idx="0"/>
              <a:endCxn id="165" idx="2"/>
            </p:cNvCxnSpPr>
            <p:nvPr/>
          </p:nvCxnSpPr>
          <p:spPr>
            <a:xfrm rot="-5400000">
              <a:off x="3097754" y="1770313"/>
              <a:ext cx="221400" cy="2653500"/>
            </a:xfrm>
            <a:prstGeom prst="bentConnector3">
              <a:avLst>
                <a:gd fmla="val 49969" name="adj1"/>
              </a:avLst>
            </a:prstGeom>
            <a:noFill/>
            <a:ln cap="flat" cmpd="sng" w="9525">
              <a:solidFill>
                <a:srgbClr val="C2C2C2"/>
              </a:solidFill>
              <a:prstDash val="solid"/>
              <a:round/>
              <a:headEnd len="sm" w="sm" type="none"/>
              <a:tailEnd len="sm" w="sm" type="none"/>
            </a:ln>
          </p:spPr>
        </p:cxnSp>
        <p:cxnSp>
          <p:nvCxnSpPr>
            <p:cNvPr id="174" name="Google Shape;174;p27"/>
            <p:cNvCxnSpPr>
              <a:stCxn id="167" idx="2"/>
              <a:endCxn id="169" idx="0"/>
            </p:cNvCxnSpPr>
            <p:nvPr/>
          </p:nvCxnSpPr>
          <p:spPr>
            <a:xfrm flipH="1" rot="-5400000">
              <a:off x="2363504" y="3168463"/>
              <a:ext cx="339300" cy="1302900"/>
            </a:xfrm>
            <a:prstGeom prst="bentConnector3">
              <a:avLst>
                <a:gd fmla="val 49998" name="adj1"/>
              </a:avLst>
            </a:prstGeom>
            <a:noFill/>
            <a:ln cap="flat" cmpd="sng" w="9525">
              <a:solidFill>
                <a:srgbClr val="C2C2C2"/>
              </a:solidFill>
              <a:prstDash val="solid"/>
              <a:round/>
              <a:headEnd len="sm" w="sm" type="none"/>
              <a:tailEnd len="sm" w="sm" type="none"/>
            </a:ln>
          </p:spPr>
        </p:cxnSp>
        <p:cxnSp>
          <p:nvCxnSpPr>
            <p:cNvPr id="175" name="Google Shape;175;p27"/>
            <p:cNvCxnSpPr>
              <a:stCxn id="168" idx="0"/>
              <a:endCxn id="167" idx="2"/>
            </p:cNvCxnSpPr>
            <p:nvPr/>
          </p:nvCxnSpPr>
          <p:spPr>
            <a:xfrm rot="-5400000">
              <a:off x="1015096" y="3122853"/>
              <a:ext cx="339300" cy="1394100"/>
            </a:xfrm>
            <a:prstGeom prst="bentConnector3">
              <a:avLst>
                <a:gd fmla="val 49998" name="adj1"/>
              </a:avLst>
            </a:prstGeom>
            <a:noFill/>
            <a:ln cap="flat" cmpd="sng" w="9525">
              <a:solidFill>
                <a:srgbClr val="C2C2C2"/>
              </a:solidFill>
              <a:prstDash val="solid"/>
              <a:round/>
              <a:headEnd len="sm" w="sm" type="none"/>
              <a:tailEnd len="sm" w="sm" type="none"/>
            </a:ln>
          </p:spPr>
        </p:cxnSp>
        <p:cxnSp>
          <p:nvCxnSpPr>
            <p:cNvPr id="176" name="Google Shape;176;p27"/>
            <p:cNvCxnSpPr>
              <a:stCxn id="166" idx="2"/>
              <a:endCxn id="171" idx="0"/>
            </p:cNvCxnSpPr>
            <p:nvPr/>
          </p:nvCxnSpPr>
          <p:spPr>
            <a:xfrm flipH="1" rot="-5400000">
              <a:off x="7716251" y="3123013"/>
              <a:ext cx="339300" cy="1393800"/>
            </a:xfrm>
            <a:prstGeom prst="bentConnector3">
              <a:avLst>
                <a:gd fmla="val 49995" name="adj1"/>
              </a:avLst>
            </a:prstGeom>
            <a:noFill/>
            <a:ln cap="flat" cmpd="sng" w="9525">
              <a:solidFill>
                <a:srgbClr val="C2C2C2"/>
              </a:solidFill>
              <a:prstDash val="solid"/>
              <a:round/>
              <a:headEnd len="sm" w="sm" type="none"/>
              <a:tailEnd len="sm" w="sm" type="none"/>
            </a:ln>
          </p:spPr>
        </p:cxnSp>
        <p:cxnSp>
          <p:nvCxnSpPr>
            <p:cNvPr id="177" name="Google Shape;177;p27"/>
            <p:cNvCxnSpPr>
              <a:stCxn id="170" idx="0"/>
              <a:endCxn id="166" idx="2"/>
            </p:cNvCxnSpPr>
            <p:nvPr/>
          </p:nvCxnSpPr>
          <p:spPr>
            <a:xfrm rot="-5400000">
              <a:off x="6365425" y="3166028"/>
              <a:ext cx="339300" cy="1307700"/>
            </a:xfrm>
            <a:prstGeom prst="bentConnector3">
              <a:avLst>
                <a:gd fmla="val 49995" name="adj1"/>
              </a:avLst>
            </a:prstGeom>
            <a:noFill/>
            <a:ln cap="flat" cmpd="sng" w="9525">
              <a:solidFill>
                <a:srgbClr val="C2C2C2"/>
              </a:solidFill>
              <a:prstDash val="solid"/>
              <a:round/>
              <a:headEnd len="sm" w="sm" type="none"/>
              <a:tailEnd len="sm" w="sm" type="none"/>
            </a:ln>
          </p:spPr>
        </p:cxnSp>
      </p:grpSp>
      <p:sp>
        <p:nvSpPr>
          <p:cNvPr id="178" name="Google Shape;178;p27"/>
          <p:cNvSpPr/>
          <p:nvPr/>
        </p:nvSpPr>
        <p:spPr>
          <a:xfrm>
            <a:off x="2785196" y="3378860"/>
            <a:ext cx="1287600" cy="4356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Types</a:t>
            </a:r>
            <a:endParaRPr b="1">
              <a:solidFill>
                <a:srgbClr val="FFFFFF"/>
              </a:solidFill>
              <a:latin typeface="Open Sans"/>
              <a:ea typeface="Open Sans"/>
              <a:cs typeface="Open Sans"/>
              <a:sym typeface="Open Sans"/>
            </a:endParaRPr>
          </a:p>
        </p:txBody>
      </p:sp>
      <p:cxnSp>
        <p:nvCxnSpPr>
          <p:cNvPr id="179" name="Google Shape;179;p27"/>
          <p:cNvCxnSpPr>
            <a:stCxn id="168" idx="2"/>
            <a:endCxn id="178" idx="0"/>
          </p:cNvCxnSpPr>
          <p:nvPr/>
        </p:nvCxnSpPr>
        <p:spPr>
          <a:xfrm flipH="1" rot="-5400000">
            <a:off x="1949613" y="1899483"/>
            <a:ext cx="400200" cy="2558400"/>
          </a:xfrm>
          <a:prstGeom prst="bentConnector3">
            <a:avLst>
              <a:gd fmla="val 50010" name="adj1"/>
            </a:avLst>
          </a:prstGeom>
          <a:noFill/>
          <a:ln cap="flat" cmpd="sng" w="9525">
            <a:solidFill>
              <a:srgbClr val="C2C2C2"/>
            </a:solidFill>
            <a:prstDash val="solid"/>
            <a:round/>
            <a:headEnd len="med" w="med" type="none"/>
            <a:tailEnd len="med" w="med" type="none"/>
          </a:ln>
        </p:spPr>
      </p:cxnSp>
      <p:sp>
        <p:nvSpPr>
          <p:cNvPr id="180" name="Google Shape;180;p27"/>
          <p:cNvSpPr/>
          <p:nvPr/>
        </p:nvSpPr>
        <p:spPr>
          <a:xfrm>
            <a:off x="131587" y="4069210"/>
            <a:ext cx="1611600" cy="4356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62626"/>
                </a:solidFill>
                <a:latin typeface="Open Sans"/>
                <a:ea typeface="Open Sans"/>
                <a:cs typeface="Open Sans"/>
                <a:sym typeface="Open Sans"/>
              </a:rPr>
              <a:t>Clear Cell</a:t>
            </a:r>
            <a:endParaRPr b="1">
              <a:solidFill>
                <a:srgbClr val="262626"/>
              </a:solidFill>
              <a:latin typeface="Open Sans"/>
              <a:ea typeface="Open Sans"/>
              <a:cs typeface="Open Sans"/>
              <a:sym typeface="Open Sans"/>
            </a:endParaRPr>
          </a:p>
          <a:p>
            <a:pPr indent="0" lvl="0" marL="0" rtl="0" algn="ctr">
              <a:spcBef>
                <a:spcPts val="0"/>
              </a:spcBef>
              <a:spcAft>
                <a:spcPts val="0"/>
              </a:spcAft>
              <a:buNone/>
            </a:pPr>
            <a:r>
              <a:rPr b="1" lang="en">
                <a:solidFill>
                  <a:srgbClr val="262626"/>
                </a:solidFill>
                <a:latin typeface="Open Sans"/>
                <a:ea typeface="Open Sans"/>
                <a:cs typeface="Open Sans"/>
                <a:sym typeface="Open Sans"/>
              </a:rPr>
              <a:t>65%</a:t>
            </a:r>
            <a:endParaRPr b="1">
              <a:solidFill>
                <a:srgbClr val="262626"/>
              </a:solidFill>
              <a:latin typeface="Open Sans"/>
              <a:ea typeface="Open Sans"/>
              <a:cs typeface="Open Sans"/>
              <a:sym typeface="Open Sans"/>
            </a:endParaRPr>
          </a:p>
        </p:txBody>
      </p:sp>
      <p:sp>
        <p:nvSpPr>
          <p:cNvPr id="181" name="Google Shape;181;p27"/>
          <p:cNvSpPr/>
          <p:nvPr/>
        </p:nvSpPr>
        <p:spPr>
          <a:xfrm>
            <a:off x="1792687" y="4069210"/>
            <a:ext cx="1611600" cy="4356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62626"/>
                </a:solidFill>
                <a:latin typeface="Open Sans"/>
                <a:ea typeface="Open Sans"/>
                <a:cs typeface="Open Sans"/>
                <a:sym typeface="Open Sans"/>
              </a:rPr>
              <a:t>Papillary (10-15%)</a:t>
            </a:r>
            <a:endParaRPr b="1">
              <a:solidFill>
                <a:srgbClr val="262626"/>
              </a:solidFill>
              <a:latin typeface="Open Sans"/>
              <a:ea typeface="Open Sans"/>
              <a:cs typeface="Open Sans"/>
              <a:sym typeface="Open Sans"/>
            </a:endParaRPr>
          </a:p>
        </p:txBody>
      </p:sp>
      <p:sp>
        <p:nvSpPr>
          <p:cNvPr id="182" name="Google Shape;182;p27"/>
          <p:cNvSpPr/>
          <p:nvPr/>
        </p:nvSpPr>
        <p:spPr>
          <a:xfrm>
            <a:off x="3453787" y="4069210"/>
            <a:ext cx="1611600" cy="4356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62626"/>
                </a:solidFill>
                <a:latin typeface="Open Sans"/>
                <a:ea typeface="Open Sans"/>
                <a:cs typeface="Open Sans"/>
                <a:sym typeface="Open Sans"/>
              </a:rPr>
              <a:t>Chromophobe (5%)</a:t>
            </a:r>
            <a:endParaRPr b="1">
              <a:solidFill>
                <a:srgbClr val="262626"/>
              </a:solidFill>
              <a:latin typeface="Open Sans"/>
              <a:ea typeface="Open Sans"/>
              <a:cs typeface="Open Sans"/>
              <a:sym typeface="Open Sans"/>
            </a:endParaRPr>
          </a:p>
        </p:txBody>
      </p:sp>
      <p:sp>
        <p:nvSpPr>
          <p:cNvPr id="183" name="Google Shape;183;p27"/>
          <p:cNvSpPr/>
          <p:nvPr/>
        </p:nvSpPr>
        <p:spPr>
          <a:xfrm>
            <a:off x="5114888" y="4069201"/>
            <a:ext cx="1611600" cy="4356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62626"/>
                </a:solidFill>
                <a:latin typeface="Open Sans"/>
                <a:ea typeface="Open Sans"/>
                <a:cs typeface="Open Sans"/>
                <a:sym typeface="Open Sans"/>
              </a:rPr>
              <a:t>Other </a:t>
            </a:r>
            <a:r>
              <a:rPr b="1" lang="en">
                <a:solidFill>
                  <a:srgbClr val="93C47D"/>
                </a:solidFill>
                <a:latin typeface="Open Sans"/>
                <a:ea typeface="Open Sans"/>
                <a:cs typeface="Open Sans"/>
                <a:sym typeface="Open Sans"/>
              </a:rPr>
              <a:t>rare types</a:t>
            </a:r>
            <a:r>
              <a:rPr b="1" lang="en">
                <a:solidFill>
                  <a:srgbClr val="262626"/>
                </a:solidFill>
                <a:latin typeface="Open Sans"/>
                <a:ea typeface="Open Sans"/>
                <a:cs typeface="Open Sans"/>
                <a:sym typeface="Open Sans"/>
              </a:rPr>
              <a:t>  (15%)</a:t>
            </a:r>
            <a:endParaRPr b="1">
              <a:solidFill>
                <a:srgbClr val="262626"/>
              </a:solidFill>
              <a:latin typeface="Open Sans"/>
              <a:ea typeface="Open Sans"/>
              <a:cs typeface="Open Sans"/>
              <a:sym typeface="Open Sans"/>
            </a:endParaRPr>
          </a:p>
        </p:txBody>
      </p:sp>
      <p:cxnSp>
        <p:nvCxnSpPr>
          <p:cNvPr id="184" name="Google Shape;184;p27"/>
          <p:cNvCxnSpPr>
            <a:stCxn id="178" idx="2"/>
            <a:endCxn id="180" idx="0"/>
          </p:cNvCxnSpPr>
          <p:nvPr/>
        </p:nvCxnSpPr>
        <p:spPr>
          <a:xfrm rot="5400000">
            <a:off x="2055896" y="2696060"/>
            <a:ext cx="254700" cy="2491500"/>
          </a:xfrm>
          <a:prstGeom prst="bentConnector3">
            <a:avLst>
              <a:gd fmla="val 50010" name="adj1"/>
            </a:avLst>
          </a:prstGeom>
          <a:noFill/>
          <a:ln cap="flat" cmpd="sng" w="9525">
            <a:solidFill>
              <a:srgbClr val="C2C2C2"/>
            </a:solidFill>
            <a:prstDash val="solid"/>
            <a:round/>
            <a:headEnd len="med" w="med" type="none"/>
            <a:tailEnd len="med" w="med" type="none"/>
          </a:ln>
        </p:spPr>
      </p:cxnSp>
      <p:cxnSp>
        <p:nvCxnSpPr>
          <p:cNvPr id="185" name="Google Shape;185;p27"/>
          <p:cNvCxnSpPr>
            <a:stCxn id="178" idx="2"/>
            <a:endCxn id="181" idx="0"/>
          </p:cNvCxnSpPr>
          <p:nvPr/>
        </p:nvCxnSpPr>
        <p:spPr>
          <a:xfrm rot="5400000">
            <a:off x="2886446" y="3526610"/>
            <a:ext cx="254700" cy="830400"/>
          </a:xfrm>
          <a:prstGeom prst="bentConnector3">
            <a:avLst>
              <a:gd fmla="val 50010" name="adj1"/>
            </a:avLst>
          </a:prstGeom>
          <a:noFill/>
          <a:ln cap="flat" cmpd="sng" w="9525">
            <a:solidFill>
              <a:srgbClr val="C2C2C2"/>
            </a:solidFill>
            <a:prstDash val="solid"/>
            <a:round/>
            <a:headEnd len="med" w="med" type="none"/>
            <a:tailEnd len="med" w="med" type="none"/>
          </a:ln>
        </p:spPr>
      </p:cxnSp>
      <p:cxnSp>
        <p:nvCxnSpPr>
          <p:cNvPr id="186" name="Google Shape;186;p27"/>
          <p:cNvCxnSpPr>
            <a:stCxn id="178" idx="2"/>
            <a:endCxn id="182" idx="0"/>
          </p:cNvCxnSpPr>
          <p:nvPr/>
        </p:nvCxnSpPr>
        <p:spPr>
          <a:xfrm flipH="1" rot="-5400000">
            <a:off x="3716996" y="3526460"/>
            <a:ext cx="254700" cy="830700"/>
          </a:xfrm>
          <a:prstGeom prst="bentConnector3">
            <a:avLst>
              <a:gd fmla="val 50010" name="adj1"/>
            </a:avLst>
          </a:prstGeom>
          <a:noFill/>
          <a:ln cap="flat" cmpd="sng" w="9525">
            <a:solidFill>
              <a:srgbClr val="C2C2C2"/>
            </a:solidFill>
            <a:prstDash val="solid"/>
            <a:round/>
            <a:headEnd len="med" w="med" type="none"/>
            <a:tailEnd len="med" w="med" type="none"/>
          </a:ln>
        </p:spPr>
      </p:cxnSp>
      <p:cxnSp>
        <p:nvCxnSpPr>
          <p:cNvPr id="187" name="Google Shape;187;p27"/>
          <p:cNvCxnSpPr>
            <a:stCxn id="178" idx="2"/>
            <a:endCxn id="183" idx="0"/>
          </p:cNvCxnSpPr>
          <p:nvPr/>
        </p:nvCxnSpPr>
        <p:spPr>
          <a:xfrm flipH="1" rot="-5400000">
            <a:off x="4547546" y="2695910"/>
            <a:ext cx="254700" cy="2491800"/>
          </a:xfrm>
          <a:prstGeom prst="bentConnector3">
            <a:avLst>
              <a:gd fmla="val 50008" name="adj1"/>
            </a:avLst>
          </a:prstGeom>
          <a:noFill/>
          <a:ln cap="flat" cmpd="sng" w="9525">
            <a:solidFill>
              <a:srgbClr val="C2C2C2"/>
            </a:solidFill>
            <a:prstDash val="solid"/>
            <a:round/>
            <a:headEnd len="med" w="med" type="none"/>
            <a:tailEnd len="med" w="med" type="none"/>
          </a:ln>
        </p:spPr>
      </p:cxnSp>
      <p:sp>
        <p:nvSpPr>
          <p:cNvPr id="188" name="Google Shape;188;p27"/>
          <p:cNvSpPr/>
          <p:nvPr/>
        </p:nvSpPr>
        <p:spPr>
          <a:xfrm>
            <a:off x="2450968" y="5805570"/>
            <a:ext cx="1826400" cy="450300"/>
          </a:xfrm>
          <a:prstGeom prst="roundRect">
            <a:avLst>
              <a:gd fmla="val 50000" name="adj"/>
            </a:avLst>
          </a:pr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Tumors of the Urinary Tract</a:t>
            </a:r>
            <a:endParaRPr b="1">
              <a:solidFill>
                <a:srgbClr val="FFFFFF"/>
              </a:solidFill>
              <a:latin typeface="Open Sans"/>
              <a:ea typeface="Open Sans"/>
              <a:cs typeface="Open Sans"/>
              <a:sym typeface="Open Sans"/>
            </a:endParaRPr>
          </a:p>
        </p:txBody>
      </p:sp>
      <p:sp>
        <p:nvSpPr>
          <p:cNvPr id="189" name="Google Shape;189;p27"/>
          <p:cNvSpPr/>
          <p:nvPr/>
        </p:nvSpPr>
        <p:spPr>
          <a:xfrm>
            <a:off x="4259700" y="6473571"/>
            <a:ext cx="1915800" cy="1429500"/>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Squamous cell carcinoma of urinary bladder</a:t>
            </a:r>
            <a:endParaRPr b="1">
              <a:solidFill>
                <a:schemeClr val="lt1"/>
              </a:solidFill>
              <a:latin typeface="Open Sans"/>
              <a:ea typeface="Open Sans"/>
              <a:cs typeface="Open Sans"/>
              <a:sym typeface="Open Sans"/>
            </a:endParaRPr>
          </a:p>
        </p:txBody>
      </p:sp>
      <p:sp>
        <p:nvSpPr>
          <p:cNvPr id="190" name="Google Shape;190;p27"/>
          <p:cNvSpPr/>
          <p:nvPr/>
        </p:nvSpPr>
        <p:spPr>
          <a:xfrm>
            <a:off x="437675" y="6473571"/>
            <a:ext cx="2013300" cy="1429500"/>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Transitional cell neoplasms of urinary bladder</a:t>
            </a:r>
            <a:endParaRPr b="1">
              <a:solidFill>
                <a:srgbClr val="FFFFFF"/>
              </a:solidFill>
              <a:latin typeface="Open Sans"/>
              <a:ea typeface="Open Sans"/>
              <a:cs typeface="Open Sans"/>
              <a:sym typeface="Open Sans"/>
            </a:endParaRPr>
          </a:p>
        </p:txBody>
      </p:sp>
      <p:cxnSp>
        <p:nvCxnSpPr>
          <p:cNvPr id="191" name="Google Shape;191;p27"/>
          <p:cNvCxnSpPr>
            <a:stCxn id="188" idx="2"/>
            <a:endCxn id="189" idx="0"/>
          </p:cNvCxnSpPr>
          <p:nvPr/>
        </p:nvCxnSpPr>
        <p:spPr>
          <a:xfrm flipH="1" rot="-5400000">
            <a:off x="4181968" y="5438070"/>
            <a:ext cx="217800" cy="1853400"/>
          </a:xfrm>
          <a:prstGeom prst="bentConnector3">
            <a:avLst>
              <a:gd fmla="val 49977" name="adj1"/>
            </a:avLst>
          </a:prstGeom>
          <a:noFill/>
          <a:ln cap="flat" cmpd="sng" w="9525">
            <a:solidFill>
              <a:srgbClr val="C2C2C2"/>
            </a:solidFill>
            <a:prstDash val="solid"/>
            <a:round/>
            <a:headEnd len="sm" w="sm" type="none"/>
            <a:tailEnd len="sm" w="sm" type="none"/>
          </a:ln>
        </p:spPr>
      </p:cxnSp>
      <p:cxnSp>
        <p:nvCxnSpPr>
          <p:cNvPr id="192" name="Google Shape;192;p27"/>
          <p:cNvCxnSpPr>
            <a:stCxn id="190" idx="0"/>
            <a:endCxn id="188" idx="2"/>
          </p:cNvCxnSpPr>
          <p:nvPr/>
        </p:nvCxnSpPr>
        <p:spPr>
          <a:xfrm rot="-5400000">
            <a:off x="2295275" y="5404821"/>
            <a:ext cx="217800" cy="1919700"/>
          </a:xfrm>
          <a:prstGeom prst="bentConnector3">
            <a:avLst>
              <a:gd fmla="val 49977" name="adj1"/>
            </a:avLst>
          </a:prstGeom>
          <a:noFill/>
          <a:ln cap="flat" cmpd="sng" w="9525">
            <a:solidFill>
              <a:srgbClr val="C2C2C2"/>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graphicFrame>
        <p:nvGraphicFramePr>
          <p:cNvPr id="197" name="Google Shape;197;p28"/>
          <p:cNvGraphicFramePr/>
          <p:nvPr/>
        </p:nvGraphicFramePr>
        <p:xfrm>
          <a:off x="0" y="-6023"/>
          <a:ext cx="3000000" cy="3000000"/>
        </p:xfrm>
        <a:graphic>
          <a:graphicData uri="http://schemas.openxmlformats.org/drawingml/2006/table">
            <a:tbl>
              <a:tblPr>
                <a:noFill/>
                <a:tableStyleId>{B0C5A60B-6579-435B-81F7-1B19FD418A59}</a:tableStyleId>
              </a:tblPr>
              <a:tblGrid>
                <a:gridCol w="1438925"/>
                <a:gridCol w="1144450"/>
                <a:gridCol w="1385300"/>
                <a:gridCol w="1444650"/>
                <a:gridCol w="1444650"/>
              </a:tblGrid>
              <a:tr h="427400">
                <a:tc gridSpan="5" rowSpan="2">
                  <a:txBody>
                    <a:bodyPr/>
                    <a:lstStyle/>
                    <a:p>
                      <a:pPr indent="0" lvl="0" marL="0" rtl="0" algn="ctr">
                        <a:lnSpc>
                          <a:spcPct val="90000"/>
                        </a:lnSpc>
                        <a:spcBef>
                          <a:spcPts val="0"/>
                        </a:spcBef>
                        <a:spcAft>
                          <a:spcPts val="0"/>
                        </a:spcAft>
                        <a:buNone/>
                      </a:pPr>
                      <a:r>
                        <a:rPr b="1" lang="en" sz="4800">
                          <a:solidFill>
                            <a:schemeClr val="lt1"/>
                          </a:solidFill>
                          <a:latin typeface="Open Sans"/>
                          <a:ea typeface="Open Sans"/>
                          <a:cs typeface="Open Sans"/>
                          <a:sym typeface="Open Sans"/>
                        </a:rPr>
                        <a:t>Benign Tumors</a:t>
                      </a:r>
                      <a:endParaRPr b="1" sz="4800">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rowSpan="2" hMerge="1"/>
                <a:tc rowSpan="2" hMerge="1"/>
                <a:tc rowSpan="2" hMerge="1"/>
                <a:tc rowSpan="2" hMerge="1"/>
              </a:tr>
              <a:tr h="411725">
                <a:tc gridSpan="5" vMerge="1"/>
                <a:tc hMerge="1" vMerge="1"/>
                <a:tc hMerge="1" vMerge="1"/>
                <a:tc hMerge="1" vMerge="1"/>
                <a:tc hMerge="1" vMerge="1"/>
              </a:tr>
              <a:tr h="510750">
                <a:tc gridSpan="5">
                  <a:txBody>
                    <a:bodyPr/>
                    <a:lstStyle/>
                    <a:p>
                      <a:pPr indent="0" lvl="0" marL="0" rtl="0" algn="ctr">
                        <a:lnSpc>
                          <a:spcPct val="90000"/>
                        </a:lnSpc>
                        <a:spcBef>
                          <a:spcPts val="0"/>
                        </a:spcBef>
                        <a:spcAft>
                          <a:spcPts val="0"/>
                        </a:spcAft>
                        <a:buNone/>
                      </a:pPr>
                      <a:r>
                        <a:rPr b="1" lang="en" sz="2400">
                          <a:solidFill>
                            <a:srgbClr val="FFFFFF"/>
                          </a:solidFill>
                          <a:latin typeface="Open Sans"/>
                          <a:ea typeface="Open Sans"/>
                          <a:cs typeface="Open Sans"/>
                          <a:sym typeface="Open Sans"/>
                        </a:rPr>
                        <a:t>1 | </a:t>
                      </a:r>
                      <a:r>
                        <a:rPr b="1" lang="en" sz="2400">
                          <a:solidFill>
                            <a:srgbClr val="FFFFFF"/>
                          </a:solidFill>
                          <a:latin typeface="Open Sans"/>
                          <a:ea typeface="Open Sans"/>
                          <a:cs typeface="Open Sans"/>
                          <a:sym typeface="Open Sans"/>
                        </a:rPr>
                        <a:t>Renal</a:t>
                      </a:r>
                      <a:r>
                        <a:rPr b="1" lang="en" sz="2400">
                          <a:solidFill>
                            <a:srgbClr val="FFFFFF"/>
                          </a:solidFill>
                          <a:latin typeface="Open Sans"/>
                          <a:ea typeface="Open Sans"/>
                          <a:cs typeface="Open Sans"/>
                          <a:sym typeface="Open Sans"/>
                        </a:rPr>
                        <a:t> Oncocytoma</a:t>
                      </a:r>
                      <a:endParaRPr b="1" sz="24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c hMerge="1"/>
              </a:tr>
              <a:tr h="886975">
                <a:tc>
                  <a:txBody>
                    <a:bodyPr/>
                    <a:lstStyle/>
                    <a:p>
                      <a:pPr indent="0" lvl="0" marL="0" rtl="0" algn="ctr">
                        <a:spcBef>
                          <a:spcPts val="0"/>
                        </a:spcBef>
                        <a:spcAft>
                          <a:spcPts val="0"/>
                        </a:spcAft>
                        <a:buNone/>
                      </a:pPr>
                      <a:r>
                        <a:rPr b="1" lang="en" sz="1600">
                          <a:solidFill>
                            <a:srgbClr val="434343"/>
                          </a:solidFill>
                          <a:latin typeface="Open Sans"/>
                          <a:ea typeface="Open Sans"/>
                          <a:cs typeface="Open Sans"/>
                          <a:sym typeface="Open Sans"/>
                        </a:rPr>
                        <a:t>Definition  </a:t>
                      </a:r>
                      <a:endParaRPr b="1" sz="1600">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gridSpan="4">
                  <a:txBody>
                    <a:bodyPr/>
                    <a:lstStyle/>
                    <a:p>
                      <a:pPr indent="0" lvl="0" marL="0" rtl="0" algn="ctr">
                        <a:spcBef>
                          <a:spcPts val="0"/>
                        </a:spcBef>
                        <a:spcAft>
                          <a:spcPts val="0"/>
                        </a:spcAft>
                        <a:buNone/>
                      </a:pPr>
                      <a:r>
                        <a:rPr lang="en">
                          <a:solidFill>
                            <a:srgbClr val="434343"/>
                          </a:solidFill>
                          <a:latin typeface="Oxygen"/>
                          <a:ea typeface="Oxygen"/>
                          <a:cs typeface="Oxygen"/>
                          <a:sym typeface="Oxygen"/>
                        </a:rPr>
                        <a:t>Benign tumors that arises from </a:t>
                      </a:r>
                      <a:r>
                        <a:rPr b="1" lang="en">
                          <a:solidFill>
                            <a:srgbClr val="434343"/>
                          </a:solidFill>
                          <a:latin typeface="Oxygen"/>
                          <a:ea typeface="Oxygen"/>
                          <a:cs typeface="Oxygen"/>
                          <a:sym typeface="Oxygen"/>
                        </a:rPr>
                        <a:t>intercalated cells</a:t>
                      </a:r>
                      <a:r>
                        <a:rPr lang="en">
                          <a:solidFill>
                            <a:srgbClr val="434343"/>
                          </a:solidFill>
                          <a:latin typeface="Oxygen"/>
                          <a:ea typeface="Oxygen"/>
                          <a:cs typeface="Oxygen"/>
                          <a:sym typeface="Oxygen"/>
                        </a:rPr>
                        <a:t> of collecting ducts in kidney</a:t>
                      </a:r>
                      <a:endParaRPr b="1" sz="1700">
                        <a:solidFill>
                          <a:srgbClr val="434343"/>
                        </a:solidFill>
                        <a:latin typeface="Oxygen"/>
                        <a:ea typeface="Oxygen"/>
                        <a:cs typeface="Oxygen"/>
                        <a:sym typeface="Oxygen"/>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c hMerge="1"/>
              </a:tr>
              <a:tr h="1033700">
                <a:tc rowSpan="4">
                  <a:txBody>
                    <a:bodyPr/>
                    <a:lstStyle/>
                    <a:p>
                      <a:pPr indent="0" lvl="0" marL="0" rtl="0" algn="ctr">
                        <a:spcBef>
                          <a:spcPts val="0"/>
                        </a:spcBef>
                        <a:spcAft>
                          <a:spcPts val="0"/>
                        </a:spcAft>
                        <a:buNone/>
                      </a:pPr>
                      <a:r>
                        <a:rPr b="1" lang="en" sz="1600">
                          <a:solidFill>
                            <a:srgbClr val="434343"/>
                          </a:solidFill>
                          <a:latin typeface="Open Sans"/>
                          <a:ea typeface="Open Sans"/>
                          <a:cs typeface="Open Sans"/>
                          <a:sym typeface="Open Sans"/>
                        </a:rPr>
                        <a:t>Morphology</a:t>
                      </a:r>
                      <a:endParaRPr b="1" sz="1600">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a:txBody>
                    <a:bodyPr/>
                    <a:lstStyle/>
                    <a:p>
                      <a:pPr indent="0" lvl="0" marL="0" rtl="0" algn="ctr">
                        <a:spcBef>
                          <a:spcPts val="0"/>
                        </a:spcBef>
                        <a:spcAft>
                          <a:spcPts val="0"/>
                        </a:spcAft>
                        <a:buNone/>
                      </a:pPr>
                      <a:r>
                        <a:rPr b="1" lang="en">
                          <a:solidFill>
                            <a:srgbClr val="434343"/>
                          </a:solidFill>
                          <a:latin typeface="Oxygen"/>
                          <a:ea typeface="Oxygen"/>
                          <a:cs typeface="Oxygen"/>
                          <a:sym typeface="Oxygen"/>
                        </a:rPr>
                        <a:t>Grossly</a:t>
                      </a:r>
                      <a:endParaRPr b="1">
                        <a:solidFill>
                          <a:srgbClr val="434343"/>
                        </a:solidFill>
                        <a:latin typeface="Oxygen"/>
                        <a:ea typeface="Oxygen"/>
                        <a:cs typeface="Oxygen"/>
                        <a:sym typeface="Oxygen"/>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gridSpan="2">
                  <a:txBody>
                    <a:bodyPr/>
                    <a:lstStyle/>
                    <a:p>
                      <a:pPr indent="0" lvl="0" marL="0" rtl="0" algn="ctr">
                        <a:spcBef>
                          <a:spcPts val="0"/>
                        </a:spcBef>
                        <a:spcAft>
                          <a:spcPts val="0"/>
                        </a:spcAft>
                        <a:buNone/>
                      </a:pPr>
                      <a:r>
                        <a:rPr lang="en">
                          <a:solidFill>
                            <a:srgbClr val="434343"/>
                          </a:solidFill>
                          <a:latin typeface="Open Sans"/>
                          <a:ea typeface="Open Sans"/>
                          <a:cs typeface="Open Sans"/>
                          <a:sym typeface="Open Sans"/>
                        </a:rPr>
                        <a:t>well-circumscribed </a:t>
                      </a:r>
                      <a:r>
                        <a:rPr lang="en">
                          <a:solidFill>
                            <a:srgbClr val="990000"/>
                          </a:solidFill>
                          <a:latin typeface="Open Sans"/>
                          <a:ea typeface="Open Sans"/>
                          <a:cs typeface="Open Sans"/>
                          <a:sym typeface="Open Sans"/>
                        </a:rPr>
                        <a:t>mahogany-brown</a:t>
                      </a:r>
                      <a:r>
                        <a:rPr lang="en">
                          <a:solidFill>
                            <a:srgbClr val="434343"/>
                          </a:solidFill>
                          <a:latin typeface="Open Sans"/>
                          <a:ea typeface="Open Sans"/>
                          <a:cs typeface="Open Sans"/>
                          <a:sym typeface="Open Sans"/>
                        </a:rPr>
                        <a:t> colored tumor with central </a:t>
                      </a:r>
                      <a:r>
                        <a:rPr b="1" lang="en">
                          <a:solidFill>
                            <a:srgbClr val="990000"/>
                          </a:solidFill>
                          <a:latin typeface="Open Sans"/>
                          <a:ea typeface="Open Sans"/>
                          <a:cs typeface="Open Sans"/>
                          <a:sym typeface="Open Sans"/>
                        </a:rPr>
                        <a:t>stellate scar</a:t>
                      </a:r>
                      <a:endParaRPr b="1">
                        <a:solidFill>
                          <a:srgbClr val="990000"/>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3EFEF"/>
                    </a:solidFill>
                  </a:tcPr>
                </a:tc>
                <a:tc hMerge="1"/>
                <a:tc>
                  <a:txBody>
                    <a:bodyPr/>
                    <a:lstStyle/>
                    <a:p>
                      <a:pPr indent="0" lvl="0" marL="0" rtl="0" algn="ctr">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1895150">
                <a:tc vMerge="1"/>
                <a:tc>
                  <a:txBody>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Micro</a:t>
                      </a:r>
                      <a:r>
                        <a:rPr b="1" lang="en">
                          <a:solidFill>
                            <a:srgbClr val="434343"/>
                          </a:solidFill>
                          <a:latin typeface="Open Sans"/>
                          <a:ea typeface="Open Sans"/>
                          <a:cs typeface="Open Sans"/>
                          <a:sym typeface="Open Sans"/>
                        </a:rPr>
                        <a:t>- </a:t>
                      </a:r>
                      <a:r>
                        <a:rPr b="1" lang="en">
                          <a:solidFill>
                            <a:srgbClr val="434343"/>
                          </a:solidFill>
                          <a:latin typeface="Open Sans"/>
                          <a:ea typeface="Open Sans"/>
                          <a:cs typeface="Open Sans"/>
                          <a:sym typeface="Open Sans"/>
                        </a:rPr>
                        <a:t>scopically</a:t>
                      </a:r>
                      <a:endParaRPr b="1">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Uniform, round, polygonal cells </a:t>
                      </a:r>
                      <a:r>
                        <a:rPr lang="en" sz="1200">
                          <a:solidFill>
                            <a:srgbClr val="434343"/>
                          </a:solidFill>
                          <a:latin typeface="Open Sans"/>
                          <a:ea typeface="Open Sans"/>
                          <a:cs typeface="Open Sans"/>
                          <a:sym typeface="Open Sans"/>
                        </a:rPr>
                        <a:t>w</a:t>
                      </a:r>
                      <a:r>
                        <a:rPr lang="en" sz="1200">
                          <a:solidFill>
                            <a:srgbClr val="434343"/>
                          </a:solidFill>
                          <a:latin typeface="Open Sans"/>
                          <a:ea typeface="Open Sans"/>
                          <a:cs typeface="Open Sans"/>
                          <a:sym typeface="Open Sans"/>
                        </a:rPr>
                        <a:t>ith abundant, intensely </a:t>
                      </a:r>
                      <a:r>
                        <a:rPr b="1" lang="en" sz="1200">
                          <a:solidFill>
                            <a:srgbClr val="990000"/>
                          </a:solidFill>
                          <a:latin typeface="Open Sans"/>
                          <a:ea typeface="Open Sans"/>
                          <a:cs typeface="Open Sans"/>
                          <a:sym typeface="Open Sans"/>
                        </a:rPr>
                        <a:t>eosinophilic</a:t>
                      </a:r>
                      <a:r>
                        <a:rPr lang="en" sz="1200">
                          <a:solidFill>
                            <a:srgbClr val="434343"/>
                          </a:solidFill>
                          <a:latin typeface="Open Sans"/>
                          <a:ea typeface="Open Sans"/>
                          <a:cs typeface="Open Sans"/>
                          <a:sym typeface="Open Sans"/>
                        </a:rPr>
                        <a:t> &amp; </a:t>
                      </a:r>
                      <a:r>
                        <a:rPr b="1" lang="en" sz="1200">
                          <a:solidFill>
                            <a:srgbClr val="434343"/>
                          </a:solidFill>
                          <a:latin typeface="Open Sans"/>
                          <a:ea typeface="Open Sans"/>
                          <a:cs typeface="Open Sans"/>
                          <a:sym typeface="Open Sans"/>
                        </a:rPr>
                        <a:t>granular</a:t>
                      </a:r>
                      <a:r>
                        <a:rPr lang="en" sz="1200">
                          <a:solidFill>
                            <a:srgbClr val="434343"/>
                          </a:solidFill>
                          <a:latin typeface="Open Sans"/>
                          <a:ea typeface="Open Sans"/>
                          <a:cs typeface="Open Sans"/>
                          <a:sym typeface="Open Sans"/>
                        </a:rPr>
                        <a:t> cytoplasm</a:t>
                      </a:r>
                      <a:endParaRPr sz="1200">
                        <a:solidFill>
                          <a:srgbClr val="434343"/>
                        </a:solidFill>
                        <a:latin typeface="Open Sans"/>
                        <a:ea typeface="Open Sans"/>
                        <a:cs typeface="Open Sans"/>
                        <a:sym typeface="Open Sans"/>
                      </a:endParaRPr>
                    </a:p>
                    <a:p>
                      <a:pPr indent="-304800" lvl="0" marL="457200" rtl="0" algn="l">
                        <a:spcBef>
                          <a:spcPts val="10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Uniform round and central nuclei</a:t>
                      </a:r>
                      <a:endParaRPr sz="1200">
                        <a:solidFill>
                          <a:srgbClr val="434343"/>
                        </a:solidFill>
                        <a:latin typeface="Open Sans"/>
                        <a:ea typeface="Open Sans"/>
                        <a:cs typeface="Open Sans"/>
                        <a:sym typeface="Open Sans"/>
                      </a:endParaRPr>
                    </a:p>
                    <a:p>
                      <a:pPr indent="-304800" lvl="0" marL="457200" rtl="0" algn="l">
                        <a:spcBef>
                          <a:spcPts val="10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These cells are called as </a:t>
                      </a:r>
                      <a:r>
                        <a:rPr b="1" lang="en" sz="1200">
                          <a:solidFill>
                            <a:srgbClr val="434343"/>
                          </a:solidFill>
                          <a:latin typeface="Open Sans"/>
                          <a:ea typeface="Open Sans"/>
                          <a:cs typeface="Open Sans"/>
                          <a:sym typeface="Open Sans"/>
                        </a:rPr>
                        <a:t>oncocytes</a:t>
                      </a:r>
                      <a:r>
                        <a:rPr lang="en" sz="1200">
                          <a:solidFill>
                            <a:srgbClr val="434343"/>
                          </a:solidFill>
                          <a:latin typeface="Open Sans"/>
                          <a:ea typeface="Open Sans"/>
                          <a:cs typeface="Open Sans"/>
                          <a:sym typeface="Open Sans"/>
                        </a:rPr>
                        <a:t> OR </a:t>
                      </a:r>
                      <a:r>
                        <a:rPr b="1" lang="en" sz="1200">
                          <a:solidFill>
                            <a:srgbClr val="434343"/>
                          </a:solidFill>
                          <a:latin typeface="Open Sans"/>
                          <a:ea typeface="Open Sans"/>
                          <a:cs typeface="Open Sans"/>
                          <a:sym typeface="Open Sans"/>
                        </a:rPr>
                        <a:t>oncocytic cells</a:t>
                      </a:r>
                      <a:endParaRPr b="1" sz="1200">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a:txBody>
                    <a:bodyPr/>
                    <a:lstStyle/>
                    <a:p>
                      <a:pPr indent="-228600" lvl="0" marL="457200" rtl="0" algn="l">
                        <a:spcBef>
                          <a:spcPts val="0"/>
                        </a:spcBef>
                        <a:spcAft>
                          <a:spcPts val="100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r h="773475">
                <a:tc vMerge="1"/>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Electron</a:t>
                      </a:r>
                      <a:r>
                        <a:rPr b="1" lang="en" sz="1300">
                          <a:solidFill>
                            <a:srgbClr val="434343"/>
                          </a:solidFill>
                          <a:latin typeface="Open Sans"/>
                          <a:ea typeface="Open Sans"/>
                          <a:cs typeface="Open Sans"/>
                          <a:sym typeface="Open Sans"/>
                        </a:rPr>
                        <a:t> Microscopy</a:t>
                      </a:r>
                      <a:endParaRPr b="1" sz="1300">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gridSpan="3">
                  <a:txBody>
                    <a:bodyPr/>
                    <a:lstStyle/>
                    <a:p>
                      <a:pPr indent="0" lvl="0" marL="0" rtl="0" algn="ctr">
                        <a:spcBef>
                          <a:spcPts val="0"/>
                        </a:spcBef>
                        <a:spcAft>
                          <a:spcPts val="1000"/>
                        </a:spcAft>
                        <a:buNone/>
                      </a:pPr>
                      <a:r>
                        <a:rPr b="1" lang="en">
                          <a:solidFill>
                            <a:srgbClr val="434343"/>
                          </a:solidFill>
                          <a:latin typeface="Open Sans"/>
                          <a:ea typeface="Open Sans"/>
                          <a:cs typeface="Open Sans"/>
                          <a:sym typeface="Open Sans"/>
                        </a:rPr>
                        <a:t>Numerous mitochondria</a:t>
                      </a:r>
                      <a:r>
                        <a:rPr lang="en">
                          <a:solidFill>
                            <a:srgbClr val="434343"/>
                          </a:solidFill>
                          <a:latin typeface="Open Sans"/>
                          <a:ea typeface="Open Sans"/>
                          <a:cs typeface="Open Sans"/>
                          <a:sym typeface="Open Sans"/>
                        </a:rPr>
                        <a:t> in the cytoplasm</a:t>
                      </a:r>
                      <a:endParaRPr>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699750">
                <a:tc vMerge="1"/>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Radiology</a:t>
                      </a:r>
                      <a:endParaRPr b="1" sz="1300">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gridSpan="3">
                  <a:txBody>
                    <a:bodyPr/>
                    <a:lstStyle/>
                    <a:p>
                      <a:pPr indent="0" lvl="0" marL="0" rtl="0" algn="ctr">
                        <a:spcBef>
                          <a:spcPts val="0"/>
                        </a:spcBef>
                        <a:spcAft>
                          <a:spcPts val="1000"/>
                        </a:spcAft>
                        <a:buNone/>
                      </a:pPr>
                      <a:r>
                        <a:rPr lang="en">
                          <a:solidFill>
                            <a:srgbClr val="434343"/>
                          </a:solidFill>
                          <a:latin typeface="Open Sans"/>
                          <a:ea typeface="Open Sans"/>
                          <a:cs typeface="Open Sans"/>
                          <a:sym typeface="Open Sans"/>
                        </a:rPr>
                        <a:t>Mimic </a:t>
                      </a:r>
                      <a:r>
                        <a:rPr b="1" lang="en">
                          <a:solidFill>
                            <a:srgbClr val="434343"/>
                          </a:solidFill>
                          <a:latin typeface="Open Sans"/>
                          <a:ea typeface="Open Sans"/>
                          <a:cs typeface="Open Sans"/>
                          <a:sym typeface="Open Sans"/>
                        </a:rPr>
                        <a:t>renal cell carcinoma (RCC)</a:t>
                      </a:r>
                      <a:endParaRPr b="1">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r>
              <a:tr h="768650">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Complications</a:t>
                      </a:r>
                      <a:endParaRPr b="1" sz="1300">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BD5DD"/>
                    </a:solidFill>
                  </a:tcPr>
                </a:tc>
                <a:tc gridSpan="4">
                  <a:txBody>
                    <a:bodyPr/>
                    <a:lstStyle/>
                    <a:p>
                      <a:pPr indent="0" lvl="0" marL="0" rtl="0" algn="ctr">
                        <a:spcBef>
                          <a:spcPts val="0"/>
                        </a:spcBef>
                        <a:spcAft>
                          <a:spcPts val="0"/>
                        </a:spcAft>
                        <a:buNone/>
                      </a:pPr>
                      <a:r>
                        <a:rPr lang="en">
                          <a:solidFill>
                            <a:srgbClr val="434343"/>
                          </a:solidFill>
                          <a:latin typeface="Open Sans"/>
                          <a:ea typeface="Open Sans"/>
                          <a:cs typeface="Open Sans"/>
                          <a:sym typeface="Open Sans"/>
                        </a:rPr>
                        <a:t>spontaneous hemorrhage</a:t>
                      </a:r>
                      <a:endParaRPr>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3EFEF"/>
                    </a:solidFill>
                  </a:tcPr>
                </a:tc>
                <a:tc hMerge="1"/>
                <a:tc hMerge="1"/>
                <a:tc hMerge="1"/>
              </a:tr>
              <a:tr h="547250">
                <a:tc gridSpan="5">
                  <a:txBody>
                    <a:bodyPr/>
                    <a:lstStyle/>
                    <a:p>
                      <a:pPr indent="0" lvl="0" marL="0" rtl="0" algn="ctr">
                        <a:spcBef>
                          <a:spcPts val="0"/>
                        </a:spcBef>
                        <a:spcAft>
                          <a:spcPts val="0"/>
                        </a:spcAft>
                        <a:buNone/>
                      </a:pPr>
                      <a:r>
                        <a:rPr b="1" lang="en" sz="2400">
                          <a:solidFill>
                            <a:srgbClr val="FFFFFF"/>
                          </a:solidFill>
                          <a:latin typeface="Open Sans"/>
                          <a:ea typeface="Open Sans"/>
                          <a:cs typeface="Open Sans"/>
                          <a:sym typeface="Open Sans"/>
                        </a:rPr>
                        <a:t>2 | Angiomyolipoma</a:t>
                      </a:r>
                      <a:endParaRPr b="1" sz="24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c hMerge="1"/>
                <a:tc hMerge="1"/>
              </a:tr>
              <a:tr h="1948100">
                <a:tc gridSpan="4">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Benign neoplasm </a:t>
                      </a:r>
                      <a:r>
                        <a:rPr b="1" lang="en" sz="1200">
                          <a:solidFill>
                            <a:srgbClr val="990000"/>
                          </a:solidFill>
                          <a:latin typeface="Open Sans"/>
                          <a:ea typeface="Open Sans"/>
                          <a:cs typeface="Open Sans"/>
                          <a:sym typeface="Open Sans"/>
                        </a:rPr>
                        <a:t>composed of admixture of</a:t>
                      </a:r>
                      <a:r>
                        <a:rPr lang="en" sz="1200">
                          <a:solidFill>
                            <a:srgbClr val="990000"/>
                          </a:solidFill>
                          <a:latin typeface="Open Sans"/>
                          <a:ea typeface="Open Sans"/>
                          <a:cs typeface="Open Sans"/>
                          <a:sym typeface="Open Sans"/>
                        </a:rPr>
                        <a:t>: </a:t>
                      </a:r>
                      <a:endParaRPr sz="1200">
                        <a:solidFill>
                          <a:srgbClr val="990000"/>
                        </a:solidFill>
                        <a:latin typeface="Open Sans"/>
                        <a:ea typeface="Open Sans"/>
                        <a:cs typeface="Open Sans"/>
                        <a:sym typeface="Open Sans"/>
                      </a:endParaRPr>
                    </a:p>
                    <a:p>
                      <a:pPr indent="-304800" lvl="1" marL="914400" rtl="0" algn="l">
                        <a:spcBef>
                          <a:spcPts val="10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Blood vessels </a:t>
                      </a:r>
                      <a:r>
                        <a:rPr lang="en" sz="1200">
                          <a:solidFill>
                            <a:srgbClr val="93C47D"/>
                          </a:solidFill>
                          <a:latin typeface="Open Sans"/>
                          <a:ea typeface="Open Sans"/>
                          <a:cs typeface="Open Sans"/>
                          <a:sym typeface="Open Sans"/>
                        </a:rPr>
                        <a:t>(angio)</a:t>
                      </a:r>
                      <a:endParaRPr sz="1200">
                        <a:solidFill>
                          <a:srgbClr val="93C47D"/>
                        </a:solidFill>
                        <a:latin typeface="Open Sans"/>
                        <a:ea typeface="Open Sans"/>
                        <a:cs typeface="Open Sans"/>
                        <a:sym typeface="Open Sans"/>
                      </a:endParaRPr>
                    </a:p>
                    <a:p>
                      <a:pPr indent="-304800" lvl="1" marL="9144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Spindle-shaped smooth muscle cells </a:t>
                      </a:r>
                      <a:r>
                        <a:rPr lang="en" sz="1200">
                          <a:solidFill>
                            <a:srgbClr val="93C47D"/>
                          </a:solidFill>
                          <a:latin typeface="Open Sans"/>
                          <a:ea typeface="Open Sans"/>
                          <a:cs typeface="Open Sans"/>
                          <a:sym typeface="Open Sans"/>
                        </a:rPr>
                        <a:t>(myo)</a:t>
                      </a:r>
                      <a:endParaRPr sz="1200">
                        <a:solidFill>
                          <a:srgbClr val="93C47D"/>
                        </a:solidFill>
                        <a:latin typeface="Open Sans"/>
                        <a:ea typeface="Open Sans"/>
                        <a:cs typeface="Open Sans"/>
                        <a:sym typeface="Open Sans"/>
                      </a:endParaRPr>
                    </a:p>
                    <a:p>
                      <a:pPr indent="-304800" lvl="1" marL="9144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Adipose tissue </a:t>
                      </a:r>
                      <a:r>
                        <a:rPr lang="en" sz="1200">
                          <a:solidFill>
                            <a:srgbClr val="93C47D"/>
                          </a:solidFill>
                          <a:latin typeface="Open Sans"/>
                          <a:ea typeface="Open Sans"/>
                          <a:cs typeface="Open Sans"/>
                          <a:sym typeface="Open Sans"/>
                        </a:rPr>
                        <a:t>(lipo)</a:t>
                      </a:r>
                      <a:endParaRPr sz="1200">
                        <a:solidFill>
                          <a:srgbClr val="93C47D"/>
                        </a:solidFill>
                        <a:latin typeface="Open Sans"/>
                        <a:ea typeface="Open Sans"/>
                        <a:cs typeface="Open Sans"/>
                        <a:sym typeface="Open Sans"/>
                      </a:endParaRPr>
                    </a:p>
                    <a:p>
                      <a:pPr indent="-304800" lvl="0" marL="457200" rtl="0" algn="l">
                        <a:spcBef>
                          <a:spcPts val="10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amount of each component is variable</a:t>
                      </a:r>
                      <a:endParaRPr sz="1200">
                        <a:solidFill>
                          <a:srgbClr val="434343"/>
                        </a:solidFill>
                        <a:latin typeface="Open Sans"/>
                        <a:ea typeface="Open Sans"/>
                        <a:cs typeface="Open Sans"/>
                        <a:sym typeface="Open Sans"/>
                      </a:endParaRPr>
                    </a:p>
                    <a:p>
                      <a:pPr indent="-304800" lvl="0" marL="457200" rtl="0" algn="l">
                        <a:spcBef>
                          <a:spcPts val="10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Usually associated with </a:t>
                      </a:r>
                      <a:r>
                        <a:rPr b="1" lang="en" sz="1200">
                          <a:solidFill>
                            <a:srgbClr val="990000"/>
                          </a:solidFill>
                          <a:latin typeface="Open Sans"/>
                          <a:ea typeface="Open Sans"/>
                          <a:cs typeface="Open Sans"/>
                          <a:sym typeface="Open Sans"/>
                        </a:rPr>
                        <a:t>tuberous sclerosis syndrome</a:t>
                      </a:r>
                      <a:endParaRPr b="1" sz="1200">
                        <a:solidFill>
                          <a:srgbClr val="990000"/>
                        </a:solidFill>
                        <a:latin typeface="Open Sans"/>
                        <a:ea typeface="Open Sans"/>
                        <a:cs typeface="Open Sans"/>
                        <a:sym typeface="Open Sans"/>
                      </a:endParaRPr>
                    </a:p>
                    <a:p>
                      <a:pPr indent="-304800" lvl="0" marL="457200" rtl="0" algn="l">
                        <a:spcBef>
                          <a:spcPts val="1000"/>
                        </a:spcBef>
                        <a:spcAft>
                          <a:spcPts val="1000"/>
                        </a:spcAft>
                        <a:buClr>
                          <a:srgbClr val="434343"/>
                        </a:buClr>
                        <a:buSzPts val="1200"/>
                        <a:buFont typeface="Open Sans"/>
                        <a:buChar char="●"/>
                      </a:pPr>
                      <a:r>
                        <a:rPr lang="en" sz="1200">
                          <a:solidFill>
                            <a:srgbClr val="434343"/>
                          </a:solidFill>
                          <a:latin typeface="Open Sans"/>
                          <a:ea typeface="Open Sans"/>
                          <a:cs typeface="Open Sans"/>
                          <a:sym typeface="Open Sans"/>
                        </a:rPr>
                        <a:t>(Note: adipose tissue = fat cells)</a:t>
                      </a:r>
                      <a:endParaRPr sz="1200">
                        <a:solidFill>
                          <a:srgbClr val="434343"/>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hMerge="1"/>
                <a:tc hMerge="1"/>
                <a:tc hMerge="1"/>
                <a:tc>
                  <a:txBody>
                    <a:bodyPr/>
                    <a:lstStyle/>
                    <a:p>
                      <a:pPr indent="0" lvl="0" marL="0" rtl="0" algn="l">
                        <a:spcBef>
                          <a:spcPts val="0"/>
                        </a:spcBef>
                        <a:spcAft>
                          <a:spcPts val="0"/>
                        </a:spcAft>
                        <a:buNone/>
                      </a:pPr>
                      <a:r>
                        <a:t/>
                      </a:r>
                      <a:endParaRPr>
                        <a:solidFill>
                          <a:srgbClr val="434343"/>
                        </a:solidFill>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bl>
          </a:graphicData>
        </a:graphic>
      </p:graphicFrame>
      <p:pic>
        <p:nvPicPr>
          <p:cNvPr id="198" name="Google Shape;198;p28"/>
          <p:cNvPicPr preferRelativeResize="0"/>
          <p:nvPr/>
        </p:nvPicPr>
        <p:blipFill>
          <a:blip r:embed="rId3">
            <a:alphaModFix/>
          </a:blip>
          <a:stretch>
            <a:fillRect/>
          </a:stretch>
        </p:blipFill>
        <p:spPr>
          <a:xfrm>
            <a:off x="5413350" y="7960875"/>
            <a:ext cx="1444676" cy="1948100"/>
          </a:xfrm>
          <a:prstGeom prst="rect">
            <a:avLst/>
          </a:prstGeom>
          <a:noFill/>
          <a:ln>
            <a:noFill/>
          </a:ln>
        </p:spPr>
      </p:pic>
      <p:pic>
        <p:nvPicPr>
          <p:cNvPr id="199" name="Google Shape;199;p28"/>
          <p:cNvPicPr preferRelativeResize="0"/>
          <p:nvPr/>
        </p:nvPicPr>
        <p:blipFill rotWithShape="1">
          <a:blip r:embed="rId4">
            <a:alphaModFix/>
          </a:blip>
          <a:srcRect b="16233" l="0" r="0" t="0"/>
          <a:stretch/>
        </p:blipFill>
        <p:spPr>
          <a:xfrm>
            <a:off x="5413350" y="3271075"/>
            <a:ext cx="1444675" cy="1899299"/>
          </a:xfrm>
          <a:prstGeom prst="rect">
            <a:avLst/>
          </a:prstGeom>
          <a:noFill/>
          <a:ln>
            <a:noFill/>
          </a:ln>
        </p:spPr>
      </p:pic>
      <p:pic>
        <p:nvPicPr>
          <p:cNvPr id="200" name="Google Shape;200;p28"/>
          <p:cNvPicPr preferRelativeResize="0"/>
          <p:nvPr/>
        </p:nvPicPr>
        <p:blipFill>
          <a:blip r:embed="rId5">
            <a:alphaModFix/>
          </a:blip>
          <a:stretch>
            <a:fillRect/>
          </a:stretch>
        </p:blipFill>
        <p:spPr>
          <a:xfrm>
            <a:off x="5413350" y="2234200"/>
            <a:ext cx="1444676" cy="10368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aphicFrame>
        <p:nvGraphicFramePr>
          <p:cNvPr id="205" name="Google Shape;205;p29"/>
          <p:cNvGraphicFramePr/>
          <p:nvPr/>
        </p:nvGraphicFramePr>
        <p:xfrm>
          <a:off x="-12" y="7"/>
          <a:ext cx="3000000" cy="3000000"/>
        </p:xfrm>
        <a:graphic>
          <a:graphicData uri="http://schemas.openxmlformats.org/drawingml/2006/table">
            <a:tbl>
              <a:tblPr bandRow="1" firstRow="1">
                <a:noFill/>
                <a:tableStyleId>{D7290725-6760-4D51-B018-799CF6E87F02}</a:tableStyleId>
              </a:tblPr>
              <a:tblGrid>
                <a:gridCol w="1590150"/>
                <a:gridCol w="1319100"/>
                <a:gridCol w="1201475"/>
                <a:gridCol w="1190450"/>
                <a:gridCol w="1556825"/>
              </a:tblGrid>
              <a:tr h="751925">
                <a:tc gridSpan="5">
                  <a:txBody>
                    <a:bodyPr/>
                    <a:lstStyle/>
                    <a:p>
                      <a:pPr indent="0" lvl="0" marL="0" rtl="0" algn="ctr">
                        <a:lnSpc>
                          <a:spcPct val="90000"/>
                        </a:lnSpc>
                        <a:spcBef>
                          <a:spcPts val="0"/>
                        </a:spcBef>
                        <a:spcAft>
                          <a:spcPts val="0"/>
                        </a:spcAft>
                        <a:buNone/>
                      </a:pPr>
                      <a:r>
                        <a:rPr lang="en" sz="4800">
                          <a:latin typeface="Open Sans"/>
                          <a:ea typeface="Open Sans"/>
                          <a:cs typeface="Open Sans"/>
                          <a:sym typeface="Open Sans"/>
                        </a:rPr>
                        <a:t>Malignant</a:t>
                      </a:r>
                      <a:r>
                        <a:rPr lang="en" sz="4800">
                          <a:latin typeface="Open Sans"/>
                          <a:ea typeface="Open Sans"/>
                          <a:cs typeface="Open Sans"/>
                          <a:sym typeface="Open Sans"/>
                        </a:rPr>
                        <a:t> Tumors</a:t>
                      </a:r>
                      <a:endParaRPr sz="1600">
                        <a:latin typeface="Open Sans"/>
                        <a:ea typeface="Open Sans"/>
                        <a:cs typeface="Open Sans"/>
                        <a:sym typeface="Open Sans"/>
                      </a:endParaRPr>
                    </a:p>
                  </a:txBody>
                  <a:tcPr marT="45725" marB="45725" marR="121925" marL="121925" anchor="ctr">
                    <a:solidFill>
                      <a:srgbClr val="64506A"/>
                    </a:solidFill>
                  </a:tcPr>
                </a:tc>
                <a:tc hMerge="1"/>
                <a:tc hMerge="1"/>
                <a:tc hMerge="1"/>
                <a:tc hMerge="1"/>
              </a:tr>
              <a:tr h="458500">
                <a:tc gridSpan="5">
                  <a:txBody>
                    <a:bodyPr/>
                    <a:lstStyle/>
                    <a:p>
                      <a:pPr indent="0" lvl="0" marL="0" rtl="0" algn="ctr">
                        <a:spcBef>
                          <a:spcPts val="0"/>
                        </a:spcBef>
                        <a:spcAft>
                          <a:spcPts val="0"/>
                        </a:spcAft>
                        <a:buNone/>
                      </a:pPr>
                      <a:r>
                        <a:rPr b="1" lang="en" sz="2400">
                          <a:solidFill>
                            <a:schemeClr val="lt1"/>
                          </a:solidFill>
                          <a:latin typeface="Open Sans"/>
                          <a:ea typeface="Open Sans"/>
                          <a:cs typeface="Open Sans"/>
                          <a:sym typeface="Open Sans"/>
                        </a:rPr>
                        <a:t>1 |</a:t>
                      </a:r>
                      <a:r>
                        <a:rPr b="1" lang="en" sz="2400">
                          <a:solidFill>
                            <a:schemeClr val="lt1"/>
                          </a:solidFill>
                          <a:latin typeface="Open Sans"/>
                          <a:ea typeface="Open Sans"/>
                          <a:cs typeface="Open Sans"/>
                          <a:sym typeface="Open Sans"/>
                        </a:rPr>
                        <a:t>Renal Cell Carcinoma ( RCC)</a:t>
                      </a:r>
                      <a:endParaRPr b="1" sz="2400">
                        <a:solidFill>
                          <a:schemeClr val="lt1"/>
                        </a:solidFill>
                        <a:latin typeface="Open Sans"/>
                        <a:ea typeface="Open Sans"/>
                        <a:cs typeface="Open Sans"/>
                        <a:sym typeface="Open Sans"/>
                      </a:endParaRPr>
                    </a:p>
                  </a:txBody>
                  <a:tcPr marT="45725" marB="45725" marR="121925" marL="121925" anchor="ctr">
                    <a:solidFill>
                      <a:srgbClr val="96809C"/>
                    </a:solidFill>
                  </a:tcPr>
                </a:tc>
                <a:tc hMerge="1"/>
                <a:tc hMerge="1"/>
                <a:tc hMerge="1"/>
                <a:tc hMerge="1"/>
              </a:tr>
              <a:tr h="336225">
                <a:tc>
                  <a:txBody>
                    <a:bodyPr/>
                    <a:lstStyle/>
                    <a:p>
                      <a:pPr indent="0" lvl="0" marL="0" rtl="0" algn="ctr">
                        <a:spcBef>
                          <a:spcPts val="0"/>
                        </a:spcBef>
                        <a:spcAft>
                          <a:spcPts val="0"/>
                        </a:spcAft>
                        <a:buNone/>
                      </a:pPr>
                      <a:r>
                        <a:rPr b="1" lang="en" sz="1600">
                          <a:solidFill>
                            <a:srgbClr val="434343"/>
                          </a:solidFill>
                          <a:latin typeface="Oxygen"/>
                          <a:ea typeface="Oxygen"/>
                          <a:cs typeface="Oxygen"/>
                          <a:sym typeface="Oxygen"/>
                        </a:rPr>
                        <a:t>Definition</a:t>
                      </a:r>
                      <a:endParaRPr b="1" sz="1600">
                        <a:solidFill>
                          <a:srgbClr val="434343"/>
                        </a:solidFill>
                        <a:latin typeface="Oxygen"/>
                        <a:ea typeface="Oxygen"/>
                        <a:cs typeface="Oxygen"/>
                        <a:sym typeface="Oxygen"/>
                      </a:endParaRPr>
                    </a:p>
                  </a:txBody>
                  <a:tcPr marT="45725" marB="45725" marR="121925" marL="121925" anchor="ctr">
                    <a:solidFill>
                      <a:srgbClr val="DBD5DD"/>
                    </a:solidFill>
                  </a:tcPr>
                </a:tc>
                <a:tc gridSpan="4">
                  <a:txBody>
                    <a:bodyPr/>
                    <a:lstStyle/>
                    <a:p>
                      <a:pPr indent="-228600" lvl="0" marL="457200" rtl="0" algn="ctr">
                        <a:spcBef>
                          <a:spcPts val="0"/>
                        </a:spcBef>
                        <a:spcAft>
                          <a:spcPts val="0"/>
                        </a:spcAft>
                        <a:buNone/>
                      </a:pPr>
                      <a:r>
                        <a:rPr lang="en" sz="1200">
                          <a:solidFill>
                            <a:srgbClr val="434343"/>
                          </a:solidFill>
                          <a:latin typeface="Oxygen"/>
                          <a:ea typeface="Oxygen"/>
                          <a:cs typeface="Oxygen"/>
                          <a:sym typeface="Oxygen"/>
                        </a:rPr>
                        <a:t>Arises from renal</a:t>
                      </a:r>
                      <a:r>
                        <a:rPr b="1" lang="en" sz="1200">
                          <a:solidFill>
                            <a:srgbClr val="434343"/>
                          </a:solidFill>
                          <a:latin typeface="Oxygen"/>
                          <a:ea typeface="Oxygen"/>
                          <a:cs typeface="Oxygen"/>
                          <a:sym typeface="Oxygen"/>
                        </a:rPr>
                        <a:t> </a:t>
                      </a:r>
                      <a:r>
                        <a:rPr b="1" lang="en" sz="1200">
                          <a:solidFill>
                            <a:srgbClr val="990000"/>
                          </a:solidFill>
                          <a:latin typeface="Oxygen"/>
                          <a:ea typeface="Oxygen"/>
                          <a:cs typeface="Oxygen"/>
                          <a:sym typeface="Oxygen"/>
                        </a:rPr>
                        <a:t>tubular epithelial cells</a:t>
                      </a:r>
                      <a:endParaRPr b="1" sz="1200">
                        <a:solidFill>
                          <a:srgbClr val="990000"/>
                        </a:solidFill>
                        <a:latin typeface="Oxygen"/>
                        <a:ea typeface="Oxygen"/>
                        <a:cs typeface="Oxygen"/>
                        <a:sym typeface="Oxygen"/>
                      </a:endParaRPr>
                    </a:p>
                  </a:txBody>
                  <a:tcPr marT="45725" marB="45725" marR="121925" marL="121925" anchor="ctr">
                    <a:solidFill>
                      <a:srgbClr val="F3EFEF"/>
                    </a:solidFill>
                  </a:tcPr>
                </a:tc>
                <a:tc hMerge="1"/>
                <a:tc hMerge="1"/>
                <a:tc hMerge="1"/>
              </a:tr>
              <a:tr h="1268500">
                <a:tc>
                  <a:txBody>
                    <a:bodyPr/>
                    <a:lstStyle/>
                    <a:p>
                      <a:pPr indent="0" lvl="0" marL="0" rtl="0" algn="ctr">
                        <a:spcBef>
                          <a:spcPts val="0"/>
                        </a:spcBef>
                        <a:spcAft>
                          <a:spcPts val="0"/>
                        </a:spcAft>
                        <a:buNone/>
                      </a:pPr>
                      <a:r>
                        <a:rPr b="1" lang="en" sz="1600">
                          <a:solidFill>
                            <a:srgbClr val="434343"/>
                          </a:solidFill>
                          <a:latin typeface="Oxygen"/>
                          <a:ea typeface="Oxygen"/>
                          <a:cs typeface="Oxygen"/>
                          <a:sym typeface="Oxygen"/>
                        </a:rPr>
                        <a:t>Epidemiology  </a:t>
                      </a:r>
                      <a:endParaRPr sz="1300">
                        <a:solidFill>
                          <a:srgbClr val="434343"/>
                        </a:solidFill>
                      </a:endParaRPr>
                    </a:p>
                  </a:txBody>
                  <a:tcPr marT="45725" marB="45725" marR="121925" marL="121925" anchor="ctr">
                    <a:solidFill>
                      <a:srgbClr val="DBD5DD"/>
                    </a:solidFill>
                  </a:tcPr>
                </a:tc>
                <a:tc gridSpan="4">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xygen"/>
                          <a:ea typeface="Oxygen"/>
                          <a:cs typeface="Oxygen"/>
                          <a:sym typeface="Oxygen"/>
                        </a:rPr>
                        <a:t>The </a:t>
                      </a:r>
                      <a:r>
                        <a:rPr b="1" lang="en" sz="1200">
                          <a:solidFill>
                            <a:srgbClr val="434343"/>
                          </a:solidFill>
                          <a:latin typeface="Oxygen"/>
                          <a:ea typeface="Oxygen"/>
                          <a:cs typeface="Oxygen"/>
                          <a:sym typeface="Oxygen"/>
                        </a:rPr>
                        <a:t>most common</a:t>
                      </a:r>
                      <a:r>
                        <a:rPr lang="en" sz="1200">
                          <a:solidFill>
                            <a:srgbClr val="434343"/>
                          </a:solidFill>
                          <a:latin typeface="Oxygen"/>
                          <a:ea typeface="Oxygen"/>
                          <a:cs typeface="Oxygen"/>
                          <a:sym typeface="Oxygen"/>
                        </a:rPr>
                        <a:t> primary cancer of the kidney.  Accounts for 80% of all renal cancers</a:t>
                      </a:r>
                      <a:endParaRPr sz="1200">
                        <a:solidFill>
                          <a:srgbClr val="434343"/>
                        </a:solidFill>
                        <a:latin typeface="Oxygen"/>
                        <a:ea typeface="Oxygen"/>
                        <a:cs typeface="Oxygen"/>
                        <a:sym typeface="Oxygen"/>
                      </a:endParaRPr>
                    </a:p>
                    <a:p>
                      <a:pPr indent="-304800" lvl="0" marL="457200" rtl="0" algn="l">
                        <a:spcBef>
                          <a:spcPts val="300"/>
                        </a:spcBef>
                        <a:spcAft>
                          <a:spcPts val="0"/>
                        </a:spcAft>
                        <a:buClr>
                          <a:srgbClr val="434343"/>
                        </a:buClr>
                        <a:buSzPts val="1200"/>
                        <a:buFont typeface="Open Sans"/>
                        <a:buChar char="●"/>
                      </a:pPr>
                      <a:r>
                        <a:rPr b="1" lang="en" sz="1200">
                          <a:solidFill>
                            <a:srgbClr val="990000"/>
                          </a:solidFill>
                          <a:latin typeface="Oxygen"/>
                          <a:ea typeface="Oxygen"/>
                          <a:cs typeface="Oxygen"/>
                          <a:sym typeface="Oxygen"/>
                        </a:rPr>
                        <a:t>Men</a:t>
                      </a:r>
                      <a:r>
                        <a:rPr lang="en" sz="1200">
                          <a:solidFill>
                            <a:srgbClr val="434343"/>
                          </a:solidFill>
                          <a:latin typeface="Oxygen"/>
                          <a:ea typeface="Oxygen"/>
                          <a:cs typeface="Oxygen"/>
                          <a:sym typeface="Oxygen"/>
                        </a:rPr>
                        <a:t> affected more than women (RCC is twice as frequent in men as in women)</a:t>
                      </a:r>
                      <a:endParaRPr sz="1200">
                        <a:solidFill>
                          <a:srgbClr val="434343"/>
                        </a:solidFill>
                        <a:latin typeface="Oxygen"/>
                        <a:ea typeface="Oxygen"/>
                        <a:cs typeface="Oxygen"/>
                        <a:sym typeface="Oxygen"/>
                      </a:endParaRPr>
                    </a:p>
                    <a:p>
                      <a:pPr indent="-304800" lvl="0" marL="457200" rtl="0" algn="l">
                        <a:spcBef>
                          <a:spcPts val="300"/>
                        </a:spcBef>
                        <a:spcAft>
                          <a:spcPts val="300"/>
                        </a:spcAft>
                        <a:buClr>
                          <a:srgbClr val="434343"/>
                        </a:buClr>
                        <a:buSzPts val="1200"/>
                        <a:buFont typeface="Open Sans"/>
                        <a:buChar char="●"/>
                      </a:pPr>
                      <a:r>
                        <a:rPr lang="en" sz="1200">
                          <a:solidFill>
                            <a:srgbClr val="434343"/>
                          </a:solidFill>
                          <a:latin typeface="Oxygen"/>
                          <a:ea typeface="Oxygen"/>
                          <a:cs typeface="Oxygen"/>
                          <a:sym typeface="Oxygen"/>
                        </a:rPr>
                        <a:t>Seen in men ranging from </a:t>
                      </a:r>
                      <a:r>
                        <a:rPr b="1" lang="en" sz="1200">
                          <a:solidFill>
                            <a:srgbClr val="990000"/>
                          </a:solidFill>
                          <a:latin typeface="Oxygen"/>
                          <a:ea typeface="Oxygen"/>
                          <a:cs typeface="Oxygen"/>
                          <a:sym typeface="Oxygen"/>
                        </a:rPr>
                        <a:t>50-60</a:t>
                      </a:r>
                      <a:r>
                        <a:rPr lang="en" sz="1200">
                          <a:solidFill>
                            <a:srgbClr val="990000"/>
                          </a:solidFill>
                          <a:latin typeface="Oxygen"/>
                          <a:ea typeface="Oxygen"/>
                          <a:cs typeface="Oxygen"/>
                          <a:sym typeface="Oxygen"/>
                        </a:rPr>
                        <a:t> </a:t>
                      </a:r>
                      <a:r>
                        <a:rPr lang="en" sz="1200">
                          <a:solidFill>
                            <a:srgbClr val="434343"/>
                          </a:solidFill>
                          <a:latin typeface="Oxygen"/>
                          <a:ea typeface="Oxygen"/>
                          <a:cs typeface="Oxygen"/>
                          <a:sym typeface="Oxygen"/>
                        </a:rPr>
                        <a:t>years of age (incidence of RCC peaks in sixth decade)</a:t>
                      </a:r>
                      <a:endParaRPr sz="1200">
                        <a:solidFill>
                          <a:srgbClr val="434343"/>
                        </a:solidFill>
                        <a:latin typeface="Oxygen"/>
                        <a:ea typeface="Oxygen"/>
                        <a:cs typeface="Oxygen"/>
                        <a:sym typeface="Oxygen"/>
                      </a:endParaRPr>
                    </a:p>
                  </a:txBody>
                  <a:tcPr marT="45725" marB="45725" marR="121925" marL="121925" anchor="ctr">
                    <a:solidFill>
                      <a:srgbClr val="F3EFEF"/>
                    </a:solidFill>
                  </a:tcPr>
                </a:tc>
                <a:tc hMerge="1"/>
                <a:tc hMerge="1"/>
                <a:tc hMerge="1"/>
              </a:tr>
              <a:tr h="1989350">
                <a:tc rowSpan="2">
                  <a:txBody>
                    <a:bodyPr/>
                    <a:lstStyle/>
                    <a:p>
                      <a:pPr indent="0" lvl="0" marL="0" rtl="0" algn="ctr">
                        <a:spcBef>
                          <a:spcPts val="0"/>
                        </a:spcBef>
                        <a:spcAft>
                          <a:spcPts val="0"/>
                        </a:spcAft>
                        <a:buNone/>
                      </a:pPr>
                      <a:r>
                        <a:rPr b="1" lang="en" sz="1600">
                          <a:solidFill>
                            <a:srgbClr val="434343"/>
                          </a:solidFill>
                          <a:latin typeface="Oxygen"/>
                          <a:ea typeface="Oxygen"/>
                          <a:cs typeface="Oxygen"/>
                          <a:sym typeface="Oxygen"/>
                        </a:rPr>
                        <a:t>Risk Factors </a:t>
                      </a:r>
                      <a:endParaRPr sz="1300">
                        <a:solidFill>
                          <a:srgbClr val="434343"/>
                        </a:solidFill>
                        <a:latin typeface="Calibri"/>
                        <a:ea typeface="Calibri"/>
                        <a:cs typeface="Calibri"/>
                        <a:sym typeface="Calibri"/>
                      </a:endParaRPr>
                    </a:p>
                  </a:txBody>
                  <a:tcPr marT="45725" marB="45725" marR="121925" marL="121925" anchor="ctr">
                    <a:solidFill>
                      <a:srgbClr val="DBD5DD"/>
                    </a:solidFill>
                  </a:tcPr>
                </a:tc>
                <a:tc>
                  <a:txBody>
                    <a:bodyPr/>
                    <a:lstStyle/>
                    <a:p>
                      <a:pPr indent="0" lvl="0" marL="0" rtl="0" algn="ctr">
                        <a:spcBef>
                          <a:spcPts val="0"/>
                        </a:spcBef>
                        <a:spcAft>
                          <a:spcPts val="0"/>
                        </a:spcAft>
                        <a:buNone/>
                      </a:pPr>
                      <a:r>
                        <a:rPr b="1" lang="en" sz="1200">
                          <a:solidFill>
                            <a:srgbClr val="434343"/>
                          </a:solidFill>
                          <a:latin typeface="Oxygen"/>
                          <a:ea typeface="Oxygen"/>
                          <a:cs typeface="Oxygen"/>
                          <a:sym typeface="Oxygen"/>
                        </a:rPr>
                        <a:t>Genetic</a:t>
                      </a:r>
                      <a:endParaRPr b="1" sz="1200">
                        <a:solidFill>
                          <a:srgbClr val="434343"/>
                        </a:solidFill>
                        <a:latin typeface="Oxygen"/>
                        <a:ea typeface="Oxygen"/>
                        <a:cs typeface="Oxygen"/>
                        <a:sym typeface="Oxygen"/>
                      </a:endParaRPr>
                    </a:p>
                    <a:p>
                      <a:pPr indent="0" lvl="0" marL="0" rtl="0" algn="ctr">
                        <a:spcBef>
                          <a:spcPts val="0"/>
                        </a:spcBef>
                        <a:spcAft>
                          <a:spcPts val="0"/>
                        </a:spcAft>
                        <a:buNone/>
                      </a:pPr>
                      <a:r>
                        <a:rPr lang="en" sz="1200">
                          <a:solidFill>
                            <a:srgbClr val="6AA84F"/>
                          </a:solidFill>
                          <a:latin typeface="Oxygen"/>
                          <a:ea typeface="Oxygen"/>
                          <a:cs typeface="Oxygen"/>
                          <a:sym typeface="Oxygen"/>
                        </a:rPr>
                        <a:t>Uncommon but it’s present</a:t>
                      </a:r>
                      <a:endParaRPr sz="1200">
                        <a:solidFill>
                          <a:srgbClr val="6AA84F"/>
                        </a:solidFill>
                        <a:latin typeface="Oxygen"/>
                        <a:ea typeface="Oxygen"/>
                        <a:cs typeface="Oxygen"/>
                        <a:sym typeface="Oxygen"/>
                      </a:endParaRPr>
                    </a:p>
                    <a:p>
                      <a:pPr indent="0" lvl="0" marL="0" rtl="0" algn="ctr">
                        <a:spcBef>
                          <a:spcPts val="0"/>
                        </a:spcBef>
                        <a:spcAft>
                          <a:spcPts val="0"/>
                        </a:spcAft>
                        <a:buNone/>
                      </a:pPr>
                      <a:r>
                        <a:rPr lang="en" sz="1000">
                          <a:solidFill>
                            <a:srgbClr val="434343"/>
                          </a:solidFill>
                          <a:latin typeface="Oxygen"/>
                          <a:ea typeface="Oxygen"/>
                          <a:cs typeface="Oxygen"/>
                          <a:sym typeface="Oxygen"/>
                        </a:rPr>
                        <a:t>~5% are inherited. Hereditary RCCs tend to be multifocal &amp; bilateral &amp; appear at a younger age than sporadic RCC</a:t>
                      </a:r>
                      <a:endParaRPr sz="1000">
                        <a:solidFill>
                          <a:srgbClr val="434343"/>
                        </a:solidFill>
                        <a:latin typeface="Oxygen"/>
                        <a:ea typeface="Oxygen"/>
                        <a:cs typeface="Oxygen"/>
                        <a:sym typeface="Oxygen"/>
                      </a:endParaRPr>
                    </a:p>
                  </a:txBody>
                  <a:tcPr marT="45725" marB="45725" marR="121925" marL="121925" anchor="ctr">
                    <a:solidFill>
                      <a:schemeClr val="lt2"/>
                    </a:solidFill>
                  </a:tcPr>
                </a:tc>
                <a:tc gridSpan="3">
                  <a:txBody>
                    <a:bodyPr/>
                    <a:lstStyle/>
                    <a:p>
                      <a:pPr indent="-304800" lvl="0" marL="457200" rtl="0" algn="l">
                        <a:spcBef>
                          <a:spcPts val="0"/>
                        </a:spcBef>
                        <a:spcAft>
                          <a:spcPts val="0"/>
                        </a:spcAft>
                        <a:buClr>
                          <a:srgbClr val="434343"/>
                        </a:buClr>
                        <a:buSzPts val="1200"/>
                        <a:buFont typeface="Oxygen"/>
                        <a:buChar char="●"/>
                      </a:pPr>
                      <a:r>
                        <a:rPr b="1" lang="en" sz="1200">
                          <a:solidFill>
                            <a:srgbClr val="990000"/>
                          </a:solidFill>
                          <a:latin typeface="Oxygen"/>
                          <a:ea typeface="Oxygen"/>
                          <a:cs typeface="Oxygen"/>
                          <a:sym typeface="Oxygen"/>
                        </a:rPr>
                        <a:t>Hereditary clear cell RCC:</a:t>
                      </a:r>
                      <a:r>
                        <a:rPr b="1" lang="en" sz="1200">
                          <a:solidFill>
                            <a:srgbClr val="CC0000"/>
                          </a:solidFill>
                          <a:latin typeface="Oxygen"/>
                          <a:ea typeface="Oxygen"/>
                          <a:cs typeface="Oxygen"/>
                          <a:sym typeface="Oxygen"/>
                        </a:rPr>
                        <a:t> </a:t>
                      </a:r>
                      <a:r>
                        <a:rPr lang="en" sz="1200">
                          <a:solidFill>
                            <a:srgbClr val="434343"/>
                          </a:solidFill>
                          <a:latin typeface="Oxygen"/>
                          <a:ea typeface="Oxygen"/>
                          <a:cs typeface="Oxygen"/>
                          <a:sym typeface="Oxygen"/>
                        </a:rPr>
                        <a:t>associated with </a:t>
                      </a:r>
                      <a:r>
                        <a:rPr b="1" lang="en" sz="1200">
                          <a:solidFill>
                            <a:srgbClr val="990000"/>
                          </a:solidFill>
                          <a:latin typeface="Oxygen"/>
                          <a:ea typeface="Oxygen"/>
                          <a:cs typeface="Oxygen"/>
                          <a:sym typeface="Oxygen"/>
                        </a:rPr>
                        <a:t>Von Hippel-Lindau (VHL) Syndrome:</a:t>
                      </a:r>
                      <a:r>
                        <a:rPr b="1" lang="en" sz="1200">
                          <a:solidFill>
                            <a:srgbClr val="434343"/>
                          </a:solidFill>
                          <a:latin typeface="Oxygen"/>
                          <a:ea typeface="Oxygen"/>
                          <a:cs typeface="Oxygen"/>
                          <a:sym typeface="Oxygen"/>
                        </a:rPr>
                        <a:t> </a:t>
                      </a:r>
                      <a:r>
                        <a:rPr lang="en" sz="1200">
                          <a:solidFill>
                            <a:srgbClr val="434343"/>
                          </a:solidFill>
                          <a:latin typeface="Oxygen"/>
                          <a:ea typeface="Oxygen"/>
                          <a:cs typeface="Oxygen"/>
                          <a:sym typeface="Oxygen"/>
                        </a:rPr>
                        <a:t>autosomal dominant germline </a:t>
                      </a:r>
                      <a:r>
                        <a:rPr b="1" lang="en" sz="1200">
                          <a:solidFill>
                            <a:srgbClr val="990000"/>
                          </a:solidFill>
                          <a:latin typeface="Oxygen"/>
                          <a:ea typeface="Oxygen"/>
                          <a:cs typeface="Oxygen"/>
                          <a:sym typeface="Oxygen"/>
                        </a:rPr>
                        <a:t>mutation of VHL gene</a:t>
                      </a:r>
                      <a:r>
                        <a:rPr lang="en" sz="1200">
                          <a:solidFill>
                            <a:srgbClr val="434343"/>
                          </a:solidFill>
                          <a:latin typeface="Oxygen"/>
                          <a:ea typeface="Oxygen"/>
                          <a:cs typeface="Oxygen"/>
                          <a:sym typeface="Oxygen"/>
                        </a:rPr>
                        <a:t> at </a:t>
                      </a:r>
                      <a:r>
                        <a:rPr b="1" lang="en" sz="1200">
                          <a:solidFill>
                            <a:srgbClr val="990000"/>
                          </a:solidFill>
                          <a:latin typeface="Oxygen"/>
                          <a:ea typeface="Oxygen"/>
                          <a:cs typeface="Oxygen"/>
                          <a:sym typeface="Oxygen"/>
                        </a:rPr>
                        <a:t>chromosome 3</a:t>
                      </a:r>
                      <a:r>
                        <a:rPr b="1" lang="en" sz="1200">
                          <a:solidFill>
                            <a:srgbClr val="434343"/>
                          </a:solidFill>
                          <a:latin typeface="Oxygen"/>
                          <a:ea typeface="Oxygen"/>
                          <a:cs typeface="Oxygen"/>
                          <a:sym typeface="Oxygen"/>
                        </a:rPr>
                        <a:t>,</a:t>
                      </a:r>
                      <a:endParaRPr b="1"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 characterized by cerebellar hemangioblastomas, retinal angiomas, </a:t>
                      </a:r>
                      <a:r>
                        <a:rPr b="1" lang="en" sz="1200">
                          <a:solidFill>
                            <a:srgbClr val="990000"/>
                          </a:solidFill>
                          <a:latin typeface="Oxygen"/>
                          <a:ea typeface="Oxygen"/>
                          <a:cs typeface="Oxygen"/>
                          <a:sym typeface="Oxygen"/>
                        </a:rPr>
                        <a:t>clear cell RCC</a:t>
                      </a:r>
                      <a:r>
                        <a:rPr lang="en" sz="1200">
                          <a:solidFill>
                            <a:srgbClr val="434343"/>
                          </a:solidFill>
                          <a:latin typeface="Oxygen"/>
                          <a:ea typeface="Oxygen"/>
                          <a:cs typeface="Oxygen"/>
                          <a:sym typeface="Oxygen"/>
                        </a:rPr>
                        <a:t>, pheochromocytoma &amp; cysts in kidney</a:t>
                      </a:r>
                      <a:endParaRPr sz="1200">
                        <a:solidFill>
                          <a:srgbClr val="434343"/>
                        </a:solidFill>
                        <a:latin typeface="Oxygen"/>
                        <a:ea typeface="Oxygen"/>
                        <a:cs typeface="Oxygen"/>
                        <a:sym typeface="Oxygen"/>
                      </a:endParaRPr>
                    </a:p>
                    <a:p>
                      <a:pPr indent="-304800" lvl="0" marL="457200" rtl="0" algn="l">
                        <a:spcBef>
                          <a:spcPts val="500"/>
                        </a:spcBef>
                        <a:spcAft>
                          <a:spcPts val="500"/>
                        </a:spcAft>
                        <a:buClr>
                          <a:srgbClr val="434343"/>
                        </a:buClr>
                        <a:buSzPts val="1200"/>
                        <a:buFont typeface="Oxygen"/>
                        <a:buChar char="●"/>
                      </a:pPr>
                      <a:r>
                        <a:rPr b="1" lang="en" sz="1200">
                          <a:solidFill>
                            <a:srgbClr val="990000"/>
                          </a:solidFill>
                          <a:latin typeface="Oxygen"/>
                          <a:ea typeface="Oxygen"/>
                          <a:cs typeface="Oxygen"/>
                          <a:sym typeface="Oxygen"/>
                        </a:rPr>
                        <a:t>Hereditary papillary RCC:</a:t>
                      </a:r>
                      <a:r>
                        <a:rPr lang="en" sz="1200">
                          <a:solidFill>
                            <a:srgbClr val="434343"/>
                          </a:solidFill>
                          <a:latin typeface="Oxygen"/>
                          <a:ea typeface="Oxygen"/>
                          <a:cs typeface="Oxygen"/>
                          <a:sym typeface="Oxygen"/>
                        </a:rPr>
                        <a:t> associated with </a:t>
                      </a:r>
                      <a:r>
                        <a:rPr b="1" lang="en" sz="1200">
                          <a:solidFill>
                            <a:srgbClr val="990000"/>
                          </a:solidFill>
                          <a:latin typeface="Oxygen"/>
                          <a:ea typeface="Oxygen"/>
                          <a:cs typeface="Oxygen"/>
                          <a:sym typeface="Oxygen"/>
                        </a:rPr>
                        <a:t>mutations in c-MET proto-oncogene</a:t>
                      </a:r>
                      <a:r>
                        <a:rPr lang="en" sz="1200">
                          <a:solidFill>
                            <a:srgbClr val="434343"/>
                          </a:solidFill>
                          <a:latin typeface="Oxygen"/>
                          <a:ea typeface="Oxygen"/>
                          <a:cs typeface="Oxygen"/>
                          <a:sym typeface="Oxygen"/>
                        </a:rPr>
                        <a:t> at </a:t>
                      </a:r>
                      <a:r>
                        <a:rPr b="1" lang="en" sz="1200">
                          <a:solidFill>
                            <a:srgbClr val="990000"/>
                          </a:solidFill>
                          <a:latin typeface="Oxygen"/>
                          <a:ea typeface="Oxygen"/>
                          <a:cs typeface="Oxygen"/>
                          <a:sym typeface="Oxygen"/>
                        </a:rPr>
                        <a:t>chromosome 7</a:t>
                      </a:r>
                      <a:r>
                        <a:rPr lang="en" sz="1200">
                          <a:solidFill>
                            <a:srgbClr val="434343"/>
                          </a:solidFill>
                          <a:latin typeface="Oxygen"/>
                          <a:ea typeface="Oxygen"/>
                          <a:cs typeface="Oxygen"/>
                          <a:sym typeface="Oxygen"/>
                        </a:rPr>
                        <a:t>. NO </a:t>
                      </a:r>
                      <a:r>
                        <a:rPr lang="en" sz="1200">
                          <a:solidFill>
                            <a:srgbClr val="990000"/>
                          </a:solidFill>
                          <a:latin typeface="Oxygen"/>
                          <a:ea typeface="Oxygen"/>
                          <a:cs typeface="Oxygen"/>
                          <a:sym typeface="Oxygen"/>
                        </a:rPr>
                        <a:t>association </a:t>
                      </a:r>
                      <a:r>
                        <a:rPr lang="en" sz="1200">
                          <a:solidFill>
                            <a:srgbClr val="990000"/>
                          </a:solidFill>
                          <a:latin typeface="Oxygen"/>
                          <a:ea typeface="Oxygen"/>
                          <a:cs typeface="Oxygen"/>
                          <a:sym typeface="Oxygen"/>
                        </a:rPr>
                        <a:t>with</a:t>
                      </a:r>
                      <a:r>
                        <a:rPr lang="en" sz="1200">
                          <a:solidFill>
                            <a:srgbClr val="990000"/>
                          </a:solidFill>
                          <a:latin typeface="Oxygen"/>
                          <a:ea typeface="Oxygen"/>
                          <a:cs typeface="Oxygen"/>
                          <a:sym typeface="Oxygen"/>
                        </a:rPr>
                        <a:t> VHL gene</a:t>
                      </a:r>
                      <a:endParaRPr sz="1200">
                        <a:solidFill>
                          <a:srgbClr val="990000"/>
                        </a:solidFill>
                        <a:latin typeface="Oxygen"/>
                        <a:ea typeface="Oxygen"/>
                        <a:cs typeface="Oxygen"/>
                        <a:sym typeface="Oxygen"/>
                      </a:endParaRPr>
                    </a:p>
                  </a:txBody>
                  <a:tcPr marT="45725" marB="45725" marR="121925" marL="121925" anchor="ctr">
                    <a:solidFill>
                      <a:srgbClr val="F3EFEF"/>
                    </a:solidFill>
                  </a:tcPr>
                </a:tc>
                <a:tc hMerge="1"/>
                <a:tc hMerge="1"/>
              </a:tr>
              <a:tr h="2006150">
                <a:tc vMerge="1"/>
                <a:tc>
                  <a:txBody>
                    <a:bodyPr/>
                    <a:lstStyle/>
                    <a:p>
                      <a:pPr indent="0" lvl="0" marL="0" rtl="0" algn="ctr">
                        <a:spcBef>
                          <a:spcPts val="0"/>
                        </a:spcBef>
                        <a:spcAft>
                          <a:spcPts val="0"/>
                        </a:spcAft>
                        <a:buNone/>
                      </a:pPr>
                      <a:r>
                        <a:rPr b="1" lang="en" sz="1200">
                          <a:solidFill>
                            <a:srgbClr val="A6A6A6"/>
                          </a:solidFill>
                          <a:latin typeface="Oxygen"/>
                          <a:ea typeface="Oxygen"/>
                          <a:cs typeface="Oxygen"/>
                          <a:sym typeface="Oxygen"/>
                        </a:rPr>
                        <a:t>Non-Genetic</a:t>
                      </a:r>
                      <a:endParaRPr b="1" sz="1200">
                        <a:solidFill>
                          <a:srgbClr val="A6A6A6"/>
                        </a:solidFill>
                        <a:latin typeface="Oxygen"/>
                        <a:ea typeface="Oxygen"/>
                        <a:cs typeface="Oxygen"/>
                        <a:sym typeface="Oxygen"/>
                      </a:endParaRPr>
                    </a:p>
                  </a:txBody>
                  <a:tcPr marT="45725" marB="45725" marR="121925" marL="121925" anchor="ctr">
                    <a:solidFill>
                      <a:schemeClr val="lt2"/>
                    </a:solidFill>
                  </a:tcPr>
                </a:tc>
                <a:tc gridSpan="3">
                  <a:txBody>
                    <a:bodyPr/>
                    <a:lstStyle/>
                    <a:p>
                      <a:pPr indent="-304800" lvl="0" marL="457200" rtl="0" algn="l">
                        <a:lnSpc>
                          <a:spcPct val="115000"/>
                        </a:lnSpc>
                        <a:spcBef>
                          <a:spcPts val="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Tobacco (smoked or chewed)</a:t>
                      </a:r>
                      <a:endParaRPr sz="1200">
                        <a:solidFill>
                          <a:srgbClr val="434343"/>
                        </a:solidFill>
                        <a:latin typeface="Oxygen"/>
                        <a:ea typeface="Oxygen"/>
                        <a:cs typeface="Oxygen"/>
                        <a:sym typeface="Oxygen"/>
                      </a:endParaRPr>
                    </a:p>
                    <a:p>
                      <a:pPr indent="-304800" lvl="0" marL="457200" rtl="0" algn="l">
                        <a:lnSpc>
                          <a:spcPct val="115000"/>
                        </a:lnSpc>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Acquired cystic kidney disease due to </a:t>
                      </a:r>
                      <a:r>
                        <a:rPr b="1" lang="en" sz="1200">
                          <a:solidFill>
                            <a:srgbClr val="990000"/>
                          </a:solidFill>
                          <a:latin typeface="Oxygen"/>
                          <a:ea typeface="Oxygen"/>
                          <a:cs typeface="Oxygen"/>
                          <a:sym typeface="Oxygen"/>
                        </a:rPr>
                        <a:t>end-stage renal disease → they predispose to</a:t>
                      </a:r>
                      <a:r>
                        <a:rPr lang="en" sz="1200">
                          <a:solidFill>
                            <a:srgbClr val="434343"/>
                          </a:solidFill>
                          <a:latin typeface="Oxygen"/>
                          <a:ea typeface="Oxygen"/>
                          <a:cs typeface="Oxygen"/>
                          <a:sym typeface="Oxygen"/>
                        </a:rPr>
                        <a:t> </a:t>
                      </a:r>
                      <a:r>
                        <a:rPr b="1" lang="en" sz="1200">
                          <a:solidFill>
                            <a:srgbClr val="990000"/>
                          </a:solidFill>
                          <a:latin typeface="Oxygen"/>
                          <a:ea typeface="Oxygen"/>
                          <a:cs typeface="Oxygen"/>
                          <a:sym typeface="Oxygen"/>
                        </a:rPr>
                        <a:t>papillary RCC (as a complication of chronic dialysis)</a:t>
                      </a:r>
                      <a:endParaRPr b="1" sz="1200">
                        <a:solidFill>
                          <a:srgbClr val="990000"/>
                        </a:solidFill>
                        <a:latin typeface="Oxygen"/>
                        <a:ea typeface="Oxygen"/>
                        <a:cs typeface="Oxygen"/>
                        <a:sym typeface="Oxygen"/>
                      </a:endParaRPr>
                    </a:p>
                    <a:p>
                      <a:pPr indent="-304800" lvl="0" marL="457200" rtl="0" algn="l">
                        <a:lnSpc>
                          <a:spcPct val="115000"/>
                        </a:lnSpc>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Chronic hypertension</a:t>
                      </a:r>
                      <a:endParaRPr sz="1200">
                        <a:solidFill>
                          <a:srgbClr val="434343"/>
                        </a:solidFill>
                        <a:latin typeface="Oxygen"/>
                        <a:ea typeface="Oxygen"/>
                        <a:cs typeface="Oxygen"/>
                        <a:sym typeface="Oxygen"/>
                      </a:endParaRPr>
                    </a:p>
                    <a:p>
                      <a:pPr indent="-304800" lvl="0" marL="457200" rtl="0" algn="l">
                        <a:lnSpc>
                          <a:spcPct val="115000"/>
                        </a:lnSpc>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Obesity</a:t>
                      </a:r>
                      <a:endParaRPr sz="1200">
                        <a:solidFill>
                          <a:srgbClr val="434343"/>
                        </a:solidFill>
                        <a:latin typeface="Oxygen"/>
                        <a:ea typeface="Oxygen"/>
                        <a:cs typeface="Oxygen"/>
                        <a:sym typeface="Oxygen"/>
                      </a:endParaRPr>
                    </a:p>
                    <a:p>
                      <a:pPr indent="-304800" lvl="0" marL="457200" rtl="0" algn="l">
                        <a:lnSpc>
                          <a:spcPct val="115000"/>
                        </a:lnSpc>
                        <a:spcBef>
                          <a:spcPts val="500"/>
                        </a:spcBef>
                        <a:spcAft>
                          <a:spcPts val="500"/>
                        </a:spcAft>
                        <a:buClr>
                          <a:srgbClr val="434343"/>
                        </a:buClr>
                        <a:buSzPts val="1200"/>
                        <a:buFont typeface="Oxygen"/>
                        <a:buChar char="●"/>
                      </a:pPr>
                      <a:r>
                        <a:rPr lang="en" sz="1200">
                          <a:solidFill>
                            <a:srgbClr val="434343"/>
                          </a:solidFill>
                          <a:latin typeface="Oxygen"/>
                          <a:ea typeface="Oxygen"/>
                          <a:cs typeface="Oxygen"/>
                          <a:sym typeface="Oxygen"/>
                        </a:rPr>
                        <a:t> Occupational exposure to cadmium</a:t>
                      </a:r>
                      <a:endParaRPr sz="1200">
                        <a:solidFill>
                          <a:srgbClr val="434343"/>
                        </a:solidFill>
                        <a:latin typeface="Oxygen"/>
                        <a:ea typeface="Oxygen"/>
                        <a:cs typeface="Oxygen"/>
                        <a:sym typeface="Oxygen"/>
                      </a:endParaRPr>
                    </a:p>
                  </a:txBody>
                  <a:tcPr marT="45725" marB="45725" marR="121925" marL="121925" anchor="ctr">
                    <a:solidFill>
                      <a:srgbClr val="F3EFEF"/>
                    </a:solidFill>
                  </a:tcPr>
                </a:tc>
                <a:tc hMerge="1"/>
                <a:tc hMerge="1"/>
              </a:tr>
              <a:tr h="3092275">
                <a:tc>
                  <a:txBody>
                    <a:bodyPr/>
                    <a:lstStyle/>
                    <a:p>
                      <a:pPr indent="0" lvl="0" marL="0" rtl="0" algn="ctr">
                        <a:spcBef>
                          <a:spcPts val="0"/>
                        </a:spcBef>
                        <a:spcAft>
                          <a:spcPts val="0"/>
                        </a:spcAft>
                        <a:buNone/>
                      </a:pPr>
                      <a:r>
                        <a:rPr b="1" lang="en" sz="1600">
                          <a:solidFill>
                            <a:srgbClr val="434343"/>
                          </a:solidFill>
                          <a:latin typeface="Oxygen"/>
                          <a:ea typeface="Oxygen"/>
                          <a:cs typeface="Oxygen"/>
                          <a:sym typeface="Oxygen"/>
                        </a:rPr>
                        <a:t>Clinical Features</a:t>
                      </a:r>
                      <a:endParaRPr b="1" sz="1600">
                        <a:solidFill>
                          <a:srgbClr val="434343"/>
                        </a:solidFill>
                        <a:latin typeface="Oxygen"/>
                        <a:ea typeface="Oxygen"/>
                        <a:cs typeface="Oxygen"/>
                        <a:sym typeface="Oxygen"/>
                      </a:endParaRPr>
                    </a:p>
                  </a:txBody>
                  <a:tcPr marT="45725" marB="45725" marR="121925" marL="121925" anchor="ctr">
                    <a:solidFill>
                      <a:srgbClr val="DBD5DD"/>
                    </a:solidFill>
                  </a:tcPr>
                </a:tc>
                <a:tc gridSpan="4">
                  <a:txBody>
                    <a:bodyPr/>
                    <a:lstStyle/>
                    <a:p>
                      <a:pPr indent="-304800" lvl="0" marL="457200" rtl="0" algn="l">
                        <a:spcBef>
                          <a:spcPts val="0"/>
                        </a:spcBef>
                        <a:spcAft>
                          <a:spcPts val="0"/>
                        </a:spcAft>
                        <a:buClr>
                          <a:srgbClr val="434343"/>
                        </a:buClr>
                        <a:buSzPts val="1200"/>
                        <a:buFont typeface="Oxygen"/>
                        <a:buChar char="●"/>
                      </a:pPr>
                      <a:r>
                        <a:rPr b="1" lang="en" sz="1200">
                          <a:solidFill>
                            <a:srgbClr val="990000"/>
                          </a:solidFill>
                          <a:latin typeface="Oxygen"/>
                          <a:ea typeface="Oxygen"/>
                          <a:cs typeface="Oxygen"/>
                          <a:sym typeface="Oxygen"/>
                        </a:rPr>
                        <a:t>Hematuria</a:t>
                      </a:r>
                      <a:r>
                        <a:rPr lang="en" sz="1200">
                          <a:solidFill>
                            <a:srgbClr val="434343"/>
                          </a:solidFill>
                          <a:latin typeface="Oxygen"/>
                          <a:ea typeface="Oxygen"/>
                          <a:cs typeface="Oxygen"/>
                          <a:sym typeface="Oxygen"/>
                        </a:rPr>
                        <a:t> is the single </a:t>
                      </a:r>
                      <a:r>
                        <a:rPr b="1" lang="en" sz="1200">
                          <a:solidFill>
                            <a:srgbClr val="434343"/>
                          </a:solidFill>
                          <a:latin typeface="Oxygen"/>
                          <a:ea typeface="Oxygen"/>
                          <a:cs typeface="Oxygen"/>
                          <a:sym typeface="Oxygen"/>
                        </a:rPr>
                        <a:t>most common presenting sign</a:t>
                      </a:r>
                      <a:endParaRPr b="1"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990000"/>
                          </a:solidFill>
                          <a:latin typeface="Oxygen"/>
                          <a:ea typeface="Oxygen"/>
                          <a:cs typeface="Oxygen"/>
                          <a:sym typeface="Oxygen"/>
                        </a:rPr>
                        <a:t>Classic clinical triad:</a:t>
                      </a:r>
                      <a:r>
                        <a:rPr lang="en" sz="1200">
                          <a:solidFill>
                            <a:srgbClr val="434343"/>
                          </a:solidFill>
                          <a:latin typeface="Oxygen"/>
                          <a:ea typeface="Oxygen"/>
                          <a:cs typeface="Oxygen"/>
                          <a:sym typeface="Oxygen"/>
                        </a:rPr>
                        <a:t> </a:t>
                      </a:r>
                      <a:r>
                        <a:rPr b="1" lang="en" sz="1200">
                          <a:solidFill>
                            <a:srgbClr val="434343"/>
                          </a:solidFill>
                          <a:latin typeface="Oxygen"/>
                          <a:ea typeface="Oxygen"/>
                          <a:cs typeface="Oxygen"/>
                          <a:sym typeface="Oxygen"/>
                        </a:rPr>
                        <a:t>hematuria, flank pain </a:t>
                      </a:r>
                      <a:r>
                        <a:rPr b="1" lang="en" sz="1200">
                          <a:solidFill>
                            <a:srgbClr val="434343"/>
                          </a:solidFill>
                          <a:latin typeface="Oxygen"/>
                          <a:ea typeface="Oxygen"/>
                          <a:cs typeface="Oxygen"/>
                          <a:sym typeface="Oxygen"/>
                        </a:rPr>
                        <a:t>&amp; </a:t>
                      </a:r>
                      <a:r>
                        <a:rPr b="1" lang="en" sz="1200">
                          <a:solidFill>
                            <a:srgbClr val="434343"/>
                          </a:solidFill>
                          <a:latin typeface="Oxygen"/>
                          <a:ea typeface="Oxygen"/>
                          <a:cs typeface="Oxygen"/>
                          <a:sym typeface="Oxygen"/>
                        </a:rPr>
                        <a:t>a palpable abdominal mass</a:t>
                      </a:r>
                      <a:endParaRPr b="1"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S</a:t>
                      </a:r>
                      <a:r>
                        <a:rPr lang="en" sz="1200">
                          <a:solidFill>
                            <a:srgbClr val="434343"/>
                          </a:solidFill>
                          <a:latin typeface="Oxygen"/>
                          <a:ea typeface="Oxygen"/>
                          <a:cs typeface="Oxygen"/>
                          <a:sym typeface="Oxygen"/>
                        </a:rPr>
                        <a:t>ome patients develop </a:t>
                      </a:r>
                      <a:r>
                        <a:rPr b="1" lang="en" sz="1200">
                          <a:solidFill>
                            <a:srgbClr val="990000"/>
                          </a:solidFill>
                          <a:latin typeface="Oxygen"/>
                          <a:ea typeface="Oxygen"/>
                          <a:cs typeface="Oxygen"/>
                          <a:sym typeface="Oxygen"/>
                        </a:rPr>
                        <a:t>polycythemia</a:t>
                      </a:r>
                      <a:endParaRPr b="1" sz="1200">
                        <a:solidFill>
                          <a:srgbClr val="990000"/>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Uncommonly, these tumors produce paraneoplastic syndromes: </a:t>
                      </a:r>
                      <a:endParaRPr sz="1200">
                        <a:solidFill>
                          <a:srgbClr val="434343"/>
                        </a:solidFill>
                        <a:latin typeface="Oxygen"/>
                        <a:ea typeface="Oxygen"/>
                        <a:cs typeface="Oxygen"/>
                        <a:sym typeface="Oxygen"/>
                      </a:endParaRPr>
                    </a:p>
                    <a:p>
                      <a:pPr indent="-304800" lvl="1" marL="914400" rtl="0" algn="l">
                        <a:spcBef>
                          <a:spcPts val="1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Secretion of parathormone-like substance → hyperparathyroidism →  hypercalcemia</a:t>
                      </a:r>
                      <a:endParaRPr sz="1200">
                        <a:solidFill>
                          <a:srgbClr val="434343"/>
                        </a:solidFill>
                        <a:latin typeface="Oxygen"/>
                        <a:ea typeface="Oxygen"/>
                        <a:cs typeface="Oxygen"/>
                        <a:sym typeface="Oxygen"/>
                      </a:endParaRPr>
                    </a:p>
                    <a:p>
                      <a:pPr indent="-304800" lvl="1" marL="914400" rtl="0" algn="l">
                        <a:spcBef>
                          <a:spcPts val="1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Production of erythropoietin → erythrocytosis, polycythemia</a:t>
                      </a:r>
                      <a:endParaRPr sz="1200">
                        <a:solidFill>
                          <a:srgbClr val="434343"/>
                        </a:solidFill>
                        <a:latin typeface="Oxygen"/>
                        <a:ea typeface="Oxygen"/>
                        <a:cs typeface="Oxygen"/>
                        <a:sym typeface="Oxygen"/>
                      </a:endParaRPr>
                    </a:p>
                    <a:p>
                      <a:pPr indent="-304800" lvl="1" marL="914400" rtl="0" algn="l">
                        <a:spcBef>
                          <a:spcPts val="1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Release of </a:t>
                      </a:r>
                      <a:r>
                        <a:rPr b="1" lang="en" sz="1200">
                          <a:solidFill>
                            <a:srgbClr val="990000"/>
                          </a:solidFill>
                          <a:latin typeface="Oxygen"/>
                          <a:ea typeface="Oxygen"/>
                          <a:cs typeface="Oxygen"/>
                          <a:sym typeface="Oxygen"/>
                        </a:rPr>
                        <a:t>renin</a:t>
                      </a:r>
                      <a:r>
                        <a:rPr lang="en" sz="1200">
                          <a:solidFill>
                            <a:srgbClr val="434343"/>
                          </a:solidFill>
                          <a:latin typeface="Oxygen"/>
                          <a:ea typeface="Oxygen"/>
                          <a:cs typeface="Oxygen"/>
                          <a:sym typeface="Oxygen"/>
                        </a:rPr>
                        <a:t> →  in hypertension</a:t>
                      </a:r>
                      <a:endParaRPr sz="1200">
                        <a:solidFill>
                          <a:srgbClr val="434343"/>
                        </a:solidFill>
                        <a:latin typeface="Oxygen"/>
                        <a:ea typeface="Oxygen"/>
                        <a:cs typeface="Oxygen"/>
                        <a:sym typeface="Oxygen"/>
                      </a:endParaRPr>
                    </a:p>
                    <a:p>
                      <a:pPr indent="-304800" lvl="1" marL="914400" rtl="0" algn="l">
                        <a:spcBef>
                          <a:spcPts val="1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May present with Cushing syndrome, masculinization</a:t>
                      </a:r>
                      <a:endParaRPr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These tumor have a high tendency to invade the </a:t>
                      </a:r>
                      <a:r>
                        <a:rPr b="1" lang="en" sz="1200">
                          <a:solidFill>
                            <a:srgbClr val="434343"/>
                          </a:solidFill>
                          <a:latin typeface="Oxygen"/>
                          <a:ea typeface="Oxygen"/>
                          <a:cs typeface="Oxygen"/>
                          <a:sym typeface="Oxygen"/>
                        </a:rPr>
                        <a:t>renal vein</a:t>
                      </a:r>
                      <a:r>
                        <a:rPr lang="en" sz="1200">
                          <a:solidFill>
                            <a:srgbClr val="434343"/>
                          </a:solidFill>
                          <a:latin typeface="Oxygen"/>
                          <a:ea typeface="Oxygen"/>
                          <a:cs typeface="Oxygen"/>
                          <a:sym typeface="Oxygen"/>
                        </a:rPr>
                        <a:t> → </a:t>
                      </a:r>
                      <a:r>
                        <a:rPr b="1" lang="en" sz="1200">
                          <a:solidFill>
                            <a:srgbClr val="434343"/>
                          </a:solidFill>
                          <a:latin typeface="Oxygen"/>
                          <a:ea typeface="Oxygen"/>
                          <a:cs typeface="Oxygen"/>
                          <a:sym typeface="Oxygen"/>
                        </a:rPr>
                        <a:t>metastasize</a:t>
                      </a:r>
                      <a:endParaRPr b="1"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Sometimes RCC is </a:t>
                      </a:r>
                      <a:r>
                        <a:rPr b="1" lang="en" sz="1200">
                          <a:solidFill>
                            <a:srgbClr val="434343"/>
                          </a:solidFill>
                          <a:latin typeface="Oxygen"/>
                          <a:ea typeface="Oxygen"/>
                          <a:cs typeface="Oxygen"/>
                          <a:sym typeface="Oxygen"/>
                        </a:rPr>
                        <a:t>silent</a:t>
                      </a:r>
                      <a:r>
                        <a:rPr lang="en" sz="1200">
                          <a:solidFill>
                            <a:srgbClr val="434343"/>
                          </a:solidFill>
                          <a:latin typeface="Oxygen"/>
                          <a:ea typeface="Oxygen"/>
                          <a:cs typeface="Oxygen"/>
                          <a:sym typeface="Oxygen"/>
                        </a:rPr>
                        <a:t> → discovered only after metastasis</a:t>
                      </a:r>
                      <a:endParaRPr sz="1200">
                        <a:solidFill>
                          <a:srgbClr val="434343"/>
                        </a:solidFill>
                        <a:latin typeface="Oxygen"/>
                        <a:ea typeface="Oxygen"/>
                        <a:cs typeface="Oxygen"/>
                        <a:sym typeface="Oxygen"/>
                      </a:endParaRPr>
                    </a:p>
                    <a:p>
                      <a:pPr indent="-304800" lvl="0" marL="457200" rtl="0" algn="l">
                        <a:spcBef>
                          <a:spcPts val="500"/>
                        </a:spcBef>
                        <a:spcAft>
                          <a:spcPts val="500"/>
                        </a:spcAft>
                        <a:buClr>
                          <a:srgbClr val="434343"/>
                        </a:buClr>
                        <a:buSzPts val="1200"/>
                        <a:buFont typeface="Oxygen"/>
                        <a:buChar char="●"/>
                      </a:pPr>
                      <a:r>
                        <a:rPr lang="en" sz="1200">
                          <a:solidFill>
                            <a:srgbClr val="434343"/>
                          </a:solidFill>
                          <a:latin typeface="Oxygen"/>
                          <a:ea typeface="Oxygen"/>
                          <a:cs typeface="Oxygen"/>
                          <a:sym typeface="Oxygen"/>
                        </a:rPr>
                        <a:t> The tumor </a:t>
                      </a:r>
                      <a:r>
                        <a:rPr b="1" lang="en" sz="1200">
                          <a:solidFill>
                            <a:srgbClr val="434343"/>
                          </a:solidFill>
                          <a:latin typeface="Oxygen"/>
                          <a:ea typeface="Oxygen"/>
                          <a:cs typeface="Oxygen"/>
                          <a:sym typeface="Oxygen"/>
                        </a:rPr>
                        <a:t>spreads</a:t>
                      </a:r>
                      <a:r>
                        <a:rPr lang="en" sz="1200">
                          <a:solidFill>
                            <a:srgbClr val="434343"/>
                          </a:solidFill>
                          <a:latin typeface="Oxygen"/>
                          <a:ea typeface="Oxygen"/>
                          <a:cs typeface="Oxygen"/>
                          <a:sym typeface="Oxygen"/>
                        </a:rPr>
                        <a:t> most frequently to the lungs and bones</a:t>
                      </a:r>
                      <a:endParaRPr sz="1200">
                        <a:solidFill>
                          <a:srgbClr val="434343"/>
                        </a:solidFill>
                        <a:latin typeface="Oxygen"/>
                        <a:ea typeface="Oxygen"/>
                        <a:cs typeface="Oxygen"/>
                        <a:sym typeface="Oxygen"/>
                      </a:endParaRPr>
                    </a:p>
                  </a:txBody>
                  <a:tcPr marT="45725" marB="45725" marR="121925" marL="121925" anchor="ctr">
                    <a:solidFill>
                      <a:srgbClr val="F3EFEF"/>
                    </a:solidFill>
                  </a:tcPr>
                </a:tc>
                <a:tc hMerge="1"/>
                <a:tc hMerge="1"/>
                <a:tc hMerge="1"/>
              </a:tr>
            </a:tbl>
          </a:graphicData>
        </a:graphic>
      </p:graphicFrame>
      <p:sp>
        <p:nvSpPr>
          <p:cNvPr id="206" name="Google Shape;206;p29"/>
          <p:cNvSpPr txBox="1"/>
          <p:nvPr/>
        </p:nvSpPr>
        <p:spPr>
          <a:xfrm flipH="1">
            <a:off x="1552057" y="2771895"/>
            <a:ext cx="63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990000"/>
                </a:solidFill>
                <a:latin typeface="Open Sans"/>
                <a:ea typeface="Open Sans"/>
                <a:cs typeface="Open Sans"/>
                <a:sym typeface="Open Sans"/>
              </a:rPr>
              <a:t>MCQs </a:t>
            </a:r>
            <a:endParaRPr b="1" sz="1000">
              <a:solidFill>
                <a:srgbClr val="990000"/>
              </a:solidFill>
              <a:latin typeface="Open Sans"/>
              <a:ea typeface="Open Sans"/>
              <a:cs typeface="Open Sans"/>
              <a:sym typeface="Open Sans"/>
            </a:endParaRPr>
          </a:p>
        </p:txBody>
      </p:sp>
      <p:sp>
        <p:nvSpPr>
          <p:cNvPr id="207" name="Google Shape;207;p29"/>
          <p:cNvSpPr/>
          <p:nvPr/>
        </p:nvSpPr>
        <p:spPr>
          <a:xfrm>
            <a:off x="213910" y="781235"/>
            <a:ext cx="399000" cy="367500"/>
          </a:xfrm>
          <a:prstGeom prst="star5">
            <a:avLst>
              <a:gd fmla="val 19098" name="adj"/>
              <a:gd fmla="val 105146" name="hf"/>
              <a:gd fmla="val 110557" name="vf"/>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9"/>
          <p:cNvSpPr/>
          <p:nvPr/>
        </p:nvSpPr>
        <p:spPr>
          <a:xfrm>
            <a:off x="94946" y="2939524"/>
            <a:ext cx="636900" cy="526200"/>
          </a:xfrm>
          <a:prstGeom prst="star5">
            <a:avLst>
              <a:gd fmla="val 19098" name="adj"/>
              <a:gd fmla="val 105146" name="hf"/>
              <a:gd fmla="val 110557" name="vf"/>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9"/>
          <p:cNvSpPr txBox="1"/>
          <p:nvPr/>
        </p:nvSpPr>
        <p:spPr>
          <a:xfrm>
            <a:off x="4368868" y="3505071"/>
            <a:ext cx="2317800" cy="28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solidFill>
                  <a:srgbClr val="666666"/>
                </a:solidFill>
                <a:latin typeface="Oxygen"/>
                <a:ea typeface="Oxygen"/>
                <a:cs typeface="Oxygen"/>
                <a:sym typeface="Oxygen"/>
              </a:rPr>
              <a:t>How to memorize it ? RCC it’s 3 letters ( chromosome 3 ) </a:t>
            </a:r>
            <a:endParaRPr b="1" sz="600">
              <a:solidFill>
                <a:srgbClr val="666666"/>
              </a:solidFill>
              <a:latin typeface="Oxygen"/>
              <a:ea typeface="Oxygen"/>
              <a:cs typeface="Oxygen"/>
              <a:sym typeface="Oxyge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graphicFrame>
        <p:nvGraphicFramePr>
          <p:cNvPr id="214" name="Google Shape;214;p30"/>
          <p:cNvGraphicFramePr/>
          <p:nvPr/>
        </p:nvGraphicFramePr>
        <p:xfrm>
          <a:off x="-12" y="7"/>
          <a:ext cx="3000000" cy="3000000"/>
        </p:xfrm>
        <a:graphic>
          <a:graphicData uri="http://schemas.openxmlformats.org/drawingml/2006/table">
            <a:tbl>
              <a:tblPr bandRow="1" firstRow="1">
                <a:noFill/>
                <a:tableStyleId>{D7290725-6760-4D51-B018-799CF6E87F02}</a:tableStyleId>
              </a:tblPr>
              <a:tblGrid>
                <a:gridCol w="1656525"/>
                <a:gridCol w="1133575"/>
                <a:gridCol w="560100"/>
                <a:gridCol w="970200"/>
                <a:gridCol w="1306900"/>
                <a:gridCol w="1230700"/>
              </a:tblGrid>
              <a:tr h="781850">
                <a:tc gridSpan="6">
                  <a:txBody>
                    <a:bodyPr/>
                    <a:lstStyle/>
                    <a:p>
                      <a:pPr indent="0" lvl="0" marL="0" rtl="0" algn="ctr">
                        <a:lnSpc>
                          <a:spcPct val="90000"/>
                        </a:lnSpc>
                        <a:spcBef>
                          <a:spcPts val="0"/>
                        </a:spcBef>
                        <a:spcAft>
                          <a:spcPts val="0"/>
                        </a:spcAft>
                        <a:buNone/>
                      </a:pPr>
                      <a:r>
                        <a:rPr lang="en" sz="4800">
                          <a:solidFill>
                            <a:schemeClr val="lt1"/>
                          </a:solidFill>
                          <a:latin typeface="Oxygen"/>
                          <a:ea typeface="Oxygen"/>
                          <a:cs typeface="Oxygen"/>
                          <a:sym typeface="Oxygen"/>
                        </a:rPr>
                        <a:t>Types of RCC</a:t>
                      </a:r>
                      <a:endParaRPr sz="1600">
                        <a:solidFill>
                          <a:schemeClr val="lt1"/>
                        </a:solidFill>
                        <a:latin typeface="Oxygen"/>
                        <a:ea typeface="Oxygen"/>
                        <a:cs typeface="Oxygen"/>
                        <a:sym typeface="Oxygen"/>
                      </a:endParaRPr>
                    </a:p>
                  </a:txBody>
                  <a:tcPr marT="45725" marB="45725" marR="121925" marL="121925" anchor="ctr">
                    <a:solidFill>
                      <a:srgbClr val="64506A"/>
                    </a:solidFill>
                  </a:tcPr>
                </a:tc>
                <a:tc hMerge="1"/>
                <a:tc hMerge="1"/>
                <a:tc hMerge="1"/>
                <a:tc hMerge="1"/>
                <a:tc hMerge="1"/>
              </a:tr>
              <a:tr h="473500">
                <a:tc gridSpan="6">
                  <a:txBody>
                    <a:bodyPr/>
                    <a:lstStyle/>
                    <a:p>
                      <a:pPr indent="0" lvl="0" marL="0" rtl="0" algn="ctr">
                        <a:spcBef>
                          <a:spcPts val="0"/>
                        </a:spcBef>
                        <a:spcAft>
                          <a:spcPts val="0"/>
                        </a:spcAft>
                        <a:buNone/>
                      </a:pPr>
                      <a:r>
                        <a:rPr b="1" lang="en" sz="2400">
                          <a:solidFill>
                            <a:schemeClr val="lt1"/>
                          </a:solidFill>
                          <a:latin typeface="Oxygen"/>
                          <a:ea typeface="Oxygen"/>
                          <a:cs typeface="Oxygen"/>
                          <a:sym typeface="Oxygen"/>
                        </a:rPr>
                        <a:t>1 | </a:t>
                      </a:r>
                      <a:r>
                        <a:rPr b="1" lang="en" sz="2400">
                          <a:solidFill>
                            <a:schemeClr val="lt1"/>
                          </a:solidFill>
                          <a:latin typeface="Oxygen"/>
                          <a:ea typeface="Oxygen"/>
                          <a:cs typeface="Oxygen"/>
                          <a:sym typeface="Oxygen"/>
                        </a:rPr>
                        <a:t>Clear Cell Type</a:t>
                      </a:r>
                      <a:endParaRPr b="1" sz="2400">
                        <a:solidFill>
                          <a:schemeClr val="lt1"/>
                        </a:solidFill>
                        <a:latin typeface="Oxygen"/>
                        <a:ea typeface="Oxygen"/>
                        <a:cs typeface="Oxygen"/>
                        <a:sym typeface="Oxygen"/>
                      </a:endParaRPr>
                    </a:p>
                  </a:txBody>
                  <a:tcPr marT="45725" marB="45725" marR="121925" marL="121925" anchor="ctr">
                    <a:solidFill>
                      <a:srgbClr val="96809C"/>
                    </a:solidFill>
                  </a:tcPr>
                </a:tc>
                <a:tc hMerge="1"/>
                <a:tc hMerge="1"/>
                <a:tc hMerge="1"/>
                <a:tc hMerge="1"/>
                <a:tc hMerge="1"/>
              </a:tr>
              <a:tr h="354150">
                <a:tc>
                  <a:txBody>
                    <a:bodyPr/>
                    <a:lstStyle/>
                    <a:p>
                      <a:pPr indent="0" lvl="0" marL="0" rtl="0" algn="ctr">
                        <a:spcBef>
                          <a:spcPts val="0"/>
                        </a:spcBef>
                        <a:spcAft>
                          <a:spcPts val="0"/>
                        </a:spcAft>
                        <a:buNone/>
                      </a:pPr>
                      <a:r>
                        <a:rPr b="1" lang="en" sz="1600">
                          <a:solidFill>
                            <a:srgbClr val="434343"/>
                          </a:solidFill>
                          <a:latin typeface="Oxygen"/>
                          <a:ea typeface="Oxygen"/>
                          <a:cs typeface="Oxygen"/>
                          <a:sym typeface="Oxygen"/>
                        </a:rPr>
                        <a:t>Definition</a:t>
                      </a:r>
                      <a:endParaRPr b="1" sz="1600">
                        <a:solidFill>
                          <a:srgbClr val="434343"/>
                        </a:solidFill>
                        <a:latin typeface="Oxygen"/>
                        <a:ea typeface="Oxygen"/>
                        <a:cs typeface="Oxygen"/>
                        <a:sym typeface="Oxygen"/>
                      </a:endParaRPr>
                    </a:p>
                  </a:txBody>
                  <a:tcPr marT="45725" marB="45725" marR="121925" marL="121925" anchor="ctr">
                    <a:solidFill>
                      <a:srgbClr val="DBD5DD"/>
                    </a:solidFill>
                  </a:tcPr>
                </a:tc>
                <a:tc gridSpan="5">
                  <a:txBody>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Arises from </a:t>
                      </a:r>
                      <a:r>
                        <a:rPr b="1" lang="en" sz="1200">
                          <a:solidFill>
                            <a:srgbClr val="434343"/>
                          </a:solidFill>
                          <a:latin typeface="Oxygen"/>
                          <a:ea typeface="Oxygen"/>
                          <a:cs typeface="Oxygen"/>
                          <a:sym typeface="Oxygen"/>
                        </a:rPr>
                        <a:t>proximal tubular epithelial</a:t>
                      </a:r>
                      <a:r>
                        <a:rPr lang="en" sz="1200">
                          <a:solidFill>
                            <a:srgbClr val="434343"/>
                          </a:solidFill>
                          <a:latin typeface="Oxygen"/>
                          <a:ea typeface="Oxygen"/>
                          <a:cs typeface="Oxygen"/>
                          <a:sym typeface="Oxygen"/>
                        </a:rPr>
                        <a:t> cells</a:t>
                      </a:r>
                      <a:endParaRPr sz="1200">
                        <a:solidFill>
                          <a:srgbClr val="434343"/>
                        </a:solidFill>
                        <a:latin typeface="Oxygen"/>
                        <a:ea typeface="Oxygen"/>
                        <a:cs typeface="Oxygen"/>
                        <a:sym typeface="Oxygen"/>
                      </a:endParaRPr>
                    </a:p>
                  </a:txBody>
                  <a:tcPr marT="45725" marB="45725" marR="121925" marL="121925" anchor="ctr">
                    <a:solidFill>
                      <a:srgbClr val="F3EFEF"/>
                    </a:solidFill>
                  </a:tcPr>
                </a:tc>
                <a:tc hMerge="1"/>
                <a:tc hMerge="1"/>
                <a:tc hMerge="1"/>
                <a:tc hMerge="1"/>
              </a:tr>
              <a:tr h="801725">
                <a:tc>
                  <a:txBody>
                    <a:bodyPr/>
                    <a:lstStyle/>
                    <a:p>
                      <a:pPr indent="0" lvl="0" marL="0" rtl="0" algn="ctr">
                        <a:spcBef>
                          <a:spcPts val="0"/>
                        </a:spcBef>
                        <a:spcAft>
                          <a:spcPts val="0"/>
                        </a:spcAft>
                        <a:buNone/>
                      </a:pPr>
                      <a:r>
                        <a:rPr b="1" lang="en" sz="1600">
                          <a:solidFill>
                            <a:srgbClr val="434343"/>
                          </a:solidFill>
                          <a:latin typeface="Oxygen"/>
                          <a:ea typeface="Oxygen"/>
                          <a:cs typeface="Oxygen"/>
                          <a:sym typeface="Oxygen"/>
                        </a:rPr>
                        <a:t>Epidemiology  </a:t>
                      </a:r>
                      <a:endParaRPr sz="1300">
                        <a:solidFill>
                          <a:srgbClr val="434343"/>
                        </a:solidFill>
                        <a:latin typeface="Oxygen"/>
                        <a:ea typeface="Oxygen"/>
                        <a:cs typeface="Oxygen"/>
                        <a:sym typeface="Oxygen"/>
                      </a:endParaRPr>
                    </a:p>
                  </a:txBody>
                  <a:tcPr marT="45725" marB="45725" marR="121925" marL="121925" anchor="ctr">
                    <a:solidFill>
                      <a:srgbClr val="DBD5DD"/>
                    </a:solidFill>
                  </a:tcPr>
                </a:tc>
                <a:tc gridSpan="5">
                  <a:txBody>
                    <a:bodyPr/>
                    <a:lstStyle/>
                    <a:p>
                      <a:pPr indent="-304800" lvl="0" marL="457200" rtl="0" algn="l">
                        <a:spcBef>
                          <a:spcPts val="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Most common type</a:t>
                      </a:r>
                      <a:endParaRPr sz="1200">
                        <a:solidFill>
                          <a:srgbClr val="434343"/>
                        </a:solidFill>
                        <a:latin typeface="Oxygen"/>
                        <a:ea typeface="Oxygen"/>
                        <a:cs typeface="Oxygen"/>
                        <a:sym typeface="Oxygen"/>
                      </a:endParaRPr>
                    </a:p>
                    <a:p>
                      <a:pPr indent="-304800" lvl="0" marL="457200" rtl="0" algn="l">
                        <a:spcBef>
                          <a:spcPts val="500"/>
                        </a:spcBef>
                        <a:spcAft>
                          <a:spcPts val="500"/>
                        </a:spcAft>
                        <a:buClr>
                          <a:srgbClr val="434343"/>
                        </a:buClr>
                        <a:buSzPts val="1200"/>
                        <a:buFont typeface="Oxygen"/>
                        <a:buChar char="●"/>
                      </a:pPr>
                      <a:r>
                        <a:rPr lang="en" sz="1200">
                          <a:solidFill>
                            <a:srgbClr val="434343"/>
                          </a:solidFill>
                          <a:latin typeface="Oxygen"/>
                          <a:ea typeface="Oxygen"/>
                          <a:cs typeface="Oxygen"/>
                          <a:sym typeface="Oxygen"/>
                        </a:rPr>
                        <a:t>majority of them are sporadic. Uncommonly associated with VHL disease </a:t>
                      </a:r>
                      <a:r>
                        <a:rPr lang="en" sz="800">
                          <a:solidFill>
                            <a:srgbClr val="6AA84F"/>
                          </a:solidFill>
                          <a:latin typeface="Oxygen"/>
                          <a:ea typeface="Oxygen"/>
                          <a:cs typeface="Oxygen"/>
                          <a:sym typeface="Oxygen"/>
                        </a:rPr>
                        <a:t>( chromosome 3 )</a:t>
                      </a:r>
                      <a:endParaRPr sz="800">
                        <a:solidFill>
                          <a:srgbClr val="6AA84F"/>
                        </a:solidFill>
                        <a:latin typeface="Oxygen"/>
                        <a:ea typeface="Oxygen"/>
                        <a:cs typeface="Oxygen"/>
                        <a:sym typeface="Oxygen"/>
                      </a:endParaRPr>
                    </a:p>
                  </a:txBody>
                  <a:tcPr marT="45725" marB="45725" marR="121925" marL="121925" anchor="ctr">
                    <a:solidFill>
                      <a:srgbClr val="F3EFEF"/>
                    </a:solidFill>
                  </a:tcPr>
                </a:tc>
                <a:tc hMerge="1"/>
                <a:tc hMerge="1"/>
                <a:tc hMerge="1"/>
                <a:tc hMerge="1"/>
              </a:tr>
              <a:tr h="2449550">
                <a:tc rowSpan="2">
                  <a:txBody>
                    <a:bodyPr/>
                    <a:lstStyle/>
                    <a:p>
                      <a:pPr indent="0" lvl="0" marL="0" rtl="0" algn="ctr">
                        <a:spcBef>
                          <a:spcPts val="0"/>
                        </a:spcBef>
                        <a:spcAft>
                          <a:spcPts val="0"/>
                        </a:spcAft>
                        <a:buNone/>
                      </a:pPr>
                      <a:r>
                        <a:rPr b="1" lang="en" sz="1600">
                          <a:solidFill>
                            <a:srgbClr val="434343"/>
                          </a:solidFill>
                          <a:latin typeface="Oxygen"/>
                          <a:ea typeface="Oxygen"/>
                          <a:cs typeface="Oxygen"/>
                          <a:sym typeface="Oxygen"/>
                        </a:rPr>
                        <a:t>Morphology</a:t>
                      </a:r>
                      <a:endParaRPr sz="1300">
                        <a:solidFill>
                          <a:srgbClr val="434343"/>
                        </a:solidFill>
                        <a:latin typeface="Oxygen"/>
                        <a:ea typeface="Oxygen"/>
                        <a:cs typeface="Oxygen"/>
                        <a:sym typeface="Oxygen"/>
                      </a:endParaRPr>
                    </a:p>
                  </a:txBody>
                  <a:tcPr marT="45725" marB="45725" marR="121925" marL="121925" anchor="ctr">
                    <a:solidFill>
                      <a:srgbClr val="DBD5DD"/>
                    </a:solidFill>
                  </a:tcPr>
                </a:tc>
                <a:tc>
                  <a:txBody>
                    <a:bodyPr/>
                    <a:lstStyle/>
                    <a:p>
                      <a:pPr indent="0" lvl="0" marL="0" rtl="0" algn="ctr">
                        <a:spcBef>
                          <a:spcPts val="0"/>
                        </a:spcBef>
                        <a:spcAft>
                          <a:spcPts val="0"/>
                        </a:spcAft>
                        <a:buNone/>
                      </a:pPr>
                      <a:r>
                        <a:rPr b="1" lang="en">
                          <a:solidFill>
                            <a:srgbClr val="434343"/>
                          </a:solidFill>
                          <a:latin typeface="Oxygen"/>
                          <a:ea typeface="Oxygen"/>
                          <a:cs typeface="Oxygen"/>
                          <a:sym typeface="Oxygen"/>
                        </a:rPr>
                        <a:t>Gross</a:t>
                      </a:r>
                      <a:endParaRPr>
                        <a:solidFill>
                          <a:srgbClr val="434343"/>
                        </a:solidFill>
                        <a:latin typeface="Oxygen"/>
                        <a:ea typeface="Oxygen"/>
                        <a:cs typeface="Oxygen"/>
                        <a:sym typeface="Oxygen"/>
                      </a:endParaRPr>
                    </a:p>
                  </a:txBody>
                  <a:tcPr marT="45725" marB="45725" marR="121925" marL="121925" anchor="ctr">
                    <a:solidFill>
                      <a:schemeClr val="lt2"/>
                    </a:solidFill>
                  </a:tcPr>
                </a:tc>
                <a:tc gridSpan="3">
                  <a:txBody>
                    <a:bodyPr/>
                    <a:lstStyle/>
                    <a:p>
                      <a:pPr indent="-304800" lvl="0" marL="457200" rtl="0" algn="l">
                        <a:spcBef>
                          <a:spcPts val="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Usually solitary &amp; large</a:t>
                      </a:r>
                      <a:endParaRPr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pen Sans"/>
                        <a:buChar char="●"/>
                      </a:pPr>
                      <a:r>
                        <a:rPr b="1" lang="en" sz="1200">
                          <a:solidFill>
                            <a:srgbClr val="434343"/>
                          </a:solidFill>
                          <a:latin typeface="Oxygen"/>
                          <a:ea typeface="Oxygen"/>
                          <a:cs typeface="Oxygen"/>
                          <a:sym typeface="Oxygen"/>
                        </a:rPr>
                        <a:t>cut surface: </a:t>
                      </a:r>
                      <a:r>
                        <a:rPr b="1" lang="en" sz="1200">
                          <a:solidFill>
                            <a:srgbClr val="990000"/>
                          </a:solidFill>
                          <a:latin typeface="Oxygen"/>
                          <a:ea typeface="Oxygen"/>
                          <a:cs typeface="Oxygen"/>
                          <a:sym typeface="Oxygen"/>
                        </a:rPr>
                        <a:t>well circumscribed</a:t>
                      </a:r>
                      <a:r>
                        <a:rPr lang="en" sz="1200">
                          <a:solidFill>
                            <a:srgbClr val="434343"/>
                          </a:solidFill>
                          <a:latin typeface="Oxygen"/>
                          <a:ea typeface="Oxygen"/>
                          <a:cs typeface="Oxygen"/>
                          <a:sym typeface="Oxygen"/>
                        </a:rPr>
                        <a:t>, solid, </a:t>
                      </a:r>
                      <a:r>
                        <a:rPr b="1" lang="en" sz="1200">
                          <a:solidFill>
                            <a:srgbClr val="990000"/>
                          </a:solidFill>
                          <a:latin typeface="Oxygen"/>
                          <a:ea typeface="Oxygen"/>
                          <a:cs typeface="Oxygen"/>
                          <a:sym typeface="Oxygen"/>
                        </a:rPr>
                        <a:t>heterogeneous</a:t>
                      </a:r>
                      <a:r>
                        <a:rPr lang="en" sz="1200">
                          <a:solidFill>
                            <a:srgbClr val="434343"/>
                          </a:solidFill>
                          <a:latin typeface="Oxygen"/>
                          <a:ea typeface="Oxygen"/>
                          <a:cs typeface="Oxygen"/>
                          <a:sym typeface="Oxygen"/>
                        </a:rPr>
                        <a:t> </a:t>
                      </a:r>
                      <a:r>
                        <a:rPr lang="en" sz="800">
                          <a:solidFill>
                            <a:srgbClr val="6AA84F"/>
                          </a:solidFill>
                          <a:latin typeface="Oxygen"/>
                          <a:ea typeface="Oxygen"/>
                          <a:cs typeface="Oxygen"/>
                          <a:sym typeface="Oxygen"/>
                        </a:rPr>
                        <a:t>(it has multiple appearances)</a:t>
                      </a:r>
                      <a:r>
                        <a:rPr lang="en" sz="1200">
                          <a:solidFill>
                            <a:srgbClr val="434343"/>
                          </a:solidFill>
                          <a:latin typeface="Oxygen"/>
                          <a:ea typeface="Oxygen"/>
                          <a:cs typeface="Oxygen"/>
                          <a:sym typeface="Oxygen"/>
                        </a:rPr>
                        <a:t> , partly </a:t>
                      </a:r>
                      <a:r>
                        <a:rPr b="1" lang="en" sz="1200">
                          <a:solidFill>
                            <a:srgbClr val="990000"/>
                          </a:solidFill>
                          <a:latin typeface="Oxygen"/>
                          <a:ea typeface="Oxygen"/>
                          <a:cs typeface="Oxygen"/>
                          <a:sym typeface="Oxygen"/>
                        </a:rPr>
                        <a:t>yellow</a:t>
                      </a:r>
                      <a:r>
                        <a:rPr lang="en" sz="1200">
                          <a:solidFill>
                            <a:srgbClr val="434343"/>
                          </a:solidFill>
                          <a:latin typeface="Oxygen"/>
                          <a:ea typeface="Oxygen"/>
                          <a:cs typeface="Oxygen"/>
                          <a:sym typeface="Oxygen"/>
                        </a:rPr>
                        <a:t> and </a:t>
                      </a:r>
                      <a:r>
                        <a:rPr b="1" lang="en" sz="1200">
                          <a:solidFill>
                            <a:srgbClr val="990000"/>
                          </a:solidFill>
                          <a:latin typeface="Oxygen"/>
                          <a:ea typeface="Oxygen"/>
                          <a:cs typeface="Oxygen"/>
                          <a:sym typeface="Oxygen"/>
                        </a:rPr>
                        <a:t>partly</a:t>
                      </a:r>
                      <a:r>
                        <a:rPr lang="en" sz="1200">
                          <a:solidFill>
                            <a:srgbClr val="990000"/>
                          </a:solidFill>
                          <a:latin typeface="Oxygen"/>
                          <a:ea typeface="Oxygen"/>
                          <a:cs typeface="Oxygen"/>
                          <a:sym typeface="Oxygen"/>
                        </a:rPr>
                        <a:t> </a:t>
                      </a:r>
                      <a:r>
                        <a:rPr b="1" lang="en" sz="1200">
                          <a:solidFill>
                            <a:srgbClr val="990000"/>
                          </a:solidFill>
                          <a:latin typeface="Oxygen"/>
                          <a:ea typeface="Oxygen"/>
                          <a:cs typeface="Oxygen"/>
                          <a:sym typeface="Oxygen"/>
                        </a:rPr>
                        <a:t>hemorrhagic</a:t>
                      </a:r>
                      <a:r>
                        <a:rPr lang="en" sz="1200">
                          <a:solidFill>
                            <a:srgbClr val="434343"/>
                          </a:solidFill>
                          <a:latin typeface="Oxygen"/>
                          <a:ea typeface="Oxygen"/>
                          <a:cs typeface="Oxygen"/>
                          <a:sym typeface="Oxygen"/>
                        </a:rPr>
                        <a:t> </a:t>
                      </a:r>
                      <a:r>
                        <a:rPr b="1" lang="en" sz="1200">
                          <a:solidFill>
                            <a:srgbClr val="434343"/>
                          </a:solidFill>
                          <a:latin typeface="Oxygen"/>
                          <a:ea typeface="Oxygen"/>
                          <a:cs typeface="Oxygen"/>
                          <a:sym typeface="Oxygen"/>
                        </a:rPr>
                        <a:t>mass.  </a:t>
                      </a:r>
                      <a:endParaRPr b="1"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May be cystic and necrotic</a:t>
                      </a:r>
                      <a:endParaRPr b="1"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Commonly </a:t>
                      </a:r>
                      <a:r>
                        <a:rPr b="1" lang="en" sz="1200">
                          <a:solidFill>
                            <a:srgbClr val="434343"/>
                          </a:solidFill>
                          <a:latin typeface="Oxygen"/>
                          <a:ea typeface="Oxygen"/>
                          <a:cs typeface="Oxygen"/>
                          <a:sym typeface="Oxygen"/>
                        </a:rPr>
                        <a:t>invades renal vein</a:t>
                      </a:r>
                      <a:r>
                        <a:rPr lang="en" sz="1200">
                          <a:solidFill>
                            <a:srgbClr val="434343"/>
                          </a:solidFill>
                          <a:latin typeface="Oxygen"/>
                          <a:ea typeface="Oxygen"/>
                          <a:cs typeface="Oxygen"/>
                          <a:sym typeface="Oxygen"/>
                        </a:rPr>
                        <a:t> </a:t>
                      </a:r>
                      <a:endParaRPr sz="700">
                        <a:solidFill>
                          <a:srgbClr val="434343"/>
                        </a:solidFill>
                        <a:latin typeface="Oxygen"/>
                        <a:ea typeface="Oxygen"/>
                        <a:cs typeface="Oxygen"/>
                        <a:sym typeface="Oxygen"/>
                      </a:endParaRPr>
                    </a:p>
                    <a:p>
                      <a:pPr indent="-304800" lvl="0" marL="457200" rtl="0" algn="l">
                        <a:spcBef>
                          <a:spcPts val="500"/>
                        </a:spcBef>
                        <a:spcAft>
                          <a:spcPts val="500"/>
                        </a:spcAft>
                        <a:buClr>
                          <a:srgbClr val="434343"/>
                        </a:buClr>
                        <a:buSzPts val="1200"/>
                        <a:buFont typeface="Oxygen"/>
                        <a:buChar char="●"/>
                      </a:pPr>
                      <a:r>
                        <a:rPr lang="en" sz="1200">
                          <a:solidFill>
                            <a:srgbClr val="434343"/>
                          </a:solidFill>
                          <a:latin typeface="Oxygen"/>
                          <a:ea typeface="Oxygen"/>
                          <a:cs typeface="Oxygen"/>
                          <a:sym typeface="Oxygen"/>
                        </a:rPr>
                        <a:t>There may be direct invasion into the perinephric fat and adrenal gland</a:t>
                      </a:r>
                      <a:endParaRPr sz="1200">
                        <a:solidFill>
                          <a:srgbClr val="434343"/>
                        </a:solidFill>
                        <a:latin typeface="Oxygen"/>
                        <a:ea typeface="Oxygen"/>
                        <a:cs typeface="Oxygen"/>
                        <a:sym typeface="Oxygen"/>
                      </a:endParaRPr>
                    </a:p>
                  </a:txBody>
                  <a:tcPr marT="45725" marB="45725" marR="121925" marL="121925" anchor="ctr">
                    <a:solidFill>
                      <a:srgbClr val="F3EFEF"/>
                    </a:solidFill>
                  </a:tcPr>
                </a:tc>
                <a:tc hMerge="1"/>
                <a:tc hMerge="1"/>
                <a:tc>
                  <a:txBody>
                    <a:bodyPr/>
                    <a:lstStyle/>
                    <a:p>
                      <a:pPr indent="0" lvl="0" marL="0" rtl="0" algn="l">
                        <a:spcBef>
                          <a:spcPts val="0"/>
                        </a:spcBef>
                        <a:spcAft>
                          <a:spcPts val="0"/>
                        </a:spcAft>
                        <a:buNone/>
                      </a:pPr>
                      <a:r>
                        <a:t/>
                      </a:r>
                      <a:endParaRPr/>
                    </a:p>
                  </a:txBody>
                  <a:tcPr marT="45725" marB="45725" marR="121925" marL="121925" anchor="ctr">
                    <a:solidFill>
                      <a:srgbClr val="F3EFEF"/>
                    </a:solidFill>
                  </a:tcPr>
                </a:tc>
              </a:tr>
              <a:tr h="3048750">
                <a:tc vMerge="1"/>
                <a:tc>
                  <a:txBody>
                    <a:bodyPr/>
                    <a:lstStyle/>
                    <a:p>
                      <a:pPr indent="0" lvl="0" marL="0" rtl="0" algn="ctr">
                        <a:spcBef>
                          <a:spcPts val="0"/>
                        </a:spcBef>
                        <a:spcAft>
                          <a:spcPts val="0"/>
                        </a:spcAft>
                        <a:buNone/>
                      </a:pPr>
                      <a:r>
                        <a:rPr b="1" lang="en">
                          <a:solidFill>
                            <a:srgbClr val="434343"/>
                          </a:solidFill>
                          <a:latin typeface="Oxygen"/>
                          <a:ea typeface="Oxygen"/>
                          <a:cs typeface="Oxygen"/>
                          <a:sym typeface="Oxygen"/>
                        </a:rPr>
                        <a:t>Micro- scopically</a:t>
                      </a:r>
                      <a:endParaRPr b="1">
                        <a:solidFill>
                          <a:srgbClr val="434343"/>
                        </a:solidFill>
                        <a:latin typeface="Oxygen"/>
                        <a:ea typeface="Oxygen"/>
                        <a:cs typeface="Oxygen"/>
                        <a:sym typeface="Oxygen"/>
                      </a:endParaRPr>
                    </a:p>
                  </a:txBody>
                  <a:tcPr marT="45725" marB="45725" marR="121925" marL="121925" anchor="ctr">
                    <a:solidFill>
                      <a:schemeClr val="lt2"/>
                    </a:solidFill>
                  </a:tcPr>
                </a:tc>
                <a:tc gridSpan="4">
                  <a:txBody>
                    <a:bodyPr/>
                    <a:lstStyle/>
                    <a:p>
                      <a:pPr indent="-304800" lvl="0" marL="457200" rtl="0" algn="l">
                        <a:spcBef>
                          <a:spcPts val="0"/>
                        </a:spcBef>
                        <a:spcAft>
                          <a:spcPts val="0"/>
                        </a:spcAft>
                        <a:buSzPts val="1200"/>
                        <a:buFont typeface="Oxygen"/>
                        <a:buChar char="●"/>
                      </a:pPr>
                      <a:r>
                        <a:rPr lang="en" sz="1200">
                          <a:solidFill>
                            <a:srgbClr val="434343"/>
                          </a:solidFill>
                          <a:latin typeface="Oxygen"/>
                          <a:ea typeface="Oxygen"/>
                          <a:cs typeface="Oxygen"/>
                          <a:sym typeface="Oxygen"/>
                        </a:rPr>
                        <a:t>Tumor is made up of cells with </a:t>
                      </a:r>
                      <a:r>
                        <a:rPr b="1" lang="en" sz="1200">
                          <a:solidFill>
                            <a:srgbClr val="990000"/>
                          </a:solidFill>
                          <a:latin typeface="Oxygen"/>
                          <a:ea typeface="Oxygen"/>
                          <a:cs typeface="Oxygen"/>
                          <a:sym typeface="Oxygen"/>
                        </a:rPr>
                        <a:t>clear cytoplasm</a:t>
                      </a:r>
                      <a:r>
                        <a:rPr b="1" lang="en" sz="1200">
                          <a:solidFill>
                            <a:srgbClr val="434343"/>
                          </a:solidFill>
                          <a:latin typeface="Oxygen"/>
                          <a:ea typeface="Oxygen"/>
                          <a:cs typeface="Oxygen"/>
                          <a:sym typeface="Oxygen"/>
                        </a:rPr>
                        <a:t> </a:t>
                      </a:r>
                      <a:r>
                        <a:rPr lang="en" sz="1200">
                          <a:solidFill>
                            <a:srgbClr val="A6A6A6"/>
                          </a:solidFill>
                          <a:latin typeface="Oxygen"/>
                          <a:ea typeface="Oxygen"/>
                          <a:cs typeface="Oxygen"/>
                          <a:sym typeface="Oxygen"/>
                        </a:rPr>
                        <a:t>(hence, the n</a:t>
                      </a:r>
                      <a:r>
                        <a:rPr lang="en" sz="1200">
                          <a:solidFill>
                            <a:srgbClr val="A6A6A6"/>
                          </a:solidFill>
                          <a:latin typeface="Oxygen"/>
                          <a:ea typeface="Oxygen"/>
                          <a:cs typeface="Oxygen"/>
                          <a:sym typeface="Oxygen"/>
                        </a:rPr>
                        <a:t>ame</a:t>
                      </a:r>
                      <a:r>
                        <a:rPr lang="en" sz="1200">
                          <a:solidFill>
                            <a:srgbClr val="A6A6A6"/>
                          </a:solidFill>
                          <a:latin typeface="Oxygen"/>
                          <a:ea typeface="Oxygen"/>
                          <a:cs typeface="Oxygen"/>
                          <a:sym typeface="Oxygen"/>
                        </a:rPr>
                        <a:t>)</a:t>
                      </a:r>
                      <a:r>
                        <a:rPr lang="en" sz="1200">
                          <a:solidFill>
                            <a:srgbClr val="434343"/>
                          </a:solidFill>
                          <a:latin typeface="Oxygen"/>
                          <a:ea typeface="Oxygen"/>
                          <a:cs typeface="Oxygen"/>
                          <a:sym typeface="Oxygen"/>
                        </a:rPr>
                        <a:t> </a:t>
                      </a:r>
                      <a:r>
                        <a:rPr lang="en" sz="1200">
                          <a:solidFill>
                            <a:srgbClr val="434343"/>
                          </a:solidFill>
                          <a:latin typeface="Oxygen"/>
                          <a:ea typeface="Oxygen"/>
                          <a:cs typeface="Oxygen"/>
                          <a:sym typeface="Oxygen"/>
                        </a:rPr>
                        <a:t>&amp;</a:t>
                      </a:r>
                      <a:r>
                        <a:rPr lang="en" sz="1200">
                          <a:solidFill>
                            <a:srgbClr val="434343"/>
                          </a:solidFill>
                          <a:latin typeface="Oxygen"/>
                          <a:ea typeface="Oxygen"/>
                          <a:cs typeface="Oxygen"/>
                          <a:sym typeface="Oxygen"/>
                        </a:rPr>
                        <a:t> </a:t>
                      </a:r>
                      <a:r>
                        <a:rPr b="1" lang="en" sz="1200">
                          <a:solidFill>
                            <a:srgbClr val="990000"/>
                          </a:solidFill>
                          <a:latin typeface="Oxygen"/>
                          <a:ea typeface="Oxygen"/>
                          <a:cs typeface="Oxygen"/>
                          <a:sym typeface="Oxygen"/>
                        </a:rPr>
                        <a:t>sharp cell membrane</a:t>
                      </a:r>
                      <a:endParaRPr sz="1200">
                        <a:solidFill>
                          <a:srgbClr val="990000"/>
                        </a:solidFill>
                        <a:latin typeface="Oxygen"/>
                        <a:ea typeface="Oxygen"/>
                        <a:cs typeface="Oxygen"/>
                        <a:sym typeface="Oxygen"/>
                      </a:endParaRPr>
                    </a:p>
                    <a:p>
                      <a:pPr indent="-304800" lvl="0" marL="457200" rtl="0" algn="l">
                        <a:spcBef>
                          <a:spcPts val="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cells often arranged in sheets or nests</a:t>
                      </a:r>
                      <a:endParaRPr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Stroma is highly vascularized.</a:t>
                      </a:r>
                      <a:endParaRPr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Nuclei can range from no atypia to marked atypia/pleomorphism</a:t>
                      </a:r>
                      <a:endParaRPr sz="1200">
                        <a:solidFill>
                          <a:srgbClr val="434343"/>
                        </a:solidFill>
                        <a:latin typeface="Oxygen"/>
                        <a:ea typeface="Oxygen"/>
                        <a:cs typeface="Oxygen"/>
                        <a:sym typeface="Oxygen"/>
                      </a:endParaRPr>
                    </a:p>
                    <a:p>
                      <a:pPr indent="-304800" lvl="0" marL="457200" rtl="0" algn="l">
                        <a:spcBef>
                          <a:spcPts val="500"/>
                        </a:spcBef>
                        <a:spcAft>
                          <a:spcPts val="0"/>
                        </a:spcAft>
                        <a:buClr>
                          <a:srgbClr val="434343"/>
                        </a:buClr>
                        <a:buSzPts val="1200"/>
                        <a:buFont typeface="Oxygen"/>
                        <a:buChar char="●"/>
                      </a:pPr>
                      <a:r>
                        <a:rPr lang="en" sz="1200">
                          <a:solidFill>
                            <a:srgbClr val="434343"/>
                          </a:solidFill>
                          <a:latin typeface="Oxygen"/>
                          <a:ea typeface="Oxygen"/>
                          <a:cs typeface="Oxygen"/>
                          <a:sym typeface="Oxygen"/>
                        </a:rPr>
                        <a:t>Some tumors exhibit marked degrees of anaplasia</a:t>
                      </a:r>
                      <a:endParaRPr sz="1200">
                        <a:solidFill>
                          <a:srgbClr val="434343"/>
                        </a:solidFill>
                        <a:latin typeface="Oxygen"/>
                        <a:ea typeface="Oxygen"/>
                        <a:cs typeface="Oxygen"/>
                        <a:sym typeface="Oxygen"/>
                      </a:endParaRPr>
                    </a:p>
                  </a:txBody>
                  <a:tcPr marT="45725" marB="45725" marR="121925" marL="121925" anchor="ctr">
                    <a:solidFill>
                      <a:srgbClr val="F3EFEF"/>
                    </a:solidFill>
                  </a:tcPr>
                </a:tc>
                <a:tc hMerge="1"/>
                <a:tc hMerge="1"/>
                <a:tc hMerge="1"/>
              </a:tr>
              <a:tr h="435575">
                <a:tc gridSpan="6">
                  <a:txBody>
                    <a:bodyPr/>
                    <a:lstStyle/>
                    <a:p>
                      <a:pPr indent="0" lvl="0" marL="0" rtl="0" algn="ctr">
                        <a:spcBef>
                          <a:spcPts val="0"/>
                        </a:spcBef>
                        <a:spcAft>
                          <a:spcPts val="0"/>
                        </a:spcAft>
                        <a:buNone/>
                      </a:pPr>
                      <a:r>
                        <a:rPr b="1" lang="en" sz="1600">
                          <a:solidFill>
                            <a:schemeClr val="lt1"/>
                          </a:solidFill>
                          <a:latin typeface="Oxygen"/>
                          <a:ea typeface="Oxygen"/>
                          <a:cs typeface="Oxygen"/>
                          <a:sym typeface="Oxygen"/>
                        </a:rPr>
                        <a:t>2 | Papillary Cell Type</a:t>
                      </a:r>
                      <a:endParaRPr b="1" sz="1600">
                        <a:solidFill>
                          <a:schemeClr val="lt1"/>
                        </a:solidFill>
                        <a:latin typeface="Oxygen"/>
                        <a:ea typeface="Oxygen"/>
                        <a:cs typeface="Oxygen"/>
                        <a:sym typeface="Oxygen"/>
                      </a:endParaRPr>
                    </a:p>
                  </a:txBody>
                  <a:tcPr marT="45725" marB="45725" marR="121925" marL="121925" anchor="ctr">
                    <a:solidFill>
                      <a:srgbClr val="96809C"/>
                    </a:solidFill>
                  </a:tcPr>
                </a:tc>
                <a:tc hMerge="1"/>
                <a:tc hMerge="1"/>
                <a:tc hMerge="1"/>
                <a:tc hMerge="1"/>
                <a:tc hMerge="1"/>
              </a:tr>
              <a:tr h="662500">
                <a:tc gridSpan="6">
                  <a:txBody>
                    <a:bodyPr/>
                    <a:lstStyle/>
                    <a:p>
                      <a:pPr indent="-304800" lvl="0" marL="457200" rtl="0" algn="l">
                        <a:spcBef>
                          <a:spcPts val="0"/>
                        </a:spcBef>
                        <a:spcAft>
                          <a:spcPts val="0"/>
                        </a:spcAft>
                        <a:buClr>
                          <a:srgbClr val="434343"/>
                        </a:buClr>
                        <a:buSzPts val="1200"/>
                        <a:buFont typeface="Oxygen"/>
                        <a:buChar char="●"/>
                      </a:pPr>
                      <a:r>
                        <a:rPr lang="en" sz="1200">
                          <a:solidFill>
                            <a:srgbClr val="434343"/>
                          </a:solidFill>
                          <a:latin typeface="Open Sans"/>
                          <a:ea typeface="Open Sans"/>
                          <a:cs typeface="Open Sans"/>
                          <a:sym typeface="Open Sans"/>
                        </a:rPr>
                        <a:t>Tumors have a </a:t>
                      </a:r>
                      <a:r>
                        <a:rPr b="1" lang="en" sz="1200">
                          <a:solidFill>
                            <a:srgbClr val="434343"/>
                          </a:solidFill>
                          <a:latin typeface="Open Sans"/>
                          <a:ea typeface="Open Sans"/>
                          <a:cs typeface="Open Sans"/>
                          <a:sym typeface="Open Sans"/>
                        </a:rPr>
                        <a:t>papillary growth pattern</a:t>
                      </a:r>
                      <a:endParaRPr b="1"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Can be sporadic or familial.</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xygen"/>
                        <a:buChar char="●"/>
                      </a:pPr>
                      <a:r>
                        <a:rPr lang="en" sz="1200">
                          <a:solidFill>
                            <a:srgbClr val="434343"/>
                          </a:solidFill>
                          <a:latin typeface="Open Sans"/>
                          <a:ea typeface="Open Sans"/>
                          <a:cs typeface="Open Sans"/>
                          <a:sym typeface="Open Sans"/>
                        </a:rPr>
                        <a:t>Familial forms are uncommon and show mutation in the </a:t>
                      </a:r>
                      <a:r>
                        <a:rPr b="1" lang="en" sz="1200">
                          <a:solidFill>
                            <a:srgbClr val="434343"/>
                          </a:solidFill>
                          <a:latin typeface="Open Sans"/>
                          <a:ea typeface="Open Sans"/>
                          <a:cs typeface="Open Sans"/>
                          <a:sym typeface="Open Sans"/>
                        </a:rPr>
                        <a:t>MET proto-oncogene</a:t>
                      </a:r>
                      <a:r>
                        <a:rPr b="1" lang="en" sz="1200">
                          <a:solidFill>
                            <a:srgbClr val="434343"/>
                          </a:solidFill>
                          <a:latin typeface="Open Sans"/>
                          <a:ea typeface="Open Sans"/>
                          <a:cs typeface="Open Sans"/>
                          <a:sym typeface="Open Sans"/>
                        </a:rPr>
                        <a:t> </a:t>
                      </a:r>
                      <a:r>
                        <a:rPr b="1" lang="en" sz="800">
                          <a:solidFill>
                            <a:srgbClr val="6AA84F"/>
                          </a:solidFill>
                          <a:latin typeface="Open Sans"/>
                          <a:ea typeface="Open Sans"/>
                          <a:cs typeface="Open Sans"/>
                          <a:sym typeface="Open Sans"/>
                        </a:rPr>
                        <a:t>(</a:t>
                      </a:r>
                      <a:r>
                        <a:rPr b="1" lang="en" sz="800">
                          <a:solidFill>
                            <a:srgbClr val="6AA84F"/>
                          </a:solidFill>
                          <a:latin typeface="Open Sans"/>
                          <a:ea typeface="Open Sans"/>
                          <a:cs typeface="Open Sans"/>
                          <a:sym typeface="Open Sans"/>
                        </a:rPr>
                        <a:t> </a:t>
                      </a:r>
                      <a:r>
                        <a:rPr b="1" lang="en" sz="800">
                          <a:solidFill>
                            <a:srgbClr val="6AA84F"/>
                          </a:solidFill>
                          <a:latin typeface="Open Sans"/>
                          <a:ea typeface="Open Sans"/>
                          <a:cs typeface="Open Sans"/>
                          <a:sym typeface="Open Sans"/>
                        </a:rPr>
                        <a:t>chromosome</a:t>
                      </a:r>
                      <a:r>
                        <a:rPr b="1" lang="en" sz="800">
                          <a:solidFill>
                            <a:srgbClr val="6AA84F"/>
                          </a:solidFill>
                          <a:latin typeface="Open Sans"/>
                          <a:ea typeface="Open Sans"/>
                          <a:cs typeface="Open Sans"/>
                          <a:sym typeface="Open Sans"/>
                        </a:rPr>
                        <a:t> </a:t>
                      </a:r>
                      <a:r>
                        <a:rPr b="1" lang="en" sz="800">
                          <a:solidFill>
                            <a:srgbClr val="6AA84F"/>
                          </a:solidFill>
                          <a:latin typeface="Open Sans"/>
                          <a:ea typeface="Open Sans"/>
                          <a:cs typeface="Open Sans"/>
                          <a:sym typeface="Open Sans"/>
                        </a:rPr>
                        <a:t>7)</a:t>
                      </a:r>
                      <a:endParaRPr b="1" sz="800">
                        <a:solidFill>
                          <a:srgbClr val="6AA84F"/>
                        </a:solidFill>
                        <a:latin typeface="Open Sans"/>
                        <a:ea typeface="Open Sans"/>
                        <a:cs typeface="Open Sans"/>
                        <a:sym typeface="Open Sans"/>
                      </a:endParaRPr>
                    </a:p>
                  </a:txBody>
                  <a:tcPr marT="45725" marB="45725" marR="121925" marL="121925" anchor="ctr">
                    <a:solidFill>
                      <a:srgbClr val="F3EFEF"/>
                    </a:solidFill>
                  </a:tcPr>
                </a:tc>
                <a:tc hMerge="1"/>
                <a:tc hMerge="1"/>
                <a:tc hMerge="1"/>
                <a:tc hMerge="1"/>
                <a:tc hMerge="1"/>
              </a:tr>
              <a:tr h="435575">
                <a:tc gridSpan="6">
                  <a:txBody>
                    <a:bodyPr/>
                    <a:lstStyle/>
                    <a:p>
                      <a:pPr indent="0" lvl="0" marL="0" rtl="0" algn="ctr">
                        <a:spcBef>
                          <a:spcPts val="0"/>
                        </a:spcBef>
                        <a:spcAft>
                          <a:spcPts val="0"/>
                        </a:spcAft>
                        <a:buNone/>
                      </a:pPr>
                      <a:r>
                        <a:rPr b="1" lang="en" sz="1600">
                          <a:solidFill>
                            <a:schemeClr val="lt1"/>
                          </a:solidFill>
                          <a:latin typeface="Oxygen"/>
                          <a:ea typeface="Oxygen"/>
                          <a:cs typeface="Oxygen"/>
                          <a:sym typeface="Oxygen"/>
                        </a:rPr>
                        <a:t>3 | Chromophobe Cell Type</a:t>
                      </a:r>
                      <a:endParaRPr b="1" sz="1600">
                        <a:solidFill>
                          <a:schemeClr val="lt1"/>
                        </a:solidFill>
                        <a:latin typeface="Oxygen"/>
                        <a:ea typeface="Oxygen"/>
                        <a:cs typeface="Oxygen"/>
                        <a:sym typeface="Oxygen"/>
                      </a:endParaRPr>
                    </a:p>
                  </a:txBody>
                  <a:tcPr marT="45725" marB="45725" marR="121925" marL="121925" anchor="ctr">
                    <a:solidFill>
                      <a:srgbClr val="96809C"/>
                    </a:solidFill>
                  </a:tcPr>
                </a:tc>
                <a:tc hMerge="1"/>
                <a:tc hMerge="1"/>
                <a:tc hMerge="1"/>
                <a:tc hMerge="1"/>
                <a:tc hMerge="1"/>
              </a:tr>
              <a:tr h="459775">
                <a:tc gridSpan="6">
                  <a:txBody>
                    <a:bodyPr/>
                    <a:lstStyle/>
                    <a:p>
                      <a:pPr indent="0" lvl="0" marL="0" rtl="0" algn="l">
                        <a:spcBef>
                          <a:spcPts val="0"/>
                        </a:spcBef>
                        <a:spcAft>
                          <a:spcPts val="0"/>
                        </a:spcAft>
                        <a:buNone/>
                      </a:pPr>
                      <a:r>
                        <a:rPr lang="en" sz="900">
                          <a:solidFill>
                            <a:srgbClr val="434343"/>
                          </a:solidFill>
                          <a:latin typeface="Oxygen"/>
                          <a:ea typeface="Oxygen"/>
                          <a:cs typeface="Oxygen"/>
                          <a:sym typeface="Oxygen"/>
                        </a:rPr>
                        <a:t>Tumors are made up of </a:t>
                      </a:r>
                      <a:r>
                        <a:rPr b="1" lang="en" sz="900">
                          <a:solidFill>
                            <a:srgbClr val="434343"/>
                          </a:solidFill>
                          <a:latin typeface="Oxygen"/>
                          <a:ea typeface="Oxygen"/>
                          <a:cs typeface="Oxygen"/>
                          <a:sym typeface="Oxygen"/>
                        </a:rPr>
                        <a:t>chromophobic cells</a:t>
                      </a:r>
                      <a:r>
                        <a:rPr lang="en" sz="900">
                          <a:solidFill>
                            <a:srgbClr val="434343"/>
                          </a:solidFill>
                          <a:latin typeface="Oxygen"/>
                          <a:ea typeface="Oxygen"/>
                          <a:cs typeface="Oxygen"/>
                          <a:sym typeface="Oxygen"/>
                        </a:rPr>
                        <a:t> </a:t>
                      </a:r>
                      <a:r>
                        <a:rPr b="1" lang="en" sz="900">
                          <a:solidFill>
                            <a:srgbClr val="434343"/>
                          </a:solidFill>
                          <a:latin typeface="Oxygen"/>
                          <a:ea typeface="Oxygen"/>
                          <a:cs typeface="Oxygen"/>
                          <a:sym typeface="Oxygen"/>
                        </a:rPr>
                        <a:t>(acidophilic granular cells)</a:t>
                      </a:r>
                      <a:endParaRPr b="1" sz="900">
                        <a:solidFill>
                          <a:srgbClr val="434343"/>
                        </a:solidFill>
                        <a:latin typeface="Oxygen"/>
                        <a:ea typeface="Oxygen"/>
                        <a:cs typeface="Oxygen"/>
                        <a:sym typeface="Oxygen"/>
                      </a:endParaRPr>
                    </a:p>
                    <a:p>
                      <a:pPr indent="0" lvl="0" marL="0" rtl="0" algn="ctr">
                        <a:spcBef>
                          <a:spcPts val="0"/>
                        </a:spcBef>
                        <a:spcAft>
                          <a:spcPts val="0"/>
                        </a:spcAft>
                        <a:buNone/>
                      </a:pPr>
                      <a:r>
                        <a:rPr b="1" lang="en" sz="900">
                          <a:solidFill>
                            <a:srgbClr val="000000"/>
                          </a:solidFill>
                          <a:latin typeface="Open Sans"/>
                          <a:ea typeface="Open Sans"/>
                          <a:cs typeface="Open Sans"/>
                          <a:sym typeface="Open Sans"/>
                        </a:rPr>
                        <a:t>NOTE: </a:t>
                      </a:r>
                      <a:r>
                        <a:rPr lang="en" sz="900">
                          <a:solidFill>
                            <a:srgbClr val="434343"/>
                          </a:solidFill>
                          <a:latin typeface="Open Sans"/>
                          <a:ea typeface="Open Sans"/>
                          <a:cs typeface="Open Sans"/>
                          <a:sym typeface="Open Sans"/>
                        </a:rPr>
                        <a:t>papillary and chromophobe RCCs both have </a:t>
                      </a:r>
                      <a:r>
                        <a:rPr b="1" lang="en" sz="900">
                          <a:solidFill>
                            <a:srgbClr val="434343"/>
                          </a:solidFill>
                          <a:latin typeface="Open Sans"/>
                          <a:ea typeface="Open Sans"/>
                          <a:cs typeface="Open Sans"/>
                          <a:sym typeface="Open Sans"/>
                        </a:rPr>
                        <a:t>better prognosis</a:t>
                      </a:r>
                      <a:r>
                        <a:rPr lang="en" sz="900">
                          <a:solidFill>
                            <a:srgbClr val="434343"/>
                          </a:solidFill>
                          <a:latin typeface="Open Sans"/>
                          <a:ea typeface="Open Sans"/>
                          <a:cs typeface="Open Sans"/>
                          <a:sym typeface="Open Sans"/>
                        </a:rPr>
                        <a:t> than the clear cell type</a:t>
                      </a:r>
                      <a:endParaRPr sz="900">
                        <a:solidFill>
                          <a:srgbClr val="434343"/>
                        </a:solidFill>
                        <a:latin typeface="Oxygen"/>
                        <a:ea typeface="Oxygen"/>
                        <a:cs typeface="Oxygen"/>
                        <a:sym typeface="Oxygen"/>
                      </a:endParaRPr>
                    </a:p>
                  </a:txBody>
                  <a:tcPr marT="45725" marB="45725" marR="121925" marL="121925" anchor="ctr">
                    <a:solidFill>
                      <a:srgbClr val="F3EFEF"/>
                    </a:solidFill>
                  </a:tcPr>
                </a:tc>
                <a:tc hMerge="1"/>
                <a:tc hMerge="1"/>
                <a:tc hMerge="1"/>
                <a:tc hMerge="1"/>
                <a:tc hMerge="1"/>
              </a:tr>
            </a:tbl>
          </a:graphicData>
        </a:graphic>
      </p:graphicFrame>
      <p:pic>
        <p:nvPicPr>
          <p:cNvPr id="215" name="Google Shape;215;p30"/>
          <p:cNvPicPr preferRelativeResize="0"/>
          <p:nvPr/>
        </p:nvPicPr>
        <p:blipFill>
          <a:blip r:embed="rId3">
            <a:alphaModFix/>
          </a:blip>
          <a:stretch>
            <a:fillRect/>
          </a:stretch>
        </p:blipFill>
        <p:spPr>
          <a:xfrm flipH="1">
            <a:off x="5566087" y="2411224"/>
            <a:ext cx="1230700" cy="2415550"/>
          </a:xfrm>
          <a:prstGeom prst="rect">
            <a:avLst/>
          </a:prstGeom>
          <a:noFill/>
          <a:ln cap="flat" cmpd="sng" w="9525">
            <a:solidFill>
              <a:schemeClr val="dk2"/>
            </a:solidFill>
            <a:prstDash val="dash"/>
            <a:round/>
            <a:headEnd len="sm" w="sm" type="none"/>
            <a:tailEnd len="sm" w="sm" type="none"/>
          </a:ln>
        </p:spPr>
      </p:pic>
      <p:pic>
        <p:nvPicPr>
          <p:cNvPr id="216" name="Google Shape;216;p30"/>
          <p:cNvPicPr preferRelativeResize="0"/>
          <p:nvPr/>
        </p:nvPicPr>
        <p:blipFill>
          <a:blip r:embed="rId4">
            <a:alphaModFix/>
          </a:blip>
          <a:stretch>
            <a:fillRect/>
          </a:stretch>
        </p:blipFill>
        <p:spPr>
          <a:xfrm>
            <a:off x="5374266" y="7070527"/>
            <a:ext cx="1279625" cy="762035"/>
          </a:xfrm>
          <a:prstGeom prst="rect">
            <a:avLst/>
          </a:prstGeom>
          <a:noFill/>
          <a:ln cap="flat" cmpd="sng" w="9525">
            <a:solidFill>
              <a:schemeClr val="dk2"/>
            </a:solidFill>
            <a:prstDash val="dash"/>
            <a:round/>
            <a:headEnd len="sm" w="sm" type="none"/>
            <a:tailEnd len="sm" w="sm" type="none"/>
          </a:ln>
        </p:spPr>
      </p:pic>
      <p:sp>
        <p:nvSpPr>
          <p:cNvPr id="217" name="Google Shape;217;p30"/>
          <p:cNvSpPr txBox="1"/>
          <p:nvPr/>
        </p:nvSpPr>
        <p:spPr>
          <a:xfrm>
            <a:off x="2790100" y="7147500"/>
            <a:ext cx="1791900" cy="60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6AA84F"/>
                </a:solidFill>
                <a:latin typeface="Open Sans"/>
                <a:ea typeface="Open Sans"/>
                <a:cs typeface="Open Sans"/>
                <a:sym typeface="Open Sans"/>
              </a:rPr>
              <a:t>The name of this type came because the </a:t>
            </a:r>
            <a:r>
              <a:rPr b="1" lang="en" sz="800">
                <a:solidFill>
                  <a:srgbClr val="6AA84F"/>
                </a:solidFill>
                <a:latin typeface="Open Sans"/>
                <a:ea typeface="Open Sans"/>
                <a:cs typeface="Open Sans"/>
                <a:sym typeface="Open Sans"/>
              </a:rPr>
              <a:t>cytoplasm is  clear </a:t>
            </a:r>
            <a:endParaRPr sz="1100">
              <a:latin typeface="Open Sans"/>
              <a:ea typeface="Open Sans"/>
              <a:cs typeface="Open Sans"/>
              <a:sym typeface="Open Sans"/>
            </a:endParaRPr>
          </a:p>
        </p:txBody>
      </p:sp>
      <p:sp>
        <p:nvSpPr>
          <p:cNvPr id="218" name="Google Shape;218;p30"/>
          <p:cNvSpPr txBox="1"/>
          <p:nvPr/>
        </p:nvSpPr>
        <p:spPr>
          <a:xfrm>
            <a:off x="2680800" y="4793300"/>
            <a:ext cx="4116000" cy="68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6AA84F"/>
                </a:solidFill>
                <a:latin typeface="Open Sans"/>
                <a:ea typeface="Open Sans"/>
                <a:cs typeface="Open Sans"/>
                <a:sym typeface="Open Sans"/>
              </a:rPr>
              <a:t>The scary thing about RCC it’s invade the renal vein very fast so that means it’s everywhere because renal vein drain into inferior vena cava then to the right side of the heart then to the whole body In lung, Brian, Bone….. systemic effect</a:t>
            </a:r>
            <a:endParaRPr sz="800">
              <a:solidFill>
                <a:srgbClr val="6AA84F"/>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graphicFrame>
        <p:nvGraphicFramePr>
          <p:cNvPr id="223" name="Google Shape;223;p31"/>
          <p:cNvGraphicFramePr/>
          <p:nvPr/>
        </p:nvGraphicFramePr>
        <p:xfrm>
          <a:off x="0" y="24300"/>
          <a:ext cx="3000000" cy="3000000"/>
        </p:xfrm>
        <a:graphic>
          <a:graphicData uri="http://schemas.openxmlformats.org/drawingml/2006/table">
            <a:tbl>
              <a:tblPr>
                <a:noFill/>
                <a:tableStyleId>{B0C5A60B-6579-435B-81F7-1B19FD418A59}</a:tableStyleId>
              </a:tblPr>
              <a:tblGrid>
                <a:gridCol w="1479225"/>
                <a:gridCol w="2467025"/>
                <a:gridCol w="2911750"/>
              </a:tblGrid>
              <a:tr h="199325">
                <a:tc gridSpan="3" rowSpan="2">
                  <a:txBody>
                    <a:bodyPr/>
                    <a:lstStyle/>
                    <a:p>
                      <a:pPr indent="0" lvl="0" marL="0" rtl="0" algn="ctr">
                        <a:lnSpc>
                          <a:spcPct val="90000"/>
                        </a:lnSpc>
                        <a:spcBef>
                          <a:spcPts val="0"/>
                        </a:spcBef>
                        <a:spcAft>
                          <a:spcPts val="0"/>
                        </a:spcAft>
                        <a:buNone/>
                      </a:pPr>
                      <a:r>
                        <a:rPr b="1" lang="en" sz="2700">
                          <a:solidFill>
                            <a:schemeClr val="lt1"/>
                          </a:solidFill>
                          <a:latin typeface="Open Sans"/>
                          <a:ea typeface="Open Sans"/>
                          <a:cs typeface="Open Sans"/>
                          <a:sym typeface="Open Sans"/>
                        </a:rPr>
                        <a:t>Wilms tumor</a:t>
                      </a:r>
                      <a:endParaRPr b="1" sz="2700">
                        <a:solidFill>
                          <a:schemeClr val="lt1"/>
                        </a:solidFill>
                        <a:latin typeface="Open Sans"/>
                        <a:ea typeface="Open Sans"/>
                        <a:cs typeface="Open Sans"/>
                        <a:sym typeface="Open Sans"/>
                      </a:endParaRPr>
                    </a:p>
                    <a:p>
                      <a:pPr indent="0" lvl="0" marL="0" rtl="0" algn="ctr">
                        <a:lnSpc>
                          <a:spcPct val="90000"/>
                        </a:lnSpc>
                        <a:spcBef>
                          <a:spcPts val="0"/>
                        </a:spcBef>
                        <a:spcAft>
                          <a:spcPts val="0"/>
                        </a:spcAft>
                        <a:buNone/>
                      </a:pPr>
                      <a:r>
                        <a:rPr b="1" lang="en" sz="2700">
                          <a:solidFill>
                            <a:schemeClr val="lt1"/>
                          </a:solidFill>
                          <a:latin typeface="Open Sans"/>
                          <a:ea typeface="Open Sans"/>
                          <a:cs typeface="Open Sans"/>
                          <a:sym typeface="Open Sans"/>
                        </a:rPr>
                        <a:t>(nephroblastoma)</a:t>
                      </a:r>
                      <a:endParaRPr b="1" sz="2700">
                        <a:solidFill>
                          <a:schemeClr val="lt1"/>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rowSpan="2" hMerge="1"/>
                <a:tc rowSpan="2" hMerge="1"/>
              </a:tr>
              <a:tr h="700975">
                <a:tc gridSpan="3" vMerge="1"/>
                <a:tc hMerge="1" vMerge="1"/>
                <a:tc hMerge="1" vMerge="1"/>
              </a:tr>
              <a:tr h="789150">
                <a:tc>
                  <a:txBody>
                    <a:bodyPr/>
                    <a:lstStyle/>
                    <a:p>
                      <a:pPr indent="0" lvl="0" marL="0" rtl="0" algn="ctr">
                        <a:spcBef>
                          <a:spcPts val="0"/>
                        </a:spcBef>
                        <a:spcAft>
                          <a:spcPts val="0"/>
                        </a:spcAft>
                        <a:buNone/>
                      </a:pPr>
                      <a:r>
                        <a:rPr b="1" lang="en" sz="1700">
                          <a:solidFill>
                            <a:schemeClr val="lt1"/>
                          </a:solidFill>
                          <a:latin typeface="Open Sans"/>
                          <a:ea typeface="Open Sans"/>
                          <a:cs typeface="Open Sans"/>
                          <a:sym typeface="Open Sans"/>
                        </a:rPr>
                        <a:t>Definition </a:t>
                      </a:r>
                      <a:endParaRPr b="1" sz="1700">
                        <a:solidFill>
                          <a:schemeClr val="lt1"/>
                        </a:solidFill>
                        <a:latin typeface="Open Sans"/>
                        <a:ea typeface="Open Sans"/>
                        <a:cs typeface="Open Sans"/>
                        <a:sym typeface="Open Sans"/>
                      </a:endParaRPr>
                    </a:p>
                  </a:txBody>
                  <a:tcPr marT="91425" marB="91425" marR="91425" marL="91425" anchor="ctr">
                    <a:lnT cap="flat" cmpd="sng" w="9525">
                      <a:solidFill>
                        <a:schemeClr val="lt1"/>
                      </a:solidFill>
                      <a:prstDash val="solid"/>
                      <a:round/>
                      <a:headEnd len="sm" w="sm" type="none"/>
                      <a:tailEnd len="sm" w="sm" type="none"/>
                    </a:lnT>
                    <a:solidFill>
                      <a:srgbClr val="96809C"/>
                    </a:solidFill>
                  </a:tcPr>
                </a:tc>
                <a:tc gridSpan="2">
                  <a:txBody>
                    <a:bodyPr/>
                    <a:lstStyle/>
                    <a:p>
                      <a:pPr indent="0" lvl="0" marL="0" rtl="0" algn="l">
                        <a:spcBef>
                          <a:spcPts val="0"/>
                        </a:spcBef>
                        <a:spcAft>
                          <a:spcPts val="0"/>
                        </a:spcAft>
                        <a:buNone/>
                      </a:pPr>
                      <a:r>
                        <a:rPr lang="en">
                          <a:latin typeface="Open Sans"/>
                          <a:ea typeface="Open Sans"/>
                          <a:cs typeface="Open Sans"/>
                          <a:sym typeface="Open Sans"/>
                        </a:rPr>
                        <a:t>It is a </a:t>
                      </a:r>
                      <a:r>
                        <a:rPr b="1" lang="en">
                          <a:solidFill>
                            <a:srgbClr val="990000"/>
                          </a:solidFill>
                          <a:latin typeface="Open Sans"/>
                          <a:ea typeface="Open Sans"/>
                          <a:cs typeface="Open Sans"/>
                          <a:sym typeface="Open Sans"/>
                        </a:rPr>
                        <a:t>malignant neoplasm </a:t>
                      </a:r>
                      <a:r>
                        <a:rPr lang="en">
                          <a:latin typeface="Open Sans"/>
                          <a:ea typeface="Open Sans"/>
                          <a:cs typeface="Open Sans"/>
                          <a:sym typeface="Open Sans"/>
                        </a:rPr>
                        <a:t>arising from </a:t>
                      </a:r>
                      <a:r>
                        <a:rPr b="1" lang="en">
                          <a:solidFill>
                            <a:srgbClr val="990000"/>
                          </a:solidFill>
                          <a:latin typeface="Open Sans"/>
                          <a:ea typeface="Open Sans"/>
                          <a:cs typeface="Open Sans"/>
                          <a:sym typeface="Open Sans"/>
                        </a:rPr>
                        <a:t>embryonic</a:t>
                      </a:r>
                      <a:r>
                        <a:rPr lang="en">
                          <a:latin typeface="Open Sans"/>
                          <a:ea typeface="Open Sans"/>
                          <a:cs typeface="Open Sans"/>
                          <a:sym typeface="Open Sans"/>
                        </a:rPr>
                        <a:t> nephrogenic  elements composed of mixtures of </a:t>
                      </a:r>
                      <a:r>
                        <a:rPr b="1" lang="en">
                          <a:solidFill>
                            <a:srgbClr val="990000"/>
                          </a:solidFill>
                          <a:latin typeface="Open Sans"/>
                          <a:ea typeface="Open Sans"/>
                          <a:cs typeface="Open Sans"/>
                          <a:sym typeface="Open Sans"/>
                        </a:rPr>
                        <a:t>blastemal</a:t>
                      </a:r>
                      <a:r>
                        <a:rPr lang="en">
                          <a:solidFill>
                            <a:srgbClr val="990000"/>
                          </a:solidFill>
                          <a:latin typeface="Open Sans"/>
                          <a:ea typeface="Open Sans"/>
                          <a:cs typeface="Open Sans"/>
                          <a:sym typeface="Open Sans"/>
                        </a:rPr>
                        <a:t>, </a:t>
                      </a:r>
                      <a:r>
                        <a:rPr b="1" lang="en">
                          <a:solidFill>
                            <a:srgbClr val="990000"/>
                          </a:solidFill>
                          <a:latin typeface="Open Sans"/>
                          <a:ea typeface="Open Sans"/>
                          <a:cs typeface="Open Sans"/>
                          <a:sym typeface="Open Sans"/>
                        </a:rPr>
                        <a:t>stromal</a:t>
                      </a:r>
                      <a:r>
                        <a:rPr lang="en">
                          <a:solidFill>
                            <a:srgbClr val="990000"/>
                          </a:solidFill>
                          <a:latin typeface="Open Sans"/>
                          <a:ea typeface="Open Sans"/>
                          <a:cs typeface="Open Sans"/>
                          <a:sym typeface="Open Sans"/>
                        </a:rPr>
                        <a:t> , and </a:t>
                      </a:r>
                      <a:r>
                        <a:rPr b="1" lang="en">
                          <a:solidFill>
                            <a:srgbClr val="990000"/>
                          </a:solidFill>
                          <a:latin typeface="Open Sans"/>
                          <a:ea typeface="Open Sans"/>
                          <a:cs typeface="Open Sans"/>
                          <a:sym typeface="Open Sans"/>
                        </a:rPr>
                        <a:t>epithelial tissue.</a:t>
                      </a:r>
                      <a:endParaRPr b="1">
                        <a:solidFill>
                          <a:srgbClr val="990000"/>
                        </a:solidFill>
                        <a:latin typeface="Open Sans"/>
                        <a:ea typeface="Open Sans"/>
                        <a:cs typeface="Open Sans"/>
                        <a:sym typeface="Open Sans"/>
                      </a:endParaRPr>
                    </a:p>
                  </a:txBody>
                  <a:tcPr marT="91425" marB="91425" marR="91425" marL="91425">
                    <a:lnT cap="flat" cmpd="sng" w="9525">
                      <a:solidFill>
                        <a:schemeClr val="lt1"/>
                      </a:solidFill>
                      <a:prstDash val="solid"/>
                      <a:round/>
                      <a:headEnd len="sm" w="sm" type="none"/>
                      <a:tailEnd len="sm" w="sm" type="none"/>
                    </a:lnT>
                    <a:solidFill>
                      <a:srgbClr val="F3EFEF"/>
                    </a:solidFill>
                  </a:tcPr>
                </a:tc>
                <a:tc hMerge="1"/>
              </a:tr>
              <a:tr h="1808075">
                <a:tc gridSpan="3">
                  <a:txBody>
                    <a:bodyPr/>
                    <a:lstStyle/>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The Precursor lesions for the wilms tumor is called as                  </a:t>
                      </a:r>
                      <a:r>
                        <a:rPr b="1" lang="en">
                          <a:latin typeface="Open Sans"/>
                          <a:ea typeface="Open Sans"/>
                          <a:cs typeface="Open Sans"/>
                          <a:sym typeface="Open Sans"/>
                        </a:rPr>
                        <a:t>Nephrogenic rests </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Can be associated with </a:t>
                      </a:r>
                      <a:r>
                        <a:rPr b="1" lang="en">
                          <a:solidFill>
                            <a:srgbClr val="990000"/>
                          </a:solidFill>
                          <a:latin typeface="Open Sans"/>
                          <a:ea typeface="Open Sans"/>
                          <a:cs typeface="Open Sans"/>
                          <a:sym typeface="Open Sans"/>
                        </a:rPr>
                        <a:t>WAGR syndrome,Denys Drash syndrome and Beckwith </a:t>
                      </a:r>
                      <a:r>
                        <a:rPr b="1" lang="en">
                          <a:solidFill>
                            <a:srgbClr val="990000"/>
                          </a:solidFill>
                          <a:latin typeface="Open Sans"/>
                          <a:ea typeface="Open Sans"/>
                          <a:cs typeface="Open Sans"/>
                          <a:sym typeface="Open Sans"/>
                        </a:rPr>
                        <a:t>wiedemann</a:t>
                      </a:r>
                      <a:r>
                        <a:rPr b="1" lang="en">
                          <a:solidFill>
                            <a:srgbClr val="990000"/>
                          </a:solidFill>
                          <a:latin typeface="Open Sans"/>
                          <a:ea typeface="Open Sans"/>
                          <a:cs typeface="Open Sans"/>
                          <a:sym typeface="Open Sans"/>
                        </a:rPr>
                        <a:t> syndrome.</a:t>
                      </a:r>
                      <a:endParaRPr b="1">
                        <a:solidFill>
                          <a:srgbClr val="990000"/>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It is the most common primary tumor of the kidney in                          </a:t>
                      </a:r>
                      <a:r>
                        <a:rPr b="1" lang="en">
                          <a:solidFill>
                            <a:srgbClr val="990000"/>
                          </a:solidFill>
                          <a:latin typeface="Open Sans"/>
                          <a:ea typeface="Open Sans"/>
                          <a:cs typeface="Open Sans"/>
                          <a:sym typeface="Open Sans"/>
                        </a:rPr>
                        <a:t>children</a:t>
                      </a:r>
                      <a:r>
                        <a:rPr lang="en">
                          <a:latin typeface="Open Sans"/>
                          <a:ea typeface="Open Sans"/>
                          <a:cs typeface="Open Sans"/>
                          <a:sym typeface="Open Sans"/>
                        </a:rPr>
                        <a:t>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Most cases of Wilms tumor are sporadic and unilateral.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Some  cases of Wilms tumor are familial with                                           </a:t>
                      </a:r>
                      <a:r>
                        <a:rPr b="1" lang="en">
                          <a:solidFill>
                            <a:srgbClr val="990000"/>
                          </a:solidFill>
                          <a:latin typeface="Open Sans"/>
                          <a:ea typeface="Open Sans"/>
                          <a:cs typeface="Open Sans"/>
                          <a:sym typeface="Open Sans"/>
                        </a:rPr>
                        <a:t>deletion of </a:t>
                      </a:r>
                      <a:r>
                        <a:rPr b="1" lang="en" u="sng">
                          <a:solidFill>
                            <a:srgbClr val="990000"/>
                          </a:solidFill>
                          <a:latin typeface="Open Sans"/>
                          <a:ea typeface="Open Sans"/>
                          <a:cs typeface="Open Sans"/>
                          <a:sym typeface="Open Sans"/>
                        </a:rPr>
                        <a:t>WT1 gene</a:t>
                      </a:r>
                      <a:r>
                        <a:rPr b="1" lang="en">
                          <a:solidFill>
                            <a:srgbClr val="990000"/>
                          </a:solidFill>
                          <a:latin typeface="Open Sans"/>
                          <a:ea typeface="Open Sans"/>
                          <a:cs typeface="Open Sans"/>
                          <a:sym typeface="Open Sans"/>
                        </a:rPr>
                        <a:t> on chromosome 11p13.</a:t>
                      </a:r>
                      <a:endParaRPr sz="1200">
                        <a:solidFill>
                          <a:srgbClr val="6AA84F"/>
                        </a:solidFill>
                        <a:latin typeface="Open Sans"/>
                        <a:ea typeface="Open Sans"/>
                        <a:cs typeface="Open Sans"/>
                        <a:sym typeface="Open Sans"/>
                      </a:endParaRPr>
                    </a:p>
                  </a:txBody>
                  <a:tcPr marT="91425" marB="91425" marR="91425" marL="91425" anchor="ctr">
                    <a:solidFill>
                      <a:srgbClr val="F3EFEF"/>
                    </a:solidFill>
                  </a:tcPr>
                </a:tc>
                <a:tc hMerge="1"/>
                <a:tc hMerge="1"/>
              </a:tr>
              <a:tr h="427900">
                <a:tc gridSpan="3">
                  <a:txBody>
                    <a:bodyPr/>
                    <a:lstStyle/>
                    <a:p>
                      <a:pPr indent="0" lvl="0" marL="0" rtl="0" algn="ctr">
                        <a:spcBef>
                          <a:spcPts val="0"/>
                        </a:spcBef>
                        <a:spcAft>
                          <a:spcPts val="0"/>
                        </a:spcAft>
                        <a:buNone/>
                      </a:pPr>
                      <a:r>
                        <a:rPr b="1" lang="en" sz="1700">
                          <a:solidFill>
                            <a:schemeClr val="lt1"/>
                          </a:solidFill>
                          <a:latin typeface="Open Sans"/>
                          <a:ea typeface="Open Sans"/>
                          <a:cs typeface="Open Sans"/>
                          <a:sym typeface="Open Sans"/>
                        </a:rPr>
                        <a:t>Morphology</a:t>
                      </a:r>
                      <a:endParaRPr/>
                    </a:p>
                  </a:txBody>
                  <a:tcPr marT="91425" marB="91425" marR="91425" marL="91425" anchor="ctr">
                    <a:lnB cap="flat" cmpd="sng" w="9525">
                      <a:solidFill>
                        <a:srgbClr val="9E9E9E"/>
                      </a:solidFill>
                      <a:prstDash val="solid"/>
                      <a:round/>
                      <a:headEnd len="sm" w="sm" type="none"/>
                      <a:tailEnd len="sm" w="sm" type="none"/>
                    </a:lnB>
                    <a:solidFill>
                      <a:srgbClr val="96809C"/>
                    </a:solidFill>
                  </a:tcPr>
                </a:tc>
                <a:tc hMerge="1"/>
                <a:tc hMerge="1"/>
              </a:tr>
              <a:tr h="1939025">
                <a:tc>
                  <a:txBody>
                    <a:bodyPr/>
                    <a:lstStyle/>
                    <a:p>
                      <a:pPr indent="0" lvl="0" marL="0" rtl="0" algn="ctr">
                        <a:spcBef>
                          <a:spcPts val="0"/>
                        </a:spcBef>
                        <a:spcAft>
                          <a:spcPts val="0"/>
                        </a:spcAft>
                        <a:buNone/>
                      </a:pPr>
                      <a:r>
                        <a:rPr b="1" lang="en" sz="1700">
                          <a:latin typeface="Open Sans"/>
                          <a:ea typeface="Open Sans"/>
                          <a:cs typeface="Open Sans"/>
                          <a:sym typeface="Open Sans"/>
                        </a:rPr>
                        <a:t>Gross</a:t>
                      </a:r>
                      <a:endParaRPr b="1" sz="1700">
                        <a:latin typeface="Open Sans"/>
                        <a:ea typeface="Open Sans"/>
                        <a:cs typeface="Open Sans"/>
                        <a:sym typeface="Open Sans"/>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BD5DD"/>
                    </a:solidFill>
                  </a:tcPr>
                </a:tc>
                <a:tc gridSpan="2">
                  <a:txBody>
                    <a:bodyPr/>
                    <a:lstStyle/>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Unilateral (10% bilateral), solitary,                                    well circumscribed lesion</a:t>
                      </a:r>
                      <a:r>
                        <a:rPr lang="en">
                          <a:latin typeface="Open Sans"/>
                          <a:ea typeface="Open Sans"/>
                          <a:cs typeface="Open Sans"/>
                          <a:sym typeface="Open Sans"/>
                        </a:rPr>
                        <a:t>.</a:t>
                      </a:r>
                      <a:endParaRPr>
                        <a:latin typeface="Open Sans"/>
                        <a:ea typeface="Open Sans"/>
                        <a:cs typeface="Open Sans"/>
                        <a:sym typeface="Open Sans"/>
                      </a:endParaRPr>
                    </a:p>
                    <a:p>
                      <a:pPr indent="-317500" lvl="0" marL="457200" rtl="0" algn="l">
                        <a:spcBef>
                          <a:spcPts val="0"/>
                        </a:spcBef>
                        <a:spcAft>
                          <a:spcPts val="0"/>
                        </a:spcAft>
                        <a:buSzPts val="1400"/>
                        <a:buChar char="●"/>
                      </a:pPr>
                      <a:r>
                        <a:rPr lang="en">
                          <a:latin typeface="Open Sans"/>
                          <a:ea typeface="Open Sans"/>
                          <a:cs typeface="Open Sans"/>
                          <a:sym typeface="Open Sans"/>
                        </a:rPr>
                        <a:t>By the time Wilms tumor is detected                                       it is </a:t>
                      </a:r>
                      <a:r>
                        <a:rPr b="1" lang="en">
                          <a:latin typeface="Open Sans"/>
                          <a:ea typeface="Open Sans"/>
                          <a:cs typeface="Open Sans"/>
                          <a:sym typeface="Open Sans"/>
                        </a:rPr>
                        <a:t>large</a:t>
                      </a:r>
                      <a:r>
                        <a:rPr lang="en">
                          <a:latin typeface="Open Sans"/>
                          <a:ea typeface="Open Sans"/>
                          <a:cs typeface="Open Sans"/>
                          <a:sym typeface="Open Sans"/>
                        </a:rPr>
                        <a:t>. </a:t>
                      </a:r>
                      <a:endParaRPr>
                        <a:latin typeface="Open Sans"/>
                        <a:ea typeface="Open Sans"/>
                        <a:cs typeface="Open Sans"/>
                        <a:sym typeface="Open Sans"/>
                      </a:endParaRPr>
                    </a:p>
                    <a:p>
                      <a:pPr indent="-317500" lvl="0" marL="457200" rtl="0" algn="l">
                        <a:spcBef>
                          <a:spcPts val="0"/>
                        </a:spcBef>
                        <a:spcAft>
                          <a:spcPts val="0"/>
                        </a:spcAft>
                        <a:buSzPts val="1400"/>
                        <a:buChar char="●"/>
                      </a:pPr>
                      <a:r>
                        <a:rPr lang="en">
                          <a:latin typeface="Open Sans"/>
                          <a:ea typeface="Open Sans"/>
                          <a:cs typeface="Open Sans"/>
                          <a:sym typeface="Open Sans"/>
                        </a:rPr>
                        <a:t>Cut section: uniform, pale gray and                                     soft in consistency </a:t>
                      </a:r>
                      <a:r>
                        <a:rPr b="1" lang="en">
                          <a:latin typeface="Open Sans"/>
                          <a:ea typeface="Open Sans"/>
                          <a:cs typeface="Open Sans"/>
                          <a:sym typeface="Open Sans"/>
                        </a:rPr>
                        <a:t>(Fish ﬂesh like). </a:t>
                      </a:r>
                      <a:endParaRPr b="1">
                        <a:latin typeface="Open Sans"/>
                        <a:ea typeface="Open Sans"/>
                        <a:cs typeface="Open Sans"/>
                        <a:sym typeface="Open Sans"/>
                      </a:endParaRPr>
                    </a:p>
                    <a:p>
                      <a:pPr indent="-317500" lvl="0" marL="457200" rtl="0" algn="l">
                        <a:spcBef>
                          <a:spcPts val="0"/>
                        </a:spcBef>
                        <a:spcAft>
                          <a:spcPts val="0"/>
                        </a:spcAft>
                        <a:buSzPts val="1400"/>
                        <a:buChar char="●"/>
                      </a:pPr>
                      <a:r>
                        <a:rPr lang="en">
                          <a:latin typeface="Open Sans"/>
                          <a:ea typeface="Open Sans"/>
                          <a:cs typeface="Open Sans"/>
                          <a:sym typeface="Open Sans"/>
                        </a:rPr>
                        <a:t>The tumor may show </a:t>
                      </a:r>
                      <a:r>
                        <a:rPr b="1" lang="en">
                          <a:latin typeface="Open Sans"/>
                          <a:ea typeface="Open Sans"/>
                          <a:cs typeface="Open Sans"/>
                          <a:sym typeface="Open Sans"/>
                        </a:rPr>
                        <a:t>foci</a:t>
                      </a:r>
                      <a:r>
                        <a:rPr lang="en">
                          <a:latin typeface="Open Sans"/>
                          <a:ea typeface="Open Sans"/>
                          <a:cs typeface="Open Sans"/>
                          <a:sym typeface="Open Sans"/>
                        </a:rPr>
                        <a:t> of                              </a:t>
                      </a:r>
                      <a:r>
                        <a:rPr b="1" lang="en">
                          <a:latin typeface="Open Sans"/>
                          <a:ea typeface="Open Sans"/>
                          <a:cs typeface="Open Sans"/>
                          <a:sym typeface="Open Sans"/>
                        </a:rPr>
                        <a:t>hemorrhage</a:t>
                      </a:r>
                      <a:r>
                        <a:rPr lang="en">
                          <a:latin typeface="Open Sans"/>
                          <a:ea typeface="Open Sans"/>
                          <a:cs typeface="Open Sans"/>
                          <a:sym typeface="Open Sans"/>
                        </a:rPr>
                        <a:t>,</a:t>
                      </a:r>
                      <a:r>
                        <a:rPr b="1" lang="en">
                          <a:latin typeface="Open Sans"/>
                          <a:ea typeface="Open Sans"/>
                          <a:cs typeface="Open Sans"/>
                          <a:sym typeface="Open Sans"/>
                        </a:rPr>
                        <a:t>cystic</a:t>
                      </a:r>
                      <a:r>
                        <a:rPr lang="en">
                          <a:latin typeface="Open Sans"/>
                          <a:ea typeface="Open Sans"/>
                          <a:cs typeface="Open Sans"/>
                          <a:sym typeface="Open Sans"/>
                        </a:rPr>
                        <a:t> </a:t>
                      </a:r>
                      <a:r>
                        <a:rPr b="1" lang="en">
                          <a:latin typeface="Open Sans"/>
                          <a:ea typeface="Open Sans"/>
                          <a:cs typeface="Open Sans"/>
                          <a:sym typeface="Open Sans"/>
                        </a:rPr>
                        <a:t>degeneration</a:t>
                      </a:r>
                      <a:r>
                        <a:rPr lang="en">
                          <a:latin typeface="Open Sans"/>
                          <a:ea typeface="Open Sans"/>
                          <a:cs typeface="Open Sans"/>
                          <a:sym typeface="Open Sans"/>
                        </a:rPr>
                        <a:t> &amp; </a:t>
                      </a:r>
                      <a:r>
                        <a:rPr b="1" lang="en">
                          <a:latin typeface="Open Sans"/>
                          <a:ea typeface="Open Sans"/>
                          <a:cs typeface="Open Sans"/>
                          <a:sym typeface="Open Sans"/>
                        </a:rPr>
                        <a:t>necrosis</a:t>
                      </a:r>
                      <a:endParaRPr b="1">
                        <a:latin typeface="Open Sans"/>
                        <a:ea typeface="Open Sans"/>
                        <a:cs typeface="Open Sans"/>
                        <a:sym typeface="Open Sans"/>
                      </a:endParaRPr>
                    </a:p>
                  </a:txBody>
                  <a:tcPr marT="91425" marB="91425" marR="91425" marL="91425">
                    <a:lnB cap="flat" cmpd="sng" w="9525">
                      <a:solidFill>
                        <a:srgbClr val="9E9E9E"/>
                      </a:solidFill>
                      <a:prstDash val="solid"/>
                      <a:round/>
                      <a:headEnd len="sm" w="sm" type="none"/>
                      <a:tailEnd len="sm" w="sm" type="none"/>
                    </a:lnB>
                    <a:solidFill>
                      <a:srgbClr val="F3EFEF"/>
                    </a:solidFill>
                  </a:tcPr>
                </a:tc>
                <a:tc hMerge="1"/>
              </a:tr>
              <a:tr h="1808075">
                <a:tc rowSpan="2">
                  <a:txBody>
                    <a:bodyPr/>
                    <a:lstStyle/>
                    <a:p>
                      <a:pPr indent="0" lvl="0" marL="0" rtl="0" algn="ctr">
                        <a:spcBef>
                          <a:spcPts val="0"/>
                        </a:spcBef>
                        <a:spcAft>
                          <a:spcPts val="0"/>
                        </a:spcAft>
                        <a:buNone/>
                      </a:pPr>
                      <a:r>
                        <a:rPr b="1" lang="en" sz="1700">
                          <a:latin typeface="Open Sans"/>
                          <a:ea typeface="Open Sans"/>
                          <a:cs typeface="Open Sans"/>
                          <a:sym typeface="Open Sans"/>
                        </a:rPr>
                        <a:t>Microscopy </a:t>
                      </a:r>
                      <a:endParaRPr b="1" sz="1700">
                        <a:latin typeface="Open Sans"/>
                        <a:ea typeface="Open Sans"/>
                        <a:cs typeface="Open Sans"/>
                        <a:sym typeface="Open Sans"/>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BD5DD"/>
                    </a:solidFill>
                  </a:tcPr>
                </a:tc>
                <a:tc gridSpan="2">
                  <a:txBody>
                    <a:bodyPr/>
                    <a:lstStyle/>
                    <a:p>
                      <a:pPr indent="0" lvl="0" marL="0" rtl="0" algn="l">
                        <a:spcBef>
                          <a:spcPts val="0"/>
                        </a:spcBef>
                        <a:spcAft>
                          <a:spcPts val="0"/>
                        </a:spcAft>
                        <a:buNone/>
                      </a:pPr>
                      <a:r>
                        <a:rPr lang="en">
                          <a:latin typeface="Open Sans"/>
                          <a:ea typeface="Open Sans"/>
                          <a:cs typeface="Open Sans"/>
                          <a:sym typeface="Open Sans"/>
                        </a:rPr>
                        <a:t>It is composed of the classical </a:t>
                      </a:r>
                      <a:r>
                        <a:rPr b="1" lang="en">
                          <a:solidFill>
                            <a:srgbClr val="990000"/>
                          </a:solidFill>
                          <a:latin typeface="Open Sans"/>
                          <a:ea typeface="Open Sans"/>
                          <a:cs typeface="Open Sans"/>
                          <a:sym typeface="Open Sans"/>
                        </a:rPr>
                        <a:t>triphasic</a:t>
                      </a:r>
                      <a:r>
                        <a:rPr lang="en">
                          <a:latin typeface="Open Sans"/>
                          <a:ea typeface="Open Sans"/>
                          <a:cs typeface="Open Sans"/>
                          <a:sym typeface="Open Sans"/>
                        </a:rPr>
                        <a:t> combination of:</a:t>
                      </a:r>
                      <a:endParaRPr>
                        <a:latin typeface="Open Sans"/>
                        <a:ea typeface="Open Sans"/>
                        <a:cs typeface="Open Sans"/>
                        <a:sym typeface="Open Sans"/>
                      </a:endParaRPr>
                    </a:p>
                    <a:p>
                      <a:pPr indent="-317500" lvl="0" marL="457200" rtl="0" algn="l">
                        <a:spcBef>
                          <a:spcPts val="0"/>
                        </a:spcBef>
                        <a:spcAft>
                          <a:spcPts val="0"/>
                        </a:spcAft>
                        <a:buSzPts val="1400"/>
                        <a:buAutoNum type="arabicPeriod"/>
                      </a:pPr>
                      <a:r>
                        <a:rPr b="1" lang="en">
                          <a:solidFill>
                            <a:srgbClr val="990000"/>
                          </a:solidFill>
                          <a:latin typeface="Open Sans"/>
                          <a:ea typeface="Open Sans"/>
                          <a:cs typeface="Open Sans"/>
                          <a:sym typeface="Open Sans"/>
                        </a:rPr>
                        <a:t>Blastemal component/cells :</a:t>
                      </a:r>
                      <a:r>
                        <a:rPr lang="en">
                          <a:latin typeface="Open Sans"/>
                          <a:ea typeface="Open Sans"/>
                          <a:cs typeface="Open Sans"/>
                          <a:sym typeface="Open Sans"/>
                        </a:rPr>
                        <a:t> composed of densely packed small round blue cells with scanty cytoplasm and brisk mitosis.</a:t>
                      </a:r>
                      <a:endParaRPr>
                        <a:latin typeface="Open Sans"/>
                        <a:ea typeface="Open Sans"/>
                        <a:cs typeface="Open Sans"/>
                        <a:sym typeface="Open Sans"/>
                      </a:endParaRPr>
                    </a:p>
                    <a:p>
                      <a:pPr indent="-317500" lvl="0" marL="457200" rtl="0" algn="l">
                        <a:spcBef>
                          <a:spcPts val="0"/>
                        </a:spcBef>
                        <a:spcAft>
                          <a:spcPts val="0"/>
                        </a:spcAft>
                        <a:buSzPts val="1400"/>
                        <a:buAutoNum type="arabicPeriod"/>
                      </a:pPr>
                      <a:r>
                        <a:rPr b="1" lang="en">
                          <a:solidFill>
                            <a:srgbClr val="990000"/>
                          </a:solidFill>
                          <a:latin typeface="Open Sans"/>
                          <a:ea typeface="Open Sans"/>
                          <a:cs typeface="Open Sans"/>
                          <a:sym typeface="Open Sans"/>
                        </a:rPr>
                        <a:t>Epithelial component(immature epithelial cells) </a:t>
                      </a:r>
                      <a:r>
                        <a:rPr lang="en">
                          <a:solidFill>
                            <a:srgbClr val="990000"/>
                          </a:solidFill>
                          <a:latin typeface="Open Sans"/>
                          <a:ea typeface="Open Sans"/>
                          <a:cs typeface="Open Sans"/>
                          <a:sym typeface="Open Sans"/>
                        </a:rPr>
                        <a:t>:</a:t>
                      </a:r>
                      <a:r>
                        <a:rPr lang="en">
                          <a:latin typeface="Open Sans"/>
                          <a:ea typeface="Open Sans"/>
                          <a:cs typeface="Open Sans"/>
                          <a:sym typeface="Open Sans"/>
                        </a:rPr>
                        <a:t> composed of immature primitive tubular structures (rosettes) and immature glomeruli.</a:t>
                      </a:r>
                      <a:endParaRPr>
                        <a:latin typeface="Open Sans"/>
                        <a:ea typeface="Open Sans"/>
                        <a:cs typeface="Open Sans"/>
                        <a:sym typeface="Open Sans"/>
                      </a:endParaRPr>
                    </a:p>
                    <a:p>
                      <a:pPr indent="-317500" lvl="0" marL="457200" rtl="0" algn="l">
                        <a:spcBef>
                          <a:spcPts val="0"/>
                        </a:spcBef>
                        <a:spcAft>
                          <a:spcPts val="0"/>
                        </a:spcAft>
                        <a:buSzPts val="1400"/>
                        <a:buAutoNum type="arabicPeriod"/>
                      </a:pPr>
                      <a:r>
                        <a:rPr b="1" lang="en">
                          <a:solidFill>
                            <a:srgbClr val="990000"/>
                          </a:solidFill>
                          <a:latin typeface="Open Sans"/>
                          <a:ea typeface="Open Sans"/>
                          <a:cs typeface="Open Sans"/>
                          <a:sym typeface="Open Sans"/>
                        </a:rPr>
                        <a:t>Stromal component/ cells:</a:t>
                      </a:r>
                      <a:r>
                        <a:rPr lang="en">
                          <a:solidFill>
                            <a:srgbClr val="CC0000"/>
                          </a:solidFill>
                          <a:latin typeface="Open Sans"/>
                          <a:ea typeface="Open Sans"/>
                          <a:cs typeface="Open Sans"/>
                          <a:sym typeface="Open Sans"/>
                        </a:rPr>
                        <a:t> </a:t>
                      </a:r>
                      <a:r>
                        <a:rPr lang="en">
                          <a:latin typeface="Open Sans"/>
                          <a:ea typeface="Open Sans"/>
                          <a:cs typeface="Open Sans"/>
                          <a:sym typeface="Open Sans"/>
                        </a:rPr>
                        <a:t>composed of loose immature stroma of </a:t>
                      </a:r>
                      <a:r>
                        <a:rPr b="1" lang="en">
                          <a:solidFill>
                            <a:srgbClr val="990000"/>
                          </a:solidFill>
                          <a:latin typeface="Open Sans"/>
                          <a:ea typeface="Open Sans"/>
                          <a:cs typeface="Open Sans"/>
                          <a:sym typeface="Open Sans"/>
                        </a:rPr>
                        <a:t>undifferentiated mesenchymal cells</a:t>
                      </a:r>
                      <a:r>
                        <a:rPr lang="en">
                          <a:latin typeface="Open Sans"/>
                          <a:ea typeface="Open Sans"/>
                          <a:cs typeface="Open Sans"/>
                          <a:sym typeface="Open Sans"/>
                        </a:rPr>
                        <a:t> (i.e.immature spindle cells and myxoid material).</a:t>
                      </a:r>
                      <a:endParaRPr>
                        <a:latin typeface="Open Sans"/>
                        <a:ea typeface="Open Sans"/>
                        <a:cs typeface="Open Sans"/>
                        <a:sym typeface="Ope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EFEF"/>
                    </a:solidFill>
                  </a:tcPr>
                </a:tc>
                <a:tc hMerge="1"/>
              </a:tr>
              <a:tr h="2070650">
                <a:tc vMerge="1"/>
                <a:tc gridSpan="2">
                  <a:txBody>
                    <a:bodyPr/>
                    <a:lstStyle/>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Biphasic and monophasic patterns can also occur. </a:t>
                      </a:r>
                      <a:endParaRPr sz="1000">
                        <a:latin typeface="Open Sans"/>
                        <a:ea typeface="Open Sans"/>
                        <a:cs typeface="Open Sans"/>
                        <a:sym typeface="Open Sans"/>
                      </a:endParaRPr>
                    </a:p>
                    <a:p>
                      <a:pPr indent="-292100" lvl="0" marL="457200" rtl="0" algn="l">
                        <a:spcBef>
                          <a:spcPts val="0"/>
                        </a:spcBef>
                        <a:spcAft>
                          <a:spcPts val="0"/>
                        </a:spcAft>
                        <a:buSzPts val="1000"/>
                        <a:buChar char="●"/>
                      </a:pPr>
                      <a:r>
                        <a:rPr lang="en" sz="1000">
                          <a:latin typeface="Open Sans"/>
                          <a:ea typeface="Open Sans"/>
                          <a:cs typeface="Open Sans"/>
                          <a:sym typeface="Open Sans"/>
                        </a:rPr>
                        <a:t>5% of tumors contain foci of anaplasia. </a:t>
                      </a:r>
                      <a:r>
                        <a:rPr b="1" lang="en" sz="1000">
                          <a:latin typeface="Open Sans"/>
                          <a:ea typeface="Open Sans"/>
                          <a:cs typeface="Open Sans"/>
                          <a:sym typeface="Open Sans"/>
                        </a:rPr>
                        <a:t>Anaplasia is an indication of poor prognosis.</a:t>
                      </a:r>
                      <a:endParaRPr b="1" sz="1000">
                        <a:latin typeface="Open Sans"/>
                        <a:ea typeface="Open Sans"/>
                        <a:cs typeface="Open Sans"/>
                        <a:sym typeface="Ope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EFEF"/>
                    </a:solidFill>
                  </a:tcPr>
                </a:tc>
                <a:tc hMerge="1"/>
              </a:tr>
            </a:tbl>
          </a:graphicData>
        </a:graphic>
      </p:graphicFrame>
      <p:pic>
        <p:nvPicPr>
          <p:cNvPr id="224" name="Google Shape;224;p31"/>
          <p:cNvPicPr preferRelativeResize="0"/>
          <p:nvPr/>
        </p:nvPicPr>
        <p:blipFill rotWithShape="1">
          <a:blip r:embed="rId3">
            <a:alphaModFix/>
          </a:blip>
          <a:srcRect b="0" l="50465" r="0" t="0"/>
          <a:stretch/>
        </p:blipFill>
        <p:spPr>
          <a:xfrm>
            <a:off x="5611472" y="5113893"/>
            <a:ext cx="1175625" cy="691447"/>
          </a:xfrm>
          <a:prstGeom prst="rect">
            <a:avLst/>
          </a:prstGeom>
          <a:noFill/>
          <a:ln cap="flat" cmpd="sng" w="9525">
            <a:solidFill>
              <a:schemeClr val="dk2"/>
            </a:solidFill>
            <a:prstDash val="dash"/>
            <a:round/>
            <a:headEnd len="sm" w="sm" type="none"/>
            <a:tailEnd len="sm" w="sm" type="none"/>
          </a:ln>
        </p:spPr>
      </p:pic>
      <p:pic>
        <p:nvPicPr>
          <p:cNvPr id="225" name="Google Shape;225;p31"/>
          <p:cNvPicPr preferRelativeResize="0"/>
          <p:nvPr/>
        </p:nvPicPr>
        <p:blipFill rotWithShape="1">
          <a:blip r:embed="rId3">
            <a:alphaModFix/>
          </a:blip>
          <a:srcRect b="0" l="0" r="50465" t="0"/>
          <a:stretch/>
        </p:blipFill>
        <p:spPr>
          <a:xfrm>
            <a:off x="5611483" y="4377964"/>
            <a:ext cx="1175619" cy="691475"/>
          </a:xfrm>
          <a:prstGeom prst="rect">
            <a:avLst/>
          </a:prstGeom>
          <a:noFill/>
          <a:ln cap="flat" cmpd="sng" w="9525">
            <a:solidFill>
              <a:schemeClr val="dk2"/>
            </a:solidFill>
            <a:prstDash val="dash"/>
            <a:round/>
            <a:headEnd len="sm" w="sm" type="none"/>
            <a:tailEnd len="sm" w="sm" type="none"/>
          </a:ln>
        </p:spPr>
      </p:pic>
      <p:pic>
        <p:nvPicPr>
          <p:cNvPr id="226" name="Google Shape;226;p31"/>
          <p:cNvPicPr preferRelativeResize="0"/>
          <p:nvPr/>
        </p:nvPicPr>
        <p:blipFill>
          <a:blip r:embed="rId4">
            <a:alphaModFix/>
          </a:blip>
          <a:stretch>
            <a:fillRect/>
          </a:stretch>
        </p:blipFill>
        <p:spPr>
          <a:xfrm>
            <a:off x="2769590" y="9121817"/>
            <a:ext cx="1125823" cy="904140"/>
          </a:xfrm>
          <a:prstGeom prst="rect">
            <a:avLst/>
          </a:prstGeom>
          <a:noFill/>
          <a:ln cap="flat" cmpd="sng" w="9525">
            <a:solidFill>
              <a:schemeClr val="dk2"/>
            </a:solidFill>
            <a:prstDash val="dash"/>
            <a:round/>
            <a:headEnd len="sm" w="sm" type="none"/>
            <a:tailEnd len="sm" w="sm" type="none"/>
          </a:ln>
        </p:spPr>
      </p:pic>
      <p:pic>
        <p:nvPicPr>
          <p:cNvPr id="227" name="Google Shape;227;p31"/>
          <p:cNvPicPr preferRelativeResize="0"/>
          <p:nvPr/>
        </p:nvPicPr>
        <p:blipFill rotWithShape="1">
          <a:blip r:embed="rId5">
            <a:alphaModFix/>
          </a:blip>
          <a:srcRect b="0" l="0" r="1748" t="0"/>
          <a:stretch/>
        </p:blipFill>
        <p:spPr>
          <a:xfrm>
            <a:off x="1614725" y="9121818"/>
            <a:ext cx="1125825" cy="904140"/>
          </a:xfrm>
          <a:prstGeom prst="rect">
            <a:avLst/>
          </a:prstGeom>
          <a:noFill/>
          <a:ln cap="flat" cmpd="sng" w="9525">
            <a:solidFill>
              <a:schemeClr val="dk2"/>
            </a:solidFill>
            <a:prstDash val="dash"/>
            <a:round/>
            <a:headEnd len="sm" w="sm" type="none"/>
            <a:tailEnd len="sm" w="sm" type="none"/>
          </a:ln>
        </p:spPr>
      </p:pic>
      <p:pic>
        <p:nvPicPr>
          <p:cNvPr id="228" name="Google Shape;228;p31"/>
          <p:cNvPicPr preferRelativeResize="0"/>
          <p:nvPr/>
        </p:nvPicPr>
        <p:blipFill>
          <a:blip r:embed="rId6">
            <a:alphaModFix/>
          </a:blip>
          <a:stretch>
            <a:fillRect/>
          </a:stretch>
        </p:blipFill>
        <p:spPr>
          <a:xfrm>
            <a:off x="5394166" y="9109141"/>
            <a:ext cx="1392935" cy="929498"/>
          </a:xfrm>
          <a:prstGeom prst="rect">
            <a:avLst/>
          </a:prstGeom>
          <a:noFill/>
          <a:ln cap="flat" cmpd="sng" w="9525">
            <a:solidFill>
              <a:schemeClr val="dk2"/>
            </a:solidFill>
            <a:prstDash val="dash"/>
            <a:round/>
            <a:headEnd len="sm" w="sm" type="none"/>
            <a:tailEnd len="sm" w="sm" type="none"/>
          </a:ln>
        </p:spPr>
      </p:pic>
      <p:pic>
        <p:nvPicPr>
          <p:cNvPr id="229" name="Google Shape;229;p31"/>
          <p:cNvPicPr preferRelativeResize="0"/>
          <p:nvPr/>
        </p:nvPicPr>
        <p:blipFill>
          <a:blip r:embed="rId7">
            <a:alphaModFix/>
          </a:blip>
          <a:stretch>
            <a:fillRect/>
          </a:stretch>
        </p:blipFill>
        <p:spPr>
          <a:xfrm>
            <a:off x="3924465" y="9109138"/>
            <a:ext cx="1440664" cy="929499"/>
          </a:xfrm>
          <a:prstGeom prst="rect">
            <a:avLst/>
          </a:prstGeom>
          <a:noFill/>
          <a:ln cap="flat" cmpd="sng" w="9525">
            <a:solidFill>
              <a:schemeClr val="dk2"/>
            </a:solidFill>
            <a:prstDash val="dash"/>
            <a:round/>
            <a:headEnd len="sm" w="sm" type="none"/>
            <a:tailEnd len="sm" w="sm" type="none"/>
          </a:ln>
        </p:spPr>
      </p:pic>
      <p:sp>
        <p:nvSpPr>
          <p:cNvPr id="230" name="Google Shape;230;p31"/>
          <p:cNvSpPr txBox="1"/>
          <p:nvPr/>
        </p:nvSpPr>
        <p:spPr>
          <a:xfrm>
            <a:off x="0" y="3575175"/>
            <a:ext cx="4090500" cy="50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666666"/>
                </a:solidFill>
                <a:latin typeface="Open Sans"/>
                <a:ea typeface="Open Sans"/>
                <a:cs typeface="Open Sans"/>
                <a:sym typeface="Open Sans"/>
              </a:rPr>
              <a:t>Remember that Wilma tumor have deletion on WT1 gene How to memorize it ? Both start with W </a:t>
            </a:r>
            <a:endParaRPr b="1" sz="600">
              <a:solidFill>
                <a:srgbClr val="666666"/>
              </a:solidFill>
              <a:latin typeface="Open Sans"/>
              <a:ea typeface="Open Sans"/>
              <a:cs typeface="Open Sans"/>
              <a:sym typeface="Open Sans"/>
            </a:endParaRPr>
          </a:p>
          <a:p>
            <a:pPr indent="0" lvl="0" marL="0" rtl="0" algn="ctr">
              <a:spcBef>
                <a:spcPts val="0"/>
              </a:spcBef>
              <a:spcAft>
                <a:spcPts val="0"/>
              </a:spcAft>
              <a:buNone/>
            </a:pPr>
            <a:r>
              <a:t/>
            </a:r>
            <a:endParaRPr b="1" sz="600">
              <a:solidFill>
                <a:srgbClr val="666666"/>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cxnSp>
        <p:nvCxnSpPr>
          <p:cNvPr id="235" name="Google Shape;235;p32"/>
          <p:cNvCxnSpPr/>
          <p:nvPr/>
        </p:nvCxnSpPr>
        <p:spPr>
          <a:xfrm flipH="1" rot="-5400000">
            <a:off x="3047260" y="7475247"/>
            <a:ext cx="187200" cy="2700"/>
          </a:xfrm>
          <a:prstGeom prst="bentConnector3">
            <a:avLst>
              <a:gd fmla="val 50000" name="adj1"/>
            </a:avLst>
          </a:prstGeom>
          <a:noFill/>
          <a:ln cap="flat" cmpd="sng" w="9525">
            <a:solidFill>
              <a:srgbClr val="C2C2C2"/>
            </a:solidFill>
            <a:prstDash val="solid"/>
            <a:round/>
            <a:headEnd len="med" w="med" type="none"/>
            <a:tailEnd len="med" w="med" type="none"/>
          </a:ln>
        </p:spPr>
      </p:cxnSp>
      <p:cxnSp>
        <p:nvCxnSpPr>
          <p:cNvPr id="236" name="Google Shape;236;p32"/>
          <p:cNvCxnSpPr/>
          <p:nvPr/>
        </p:nvCxnSpPr>
        <p:spPr>
          <a:xfrm flipH="1" rot="-5400000">
            <a:off x="4305614" y="6216899"/>
            <a:ext cx="159600" cy="2491800"/>
          </a:xfrm>
          <a:prstGeom prst="bentConnector3">
            <a:avLst>
              <a:gd fmla="val 50008" name="adj1"/>
            </a:avLst>
          </a:prstGeom>
          <a:noFill/>
          <a:ln cap="flat" cmpd="sng" w="9525">
            <a:solidFill>
              <a:srgbClr val="C2C2C2"/>
            </a:solidFill>
            <a:prstDash val="solid"/>
            <a:round/>
            <a:headEnd len="med" w="med" type="none"/>
            <a:tailEnd len="med" w="med" type="none"/>
          </a:ln>
        </p:spPr>
      </p:cxnSp>
      <p:sp>
        <p:nvSpPr>
          <p:cNvPr id="237" name="Google Shape;237;p32"/>
          <p:cNvSpPr/>
          <p:nvPr/>
        </p:nvSpPr>
        <p:spPr>
          <a:xfrm>
            <a:off x="1707429" y="6965300"/>
            <a:ext cx="3166950" cy="415154"/>
          </a:xfrm>
          <a:prstGeom prst="roundRect">
            <a:avLst>
              <a:gd fmla="val 50000" name="adj"/>
            </a:avLst>
          </a:pr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xygen"/>
                <a:ea typeface="Oxygen"/>
                <a:cs typeface="Oxygen"/>
                <a:sym typeface="Oxygen"/>
              </a:rPr>
              <a:t>Types of urothelial tumors </a:t>
            </a:r>
            <a:endParaRPr>
              <a:solidFill>
                <a:srgbClr val="FFFFFF"/>
              </a:solidFill>
            </a:endParaRPr>
          </a:p>
        </p:txBody>
      </p:sp>
      <p:sp>
        <p:nvSpPr>
          <p:cNvPr id="238" name="Google Shape;238;p32"/>
          <p:cNvSpPr/>
          <p:nvPr/>
        </p:nvSpPr>
        <p:spPr>
          <a:xfrm>
            <a:off x="4676776" y="7528247"/>
            <a:ext cx="1988400" cy="665400"/>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lt1"/>
              </a:solidFill>
              <a:latin typeface="Oxygen"/>
              <a:ea typeface="Oxygen"/>
              <a:cs typeface="Oxygen"/>
              <a:sym typeface="Oxygen"/>
            </a:endParaRPr>
          </a:p>
          <a:p>
            <a:pPr indent="0" lvl="0" marL="0" rtl="0" algn="ctr">
              <a:spcBef>
                <a:spcPts val="0"/>
              </a:spcBef>
              <a:spcAft>
                <a:spcPts val="0"/>
              </a:spcAft>
              <a:buNone/>
            </a:pPr>
            <a:r>
              <a:rPr lang="en" sz="1200">
                <a:solidFill>
                  <a:schemeClr val="lt1"/>
                </a:solidFill>
                <a:latin typeface="Oxygen"/>
                <a:ea typeface="Oxygen"/>
                <a:cs typeface="Oxygen"/>
                <a:sym typeface="Oxygen"/>
              </a:rPr>
              <a:t>C) Invasive urothelial carcinoma </a:t>
            </a:r>
            <a:endParaRPr sz="1200">
              <a:solidFill>
                <a:schemeClr val="lt1"/>
              </a:solidFill>
              <a:latin typeface="Oxygen"/>
              <a:ea typeface="Oxygen"/>
              <a:cs typeface="Oxygen"/>
              <a:sym typeface="Oxygen"/>
            </a:endParaRPr>
          </a:p>
          <a:p>
            <a:pPr indent="0" lvl="0" marL="0" rtl="0" algn="ctr">
              <a:spcBef>
                <a:spcPts val="0"/>
              </a:spcBef>
              <a:spcAft>
                <a:spcPts val="0"/>
              </a:spcAft>
              <a:buNone/>
            </a:pPr>
            <a:r>
              <a:rPr lang="en" sz="1200">
                <a:solidFill>
                  <a:schemeClr val="lt1"/>
                </a:solidFill>
                <a:latin typeface="Oxygen"/>
                <a:ea typeface="Oxygen"/>
                <a:cs typeface="Oxygen"/>
                <a:sym typeface="Oxygen"/>
              </a:rPr>
              <a:t>(worst prognosis) </a:t>
            </a:r>
            <a:endParaRPr sz="1200">
              <a:solidFill>
                <a:schemeClr val="lt1"/>
              </a:solidFill>
              <a:latin typeface="Oxygen"/>
              <a:ea typeface="Oxygen"/>
              <a:cs typeface="Oxygen"/>
              <a:sym typeface="Oxygen"/>
            </a:endParaRPr>
          </a:p>
          <a:p>
            <a:pPr indent="0" lvl="0" marL="0" rtl="0" algn="ctr">
              <a:spcBef>
                <a:spcPts val="0"/>
              </a:spcBef>
              <a:spcAft>
                <a:spcPts val="0"/>
              </a:spcAft>
              <a:buNone/>
            </a:pPr>
            <a:r>
              <a:t/>
            </a:r>
            <a:endParaRPr sz="1200">
              <a:solidFill>
                <a:schemeClr val="lt1"/>
              </a:solidFill>
              <a:latin typeface="Oxygen"/>
              <a:ea typeface="Oxygen"/>
              <a:cs typeface="Oxygen"/>
              <a:sym typeface="Oxygen"/>
            </a:endParaRPr>
          </a:p>
        </p:txBody>
      </p:sp>
      <p:sp>
        <p:nvSpPr>
          <p:cNvPr id="239" name="Google Shape;239;p32"/>
          <p:cNvSpPr/>
          <p:nvPr/>
        </p:nvSpPr>
        <p:spPr>
          <a:xfrm>
            <a:off x="270551" y="7559131"/>
            <a:ext cx="1988048" cy="665371"/>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Oxygen"/>
                <a:ea typeface="Oxygen"/>
                <a:cs typeface="Oxygen"/>
                <a:sym typeface="Oxygen"/>
              </a:rPr>
              <a:t>A)Non invasive papillary lesion </a:t>
            </a:r>
            <a:endParaRPr sz="1200">
              <a:solidFill>
                <a:srgbClr val="FFFFFF"/>
              </a:solidFill>
              <a:latin typeface="Oxygen"/>
              <a:ea typeface="Oxygen"/>
              <a:cs typeface="Oxygen"/>
              <a:sym typeface="Oxygen"/>
            </a:endParaRPr>
          </a:p>
        </p:txBody>
      </p:sp>
      <p:sp>
        <p:nvSpPr>
          <p:cNvPr id="240" name="Google Shape;240;p32"/>
          <p:cNvSpPr/>
          <p:nvPr/>
        </p:nvSpPr>
        <p:spPr>
          <a:xfrm>
            <a:off x="108475" y="8436967"/>
            <a:ext cx="1578181" cy="1147512"/>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34343"/>
                </a:solidFill>
              </a:rPr>
              <a:t>Papilloma</a:t>
            </a:r>
            <a:endParaRPr b="1" sz="1200">
              <a:solidFill>
                <a:srgbClr val="434343"/>
              </a:solidFill>
            </a:endParaRPr>
          </a:p>
          <a:p>
            <a:pPr indent="0" lvl="0" marL="0" rtl="0" algn="ctr">
              <a:spcBef>
                <a:spcPts val="0"/>
              </a:spcBef>
              <a:spcAft>
                <a:spcPts val="0"/>
              </a:spcAft>
              <a:buNone/>
            </a:pPr>
            <a:r>
              <a:rPr lang="en" sz="1200">
                <a:solidFill>
                  <a:srgbClr val="434343"/>
                </a:solidFill>
              </a:rPr>
              <a:t>(Benign)</a:t>
            </a:r>
            <a:endParaRPr sz="1200">
              <a:solidFill>
                <a:srgbClr val="434343"/>
              </a:solidFill>
            </a:endParaRPr>
          </a:p>
        </p:txBody>
      </p:sp>
      <p:pic>
        <p:nvPicPr>
          <p:cNvPr id="241" name="Google Shape;241;p32"/>
          <p:cNvPicPr preferRelativeResize="0"/>
          <p:nvPr/>
        </p:nvPicPr>
        <p:blipFill>
          <a:blip r:embed="rId3">
            <a:alphaModFix amt="81000"/>
          </a:blip>
          <a:stretch>
            <a:fillRect/>
          </a:stretch>
        </p:blipFill>
        <p:spPr>
          <a:xfrm>
            <a:off x="2388250" y="1858024"/>
            <a:ext cx="1715700" cy="2027349"/>
          </a:xfrm>
          <a:prstGeom prst="rect">
            <a:avLst/>
          </a:prstGeom>
          <a:noFill/>
          <a:ln>
            <a:noFill/>
          </a:ln>
        </p:spPr>
      </p:pic>
      <p:sp>
        <p:nvSpPr>
          <p:cNvPr id="242" name="Google Shape;242;p32"/>
          <p:cNvSpPr/>
          <p:nvPr/>
        </p:nvSpPr>
        <p:spPr>
          <a:xfrm>
            <a:off x="2665275" y="1896921"/>
            <a:ext cx="1363800" cy="1291500"/>
          </a:xfrm>
          <a:prstGeom prst="arc">
            <a:avLst>
              <a:gd fmla="val 16200000" name="adj1"/>
              <a:gd fmla="val 0" name="adj2"/>
            </a:avLst>
          </a:prstGeom>
          <a:noFill/>
          <a:ln cap="flat" cmpd="sng" w="38100">
            <a:solidFill>
              <a:srgbClr val="B7B7B7"/>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2"/>
          <p:cNvSpPr/>
          <p:nvPr/>
        </p:nvSpPr>
        <p:spPr>
          <a:xfrm rot="10800000">
            <a:off x="2457772" y="2310877"/>
            <a:ext cx="1363800" cy="1291500"/>
          </a:xfrm>
          <a:prstGeom prst="arc">
            <a:avLst>
              <a:gd fmla="val 16200000" name="adj1"/>
              <a:gd fmla="val 0" name="adj2"/>
            </a:avLst>
          </a:prstGeom>
          <a:noFill/>
          <a:ln cap="flat" cmpd="sng" w="38100">
            <a:solidFill>
              <a:srgbClr val="B7B7B7"/>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44" name="Google Shape;244;p32"/>
          <p:cNvGraphicFramePr/>
          <p:nvPr/>
        </p:nvGraphicFramePr>
        <p:xfrm>
          <a:off x="0" y="24300"/>
          <a:ext cx="3000000" cy="3000000"/>
        </p:xfrm>
        <a:graphic>
          <a:graphicData uri="http://schemas.openxmlformats.org/drawingml/2006/table">
            <a:tbl>
              <a:tblPr>
                <a:noFill/>
                <a:tableStyleId>{B0C5A60B-6579-435B-81F7-1B19FD418A59}</a:tableStyleId>
              </a:tblPr>
              <a:tblGrid>
                <a:gridCol w="1479225"/>
                <a:gridCol w="2467025"/>
                <a:gridCol w="2911750"/>
              </a:tblGrid>
              <a:tr h="199325">
                <a:tc gridSpan="3" rowSpan="2">
                  <a:txBody>
                    <a:bodyPr/>
                    <a:lstStyle/>
                    <a:p>
                      <a:pPr indent="0" lvl="0" marL="0" rtl="0" algn="ctr">
                        <a:lnSpc>
                          <a:spcPct val="90000"/>
                        </a:lnSpc>
                        <a:spcBef>
                          <a:spcPts val="0"/>
                        </a:spcBef>
                        <a:spcAft>
                          <a:spcPts val="0"/>
                        </a:spcAft>
                        <a:buNone/>
                      </a:pPr>
                      <a:r>
                        <a:rPr b="1" lang="en" sz="2700">
                          <a:solidFill>
                            <a:schemeClr val="lt1"/>
                          </a:solidFill>
                          <a:latin typeface="Open Sans"/>
                          <a:ea typeface="Open Sans"/>
                          <a:cs typeface="Open Sans"/>
                          <a:sym typeface="Open Sans"/>
                        </a:rPr>
                        <a:t>2 | </a:t>
                      </a:r>
                      <a:r>
                        <a:rPr b="1" lang="en" sz="2700">
                          <a:solidFill>
                            <a:schemeClr val="lt1"/>
                          </a:solidFill>
                          <a:latin typeface="Open Sans"/>
                          <a:ea typeface="Open Sans"/>
                          <a:cs typeface="Open Sans"/>
                          <a:sym typeface="Open Sans"/>
                        </a:rPr>
                        <a:t>Wilms tumor</a:t>
                      </a:r>
                      <a:endParaRPr b="1" sz="2700">
                        <a:solidFill>
                          <a:schemeClr val="lt1"/>
                        </a:solidFill>
                        <a:latin typeface="Open Sans"/>
                        <a:ea typeface="Open Sans"/>
                        <a:cs typeface="Open Sans"/>
                        <a:sym typeface="Open Sans"/>
                      </a:endParaRPr>
                    </a:p>
                    <a:p>
                      <a:pPr indent="0" lvl="0" marL="0" rtl="0" algn="ctr">
                        <a:lnSpc>
                          <a:spcPct val="90000"/>
                        </a:lnSpc>
                        <a:spcBef>
                          <a:spcPts val="0"/>
                        </a:spcBef>
                        <a:spcAft>
                          <a:spcPts val="0"/>
                        </a:spcAft>
                        <a:buNone/>
                      </a:pPr>
                      <a:r>
                        <a:rPr b="1" lang="en" sz="2700">
                          <a:solidFill>
                            <a:schemeClr val="lt1"/>
                          </a:solidFill>
                          <a:latin typeface="Open Sans"/>
                          <a:ea typeface="Open Sans"/>
                          <a:cs typeface="Open Sans"/>
                          <a:sym typeface="Open Sans"/>
                        </a:rPr>
                        <a:t>(nephroblastoma)</a:t>
                      </a:r>
                      <a:endParaRPr b="1" sz="27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700975">
                <a:tc gridSpan="3" vMerge="1"/>
                <a:tc hMerge="1" vMerge="1"/>
                <a:tc hMerge="1" vMerge="1"/>
              </a:tr>
            </a:tbl>
          </a:graphicData>
        </a:graphic>
      </p:graphicFrame>
      <p:grpSp>
        <p:nvGrpSpPr>
          <p:cNvPr id="245" name="Google Shape;245;p32"/>
          <p:cNvGrpSpPr/>
          <p:nvPr/>
        </p:nvGrpSpPr>
        <p:grpSpPr>
          <a:xfrm rot="-5400000">
            <a:off x="3176705" y="2451936"/>
            <a:ext cx="2370732" cy="542515"/>
            <a:chOff x="3186887" y="2440153"/>
            <a:chExt cx="1923047" cy="296651"/>
          </a:xfrm>
        </p:grpSpPr>
        <p:cxnSp>
          <p:nvCxnSpPr>
            <p:cNvPr id="246" name="Google Shape;246;p32"/>
            <p:cNvCxnSpPr>
              <a:endCxn id="247" idx="2"/>
            </p:cNvCxnSpPr>
            <p:nvPr/>
          </p:nvCxnSpPr>
          <p:spPr>
            <a:xfrm flipH="1" rot="-5400000">
              <a:off x="4035437" y="1704268"/>
              <a:ext cx="300" cy="1697400"/>
            </a:xfrm>
            <a:prstGeom prst="straightConnector1">
              <a:avLst/>
            </a:prstGeom>
            <a:noFill/>
            <a:ln cap="flat" cmpd="sng" w="19050">
              <a:solidFill>
                <a:srgbClr val="666666"/>
              </a:solidFill>
              <a:prstDash val="solid"/>
              <a:round/>
              <a:headEnd len="med" w="med" type="none"/>
              <a:tailEnd len="med" w="med" type="none"/>
            </a:ln>
          </p:spPr>
        </p:cxnSp>
        <p:grpSp>
          <p:nvGrpSpPr>
            <p:cNvPr id="248" name="Google Shape;248;p32"/>
            <p:cNvGrpSpPr/>
            <p:nvPr/>
          </p:nvGrpSpPr>
          <p:grpSpPr>
            <a:xfrm>
              <a:off x="3969644" y="2440153"/>
              <a:ext cx="225853" cy="296651"/>
              <a:chOff x="3775710" y="1729289"/>
              <a:chExt cx="136500" cy="179289"/>
            </a:xfrm>
          </p:grpSpPr>
          <p:cxnSp>
            <p:nvCxnSpPr>
              <p:cNvPr id="249" name="Google Shape;249;p32"/>
              <p:cNvCxnSpPr/>
              <p:nvPr/>
            </p:nvCxnSpPr>
            <p:spPr>
              <a:xfrm>
                <a:off x="3843851" y="1848278"/>
                <a:ext cx="0" cy="60300"/>
              </a:xfrm>
              <a:prstGeom prst="straightConnector1">
                <a:avLst/>
              </a:prstGeom>
              <a:noFill/>
              <a:ln cap="flat" cmpd="sng" w="9525">
                <a:solidFill>
                  <a:srgbClr val="435D74"/>
                </a:solidFill>
                <a:prstDash val="solid"/>
                <a:round/>
                <a:headEnd len="med" w="med" type="none"/>
                <a:tailEnd len="med" w="med" type="none"/>
              </a:ln>
            </p:spPr>
          </p:cxnSp>
          <p:sp>
            <p:nvSpPr>
              <p:cNvPr id="250" name="Google Shape;250;p32"/>
              <p:cNvSpPr/>
              <p:nvPr/>
            </p:nvSpPr>
            <p:spPr>
              <a:xfrm>
                <a:off x="3775710" y="1729289"/>
                <a:ext cx="136500" cy="1365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p:nvPr/>
            </p:nvSpPr>
            <p:spPr>
              <a:xfrm>
                <a:off x="3793133" y="1746713"/>
                <a:ext cx="101700" cy="101700"/>
              </a:xfrm>
              <a:prstGeom prst="ellipse">
                <a:avLst/>
              </a:pr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 name="Google Shape;252;p32"/>
            <p:cNvGrpSpPr/>
            <p:nvPr/>
          </p:nvGrpSpPr>
          <p:grpSpPr>
            <a:xfrm>
              <a:off x="4884287" y="2440252"/>
              <a:ext cx="225647" cy="296532"/>
              <a:chOff x="6999166" y="2292572"/>
              <a:chExt cx="792300" cy="1041192"/>
            </a:xfrm>
          </p:grpSpPr>
          <p:cxnSp>
            <p:nvCxnSpPr>
              <p:cNvPr id="253" name="Google Shape;253;p32"/>
              <p:cNvCxnSpPr/>
              <p:nvPr/>
            </p:nvCxnSpPr>
            <p:spPr>
              <a:xfrm>
                <a:off x="7395553" y="2983964"/>
                <a:ext cx="0" cy="349800"/>
              </a:xfrm>
              <a:prstGeom prst="straightConnector1">
                <a:avLst/>
              </a:prstGeom>
              <a:noFill/>
              <a:ln cap="flat" cmpd="sng" w="9525">
                <a:solidFill>
                  <a:srgbClr val="435D74"/>
                </a:solidFill>
                <a:prstDash val="solid"/>
                <a:round/>
                <a:headEnd len="med" w="med" type="none"/>
                <a:tailEnd len="med" w="med" type="none"/>
              </a:ln>
            </p:spPr>
          </p:cxnSp>
          <p:sp>
            <p:nvSpPr>
              <p:cNvPr id="247" name="Google Shape;247;p32"/>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2"/>
              <p:cNvSpPr/>
              <p:nvPr/>
            </p:nvSpPr>
            <p:spPr>
              <a:xfrm>
                <a:off x="7100398" y="2393814"/>
                <a:ext cx="590100" cy="590100"/>
              </a:xfrm>
              <a:prstGeom prst="ellipse">
                <a:avLst/>
              </a:pr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5" name="Google Shape;255;p32"/>
          <p:cNvSpPr/>
          <p:nvPr/>
        </p:nvSpPr>
        <p:spPr>
          <a:xfrm rot="-5400000">
            <a:off x="4193635" y="3774367"/>
            <a:ext cx="207300" cy="307200"/>
          </a:xfrm>
          <a:prstGeom prst="ellipse">
            <a:avLst/>
          </a:pr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2"/>
          <p:cNvSpPr/>
          <p:nvPr/>
        </p:nvSpPr>
        <p:spPr>
          <a:xfrm rot="-5400000">
            <a:off x="4158305" y="3721714"/>
            <a:ext cx="278100" cy="4128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7" name="Google Shape;257;p32"/>
          <p:cNvCxnSpPr/>
          <p:nvPr/>
        </p:nvCxnSpPr>
        <p:spPr>
          <a:xfrm rot="10800000">
            <a:off x="4542109" y="3817336"/>
            <a:ext cx="0" cy="182400"/>
          </a:xfrm>
          <a:prstGeom prst="straightConnector1">
            <a:avLst/>
          </a:prstGeom>
          <a:noFill/>
          <a:ln cap="flat" cmpd="sng" w="9525">
            <a:solidFill>
              <a:srgbClr val="435D74"/>
            </a:solidFill>
            <a:prstDash val="solid"/>
            <a:round/>
            <a:headEnd len="med" w="med" type="none"/>
            <a:tailEnd len="med" w="med" type="none"/>
          </a:ln>
        </p:spPr>
      </p:cxnSp>
      <p:sp>
        <p:nvSpPr>
          <p:cNvPr id="258" name="Google Shape;258;p32"/>
          <p:cNvSpPr txBox="1"/>
          <p:nvPr/>
        </p:nvSpPr>
        <p:spPr>
          <a:xfrm>
            <a:off x="4633325" y="1467475"/>
            <a:ext cx="2137800" cy="109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xygen"/>
                <a:ea typeface="Oxygen"/>
                <a:cs typeface="Oxygen"/>
                <a:sym typeface="Oxygen"/>
              </a:rPr>
              <a:t>Wilms tumor usually presents between </a:t>
            </a:r>
            <a:r>
              <a:rPr b="1" lang="en" sz="1200">
                <a:solidFill>
                  <a:srgbClr val="990000"/>
                </a:solidFill>
                <a:latin typeface="Oxygen"/>
                <a:ea typeface="Oxygen"/>
                <a:cs typeface="Oxygen"/>
                <a:sym typeface="Oxygen"/>
              </a:rPr>
              <a:t>1 and 3</a:t>
            </a:r>
            <a:r>
              <a:rPr b="1" lang="en" sz="1200">
                <a:latin typeface="Oxygen"/>
                <a:ea typeface="Oxygen"/>
                <a:cs typeface="Oxygen"/>
                <a:sym typeface="Oxygen"/>
              </a:rPr>
              <a:t> </a:t>
            </a:r>
            <a:r>
              <a:rPr b="1" lang="en" sz="1200">
                <a:solidFill>
                  <a:srgbClr val="990000"/>
                </a:solidFill>
                <a:latin typeface="Oxygen"/>
                <a:ea typeface="Oxygen"/>
                <a:cs typeface="Oxygen"/>
                <a:sym typeface="Oxygen"/>
              </a:rPr>
              <a:t>years</a:t>
            </a:r>
            <a:r>
              <a:rPr lang="en" sz="1200">
                <a:latin typeface="Oxygen"/>
                <a:ea typeface="Oxygen"/>
                <a:cs typeface="Oxygen"/>
                <a:sym typeface="Oxygen"/>
              </a:rPr>
              <a:t> of age, and </a:t>
            </a:r>
            <a:r>
              <a:rPr b="1" lang="en" sz="1200">
                <a:solidFill>
                  <a:srgbClr val="990000"/>
                </a:solidFill>
                <a:latin typeface="Oxygen"/>
                <a:ea typeface="Oxygen"/>
                <a:cs typeface="Oxygen"/>
                <a:sym typeface="Oxygen"/>
              </a:rPr>
              <a:t>98% occur before 10 years of age.</a:t>
            </a:r>
            <a:endParaRPr b="1" sz="1200">
              <a:solidFill>
                <a:srgbClr val="990000"/>
              </a:solidFill>
              <a:latin typeface="Oxygen"/>
              <a:ea typeface="Oxygen"/>
              <a:cs typeface="Oxygen"/>
              <a:sym typeface="Oxygen"/>
            </a:endParaRPr>
          </a:p>
        </p:txBody>
      </p:sp>
      <p:sp>
        <p:nvSpPr>
          <p:cNvPr id="259" name="Google Shape;259;p32"/>
          <p:cNvSpPr txBox="1"/>
          <p:nvPr/>
        </p:nvSpPr>
        <p:spPr>
          <a:xfrm>
            <a:off x="4633075" y="2455525"/>
            <a:ext cx="22236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xygen"/>
                <a:ea typeface="Oxygen"/>
                <a:cs typeface="Oxygen"/>
                <a:sym typeface="Oxygen"/>
              </a:rPr>
              <a:t>Most common presentation: </a:t>
            </a:r>
            <a:r>
              <a:rPr b="1" lang="en" sz="1200">
                <a:solidFill>
                  <a:srgbClr val="990000"/>
                </a:solidFill>
                <a:latin typeface="Oxygen"/>
                <a:ea typeface="Oxygen"/>
                <a:cs typeface="Oxygen"/>
                <a:sym typeface="Oxygen"/>
              </a:rPr>
              <a:t>Abdominal mass</a:t>
            </a:r>
            <a:r>
              <a:rPr lang="en" sz="1200">
                <a:solidFill>
                  <a:srgbClr val="990000"/>
                </a:solidFill>
                <a:latin typeface="Oxygen"/>
                <a:ea typeface="Oxygen"/>
                <a:cs typeface="Oxygen"/>
                <a:sym typeface="Oxygen"/>
              </a:rPr>
              <a:t> </a:t>
            </a:r>
            <a:r>
              <a:rPr lang="en" sz="1200">
                <a:latin typeface="Oxygen"/>
                <a:ea typeface="Oxygen"/>
                <a:cs typeface="Oxygen"/>
                <a:sym typeface="Oxygen"/>
              </a:rPr>
              <a:t>with no other associated symptoms </a:t>
            </a:r>
            <a:endParaRPr sz="1200">
              <a:latin typeface="Oxygen"/>
              <a:ea typeface="Oxygen"/>
              <a:cs typeface="Oxygen"/>
              <a:sym typeface="Oxygen"/>
            </a:endParaRPr>
          </a:p>
        </p:txBody>
      </p:sp>
      <p:sp>
        <p:nvSpPr>
          <p:cNvPr id="260" name="Google Shape;260;p32"/>
          <p:cNvSpPr txBox="1"/>
          <p:nvPr/>
        </p:nvSpPr>
        <p:spPr>
          <a:xfrm>
            <a:off x="4559175" y="3396200"/>
            <a:ext cx="22236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xygen"/>
                <a:ea typeface="Oxygen"/>
                <a:cs typeface="Oxygen"/>
                <a:sym typeface="Oxygen"/>
              </a:rPr>
              <a:t>Other sign or symptoms (seen in about 20%) of cases: </a:t>
            </a:r>
            <a:r>
              <a:rPr b="1" lang="en" sz="1200">
                <a:latin typeface="Oxygen"/>
                <a:ea typeface="Oxygen"/>
                <a:cs typeface="Oxygen"/>
                <a:sym typeface="Oxygen"/>
              </a:rPr>
              <a:t>Abdominal pain, hematuria, hypertension and anemia.</a:t>
            </a:r>
            <a:endParaRPr b="1" sz="1200">
              <a:latin typeface="Oxygen"/>
              <a:ea typeface="Oxygen"/>
              <a:cs typeface="Oxygen"/>
              <a:sym typeface="Oxygen"/>
            </a:endParaRPr>
          </a:p>
        </p:txBody>
      </p:sp>
      <p:sp>
        <p:nvSpPr>
          <p:cNvPr id="261" name="Google Shape;261;p32"/>
          <p:cNvSpPr/>
          <p:nvPr/>
        </p:nvSpPr>
        <p:spPr>
          <a:xfrm>
            <a:off x="406812" y="1398576"/>
            <a:ext cx="3539100" cy="463800"/>
          </a:xfrm>
          <a:prstGeom prst="rect">
            <a:avLst/>
          </a:prstGeom>
          <a:solidFill>
            <a:schemeClr val="lt1"/>
          </a:solidFill>
          <a:ln cap="flat" cmpd="sng" w="19050">
            <a:solidFill>
              <a:schemeClr val="lt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434343"/>
                </a:solidFill>
                <a:latin typeface="Open Sans"/>
                <a:ea typeface="Open Sans"/>
                <a:cs typeface="Open Sans"/>
                <a:sym typeface="Open Sans"/>
              </a:rPr>
              <a:t>Treatment &amp; Prognosis </a:t>
            </a:r>
            <a:endParaRPr b="1" sz="2000">
              <a:solidFill>
                <a:srgbClr val="434343"/>
              </a:solidFill>
              <a:latin typeface="Open Sans"/>
              <a:ea typeface="Open Sans"/>
              <a:cs typeface="Open Sans"/>
              <a:sym typeface="Open Sans"/>
            </a:endParaRPr>
          </a:p>
        </p:txBody>
      </p:sp>
      <p:grpSp>
        <p:nvGrpSpPr>
          <p:cNvPr id="262" name="Google Shape;262;p32"/>
          <p:cNvGrpSpPr/>
          <p:nvPr/>
        </p:nvGrpSpPr>
        <p:grpSpPr>
          <a:xfrm rot="5400000">
            <a:off x="934297" y="2873833"/>
            <a:ext cx="2517418" cy="494873"/>
            <a:chOff x="3969644" y="2440153"/>
            <a:chExt cx="1140290" cy="296651"/>
          </a:xfrm>
        </p:grpSpPr>
        <p:cxnSp>
          <p:nvCxnSpPr>
            <p:cNvPr id="263" name="Google Shape;263;p32"/>
            <p:cNvCxnSpPr>
              <a:stCxn id="264" idx="2"/>
              <a:endCxn id="265" idx="2"/>
            </p:cNvCxnSpPr>
            <p:nvPr/>
          </p:nvCxnSpPr>
          <p:spPr>
            <a:xfrm rot="10800000">
              <a:off x="4441421" y="2110168"/>
              <a:ext cx="0" cy="885900"/>
            </a:xfrm>
            <a:prstGeom prst="straightConnector1">
              <a:avLst/>
            </a:prstGeom>
            <a:noFill/>
            <a:ln cap="flat" cmpd="sng" w="19050">
              <a:solidFill>
                <a:srgbClr val="666666"/>
              </a:solidFill>
              <a:prstDash val="solid"/>
              <a:round/>
              <a:headEnd len="med" w="med" type="none"/>
              <a:tailEnd len="med" w="med" type="none"/>
            </a:ln>
          </p:spPr>
        </p:cxnSp>
        <p:grpSp>
          <p:nvGrpSpPr>
            <p:cNvPr id="266" name="Google Shape;266;p32"/>
            <p:cNvGrpSpPr/>
            <p:nvPr/>
          </p:nvGrpSpPr>
          <p:grpSpPr>
            <a:xfrm>
              <a:off x="3969644" y="2440153"/>
              <a:ext cx="225853" cy="296651"/>
              <a:chOff x="3775710" y="1729289"/>
              <a:chExt cx="136500" cy="179289"/>
            </a:xfrm>
          </p:grpSpPr>
          <p:cxnSp>
            <p:nvCxnSpPr>
              <p:cNvPr id="267" name="Google Shape;267;p32"/>
              <p:cNvCxnSpPr/>
              <p:nvPr/>
            </p:nvCxnSpPr>
            <p:spPr>
              <a:xfrm>
                <a:off x="3843851" y="1848278"/>
                <a:ext cx="0" cy="60300"/>
              </a:xfrm>
              <a:prstGeom prst="straightConnector1">
                <a:avLst/>
              </a:prstGeom>
              <a:noFill/>
              <a:ln cap="flat" cmpd="sng" w="9525">
                <a:solidFill>
                  <a:srgbClr val="435D74"/>
                </a:solidFill>
                <a:prstDash val="solid"/>
                <a:round/>
                <a:headEnd len="med" w="med" type="none"/>
                <a:tailEnd len="med" w="med" type="none"/>
              </a:ln>
            </p:spPr>
          </p:cxnSp>
          <p:sp>
            <p:nvSpPr>
              <p:cNvPr id="268" name="Google Shape;268;p32"/>
              <p:cNvSpPr/>
              <p:nvPr/>
            </p:nvSpPr>
            <p:spPr>
              <a:xfrm>
                <a:off x="3775710" y="1729289"/>
                <a:ext cx="136500" cy="1365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2"/>
              <p:cNvSpPr/>
              <p:nvPr/>
            </p:nvSpPr>
            <p:spPr>
              <a:xfrm>
                <a:off x="3793133" y="1746713"/>
                <a:ext cx="101700" cy="101700"/>
              </a:xfrm>
              <a:prstGeom prst="ellipse">
                <a:avLst/>
              </a:pr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32"/>
            <p:cNvGrpSpPr/>
            <p:nvPr/>
          </p:nvGrpSpPr>
          <p:grpSpPr>
            <a:xfrm>
              <a:off x="4884287" y="2440252"/>
              <a:ext cx="225647" cy="296532"/>
              <a:chOff x="6999166" y="2292572"/>
              <a:chExt cx="792300" cy="1041192"/>
            </a:xfrm>
          </p:grpSpPr>
          <p:cxnSp>
            <p:nvCxnSpPr>
              <p:cNvPr id="270" name="Google Shape;270;p32"/>
              <p:cNvCxnSpPr/>
              <p:nvPr/>
            </p:nvCxnSpPr>
            <p:spPr>
              <a:xfrm>
                <a:off x="7395553" y="2983964"/>
                <a:ext cx="0" cy="349800"/>
              </a:xfrm>
              <a:prstGeom prst="straightConnector1">
                <a:avLst/>
              </a:prstGeom>
              <a:noFill/>
              <a:ln cap="flat" cmpd="sng" w="9525">
                <a:solidFill>
                  <a:srgbClr val="435D74"/>
                </a:solidFill>
                <a:prstDash val="solid"/>
                <a:round/>
                <a:headEnd len="med" w="med" type="none"/>
                <a:tailEnd len="med" w="med" type="none"/>
              </a:ln>
            </p:spPr>
          </p:cxnSp>
          <p:sp>
            <p:nvSpPr>
              <p:cNvPr id="265" name="Google Shape;265;p32"/>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2"/>
              <p:cNvSpPr/>
              <p:nvPr/>
            </p:nvSpPr>
            <p:spPr>
              <a:xfrm>
                <a:off x="7100398" y="2393814"/>
                <a:ext cx="590100" cy="590100"/>
              </a:xfrm>
              <a:prstGeom prst="ellipse">
                <a:avLst/>
              </a:pr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2" name="Google Shape;272;p32"/>
          <p:cNvSpPr txBox="1"/>
          <p:nvPr/>
        </p:nvSpPr>
        <p:spPr>
          <a:xfrm>
            <a:off x="165875" y="1885675"/>
            <a:ext cx="2077800" cy="146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Oxygen"/>
                <a:ea typeface="Oxygen"/>
                <a:cs typeface="Oxygen"/>
                <a:sym typeface="Oxygen"/>
              </a:rPr>
              <a:t>Chemotherapy</a:t>
            </a:r>
            <a:r>
              <a:rPr lang="en" sz="1200">
                <a:latin typeface="Oxygen"/>
                <a:ea typeface="Oxygen"/>
                <a:cs typeface="Oxygen"/>
                <a:sym typeface="Oxygen"/>
              </a:rPr>
              <a:t> and </a:t>
            </a:r>
            <a:r>
              <a:rPr b="1" lang="en" sz="1200">
                <a:latin typeface="Oxygen"/>
                <a:ea typeface="Oxygen"/>
                <a:cs typeface="Oxygen"/>
                <a:sym typeface="Oxygen"/>
              </a:rPr>
              <a:t>radiation therapy</a:t>
            </a:r>
            <a:r>
              <a:rPr lang="en" sz="1200">
                <a:latin typeface="Oxygen"/>
                <a:ea typeface="Oxygen"/>
                <a:cs typeface="Oxygen"/>
                <a:sym typeface="Oxygen"/>
              </a:rPr>
              <a:t> combined with </a:t>
            </a:r>
            <a:r>
              <a:rPr b="1" lang="en" sz="1200">
                <a:latin typeface="Oxygen"/>
                <a:ea typeface="Oxygen"/>
                <a:cs typeface="Oxygen"/>
                <a:sym typeface="Oxygen"/>
              </a:rPr>
              <a:t>surgical resection,</a:t>
            </a:r>
            <a:r>
              <a:rPr lang="en" sz="1200">
                <a:latin typeface="Oxygen"/>
                <a:ea typeface="Oxygen"/>
                <a:cs typeface="Oxygen"/>
                <a:sym typeface="Oxygen"/>
              </a:rPr>
              <a:t> have dramatically improved the outlook of patients with this tumor.</a:t>
            </a:r>
            <a:endParaRPr sz="1200">
              <a:latin typeface="Oxygen"/>
              <a:ea typeface="Oxygen"/>
              <a:cs typeface="Oxygen"/>
              <a:sym typeface="Oxygen"/>
            </a:endParaRPr>
          </a:p>
        </p:txBody>
      </p:sp>
      <p:sp>
        <p:nvSpPr>
          <p:cNvPr id="273" name="Google Shape;273;p32"/>
          <p:cNvSpPr txBox="1"/>
          <p:nvPr/>
        </p:nvSpPr>
        <p:spPr>
          <a:xfrm>
            <a:off x="108475" y="3858650"/>
            <a:ext cx="19542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xygen"/>
                <a:ea typeface="Oxygen"/>
                <a:cs typeface="Oxygen"/>
                <a:sym typeface="Oxygen"/>
              </a:rPr>
              <a:t>The prognosis for Wilms' tumor  is generally </a:t>
            </a:r>
            <a:r>
              <a:rPr b="1" lang="en" sz="1200">
                <a:latin typeface="Oxygen"/>
                <a:ea typeface="Oxygen"/>
                <a:cs typeface="Oxygen"/>
                <a:sym typeface="Oxygen"/>
              </a:rPr>
              <a:t>very good.</a:t>
            </a:r>
            <a:endParaRPr b="1" sz="1200">
              <a:latin typeface="Oxygen"/>
              <a:ea typeface="Oxygen"/>
              <a:cs typeface="Oxygen"/>
              <a:sym typeface="Oxygen"/>
            </a:endParaRPr>
          </a:p>
        </p:txBody>
      </p:sp>
      <p:cxnSp>
        <p:nvCxnSpPr>
          <p:cNvPr id="274" name="Google Shape;274;p32"/>
          <p:cNvCxnSpPr/>
          <p:nvPr/>
        </p:nvCxnSpPr>
        <p:spPr>
          <a:xfrm>
            <a:off x="227247" y="5138745"/>
            <a:ext cx="6403500" cy="0"/>
          </a:xfrm>
          <a:prstGeom prst="straightConnector1">
            <a:avLst/>
          </a:prstGeom>
          <a:noFill/>
          <a:ln cap="flat" cmpd="sng" w="9525">
            <a:solidFill>
              <a:srgbClr val="B7B7B7"/>
            </a:solidFill>
            <a:prstDash val="lgDash"/>
            <a:round/>
            <a:headEnd len="med" w="med" type="none"/>
            <a:tailEnd len="med" w="med" type="none"/>
          </a:ln>
        </p:spPr>
      </p:cxnSp>
      <p:sp>
        <p:nvSpPr>
          <p:cNvPr id="275" name="Google Shape;275;p32"/>
          <p:cNvSpPr txBox="1"/>
          <p:nvPr/>
        </p:nvSpPr>
        <p:spPr>
          <a:xfrm>
            <a:off x="4193282" y="997650"/>
            <a:ext cx="2847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34343"/>
                </a:solidFill>
                <a:latin typeface="Open Sans"/>
                <a:ea typeface="Open Sans"/>
                <a:cs typeface="Open Sans"/>
                <a:sym typeface="Open Sans"/>
              </a:rPr>
              <a:t>Clinical features</a:t>
            </a:r>
            <a:endParaRPr>
              <a:latin typeface="Oxygen"/>
              <a:ea typeface="Oxygen"/>
              <a:cs typeface="Oxygen"/>
              <a:sym typeface="Oxygen"/>
            </a:endParaRPr>
          </a:p>
        </p:txBody>
      </p:sp>
      <p:graphicFrame>
        <p:nvGraphicFramePr>
          <p:cNvPr id="276" name="Google Shape;276;p32"/>
          <p:cNvGraphicFramePr/>
          <p:nvPr/>
        </p:nvGraphicFramePr>
        <p:xfrm>
          <a:off x="0" y="4963150"/>
          <a:ext cx="3000000" cy="3000000"/>
        </p:xfrm>
        <a:graphic>
          <a:graphicData uri="http://schemas.openxmlformats.org/drawingml/2006/table">
            <a:tbl>
              <a:tblPr>
                <a:noFill/>
                <a:tableStyleId>{B0C5A60B-6579-435B-81F7-1B19FD418A59}</a:tableStyleId>
              </a:tblPr>
              <a:tblGrid>
                <a:gridCol w="1479225"/>
                <a:gridCol w="2467025"/>
                <a:gridCol w="2911750"/>
              </a:tblGrid>
              <a:tr h="199325">
                <a:tc gridSpan="3" rowSpan="2">
                  <a:txBody>
                    <a:bodyPr/>
                    <a:lstStyle/>
                    <a:p>
                      <a:pPr indent="0" lvl="0" marL="0" rtl="0" algn="ctr">
                        <a:lnSpc>
                          <a:spcPct val="90000"/>
                        </a:lnSpc>
                        <a:spcBef>
                          <a:spcPts val="0"/>
                        </a:spcBef>
                        <a:spcAft>
                          <a:spcPts val="0"/>
                        </a:spcAft>
                        <a:buNone/>
                      </a:pPr>
                      <a:r>
                        <a:rPr b="1" lang="en" sz="2300">
                          <a:solidFill>
                            <a:schemeClr val="lt1"/>
                          </a:solidFill>
                          <a:latin typeface="Open Sans"/>
                          <a:ea typeface="Open Sans"/>
                          <a:cs typeface="Open Sans"/>
                          <a:sym typeface="Open Sans"/>
                        </a:rPr>
                        <a:t>Tumor of the lower urinary tract</a:t>
                      </a:r>
                      <a:endParaRPr b="1" sz="2300">
                        <a:solidFill>
                          <a:schemeClr val="lt1"/>
                        </a:solidFill>
                        <a:latin typeface="Open Sans"/>
                        <a:ea typeface="Open Sans"/>
                        <a:cs typeface="Open Sans"/>
                        <a:sym typeface="Open Sans"/>
                      </a:endParaRPr>
                    </a:p>
                    <a:p>
                      <a:pPr indent="0" lvl="0" marL="0" rtl="0" algn="ctr">
                        <a:lnSpc>
                          <a:spcPct val="90000"/>
                        </a:lnSpc>
                        <a:spcBef>
                          <a:spcPts val="0"/>
                        </a:spcBef>
                        <a:spcAft>
                          <a:spcPts val="0"/>
                        </a:spcAft>
                        <a:buNone/>
                      </a:pPr>
                      <a:r>
                        <a:rPr b="1" lang="en" sz="2700">
                          <a:solidFill>
                            <a:schemeClr val="lt1"/>
                          </a:solidFill>
                          <a:latin typeface="Open Sans"/>
                          <a:ea typeface="Open Sans"/>
                          <a:cs typeface="Open Sans"/>
                          <a:sym typeface="Open Sans"/>
                        </a:rPr>
                        <a:t>Urothelial carcinoma </a:t>
                      </a:r>
                      <a:endParaRPr b="1" sz="27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700975">
                <a:tc gridSpan="3" vMerge="1"/>
                <a:tc hMerge="1" vMerge="1"/>
                <a:tc hMerge="1" vMerge="1"/>
              </a:tr>
            </a:tbl>
          </a:graphicData>
        </a:graphic>
      </p:graphicFrame>
      <p:sp>
        <p:nvSpPr>
          <p:cNvPr id="277" name="Google Shape;277;p32"/>
          <p:cNvSpPr txBox="1"/>
          <p:nvPr/>
        </p:nvSpPr>
        <p:spPr>
          <a:xfrm>
            <a:off x="688292" y="5901874"/>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278" name="Google Shape;278;p32"/>
          <p:cNvSpPr txBox="1"/>
          <p:nvPr/>
        </p:nvSpPr>
        <p:spPr>
          <a:xfrm>
            <a:off x="50" y="5863450"/>
            <a:ext cx="4750800" cy="10986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Tumors in the collecting system above the bladder are relatively uncommon.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 small lesion in the ureter may cause urinary outﬂow obstruction and have greater clinical signiﬁcance than a much larger mass in the large capacious bladder.</a:t>
            </a:r>
            <a:endParaRPr sz="1200">
              <a:solidFill>
                <a:srgbClr val="434343"/>
              </a:solidFill>
              <a:latin typeface="Open Sans"/>
              <a:ea typeface="Open Sans"/>
              <a:cs typeface="Open Sans"/>
              <a:sym typeface="Open Sans"/>
            </a:endParaRPr>
          </a:p>
        </p:txBody>
      </p:sp>
      <p:sp>
        <p:nvSpPr>
          <p:cNvPr id="279" name="Google Shape;279;p32"/>
          <p:cNvSpPr/>
          <p:nvPr/>
        </p:nvSpPr>
        <p:spPr>
          <a:xfrm>
            <a:off x="2772595" y="7809356"/>
            <a:ext cx="1043100" cy="414900"/>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Oxygen"/>
                <a:ea typeface="Oxygen"/>
                <a:cs typeface="Oxygen"/>
                <a:sym typeface="Oxygen"/>
              </a:rPr>
              <a:t>White</a:t>
            </a:r>
            <a:endParaRPr>
              <a:solidFill>
                <a:srgbClr val="FFFFFF"/>
              </a:solidFill>
            </a:endParaRPr>
          </a:p>
        </p:txBody>
      </p:sp>
      <p:sp>
        <p:nvSpPr>
          <p:cNvPr id="280" name="Google Shape;280;p32"/>
          <p:cNvSpPr/>
          <p:nvPr/>
        </p:nvSpPr>
        <p:spPr>
          <a:xfrm>
            <a:off x="2300401" y="7559962"/>
            <a:ext cx="1987500" cy="665700"/>
          </a:xfrm>
          <a:prstGeom prst="roundRect">
            <a:avLst>
              <a:gd fmla="val 50000" name="adj"/>
            </a:avLst>
          </a:prstGeom>
          <a:solidFill>
            <a:srgbClr val="9680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xygen"/>
                <a:ea typeface="Oxygen"/>
                <a:cs typeface="Oxygen"/>
                <a:sym typeface="Oxygen"/>
              </a:rPr>
              <a:t>B</a:t>
            </a:r>
            <a:r>
              <a:rPr lang="en" sz="1100">
                <a:solidFill>
                  <a:srgbClr val="FFFFFF"/>
                </a:solidFill>
                <a:latin typeface="Oxygen"/>
                <a:ea typeface="Oxygen"/>
                <a:cs typeface="Oxygen"/>
                <a:sym typeface="Oxygen"/>
              </a:rPr>
              <a:t>)Non invasive flat lesion  </a:t>
            </a:r>
            <a:r>
              <a:rPr b="1" lang="en" sz="1100">
                <a:solidFill>
                  <a:srgbClr val="FFFFFF"/>
                </a:solidFill>
                <a:latin typeface="Oxygen"/>
                <a:ea typeface="Oxygen"/>
                <a:cs typeface="Oxygen"/>
                <a:sym typeface="Oxygen"/>
              </a:rPr>
              <a:t>(flat </a:t>
            </a:r>
            <a:r>
              <a:rPr b="1" lang="en" sz="1100">
                <a:solidFill>
                  <a:srgbClr val="FFFFFF"/>
                </a:solidFill>
                <a:latin typeface="Oxygen"/>
                <a:ea typeface="Oxygen"/>
                <a:cs typeface="Oxygen"/>
                <a:sym typeface="Oxygen"/>
              </a:rPr>
              <a:t>urothelial carcinoma in situ)</a:t>
            </a:r>
            <a:endParaRPr b="1" sz="1100">
              <a:solidFill>
                <a:srgbClr val="FFFFFF"/>
              </a:solidFill>
              <a:latin typeface="Oxygen"/>
              <a:ea typeface="Oxygen"/>
              <a:cs typeface="Oxygen"/>
              <a:sym typeface="Oxygen"/>
            </a:endParaRPr>
          </a:p>
        </p:txBody>
      </p:sp>
      <p:sp>
        <p:nvSpPr>
          <p:cNvPr id="281" name="Google Shape;281;p32"/>
          <p:cNvSpPr/>
          <p:nvPr/>
        </p:nvSpPr>
        <p:spPr>
          <a:xfrm>
            <a:off x="1739584" y="8460850"/>
            <a:ext cx="1578300" cy="11475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34343"/>
                </a:solidFill>
              </a:rPr>
              <a:t>PUNLMP</a:t>
            </a:r>
            <a:endParaRPr b="1" sz="1200">
              <a:solidFill>
                <a:srgbClr val="434343"/>
              </a:solidFill>
            </a:endParaRPr>
          </a:p>
          <a:p>
            <a:pPr indent="0" lvl="0" marL="0" rtl="0" algn="ctr">
              <a:spcBef>
                <a:spcPts val="0"/>
              </a:spcBef>
              <a:spcAft>
                <a:spcPts val="0"/>
              </a:spcAft>
              <a:buNone/>
            </a:pPr>
            <a:r>
              <a:rPr lang="en" sz="1200">
                <a:solidFill>
                  <a:srgbClr val="434343"/>
                </a:solidFill>
              </a:rPr>
              <a:t>(</a:t>
            </a:r>
            <a:r>
              <a:rPr lang="en" sz="1200">
                <a:solidFill>
                  <a:srgbClr val="434343"/>
                </a:solidFill>
              </a:rPr>
              <a:t>Borderline</a:t>
            </a:r>
            <a:r>
              <a:rPr lang="en" sz="1200">
                <a:solidFill>
                  <a:srgbClr val="434343"/>
                </a:solidFill>
              </a:rPr>
              <a:t>)</a:t>
            </a:r>
            <a:endParaRPr sz="1200">
              <a:solidFill>
                <a:srgbClr val="434343"/>
              </a:solidFill>
            </a:endParaRPr>
          </a:p>
        </p:txBody>
      </p:sp>
      <p:sp>
        <p:nvSpPr>
          <p:cNvPr id="282" name="Google Shape;282;p32"/>
          <p:cNvSpPr/>
          <p:nvPr/>
        </p:nvSpPr>
        <p:spPr>
          <a:xfrm>
            <a:off x="3442396" y="8465175"/>
            <a:ext cx="1578300" cy="11475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434343"/>
                </a:solidFill>
              </a:rPr>
              <a:t>Noninvasive papillary urothelial carcinoma low grade </a:t>
            </a:r>
            <a:r>
              <a:rPr lang="en" sz="1100">
                <a:solidFill>
                  <a:srgbClr val="434343"/>
                </a:solidFill>
              </a:rPr>
              <a:t>(malignant)</a:t>
            </a:r>
            <a:endParaRPr sz="1100">
              <a:solidFill>
                <a:srgbClr val="434343"/>
              </a:solidFill>
            </a:endParaRPr>
          </a:p>
        </p:txBody>
      </p:sp>
      <p:sp>
        <p:nvSpPr>
          <p:cNvPr id="283" name="Google Shape;283;p32"/>
          <p:cNvSpPr/>
          <p:nvPr/>
        </p:nvSpPr>
        <p:spPr>
          <a:xfrm>
            <a:off x="5145207" y="8460840"/>
            <a:ext cx="1578300" cy="1147500"/>
          </a:xfrm>
          <a:prstGeom prst="roundRect">
            <a:avLst>
              <a:gd fmla="val 50000" name="adj"/>
            </a:avLst>
          </a:pr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434343"/>
                </a:solidFill>
              </a:rPr>
              <a:t>Noninvasive papillary urothelial carcinoma high grade </a:t>
            </a:r>
            <a:r>
              <a:rPr lang="en" sz="1100">
                <a:solidFill>
                  <a:srgbClr val="434343"/>
                </a:solidFill>
              </a:rPr>
              <a:t>(malignant)</a:t>
            </a:r>
            <a:endParaRPr sz="1100">
              <a:solidFill>
                <a:srgbClr val="434343"/>
              </a:solidFill>
            </a:endParaRPr>
          </a:p>
        </p:txBody>
      </p:sp>
      <p:cxnSp>
        <p:nvCxnSpPr>
          <p:cNvPr id="284" name="Google Shape;284;p32"/>
          <p:cNvCxnSpPr>
            <a:endCxn id="240" idx="0"/>
          </p:cNvCxnSpPr>
          <p:nvPr/>
        </p:nvCxnSpPr>
        <p:spPr>
          <a:xfrm>
            <a:off x="890366" y="8229067"/>
            <a:ext cx="7200" cy="207900"/>
          </a:xfrm>
          <a:prstGeom prst="straightConnector1">
            <a:avLst/>
          </a:prstGeom>
          <a:noFill/>
          <a:ln cap="flat" cmpd="sng" w="9525">
            <a:solidFill>
              <a:srgbClr val="B7B7B7"/>
            </a:solidFill>
            <a:prstDash val="solid"/>
            <a:round/>
            <a:headEnd len="med" w="med" type="none"/>
            <a:tailEnd len="med" w="med" type="none"/>
          </a:ln>
        </p:spPr>
      </p:cxnSp>
      <p:cxnSp>
        <p:nvCxnSpPr>
          <p:cNvPr id="285" name="Google Shape;285;p32"/>
          <p:cNvCxnSpPr/>
          <p:nvPr/>
        </p:nvCxnSpPr>
        <p:spPr>
          <a:xfrm flipH="1" rot="10800000">
            <a:off x="891493" y="8341440"/>
            <a:ext cx="5120400" cy="3600"/>
          </a:xfrm>
          <a:prstGeom prst="straightConnector1">
            <a:avLst/>
          </a:prstGeom>
          <a:noFill/>
          <a:ln cap="flat" cmpd="sng" w="9525">
            <a:solidFill>
              <a:srgbClr val="B7B7B7"/>
            </a:solidFill>
            <a:prstDash val="solid"/>
            <a:round/>
            <a:headEnd len="med" w="med" type="none"/>
            <a:tailEnd len="med" w="med" type="none"/>
          </a:ln>
        </p:spPr>
      </p:cxnSp>
      <p:cxnSp>
        <p:nvCxnSpPr>
          <p:cNvPr id="286" name="Google Shape;286;p32"/>
          <p:cNvCxnSpPr>
            <a:endCxn id="281" idx="0"/>
          </p:cNvCxnSpPr>
          <p:nvPr/>
        </p:nvCxnSpPr>
        <p:spPr>
          <a:xfrm flipH="1">
            <a:off x="2528734" y="8341450"/>
            <a:ext cx="300" cy="119400"/>
          </a:xfrm>
          <a:prstGeom prst="straightConnector1">
            <a:avLst/>
          </a:prstGeom>
          <a:noFill/>
          <a:ln cap="flat" cmpd="sng" w="9525">
            <a:solidFill>
              <a:srgbClr val="B7B7B7"/>
            </a:solidFill>
            <a:prstDash val="solid"/>
            <a:round/>
            <a:headEnd len="med" w="med" type="none"/>
            <a:tailEnd len="med" w="med" type="none"/>
          </a:ln>
        </p:spPr>
      </p:cxnSp>
      <p:cxnSp>
        <p:nvCxnSpPr>
          <p:cNvPr id="287" name="Google Shape;287;p32"/>
          <p:cNvCxnSpPr/>
          <p:nvPr/>
        </p:nvCxnSpPr>
        <p:spPr>
          <a:xfrm flipH="1">
            <a:off x="4231536" y="8341401"/>
            <a:ext cx="300" cy="119400"/>
          </a:xfrm>
          <a:prstGeom prst="straightConnector1">
            <a:avLst/>
          </a:prstGeom>
          <a:noFill/>
          <a:ln cap="flat" cmpd="sng" w="9525">
            <a:solidFill>
              <a:srgbClr val="B7B7B7"/>
            </a:solidFill>
            <a:prstDash val="solid"/>
            <a:round/>
            <a:headEnd len="med" w="med" type="none"/>
            <a:tailEnd len="med" w="med" type="none"/>
          </a:ln>
        </p:spPr>
      </p:cxnSp>
      <p:cxnSp>
        <p:nvCxnSpPr>
          <p:cNvPr id="288" name="Google Shape;288;p32"/>
          <p:cNvCxnSpPr/>
          <p:nvPr/>
        </p:nvCxnSpPr>
        <p:spPr>
          <a:xfrm flipH="1">
            <a:off x="6012018" y="8341413"/>
            <a:ext cx="300" cy="119400"/>
          </a:xfrm>
          <a:prstGeom prst="straightConnector1">
            <a:avLst/>
          </a:prstGeom>
          <a:noFill/>
          <a:ln cap="flat" cmpd="sng" w="9525">
            <a:solidFill>
              <a:srgbClr val="B7B7B7"/>
            </a:solidFill>
            <a:prstDash val="solid"/>
            <a:round/>
            <a:headEnd len="med" w="med" type="none"/>
            <a:tailEnd len="med" w="med" type="none"/>
          </a:ln>
        </p:spPr>
      </p:cxnSp>
      <p:sp>
        <p:nvSpPr>
          <p:cNvPr id="289" name="Google Shape;289;p32"/>
          <p:cNvSpPr txBox="1"/>
          <p:nvPr/>
        </p:nvSpPr>
        <p:spPr>
          <a:xfrm>
            <a:off x="5119665" y="6918700"/>
            <a:ext cx="1604100" cy="367500"/>
          </a:xfrm>
          <a:prstGeom prst="rect">
            <a:avLst/>
          </a:prstGeom>
          <a:noFill/>
          <a:ln cap="flat" cmpd="sng" w="9525">
            <a:solidFill>
              <a:schemeClr val="dk2"/>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pen Sans"/>
                <a:ea typeface="Open Sans"/>
                <a:cs typeface="Open Sans"/>
                <a:sym typeface="Open Sans"/>
              </a:rPr>
              <a:t>Normal urothelium</a:t>
            </a:r>
            <a:endParaRPr sz="1200">
              <a:solidFill>
                <a:srgbClr val="434343"/>
              </a:solidFill>
              <a:latin typeface="Open Sans"/>
              <a:ea typeface="Open Sans"/>
              <a:cs typeface="Open Sans"/>
              <a:sym typeface="Open Sans"/>
            </a:endParaRPr>
          </a:p>
        </p:txBody>
      </p:sp>
      <p:cxnSp>
        <p:nvCxnSpPr>
          <p:cNvPr id="290" name="Google Shape;290;p32"/>
          <p:cNvCxnSpPr>
            <a:stCxn id="291" idx="2"/>
            <a:endCxn id="289" idx="0"/>
          </p:cNvCxnSpPr>
          <p:nvPr/>
        </p:nvCxnSpPr>
        <p:spPr>
          <a:xfrm>
            <a:off x="5921715" y="6714100"/>
            <a:ext cx="0" cy="204600"/>
          </a:xfrm>
          <a:prstGeom prst="straightConnector1">
            <a:avLst/>
          </a:prstGeom>
          <a:noFill/>
          <a:ln cap="flat" cmpd="sng" w="9525">
            <a:solidFill>
              <a:schemeClr val="dk2"/>
            </a:solidFill>
            <a:prstDash val="dashDot"/>
            <a:round/>
            <a:headEnd len="med" w="med" type="none"/>
            <a:tailEnd len="med" w="med" type="none"/>
          </a:ln>
        </p:spPr>
      </p:cxnSp>
      <p:grpSp>
        <p:nvGrpSpPr>
          <p:cNvPr id="292" name="Google Shape;292;p32"/>
          <p:cNvGrpSpPr/>
          <p:nvPr/>
        </p:nvGrpSpPr>
        <p:grpSpPr>
          <a:xfrm>
            <a:off x="108469" y="1467479"/>
            <a:ext cx="325360" cy="348035"/>
            <a:chOff x="-24694925" y="3518700"/>
            <a:chExt cx="242625" cy="296175"/>
          </a:xfrm>
        </p:grpSpPr>
        <p:sp>
          <p:nvSpPr>
            <p:cNvPr id="293" name="Google Shape;293;p32"/>
            <p:cNvSpPr/>
            <p:nvPr/>
          </p:nvSpPr>
          <p:spPr>
            <a:xfrm>
              <a:off x="-24694925" y="3572250"/>
              <a:ext cx="104000" cy="112650"/>
            </a:xfrm>
            <a:custGeom>
              <a:rect b="b" l="l" r="r" t="t"/>
              <a:pathLst>
                <a:path extrusionOk="0" h="4506" w="416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2"/>
            <p:cNvSpPr/>
            <p:nvPr/>
          </p:nvSpPr>
          <p:spPr>
            <a:xfrm>
              <a:off x="-24556300" y="3648650"/>
              <a:ext cx="104000" cy="113450"/>
            </a:xfrm>
            <a:custGeom>
              <a:rect b="b" l="l" r="r" t="t"/>
              <a:pathLst>
                <a:path extrusionOk="0" h="4538" w="4160">
                  <a:moveTo>
                    <a:pt x="1" y="1"/>
                  </a:moveTo>
                  <a:lnTo>
                    <a:pt x="1" y="2458"/>
                  </a:lnTo>
                  <a:cubicBezTo>
                    <a:pt x="1" y="3592"/>
                    <a:pt x="946" y="4537"/>
                    <a:pt x="2080" y="4537"/>
                  </a:cubicBezTo>
                  <a:cubicBezTo>
                    <a:pt x="3246" y="4537"/>
                    <a:pt x="4160" y="3592"/>
                    <a:pt x="4160" y="2458"/>
                  </a:cubicBezTo>
                  <a:lnTo>
                    <a:pt x="4160" y="1"/>
                  </a:ln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2"/>
            <p:cNvSpPr/>
            <p:nvPr/>
          </p:nvSpPr>
          <p:spPr>
            <a:xfrm>
              <a:off x="-24694925" y="3702200"/>
              <a:ext cx="104000" cy="112675"/>
            </a:xfrm>
            <a:custGeom>
              <a:rect b="b" l="l" r="r" t="t"/>
              <a:pathLst>
                <a:path extrusionOk="0" h="4507" w="416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2"/>
            <p:cNvSpPr/>
            <p:nvPr/>
          </p:nvSpPr>
          <p:spPr>
            <a:xfrm>
              <a:off x="-24556300" y="3518700"/>
              <a:ext cx="104000" cy="113425"/>
            </a:xfrm>
            <a:custGeom>
              <a:rect b="b" l="l" r="r" t="t"/>
              <a:pathLst>
                <a:path extrusionOk="0" h="4537" w="416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7" name="Google Shape;297;p32"/>
          <p:cNvPicPr preferRelativeResize="0"/>
          <p:nvPr/>
        </p:nvPicPr>
        <p:blipFill>
          <a:blip r:embed="rId4">
            <a:alphaModFix/>
          </a:blip>
          <a:stretch>
            <a:fillRect/>
          </a:stretch>
        </p:blipFill>
        <p:spPr>
          <a:xfrm>
            <a:off x="5279947" y="5896107"/>
            <a:ext cx="1283565" cy="925800"/>
          </a:xfrm>
          <a:prstGeom prst="rect">
            <a:avLst/>
          </a:prstGeom>
          <a:noFill/>
          <a:ln cap="flat" cmpd="sng" w="9525">
            <a:solidFill>
              <a:schemeClr val="dk2"/>
            </a:solidFill>
            <a:prstDash val="dash"/>
            <a:round/>
            <a:headEnd len="sm" w="sm" type="none"/>
            <a:tailEnd len="sm" w="sm" type="none"/>
          </a:ln>
        </p:spPr>
      </p:pic>
      <p:cxnSp>
        <p:nvCxnSpPr>
          <p:cNvPr id="298" name="Google Shape;298;p32"/>
          <p:cNvCxnSpPr/>
          <p:nvPr/>
        </p:nvCxnSpPr>
        <p:spPr>
          <a:xfrm rot="5400000">
            <a:off x="1813964" y="6217049"/>
            <a:ext cx="159600" cy="2491500"/>
          </a:xfrm>
          <a:prstGeom prst="bentConnector3">
            <a:avLst>
              <a:gd fmla="val 50010" name="adj1"/>
            </a:avLst>
          </a:prstGeom>
          <a:noFill/>
          <a:ln cap="flat" cmpd="sng" w="9525">
            <a:solidFill>
              <a:srgbClr val="C2C2C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aphicFrame>
        <p:nvGraphicFramePr>
          <p:cNvPr id="303" name="Google Shape;303;p33"/>
          <p:cNvGraphicFramePr/>
          <p:nvPr/>
        </p:nvGraphicFramePr>
        <p:xfrm>
          <a:off x="0" y="-25"/>
          <a:ext cx="3000000" cy="3000000"/>
        </p:xfrm>
        <a:graphic>
          <a:graphicData uri="http://schemas.openxmlformats.org/drawingml/2006/table">
            <a:tbl>
              <a:tblPr>
                <a:noFill/>
                <a:tableStyleId>{B0C5A60B-6579-435B-81F7-1B19FD418A59}</a:tableStyleId>
              </a:tblPr>
              <a:tblGrid>
                <a:gridCol w="1475675"/>
                <a:gridCol w="3213625"/>
                <a:gridCol w="2168700"/>
              </a:tblGrid>
              <a:tr h="483300">
                <a:tc gridSpan="3">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Types of urothelial tumors </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4506A"/>
                    </a:solidFill>
                  </a:tcPr>
                </a:tc>
                <a:tc hMerge="1"/>
                <a:tc hMerge="1"/>
              </a:tr>
              <a:tr h="453225">
                <a:tc gridSpan="3">
                  <a:txBody>
                    <a:bodyPr/>
                    <a:lstStyle/>
                    <a:p>
                      <a:pPr indent="0" lvl="0" marL="0" rtl="0" algn="ctr">
                        <a:spcBef>
                          <a:spcPts val="0"/>
                        </a:spcBef>
                        <a:spcAft>
                          <a:spcPts val="0"/>
                        </a:spcAft>
                        <a:buNone/>
                      </a:pPr>
                      <a:r>
                        <a:rPr b="1" lang="en" sz="1600">
                          <a:solidFill>
                            <a:srgbClr val="FFFFFF"/>
                          </a:solidFill>
                          <a:latin typeface="Open Sans"/>
                          <a:ea typeface="Open Sans"/>
                          <a:cs typeface="Open Sans"/>
                          <a:sym typeface="Open Sans"/>
                        </a:rPr>
                        <a:t>A.Non invasive papillary lesions</a:t>
                      </a:r>
                      <a:endParaRPr sz="16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r>
              <a:tr h="954600">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Papilloma</a:t>
                      </a:r>
                      <a:endParaRPr b="1" sz="1300">
                        <a:solidFill>
                          <a:srgbClr val="434343"/>
                        </a:solidFill>
                        <a:latin typeface="Open Sans"/>
                        <a:ea typeface="Open Sans"/>
                        <a:cs typeface="Open Sans"/>
                        <a:sym typeface="Open Sans"/>
                      </a:endParaRPr>
                    </a:p>
                    <a:p>
                      <a:pPr indent="0" lvl="0" marL="0" rtl="0" algn="ctr">
                        <a:spcBef>
                          <a:spcPts val="0"/>
                        </a:spcBef>
                        <a:spcAft>
                          <a:spcPts val="0"/>
                        </a:spcAft>
                        <a:buNone/>
                      </a:pPr>
                      <a:r>
                        <a:rPr lang="en" sz="1300">
                          <a:solidFill>
                            <a:srgbClr val="434343"/>
                          </a:solidFill>
                          <a:latin typeface="Open Sans"/>
                          <a:ea typeface="Open Sans"/>
                          <a:cs typeface="Open Sans"/>
                          <a:sym typeface="Open Sans"/>
                        </a:rPr>
                        <a:t>(Benign)</a:t>
                      </a:r>
                      <a:endParaRPr sz="13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 They are non-invasive papillary tumor lined by benign transitional epithelium.</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-Rare and benign -Usually solitary.</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-Do not recur once removed.</a:t>
                      </a:r>
                      <a:endParaRPr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ctr">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1145125">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PUNLMP</a:t>
                      </a:r>
                      <a:endParaRPr b="1" sz="1300">
                        <a:solidFill>
                          <a:srgbClr val="434343"/>
                        </a:solidFill>
                        <a:latin typeface="Open Sans"/>
                        <a:ea typeface="Open Sans"/>
                        <a:cs typeface="Open Sans"/>
                        <a:sym typeface="Open Sans"/>
                      </a:endParaRPr>
                    </a:p>
                    <a:p>
                      <a:pPr indent="0" lvl="0" marL="0" rtl="0" algn="ctr">
                        <a:spcBef>
                          <a:spcPts val="0"/>
                        </a:spcBef>
                        <a:spcAft>
                          <a:spcPts val="0"/>
                        </a:spcAft>
                        <a:buNone/>
                      </a:pPr>
                      <a:r>
                        <a:rPr lang="en" sz="1300">
                          <a:solidFill>
                            <a:srgbClr val="434343"/>
                          </a:solidFill>
                          <a:latin typeface="Open Sans"/>
                          <a:ea typeface="Open Sans"/>
                          <a:cs typeface="Open Sans"/>
                          <a:sym typeface="Open Sans"/>
                        </a:rPr>
                        <a:t>(Borderline)</a:t>
                      </a:r>
                      <a:endParaRPr sz="13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 Uncommon. -They are non-invasive papillary tumors with nuclear features intermediate between papilloma and low grade papillary urothelial carcinomas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may recur after removal.</a:t>
                      </a:r>
                      <a:endParaRPr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ctr">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1455975">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Noninvasive papillary urothelial carcinoma low grade </a:t>
                      </a:r>
                      <a:r>
                        <a:rPr lang="en" sz="1300">
                          <a:solidFill>
                            <a:srgbClr val="434343"/>
                          </a:solidFill>
                          <a:latin typeface="Open Sans"/>
                          <a:ea typeface="Open Sans"/>
                          <a:cs typeface="Open Sans"/>
                          <a:sym typeface="Open Sans"/>
                        </a:rPr>
                        <a:t>(Malignant)</a:t>
                      </a:r>
                      <a:endParaRPr sz="13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 Non-invasive papillary tumors made up of papillary projections lined by malignant urothelial cells with mild atypia / pleomorphism and mild mitotic activity.</a:t>
                      </a:r>
                      <a:endParaRPr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ctr">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2097725">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Noninvasive papillary urothelial carcinoma high grade </a:t>
                      </a:r>
                      <a:r>
                        <a:rPr lang="en" sz="1300">
                          <a:solidFill>
                            <a:srgbClr val="434343"/>
                          </a:solidFill>
                          <a:latin typeface="Open Sans"/>
                          <a:ea typeface="Open Sans"/>
                          <a:cs typeface="Open Sans"/>
                          <a:sym typeface="Open Sans"/>
                        </a:rPr>
                        <a:t>(Malignant)</a:t>
                      </a:r>
                      <a:endParaRPr sz="13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-Non-invasive papillary tumor made up of papillary projections lined by  poorly differentiated malignant urothelial cells with marked atypia/ pleomorphism and signiﬁcant (brisk) mitotic activity.</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-Majority of high grade papillary urothelial carcinomas progress → and they invade into the underlying lamina propria and the muscularis propria becoming → invasive urothelial carcinoma</a:t>
                      </a:r>
                      <a:endParaRPr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ctr">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r h="453225">
                <a:tc gridSpan="3">
                  <a:txBody>
                    <a:bodyPr/>
                    <a:lstStyle/>
                    <a:p>
                      <a:pPr indent="0" lvl="0" marL="0" rtl="0" algn="ctr">
                        <a:spcBef>
                          <a:spcPts val="0"/>
                        </a:spcBef>
                        <a:spcAft>
                          <a:spcPts val="0"/>
                        </a:spcAft>
                        <a:buNone/>
                      </a:pPr>
                      <a:r>
                        <a:rPr b="1" lang="en" sz="1600">
                          <a:solidFill>
                            <a:srgbClr val="FFFFFF"/>
                          </a:solidFill>
                          <a:latin typeface="Open Sans"/>
                          <a:ea typeface="Open Sans"/>
                          <a:cs typeface="Open Sans"/>
                          <a:sym typeface="Open Sans"/>
                        </a:rPr>
                        <a:t>B.Non invasive flat lesions</a:t>
                      </a:r>
                      <a:endParaRPr b="1" sz="1600">
                        <a:solidFill>
                          <a:srgbClr val="FFFFFF"/>
                        </a:solidFill>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6809C"/>
                    </a:solidFill>
                  </a:tcPr>
                </a:tc>
                <a:tc hMerge="1"/>
                <a:tc hMerge="1"/>
              </a:tr>
              <a:tr h="2859825">
                <a:tc>
                  <a:txBody>
                    <a:bodyPr/>
                    <a:lstStyle/>
                    <a:p>
                      <a:pPr indent="0" lvl="0" marL="0" rtl="0" algn="ctr">
                        <a:spcBef>
                          <a:spcPts val="0"/>
                        </a:spcBef>
                        <a:spcAft>
                          <a:spcPts val="0"/>
                        </a:spcAft>
                        <a:buNone/>
                      </a:pPr>
                      <a:r>
                        <a:rPr b="1" lang="en">
                          <a:latin typeface="Open Sans"/>
                          <a:ea typeface="Open Sans"/>
                          <a:cs typeface="Open Sans"/>
                          <a:sym typeface="Open Sans"/>
                        </a:rPr>
                        <a:t>Flat urothelial </a:t>
                      </a:r>
                      <a:endParaRPr b="1">
                        <a:latin typeface="Open Sans"/>
                        <a:ea typeface="Open Sans"/>
                        <a:cs typeface="Open Sans"/>
                        <a:sym typeface="Open Sans"/>
                      </a:endParaRPr>
                    </a:p>
                    <a:p>
                      <a:pPr indent="0" lvl="0" marL="0" rtl="0" algn="ctr">
                        <a:spcBef>
                          <a:spcPts val="0"/>
                        </a:spcBef>
                        <a:spcAft>
                          <a:spcPts val="0"/>
                        </a:spcAft>
                        <a:buNone/>
                      </a:pPr>
                      <a:r>
                        <a:rPr b="1" lang="en">
                          <a:latin typeface="Open Sans"/>
                          <a:ea typeface="Open Sans"/>
                          <a:cs typeface="Open Sans"/>
                          <a:sym typeface="Open Sans"/>
                        </a:rPr>
                        <a:t>carcinoma in situ</a:t>
                      </a:r>
                      <a:endParaRPr b="1">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BD5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 </a:t>
                      </a:r>
                      <a:r>
                        <a:rPr lang="en" sz="1200">
                          <a:latin typeface="Open Sans"/>
                          <a:ea typeface="Open Sans"/>
                          <a:cs typeface="Open Sans"/>
                          <a:sym typeface="Open Sans"/>
                        </a:rPr>
                        <a:t>Non-papillary, non-invasive flat lesions.</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Tend to be multifocal.</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There is the full-thickness dysplasia of the urothelium (hyperchromatic and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pleomorphic cells with prominent nucleoli).</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There may be excessive shedding of malignant cells in urine. </a:t>
                      </a:r>
                      <a:r>
                        <a:rPr lang="en" sz="1200">
                          <a:solidFill>
                            <a:srgbClr val="93C47D"/>
                          </a:solidFill>
                          <a:latin typeface="Open Sans"/>
                          <a:ea typeface="Open Sans"/>
                          <a:cs typeface="Open Sans"/>
                          <a:sym typeface="Open Sans"/>
                        </a:rPr>
                        <a:t>(useful for diagnosis)</a:t>
                      </a:r>
                      <a:endParaRPr sz="1200">
                        <a:solidFill>
                          <a:srgbClr val="93C47D"/>
                        </a:solidFill>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In about 50% of cases it is associated with subsequent invasion into the underlying lamina propria and the muscularis propria becoming → invasive urothelial carcinoma.</a:t>
                      </a:r>
                      <a:endParaRPr sz="1200">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c>
                  <a:txBody>
                    <a:bodyPr/>
                    <a:lstStyle/>
                    <a:p>
                      <a:pPr indent="0" lvl="0" marL="0" rtl="0" algn="ctr">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EFEF"/>
                    </a:solidFill>
                  </a:tcPr>
                </a:tc>
              </a:tr>
            </a:tbl>
          </a:graphicData>
        </a:graphic>
      </p:graphicFrame>
      <p:pic>
        <p:nvPicPr>
          <p:cNvPr id="304" name="Google Shape;304;p33"/>
          <p:cNvPicPr preferRelativeResize="0"/>
          <p:nvPr/>
        </p:nvPicPr>
        <p:blipFill>
          <a:blip r:embed="rId3">
            <a:alphaModFix/>
          </a:blip>
          <a:stretch>
            <a:fillRect/>
          </a:stretch>
        </p:blipFill>
        <p:spPr>
          <a:xfrm>
            <a:off x="4714375" y="1093121"/>
            <a:ext cx="1013925" cy="761104"/>
          </a:xfrm>
          <a:prstGeom prst="rect">
            <a:avLst/>
          </a:prstGeom>
          <a:noFill/>
          <a:ln cap="flat" cmpd="sng" w="9525">
            <a:solidFill>
              <a:schemeClr val="dk2"/>
            </a:solidFill>
            <a:prstDash val="dash"/>
            <a:round/>
            <a:headEnd len="sm" w="sm" type="none"/>
            <a:tailEnd len="sm" w="sm" type="none"/>
          </a:ln>
        </p:spPr>
      </p:pic>
      <p:pic>
        <p:nvPicPr>
          <p:cNvPr id="305" name="Google Shape;305;p33"/>
          <p:cNvPicPr preferRelativeResize="0"/>
          <p:nvPr/>
        </p:nvPicPr>
        <p:blipFill>
          <a:blip r:embed="rId4">
            <a:alphaModFix/>
          </a:blip>
          <a:stretch>
            <a:fillRect/>
          </a:stretch>
        </p:blipFill>
        <p:spPr>
          <a:xfrm>
            <a:off x="5775726" y="1092593"/>
            <a:ext cx="1013925" cy="761632"/>
          </a:xfrm>
          <a:prstGeom prst="rect">
            <a:avLst/>
          </a:prstGeom>
          <a:noFill/>
          <a:ln cap="flat" cmpd="sng" w="9525">
            <a:solidFill>
              <a:schemeClr val="dk2"/>
            </a:solidFill>
            <a:prstDash val="dash"/>
            <a:round/>
            <a:headEnd len="sm" w="sm" type="none"/>
            <a:tailEnd len="sm" w="sm" type="none"/>
          </a:ln>
        </p:spPr>
      </p:pic>
      <p:pic>
        <p:nvPicPr>
          <p:cNvPr id="306" name="Google Shape;306;p33"/>
          <p:cNvPicPr preferRelativeResize="0"/>
          <p:nvPr/>
        </p:nvPicPr>
        <p:blipFill>
          <a:blip r:embed="rId5">
            <a:alphaModFix/>
          </a:blip>
          <a:stretch>
            <a:fillRect/>
          </a:stretch>
        </p:blipFill>
        <p:spPr>
          <a:xfrm>
            <a:off x="4714375" y="2067044"/>
            <a:ext cx="1013925" cy="759618"/>
          </a:xfrm>
          <a:prstGeom prst="rect">
            <a:avLst/>
          </a:prstGeom>
          <a:noFill/>
          <a:ln cap="flat" cmpd="sng" w="9525">
            <a:solidFill>
              <a:schemeClr val="dk2"/>
            </a:solidFill>
            <a:prstDash val="dash"/>
            <a:round/>
            <a:headEnd len="sm" w="sm" type="none"/>
            <a:tailEnd len="sm" w="sm" type="none"/>
          </a:ln>
        </p:spPr>
      </p:pic>
      <p:pic>
        <p:nvPicPr>
          <p:cNvPr id="307" name="Google Shape;307;p33"/>
          <p:cNvPicPr preferRelativeResize="0"/>
          <p:nvPr/>
        </p:nvPicPr>
        <p:blipFill>
          <a:blip r:embed="rId6">
            <a:alphaModFix/>
          </a:blip>
          <a:stretch>
            <a:fillRect/>
          </a:stretch>
        </p:blipFill>
        <p:spPr>
          <a:xfrm>
            <a:off x="5775725" y="2067038"/>
            <a:ext cx="1004536" cy="759625"/>
          </a:xfrm>
          <a:prstGeom prst="rect">
            <a:avLst/>
          </a:prstGeom>
          <a:noFill/>
          <a:ln cap="flat" cmpd="sng" w="9525">
            <a:solidFill>
              <a:schemeClr val="dk2"/>
            </a:solidFill>
            <a:prstDash val="dash"/>
            <a:round/>
            <a:headEnd len="sm" w="sm" type="none"/>
            <a:tailEnd len="sm" w="sm" type="none"/>
          </a:ln>
        </p:spPr>
      </p:pic>
      <p:pic>
        <p:nvPicPr>
          <p:cNvPr id="308" name="Google Shape;308;p33"/>
          <p:cNvPicPr preferRelativeResize="0"/>
          <p:nvPr/>
        </p:nvPicPr>
        <p:blipFill>
          <a:blip r:embed="rId7">
            <a:alphaModFix/>
          </a:blip>
          <a:stretch>
            <a:fillRect/>
          </a:stretch>
        </p:blipFill>
        <p:spPr>
          <a:xfrm>
            <a:off x="4689301" y="3039476"/>
            <a:ext cx="1064714" cy="709800"/>
          </a:xfrm>
          <a:prstGeom prst="rect">
            <a:avLst/>
          </a:prstGeom>
          <a:noFill/>
          <a:ln cap="flat" cmpd="sng" w="9525">
            <a:solidFill>
              <a:schemeClr val="dk2"/>
            </a:solidFill>
            <a:prstDash val="dash"/>
            <a:round/>
            <a:headEnd len="sm" w="sm" type="none"/>
            <a:tailEnd len="sm" w="sm" type="none"/>
          </a:ln>
        </p:spPr>
      </p:pic>
      <p:pic>
        <p:nvPicPr>
          <p:cNvPr id="309" name="Google Shape;309;p33"/>
          <p:cNvPicPr preferRelativeResize="0"/>
          <p:nvPr/>
        </p:nvPicPr>
        <p:blipFill>
          <a:blip r:embed="rId8">
            <a:alphaModFix/>
          </a:blip>
          <a:stretch>
            <a:fillRect/>
          </a:stretch>
        </p:blipFill>
        <p:spPr>
          <a:xfrm>
            <a:off x="5809900" y="3039475"/>
            <a:ext cx="945575" cy="709791"/>
          </a:xfrm>
          <a:prstGeom prst="rect">
            <a:avLst/>
          </a:prstGeom>
          <a:noFill/>
          <a:ln cap="flat" cmpd="sng" w="9525">
            <a:solidFill>
              <a:schemeClr val="dk2"/>
            </a:solidFill>
            <a:prstDash val="dash"/>
            <a:round/>
            <a:headEnd len="sm" w="sm" type="none"/>
            <a:tailEnd len="sm" w="sm" type="none"/>
          </a:ln>
        </p:spPr>
      </p:pic>
      <p:pic>
        <p:nvPicPr>
          <p:cNvPr id="310" name="Google Shape;310;p33"/>
          <p:cNvPicPr preferRelativeResize="0"/>
          <p:nvPr/>
        </p:nvPicPr>
        <p:blipFill>
          <a:blip r:embed="rId9">
            <a:alphaModFix/>
          </a:blip>
          <a:stretch>
            <a:fillRect/>
          </a:stretch>
        </p:blipFill>
        <p:spPr>
          <a:xfrm>
            <a:off x="5497231" y="3764892"/>
            <a:ext cx="716925" cy="719032"/>
          </a:xfrm>
          <a:prstGeom prst="rect">
            <a:avLst/>
          </a:prstGeom>
          <a:noFill/>
          <a:ln cap="flat" cmpd="sng" w="9525">
            <a:solidFill>
              <a:schemeClr val="dk2"/>
            </a:solidFill>
            <a:prstDash val="dash"/>
            <a:round/>
            <a:headEnd len="sm" w="sm" type="none"/>
            <a:tailEnd len="sm" w="sm" type="none"/>
          </a:ln>
        </p:spPr>
      </p:pic>
      <p:pic>
        <p:nvPicPr>
          <p:cNvPr id="311" name="Google Shape;311;p33"/>
          <p:cNvPicPr preferRelativeResize="0"/>
          <p:nvPr/>
        </p:nvPicPr>
        <p:blipFill>
          <a:blip r:embed="rId10">
            <a:alphaModFix/>
          </a:blip>
          <a:stretch>
            <a:fillRect/>
          </a:stretch>
        </p:blipFill>
        <p:spPr>
          <a:xfrm>
            <a:off x="5095375" y="4539149"/>
            <a:ext cx="1275375" cy="961725"/>
          </a:xfrm>
          <a:prstGeom prst="rect">
            <a:avLst/>
          </a:prstGeom>
          <a:noFill/>
          <a:ln cap="flat" cmpd="sng" w="9525">
            <a:solidFill>
              <a:schemeClr val="dk2"/>
            </a:solidFill>
            <a:prstDash val="dash"/>
            <a:round/>
            <a:headEnd len="sm" w="sm" type="none"/>
            <a:tailEnd len="sm" w="sm" type="none"/>
          </a:ln>
        </p:spPr>
      </p:pic>
      <p:pic>
        <p:nvPicPr>
          <p:cNvPr id="312" name="Google Shape;312;p33"/>
          <p:cNvPicPr preferRelativeResize="0"/>
          <p:nvPr/>
        </p:nvPicPr>
        <p:blipFill>
          <a:blip r:embed="rId11">
            <a:alphaModFix/>
          </a:blip>
          <a:stretch>
            <a:fillRect/>
          </a:stretch>
        </p:blipFill>
        <p:spPr>
          <a:xfrm>
            <a:off x="5095379" y="5556097"/>
            <a:ext cx="1275369" cy="958050"/>
          </a:xfrm>
          <a:prstGeom prst="rect">
            <a:avLst/>
          </a:prstGeom>
          <a:noFill/>
          <a:ln cap="flat" cmpd="sng" w="9525">
            <a:solidFill>
              <a:schemeClr val="dk2"/>
            </a:solidFill>
            <a:prstDash val="dash"/>
            <a:round/>
            <a:headEnd len="sm" w="sm" type="none"/>
            <a:tailEnd len="sm" w="sm" type="none"/>
          </a:ln>
        </p:spPr>
      </p:pic>
      <p:pic>
        <p:nvPicPr>
          <p:cNvPr id="313" name="Google Shape;313;p33"/>
          <p:cNvPicPr preferRelativeResize="0"/>
          <p:nvPr/>
        </p:nvPicPr>
        <p:blipFill>
          <a:blip r:embed="rId12">
            <a:alphaModFix/>
          </a:blip>
          <a:stretch>
            <a:fillRect/>
          </a:stretch>
        </p:blipFill>
        <p:spPr>
          <a:xfrm>
            <a:off x="5099675" y="7123459"/>
            <a:ext cx="1149700" cy="863925"/>
          </a:xfrm>
          <a:prstGeom prst="rect">
            <a:avLst/>
          </a:prstGeom>
          <a:noFill/>
          <a:ln cap="flat" cmpd="sng" w="9525">
            <a:solidFill>
              <a:schemeClr val="dk2"/>
            </a:solidFill>
            <a:prstDash val="dash"/>
            <a:round/>
            <a:headEnd len="sm" w="sm" type="none"/>
            <a:tailEnd len="sm" w="sm" type="none"/>
          </a:ln>
        </p:spPr>
      </p:pic>
      <p:pic>
        <p:nvPicPr>
          <p:cNvPr id="314" name="Google Shape;314;p33"/>
          <p:cNvPicPr preferRelativeResize="0"/>
          <p:nvPr/>
        </p:nvPicPr>
        <p:blipFill>
          <a:blip r:embed="rId13">
            <a:alphaModFix/>
          </a:blip>
          <a:stretch>
            <a:fillRect/>
          </a:stretch>
        </p:blipFill>
        <p:spPr>
          <a:xfrm>
            <a:off x="5099675" y="8034699"/>
            <a:ext cx="1149700" cy="867836"/>
          </a:xfrm>
          <a:prstGeom prst="rect">
            <a:avLst/>
          </a:prstGeom>
          <a:noFill/>
          <a:ln cap="flat" cmpd="sng" w="9525">
            <a:solidFill>
              <a:schemeClr val="dk2"/>
            </a:solidFill>
            <a:prstDash val="dash"/>
            <a:round/>
            <a:headEnd len="sm" w="sm" type="none"/>
            <a:tailEnd len="sm" w="sm" type="none"/>
          </a:ln>
        </p:spPr>
      </p:pic>
      <p:pic>
        <p:nvPicPr>
          <p:cNvPr id="315" name="Google Shape;315;p33"/>
          <p:cNvPicPr preferRelativeResize="0"/>
          <p:nvPr/>
        </p:nvPicPr>
        <p:blipFill>
          <a:blip r:embed="rId14">
            <a:alphaModFix/>
          </a:blip>
          <a:stretch>
            <a:fillRect/>
          </a:stretch>
        </p:blipFill>
        <p:spPr>
          <a:xfrm>
            <a:off x="5095363" y="8949859"/>
            <a:ext cx="1158319" cy="867825"/>
          </a:xfrm>
          <a:prstGeom prst="rect">
            <a:avLst/>
          </a:prstGeom>
          <a:noFill/>
          <a:ln cap="flat" cmpd="sng" w="9525">
            <a:solidFill>
              <a:schemeClr val="dk2"/>
            </a:solidFill>
            <a:prstDash val="dash"/>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A3534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