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6"/>
    <p:sldMasterId id="214748367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Lst>
  <p:sldSz cy="9902950" cx="6858000"/>
  <p:notesSz cx="6858000" cy="9144000"/>
  <p:embeddedFontLst>
    <p:embeddedFont>
      <p:font typeface="Oxygen"/>
      <p:regular r:id="rId29"/>
      <p:bold r:id="rId30"/>
    </p:embeddedFont>
    <p:embeddedFont>
      <p:font typeface="Open Sans"/>
      <p:regular r:id="rId31"/>
      <p:bold r:id="rId32"/>
      <p:italic r:id="rId33"/>
      <p:boldItalic r:id="rId34"/>
    </p:embeddedFont>
    <p:embeddedFont>
      <p:font typeface="Century Gothic"/>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19">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Med 442"/>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5E0768B-2577-4D94-9F35-EB30107735E1}">
  <a:tblStyle styleId="{B5E0768B-2577-4D94-9F35-EB30107735E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9A483BC-85B7-4CD9-AC8A-15294232594C}"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19" orient="horz"/>
        <p:guide pos="21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font" Target="fonts/Oxygen-regular.fntdata"/><Relationship Id="rId7" Type="http://schemas.openxmlformats.org/officeDocument/2006/relationships/slideMaster" Target="slideMasters/slideMaster2.xml"/><Relationship Id="rId8" Type="http://schemas.openxmlformats.org/officeDocument/2006/relationships/notesMaster" Target="notesMasters/notesMaster1.xml"/><Relationship Id="rId31" Type="http://schemas.openxmlformats.org/officeDocument/2006/relationships/font" Target="fonts/OpenSans-regular.fntdata"/><Relationship Id="rId30" Type="http://schemas.openxmlformats.org/officeDocument/2006/relationships/font" Target="fonts/Oxygen-bold.fntdata"/><Relationship Id="rId11" Type="http://schemas.openxmlformats.org/officeDocument/2006/relationships/slide" Target="slides/slide3.xml"/><Relationship Id="rId33" Type="http://schemas.openxmlformats.org/officeDocument/2006/relationships/font" Target="fonts/OpenSans-italic.fntdata"/><Relationship Id="rId10" Type="http://schemas.openxmlformats.org/officeDocument/2006/relationships/slide" Target="slides/slide2.xml"/><Relationship Id="rId32" Type="http://schemas.openxmlformats.org/officeDocument/2006/relationships/font" Target="fonts/OpenSans-bold.fntdata"/><Relationship Id="rId13" Type="http://schemas.openxmlformats.org/officeDocument/2006/relationships/slide" Target="slides/slide5.xml"/><Relationship Id="rId35" Type="http://schemas.openxmlformats.org/officeDocument/2006/relationships/font" Target="fonts/CenturyGothic-regular.fntdata"/><Relationship Id="rId12" Type="http://schemas.openxmlformats.org/officeDocument/2006/relationships/slide" Target="slides/slide4.xml"/><Relationship Id="rId34" Type="http://schemas.openxmlformats.org/officeDocument/2006/relationships/font" Target="fonts/OpenSans-boldItalic.fntdata"/><Relationship Id="rId15" Type="http://schemas.openxmlformats.org/officeDocument/2006/relationships/slide" Target="slides/slide7.xml"/><Relationship Id="rId37" Type="http://schemas.openxmlformats.org/officeDocument/2006/relationships/font" Target="fonts/CenturyGothic-italic.fntdata"/><Relationship Id="rId14" Type="http://schemas.openxmlformats.org/officeDocument/2006/relationships/slide" Target="slides/slide6.xml"/><Relationship Id="rId36" Type="http://schemas.openxmlformats.org/officeDocument/2006/relationships/font" Target="fonts/CenturyGothic-bold.fntdata"/><Relationship Id="rId17" Type="http://schemas.openxmlformats.org/officeDocument/2006/relationships/slide" Target="slides/slide9.xml"/><Relationship Id="rId16" Type="http://schemas.openxmlformats.org/officeDocument/2006/relationships/slide" Target="slides/slide8.xml"/><Relationship Id="rId38" Type="http://schemas.openxmlformats.org/officeDocument/2006/relationships/font" Target="fonts/CenturyGothic-boldItalic.fntdata"/><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5-26T13:10:48.753">
    <p:pos x="96" y="1109"/>
    <p:text>why screenshot?</p:text>
  </p:cm>
  <p:cm authorId="0" idx="2" dt="2022-05-26T13:10:31.923">
    <p:pos x="37" y="3197"/>
    <p:text>this is extra right?</p:text>
  </p:cm>
  <p:cm authorId="0" idx="3" dt="2022-05-26T13:10:31.923">
    <p:pos x="37" y="3197"/>
    <p:text>if so change the color of it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2834839a39_2_75:notes"/>
          <p:cNvSpPr/>
          <p:nvPr>
            <p:ph idx="2" type="sldImg"/>
          </p:nvPr>
        </p:nvSpPr>
        <p:spPr>
          <a:xfrm>
            <a:off x="2360315" y="1143000"/>
            <a:ext cx="2137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12834839a39_2_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g12834839a39_2_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ddb78d925f87e4d_43: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ddb78d925f87e4d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ddb78d925f87e4d_54: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ddb78d925f87e4d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ddb78d925f87e4d_64: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ddb78d925f87e4d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ddb78d925f87e4d_84: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ddb78d925f87e4d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ddb78d925f87e4d_93: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ddb78d925f87e4d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ddb78d925f87e4d_103: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ddb78d925f87e4d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7fd6450f99c8a79_0: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7fd6450f99c8a7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e955fcd1b71d8af_0: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e955fcd1b71d8af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2834839a39_0_1941: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12834839a39_0_19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2834839a39_0_2075: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12834839a39_0_20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2834839a39_6_1: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2834839a39_6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66fb133133688f69_0: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66fb133133688f6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2834839a39_0_1720: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2834839a39_0_17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2ec17c9338_0_11: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2ec17c933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2da02b6a8d_0_5: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2da02b6a8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7c68c5353ddab7c3_0: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7c68c5353ddab7c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2db7431954_0_62: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2db7431954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2db7431954_0_119: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2db7431954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ddb78d925f87e4d_35: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ddb78d925f87e4d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33781" y="1433555"/>
            <a:ext cx="6390300" cy="3951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33775" y="5456634"/>
            <a:ext cx="6390300" cy="1526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33775" y="2129659"/>
            <a:ext cx="6390300" cy="378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33775" y="6069083"/>
            <a:ext cx="6390300" cy="25044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 name="Shape 57"/>
        <p:cNvGrpSpPr/>
        <p:nvPr/>
      </p:nvGrpSpPr>
      <p:grpSpPr>
        <a:xfrm>
          <a:off x="0" y="0"/>
          <a:ext cx="0" cy="0"/>
          <a:chOff x="0" y="0"/>
          <a:chExt cx="0" cy="0"/>
        </a:xfrm>
      </p:grpSpPr>
      <p:sp>
        <p:nvSpPr>
          <p:cNvPr id="58" name="Google Shape;58;p15"/>
          <p:cNvSpPr txBox="1"/>
          <p:nvPr>
            <p:ph type="title"/>
          </p:nvPr>
        </p:nvSpPr>
        <p:spPr>
          <a:xfrm>
            <a:off x="471488" y="527243"/>
            <a:ext cx="5915100" cy="1914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59" name="Google Shape;59;p15"/>
          <p:cNvSpPr txBox="1"/>
          <p:nvPr>
            <p:ph idx="1" type="body"/>
          </p:nvPr>
        </p:nvSpPr>
        <p:spPr>
          <a:xfrm>
            <a:off x="471488" y="2636202"/>
            <a:ext cx="5915100" cy="6283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0" name="Google Shape;60;p15"/>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15"/>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5"/>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3" name="Shape 63"/>
        <p:cNvGrpSpPr/>
        <p:nvPr/>
      </p:nvGrpSpPr>
      <p:grpSpPr>
        <a:xfrm>
          <a:off x="0" y="0"/>
          <a:ext cx="0" cy="0"/>
          <a:chOff x="0" y="0"/>
          <a:chExt cx="0" cy="0"/>
        </a:xfrm>
      </p:grpSpPr>
      <p:sp>
        <p:nvSpPr>
          <p:cNvPr id="64" name="Google Shape;64;p16"/>
          <p:cNvSpPr txBox="1"/>
          <p:nvPr>
            <p:ph type="title"/>
          </p:nvPr>
        </p:nvSpPr>
        <p:spPr>
          <a:xfrm>
            <a:off x="467916" y="2468864"/>
            <a:ext cx="5915100" cy="4119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65" name="Google Shape;65;p16"/>
          <p:cNvSpPr txBox="1"/>
          <p:nvPr>
            <p:ph idx="1" type="body"/>
          </p:nvPr>
        </p:nvSpPr>
        <p:spPr>
          <a:xfrm>
            <a:off x="467916" y="6627185"/>
            <a:ext cx="5915100" cy="2166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sz="1800">
                <a:solidFill>
                  <a:schemeClr val="dk1"/>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66" name="Google Shape;66;p16"/>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6"/>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6"/>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9" name="Shape 69"/>
        <p:cNvGrpSpPr/>
        <p:nvPr/>
      </p:nvGrpSpPr>
      <p:grpSpPr>
        <a:xfrm>
          <a:off x="0" y="0"/>
          <a:ext cx="0" cy="0"/>
          <a:chOff x="0" y="0"/>
          <a:chExt cx="0" cy="0"/>
        </a:xfrm>
      </p:grpSpPr>
      <p:sp>
        <p:nvSpPr>
          <p:cNvPr id="70" name="Google Shape;70;p17"/>
          <p:cNvSpPr txBox="1"/>
          <p:nvPr>
            <p:ph type="title"/>
          </p:nvPr>
        </p:nvSpPr>
        <p:spPr>
          <a:xfrm>
            <a:off x="471488" y="527243"/>
            <a:ext cx="5915100" cy="1914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71" name="Google Shape;71;p17"/>
          <p:cNvSpPr txBox="1"/>
          <p:nvPr>
            <p:ph idx="1" type="body"/>
          </p:nvPr>
        </p:nvSpPr>
        <p:spPr>
          <a:xfrm>
            <a:off x="471488" y="2636202"/>
            <a:ext cx="2914800" cy="6283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2" name="Google Shape;72;p17"/>
          <p:cNvSpPr txBox="1"/>
          <p:nvPr>
            <p:ph idx="2" type="body"/>
          </p:nvPr>
        </p:nvSpPr>
        <p:spPr>
          <a:xfrm>
            <a:off x="3471863" y="2636202"/>
            <a:ext cx="2914800" cy="6283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3" name="Google Shape;73;p17"/>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7"/>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7"/>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6" name="Shape 76"/>
        <p:cNvGrpSpPr/>
        <p:nvPr/>
      </p:nvGrpSpPr>
      <p:grpSpPr>
        <a:xfrm>
          <a:off x="0" y="0"/>
          <a:ext cx="0" cy="0"/>
          <a:chOff x="0" y="0"/>
          <a:chExt cx="0" cy="0"/>
        </a:xfrm>
      </p:grpSpPr>
      <p:sp>
        <p:nvSpPr>
          <p:cNvPr id="77" name="Google Shape;77;p18"/>
          <p:cNvSpPr txBox="1"/>
          <p:nvPr>
            <p:ph type="title"/>
          </p:nvPr>
        </p:nvSpPr>
        <p:spPr>
          <a:xfrm>
            <a:off x="472381" y="527243"/>
            <a:ext cx="5915100" cy="1914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78" name="Google Shape;78;p18"/>
          <p:cNvSpPr txBox="1"/>
          <p:nvPr>
            <p:ph idx="1" type="body"/>
          </p:nvPr>
        </p:nvSpPr>
        <p:spPr>
          <a:xfrm>
            <a:off x="472381" y="2427599"/>
            <a:ext cx="2901300" cy="1189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79" name="Google Shape;79;p18"/>
          <p:cNvSpPr txBox="1"/>
          <p:nvPr>
            <p:ph idx="2" type="body"/>
          </p:nvPr>
        </p:nvSpPr>
        <p:spPr>
          <a:xfrm>
            <a:off x="472381" y="3617328"/>
            <a:ext cx="2901300" cy="5320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0" name="Google Shape;80;p18"/>
          <p:cNvSpPr txBox="1"/>
          <p:nvPr>
            <p:ph idx="3" type="body"/>
          </p:nvPr>
        </p:nvSpPr>
        <p:spPr>
          <a:xfrm>
            <a:off x="3471863" y="2427599"/>
            <a:ext cx="2915400" cy="1189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81" name="Google Shape;81;p18"/>
          <p:cNvSpPr txBox="1"/>
          <p:nvPr>
            <p:ph idx="4" type="body"/>
          </p:nvPr>
        </p:nvSpPr>
        <p:spPr>
          <a:xfrm>
            <a:off x="3471863" y="3617328"/>
            <a:ext cx="2915400" cy="5320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2" name="Google Shape;82;p18"/>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8"/>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8"/>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9"/>
          <p:cNvSpPr txBox="1"/>
          <p:nvPr>
            <p:ph type="title"/>
          </p:nvPr>
        </p:nvSpPr>
        <p:spPr>
          <a:xfrm>
            <a:off x="471488" y="527243"/>
            <a:ext cx="5915100" cy="1914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87" name="Google Shape;87;p19"/>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9"/>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9"/>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p20"/>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20"/>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20"/>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4" name="Shape 94"/>
        <p:cNvGrpSpPr/>
        <p:nvPr/>
      </p:nvGrpSpPr>
      <p:grpSpPr>
        <a:xfrm>
          <a:off x="0" y="0"/>
          <a:ext cx="0" cy="0"/>
          <a:chOff x="0" y="0"/>
          <a:chExt cx="0" cy="0"/>
        </a:xfrm>
      </p:grpSpPr>
      <p:sp>
        <p:nvSpPr>
          <p:cNvPr id="95" name="Google Shape;95;p21"/>
          <p:cNvSpPr txBox="1"/>
          <p:nvPr>
            <p:ph type="title"/>
          </p:nvPr>
        </p:nvSpPr>
        <p:spPr>
          <a:xfrm>
            <a:off x="472381" y="660197"/>
            <a:ext cx="2211900" cy="23109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96" name="Google Shape;96;p21"/>
          <p:cNvSpPr txBox="1"/>
          <p:nvPr>
            <p:ph idx="1" type="body"/>
          </p:nvPr>
        </p:nvSpPr>
        <p:spPr>
          <a:xfrm>
            <a:off x="2915543" y="1425844"/>
            <a:ext cx="3471900" cy="70374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97" name="Google Shape;97;p21"/>
          <p:cNvSpPr txBox="1"/>
          <p:nvPr>
            <p:ph idx="2" type="body"/>
          </p:nvPr>
        </p:nvSpPr>
        <p:spPr>
          <a:xfrm>
            <a:off x="472381" y="2970885"/>
            <a:ext cx="2211900" cy="5503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98" name="Google Shape;98;p21"/>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21"/>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21"/>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33775" y="4141102"/>
            <a:ext cx="6390300" cy="1620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1" name="Shape 101"/>
        <p:cNvGrpSpPr/>
        <p:nvPr/>
      </p:nvGrpSpPr>
      <p:grpSpPr>
        <a:xfrm>
          <a:off x="0" y="0"/>
          <a:ext cx="0" cy="0"/>
          <a:chOff x="0" y="0"/>
          <a:chExt cx="0" cy="0"/>
        </a:xfrm>
      </p:grpSpPr>
      <p:sp>
        <p:nvSpPr>
          <p:cNvPr id="102" name="Google Shape;102;p22"/>
          <p:cNvSpPr txBox="1"/>
          <p:nvPr>
            <p:ph type="title"/>
          </p:nvPr>
        </p:nvSpPr>
        <p:spPr>
          <a:xfrm>
            <a:off x="472381" y="660197"/>
            <a:ext cx="2211900" cy="23109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103" name="Google Shape;103;p22"/>
          <p:cNvSpPr/>
          <p:nvPr>
            <p:ph idx="2" type="pic"/>
          </p:nvPr>
        </p:nvSpPr>
        <p:spPr>
          <a:xfrm>
            <a:off x="2915543" y="1425844"/>
            <a:ext cx="3471900" cy="7037400"/>
          </a:xfrm>
          <a:prstGeom prst="rect">
            <a:avLst/>
          </a:prstGeom>
          <a:noFill/>
          <a:ln>
            <a:noFill/>
          </a:ln>
        </p:spPr>
      </p:sp>
      <p:sp>
        <p:nvSpPr>
          <p:cNvPr id="104" name="Google Shape;104;p22"/>
          <p:cNvSpPr txBox="1"/>
          <p:nvPr>
            <p:ph idx="1" type="body"/>
          </p:nvPr>
        </p:nvSpPr>
        <p:spPr>
          <a:xfrm>
            <a:off x="472381" y="2970885"/>
            <a:ext cx="2211900" cy="5503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105" name="Google Shape;105;p22"/>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22"/>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22"/>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8" name="Shape 108"/>
        <p:cNvGrpSpPr/>
        <p:nvPr/>
      </p:nvGrpSpPr>
      <p:grpSpPr>
        <a:xfrm>
          <a:off x="0" y="0"/>
          <a:ext cx="0" cy="0"/>
          <a:chOff x="0" y="0"/>
          <a:chExt cx="0" cy="0"/>
        </a:xfrm>
      </p:grpSpPr>
      <p:sp>
        <p:nvSpPr>
          <p:cNvPr id="109" name="Google Shape;109;p23"/>
          <p:cNvSpPr txBox="1"/>
          <p:nvPr>
            <p:ph type="title"/>
          </p:nvPr>
        </p:nvSpPr>
        <p:spPr>
          <a:xfrm>
            <a:off x="471488" y="527243"/>
            <a:ext cx="5915100" cy="1914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110" name="Google Shape;110;p23"/>
          <p:cNvSpPr txBox="1"/>
          <p:nvPr>
            <p:ph idx="1" type="body"/>
          </p:nvPr>
        </p:nvSpPr>
        <p:spPr>
          <a:xfrm rot="5400000">
            <a:off x="287363" y="2820252"/>
            <a:ext cx="6283200" cy="59151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1" name="Google Shape;111;p23"/>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23"/>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23"/>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4" name="Shape 114"/>
        <p:cNvGrpSpPr/>
        <p:nvPr/>
      </p:nvGrpSpPr>
      <p:grpSpPr>
        <a:xfrm>
          <a:off x="0" y="0"/>
          <a:ext cx="0" cy="0"/>
          <a:chOff x="0" y="0"/>
          <a:chExt cx="0" cy="0"/>
        </a:xfrm>
      </p:grpSpPr>
      <p:sp>
        <p:nvSpPr>
          <p:cNvPr id="115" name="Google Shape;115;p24"/>
          <p:cNvSpPr txBox="1"/>
          <p:nvPr>
            <p:ph type="title"/>
          </p:nvPr>
        </p:nvSpPr>
        <p:spPr>
          <a:xfrm rot="5400000">
            <a:off x="1450913" y="3984141"/>
            <a:ext cx="8392500" cy="1478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116" name="Google Shape;116;p24"/>
          <p:cNvSpPr txBox="1"/>
          <p:nvPr>
            <p:ph idx="1" type="body"/>
          </p:nvPr>
        </p:nvSpPr>
        <p:spPr>
          <a:xfrm rot="5400000">
            <a:off x="-1549518" y="2548191"/>
            <a:ext cx="8392500" cy="4350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7" name="Google Shape;117;p24"/>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24"/>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24"/>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33775" y="856821"/>
            <a:ext cx="6390300" cy="1102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33775" y="2218898"/>
            <a:ext cx="6390300" cy="65778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33775" y="856821"/>
            <a:ext cx="6390300" cy="1102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33775" y="2218898"/>
            <a:ext cx="3000000" cy="65778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3624300" y="2218898"/>
            <a:ext cx="3000000" cy="65778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33775" y="856821"/>
            <a:ext cx="6390300" cy="1102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33775" y="1069715"/>
            <a:ext cx="2106000" cy="14550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33775" y="2675443"/>
            <a:ext cx="2106000" cy="6121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367688" y="866689"/>
            <a:ext cx="4776000" cy="78762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429000" y="-241"/>
            <a:ext cx="3429000" cy="990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199125" y="2374272"/>
            <a:ext cx="3033900" cy="28539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199125" y="5396853"/>
            <a:ext cx="3033900" cy="2378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3704625" y="1394085"/>
            <a:ext cx="2877900" cy="71142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33775" y="8145265"/>
            <a:ext cx="4499100" cy="11649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6354343" y="8978245"/>
            <a:ext cx="411600" cy="757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33775" y="856821"/>
            <a:ext cx="6390300" cy="1102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33775" y="2218898"/>
            <a:ext cx="6390300" cy="65778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6354343" y="8978245"/>
            <a:ext cx="411600" cy="7578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71488" y="527243"/>
            <a:ext cx="5915100" cy="19143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A3534F"/>
              </a:buClr>
              <a:buSzPts val="4800"/>
              <a:buFont typeface="Oxygen"/>
              <a:buNone/>
              <a:defRPr b="1" i="0" sz="4800" u="none" cap="none" strike="noStrike">
                <a:solidFill>
                  <a:srgbClr val="A3534F"/>
                </a:solidFill>
                <a:latin typeface="Oxygen"/>
                <a:ea typeface="Oxygen"/>
                <a:cs typeface="Oxygen"/>
                <a:sym typeface="Oxygen"/>
              </a:defRPr>
            </a:lvl1pPr>
            <a:lvl2pPr lvl="1">
              <a:spcBef>
                <a:spcPts val="0"/>
              </a:spcBef>
              <a:spcAft>
                <a:spcPts val="0"/>
              </a:spcAft>
              <a:buSzPts val="4800"/>
              <a:buFont typeface="Oxygen"/>
              <a:buNone/>
              <a:defRPr sz="4800">
                <a:latin typeface="Oxygen"/>
                <a:ea typeface="Oxygen"/>
                <a:cs typeface="Oxygen"/>
                <a:sym typeface="Oxygen"/>
              </a:defRPr>
            </a:lvl2pPr>
            <a:lvl3pPr lvl="2">
              <a:spcBef>
                <a:spcPts val="0"/>
              </a:spcBef>
              <a:spcAft>
                <a:spcPts val="0"/>
              </a:spcAft>
              <a:buSzPts val="4800"/>
              <a:buFont typeface="Oxygen"/>
              <a:buNone/>
              <a:defRPr sz="4800">
                <a:latin typeface="Oxygen"/>
                <a:ea typeface="Oxygen"/>
                <a:cs typeface="Oxygen"/>
                <a:sym typeface="Oxygen"/>
              </a:defRPr>
            </a:lvl3pPr>
            <a:lvl4pPr lvl="3">
              <a:spcBef>
                <a:spcPts val="0"/>
              </a:spcBef>
              <a:spcAft>
                <a:spcPts val="0"/>
              </a:spcAft>
              <a:buSzPts val="4800"/>
              <a:buFont typeface="Oxygen"/>
              <a:buNone/>
              <a:defRPr sz="4800">
                <a:latin typeface="Oxygen"/>
                <a:ea typeface="Oxygen"/>
                <a:cs typeface="Oxygen"/>
                <a:sym typeface="Oxygen"/>
              </a:defRPr>
            </a:lvl4pPr>
            <a:lvl5pPr lvl="4">
              <a:spcBef>
                <a:spcPts val="0"/>
              </a:spcBef>
              <a:spcAft>
                <a:spcPts val="0"/>
              </a:spcAft>
              <a:buSzPts val="4800"/>
              <a:buFont typeface="Oxygen"/>
              <a:buNone/>
              <a:defRPr sz="4800">
                <a:latin typeface="Oxygen"/>
                <a:ea typeface="Oxygen"/>
                <a:cs typeface="Oxygen"/>
                <a:sym typeface="Oxygen"/>
              </a:defRPr>
            </a:lvl5pPr>
            <a:lvl6pPr lvl="5">
              <a:spcBef>
                <a:spcPts val="0"/>
              </a:spcBef>
              <a:spcAft>
                <a:spcPts val="0"/>
              </a:spcAft>
              <a:buSzPts val="4800"/>
              <a:buFont typeface="Oxygen"/>
              <a:buNone/>
              <a:defRPr sz="4800">
                <a:latin typeface="Oxygen"/>
                <a:ea typeface="Oxygen"/>
                <a:cs typeface="Oxygen"/>
                <a:sym typeface="Oxygen"/>
              </a:defRPr>
            </a:lvl6pPr>
            <a:lvl7pPr lvl="6">
              <a:spcBef>
                <a:spcPts val="0"/>
              </a:spcBef>
              <a:spcAft>
                <a:spcPts val="0"/>
              </a:spcAft>
              <a:buSzPts val="4800"/>
              <a:buFont typeface="Oxygen"/>
              <a:buNone/>
              <a:defRPr sz="4800">
                <a:latin typeface="Oxygen"/>
                <a:ea typeface="Oxygen"/>
                <a:cs typeface="Oxygen"/>
                <a:sym typeface="Oxygen"/>
              </a:defRPr>
            </a:lvl7pPr>
            <a:lvl8pPr lvl="7">
              <a:spcBef>
                <a:spcPts val="0"/>
              </a:spcBef>
              <a:spcAft>
                <a:spcPts val="0"/>
              </a:spcAft>
              <a:buSzPts val="4800"/>
              <a:buFont typeface="Oxygen"/>
              <a:buNone/>
              <a:defRPr sz="4800">
                <a:latin typeface="Oxygen"/>
                <a:ea typeface="Oxygen"/>
                <a:cs typeface="Oxygen"/>
                <a:sym typeface="Oxygen"/>
              </a:defRPr>
            </a:lvl8pPr>
            <a:lvl9pPr lvl="8">
              <a:spcBef>
                <a:spcPts val="0"/>
              </a:spcBef>
              <a:spcAft>
                <a:spcPts val="0"/>
              </a:spcAft>
              <a:buSzPts val="4800"/>
              <a:buFont typeface="Oxygen"/>
              <a:buNone/>
              <a:defRPr sz="4800">
                <a:latin typeface="Oxygen"/>
                <a:ea typeface="Oxygen"/>
                <a:cs typeface="Oxygen"/>
                <a:sym typeface="Oxygen"/>
              </a:defRPr>
            </a:lvl9pPr>
          </a:lstStyle>
          <a:p/>
        </p:txBody>
      </p:sp>
      <p:sp>
        <p:nvSpPr>
          <p:cNvPr id="52" name="Google Shape;52;p13"/>
          <p:cNvSpPr txBox="1"/>
          <p:nvPr>
            <p:ph idx="1" type="body"/>
          </p:nvPr>
        </p:nvSpPr>
        <p:spPr>
          <a:xfrm>
            <a:off x="471488" y="2636202"/>
            <a:ext cx="5915100" cy="6283200"/>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rgbClr val="3A3838"/>
              </a:buClr>
              <a:buSzPts val="2100"/>
              <a:buFont typeface="Oxygen"/>
              <a:buChar char="•"/>
              <a:defRPr i="0" sz="2100" u="none" cap="none" strike="noStrike">
                <a:solidFill>
                  <a:srgbClr val="3A3838"/>
                </a:solidFill>
                <a:latin typeface="Oxygen"/>
                <a:ea typeface="Oxygen"/>
                <a:cs typeface="Oxygen"/>
                <a:sym typeface="Oxygen"/>
              </a:defRPr>
            </a:lvl1pPr>
            <a:lvl2pPr indent="-342900" lvl="1" marL="914400" marR="0" rtl="0" algn="l">
              <a:lnSpc>
                <a:spcPct val="90000"/>
              </a:lnSpc>
              <a:spcBef>
                <a:spcPts val="375"/>
              </a:spcBef>
              <a:spcAft>
                <a:spcPts val="0"/>
              </a:spcAft>
              <a:buClr>
                <a:schemeClr val="dk1"/>
              </a:buClr>
              <a:buSzPts val="1800"/>
              <a:buFont typeface="Oxygen"/>
              <a:buChar char="•"/>
              <a:defRPr i="0" sz="1800" u="none" cap="none" strike="noStrike">
                <a:solidFill>
                  <a:schemeClr val="dk1"/>
                </a:solidFill>
                <a:latin typeface="Oxygen"/>
                <a:ea typeface="Oxygen"/>
                <a:cs typeface="Oxygen"/>
                <a:sym typeface="Oxygen"/>
              </a:defRPr>
            </a:lvl2pPr>
            <a:lvl3pPr indent="-323850" lvl="2" marL="1371600" marR="0" rtl="0" algn="l">
              <a:lnSpc>
                <a:spcPct val="90000"/>
              </a:lnSpc>
              <a:spcBef>
                <a:spcPts val="375"/>
              </a:spcBef>
              <a:spcAft>
                <a:spcPts val="0"/>
              </a:spcAft>
              <a:buClr>
                <a:schemeClr val="dk1"/>
              </a:buClr>
              <a:buSzPts val="1500"/>
              <a:buFont typeface="Oxygen"/>
              <a:buChar char="•"/>
              <a:defRPr i="0" sz="1500" u="none" cap="none" strike="noStrike">
                <a:solidFill>
                  <a:schemeClr val="dk1"/>
                </a:solidFill>
                <a:latin typeface="Oxygen"/>
                <a:ea typeface="Oxygen"/>
                <a:cs typeface="Oxygen"/>
                <a:sym typeface="Oxygen"/>
              </a:defRPr>
            </a:lvl3pPr>
            <a:lvl4pPr indent="-314325" lvl="3" marL="1828800" marR="0" rtl="0" algn="l">
              <a:lnSpc>
                <a:spcPct val="90000"/>
              </a:lnSpc>
              <a:spcBef>
                <a:spcPts val="375"/>
              </a:spcBef>
              <a:spcAft>
                <a:spcPts val="0"/>
              </a:spcAft>
              <a:buClr>
                <a:schemeClr val="dk1"/>
              </a:buClr>
              <a:buSzPts val="1350"/>
              <a:buFont typeface="Oxygen"/>
              <a:buChar char="•"/>
              <a:defRPr i="0" sz="1350" u="none" cap="none" strike="noStrike">
                <a:solidFill>
                  <a:schemeClr val="dk1"/>
                </a:solidFill>
                <a:latin typeface="Oxygen"/>
                <a:ea typeface="Oxygen"/>
                <a:cs typeface="Oxygen"/>
                <a:sym typeface="Oxygen"/>
              </a:defRPr>
            </a:lvl4pPr>
            <a:lvl5pPr indent="-314325" lvl="4" marL="2286000" marR="0" rtl="0" algn="l">
              <a:lnSpc>
                <a:spcPct val="90000"/>
              </a:lnSpc>
              <a:spcBef>
                <a:spcPts val="375"/>
              </a:spcBef>
              <a:spcAft>
                <a:spcPts val="0"/>
              </a:spcAft>
              <a:buClr>
                <a:schemeClr val="dk1"/>
              </a:buClr>
              <a:buSzPts val="1350"/>
              <a:buFont typeface="Oxygen"/>
              <a:buChar char="•"/>
              <a:defRPr i="0" sz="1350" u="none" cap="none" strike="noStrike">
                <a:solidFill>
                  <a:schemeClr val="dk1"/>
                </a:solidFill>
                <a:latin typeface="Oxygen"/>
                <a:ea typeface="Oxygen"/>
                <a:cs typeface="Oxygen"/>
                <a:sym typeface="Oxygen"/>
              </a:defRPr>
            </a:lvl5pPr>
            <a:lvl6pPr indent="-314325" lvl="5" marL="2743200" marR="0" rtl="0" algn="l">
              <a:lnSpc>
                <a:spcPct val="90000"/>
              </a:lnSpc>
              <a:spcBef>
                <a:spcPts val="375"/>
              </a:spcBef>
              <a:spcAft>
                <a:spcPts val="0"/>
              </a:spcAft>
              <a:buClr>
                <a:schemeClr val="dk1"/>
              </a:buClr>
              <a:buSzPts val="1350"/>
              <a:buFont typeface="Oxygen"/>
              <a:buChar char="•"/>
              <a:defRPr i="0" sz="1350" u="none" cap="none" strike="noStrike">
                <a:solidFill>
                  <a:schemeClr val="dk1"/>
                </a:solidFill>
                <a:latin typeface="Oxygen"/>
                <a:ea typeface="Oxygen"/>
                <a:cs typeface="Oxygen"/>
                <a:sym typeface="Oxygen"/>
              </a:defRPr>
            </a:lvl6pPr>
            <a:lvl7pPr indent="-314325" lvl="6" marL="3200400" marR="0" rtl="0" algn="l">
              <a:lnSpc>
                <a:spcPct val="90000"/>
              </a:lnSpc>
              <a:spcBef>
                <a:spcPts val="375"/>
              </a:spcBef>
              <a:spcAft>
                <a:spcPts val="0"/>
              </a:spcAft>
              <a:buClr>
                <a:schemeClr val="dk1"/>
              </a:buClr>
              <a:buSzPts val="1350"/>
              <a:buFont typeface="Oxygen"/>
              <a:buChar char="•"/>
              <a:defRPr i="0" sz="1350" u="none" cap="none" strike="noStrike">
                <a:solidFill>
                  <a:schemeClr val="dk1"/>
                </a:solidFill>
                <a:latin typeface="Oxygen"/>
                <a:ea typeface="Oxygen"/>
                <a:cs typeface="Oxygen"/>
                <a:sym typeface="Oxygen"/>
              </a:defRPr>
            </a:lvl7pPr>
            <a:lvl8pPr indent="-314325" lvl="7" marL="3657600" marR="0" rtl="0" algn="l">
              <a:lnSpc>
                <a:spcPct val="90000"/>
              </a:lnSpc>
              <a:spcBef>
                <a:spcPts val="375"/>
              </a:spcBef>
              <a:spcAft>
                <a:spcPts val="0"/>
              </a:spcAft>
              <a:buClr>
                <a:schemeClr val="dk1"/>
              </a:buClr>
              <a:buSzPts val="1350"/>
              <a:buFont typeface="Oxygen"/>
              <a:buChar char="•"/>
              <a:defRPr i="0" sz="1350" u="none" cap="none" strike="noStrike">
                <a:solidFill>
                  <a:schemeClr val="dk1"/>
                </a:solidFill>
                <a:latin typeface="Oxygen"/>
                <a:ea typeface="Oxygen"/>
                <a:cs typeface="Oxygen"/>
                <a:sym typeface="Oxygen"/>
              </a:defRPr>
            </a:lvl8pPr>
            <a:lvl9pPr indent="-314325" lvl="8" marL="4114800" marR="0" rtl="0" algn="l">
              <a:lnSpc>
                <a:spcPct val="90000"/>
              </a:lnSpc>
              <a:spcBef>
                <a:spcPts val="375"/>
              </a:spcBef>
              <a:spcAft>
                <a:spcPts val="0"/>
              </a:spcAft>
              <a:buClr>
                <a:schemeClr val="dk1"/>
              </a:buClr>
              <a:buSzPts val="1350"/>
              <a:buFont typeface="Oxygen"/>
              <a:buChar char="•"/>
              <a:defRPr i="0" sz="1350" u="none" cap="none" strike="noStrike">
                <a:solidFill>
                  <a:schemeClr val="dk1"/>
                </a:solidFill>
                <a:latin typeface="Oxygen"/>
                <a:ea typeface="Oxygen"/>
                <a:cs typeface="Oxygen"/>
                <a:sym typeface="Oxygen"/>
              </a:defRPr>
            </a:lvl9pPr>
          </a:lstStyle>
          <a:p/>
        </p:txBody>
      </p:sp>
      <p:sp>
        <p:nvSpPr>
          <p:cNvPr id="53" name="Google Shape;53;p13"/>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4.png"/><Relationship Id="rId4" Type="http://schemas.openxmlformats.org/officeDocument/2006/relationships/image" Target="../media/image5.png"/><Relationship Id="rId11" Type="http://schemas.openxmlformats.org/officeDocument/2006/relationships/image" Target="../media/image22.jpg"/><Relationship Id="rId10" Type="http://schemas.openxmlformats.org/officeDocument/2006/relationships/hyperlink" Target="https://youtu.be/wytTRDz8syo" TargetMode="External"/><Relationship Id="rId12" Type="http://schemas.openxmlformats.org/officeDocument/2006/relationships/image" Target="../media/image6.png"/><Relationship Id="rId9" Type="http://schemas.openxmlformats.org/officeDocument/2006/relationships/hyperlink" Target="https://youtu.be/sGt-Wxde_6Q" TargetMode="External"/><Relationship Id="rId5" Type="http://schemas.openxmlformats.org/officeDocument/2006/relationships/hyperlink" Target="https://youtu.be/17GJ_CC0oj8" TargetMode="External"/><Relationship Id="rId6" Type="http://schemas.openxmlformats.org/officeDocument/2006/relationships/hyperlink" Target="https://youtu.be/IcCXzD2XdpE" TargetMode="External"/><Relationship Id="rId7" Type="http://schemas.openxmlformats.org/officeDocument/2006/relationships/hyperlink" Target="https://youtu.be/hjwSuGaUw_g" TargetMode="External"/><Relationship Id="rId8" Type="http://schemas.openxmlformats.org/officeDocument/2006/relationships/hyperlink" Target="https://youtu.be/eXAj2PhFRuQ"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21.png"/><Relationship Id="rId5" Type="http://schemas.openxmlformats.org/officeDocument/2006/relationships/image" Target="../media/image25.png"/><Relationship Id="rId6"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33.png"/><Relationship Id="rId5" Type="http://schemas.openxmlformats.org/officeDocument/2006/relationships/image" Target="../media/image28.png"/><Relationship Id="rId6"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comments" Target="../comments/comment1.xml"/><Relationship Id="rId4" Type="http://schemas.openxmlformats.org/officeDocument/2006/relationships/image" Target="../media/image8.png"/><Relationship Id="rId5" Type="http://schemas.openxmlformats.org/officeDocument/2006/relationships/image" Target="../media/image14.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124" name="Shape 124"/>
        <p:cNvGrpSpPr/>
        <p:nvPr/>
      </p:nvGrpSpPr>
      <p:grpSpPr>
        <a:xfrm>
          <a:off x="0" y="0"/>
          <a:ext cx="0" cy="0"/>
          <a:chOff x="0" y="0"/>
          <a:chExt cx="0" cy="0"/>
        </a:xfrm>
      </p:grpSpPr>
      <p:sp>
        <p:nvSpPr>
          <p:cNvPr id="125" name="Google Shape;125;p25"/>
          <p:cNvSpPr txBox="1"/>
          <p:nvPr/>
        </p:nvSpPr>
        <p:spPr>
          <a:xfrm>
            <a:off x="3716698" y="5537650"/>
            <a:ext cx="29124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96809C"/>
              </a:buClr>
              <a:buSzPts val="1400"/>
              <a:buFont typeface="Open Sans"/>
              <a:buChar char="➔"/>
            </a:pPr>
            <a:r>
              <a:rPr lang="en">
                <a:solidFill>
                  <a:srgbClr val="434343"/>
                </a:solidFill>
                <a:latin typeface="Open Sans"/>
                <a:ea typeface="Open Sans"/>
                <a:cs typeface="Open Sans"/>
                <a:sym typeface="Open Sans"/>
              </a:rPr>
              <a:t>A complete playlist for the lecture:</a:t>
            </a:r>
            <a:endParaRPr>
              <a:solidFill>
                <a:srgbClr val="434343"/>
              </a:solidFill>
              <a:latin typeface="Open Sans"/>
              <a:ea typeface="Open Sans"/>
              <a:cs typeface="Open Sans"/>
              <a:sym typeface="Open Sans"/>
            </a:endParaRPr>
          </a:p>
        </p:txBody>
      </p:sp>
      <p:sp>
        <p:nvSpPr>
          <p:cNvPr id="126" name="Google Shape;126;p25"/>
          <p:cNvSpPr txBox="1"/>
          <p:nvPr>
            <p:ph idx="4294967295" type="ctrTitle"/>
          </p:nvPr>
        </p:nvSpPr>
        <p:spPr>
          <a:xfrm>
            <a:off x="120325" y="1609225"/>
            <a:ext cx="6737700" cy="2052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A3534F"/>
              </a:buClr>
              <a:buSzPts val="4500"/>
              <a:buFont typeface="Open Sans"/>
              <a:buNone/>
            </a:pPr>
            <a:r>
              <a:rPr lang="en" sz="4700">
                <a:solidFill>
                  <a:srgbClr val="64506A"/>
                </a:solidFill>
                <a:latin typeface="Open Sans"/>
                <a:ea typeface="Open Sans"/>
                <a:cs typeface="Open Sans"/>
                <a:sym typeface="Open Sans"/>
              </a:rPr>
              <a:t>Pathology </a:t>
            </a:r>
            <a:endParaRPr sz="4700">
              <a:solidFill>
                <a:srgbClr val="64506A"/>
              </a:solidFill>
              <a:latin typeface="Open Sans"/>
              <a:ea typeface="Open Sans"/>
              <a:cs typeface="Open Sans"/>
              <a:sym typeface="Open Sans"/>
            </a:endParaRPr>
          </a:p>
        </p:txBody>
      </p:sp>
      <p:cxnSp>
        <p:nvCxnSpPr>
          <p:cNvPr id="127" name="Google Shape;127;p25"/>
          <p:cNvCxnSpPr/>
          <p:nvPr/>
        </p:nvCxnSpPr>
        <p:spPr>
          <a:xfrm>
            <a:off x="2199376" y="3885003"/>
            <a:ext cx="2459100" cy="0"/>
          </a:xfrm>
          <a:prstGeom prst="straightConnector1">
            <a:avLst/>
          </a:prstGeom>
          <a:noFill/>
          <a:ln cap="rnd" cmpd="sng" w="38100">
            <a:solidFill>
              <a:schemeClr val="lt2"/>
            </a:solidFill>
            <a:prstDash val="solid"/>
            <a:miter lim="800000"/>
            <a:headEnd len="sm" w="sm" type="oval"/>
            <a:tailEnd len="sm" w="sm" type="oval"/>
          </a:ln>
        </p:spPr>
      </p:cxnSp>
      <p:sp>
        <p:nvSpPr>
          <p:cNvPr id="128" name="Google Shape;128;p25"/>
          <p:cNvSpPr txBox="1"/>
          <p:nvPr/>
        </p:nvSpPr>
        <p:spPr>
          <a:xfrm>
            <a:off x="4186100" y="8029075"/>
            <a:ext cx="2205300" cy="369300"/>
          </a:xfrm>
          <a:prstGeom prst="rect">
            <a:avLst/>
          </a:prstGeom>
          <a:noFill/>
          <a:ln>
            <a:noFill/>
          </a:ln>
        </p:spPr>
        <p:txBody>
          <a:bodyPr anchorCtr="0" anchor="t" bIns="45700" lIns="91425" spcFirstLastPara="1" rIns="91425" wrap="square" tIns="45700">
            <a:spAutoFit/>
          </a:bodyPr>
          <a:lstStyle/>
          <a:p>
            <a:pPr indent="0" lvl="0" marL="457200" marR="0" rtl="0" algn="l">
              <a:spcBef>
                <a:spcPts val="0"/>
              </a:spcBef>
              <a:spcAft>
                <a:spcPts val="0"/>
              </a:spcAft>
              <a:buNone/>
            </a:pPr>
            <a:r>
              <a:rPr b="1" i="0" lang="en" sz="1800" u="none" cap="none" strike="noStrike">
                <a:solidFill>
                  <a:srgbClr val="666666"/>
                </a:solidFill>
                <a:latin typeface="Open Sans"/>
                <a:ea typeface="Open Sans"/>
                <a:cs typeface="Open Sans"/>
                <a:sym typeface="Open Sans"/>
              </a:rPr>
              <a:t>Editing File </a:t>
            </a:r>
            <a:endParaRPr>
              <a:solidFill>
                <a:srgbClr val="666666"/>
              </a:solidFill>
              <a:latin typeface="Open Sans"/>
              <a:ea typeface="Open Sans"/>
              <a:cs typeface="Open Sans"/>
              <a:sym typeface="Open Sans"/>
            </a:endParaRPr>
          </a:p>
        </p:txBody>
      </p:sp>
      <p:sp>
        <p:nvSpPr>
          <p:cNvPr id="129" name="Google Shape;129;p25"/>
          <p:cNvSpPr txBox="1"/>
          <p:nvPr/>
        </p:nvSpPr>
        <p:spPr>
          <a:xfrm>
            <a:off x="4817174" y="8398283"/>
            <a:ext cx="17598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 sz="1000" u="none" cap="none" strike="noStrike">
                <a:solidFill>
                  <a:srgbClr val="000000"/>
                </a:solidFill>
                <a:latin typeface="Open Sans"/>
                <a:ea typeface="Open Sans"/>
                <a:cs typeface="Open Sans"/>
                <a:sym typeface="Open Sans"/>
              </a:rPr>
              <a:t>- Color Index:</a:t>
            </a:r>
            <a:endParaRPr i="0" sz="1000" u="none" cap="none" strike="noStrike">
              <a:solidFill>
                <a:schemeClr val="dk1"/>
              </a:solidFill>
              <a:latin typeface="Open Sans"/>
              <a:ea typeface="Open Sans"/>
              <a:cs typeface="Open Sans"/>
              <a:sym typeface="Open Sans"/>
            </a:endParaRPr>
          </a:p>
          <a:p>
            <a:pPr indent="0" lvl="0" marL="0" marR="0" rtl="0" algn="l">
              <a:spcBef>
                <a:spcPts val="0"/>
              </a:spcBef>
              <a:spcAft>
                <a:spcPts val="0"/>
              </a:spcAft>
              <a:buNone/>
            </a:pPr>
            <a:r>
              <a:rPr i="0" lang="en" sz="1000" u="none" cap="none" strike="noStrike">
                <a:solidFill>
                  <a:srgbClr val="434343"/>
                </a:solidFill>
                <a:latin typeface="Open Sans"/>
                <a:ea typeface="Open Sans"/>
                <a:cs typeface="Open Sans"/>
                <a:sym typeface="Open Sans"/>
              </a:rPr>
              <a:t>Main Text</a:t>
            </a:r>
            <a:endParaRPr i="0" sz="1000" u="none" cap="none" strike="noStrike">
              <a:solidFill>
                <a:schemeClr val="dk1"/>
              </a:solidFill>
              <a:latin typeface="Open Sans"/>
              <a:ea typeface="Open Sans"/>
              <a:cs typeface="Open Sans"/>
              <a:sym typeface="Open Sans"/>
            </a:endParaRPr>
          </a:p>
          <a:p>
            <a:pPr indent="0" lvl="0" marL="0" marR="0" rtl="0" algn="l">
              <a:spcBef>
                <a:spcPts val="0"/>
              </a:spcBef>
              <a:spcAft>
                <a:spcPts val="0"/>
              </a:spcAft>
              <a:buNone/>
            </a:pPr>
            <a:r>
              <a:rPr i="0" lang="en" sz="1000" u="none" cap="none" strike="noStrike">
                <a:solidFill>
                  <a:srgbClr val="0B5394"/>
                </a:solidFill>
                <a:latin typeface="Open Sans"/>
                <a:ea typeface="Open Sans"/>
                <a:cs typeface="Open Sans"/>
                <a:sym typeface="Open Sans"/>
              </a:rPr>
              <a:t>Male’s Slides</a:t>
            </a:r>
            <a:endParaRPr i="0" sz="1000" u="none" cap="none" strike="noStrike">
              <a:solidFill>
                <a:schemeClr val="dk1"/>
              </a:solidFill>
              <a:latin typeface="Open Sans"/>
              <a:ea typeface="Open Sans"/>
              <a:cs typeface="Open Sans"/>
              <a:sym typeface="Open Sans"/>
            </a:endParaRPr>
          </a:p>
          <a:p>
            <a:pPr indent="0" lvl="0" marL="0" marR="0" rtl="0" algn="l">
              <a:spcBef>
                <a:spcPts val="0"/>
              </a:spcBef>
              <a:spcAft>
                <a:spcPts val="0"/>
              </a:spcAft>
              <a:buNone/>
            </a:pPr>
            <a:r>
              <a:rPr i="0" lang="en" sz="1000" u="none" cap="none" strike="noStrike">
                <a:solidFill>
                  <a:srgbClr val="D5A6BD"/>
                </a:solidFill>
                <a:latin typeface="Open Sans"/>
                <a:ea typeface="Open Sans"/>
                <a:cs typeface="Open Sans"/>
                <a:sym typeface="Open Sans"/>
              </a:rPr>
              <a:t>Female’s Slides</a:t>
            </a:r>
            <a:endParaRPr i="0" sz="1000" u="none" cap="none" strike="noStrike">
              <a:solidFill>
                <a:srgbClr val="D5A6BD"/>
              </a:solidFill>
              <a:latin typeface="Open Sans"/>
              <a:ea typeface="Open Sans"/>
              <a:cs typeface="Open Sans"/>
              <a:sym typeface="Open Sans"/>
            </a:endParaRPr>
          </a:p>
          <a:p>
            <a:pPr indent="0" lvl="0" marL="0" marR="0" rtl="0" algn="l">
              <a:spcBef>
                <a:spcPts val="0"/>
              </a:spcBef>
              <a:spcAft>
                <a:spcPts val="0"/>
              </a:spcAft>
              <a:buNone/>
            </a:pPr>
            <a:r>
              <a:rPr i="0" lang="en" sz="1000" u="none" cap="none" strike="noStrike">
                <a:solidFill>
                  <a:srgbClr val="990000"/>
                </a:solidFill>
                <a:latin typeface="Open Sans"/>
                <a:ea typeface="Open Sans"/>
                <a:cs typeface="Open Sans"/>
                <a:sym typeface="Open Sans"/>
              </a:rPr>
              <a:t>Important</a:t>
            </a:r>
            <a:endParaRPr i="0" sz="1000" u="none" cap="none" strike="noStrike">
              <a:solidFill>
                <a:srgbClr val="990000"/>
              </a:solidFill>
              <a:latin typeface="Open Sans"/>
              <a:ea typeface="Open Sans"/>
              <a:cs typeface="Open Sans"/>
              <a:sym typeface="Open Sans"/>
            </a:endParaRPr>
          </a:p>
          <a:p>
            <a:pPr indent="0" lvl="0" marL="0" marR="0" rtl="0" algn="l">
              <a:spcBef>
                <a:spcPts val="0"/>
              </a:spcBef>
              <a:spcAft>
                <a:spcPts val="0"/>
              </a:spcAft>
              <a:buNone/>
            </a:pPr>
            <a:r>
              <a:rPr i="0" lang="en" sz="1000" u="none" cap="none" strike="noStrike">
                <a:solidFill>
                  <a:srgbClr val="93C47D"/>
                </a:solidFill>
                <a:latin typeface="Open Sans"/>
                <a:ea typeface="Open Sans"/>
                <a:cs typeface="Open Sans"/>
                <a:sym typeface="Open Sans"/>
              </a:rPr>
              <a:t>Doctor’s Notes</a:t>
            </a:r>
            <a:endParaRPr i="0" sz="1000" u="none" cap="none" strike="noStrike">
              <a:solidFill>
                <a:schemeClr val="dk1"/>
              </a:solidFill>
              <a:latin typeface="Open Sans"/>
              <a:ea typeface="Open Sans"/>
              <a:cs typeface="Open Sans"/>
              <a:sym typeface="Open Sans"/>
            </a:endParaRPr>
          </a:p>
          <a:p>
            <a:pPr indent="0" lvl="0" marL="0" marR="0" rtl="0" algn="l">
              <a:spcBef>
                <a:spcPts val="0"/>
              </a:spcBef>
              <a:spcAft>
                <a:spcPts val="0"/>
              </a:spcAft>
              <a:buNone/>
            </a:pPr>
            <a:r>
              <a:rPr i="0" lang="en" sz="1000" u="none" cap="none" strike="noStrike">
                <a:solidFill>
                  <a:srgbClr val="A6A6A6"/>
                </a:solidFill>
                <a:latin typeface="Open Sans"/>
                <a:ea typeface="Open Sans"/>
                <a:cs typeface="Open Sans"/>
                <a:sym typeface="Open Sans"/>
              </a:rPr>
              <a:t>Extra Info</a:t>
            </a:r>
            <a:endParaRPr i="0" sz="1000" u="none" cap="none" strike="noStrike">
              <a:solidFill>
                <a:schemeClr val="dk1"/>
              </a:solidFill>
              <a:latin typeface="Open Sans"/>
              <a:ea typeface="Open Sans"/>
              <a:cs typeface="Open Sans"/>
              <a:sym typeface="Open Sans"/>
            </a:endParaRPr>
          </a:p>
          <a:p>
            <a:pPr indent="0" lvl="0" marL="0" marR="0" rtl="0" algn="l">
              <a:spcBef>
                <a:spcPts val="0"/>
              </a:spcBef>
              <a:spcAft>
                <a:spcPts val="0"/>
              </a:spcAft>
              <a:buNone/>
            </a:pPr>
            <a:br>
              <a:rPr i="0" lang="en" sz="1000" u="none" cap="none" strike="noStrike">
                <a:solidFill>
                  <a:schemeClr val="dk1"/>
                </a:solidFill>
                <a:latin typeface="Open Sans"/>
                <a:ea typeface="Open Sans"/>
                <a:cs typeface="Open Sans"/>
                <a:sym typeface="Open Sans"/>
              </a:rPr>
            </a:br>
            <a:endParaRPr sz="1000">
              <a:solidFill>
                <a:srgbClr val="A5A5A5"/>
              </a:solidFill>
              <a:latin typeface="Open Sans"/>
              <a:ea typeface="Open Sans"/>
              <a:cs typeface="Open Sans"/>
              <a:sym typeface="Open Sans"/>
            </a:endParaRPr>
          </a:p>
        </p:txBody>
      </p:sp>
      <p:grpSp>
        <p:nvGrpSpPr>
          <p:cNvPr id="130" name="Google Shape;130;p25"/>
          <p:cNvGrpSpPr/>
          <p:nvPr/>
        </p:nvGrpSpPr>
        <p:grpSpPr>
          <a:xfrm>
            <a:off x="-1569200" y="5595125"/>
            <a:ext cx="5223450" cy="5254638"/>
            <a:chOff x="-1569200" y="5595125"/>
            <a:chExt cx="5223450" cy="5254638"/>
          </a:xfrm>
        </p:grpSpPr>
        <p:sp>
          <p:nvSpPr>
            <p:cNvPr id="131" name="Google Shape;131;p25"/>
            <p:cNvSpPr/>
            <p:nvPr/>
          </p:nvSpPr>
          <p:spPr>
            <a:xfrm>
              <a:off x="-1569200" y="5595125"/>
              <a:ext cx="4913400" cy="4816800"/>
            </a:xfrm>
            <a:prstGeom prst="ellipse">
              <a:avLst/>
            </a:prstGeom>
            <a:solidFill>
              <a:srgbClr val="C3BFC9">
                <a:alpha val="60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5"/>
            <p:cNvSpPr/>
            <p:nvPr/>
          </p:nvSpPr>
          <p:spPr>
            <a:xfrm>
              <a:off x="-1335350" y="5595125"/>
              <a:ext cx="4913400" cy="4674600"/>
            </a:xfrm>
            <a:prstGeom prst="ellipse">
              <a:avLst/>
            </a:prstGeom>
            <a:noFill/>
            <a:ln cap="flat" cmpd="sng" w="28575">
              <a:solidFill>
                <a:srgbClr val="564D6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3" name="Google Shape;133;p25"/>
            <p:cNvPicPr preferRelativeResize="0"/>
            <p:nvPr/>
          </p:nvPicPr>
          <p:blipFill>
            <a:blip r:embed="rId3">
              <a:alphaModFix amt="81000"/>
            </a:blip>
            <a:stretch>
              <a:fillRect/>
            </a:stretch>
          </p:blipFill>
          <p:spPr>
            <a:xfrm>
              <a:off x="-1031125" y="5789542"/>
              <a:ext cx="4685375" cy="5060221"/>
            </a:xfrm>
            <a:prstGeom prst="rect">
              <a:avLst/>
            </a:prstGeom>
            <a:noFill/>
            <a:ln>
              <a:noFill/>
            </a:ln>
          </p:spPr>
        </p:pic>
      </p:grpSp>
      <p:sp>
        <p:nvSpPr>
          <p:cNvPr id="134" name="Google Shape;134;p25"/>
          <p:cNvSpPr/>
          <p:nvPr/>
        </p:nvSpPr>
        <p:spPr>
          <a:xfrm>
            <a:off x="-40200" y="807672"/>
            <a:ext cx="1759800" cy="420900"/>
          </a:xfrm>
          <a:prstGeom prst="mathMinus">
            <a:avLst>
              <a:gd fmla="val 23520" name="adj1"/>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5"/>
          <p:cNvSpPr/>
          <p:nvPr/>
        </p:nvSpPr>
        <p:spPr>
          <a:xfrm>
            <a:off x="1894447" y="807672"/>
            <a:ext cx="1759800" cy="420900"/>
          </a:xfrm>
          <a:prstGeom prst="mathMinus">
            <a:avLst>
              <a:gd fmla="val 23520" name="adj1"/>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5"/>
          <p:cNvSpPr/>
          <p:nvPr/>
        </p:nvSpPr>
        <p:spPr>
          <a:xfrm>
            <a:off x="3716700" y="807672"/>
            <a:ext cx="1759800" cy="420900"/>
          </a:xfrm>
          <a:prstGeom prst="mathMinus">
            <a:avLst>
              <a:gd fmla="val 23520" name="adj1"/>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5"/>
          <p:cNvSpPr/>
          <p:nvPr/>
        </p:nvSpPr>
        <p:spPr>
          <a:xfrm>
            <a:off x="5745825" y="0"/>
            <a:ext cx="1112175" cy="1196225"/>
          </a:xfrm>
          <a:prstGeom prst="flowChartMerg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Font typeface="Arial"/>
              <a:buNone/>
            </a:pPr>
            <a:r>
              <a:rPr b="1" lang="en" sz="1800">
                <a:solidFill>
                  <a:schemeClr val="lt1"/>
                </a:solidFill>
                <a:latin typeface="Open Sans"/>
                <a:ea typeface="Open Sans"/>
                <a:cs typeface="Open Sans"/>
                <a:sym typeface="Open Sans"/>
              </a:rPr>
              <a:t>L6</a:t>
            </a:r>
            <a:endParaRPr>
              <a:solidFill>
                <a:schemeClr val="lt1"/>
              </a:solidFill>
            </a:endParaRPr>
          </a:p>
        </p:txBody>
      </p:sp>
      <p:pic>
        <p:nvPicPr>
          <p:cNvPr id="138" name="Google Shape;138;p25"/>
          <p:cNvPicPr preferRelativeResize="0"/>
          <p:nvPr/>
        </p:nvPicPr>
        <p:blipFill>
          <a:blip r:embed="rId4">
            <a:alphaModFix/>
          </a:blip>
          <a:stretch>
            <a:fillRect/>
          </a:stretch>
        </p:blipFill>
        <p:spPr>
          <a:xfrm>
            <a:off x="366464" y="77366"/>
            <a:ext cx="946466" cy="923701"/>
          </a:xfrm>
          <a:prstGeom prst="rect">
            <a:avLst/>
          </a:prstGeom>
          <a:noFill/>
          <a:ln>
            <a:noFill/>
          </a:ln>
        </p:spPr>
      </p:pic>
      <p:sp>
        <p:nvSpPr>
          <p:cNvPr id="139" name="Google Shape;139;p25"/>
          <p:cNvSpPr txBox="1"/>
          <p:nvPr/>
        </p:nvSpPr>
        <p:spPr>
          <a:xfrm>
            <a:off x="4432299" y="6338613"/>
            <a:ext cx="3309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latin typeface="Open Sans"/>
                <a:ea typeface="Open Sans"/>
                <a:cs typeface="Open Sans"/>
                <a:sym typeface="Open Sans"/>
              </a:rPr>
              <a:t>1</a:t>
            </a:r>
            <a:endParaRPr b="1">
              <a:solidFill>
                <a:srgbClr val="434343"/>
              </a:solidFill>
              <a:latin typeface="Open Sans"/>
              <a:ea typeface="Open Sans"/>
              <a:cs typeface="Open Sans"/>
              <a:sym typeface="Open Sans"/>
            </a:endParaRPr>
          </a:p>
        </p:txBody>
      </p:sp>
      <p:sp>
        <p:nvSpPr>
          <p:cNvPr id="140" name="Google Shape;140;p25"/>
          <p:cNvSpPr txBox="1"/>
          <p:nvPr/>
        </p:nvSpPr>
        <p:spPr>
          <a:xfrm>
            <a:off x="4432299" y="6801650"/>
            <a:ext cx="3309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latin typeface="Open Sans"/>
                <a:ea typeface="Open Sans"/>
                <a:cs typeface="Open Sans"/>
                <a:sym typeface="Open Sans"/>
              </a:rPr>
              <a:t>2</a:t>
            </a:r>
            <a:endParaRPr/>
          </a:p>
        </p:txBody>
      </p:sp>
      <p:sp>
        <p:nvSpPr>
          <p:cNvPr id="141" name="Google Shape;141;p25"/>
          <p:cNvSpPr txBox="1"/>
          <p:nvPr/>
        </p:nvSpPr>
        <p:spPr>
          <a:xfrm>
            <a:off x="4432299" y="7264713"/>
            <a:ext cx="3309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latin typeface="Open Sans"/>
                <a:ea typeface="Open Sans"/>
                <a:cs typeface="Open Sans"/>
                <a:sym typeface="Open Sans"/>
              </a:rPr>
              <a:t>3</a:t>
            </a:r>
            <a:endParaRPr/>
          </a:p>
        </p:txBody>
      </p:sp>
      <p:sp>
        <p:nvSpPr>
          <p:cNvPr id="142" name="Google Shape;142;p25"/>
          <p:cNvSpPr txBox="1"/>
          <p:nvPr/>
        </p:nvSpPr>
        <p:spPr>
          <a:xfrm>
            <a:off x="5488912" y="6338488"/>
            <a:ext cx="3309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latin typeface="Open Sans"/>
                <a:ea typeface="Open Sans"/>
                <a:cs typeface="Open Sans"/>
                <a:sym typeface="Open Sans"/>
              </a:rPr>
              <a:t>4</a:t>
            </a:r>
            <a:endParaRPr/>
          </a:p>
        </p:txBody>
      </p:sp>
      <p:sp>
        <p:nvSpPr>
          <p:cNvPr id="143" name="Google Shape;143;p25"/>
          <p:cNvSpPr txBox="1"/>
          <p:nvPr/>
        </p:nvSpPr>
        <p:spPr>
          <a:xfrm>
            <a:off x="5488912" y="6773888"/>
            <a:ext cx="3309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latin typeface="Open Sans"/>
                <a:ea typeface="Open Sans"/>
                <a:cs typeface="Open Sans"/>
                <a:sym typeface="Open Sans"/>
              </a:rPr>
              <a:t>5</a:t>
            </a:r>
            <a:endParaRPr/>
          </a:p>
        </p:txBody>
      </p:sp>
      <p:sp>
        <p:nvSpPr>
          <p:cNvPr id="144" name="Google Shape;144;p25"/>
          <p:cNvSpPr txBox="1"/>
          <p:nvPr/>
        </p:nvSpPr>
        <p:spPr>
          <a:xfrm>
            <a:off x="5488912" y="7209288"/>
            <a:ext cx="3309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latin typeface="Open Sans"/>
                <a:ea typeface="Open Sans"/>
                <a:cs typeface="Open Sans"/>
                <a:sym typeface="Open Sans"/>
              </a:rPr>
              <a:t>6</a:t>
            </a:r>
            <a:endParaRPr/>
          </a:p>
        </p:txBody>
      </p:sp>
      <p:sp>
        <p:nvSpPr>
          <p:cNvPr id="145" name="Google Shape;145;p25">
            <a:hlinkClick r:id="rId5"/>
          </p:cNvPr>
          <p:cNvSpPr/>
          <p:nvPr/>
        </p:nvSpPr>
        <p:spPr>
          <a:xfrm>
            <a:off x="4844760" y="6302776"/>
            <a:ext cx="535802" cy="431105"/>
          </a:xfrm>
          <a:custGeom>
            <a:rect b="b" l="l" r="r" t="t"/>
            <a:pathLst>
              <a:path extrusionOk="0" h="13405" w="19066">
                <a:moveTo>
                  <a:pt x="7858" y="3351"/>
                </a:moveTo>
                <a:cubicBezTo>
                  <a:pt x="7961" y="3351"/>
                  <a:pt x="8064" y="3379"/>
                  <a:pt x="8154" y="3436"/>
                </a:cubicBezTo>
                <a:lnTo>
                  <a:pt x="12622" y="6230"/>
                </a:lnTo>
                <a:cubicBezTo>
                  <a:pt x="12785" y="6330"/>
                  <a:pt x="12884" y="6509"/>
                  <a:pt x="12884" y="6702"/>
                </a:cubicBezTo>
                <a:cubicBezTo>
                  <a:pt x="12884" y="6895"/>
                  <a:pt x="12785" y="7073"/>
                  <a:pt x="12622" y="7176"/>
                </a:cubicBezTo>
                <a:lnTo>
                  <a:pt x="8154" y="9968"/>
                </a:lnTo>
                <a:cubicBezTo>
                  <a:pt x="8063" y="10025"/>
                  <a:pt x="7961" y="10053"/>
                  <a:pt x="7859" y="10053"/>
                </a:cubicBezTo>
                <a:cubicBezTo>
                  <a:pt x="7765" y="10053"/>
                  <a:pt x="7671" y="10029"/>
                  <a:pt x="7588" y="9983"/>
                </a:cubicBezTo>
                <a:cubicBezTo>
                  <a:pt x="7409" y="9884"/>
                  <a:pt x="7299" y="9699"/>
                  <a:pt x="7299" y="9495"/>
                </a:cubicBezTo>
                <a:lnTo>
                  <a:pt x="7299" y="3910"/>
                </a:lnTo>
                <a:cubicBezTo>
                  <a:pt x="7299" y="3707"/>
                  <a:pt x="7409" y="3519"/>
                  <a:pt x="7588" y="3420"/>
                </a:cubicBezTo>
                <a:cubicBezTo>
                  <a:pt x="7671" y="3374"/>
                  <a:pt x="7765" y="3351"/>
                  <a:pt x="7858" y="3351"/>
                </a:cubicBezTo>
                <a:close/>
                <a:moveTo>
                  <a:pt x="2794" y="1"/>
                </a:moveTo>
                <a:cubicBezTo>
                  <a:pt x="1255" y="1"/>
                  <a:pt x="1" y="1253"/>
                  <a:pt x="1" y="2792"/>
                </a:cubicBezTo>
                <a:lnTo>
                  <a:pt x="1" y="10611"/>
                </a:lnTo>
                <a:cubicBezTo>
                  <a:pt x="1" y="12152"/>
                  <a:pt x="1255" y="13405"/>
                  <a:pt x="2794" y="13405"/>
                </a:cubicBezTo>
                <a:lnTo>
                  <a:pt x="16274" y="13405"/>
                </a:lnTo>
                <a:cubicBezTo>
                  <a:pt x="17813" y="13405"/>
                  <a:pt x="19065" y="12152"/>
                  <a:pt x="19065" y="10611"/>
                </a:cubicBezTo>
                <a:lnTo>
                  <a:pt x="19065" y="2792"/>
                </a:lnTo>
                <a:cubicBezTo>
                  <a:pt x="19065" y="1253"/>
                  <a:pt x="17813" y="1"/>
                  <a:pt x="16274" y="1"/>
                </a:cubicBezTo>
                <a:close/>
              </a:path>
            </a:pathLst>
          </a:custGeom>
          <a:solidFill>
            <a:srgbClr val="968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5">
            <a:hlinkClick r:id="rId6"/>
          </p:cNvPr>
          <p:cNvSpPr/>
          <p:nvPr/>
        </p:nvSpPr>
        <p:spPr>
          <a:xfrm>
            <a:off x="4844754" y="6776009"/>
            <a:ext cx="535802" cy="431105"/>
          </a:xfrm>
          <a:custGeom>
            <a:rect b="b" l="l" r="r" t="t"/>
            <a:pathLst>
              <a:path extrusionOk="0" h="13405" w="19066">
                <a:moveTo>
                  <a:pt x="7858" y="3351"/>
                </a:moveTo>
                <a:cubicBezTo>
                  <a:pt x="7961" y="3351"/>
                  <a:pt x="8064" y="3379"/>
                  <a:pt x="8154" y="3436"/>
                </a:cubicBezTo>
                <a:lnTo>
                  <a:pt x="12622" y="6230"/>
                </a:lnTo>
                <a:cubicBezTo>
                  <a:pt x="12785" y="6330"/>
                  <a:pt x="12884" y="6509"/>
                  <a:pt x="12884" y="6702"/>
                </a:cubicBezTo>
                <a:cubicBezTo>
                  <a:pt x="12884" y="6895"/>
                  <a:pt x="12785" y="7073"/>
                  <a:pt x="12622" y="7176"/>
                </a:cubicBezTo>
                <a:lnTo>
                  <a:pt x="8154" y="9968"/>
                </a:lnTo>
                <a:cubicBezTo>
                  <a:pt x="8063" y="10025"/>
                  <a:pt x="7961" y="10053"/>
                  <a:pt x="7859" y="10053"/>
                </a:cubicBezTo>
                <a:cubicBezTo>
                  <a:pt x="7765" y="10053"/>
                  <a:pt x="7671" y="10029"/>
                  <a:pt x="7588" y="9983"/>
                </a:cubicBezTo>
                <a:cubicBezTo>
                  <a:pt x="7409" y="9884"/>
                  <a:pt x="7299" y="9699"/>
                  <a:pt x="7299" y="9495"/>
                </a:cubicBezTo>
                <a:lnTo>
                  <a:pt x="7299" y="3910"/>
                </a:lnTo>
                <a:cubicBezTo>
                  <a:pt x="7299" y="3707"/>
                  <a:pt x="7409" y="3519"/>
                  <a:pt x="7588" y="3420"/>
                </a:cubicBezTo>
                <a:cubicBezTo>
                  <a:pt x="7671" y="3374"/>
                  <a:pt x="7765" y="3351"/>
                  <a:pt x="7858" y="3351"/>
                </a:cubicBezTo>
                <a:close/>
                <a:moveTo>
                  <a:pt x="2794" y="1"/>
                </a:moveTo>
                <a:cubicBezTo>
                  <a:pt x="1255" y="1"/>
                  <a:pt x="1" y="1253"/>
                  <a:pt x="1" y="2792"/>
                </a:cubicBezTo>
                <a:lnTo>
                  <a:pt x="1" y="10611"/>
                </a:lnTo>
                <a:cubicBezTo>
                  <a:pt x="1" y="12152"/>
                  <a:pt x="1255" y="13405"/>
                  <a:pt x="2794" y="13405"/>
                </a:cubicBezTo>
                <a:lnTo>
                  <a:pt x="16274" y="13405"/>
                </a:lnTo>
                <a:cubicBezTo>
                  <a:pt x="17813" y="13405"/>
                  <a:pt x="19065" y="12152"/>
                  <a:pt x="19065" y="10611"/>
                </a:cubicBezTo>
                <a:lnTo>
                  <a:pt x="19065" y="2792"/>
                </a:lnTo>
                <a:cubicBezTo>
                  <a:pt x="19065" y="1253"/>
                  <a:pt x="17813" y="1"/>
                  <a:pt x="16274" y="1"/>
                </a:cubicBezTo>
                <a:close/>
              </a:path>
            </a:pathLst>
          </a:custGeom>
          <a:solidFill>
            <a:srgbClr val="968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5">
            <a:hlinkClick r:id="rId7"/>
          </p:cNvPr>
          <p:cNvSpPr/>
          <p:nvPr/>
        </p:nvSpPr>
        <p:spPr>
          <a:xfrm>
            <a:off x="4844760" y="7244972"/>
            <a:ext cx="535802" cy="431105"/>
          </a:xfrm>
          <a:custGeom>
            <a:rect b="b" l="l" r="r" t="t"/>
            <a:pathLst>
              <a:path extrusionOk="0" h="13405" w="19066">
                <a:moveTo>
                  <a:pt x="7858" y="3351"/>
                </a:moveTo>
                <a:cubicBezTo>
                  <a:pt x="7961" y="3351"/>
                  <a:pt x="8064" y="3379"/>
                  <a:pt x="8154" y="3436"/>
                </a:cubicBezTo>
                <a:lnTo>
                  <a:pt x="12622" y="6230"/>
                </a:lnTo>
                <a:cubicBezTo>
                  <a:pt x="12785" y="6330"/>
                  <a:pt x="12884" y="6509"/>
                  <a:pt x="12884" y="6702"/>
                </a:cubicBezTo>
                <a:cubicBezTo>
                  <a:pt x="12884" y="6895"/>
                  <a:pt x="12785" y="7073"/>
                  <a:pt x="12622" y="7176"/>
                </a:cubicBezTo>
                <a:lnTo>
                  <a:pt x="8154" y="9968"/>
                </a:lnTo>
                <a:cubicBezTo>
                  <a:pt x="8063" y="10025"/>
                  <a:pt x="7961" y="10053"/>
                  <a:pt x="7859" y="10053"/>
                </a:cubicBezTo>
                <a:cubicBezTo>
                  <a:pt x="7765" y="10053"/>
                  <a:pt x="7671" y="10029"/>
                  <a:pt x="7588" y="9983"/>
                </a:cubicBezTo>
                <a:cubicBezTo>
                  <a:pt x="7409" y="9884"/>
                  <a:pt x="7299" y="9699"/>
                  <a:pt x="7299" y="9495"/>
                </a:cubicBezTo>
                <a:lnTo>
                  <a:pt x="7299" y="3910"/>
                </a:lnTo>
                <a:cubicBezTo>
                  <a:pt x="7299" y="3707"/>
                  <a:pt x="7409" y="3519"/>
                  <a:pt x="7588" y="3420"/>
                </a:cubicBezTo>
                <a:cubicBezTo>
                  <a:pt x="7671" y="3374"/>
                  <a:pt x="7765" y="3351"/>
                  <a:pt x="7858" y="3351"/>
                </a:cubicBezTo>
                <a:close/>
                <a:moveTo>
                  <a:pt x="2794" y="1"/>
                </a:moveTo>
                <a:cubicBezTo>
                  <a:pt x="1255" y="1"/>
                  <a:pt x="1" y="1253"/>
                  <a:pt x="1" y="2792"/>
                </a:cubicBezTo>
                <a:lnTo>
                  <a:pt x="1" y="10611"/>
                </a:lnTo>
                <a:cubicBezTo>
                  <a:pt x="1" y="12152"/>
                  <a:pt x="1255" y="13405"/>
                  <a:pt x="2794" y="13405"/>
                </a:cubicBezTo>
                <a:lnTo>
                  <a:pt x="16274" y="13405"/>
                </a:lnTo>
                <a:cubicBezTo>
                  <a:pt x="17813" y="13405"/>
                  <a:pt x="19065" y="12152"/>
                  <a:pt x="19065" y="10611"/>
                </a:cubicBezTo>
                <a:lnTo>
                  <a:pt x="19065" y="2792"/>
                </a:lnTo>
                <a:cubicBezTo>
                  <a:pt x="19065" y="1253"/>
                  <a:pt x="17813" y="1"/>
                  <a:pt x="16274" y="1"/>
                </a:cubicBezTo>
                <a:close/>
              </a:path>
            </a:pathLst>
          </a:custGeom>
          <a:solidFill>
            <a:srgbClr val="968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5">
            <a:hlinkClick r:id="rId8"/>
          </p:cNvPr>
          <p:cNvSpPr/>
          <p:nvPr/>
        </p:nvSpPr>
        <p:spPr>
          <a:xfrm>
            <a:off x="5901367" y="6321972"/>
            <a:ext cx="535802" cy="431105"/>
          </a:xfrm>
          <a:custGeom>
            <a:rect b="b" l="l" r="r" t="t"/>
            <a:pathLst>
              <a:path extrusionOk="0" h="13405" w="19066">
                <a:moveTo>
                  <a:pt x="7858" y="3351"/>
                </a:moveTo>
                <a:cubicBezTo>
                  <a:pt x="7961" y="3351"/>
                  <a:pt x="8064" y="3379"/>
                  <a:pt x="8154" y="3436"/>
                </a:cubicBezTo>
                <a:lnTo>
                  <a:pt x="12622" y="6230"/>
                </a:lnTo>
                <a:cubicBezTo>
                  <a:pt x="12785" y="6330"/>
                  <a:pt x="12884" y="6509"/>
                  <a:pt x="12884" y="6702"/>
                </a:cubicBezTo>
                <a:cubicBezTo>
                  <a:pt x="12884" y="6895"/>
                  <a:pt x="12785" y="7073"/>
                  <a:pt x="12622" y="7176"/>
                </a:cubicBezTo>
                <a:lnTo>
                  <a:pt x="8154" y="9968"/>
                </a:lnTo>
                <a:cubicBezTo>
                  <a:pt x="8063" y="10025"/>
                  <a:pt x="7961" y="10053"/>
                  <a:pt x="7859" y="10053"/>
                </a:cubicBezTo>
                <a:cubicBezTo>
                  <a:pt x="7765" y="10053"/>
                  <a:pt x="7671" y="10029"/>
                  <a:pt x="7588" y="9983"/>
                </a:cubicBezTo>
                <a:cubicBezTo>
                  <a:pt x="7409" y="9884"/>
                  <a:pt x="7299" y="9699"/>
                  <a:pt x="7299" y="9495"/>
                </a:cubicBezTo>
                <a:lnTo>
                  <a:pt x="7299" y="3910"/>
                </a:lnTo>
                <a:cubicBezTo>
                  <a:pt x="7299" y="3707"/>
                  <a:pt x="7409" y="3519"/>
                  <a:pt x="7588" y="3420"/>
                </a:cubicBezTo>
                <a:cubicBezTo>
                  <a:pt x="7671" y="3374"/>
                  <a:pt x="7765" y="3351"/>
                  <a:pt x="7858" y="3351"/>
                </a:cubicBezTo>
                <a:close/>
                <a:moveTo>
                  <a:pt x="2794" y="1"/>
                </a:moveTo>
                <a:cubicBezTo>
                  <a:pt x="1255" y="1"/>
                  <a:pt x="1" y="1253"/>
                  <a:pt x="1" y="2792"/>
                </a:cubicBezTo>
                <a:lnTo>
                  <a:pt x="1" y="10611"/>
                </a:lnTo>
                <a:cubicBezTo>
                  <a:pt x="1" y="12152"/>
                  <a:pt x="1255" y="13405"/>
                  <a:pt x="2794" y="13405"/>
                </a:cubicBezTo>
                <a:lnTo>
                  <a:pt x="16274" y="13405"/>
                </a:lnTo>
                <a:cubicBezTo>
                  <a:pt x="17813" y="13405"/>
                  <a:pt x="19065" y="12152"/>
                  <a:pt x="19065" y="10611"/>
                </a:cubicBezTo>
                <a:lnTo>
                  <a:pt x="19065" y="2792"/>
                </a:lnTo>
                <a:cubicBezTo>
                  <a:pt x="19065" y="1253"/>
                  <a:pt x="17813" y="1"/>
                  <a:pt x="16274" y="1"/>
                </a:cubicBezTo>
                <a:close/>
              </a:path>
            </a:pathLst>
          </a:custGeom>
          <a:solidFill>
            <a:srgbClr val="968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5">
            <a:hlinkClick r:id="rId9"/>
          </p:cNvPr>
          <p:cNvSpPr/>
          <p:nvPr/>
        </p:nvSpPr>
        <p:spPr>
          <a:xfrm>
            <a:off x="5901380" y="6789597"/>
            <a:ext cx="535802" cy="431105"/>
          </a:xfrm>
          <a:custGeom>
            <a:rect b="b" l="l" r="r" t="t"/>
            <a:pathLst>
              <a:path extrusionOk="0" h="13405" w="19066">
                <a:moveTo>
                  <a:pt x="7858" y="3351"/>
                </a:moveTo>
                <a:cubicBezTo>
                  <a:pt x="7961" y="3351"/>
                  <a:pt x="8064" y="3379"/>
                  <a:pt x="8154" y="3436"/>
                </a:cubicBezTo>
                <a:lnTo>
                  <a:pt x="12622" y="6230"/>
                </a:lnTo>
                <a:cubicBezTo>
                  <a:pt x="12785" y="6330"/>
                  <a:pt x="12884" y="6509"/>
                  <a:pt x="12884" y="6702"/>
                </a:cubicBezTo>
                <a:cubicBezTo>
                  <a:pt x="12884" y="6895"/>
                  <a:pt x="12785" y="7073"/>
                  <a:pt x="12622" y="7176"/>
                </a:cubicBezTo>
                <a:lnTo>
                  <a:pt x="8154" y="9968"/>
                </a:lnTo>
                <a:cubicBezTo>
                  <a:pt x="8063" y="10025"/>
                  <a:pt x="7961" y="10053"/>
                  <a:pt x="7859" y="10053"/>
                </a:cubicBezTo>
                <a:cubicBezTo>
                  <a:pt x="7765" y="10053"/>
                  <a:pt x="7671" y="10029"/>
                  <a:pt x="7588" y="9983"/>
                </a:cubicBezTo>
                <a:cubicBezTo>
                  <a:pt x="7409" y="9884"/>
                  <a:pt x="7299" y="9699"/>
                  <a:pt x="7299" y="9495"/>
                </a:cubicBezTo>
                <a:lnTo>
                  <a:pt x="7299" y="3910"/>
                </a:lnTo>
                <a:cubicBezTo>
                  <a:pt x="7299" y="3707"/>
                  <a:pt x="7409" y="3519"/>
                  <a:pt x="7588" y="3420"/>
                </a:cubicBezTo>
                <a:cubicBezTo>
                  <a:pt x="7671" y="3374"/>
                  <a:pt x="7765" y="3351"/>
                  <a:pt x="7858" y="3351"/>
                </a:cubicBezTo>
                <a:close/>
                <a:moveTo>
                  <a:pt x="2794" y="1"/>
                </a:moveTo>
                <a:cubicBezTo>
                  <a:pt x="1255" y="1"/>
                  <a:pt x="1" y="1253"/>
                  <a:pt x="1" y="2792"/>
                </a:cubicBezTo>
                <a:lnTo>
                  <a:pt x="1" y="10611"/>
                </a:lnTo>
                <a:cubicBezTo>
                  <a:pt x="1" y="12152"/>
                  <a:pt x="1255" y="13405"/>
                  <a:pt x="2794" y="13405"/>
                </a:cubicBezTo>
                <a:lnTo>
                  <a:pt x="16274" y="13405"/>
                </a:lnTo>
                <a:cubicBezTo>
                  <a:pt x="17813" y="13405"/>
                  <a:pt x="19065" y="12152"/>
                  <a:pt x="19065" y="10611"/>
                </a:cubicBezTo>
                <a:lnTo>
                  <a:pt x="19065" y="2792"/>
                </a:lnTo>
                <a:cubicBezTo>
                  <a:pt x="19065" y="1253"/>
                  <a:pt x="17813" y="1"/>
                  <a:pt x="16274" y="1"/>
                </a:cubicBezTo>
                <a:close/>
              </a:path>
            </a:pathLst>
          </a:custGeom>
          <a:solidFill>
            <a:srgbClr val="968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5">
            <a:hlinkClick r:id="rId10"/>
          </p:cNvPr>
          <p:cNvSpPr/>
          <p:nvPr/>
        </p:nvSpPr>
        <p:spPr>
          <a:xfrm>
            <a:off x="5901392" y="7257209"/>
            <a:ext cx="535802" cy="431105"/>
          </a:xfrm>
          <a:custGeom>
            <a:rect b="b" l="l" r="r" t="t"/>
            <a:pathLst>
              <a:path extrusionOk="0" h="13405" w="19066">
                <a:moveTo>
                  <a:pt x="7858" y="3351"/>
                </a:moveTo>
                <a:cubicBezTo>
                  <a:pt x="7961" y="3351"/>
                  <a:pt x="8064" y="3379"/>
                  <a:pt x="8154" y="3436"/>
                </a:cubicBezTo>
                <a:lnTo>
                  <a:pt x="12622" y="6230"/>
                </a:lnTo>
                <a:cubicBezTo>
                  <a:pt x="12785" y="6330"/>
                  <a:pt x="12884" y="6509"/>
                  <a:pt x="12884" y="6702"/>
                </a:cubicBezTo>
                <a:cubicBezTo>
                  <a:pt x="12884" y="6895"/>
                  <a:pt x="12785" y="7073"/>
                  <a:pt x="12622" y="7176"/>
                </a:cubicBezTo>
                <a:lnTo>
                  <a:pt x="8154" y="9968"/>
                </a:lnTo>
                <a:cubicBezTo>
                  <a:pt x="8063" y="10025"/>
                  <a:pt x="7961" y="10053"/>
                  <a:pt x="7859" y="10053"/>
                </a:cubicBezTo>
                <a:cubicBezTo>
                  <a:pt x="7765" y="10053"/>
                  <a:pt x="7671" y="10029"/>
                  <a:pt x="7588" y="9983"/>
                </a:cubicBezTo>
                <a:cubicBezTo>
                  <a:pt x="7409" y="9884"/>
                  <a:pt x="7299" y="9699"/>
                  <a:pt x="7299" y="9495"/>
                </a:cubicBezTo>
                <a:lnTo>
                  <a:pt x="7299" y="3910"/>
                </a:lnTo>
                <a:cubicBezTo>
                  <a:pt x="7299" y="3707"/>
                  <a:pt x="7409" y="3519"/>
                  <a:pt x="7588" y="3420"/>
                </a:cubicBezTo>
                <a:cubicBezTo>
                  <a:pt x="7671" y="3374"/>
                  <a:pt x="7765" y="3351"/>
                  <a:pt x="7858" y="3351"/>
                </a:cubicBezTo>
                <a:close/>
                <a:moveTo>
                  <a:pt x="2794" y="1"/>
                </a:moveTo>
                <a:cubicBezTo>
                  <a:pt x="1255" y="1"/>
                  <a:pt x="1" y="1253"/>
                  <a:pt x="1" y="2792"/>
                </a:cubicBezTo>
                <a:lnTo>
                  <a:pt x="1" y="10611"/>
                </a:lnTo>
                <a:cubicBezTo>
                  <a:pt x="1" y="12152"/>
                  <a:pt x="1255" y="13405"/>
                  <a:pt x="2794" y="13405"/>
                </a:cubicBezTo>
                <a:lnTo>
                  <a:pt x="16274" y="13405"/>
                </a:lnTo>
                <a:cubicBezTo>
                  <a:pt x="17813" y="13405"/>
                  <a:pt x="19065" y="12152"/>
                  <a:pt x="19065" y="10611"/>
                </a:cubicBezTo>
                <a:lnTo>
                  <a:pt x="19065" y="2792"/>
                </a:lnTo>
                <a:cubicBezTo>
                  <a:pt x="19065" y="1253"/>
                  <a:pt x="17813" y="1"/>
                  <a:pt x="16274" y="1"/>
                </a:cubicBezTo>
                <a:close/>
              </a:path>
            </a:pathLst>
          </a:custGeom>
          <a:solidFill>
            <a:srgbClr val="968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5"/>
          <p:cNvSpPr txBox="1"/>
          <p:nvPr/>
        </p:nvSpPr>
        <p:spPr>
          <a:xfrm>
            <a:off x="1203975" y="4108225"/>
            <a:ext cx="4449900" cy="4311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None/>
            </a:pPr>
            <a:r>
              <a:rPr b="1" lang="en" sz="2100">
                <a:solidFill>
                  <a:srgbClr val="666666"/>
                </a:solidFill>
                <a:latin typeface="Open Sans"/>
                <a:ea typeface="Open Sans"/>
                <a:cs typeface="Open Sans"/>
                <a:sym typeface="Open Sans"/>
              </a:rPr>
              <a:t>Nephrotic/Nephritic syndrome</a:t>
            </a:r>
            <a:endParaRPr sz="2100">
              <a:solidFill>
                <a:srgbClr val="666666"/>
              </a:solidFill>
              <a:latin typeface="Open Sans"/>
              <a:ea typeface="Open Sans"/>
              <a:cs typeface="Open Sans"/>
              <a:sym typeface="Open Sans"/>
            </a:endParaRPr>
          </a:p>
        </p:txBody>
      </p:sp>
      <p:pic>
        <p:nvPicPr>
          <p:cNvPr id="152" name="Google Shape;152;p25"/>
          <p:cNvPicPr preferRelativeResize="0"/>
          <p:nvPr/>
        </p:nvPicPr>
        <p:blipFill>
          <a:blip r:embed="rId11">
            <a:alphaModFix/>
          </a:blip>
          <a:stretch>
            <a:fillRect/>
          </a:stretch>
        </p:blipFill>
        <p:spPr>
          <a:xfrm>
            <a:off x="4202425" y="126611"/>
            <a:ext cx="822825" cy="811402"/>
          </a:xfrm>
          <a:prstGeom prst="rect">
            <a:avLst/>
          </a:prstGeom>
          <a:noFill/>
          <a:ln>
            <a:noFill/>
          </a:ln>
        </p:spPr>
      </p:pic>
      <p:pic>
        <p:nvPicPr>
          <p:cNvPr id="153" name="Google Shape;153;p25"/>
          <p:cNvPicPr preferRelativeResize="0"/>
          <p:nvPr/>
        </p:nvPicPr>
        <p:blipFill>
          <a:blip r:embed="rId12">
            <a:alphaModFix/>
          </a:blip>
          <a:stretch>
            <a:fillRect/>
          </a:stretch>
        </p:blipFill>
        <p:spPr>
          <a:xfrm>
            <a:off x="2083570" y="29485"/>
            <a:ext cx="1348211" cy="10056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graphicFrame>
        <p:nvGraphicFramePr>
          <p:cNvPr id="275" name="Google Shape;275;p34"/>
          <p:cNvGraphicFramePr/>
          <p:nvPr/>
        </p:nvGraphicFramePr>
        <p:xfrm>
          <a:off x="0" y="-153750"/>
          <a:ext cx="3000000" cy="3000000"/>
        </p:xfrm>
        <a:graphic>
          <a:graphicData uri="http://schemas.openxmlformats.org/drawingml/2006/table">
            <a:tbl>
              <a:tblPr>
                <a:noFill/>
                <a:tableStyleId>{B5E0768B-2577-4D94-9F35-EB30107735E1}</a:tableStyleId>
              </a:tblPr>
              <a:tblGrid>
                <a:gridCol w="1708075"/>
                <a:gridCol w="2863925"/>
                <a:gridCol w="2286000"/>
              </a:tblGrid>
              <a:tr h="665575">
                <a:tc gridSpan="3" rowSpan="2">
                  <a:txBody>
                    <a:bodyPr/>
                    <a:lstStyle/>
                    <a:p>
                      <a:pPr indent="0" lvl="0" marL="0" rtl="0" algn="ctr">
                        <a:lnSpc>
                          <a:spcPct val="90000"/>
                        </a:lnSpc>
                        <a:spcBef>
                          <a:spcPts val="0"/>
                        </a:spcBef>
                        <a:spcAft>
                          <a:spcPts val="0"/>
                        </a:spcAft>
                        <a:buNone/>
                      </a:pPr>
                      <a:r>
                        <a:rPr b="1" lang="en" sz="2000">
                          <a:solidFill>
                            <a:schemeClr val="lt1"/>
                          </a:solidFill>
                          <a:latin typeface="Open Sans"/>
                          <a:ea typeface="Open Sans"/>
                          <a:cs typeface="Open Sans"/>
                          <a:sym typeface="Open Sans"/>
                        </a:rPr>
                        <a:t>Membranous glomerulonephropathy/membranous glomerulonephritis/membranous nephropathy (GN)</a:t>
                      </a:r>
                      <a:endParaRPr b="1" sz="2000">
                        <a:solidFill>
                          <a:schemeClr val="lt1"/>
                        </a:solidFill>
                        <a:latin typeface="Open Sans"/>
                        <a:ea typeface="Open Sans"/>
                        <a:cs typeface="Open Sans"/>
                        <a:sym typeface="Open Sans"/>
                      </a:endParaRPr>
                    </a:p>
                  </a:txBody>
                  <a:tcPr marT="91425" marB="91425" marR="91425" marL="91425" anchor="ctr">
                    <a:solidFill>
                      <a:srgbClr val="64506A"/>
                    </a:solidFill>
                  </a:tcPr>
                </a:tc>
                <a:tc rowSpan="2" hMerge="1"/>
                <a:tc rowSpan="2" hMerge="1"/>
              </a:tr>
              <a:tr h="257850">
                <a:tc gridSpan="3" vMerge="1"/>
                <a:tc hMerge="1" vMerge="1"/>
                <a:tc hMerge="1" vMerge="1"/>
              </a:tr>
              <a:tr h="259047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Overview </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A frequent cause of the nephrotic </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syndrome in adults (commonly 30-50 years).</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The proteinuria does not usually respond</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to corticosteroid therapy</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Is an immune complex disease. The</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 antigen-antibody immune complexes </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are formed either in-situ in the glomeruli</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or are pre-formed in circulation and then </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deposited in the glomeruli.</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It is characterized by deposition of electron</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 dense immune complexes in the subepithelial</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 area in the glomeruli (between the podocytes</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 and the GBM).</a:t>
                      </a:r>
                      <a:endParaRPr sz="1200">
                        <a:solidFill>
                          <a:srgbClr val="434343"/>
                        </a:solidFill>
                        <a:latin typeface="Open Sans"/>
                        <a:ea typeface="Open Sans"/>
                        <a:cs typeface="Open Sans"/>
                        <a:sym typeface="Open Sans"/>
                      </a:endParaRPr>
                    </a:p>
                  </a:txBody>
                  <a:tcPr marT="91425" marB="91425" marR="91425" marL="91425"/>
                </a:tc>
                <a:tc hMerge="1"/>
              </a:tr>
              <a:tr h="1481100">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Classification</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Primary/idiopathic membranous GN (80% of cases): in primary MN there are autoantibodies against phospholipase A2 receptor 1 (</a:t>
                      </a:r>
                      <a:r>
                        <a:rPr lang="en" sz="1200">
                          <a:solidFill>
                            <a:srgbClr val="980000"/>
                          </a:solidFill>
                          <a:latin typeface="Open Sans"/>
                          <a:ea typeface="Open Sans"/>
                          <a:cs typeface="Open Sans"/>
                          <a:sym typeface="Open Sans"/>
                        </a:rPr>
                        <a:t>PLA2R1</a:t>
                      </a:r>
                      <a:r>
                        <a:rPr lang="en" sz="1200">
                          <a:solidFill>
                            <a:srgbClr val="434343"/>
                          </a:solidFill>
                          <a:latin typeface="Open Sans"/>
                          <a:ea typeface="Open Sans"/>
                          <a:cs typeface="Open Sans"/>
                          <a:sym typeface="Open Sans"/>
                        </a:rPr>
                        <a:t>) antigen.</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Secondary membranous GN: causes include autoimmune disease (SLE), infectious disease (hepatitis B virus infection), therapeutic agents (penicillamine), neoplasms (lung cancer). Patient should be investigated for secondary causes.</a:t>
                      </a:r>
                      <a:endParaRPr sz="1200">
                        <a:solidFill>
                          <a:srgbClr val="434343"/>
                        </a:solidFill>
                        <a:latin typeface="Open Sans"/>
                        <a:ea typeface="Open Sans"/>
                        <a:cs typeface="Open Sans"/>
                        <a:sym typeface="Open Sans"/>
                      </a:endParaRPr>
                    </a:p>
                  </a:txBody>
                  <a:tcPr marT="91425" marB="91425" marR="91425" marL="91425"/>
                </a:tc>
                <a:tc hMerge="1"/>
              </a:tr>
              <a:tr h="1644950">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LM</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The</a:t>
                      </a:r>
                      <a:r>
                        <a:rPr lang="en" sz="1200">
                          <a:solidFill>
                            <a:srgbClr val="434343"/>
                          </a:solidFill>
                          <a:latin typeface="Open Sans"/>
                          <a:ea typeface="Open Sans"/>
                          <a:cs typeface="Open Sans"/>
                          <a:sym typeface="Open Sans"/>
                        </a:rPr>
                        <a:t> capillary walls of the glomeruli</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are diffusely thickened (due to the </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subepithelial deposits seen on EM).</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The deposits are separated from each </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other by protrusions of GBM matrix called spikes (arrow : the black protruding lines. </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 As the disease progresses there is glomerular sclerosis and interstitial fibrosis.</a:t>
                      </a:r>
                      <a:endParaRPr sz="1200">
                        <a:solidFill>
                          <a:srgbClr val="434343"/>
                        </a:solidFill>
                        <a:latin typeface="Open Sans"/>
                        <a:ea typeface="Open Sans"/>
                        <a:cs typeface="Open Sans"/>
                        <a:sym typeface="Open Sans"/>
                      </a:endParaRPr>
                    </a:p>
                  </a:txBody>
                  <a:tcPr marT="91425" marB="91425" marR="91425" marL="91425"/>
                </a:tc>
                <a:tc hMerge="1"/>
              </a:tr>
              <a:tr h="741500">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IF</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Granular positivity for immunoglobulin </a:t>
                      </a:r>
                      <a:r>
                        <a:rPr lang="en" sz="1200">
                          <a:solidFill>
                            <a:srgbClr val="980000"/>
                          </a:solidFill>
                          <a:latin typeface="Open Sans"/>
                          <a:ea typeface="Open Sans"/>
                          <a:cs typeface="Open Sans"/>
                          <a:sym typeface="Open Sans"/>
                        </a:rPr>
                        <a:t>IgG</a:t>
                      </a:r>
                      <a:r>
                        <a:rPr lang="en" sz="1200">
                          <a:solidFill>
                            <a:srgbClr val="434343"/>
                          </a:solidFill>
                          <a:latin typeface="Open Sans"/>
                          <a:ea typeface="Open Sans"/>
                          <a:cs typeface="Open Sans"/>
                          <a:sym typeface="Open Sans"/>
                        </a:rPr>
                        <a:t> and complement </a:t>
                      </a:r>
                      <a:r>
                        <a:rPr lang="en" sz="1200">
                          <a:solidFill>
                            <a:srgbClr val="980000"/>
                          </a:solidFill>
                          <a:latin typeface="Open Sans"/>
                          <a:ea typeface="Open Sans"/>
                          <a:cs typeface="Open Sans"/>
                          <a:sym typeface="Open Sans"/>
                        </a:rPr>
                        <a:t>C3</a:t>
                      </a:r>
                      <a:r>
                        <a:rPr lang="en" sz="1200">
                          <a:solidFill>
                            <a:srgbClr val="434343"/>
                          </a:solidFill>
                          <a:latin typeface="Open Sans"/>
                          <a:ea typeface="Open Sans"/>
                          <a:cs typeface="Open Sans"/>
                          <a:sym typeface="Open Sans"/>
                        </a:rPr>
                        <a:t> along the GBM.</a:t>
                      </a:r>
                      <a:endParaRPr sz="1200">
                        <a:solidFill>
                          <a:srgbClr val="434343"/>
                        </a:solidFill>
                        <a:latin typeface="Open Sans"/>
                        <a:ea typeface="Open Sans"/>
                        <a:cs typeface="Open Sans"/>
                        <a:sym typeface="Open Sans"/>
                      </a:endParaRPr>
                    </a:p>
                  </a:txBody>
                  <a:tcPr marT="91425" marB="91425" marR="91425" marL="91425" anchor="ctr"/>
                </a:tc>
                <a:tc hMerge="1"/>
              </a:tr>
              <a:tr h="1226200">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EM</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The</a:t>
                      </a:r>
                      <a:r>
                        <a:rPr lang="en" sz="1200">
                          <a:solidFill>
                            <a:srgbClr val="434343"/>
                          </a:solidFill>
                          <a:latin typeface="Open Sans"/>
                          <a:ea typeface="Open Sans"/>
                          <a:cs typeface="Open Sans"/>
                          <a:sym typeface="Open Sans"/>
                        </a:rPr>
                        <a:t> immune complex appear in capillary walls as electron-dense deposits in the subepithelial</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 space. </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There is diffuse effacement of epithelial cell</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 foot processes also</a:t>
                      </a:r>
                      <a:endParaRPr sz="1200">
                        <a:solidFill>
                          <a:srgbClr val="434343"/>
                        </a:solidFill>
                        <a:latin typeface="Open Sans"/>
                        <a:ea typeface="Open Sans"/>
                        <a:cs typeface="Open Sans"/>
                        <a:sym typeface="Open Sans"/>
                      </a:endParaRPr>
                    </a:p>
                  </a:txBody>
                  <a:tcPr marT="91425" marB="91425" marR="91425" marL="91425"/>
                </a:tc>
                <a:tc hMerge="1"/>
              </a:tr>
              <a:tr h="144907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Clinical features/ Diagnosis/ Prognosis</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It is a slowly progressive disease. If not treated some cases  progress to fibrosis of the kidneys (glomerular sclerosis, atrophy of tubules and interstitial fibrosis) and end stage disease/ renal failure.</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10% to 30% have a more benign course with good prognosis.</a:t>
                      </a:r>
                      <a:endParaRPr sz="1200">
                        <a:solidFill>
                          <a:srgbClr val="434343"/>
                        </a:solidFill>
                        <a:latin typeface="Open Sans"/>
                        <a:ea typeface="Open Sans"/>
                        <a:cs typeface="Open Sans"/>
                        <a:sym typeface="Open Sans"/>
                      </a:endParaRPr>
                    </a:p>
                  </a:txBody>
                  <a:tcPr marT="91425" marB="91425" marR="91425" marL="91425"/>
                </a:tc>
                <a:tc hMerge="1"/>
              </a:tr>
            </a:tbl>
          </a:graphicData>
        </a:graphic>
      </p:graphicFrame>
      <p:pic>
        <p:nvPicPr>
          <p:cNvPr id="276" name="Google Shape;276;p34"/>
          <p:cNvPicPr preferRelativeResize="0"/>
          <p:nvPr/>
        </p:nvPicPr>
        <p:blipFill>
          <a:blip r:embed="rId3">
            <a:alphaModFix/>
          </a:blip>
          <a:stretch>
            <a:fillRect/>
          </a:stretch>
        </p:blipFill>
        <p:spPr>
          <a:xfrm>
            <a:off x="5507200" y="1015324"/>
            <a:ext cx="1236800" cy="823476"/>
          </a:xfrm>
          <a:prstGeom prst="rect">
            <a:avLst/>
          </a:prstGeom>
          <a:noFill/>
          <a:ln>
            <a:noFill/>
          </a:ln>
        </p:spPr>
      </p:pic>
      <p:pic>
        <p:nvPicPr>
          <p:cNvPr id="277" name="Google Shape;277;p34"/>
          <p:cNvPicPr preferRelativeResize="0"/>
          <p:nvPr/>
        </p:nvPicPr>
        <p:blipFill>
          <a:blip r:embed="rId4">
            <a:alphaModFix/>
          </a:blip>
          <a:stretch>
            <a:fillRect/>
          </a:stretch>
        </p:blipFill>
        <p:spPr>
          <a:xfrm>
            <a:off x="5261406" y="1838800"/>
            <a:ext cx="1542951" cy="601325"/>
          </a:xfrm>
          <a:prstGeom prst="rect">
            <a:avLst/>
          </a:prstGeom>
          <a:noFill/>
          <a:ln>
            <a:noFill/>
          </a:ln>
        </p:spPr>
      </p:pic>
      <p:pic>
        <p:nvPicPr>
          <p:cNvPr id="278" name="Google Shape;278;p34"/>
          <p:cNvPicPr preferRelativeResize="0"/>
          <p:nvPr/>
        </p:nvPicPr>
        <p:blipFill>
          <a:blip r:embed="rId5">
            <a:alphaModFix/>
          </a:blip>
          <a:stretch>
            <a:fillRect/>
          </a:stretch>
        </p:blipFill>
        <p:spPr>
          <a:xfrm>
            <a:off x="5864950" y="4841250"/>
            <a:ext cx="782173" cy="800824"/>
          </a:xfrm>
          <a:prstGeom prst="rect">
            <a:avLst/>
          </a:prstGeom>
          <a:noFill/>
          <a:ln>
            <a:noFill/>
          </a:ln>
        </p:spPr>
      </p:pic>
      <p:pic>
        <p:nvPicPr>
          <p:cNvPr id="279" name="Google Shape;279;p34"/>
          <p:cNvPicPr preferRelativeResize="0"/>
          <p:nvPr/>
        </p:nvPicPr>
        <p:blipFill>
          <a:blip r:embed="rId6">
            <a:alphaModFix/>
          </a:blip>
          <a:stretch>
            <a:fillRect/>
          </a:stretch>
        </p:blipFill>
        <p:spPr>
          <a:xfrm>
            <a:off x="5768087" y="7503654"/>
            <a:ext cx="975925" cy="89985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graphicFrame>
        <p:nvGraphicFramePr>
          <p:cNvPr id="284" name="Google Shape;284;p35"/>
          <p:cNvGraphicFramePr/>
          <p:nvPr/>
        </p:nvGraphicFramePr>
        <p:xfrm>
          <a:off x="0" y="-8"/>
          <a:ext cx="3000000" cy="3000000"/>
        </p:xfrm>
        <a:graphic>
          <a:graphicData uri="http://schemas.openxmlformats.org/drawingml/2006/table">
            <a:tbl>
              <a:tblPr>
                <a:noFill/>
                <a:tableStyleId>{B5E0768B-2577-4D94-9F35-EB30107735E1}</a:tableStyleId>
              </a:tblPr>
              <a:tblGrid>
                <a:gridCol w="1708075"/>
                <a:gridCol w="2863925"/>
                <a:gridCol w="2286000"/>
              </a:tblGrid>
              <a:tr h="1036000">
                <a:tc gridSpan="3" rowSpan="2">
                  <a:txBody>
                    <a:bodyPr/>
                    <a:lstStyle/>
                    <a:p>
                      <a:pPr indent="0" lvl="0" marL="0" rtl="0" algn="ctr">
                        <a:lnSpc>
                          <a:spcPct val="90000"/>
                        </a:lnSpc>
                        <a:spcBef>
                          <a:spcPts val="0"/>
                        </a:spcBef>
                        <a:spcAft>
                          <a:spcPts val="0"/>
                        </a:spcAft>
                        <a:buNone/>
                      </a:pPr>
                      <a:r>
                        <a:rPr b="1" lang="en" sz="2000">
                          <a:solidFill>
                            <a:schemeClr val="lt1"/>
                          </a:solidFill>
                          <a:latin typeface="Open Sans"/>
                          <a:ea typeface="Open Sans"/>
                          <a:cs typeface="Open Sans"/>
                          <a:sym typeface="Open Sans"/>
                        </a:rPr>
                        <a:t>Diabetic Nephropathy </a:t>
                      </a:r>
                      <a:endParaRPr b="1" sz="2000">
                        <a:solidFill>
                          <a:schemeClr val="lt1"/>
                        </a:solidFill>
                        <a:latin typeface="Open Sans"/>
                        <a:ea typeface="Open Sans"/>
                        <a:cs typeface="Open Sans"/>
                        <a:sym typeface="Open Sans"/>
                      </a:endParaRPr>
                    </a:p>
                  </a:txBody>
                  <a:tcPr marT="91425" marB="91425" marR="91425" marL="91425" anchor="ctr">
                    <a:solidFill>
                      <a:srgbClr val="64506A"/>
                    </a:solidFill>
                  </a:tcPr>
                </a:tc>
                <a:tc rowSpan="2" hMerge="1"/>
                <a:tc rowSpan="2" hMerge="1"/>
              </a:tr>
              <a:tr h="401350">
                <a:tc gridSpan="3" vMerge="1"/>
                <a:tc hMerge="1" vMerge="1"/>
                <a:tc hMerge="1" vMerge="1"/>
              </a:tr>
              <a:tr h="154482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Overview </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17500" lvl="0" marL="457200" rtl="0" algn="l">
                        <a:spcBef>
                          <a:spcPts val="0"/>
                        </a:spcBef>
                        <a:spcAft>
                          <a:spcPts val="0"/>
                        </a:spcAft>
                        <a:buClr>
                          <a:srgbClr val="434343"/>
                        </a:buClr>
                        <a:buSzPts val="1400"/>
                        <a:buFont typeface="Open Sans"/>
                        <a:buChar char="●"/>
                      </a:pPr>
                      <a:r>
                        <a:rPr lang="en">
                          <a:solidFill>
                            <a:srgbClr val="434343"/>
                          </a:solidFill>
                          <a:latin typeface="Open Sans"/>
                          <a:ea typeface="Open Sans"/>
                          <a:cs typeface="Open Sans"/>
                          <a:sym typeface="Open Sans"/>
                        </a:rPr>
                        <a:t>Long standing poorly controlled DM → leads to kidney disease. It’s a common cause of secondary nephrotic syndrome.</a:t>
                      </a:r>
                      <a:endParaRPr>
                        <a:solidFill>
                          <a:srgbClr val="434343"/>
                        </a:solidFill>
                        <a:latin typeface="Open Sans"/>
                        <a:ea typeface="Open Sans"/>
                        <a:cs typeface="Open Sans"/>
                        <a:sym typeface="Open Sans"/>
                      </a:endParaRPr>
                    </a:p>
                    <a:p>
                      <a:pPr indent="0" lvl="0" marL="457200" rtl="0" algn="l">
                        <a:spcBef>
                          <a:spcPts val="0"/>
                        </a:spcBef>
                        <a:spcAft>
                          <a:spcPts val="0"/>
                        </a:spcAft>
                        <a:buNone/>
                      </a:pPr>
                      <a:r>
                        <a:t/>
                      </a:r>
                      <a:endParaRPr sz="1200">
                        <a:solidFill>
                          <a:srgbClr val="434343"/>
                        </a:solidFill>
                        <a:latin typeface="Open Sans"/>
                        <a:ea typeface="Open Sans"/>
                        <a:cs typeface="Open Sans"/>
                        <a:sym typeface="Open Sans"/>
                      </a:endParaRPr>
                    </a:p>
                  </a:txBody>
                  <a:tcPr marT="91425" marB="91425" marR="91425" marL="91425" anchor="ctr"/>
                </a:tc>
                <a:tc hMerge="1"/>
              </a:tr>
              <a:tr h="496432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LM</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17500" lvl="0" marL="457200" rtl="0" algn="l">
                        <a:spcBef>
                          <a:spcPts val="0"/>
                        </a:spcBef>
                        <a:spcAft>
                          <a:spcPts val="0"/>
                        </a:spcAft>
                        <a:buClr>
                          <a:srgbClr val="434343"/>
                        </a:buClr>
                        <a:buSzPts val="1400"/>
                        <a:buFont typeface="Open Sans"/>
                        <a:buAutoNum type="arabicPeriod"/>
                      </a:pPr>
                      <a:r>
                        <a:rPr b="1" lang="en">
                          <a:solidFill>
                            <a:srgbClr val="434343"/>
                          </a:solidFill>
                          <a:latin typeface="Open Sans"/>
                          <a:ea typeface="Open Sans"/>
                          <a:cs typeface="Open Sans"/>
                          <a:sym typeface="Open Sans"/>
                        </a:rPr>
                        <a:t>Diffuse glomerulosclerosis: </a:t>
                      </a:r>
                      <a:r>
                        <a:rPr lang="en">
                          <a:solidFill>
                            <a:srgbClr val="434343"/>
                          </a:solidFill>
                          <a:latin typeface="Open Sans"/>
                          <a:ea typeface="Open Sans"/>
                          <a:cs typeface="Open Sans"/>
                          <a:sym typeface="Open Sans"/>
                        </a:rPr>
                        <a:t>all the glomeruli show increase in mesangial matrix ending in sclerosis.</a:t>
                      </a:r>
                      <a:endParaRPr>
                        <a:solidFill>
                          <a:srgbClr val="434343"/>
                        </a:solidFill>
                        <a:latin typeface="Open Sans"/>
                        <a:ea typeface="Open Sans"/>
                        <a:cs typeface="Open Sans"/>
                        <a:sym typeface="Open Sans"/>
                      </a:endParaRPr>
                    </a:p>
                    <a:p>
                      <a:pPr indent="-317500" lvl="0" marL="457200" rtl="0" algn="l">
                        <a:spcBef>
                          <a:spcPts val="0"/>
                        </a:spcBef>
                        <a:spcAft>
                          <a:spcPts val="0"/>
                        </a:spcAft>
                        <a:buClr>
                          <a:srgbClr val="434343"/>
                        </a:buClr>
                        <a:buSzPts val="1400"/>
                        <a:buFont typeface="Open Sans"/>
                        <a:buAutoNum type="arabicPeriod"/>
                      </a:pPr>
                      <a:r>
                        <a:rPr b="1" lang="en">
                          <a:solidFill>
                            <a:srgbClr val="980000"/>
                          </a:solidFill>
                          <a:latin typeface="Open Sans"/>
                          <a:ea typeface="Open Sans"/>
                          <a:cs typeface="Open Sans"/>
                          <a:sym typeface="Open Sans"/>
                        </a:rPr>
                        <a:t>Nodular glomerulosclerosis (Kimmelstiel Wilson nodules):</a:t>
                      </a:r>
                      <a:r>
                        <a:rPr b="1" lang="en">
                          <a:solidFill>
                            <a:srgbClr val="434343"/>
                          </a:solidFill>
                          <a:latin typeface="Open Sans"/>
                          <a:ea typeface="Open Sans"/>
                          <a:cs typeface="Open Sans"/>
                          <a:sym typeface="Open Sans"/>
                        </a:rPr>
                        <a:t> </a:t>
                      </a:r>
                      <a:r>
                        <a:rPr lang="en">
                          <a:solidFill>
                            <a:srgbClr val="434343"/>
                          </a:solidFill>
                          <a:latin typeface="Open Sans"/>
                          <a:ea typeface="Open Sans"/>
                          <a:cs typeface="Open Sans"/>
                          <a:sym typeface="Open Sans"/>
                        </a:rPr>
                        <a:t>there are nodules in the mesangium. These nodules are spherical and eosinophilic, with central acellular area. It’s pathogonomic of diabetic nephropathy.</a:t>
                      </a:r>
                      <a:endParaRPr sz="1200">
                        <a:solidFill>
                          <a:srgbClr val="434343"/>
                        </a:solidFill>
                        <a:latin typeface="Open Sans"/>
                        <a:ea typeface="Open Sans"/>
                        <a:cs typeface="Open Sans"/>
                        <a:sym typeface="Open Sans"/>
                      </a:endParaRPr>
                    </a:p>
                  </a:txBody>
                  <a:tcPr marT="91425" marB="91425" marR="91425" marL="91425"/>
                </a:tc>
                <a:tc hMerge="1"/>
              </a:tr>
              <a:tr h="848000">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IF</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Negative </a:t>
                      </a:r>
                      <a:endParaRPr sz="1200">
                        <a:solidFill>
                          <a:srgbClr val="434343"/>
                        </a:solidFill>
                        <a:latin typeface="Open Sans"/>
                        <a:ea typeface="Open Sans"/>
                        <a:cs typeface="Open Sans"/>
                        <a:sym typeface="Open Sans"/>
                      </a:endParaRPr>
                    </a:p>
                  </a:txBody>
                  <a:tcPr marT="91425" marB="91425" marR="91425" marL="91425" anchor="ctr"/>
                </a:tc>
                <a:tc hMerge="1"/>
              </a:tr>
              <a:tr h="110842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EM</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T</a:t>
                      </a:r>
                      <a:r>
                        <a:rPr lang="en" sz="1200">
                          <a:solidFill>
                            <a:srgbClr val="434343"/>
                          </a:solidFill>
                          <a:latin typeface="Open Sans"/>
                          <a:ea typeface="Open Sans"/>
                          <a:cs typeface="Open Sans"/>
                          <a:sym typeface="Open Sans"/>
                        </a:rPr>
                        <a:t>here is diffuse increase in the thickness of the glomerular basement membrane</a:t>
                      </a:r>
                      <a:endParaRPr sz="1200">
                        <a:solidFill>
                          <a:srgbClr val="434343"/>
                        </a:solidFill>
                        <a:latin typeface="Open Sans"/>
                        <a:ea typeface="Open Sans"/>
                        <a:cs typeface="Open Sans"/>
                        <a:sym typeface="Open Sans"/>
                      </a:endParaRPr>
                    </a:p>
                  </a:txBody>
                  <a:tcPr marT="91425" marB="91425" marR="91425" marL="91425" anchor="ctr"/>
                </a:tc>
                <a:tc hMerge="1"/>
              </a:tr>
            </a:tbl>
          </a:graphicData>
        </a:graphic>
      </p:graphicFrame>
      <p:pic>
        <p:nvPicPr>
          <p:cNvPr id="285" name="Google Shape;285;p35"/>
          <p:cNvPicPr preferRelativeResize="0"/>
          <p:nvPr/>
        </p:nvPicPr>
        <p:blipFill>
          <a:blip r:embed="rId3">
            <a:alphaModFix/>
          </a:blip>
          <a:stretch>
            <a:fillRect/>
          </a:stretch>
        </p:blipFill>
        <p:spPr>
          <a:xfrm>
            <a:off x="2069788" y="5404657"/>
            <a:ext cx="1714551" cy="1197701"/>
          </a:xfrm>
          <a:prstGeom prst="rect">
            <a:avLst/>
          </a:prstGeom>
          <a:noFill/>
          <a:ln>
            <a:noFill/>
          </a:ln>
        </p:spPr>
      </p:pic>
      <p:pic>
        <p:nvPicPr>
          <p:cNvPr id="286" name="Google Shape;286;p35"/>
          <p:cNvPicPr preferRelativeResize="0"/>
          <p:nvPr/>
        </p:nvPicPr>
        <p:blipFill>
          <a:blip r:embed="rId4">
            <a:alphaModFix/>
          </a:blip>
          <a:stretch>
            <a:fillRect/>
          </a:stretch>
        </p:blipFill>
        <p:spPr>
          <a:xfrm>
            <a:off x="4279238" y="5337117"/>
            <a:ext cx="1937475" cy="13327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6"/>
          <p:cNvSpPr/>
          <p:nvPr/>
        </p:nvSpPr>
        <p:spPr>
          <a:xfrm>
            <a:off x="862300" y="250025"/>
            <a:ext cx="5133402" cy="1348758"/>
          </a:xfrm>
          <a:prstGeom prst="flowChartTerminator">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 sz="4000">
                <a:solidFill>
                  <a:srgbClr val="64506A"/>
                </a:solidFill>
                <a:latin typeface="Open Sans"/>
                <a:ea typeface="Open Sans"/>
                <a:cs typeface="Open Sans"/>
                <a:sym typeface="Open Sans"/>
              </a:rPr>
              <a:t>Nephr</a:t>
            </a:r>
            <a:r>
              <a:rPr b="1" lang="en" sz="4000" u="sng">
                <a:solidFill>
                  <a:srgbClr val="64506A"/>
                </a:solidFill>
                <a:latin typeface="Open Sans"/>
                <a:ea typeface="Open Sans"/>
                <a:cs typeface="Open Sans"/>
                <a:sym typeface="Open Sans"/>
              </a:rPr>
              <a:t>i</a:t>
            </a:r>
            <a:r>
              <a:rPr b="1" lang="en" sz="4000">
                <a:solidFill>
                  <a:srgbClr val="64506A"/>
                </a:solidFill>
                <a:latin typeface="Open Sans"/>
                <a:ea typeface="Open Sans"/>
                <a:cs typeface="Open Sans"/>
                <a:sym typeface="Open Sans"/>
              </a:rPr>
              <a:t>tic syndrome</a:t>
            </a:r>
            <a:endParaRPr b="1" sz="4000">
              <a:solidFill>
                <a:srgbClr val="64506A"/>
              </a:solidFill>
              <a:latin typeface="Open Sans"/>
              <a:ea typeface="Open Sans"/>
              <a:cs typeface="Open Sans"/>
              <a:sym typeface="Open Sans"/>
            </a:endParaRPr>
          </a:p>
        </p:txBody>
      </p:sp>
      <p:sp>
        <p:nvSpPr>
          <p:cNvPr id="292" name="Google Shape;292;p36"/>
          <p:cNvSpPr txBox="1"/>
          <p:nvPr/>
        </p:nvSpPr>
        <p:spPr>
          <a:xfrm>
            <a:off x="333375" y="1598775"/>
            <a:ext cx="55341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A clinical complex </a:t>
            </a:r>
            <a:r>
              <a:rPr lang="en">
                <a:solidFill>
                  <a:srgbClr val="980000"/>
                </a:solidFill>
                <a:latin typeface="Open Sans"/>
                <a:ea typeface="Open Sans"/>
                <a:cs typeface="Open Sans"/>
                <a:sym typeface="Open Sans"/>
              </a:rPr>
              <a:t>characterized by acute onset</a:t>
            </a:r>
            <a:r>
              <a:rPr lang="en">
                <a:latin typeface="Open Sans"/>
                <a:ea typeface="Open Sans"/>
                <a:cs typeface="Open Sans"/>
                <a:sym typeface="Open Sans"/>
              </a:rPr>
              <a:t> of:</a:t>
            </a:r>
            <a:endParaRPr>
              <a:latin typeface="Open Sans"/>
              <a:ea typeface="Open Sans"/>
              <a:cs typeface="Open Sans"/>
              <a:sym typeface="Open Sans"/>
            </a:endParaRPr>
          </a:p>
        </p:txBody>
      </p:sp>
      <p:grpSp>
        <p:nvGrpSpPr>
          <p:cNvPr id="293" name="Google Shape;293;p36"/>
          <p:cNvGrpSpPr/>
          <p:nvPr/>
        </p:nvGrpSpPr>
        <p:grpSpPr>
          <a:xfrm>
            <a:off x="512138" y="2272673"/>
            <a:ext cx="5855390" cy="1880840"/>
            <a:chOff x="4411969" y="2233972"/>
            <a:chExt cx="763574" cy="233694"/>
          </a:xfrm>
        </p:grpSpPr>
        <p:sp>
          <p:nvSpPr>
            <p:cNvPr id="294" name="Google Shape;294;p36"/>
            <p:cNvSpPr/>
            <p:nvPr/>
          </p:nvSpPr>
          <p:spPr>
            <a:xfrm>
              <a:off x="4411969" y="2278597"/>
              <a:ext cx="763574" cy="189069"/>
            </a:xfrm>
            <a:custGeom>
              <a:rect b="b" l="l" r="r" t="t"/>
              <a:pathLst>
                <a:path extrusionOk="0" h="3199" w="16911">
                  <a:moveTo>
                    <a:pt x="1" y="1"/>
                  </a:moveTo>
                  <a:lnTo>
                    <a:pt x="1" y="3198"/>
                  </a:lnTo>
                  <a:lnTo>
                    <a:pt x="16911" y="3198"/>
                  </a:lnTo>
                  <a:lnTo>
                    <a:pt x="1691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(smoky brown urine). The hematuria is a result of glomerular injury and inflammatory rupture of the glomerular capillaries with resultant bleeding into the Bowman’s space. The rbcs pass into the tubules and mix with proteinaceous material in the tubules and forms rbc casts (which are passed in the urine). The hemodynamic changes caused by the rupture lead to a reduction in the glomerular filtration rate (GFR).</a:t>
              </a:r>
              <a:endParaRPr>
                <a:latin typeface="Open Sans"/>
                <a:ea typeface="Open Sans"/>
                <a:cs typeface="Open Sans"/>
                <a:sym typeface="Open Sans"/>
              </a:endParaRPr>
            </a:p>
          </p:txBody>
        </p:sp>
        <p:sp>
          <p:nvSpPr>
            <p:cNvPr id="295" name="Google Shape;295;p36"/>
            <p:cNvSpPr/>
            <p:nvPr/>
          </p:nvSpPr>
          <p:spPr>
            <a:xfrm>
              <a:off x="4411971" y="2233972"/>
              <a:ext cx="213248" cy="50520"/>
            </a:xfrm>
            <a:custGeom>
              <a:rect b="b" l="l" r="r" t="t"/>
              <a:pathLst>
                <a:path extrusionOk="0" h="3199" w="5809">
                  <a:moveTo>
                    <a:pt x="1" y="1"/>
                  </a:moveTo>
                  <a:lnTo>
                    <a:pt x="1" y="3198"/>
                  </a:lnTo>
                  <a:lnTo>
                    <a:pt x="5809" y="3198"/>
                  </a:lnTo>
                  <a:lnTo>
                    <a:pt x="4195" y="1"/>
                  </a:ln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chemeClr val="lt1"/>
                  </a:solidFill>
                  <a:latin typeface="Open Sans"/>
                  <a:ea typeface="Open Sans"/>
                  <a:cs typeface="Open Sans"/>
                  <a:sym typeface="Open Sans"/>
                </a:rPr>
                <a:t>Hematuria:</a:t>
              </a:r>
              <a:endParaRPr sz="1300">
                <a:solidFill>
                  <a:schemeClr val="lt1"/>
                </a:solidFill>
                <a:latin typeface="Open Sans"/>
                <a:ea typeface="Open Sans"/>
                <a:cs typeface="Open Sans"/>
                <a:sym typeface="Open Sans"/>
              </a:endParaRPr>
            </a:p>
          </p:txBody>
        </p:sp>
      </p:grpSp>
      <p:grpSp>
        <p:nvGrpSpPr>
          <p:cNvPr id="296" name="Google Shape;296;p36"/>
          <p:cNvGrpSpPr/>
          <p:nvPr/>
        </p:nvGrpSpPr>
        <p:grpSpPr>
          <a:xfrm>
            <a:off x="501300" y="4224938"/>
            <a:ext cx="5855393" cy="727625"/>
            <a:chOff x="4427854" y="2220857"/>
            <a:chExt cx="766684" cy="178769"/>
          </a:xfrm>
        </p:grpSpPr>
        <p:sp>
          <p:nvSpPr>
            <p:cNvPr id="297" name="Google Shape;297;p36"/>
            <p:cNvSpPr/>
            <p:nvPr/>
          </p:nvSpPr>
          <p:spPr>
            <a:xfrm>
              <a:off x="4430963" y="2278600"/>
              <a:ext cx="763574" cy="121026"/>
            </a:xfrm>
            <a:custGeom>
              <a:rect b="b" l="l" r="r" t="t"/>
              <a:pathLst>
                <a:path extrusionOk="0" h="3199" w="16911">
                  <a:moveTo>
                    <a:pt x="1" y="1"/>
                  </a:moveTo>
                  <a:lnTo>
                    <a:pt x="1" y="3198"/>
                  </a:lnTo>
                  <a:lnTo>
                    <a:pt x="16911" y="3198"/>
                  </a:lnTo>
                  <a:lnTo>
                    <a:pt x="1691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A result of the reduced GFR</a:t>
              </a:r>
              <a:endParaRPr>
                <a:latin typeface="Open Sans"/>
                <a:ea typeface="Open Sans"/>
                <a:cs typeface="Open Sans"/>
                <a:sym typeface="Open Sans"/>
              </a:endParaRPr>
            </a:p>
          </p:txBody>
        </p:sp>
        <p:sp>
          <p:nvSpPr>
            <p:cNvPr id="298" name="Google Shape;298;p36"/>
            <p:cNvSpPr/>
            <p:nvPr/>
          </p:nvSpPr>
          <p:spPr>
            <a:xfrm>
              <a:off x="4427854" y="2220857"/>
              <a:ext cx="194238" cy="85621"/>
            </a:xfrm>
            <a:custGeom>
              <a:rect b="b" l="l" r="r" t="t"/>
              <a:pathLst>
                <a:path extrusionOk="0" h="3199" w="5809">
                  <a:moveTo>
                    <a:pt x="1" y="1"/>
                  </a:moveTo>
                  <a:lnTo>
                    <a:pt x="1" y="3198"/>
                  </a:lnTo>
                  <a:lnTo>
                    <a:pt x="5809" y="3198"/>
                  </a:lnTo>
                  <a:lnTo>
                    <a:pt x="4195" y="1"/>
                  </a:ln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Oliguria</a:t>
              </a:r>
              <a:endParaRPr>
                <a:solidFill>
                  <a:schemeClr val="lt1"/>
                </a:solidFill>
                <a:latin typeface="Open Sans"/>
                <a:ea typeface="Open Sans"/>
                <a:cs typeface="Open Sans"/>
                <a:sym typeface="Open Sans"/>
              </a:endParaRPr>
            </a:p>
          </p:txBody>
        </p:sp>
      </p:grpSp>
      <p:grpSp>
        <p:nvGrpSpPr>
          <p:cNvPr id="299" name="Google Shape;299;p36"/>
          <p:cNvGrpSpPr/>
          <p:nvPr/>
        </p:nvGrpSpPr>
        <p:grpSpPr>
          <a:xfrm>
            <a:off x="501325" y="5142898"/>
            <a:ext cx="5855353" cy="1015242"/>
            <a:chOff x="4411968" y="2233978"/>
            <a:chExt cx="789195" cy="213430"/>
          </a:xfrm>
        </p:grpSpPr>
        <p:sp>
          <p:nvSpPr>
            <p:cNvPr id="300" name="Google Shape;300;p36"/>
            <p:cNvSpPr/>
            <p:nvPr/>
          </p:nvSpPr>
          <p:spPr>
            <a:xfrm>
              <a:off x="4411969" y="2320039"/>
              <a:ext cx="789194" cy="127368"/>
            </a:xfrm>
            <a:custGeom>
              <a:rect b="b" l="l" r="r" t="t"/>
              <a:pathLst>
                <a:path extrusionOk="0" h="3199" w="16911">
                  <a:moveTo>
                    <a:pt x="1" y="1"/>
                  </a:moveTo>
                  <a:lnTo>
                    <a:pt x="1" y="3198"/>
                  </a:lnTo>
                  <a:lnTo>
                    <a:pt x="16911" y="3198"/>
                  </a:lnTo>
                  <a:lnTo>
                    <a:pt x="1691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Increased blood urea nitrogen and creatinine. It is also a result of reduced GRF</a:t>
              </a:r>
              <a:endParaRPr>
                <a:latin typeface="Open Sans"/>
                <a:ea typeface="Open Sans"/>
                <a:cs typeface="Open Sans"/>
                <a:sym typeface="Open Sans"/>
              </a:endParaRPr>
            </a:p>
          </p:txBody>
        </p:sp>
        <p:sp>
          <p:nvSpPr>
            <p:cNvPr id="301" name="Google Shape;301;p36"/>
            <p:cNvSpPr/>
            <p:nvPr/>
          </p:nvSpPr>
          <p:spPr>
            <a:xfrm>
              <a:off x="4411968" y="2233978"/>
              <a:ext cx="166733" cy="83310"/>
            </a:xfrm>
            <a:custGeom>
              <a:rect b="b" l="l" r="r" t="t"/>
              <a:pathLst>
                <a:path extrusionOk="0" h="3199" w="5809">
                  <a:moveTo>
                    <a:pt x="1" y="1"/>
                  </a:moveTo>
                  <a:lnTo>
                    <a:pt x="1" y="3198"/>
                  </a:lnTo>
                  <a:lnTo>
                    <a:pt x="5809" y="3198"/>
                  </a:lnTo>
                  <a:lnTo>
                    <a:pt x="4195" y="1"/>
                  </a:ln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Azotemia</a:t>
              </a:r>
              <a:endParaRPr>
                <a:solidFill>
                  <a:schemeClr val="lt1"/>
                </a:solidFill>
                <a:latin typeface="Open Sans"/>
                <a:ea typeface="Open Sans"/>
                <a:cs typeface="Open Sans"/>
                <a:sym typeface="Open Sans"/>
              </a:endParaRPr>
            </a:p>
          </p:txBody>
        </p:sp>
      </p:grpSp>
      <p:sp>
        <p:nvSpPr>
          <p:cNvPr id="302" name="Google Shape;302;p36"/>
          <p:cNvSpPr/>
          <p:nvPr/>
        </p:nvSpPr>
        <p:spPr>
          <a:xfrm>
            <a:off x="459887" y="6672925"/>
            <a:ext cx="5938213" cy="769551"/>
          </a:xfrm>
          <a:custGeom>
            <a:rect b="b" l="l" r="r" t="t"/>
            <a:pathLst>
              <a:path extrusionOk="0" h="3199" w="16911">
                <a:moveTo>
                  <a:pt x="1" y="1"/>
                </a:moveTo>
                <a:lnTo>
                  <a:pt x="1" y="3198"/>
                </a:lnTo>
                <a:lnTo>
                  <a:pt x="16911" y="3198"/>
                </a:lnTo>
                <a:lnTo>
                  <a:pt x="1691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it is a result of the fluid retention and renin release from the ischemic kidneys.</a:t>
            </a:r>
            <a:endParaRPr>
              <a:latin typeface="Open Sans"/>
              <a:ea typeface="Open Sans"/>
              <a:cs typeface="Open Sans"/>
              <a:sym typeface="Open Sans"/>
            </a:endParaRPr>
          </a:p>
        </p:txBody>
      </p:sp>
      <p:sp>
        <p:nvSpPr>
          <p:cNvPr id="303" name="Google Shape;303;p36"/>
          <p:cNvSpPr/>
          <p:nvPr/>
        </p:nvSpPr>
        <p:spPr>
          <a:xfrm>
            <a:off x="459900" y="6348438"/>
            <a:ext cx="1930374" cy="434224"/>
          </a:xfrm>
          <a:custGeom>
            <a:rect b="b" l="l" r="r" t="t"/>
            <a:pathLst>
              <a:path extrusionOk="0" h="3199" w="5809">
                <a:moveTo>
                  <a:pt x="1" y="1"/>
                </a:moveTo>
                <a:lnTo>
                  <a:pt x="1" y="3198"/>
                </a:lnTo>
                <a:lnTo>
                  <a:pt x="5809" y="3198"/>
                </a:lnTo>
                <a:lnTo>
                  <a:pt x="4195" y="1"/>
                </a:ln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chemeClr val="lt1"/>
                </a:solidFill>
              </a:rPr>
              <a:t>Hypertension </a:t>
            </a:r>
            <a:endParaRPr sz="1300">
              <a:solidFill>
                <a:schemeClr val="lt1"/>
              </a:solidFill>
              <a:latin typeface="Open Sans"/>
              <a:ea typeface="Open Sans"/>
              <a:cs typeface="Open Sans"/>
              <a:sym typeface="Open Sans"/>
            </a:endParaRPr>
          </a:p>
        </p:txBody>
      </p:sp>
      <p:sp>
        <p:nvSpPr>
          <p:cNvPr id="304" name="Google Shape;304;p36"/>
          <p:cNvSpPr txBox="1"/>
          <p:nvPr/>
        </p:nvSpPr>
        <p:spPr>
          <a:xfrm>
            <a:off x="672071" y="7558689"/>
            <a:ext cx="6029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Open Sans"/>
                <a:ea typeface="Open Sans"/>
                <a:cs typeface="Open Sans"/>
                <a:sym typeface="Open Sans"/>
              </a:rPr>
              <a:t>NOTE: There may be mild proteinuria and edema.</a:t>
            </a:r>
            <a:endParaRPr sz="1000">
              <a:latin typeface="Open Sans"/>
              <a:ea typeface="Open Sans"/>
              <a:cs typeface="Open Sans"/>
              <a:sym typeface="Open Sans"/>
            </a:endParaRPr>
          </a:p>
        </p:txBody>
      </p:sp>
      <p:graphicFrame>
        <p:nvGraphicFramePr>
          <p:cNvPr id="305" name="Google Shape;305;p36"/>
          <p:cNvGraphicFramePr/>
          <p:nvPr/>
        </p:nvGraphicFramePr>
        <p:xfrm>
          <a:off x="459900" y="8178515"/>
          <a:ext cx="3000000" cy="3000000"/>
        </p:xfrm>
        <a:graphic>
          <a:graphicData uri="http://schemas.openxmlformats.org/drawingml/2006/table">
            <a:tbl>
              <a:tblPr bandRow="1" firstRow="1">
                <a:noFill/>
                <a:tableStyleId>{19A483BC-85B7-4CD9-AC8A-15294232594C}</a:tableStyleId>
              </a:tblPr>
              <a:tblGrid>
                <a:gridCol w="2857375"/>
                <a:gridCol w="2857375"/>
              </a:tblGrid>
              <a:tr h="370725">
                <a:tc>
                  <a:txBody>
                    <a:bodyPr/>
                    <a:lstStyle/>
                    <a:p>
                      <a:pPr indent="0" lvl="0" marL="0" rtl="0" algn="ctr">
                        <a:spcBef>
                          <a:spcPts val="0"/>
                        </a:spcBef>
                        <a:spcAft>
                          <a:spcPts val="0"/>
                        </a:spcAft>
                        <a:buNone/>
                      </a:pPr>
                      <a:r>
                        <a:rPr lang="en" sz="1600">
                          <a:latin typeface="Open Sans"/>
                          <a:ea typeface="Open Sans"/>
                          <a:cs typeface="Open Sans"/>
                          <a:sym typeface="Open Sans"/>
                        </a:rPr>
                        <a:t>Examples of nephritic syndrome:</a:t>
                      </a:r>
                      <a:endParaRPr b="1" sz="1300">
                        <a:solidFill>
                          <a:srgbClr val="AAC1DB"/>
                        </a:solidFill>
                        <a:latin typeface="Open Sans"/>
                        <a:ea typeface="Open Sans"/>
                        <a:cs typeface="Open Sans"/>
                        <a:sym typeface="Open Sans"/>
                      </a:endParaRPr>
                    </a:p>
                  </a:txBody>
                  <a:tcPr marT="45725" marB="45725" marR="121925" marL="1219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96809C"/>
                    </a:solidFill>
                  </a:tcPr>
                </a:tc>
                <a:tc>
                  <a:txBody>
                    <a:bodyPr/>
                    <a:lstStyle/>
                    <a:p>
                      <a:pPr indent="-317500" lvl="0" marL="457200" rtl="0" algn="l">
                        <a:spcBef>
                          <a:spcPts val="0"/>
                        </a:spcBef>
                        <a:spcAft>
                          <a:spcPts val="0"/>
                        </a:spcAft>
                        <a:buClr>
                          <a:srgbClr val="980000"/>
                        </a:buClr>
                        <a:buSzPts val="1400"/>
                        <a:buFont typeface="Open Sans"/>
                        <a:buChar char="●"/>
                      </a:pPr>
                      <a:r>
                        <a:rPr b="0" lang="en">
                          <a:solidFill>
                            <a:srgbClr val="980000"/>
                          </a:solidFill>
                          <a:latin typeface="Open Sans"/>
                          <a:ea typeface="Open Sans"/>
                          <a:cs typeface="Open Sans"/>
                          <a:sym typeface="Open Sans"/>
                        </a:rPr>
                        <a:t>Post</a:t>
                      </a:r>
                      <a:r>
                        <a:rPr b="0" lang="en">
                          <a:solidFill>
                            <a:srgbClr val="980000"/>
                          </a:solidFill>
                          <a:latin typeface="Open Sans"/>
                          <a:ea typeface="Open Sans"/>
                          <a:cs typeface="Open Sans"/>
                          <a:sym typeface="Open Sans"/>
                        </a:rPr>
                        <a:t> infectious glomerulonephritis (most classical example)</a:t>
                      </a:r>
                      <a:endParaRPr b="0">
                        <a:solidFill>
                          <a:srgbClr val="980000"/>
                        </a:solidFill>
                        <a:latin typeface="Open Sans"/>
                        <a:ea typeface="Open Sans"/>
                        <a:cs typeface="Open Sans"/>
                        <a:sym typeface="Open Sans"/>
                      </a:endParaRPr>
                    </a:p>
                    <a:p>
                      <a:pPr indent="-317500" lvl="0" marL="457200" rtl="0" algn="l">
                        <a:spcBef>
                          <a:spcPts val="0"/>
                        </a:spcBef>
                        <a:spcAft>
                          <a:spcPts val="0"/>
                        </a:spcAft>
                        <a:buClr>
                          <a:srgbClr val="434343"/>
                        </a:buClr>
                        <a:buSzPts val="1400"/>
                        <a:buFont typeface="Open Sans"/>
                        <a:buChar char="●"/>
                      </a:pPr>
                      <a:r>
                        <a:rPr b="0" lang="en">
                          <a:solidFill>
                            <a:srgbClr val="434343"/>
                          </a:solidFill>
                          <a:latin typeface="Open Sans"/>
                          <a:ea typeface="Open Sans"/>
                          <a:cs typeface="Open Sans"/>
                          <a:sym typeface="Open Sans"/>
                        </a:rPr>
                        <a:t>Lupus nephritis (can also present as nephrotic syndrome)</a:t>
                      </a:r>
                      <a:endParaRPr b="0">
                        <a:solidFill>
                          <a:srgbClr val="434343"/>
                        </a:solidFill>
                        <a:latin typeface="Open Sans"/>
                        <a:ea typeface="Open Sans"/>
                        <a:cs typeface="Open Sans"/>
                        <a:sym typeface="Open Sans"/>
                      </a:endParaRPr>
                    </a:p>
                  </a:txBody>
                  <a:tcPr marT="45725" marB="45725" marR="121925" marL="121925">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graphicFrame>
        <p:nvGraphicFramePr>
          <p:cNvPr id="310" name="Google Shape;310;p37"/>
          <p:cNvGraphicFramePr/>
          <p:nvPr/>
        </p:nvGraphicFramePr>
        <p:xfrm>
          <a:off x="0" y="-153750"/>
          <a:ext cx="3000000" cy="3000000"/>
        </p:xfrm>
        <a:graphic>
          <a:graphicData uri="http://schemas.openxmlformats.org/drawingml/2006/table">
            <a:tbl>
              <a:tblPr>
                <a:noFill/>
                <a:tableStyleId>{B5E0768B-2577-4D94-9F35-EB30107735E1}</a:tableStyleId>
              </a:tblPr>
              <a:tblGrid>
                <a:gridCol w="1708075"/>
                <a:gridCol w="2863925"/>
                <a:gridCol w="2286000"/>
              </a:tblGrid>
              <a:tr h="665575">
                <a:tc gridSpan="3" rowSpan="2">
                  <a:txBody>
                    <a:bodyPr/>
                    <a:lstStyle/>
                    <a:p>
                      <a:pPr indent="0" lvl="0" marL="0" rtl="0" algn="ctr">
                        <a:lnSpc>
                          <a:spcPct val="90000"/>
                        </a:lnSpc>
                        <a:spcBef>
                          <a:spcPts val="0"/>
                        </a:spcBef>
                        <a:spcAft>
                          <a:spcPts val="0"/>
                        </a:spcAft>
                        <a:buNone/>
                      </a:pPr>
                      <a:r>
                        <a:rPr b="1" lang="en" sz="2000">
                          <a:solidFill>
                            <a:schemeClr val="lt1"/>
                          </a:solidFill>
                          <a:latin typeface="Open Sans"/>
                          <a:ea typeface="Open Sans"/>
                          <a:cs typeface="Open Sans"/>
                          <a:sym typeface="Open Sans"/>
                        </a:rPr>
                        <a:t>Post-infectious glomerulonephritis (PIGN)</a:t>
                      </a:r>
                      <a:endParaRPr b="1" sz="2000">
                        <a:solidFill>
                          <a:schemeClr val="lt1"/>
                        </a:solidFill>
                        <a:latin typeface="Open Sans"/>
                        <a:ea typeface="Open Sans"/>
                        <a:cs typeface="Open Sans"/>
                        <a:sym typeface="Open Sans"/>
                      </a:endParaRPr>
                    </a:p>
                  </a:txBody>
                  <a:tcPr marT="91425" marB="91425" marR="91425" marL="91425" anchor="ctr">
                    <a:solidFill>
                      <a:srgbClr val="64506A"/>
                    </a:solidFill>
                  </a:tcPr>
                </a:tc>
                <a:tc rowSpan="2" hMerge="1"/>
                <a:tc rowSpan="2" hMerge="1"/>
              </a:tr>
              <a:tr h="257850">
                <a:tc gridSpan="3" vMerge="1"/>
                <a:tc hMerge="1" vMerge="1"/>
                <a:tc hMerge="1" vMerge="1"/>
              </a:tr>
              <a:tr h="259047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Overview </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It is a type of acute diffuse proliferative GN.</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It is caused by deposition of immune complexes in glomeruli.</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The most common cause of post-infectious glomerulonephritis is infection with group A, beta-hemolytic streptococci and is therefore also called post- streptococcal glomerulonephritis . Other infections include pneumococcal and staphylococcal infections and viral diseases (mumps, measles, chickenpox etc.).</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Usually there is a latent period between the exposure and the occurrence of glomerulonephritis</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Classically PIGN develops in children 1 to 4 weeks after streptococcal infection of the pharynx (pharyngitis) or tonsils (tonsillitis) or the skin (impetigo or infected insect bite).</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This disease was more common in the past (because now we have antibiotics), but it is still one of the common childhood renal diseases.</a:t>
                      </a:r>
                      <a:endParaRPr sz="1200">
                        <a:solidFill>
                          <a:srgbClr val="434343"/>
                        </a:solidFill>
                        <a:latin typeface="Open Sans"/>
                        <a:ea typeface="Open Sans"/>
                        <a:cs typeface="Open Sans"/>
                        <a:sym typeface="Open Sans"/>
                      </a:endParaRPr>
                    </a:p>
                  </a:txBody>
                  <a:tcPr marT="91425" marB="91425" marR="91425" marL="91425"/>
                </a:tc>
                <a:tc hMerge="1"/>
              </a:tr>
              <a:tr h="309262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LM</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There is </a:t>
                      </a:r>
                      <a:r>
                        <a:rPr lang="en" sz="1200">
                          <a:solidFill>
                            <a:srgbClr val="980000"/>
                          </a:solidFill>
                          <a:latin typeface="Open Sans"/>
                          <a:ea typeface="Open Sans"/>
                          <a:cs typeface="Open Sans"/>
                          <a:sym typeface="Open Sans"/>
                        </a:rPr>
                        <a:t>diffuse enlargement and hypercellularity of glomeruli</a:t>
                      </a:r>
                      <a:r>
                        <a:rPr lang="en" sz="1200">
                          <a:solidFill>
                            <a:srgbClr val="434343"/>
                          </a:solidFill>
                          <a:latin typeface="Open Sans"/>
                          <a:ea typeface="Open Sans"/>
                          <a:cs typeface="Open Sans"/>
                          <a:sym typeface="Open Sans"/>
                        </a:rPr>
                        <a:t> due to proliferation of endothelial cells and mesangial cells and infiltration of neutrophils and monocytes. </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Crescents maybe present.</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Glomerular necrosis maybe present.</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All histologic changes resolve completely in most patients after several months</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t/>
                      </a:r>
                      <a:endParaRPr sz="1200">
                        <a:solidFill>
                          <a:srgbClr val="434343"/>
                        </a:solidFill>
                        <a:latin typeface="Open Sans"/>
                        <a:ea typeface="Open Sans"/>
                        <a:cs typeface="Open Sans"/>
                        <a:sym typeface="Open Sans"/>
                      </a:endParaRPr>
                    </a:p>
                  </a:txBody>
                  <a:tcPr marT="91425" marB="91425" marR="91425" marL="91425"/>
                </a:tc>
                <a:tc hMerge="1"/>
              </a:tr>
              <a:tr h="1350800">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IF</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Coarse granular (lumpy bumpy) </a:t>
                      </a:r>
                      <a:r>
                        <a:rPr lang="en" sz="1200">
                          <a:solidFill>
                            <a:srgbClr val="980000"/>
                          </a:solidFill>
                          <a:latin typeface="Open Sans"/>
                          <a:ea typeface="Open Sans"/>
                          <a:cs typeface="Open Sans"/>
                          <a:sym typeface="Open Sans"/>
                        </a:rPr>
                        <a:t>IgG and C3</a:t>
                      </a:r>
                      <a:endParaRPr sz="1200">
                        <a:solidFill>
                          <a:srgbClr val="980000"/>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 are positive along the capillary walls.</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t/>
                      </a:r>
                      <a:endParaRPr sz="1200">
                        <a:solidFill>
                          <a:srgbClr val="434343"/>
                        </a:solidFill>
                        <a:latin typeface="Open Sans"/>
                        <a:ea typeface="Open Sans"/>
                        <a:cs typeface="Open Sans"/>
                        <a:sym typeface="Open Sans"/>
                      </a:endParaRPr>
                    </a:p>
                  </a:txBody>
                  <a:tcPr marT="91425" marB="91425" marR="91425" marL="91425" anchor="ctr"/>
                </a:tc>
                <a:tc hMerge="1"/>
              </a:tr>
              <a:tr h="1611400">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EM</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Characteristic subepithelial electron </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dense immune deposits. They look </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like </a:t>
                      </a:r>
                      <a:r>
                        <a:rPr lang="en" sz="1200">
                          <a:solidFill>
                            <a:srgbClr val="980000"/>
                          </a:solidFill>
                          <a:latin typeface="Open Sans"/>
                          <a:ea typeface="Open Sans"/>
                          <a:cs typeface="Open Sans"/>
                          <a:sym typeface="Open Sans"/>
                        </a:rPr>
                        <a:t>dome shaped humps </a:t>
                      </a:r>
                      <a:r>
                        <a:rPr lang="en" sz="1200">
                          <a:solidFill>
                            <a:srgbClr val="434343"/>
                          </a:solidFill>
                          <a:latin typeface="Open Sans"/>
                          <a:ea typeface="Open Sans"/>
                          <a:cs typeface="Open Sans"/>
                          <a:sym typeface="Open Sans"/>
                        </a:rPr>
                        <a:t>(called </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subepithelial humps). The deposits</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 clear up and disappear in a few months.</a:t>
                      </a:r>
                      <a:endParaRPr sz="1200">
                        <a:solidFill>
                          <a:srgbClr val="434343"/>
                        </a:solidFill>
                        <a:latin typeface="Open Sans"/>
                        <a:ea typeface="Open Sans"/>
                        <a:cs typeface="Open Sans"/>
                        <a:sym typeface="Open Sans"/>
                      </a:endParaRPr>
                    </a:p>
                  </a:txBody>
                  <a:tcPr marT="91425" marB="91425" marR="91425" marL="91425"/>
                </a:tc>
                <a:tc hMerge="1"/>
              </a:tr>
            </a:tbl>
          </a:graphicData>
        </a:graphic>
      </p:graphicFrame>
      <p:pic>
        <p:nvPicPr>
          <p:cNvPr id="311" name="Google Shape;311;p37"/>
          <p:cNvPicPr preferRelativeResize="0"/>
          <p:nvPr/>
        </p:nvPicPr>
        <p:blipFill>
          <a:blip r:embed="rId3">
            <a:alphaModFix/>
          </a:blip>
          <a:stretch>
            <a:fillRect/>
          </a:stretch>
        </p:blipFill>
        <p:spPr>
          <a:xfrm>
            <a:off x="1973250" y="5394049"/>
            <a:ext cx="2598750" cy="1445075"/>
          </a:xfrm>
          <a:prstGeom prst="rect">
            <a:avLst/>
          </a:prstGeom>
          <a:noFill/>
          <a:ln>
            <a:noFill/>
          </a:ln>
        </p:spPr>
      </p:pic>
      <p:pic>
        <p:nvPicPr>
          <p:cNvPr id="312" name="Google Shape;312;p37"/>
          <p:cNvPicPr preferRelativeResize="0"/>
          <p:nvPr/>
        </p:nvPicPr>
        <p:blipFill>
          <a:blip r:embed="rId4">
            <a:alphaModFix/>
          </a:blip>
          <a:stretch>
            <a:fillRect/>
          </a:stretch>
        </p:blipFill>
        <p:spPr>
          <a:xfrm>
            <a:off x="4713550" y="5394050"/>
            <a:ext cx="1919833" cy="1445075"/>
          </a:xfrm>
          <a:prstGeom prst="rect">
            <a:avLst/>
          </a:prstGeom>
          <a:noFill/>
          <a:ln>
            <a:noFill/>
          </a:ln>
        </p:spPr>
      </p:pic>
      <p:pic>
        <p:nvPicPr>
          <p:cNvPr id="313" name="Google Shape;313;p37"/>
          <p:cNvPicPr preferRelativeResize="0"/>
          <p:nvPr/>
        </p:nvPicPr>
        <p:blipFill>
          <a:blip r:embed="rId5">
            <a:alphaModFix/>
          </a:blip>
          <a:stretch>
            <a:fillRect/>
          </a:stretch>
        </p:blipFill>
        <p:spPr>
          <a:xfrm>
            <a:off x="5231576" y="8450718"/>
            <a:ext cx="1540199" cy="1320749"/>
          </a:xfrm>
          <a:prstGeom prst="rect">
            <a:avLst/>
          </a:prstGeom>
          <a:noFill/>
          <a:ln>
            <a:noFill/>
          </a:ln>
        </p:spPr>
      </p:pic>
      <p:pic>
        <p:nvPicPr>
          <p:cNvPr id="314" name="Google Shape;314;p37"/>
          <p:cNvPicPr preferRelativeResize="0"/>
          <p:nvPr/>
        </p:nvPicPr>
        <p:blipFill>
          <a:blip r:embed="rId6">
            <a:alphaModFix/>
          </a:blip>
          <a:stretch>
            <a:fillRect/>
          </a:stretch>
        </p:blipFill>
        <p:spPr>
          <a:xfrm>
            <a:off x="5484070" y="7160600"/>
            <a:ext cx="1009249" cy="978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graphicFrame>
        <p:nvGraphicFramePr>
          <p:cNvPr id="319" name="Google Shape;319;p38"/>
          <p:cNvGraphicFramePr/>
          <p:nvPr/>
        </p:nvGraphicFramePr>
        <p:xfrm>
          <a:off x="0" y="-153750"/>
          <a:ext cx="3000000" cy="3000000"/>
        </p:xfrm>
        <a:graphic>
          <a:graphicData uri="http://schemas.openxmlformats.org/drawingml/2006/table">
            <a:tbl>
              <a:tblPr>
                <a:noFill/>
                <a:tableStyleId>{B5E0768B-2577-4D94-9F35-EB30107735E1}</a:tableStyleId>
              </a:tblPr>
              <a:tblGrid>
                <a:gridCol w="1708075"/>
                <a:gridCol w="2863925"/>
                <a:gridCol w="2286000"/>
              </a:tblGrid>
              <a:tr h="665575">
                <a:tc gridSpan="3" rowSpan="2">
                  <a:txBody>
                    <a:bodyPr/>
                    <a:lstStyle/>
                    <a:p>
                      <a:pPr indent="0" lvl="0" marL="0" rtl="0" algn="ctr">
                        <a:lnSpc>
                          <a:spcPct val="90000"/>
                        </a:lnSpc>
                        <a:spcBef>
                          <a:spcPts val="0"/>
                        </a:spcBef>
                        <a:spcAft>
                          <a:spcPts val="0"/>
                        </a:spcAft>
                        <a:buNone/>
                      </a:pPr>
                      <a:r>
                        <a:rPr b="1" lang="en" sz="2000">
                          <a:solidFill>
                            <a:schemeClr val="lt1"/>
                          </a:solidFill>
                          <a:latin typeface="Open Sans"/>
                          <a:ea typeface="Open Sans"/>
                          <a:cs typeface="Open Sans"/>
                          <a:sym typeface="Open Sans"/>
                        </a:rPr>
                        <a:t>Post-infectious glomerulonephritis (PIGN) cont.</a:t>
                      </a:r>
                      <a:endParaRPr b="1" sz="2000">
                        <a:solidFill>
                          <a:schemeClr val="lt1"/>
                        </a:solidFill>
                        <a:latin typeface="Open Sans"/>
                        <a:ea typeface="Open Sans"/>
                        <a:cs typeface="Open Sans"/>
                        <a:sym typeface="Open Sans"/>
                      </a:endParaRPr>
                    </a:p>
                  </a:txBody>
                  <a:tcPr marT="91425" marB="91425" marR="91425" marL="91425" anchor="ctr">
                    <a:solidFill>
                      <a:srgbClr val="64506A"/>
                    </a:solidFill>
                  </a:tcPr>
                </a:tc>
                <a:tc rowSpan="2" hMerge="1"/>
                <a:tc rowSpan="2" hMerge="1"/>
              </a:tr>
              <a:tr h="257850">
                <a:tc gridSpan="3" vMerge="1"/>
                <a:tc hMerge="1" vMerge="1"/>
                <a:tc hMerge="1" vMerge="1"/>
              </a:tr>
              <a:tr h="1481100">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Pathogenesis</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The immune complexes are deposited in the glomeruli in the subepithelial area and are composed of IgG and C3. The deposits initiate inflammation by</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AutoNum type="arabicPeriod"/>
                      </a:pPr>
                      <a:r>
                        <a:rPr lang="en" sz="1200">
                          <a:solidFill>
                            <a:srgbClr val="434343"/>
                          </a:solidFill>
                          <a:latin typeface="Open Sans"/>
                          <a:ea typeface="Open Sans"/>
                          <a:cs typeface="Open Sans"/>
                          <a:sym typeface="Open Sans"/>
                        </a:rPr>
                        <a:t>activating complements: this way the complements get used up leading to development of hypocomplementemia (serum C3 levels are low during the acute phase of disease).</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AutoNum type="arabicPeriod"/>
                      </a:pPr>
                      <a:r>
                        <a:rPr lang="en" sz="1200">
                          <a:solidFill>
                            <a:srgbClr val="434343"/>
                          </a:solidFill>
                          <a:latin typeface="Open Sans"/>
                          <a:ea typeface="Open Sans"/>
                          <a:cs typeface="Open Sans"/>
                          <a:sym typeface="Open Sans"/>
                        </a:rPr>
                        <a:t>And activating various other inflammatory mediators </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All these inflammatory mediators:</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attracts and activate neutrophils and monocytes</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 </a:t>
                      </a:r>
                      <a:r>
                        <a:rPr lang="en" sz="1200">
                          <a:solidFill>
                            <a:srgbClr val="434343"/>
                          </a:solidFill>
                          <a:latin typeface="Open Sans"/>
                          <a:ea typeface="Open Sans"/>
                          <a:cs typeface="Open Sans"/>
                          <a:sym typeface="Open Sans"/>
                        </a:rPr>
                        <a:t>stimulates proliferation of mesangial and endothelial cell proliferation.</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These effects result in marked glomerular hypercellularity  resulting in diffuse proliferative glomerulonephritis.</a:t>
                      </a:r>
                      <a:endParaRPr sz="1200">
                        <a:solidFill>
                          <a:srgbClr val="434343"/>
                        </a:solidFill>
                        <a:latin typeface="Open Sans"/>
                        <a:ea typeface="Open Sans"/>
                        <a:cs typeface="Open Sans"/>
                        <a:sym typeface="Open Sans"/>
                      </a:endParaRPr>
                    </a:p>
                  </a:txBody>
                  <a:tcPr marT="91425" marB="91425" marR="91425" marL="91425"/>
                </a:tc>
                <a:tc hMerge="1"/>
              </a:tr>
              <a:tr h="144907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Clinical features/ Diagnosis/ Prognosis</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The onset of kidney disease is sudden.</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Present as nephritic syndrome (oliguria, hematuria, hypertension and azotemia).</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Serum C3 levels are low during the acute phase.</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Diagnosis depends on serologic evidence of a rise in antibody titers to streptococcal products e.g. ASO titre is positive.</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This disease resolves in over 90% of patients. Rarely patients (usually adults) develop progressive renal failure.</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Grossly there is multiple punctate hemorrhagic spots on the kidney surface.</a:t>
                      </a:r>
                      <a:endParaRPr sz="1200">
                        <a:solidFill>
                          <a:srgbClr val="434343"/>
                        </a:solidFill>
                        <a:latin typeface="Open Sans"/>
                        <a:ea typeface="Open Sans"/>
                        <a:cs typeface="Open Sans"/>
                        <a:sym typeface="Open Sans"/>
                      </a:endParaRPr>
                    </a:p>
                  </a:txBody>
                  <a:tcPr marT="91425" marB="91425" marR="91425" marL="91425"/>
                </a:tc>
                <a:tc hMerge="1"/>
              </a:tr>
            </a:tbl>
          </a:graphicData>
        </a:graphic>
      </p:graphicFrame>
      <p:graphicFrame>
        <p:nvGraphicFramePr>
          <p:cNvPr id="320" name="Google Shape;320;p38"/>
          <p:cNvGraphicFramePr/>
          <p:nvPr/>
        </p:nvGraphicFramePr>
        <p:xfrm>
          <a:off x="-12" y="5297794"/>
          <a:ext cx="3000000" cy="3000000"/>
        </p:xfrm>
        <a:graphic>
          <a:graphicData uri="http://schemas.openxmlformats.org/drawingml/2006/table">
            <a:tbl>
              <a:tblPr>
                <a:noFill/>
                <a:tableStyleId>{B5E0768B-2577-4D94-9F35-EB30107735E1}</a:tableStyleId>
              </a:tblPr>
              <a:tblGrid>
                <a:gridCol w="1708075"/>
                <a:gridCol w="2863925"/>
                <a:gridCol w="2286000"/>
              </a:tblGrid>
              <a:tr h="709250">
                <a:tc gridSpan="3" rowSpan="2">
                  <a:txBody>
                    <a:bodyPr/>
                    <a:lstStyle/>
                    <a:p>
                      <a:pPr indent="0" lvl="0" marL="0" rtl="0" algn="ctr">
                        <a:lnSpc>
                          <a:spcPct val="90000"/>
                        </a:lnSpc>
                        <a:spcBef>
                          <a:spcPts val="0"/>
                        </a:spcBef>
                        <a:spcAft>
                          <a:spcPts val="0"/>
                        </a:spcAft>
                        <a:buNone/>
                      </a:pPr>
                      <a:r>
                        <a:rPr b="1" lang="en" sz="2000">
                          <a:solidFill>
                            <a:schemeClr val="lt1"/>
                          </a:solidFill>
                          <a:latin typeface="Open Sans"/>
                          <a:ea typeface="Open Sans"/>
                          <a:cs typeface="Open Sans"/>
                          <a:sym typeface="Open Sans"/>
                        </a:rPr>
                        <a:t>Lupus nephropathy/nephritis (LN)</a:t>
                      </a:r>
                      <a:endParaRPr b="1" sz="2000">
                        <a:solidFill>
                          <a:schemeClr val="lt1"/>
                        </a:solidFill>
                        <a:latin typeface="Open Sans"/>
                        <a:ea typeface="Open Sans"/>
                        <a:cs typeface="Open Sans"/>
                        <a:sym typeface="Open Sans"/>
                      </a:endParaRPr>
                    </a:p>
                  </a:txBody>
                  <a:tcPr marT="91425" marB="91425" marR="91425" marL="91425" anchor="ctr">
                    <a:solidFill>
                      <a:srgbClr val="64506A"/>
                    </a:solidFill>
                  </a:tcPr>
                </a:tc>
                <a:tc rowSpan="2" hMerge="1"/>
                <a:tc rowSpan="2" hMerge="1"/>
              </a:tr>
              <a:tr h="773400">
                <a:tc gridSpan="3" vMerge="1"/>
                <a:tc hMerge="1" vMerge="1"/>
                <a:tc hMerge="1" vMerge="1"/>
              </a:tr>
              <a:tr h="1578325">
                <a:tc gridSpan="3" row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LN is seen in patients with the autoimmune disease called </a:t>
                      </a:r>
                      <a:r>
                        <a:rPr b="1" lang="en" sz="1200">
                          <a:solidFill>
                            <a:srgbClr val="434343"/>
                          </a:solidFill>
                          <a:latin typeface="Open Sans"/>
                          <a:ea typeface="Open Sans"/>
                          <a:cs typeface="Open Sans"/>
                          <a:sym typeface="Open Sans"/>
                        </a:rPr>
                        <a:t>systemic lupus erythematosus (SLE).</a:t>
                      </a:r>
                      <a:endParaRPr b="1"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When SLE patients have associated renal disease its is called as lupus nephritis (LN).</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These patients classically have high levels of </a:t>
                      </a:r>
                      <a:r>
                        <a:rPr lang="en" sz="1200">
                          <a:solidFill>
                            <a:srgbClr val="980000"/>
                          </a:solidFill>
                          <a:latin typeface="Open Sans"/>
                          <a:ea typeface="Open Sans"/>
                          <a:cs typeface="Open Sans"/>
                          <a:sym typeface="Open Sans"/>
                        </a:rPr>
                        <a:t>Antinuclear antibodies (ANA) and double stranded DNA (dsDNA)</a:t>
                      </a:r>
                      <a:endParaRPr sz="1200">
                        <a:solidFill>
                          <a:srgbClr val="980000"/>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It can present as </a:t>
                      </a:r>
                      <a:r>
                        <a:rPr b="1" lang="en" sz="1200">
                          <a:solidFill>
                            <a:srgbClr val="434343"/>
                          </a:solidFill>
                          <a:latin typeface="Open Sans"/>
                          <a:ea typeface="Open Sans"/>
                          <a:cs typeface="Open Sans"/>
                          <a:sym typeface="Open Sans"/>
                        </a:rPr>
                        <a:t>nephrotic or nephritic syndrome.</a:t>
                      </a:r>
                      <a:endParaRPr b="1"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b="1" lang="en" sz="1200">
                          <a:solidFill>
                            <a:srgbClr val="434343"/>
                          </a:solidFill>
                          <a:latin typeface="Open Sans"/>
                          <a:ea typeface="Open Sans"/>
                          <a:cs typeface="Open Sans"/>
                          <a:sym typeface="Open Sans"/>
                        </a:rPr>
                        <a:t>LN is an immune complex mediated disease</a:t>
                      </a:r>
                      <a:r>
                        <a:rPr lang="en" sz="1200">
                          <a:solidFill>
                            <a:srgbClr val="434343"/>
                          </a:solidFill>
                          <a:latin typeface="Open Sans"/>
                          <a:ea typeface="Open Sans"/>
                          <a:cs typeface="Open Sans"/>
                          <a:sym typeface="Open Sans"/>
                        </a:rPr>
                        <a:t> in which there is the deposition of antigen antibody complexes in the glomeruli. The deposits trigger an inflammatory response which in turn triggers the proliferation of the epithelial, endothelial and mesangial cells of the glomeruli. It can even lead to glomerular necrosis.</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LN can be active or chronic or a combination of both.</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The LN lesions have been classified into 6 classes or groups by the International Society of Nephrology/Renal Pathology Society (ISN/RPS). This classification helps give information regarding the activity, chronicity and the prognosis of the disease.</a:t>
                      </a:r>
                      <a:endParaRPr sz="1200">
                        <a:solidFill>
                          <a:srgbClr val="434343"/>
                        </a:solidFill>
                        <a:latin typeface="Open Sans"/>
                        <a:ea typeface="Open Sans"/>
                        <a:cs typeface="Open Sans"/>
                        <a:sym typeface="Open Sans"/>
                      </a:endParaRPr>
                    </a:p>
                  </a:txBody>
                  <a:tcPr marT="91425" marB="91425" marR="91425" marL="91425" anchor="ctr">
                    <a:solidFill>
                      <a:srgbClr val="FFFFFF"/>
                    </a:solidFill>
                  </a:tcPr>
                </a:tc>
                <a:tc rowSpan="2" hMerge="1"/>
                <a:tc rowSpan="2" hMerge="1"/>
              </a:tr>
              <a:tr h="1544175">
                <a:tc gridSpan="3" vMerge="1"/>
                <a:tc hMerge="1" vMerge="1"/>
                <a:tc hMerge="1" vMerge="1"/>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graphicFrame>
        <p:nvGraphicFramePr>
          <p:cNvPr id="325" name="Google Shape;325;p39"/>
          <p:cNvGraphicFramePr/>
          <p:nvPr/>
        </p:nvGraphicFramePr>
        <p:xfrm>
          <a:off x="0" y="-153750"/>
          <a:ext cx="3000000" cy="3000000"/>
        </p:xfrm>
        <a:graphic>
          <a:graphicData uri="http://schemas.openxmlformats.org/drawingml/2006/table">
            <a:tbl>
              <a:tblPr>
                <a:noFill/>
                <a:tableStyleId>{B5E0768B-2577-4D94-9F35-EB30107735E1}</a:tableStyleId>
              </a:tblPr>
              <a:tblGrid>
                <a:gridCol w="1708075"/>
                <a:gridCol w="2863925"/>
                <a:gridCol w="2286000"/>
              </a:tblGrid>
              <a:tr h="665575">
                <a:tc gridSpan="3" rowSpan="2">
                  <a:txBody>
                    <a:bodyPr/>
                    <a:lstStyle/>
                    <a:p>
                      <a:pPr indent="0" lvl="0" marL="0" rtl="0" algn="ctr">
                        <a:lnSpc>
                          <a:spcPct val="90000"/>
                        </a:lnSpc>
                        <a:spcBef>
                          <a:spcPts val="0"/>
                        </a:spcBef>
                        <a:spcAft>
                          <a:spcPts val="0"/>
                        </a:spcAft>
                        <a:buNone/>
                      </a:pPr>
                      <a:r>
                        <a:rPr b="1" lang="en" sz="2000">
                          <a:solidFill>
                            <a:schemeClr val="lt1"/>
                          </a:solidFill>
                          <a:latin typeface="Open Sans"/>
                          <a:ea typeface="Open Sans"/>
                          <a:cs typeface="Open Sans"/>
                          <a:sym typeface="Open Sans"/>
                        </a:rPr>
                        <a:t>Hematuria </a:t>
                      </a:r>
                      <a:endParaRPr b="1" sz="2000">
                        <a:solidFill>
                          <a:schemeClr val="lt1"/>
                        </a:solidFill>
                        <a:latin typeface="Open Sans"/>
                        <a:ea typeface="Open Sans"/>
                        <a:cs typeface="Open Sans"/>
                        <a:sym typeface="Open Sans"/>
                      </a:endParaRPr>
                    </a:p>
                  </a:txBody>
                  <a:tcPr marT="91425" marB="91425" marR="91425" marL="91425" anchor="ctr">
                    <a:solidFill>
                      <a:srgbClr val="64506A"/>
                    </a:solidFill>
                  </a:tcPr>
                </a:tc>
                <a:tc rowSpan="2" hMerge="1"/>
                <a:tc rowSpan="2" hMerge="1"/>
              </a:tr>
              <a:tr h="257850">
                <a:tc gridSpan="3" vMerge="1"/>
                <a:tc hMerge="1" vMerge="1"/>
                <a:tc hMerge="1" vMerge="1"/>
              </a:tr>
              <a:tr h="259047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Overview </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IgA nephropathy (IgAN) is one of the most common type of primary glomerulonephritis that presents as hematuria</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IgAN is characterized by the deposition of IgA immunoglobulin in the mesangium/ paramesangium of glomeruli.</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It usually present as hematuria only and sometimes as nephritic syndrome.</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When it occurs in combination with vasculitis (leukocytoclastic vasculitis) and multiorgan involvement then is referred to as Henoch-Schonlein purpura.</a:t>
                      </a:r>
                      <a:endParaRPr sz="1200">
                        <a:solidFill>
                          <a:srgbClr val="434343"/>
                        </a:solidFill>
                        <a:latin typeface="Open Sans"/>
                        <a:ea typeface="Open Sans"/>
                        <a:cs typeface="Open Sans"/>
                        <a:sym typeface="Open Sans"/>
                      </a:endParaRPr>
                    </a:p>
                  </a:txBody>
                  <a:tcPr marT="91425" marB="91425" marR="91425" marL="91425" anchor="ctr"/>
                </a:tc>
                <a:tc hMerge="1"/>
              </a:tr>
              <a:tr h="139627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LM</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Very variable (may or may not show  mesangial hypercellularity, endocapillary hypercellularity, glomerular sclerosis, tubulo-interstitial scarring).</a:t>
                      </a:r>
                      <a:endParaRPr sz="1200">
                        <a:solidFill>
                          <a:srgbClr val="434343"/>
                        </a:solidFill>
                        <a:latin typeface="Open Sans"/>
                        <a:ea typeface="Open Sans"/>
                        <a:cs typeface="Open Sans"/>
                        <a:sym typeface="Open Sans"/>
                      </a:endParaRPr>
                    </a:p>
                  </a:txBody>
                  <a:tcPr marT="91425" marB="91425" marR="91425" marL="91425" anchor="ctr"/>
                </a:tc>
                <a:tc hMerge="1"/>
              </a:tr>
              <a:tr h="177107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IF</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Dominant </a:t>
                      </a:r>
                      <a:r>
                        <a:rPr lang="en" sz="1200">
                          <a:solidFill>
                            <a:srgbClr val="980000"/>
                          </a:solidFill>
                          <a:latin typeface="Open Sans"/>
                          <a:ea typeface="Open Sans"/>
                          <a:cs typeface="Open Sans"/>
                          <a:sym typeface="Open Sans"/>
                        </a:rPr>
                        <a:t>IgA</a:t>
                      </a:r>
                      <a:r>
                        <a:rPr lang="en" sz="1200">
                          <a:solidFill>
                            <a:srgbClr val="434343"/>
                          </a:solidFill>
                          <a:latin typeface="Open Sans"/>
                          <a:ea typeface="Open Sans"/>
                          <a:cs typeface="Open Sans"/>
                          <a:sym typeface="Open Sans"/>
                        </a:rPr>
                        <a:t> stain positivity in the mesangium and paramesangium</a:t>
                      </a:r>
                      <a:endParaRPr sz="1200">
                        <a:solidFill>
                          <a:srgbClr val="434343"/>
                        </a:solidFill>
                        <a:latin typeface="Open Sans"/>
                        <a:ea typeface="Open Sans"/>
                        <a:cs typeface="Open Sans"/>
                        <a:sym typeface="Open Sans"/>
                      </a:endParaRPr>
                    </a:p>
                    <a:p>
                      <a:pPr indent="0" lvl="0" marL="228600" rtl="0" algn="l">
                        <a:spcBef>
                          <a:spcPts val="0"/>
                        </a:spcBef>
                        <a:spcAft>
                          <a:spcPts val="0"/>
                        </a:spcAft>
                        <a:buNone/>
                      </a:pPr>
                      <a:r>
                        <a:t/>
                      </a:r>
                      <a:endParaRPr sz="1200">
                        <a:solidFill>
                          <a:srgbClr val="434343"/>
                        </a:solidFill>
                        <a:latin typeface="Open Sans"/>
                        <a:ea typeface="Open Sans"/>
                        <a:cs typeface="Open Sans"/>
                        <a:sym typeface="Open Sans"/>
                      </a:endParaRPr>
                    </a:p>
                  </a:txBody>
                  <a:tcPr marT="91425" marB="91425" marR="91425" marL="91425"/>
                </a:tc>
                <a:tc hMerge="1"/>
              </a:tr>
              <a:tr h="1611400">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EM</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I</a:t>
                      </a:r>
                      <a:r>
                        <a:rPr lang="en" sz="1200">
                          <a:solidFill>
                            <a:srgbClr val="434343"/>
                          </a:solidFill>
                          <a:latin typeface="Open Sans"/>
                          <a:ea typeface="Open Sans"/>
                          <a:cs typeface="Open Sans"/>
                          <a:sym typeface="Open Sans"/>
                        </a:rPr>
                        <a:t>mmune complex deposits positive in the mesangium and paramesangial area.</a:t>
                      </a:r>
                      <a:endParaRPr sz="1200">
                        <a:solidFill>
                          <a:srgbClr val="434343"/>
                        </a:solidFill>
                        <a:latin typeface="Open Sans"/>
                        <a:ea typeface="Open Sans"/>
                        <a:cs typeface="Open Sans"/>
                        <a:sym typeface="Open Sans"/>
                      </a:endParaRPr>
                    </a:p>
                  </a:txBody>
                  <a:tcPr marT="91425" marB="91425" marR="91425" marL="91425"/>
                </a:tc>
                <a:tc hMerge="1"/>
              </a:tr>
            </a:tbl>
          </a:graphicData>
        </a:graphic>
      </p:graphicFrame>
      <p:pic>
        <p:nvPicPr>
          <p:cNvPr id="326" name="Google Shape;326;p39"/>
          <p:cNvPicPr preferRelativeResize="0"/>
          <p:nvPr/>
        </p:nvPicPr>
        <p:blipFill>
          <a:blip r:embed="rId3">
            <a:alphaModFix/>
          </a:blip>
          <a:stretch>
            <a:fillRect/>
          </a:stretch>
        </p:blipFill>
        <p:spPr>
          <a:xfrm>
            <a:off x="4572000" y="5171929"/>
            <a:ext cx="1725250" cy="1120375"/>
          </a:xfrm>
          <a:prstGeom prst="rect">
            <a:avLst/>
          </a:prstGeom>
          <a:noFill/>
          <a:ln>
            <a:noFill/>
          </a:ln>
        </p:spPr>
      </p:pic>
      <p:pic>
        <p:nvPicPr>
          <p:cNvPr id="327" name="Google Shape;327;p39"/>
          <p:cNvPicPr preferRelativeResize="0"/>
          <p:nvPr/>
        </p:nvPicPr>
        <p:blipFill>
          <a:blip r:embed="rId4">
            <a:alphaModFix/>
          </a:blip>
          <a:stretch>
            <a:fillRect/>
          </a:stretch>
        </p:blipFill>
        <p:spPr>
          <a:xfrm>
            <a:off x="4845576" y="6896266"/>
            <a:ext cx="1367621" cy="11203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graphicFrame>
        <p:nvGraphicFramePr>
          <p:cNvPr id="332" name="Google Shape;332;p40"/>
          <p:cNvGraphicFramePr/>
          <p:nvPr/>
        </p:nvGraphicFramePr>
        <p:xfrm>
          <a:off x="0" y="1885852"/>
          <a:ext cx="3000000" cy="3000000"/>
        </p:xfrm>
        <a:graphic>
          <a:graphicData uri="http://schemas.openxmlformats.org/drawingml/2006/table">
            <a:tbl>
              <a:tblPr>
                <a:noFill/>
                <a:tableStyleId>{B5E0768B-2577-4D94-9F35-EB30107735E1}</a:tableStyleId>
              </a:tblPr>
              <a:tblGrid>
                <a:gridCol w="1240250"/>
                <a:gridCol w="1459575"/>
                <a:gridCol w="1431800"/>
                <a:gridCol w="1499575"/>
                <a:gridCol w="1226800"/>
              </a:tblGrid>
              <a:tr h="819900">
                <a:tc>
                  <a:txBody>
                    <a:bodyPr/>
                    <a:lstStyle/>
                    <a:p>
                      <a:pPr indent="0" lvl="0" marL="0" rtl="0" algn="ctr">
                        <a:spcBef>
                          <a:spcPts val="0"/>
                        </a:spcBef>
                        <a:spcAft>
                          <a:spcPts val="0"/>
                        </a:spcAft>
                        <a:buNone/>
                      </a:pPr>
                      <a:r>
                        <a:rPr b="1" lang="en" sz="1800">
                          <a:solidFill>
                            <a:srgbClr val="FFFFFF"/>
                          </a:solidFill>
                          <a:latin typeface="Open Sans"/>
                          <a:ea typeface="Open Sans"/>
                          <a:cs typeface="Open Sans"/>
                          <a:sym typeface="Open Sans"/>
                        </a:rPr>
                        <a:t>Disease</a:t>
                      </a:r>
                      <a:endParaRPr b="1" sz="1800">
                        <a:solidFill>
                          <a:srgbClr val="FFFFFF"/>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64506A"/>
                    </a:solidFill>
                  </a:tcPr>
                </a:tc>
                <a:tc>
                  <a:txBody>
                    <a:bodyPr/>
                    <a:lstStyle/>
                    <a:p>
                      <a:pPr indent="0" lvl="0" marL="0" rtl="0" algn="ctr">
                        <a:spcBef>
                          <a:spcPts val="900"/>
                        </a:spcBef>
                        <a:spcAft>
                          <a:spcPts val="0"/>
                        </a:spcAft>
                        <a:buNone/>
                      </a:pPr>
                      <a:r>
                        <a:rPr b="1" lang="en" sz="1800">
                          <a:solidFill>
                            <a:srgbClr val="FFFFFF"/>
                          </a:solidFill>
                          <a:latin typeface="Open Sans"/>
                          <a:ea typeface="Open Sans"/>
                          <a:cs typeface="Open Sans"/>
                          <a:sym typeface="Open Sans"/>
                        </a:rPr>
                        <a:t>Overview</a:t>
                      </a:r>
                      <a:endParaRPr b="1" sz="1800">
                        <a:solidFill>
                          <a:srgbClr val="FFFFFF"/>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64506A"/>
                    </a:solidFill>
                  </a:tcPr>
                </a:tc>
                <a:tc>
                  <a:txBody>
                    <a:bodyPr/>
                    <a:lstStyle/>
                    <a:p>
                      <a:pPr indent="0" lvl="0" marL="0" rtl="0" algn="ctr">
                        <a:spcBef>
                          <a:spcPts val="0"/>
                        </a:spcBef>
                        <a:spcAft>
                          <a:spcPts val="0"/>
                        </a:spcAft>
                        <a:buNone/>
                      </a:pPr>
                      <a:r>
                        <a:rPr b="1" lang="en" sz="1800">
                          <a:solidFill>
                            <a:srgbClr val="FFFFFF"/>
                          </a:solidFill>
                          <a:latin typeface="Open Sans"/>
                          <a:ea typeface="Open Sans"/>
                          <a:cs typeface="Open Sans"/>
                          <a:sym typeface="Open Sans"/>
                        </a:rPr>
                        <a:t>LM</a:t>
                      </a:r>
                      <a:endParaRPr b="1" sz="1800">
                        <a:solidFill>
                          <a:srgbClr val="FFFFFF"/>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64506A"/>
                    </a:solidFill>
                  </a:tcPr>
                </a:tc>
                <a:tc>
                  <a:txBody>
                    <a:bodyPr/>
                    <a:lstStyle/>
                    <a:p>
                      <a:pPr indent="0" lvl="0" marL="0" rtl="0" algn="ctr">
                        <a:spcBef>
                          <a:spcPts val="0"/>
                        </a:spcBef>
                        <a:spcAft>
                          <a:spcPts val="0"/>
                        </a:spcAft>
                        <a:buNone/>
                      </a:pPr>
                      <a:r>
                        <a:rPr b="1" lang="en" sz="1800">
                          <a:solidFill>
                            <a:srgbClr val="FFFFFF"/>
                          </a:solidFill>
                          <a:latin typeface="Open Sans"/>
                          <a:ea typeface="Open Sans"/>
                          <a:cs typeface="Open Sans"/>
                          <a:sym typeface="Open Sans"/>
                        </a:rPr>
                        <a:t>IF</a:t>
                      </a:r>
                      <a:endParaRPr b="1" sz="1800">
                        <a:solidFill>
                          <a:srgbClr val="FFFFFF"/>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64506A"/>
                    </a:solidFill>
                  </a:tcPr>
                </a:tc>
                <a:tc>
                  <a:txBody>
                    <a:bodyPr/>
                    <a:lstStyle/>
                    <a:p>
                      <a:pPr indent="9144" lvl="0" marL="0" rtl="0" algn="ctr">
                        <a:spcBef>
                          <a:spcPts val="900"/>
                        </a:spcBef>
                        <a:spcAft>
                          <a:spcPts val="0"/>
                        </a:spcAft>
                        <a:buNone/>
                      </a:pPr>
                      <a:r>
                        <a:rPr b="1" lang="en" sz="1800">
                          <a:solidFill>
                            <a:srgbClr val="FFFFFF"/>
                          </a:solidFill>
                          <a:latin typeface="Open Sans"/>
                          <a:ea typeface="Open Sans"/>
                          <a:cs typeface="Open Sans"/>
                          <a:sym typeface="Open Sans"/>
                        </a:rPr>
                        <a:t>EM</a:t>
                      </a:r>
                      <a:endParaRPr b="1" sz="1800">
                        <a:solidFill>
                          <a:srgbClr val="FFFFFF"/>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64506A"/>
                    </a:solidFill>
                  </a:tcPr>
                </a:tc>
              </a:tr>
              <a:tr h="1639600">
                <a:tc>
                  <a:txBody>
                    <a:bodyPr/>
                    <a:lstStyle/>
                    <a:p>
                      <a:pPr indent="0" lvl="0" marL="0" rtl="0" algn="ctr">
                        <a:lnSpc>
                          <a:spcPct val="90000"/>
                        </a:lnSpc>
                        <a:spcBef>
                          <a:spcPts val="0"/>
                        </a:spcBef>
                        <a:spcAft>
                          <a:spcPts val="0"/>
                        </a:spcAft>
                        <a:buNone/>
                      </a:pPr>
                      <a:r>
                        <a:rPr b="1" lang="en" sz="2000">
                          <a:solidFill>
                            <a:schemeClr val="lt1"/>
                          </a:solidFill>
                          <a:latin typeface="Open Sans"/>
                          <a:ea typeface="Open Sans"/>
                          <a:cs typeface="Open Sans"/>
                          <a:sym typeface="Open Sans"/>
                        </a:rPr>
                        <a:t>Minimal change disease</a:t>
                      </a:r>
                      <a:endParaRPr b="1" sz="2000">
                        <a:solidFill>
                          <a:schemeClr val="lt1"/>
                        </a:solidFill>
                        <a:latin typeface="Open Sans"/>
                        <a:ea typeface="Open Sans"/>
                        <a:cs typeface="Open Sans"/>
                        <a:sym typeface="Open Sans"/>
                      </a:endParaRPr>
                    </a:p>
                    <a:p>
                      <a:pPr indent="0" lvl="0" marL="0" rtl="0" algn="ctr">
                        <a:lnSpc>
                          <a:spcPct val="90000"/>
                        </a:lnSpc>
                        <a:spcBef>
                          <a:spcPts val="0"/>
                        </a:spcBef>
                        <a:spcAft>
                          <a:spcPts val="0"/>
                        </a:spcAft>
                        <a:buNone/>
                      </a:pPr>
                      <a:r>
                        <a:rPr b="1" lang="en" sz="2000">
                          <a:solidFill>
                            <a:schemeClr val="lt1"/>
                          </a:solidFill>
                          <a:latin typeface="Open Sans"/>
                          <a:ea typeface="Open Sans"/>
                          <a:cs typeface="Open Sans"/>
                          <a:sym typeface="Open Sans"/>
                        </a:rPr>
                        <a:t>MCD</a:t>
                      </a:r>
                      <a:endParaRPr b="1" sz="2000">
                        <a:solidFill>
                          <a:schemeClr val="lt1"/>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96809C"/>
                    </a:solidFill>
                  </a:tcPr>
                </a:tc>
                <a:tc>
                  <a:txBody>
                    <a:bodyPr/>
                    <a:lstStyle/>
                    <a:p>
                      <a:pPr indent="0" lvl="0" marL="0" rtl="0" algn="ctr">
                        <a:spcBef>
                          <a:spcPts val="0"/>
                        </a:spcBef>
                        <a:spcAft>
                          <a:spcPts val="0"/>
                        </a:spcAft>
                        <a:buNone/>
                      </a:pPr>
                      <a:r>
                        <a:rPr lang="en" sz="1100">
                          <a:latin typeface="Open Sans"/>
                          <a:ea typeface="Open Sans"/>
                          <a:cs typeface="Open Sans"/>
                          <a:sym typeface="Open Sans"/>
                        </a:rPr>
                        <a:t>-Also called </a:t>
                      </a:r>
                      <a:endParaRPr sz="1100">
                        <a:latin typeface="Open Sans"/>
                        <a:ea typeface="Open Sans"/>
                        <a:cs typeface="Open Sans"/>
                        <a:sym typeface="Open Sans"/>
                      </a:endParaRPr>
                    </a:p>
                    <a:p>
                      <a:pPr indent="0" lvl="0" marL="0" rtl="0" algn="ctr">
                        <a:spcBef>
                          <a:spcPts val="0"/>
                        </a:spcBef>
                        <a:spcAft>
                          <a:spcPts val="0"/>
                        </a:spcAft>
                        <a:buNone/>
                      </a:pPr>
                      <a:r>
                        <a:rPr b="1" lang="en" sz="1100">
                          <a:latin typeface="Open Sans"/>
                          <a:ea typeface="Open Sans"/>
                          <a:cs typeface="Open Sans"/>
                          <a:sym typeface="Open Sans"/>
                        </a:rPr>
                        <a:t>lipoid nephrosis</a:t>
                      </a:r>
                      <a:endParaRPr b="1" sz="1100">
                        <a:latin typeface="Open Sans"/>
                        <a:ea typeface="Open Sans"/>
                        <a:cs typeface="Open Sans"/>
                        <a:sym typeface="Open Sans"/>
                      </a:endParaRPr>
                    </a:p>
                    <a:p>
                      <a:pPr indent="0" lvl="0" marL="0" rtl="0" algn="ctr">
                        <a:spcBef>
                          <a:spcPts val="0"/>
                        </a:spcBef>
                        <a:spcAft>
                          <a:spcPts val="0"/>
                        </a:spcAft>
                        <a:buNone/>
                      </a:pPr>
                      <a:r>
                        <a:t/>
                      </a:r>
                      <a:endParaRPr sz="1100">
                        <a:latin typeface="Open Sans"/>
                        <a:ea typeface="Open Sans"/>
                        <a:cs typeface="Open Sans"/>
                        <a:sym typeface="Open Sans"/>
                      </a:endParaRPr>
                    </a:p>
                    <a:p>
                      <a:pPr indent="0" lvl="0" marL="0" rtl="0" algn="ctr">
                        <a:spcBef>
                          <a:spcPts val="0"/>
                        </a:spcBef>
                        <a:spcAft>
                          <a:spcPts val="0"/>
                        </a:spcAft>
                        <a:buNone/>
                      </a:pPr>
                      <a:r>
                        <a:rPr lang="en" sz="1100">
                          <a:latin typeface="Open Sans"/>
                          <a:ea typeface="Open Sans"/>
                          <a:cs typeface="Open Sans"/>
                          <a:sym typeface="Open Sans"/>
                        </a:rPr>
                        <a:t>-Affect </a:t>
                      </a:r>
                      <a:r>
                        <a:rPr b="1" lang="en" sz="1100">
                          <a:latin typeface="Open Sans"/>
                          <a:ea typeface="Open Sans"/>
                          <a:cs typeface="Open Sans"/>
                          <a:sym typeface="Open Sans"/>
                        </a:rPr>
                        <a:t>children</a:t>
                      </a:r>
                      <a:r>
                        <a:rPr lang="en" sz="1100">
                          <a:latin typeface="Open Sans"/>
                          <a:ea typeface="Open Sans"/>
                          <a:cs typeface="Open Sans"/>
                          <a:sym typeface="Open Sans"/>
                        </a:rPr>
                        <a:t> mostly </a:t>
                      </a:r>
                      <a:endParaRPr sz="1100">
                        <a:latin typeface="Open Sans"/>
                        <a:ea typeface="Open Sans"/>
                        <a:cs typeface="Open Sans"/>
                        <a:sym typeface="Open Sans"/>
                      </a:endParaRPr>
                    </a:p>
                    <a:p>
                      <a:pPr indent="0" lvl="0" marL="0" rtl="0" algn="ctr">
                        <a:spcBef>
                          <a:spcPts val="0"/>
                        </a:spcBef>
                        <a:spcAft>
                          <a:spcPts val="0"/>
                        </a:spcAft>
                        <a:buNone/>
                      </a:pPr>
                      <a:r>
                        <a:t/>
                      </a:r>
                      <a:endParaRPr sz="1100">
                        <a:latin typeface="Open Sans"/>
                        <a:ea typeface="Open Sans"/>
                        <a:cs typeface="Open Sans"/>
                        <a:sym typeface="Open Sans"/>
                      </a:endParaRPr>
                    </a:p>
                    <a:p>
                      <a:pPr indent="0" lvl="0" marL="0" rtl="0" algn="ctr">
                        <a:spcBef>
                          <a:spcPts val="0"/>
                        </a:spcBef>
                        <a:spcAft>
                          <a:spcPts val="0"/>
                        </a:spcAft>
                        <a:buNone/>
                      </a:pPr>
                      <a:r>
                        <a:rPr lang="en" sz="1100">
                          <a:latin typeface="Open Sans"/>
                          <a:ea typeface="Open Sans"/>
                          <a:cs typeface="Open Sans"/>
                          <a:sym typeface="Open Sans"/>
                        </a:rPr>
                        <a:t>-corticosteroid </a:t>
                      </a:r>
                      <a:r>
                        <a:rPr b="1" lang="en" sz="1100">
                          <a:latin typeface="Open Sans"/>
                          <a:ea typeface="Open Sans"/>
                          <a:cs typeface="Open Sans"/>
                          <a:sym typeface="Open Sans"/>
                        </a:rPr>
                        <a:t>sensitive</a:t>
                      </a:r>
                      <a:endParaRPr b="1" sz="1100">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 sz="1100">
                          <a:latin typeface="Open Sans"/>
                          <a:ea typeface="Open Sans"/>
                          <a:cs typeface="Open Sans"/>
                          <a:sym typeface="Open Sans"/>
                        </a:rPr>
                        <a:t>-</a:t>
                      </a:r>
                      <a:r>
                        <a:rPr lang="en" sz="1100">
                          <a:latin typeface="Open Sans"/>
                          <a:ea typeface="Open Sans"/>
                          <a:cs typeface="Open Sans"/>
                          <a:sym typeface="Open Sans"/>
                        </a:rPr>
                        <a:t>Glomeruli &amp; interstitial normal</a:t>
                      </a:r>
                      <a:endParaRPr sz="1100">
                        <a:latin typeface="Open Sans"/>
                        <a:ea typeface="Open Sans"/>
                        <a:cs typeface="Open Sans"/>
                        <a:sym typeface="Open Sans"/>
                      </a:endParaRPr>
                    </a:p>
                    <a:p>
                      <a:pPr indent="0" lvl="0" marL="0" rtl="0" algn="ctr">
                        <a:spcBef>
                          <a:spcPts val="0"/>
                        </a:spcBef>
                        <a:spcAft>
                          <a:spcPts val="0"/>
                        </a:spcAft>
                        <a:buNone/>
                      </a:pPr>
                      <a:r>
                        <a:t/>
                      </a:r>
                      <a:endParaRPr sz="1100">
                        <a:latin typeface="Open Sans"/>
                        <a:ea typeface="Open Sans"/>
                        <a:cs typeface="Open Sans"/>
                        <a:sym typeface="Open Sans"/>
                      </a:endParaRPr>
                    </a:p>
                    <a:p>
                      <a:pPr indent="0" lvl="0" marL="0" rtl="0" algn="ctr">
                        <a:spcBef>
                          <a:spcPts val="0"/>
                        </a:spcBef>
                        <a:spcAft>
                          <a:spcPts val="0"/>
                        </a:spcAft>
                        <a:buNone/>
                      </a:pPr>
                      <a:r>
                        <a:rPr lang="en" sz="1100">
                          <a:latin typeface="Open Sans"/>
                          <a:ea typeface="Open Sans"/>
                          <a:cs typeface="Open Sans"/>
                          <a:sym typeface="Open Sans"/>
                        </a:rPr>
                        <a:t>-</a:t>
                      </a:r>
                      <a:r>
                        <a:rPr lang="en" sz="1100">
                          <a:solidFill>
                            <a:srgbClr val="980000"/>
                          </a:solidFill>
                          <a:latin typeface="Open Sans"/>
                          <a:ea typeface="Open Sans"/>
                          <a:cs typeface="Open Sans"/>
                          <a:sym typeface="Open Sans"/>
                        </a:rPr>
                        <a:t>T</a:t>
                      </a:r>
                      <a:r>
                        <a:rPr lang="en" sz="1100">
                          <a:solidFill>
                            <a:srgbClr val="980000"/>
                          </a:solidFill>
                          <a:latin typeface="Open Sans"/>
                          <a:ea typeface="Open Sans"/>
                          <a:cs typeface="Open Sans"/>
                          <a:sym typeface="Open Sans"/>
                        </a:rPr>
                        <a:t>ubular cells</a:t>
                      </a:r>
                      <a:r>
                        <a:rPr lang="en" sz="1100">
                          <a:latin typeface="Open Sans"/>
                          <a:ea typeface="Open Sans"/>
                          <a:cs typeface="Open Sans"/>
                          <a:sym typeface="Open Sans"/>
                        </a:rPr>
                        <a:t> are heavily </a:t>
                      </a:r>
                      <a:r>
                        <a:rPr b="1" lang="en" sz="1100">
                          <a:latin typeface="Open Sans"/>
                          <a:ea typeface="Open Sans"/>
                          <a:cs typeface="Open Sans"/>
                          <a:sym typeface="Open Sans"/>
                        </a:rPr>
                        <a:t>laden</a:t>
                      </a:r>
                      <a:r>
                        <a:rPr lang="en" sz="1100">
                          <a:latin typeface="Open Sans"/>
                          <a:ea typeface="Open Sans"/>
                          <a:cs typeface="Open Sans"/>
                          <a:sym typeface="Open Sans"/>
                        </a:rPr>
                        <a:t> with </a:t>
                      </a:r>
                      <a:r>
                        <a:rPr b="1" lang="en" sz="1100">
                          <a:latin typeface="Open Sans"/>
                          <a:ea typeface="Open Sans"/>
                          <a:cs typeface="Open Sans"/>
                          <a:sym typeface="Open Sans"/>
                        </a:rPr>
                        <a:t>protein </a:t>
                      </a:r>
                      <a:r>
                        <a:rPr b="1" lang="en" sz="1100">
                          <a:solidFill>
                            <a:srgbClr val="980000"/>
                          </a:solidFill>
                          <a:latin typeface="Open Sans"/>
                          <a:ea typeface="Open Sans"/>
                          <a:cs typeface="Open Sans"/>
                          <a:sym typeface="Open Sans"/>
                        </a:rPr>
                        <a:t>droplets </a:t>
                      </a:r>
                      <a:r>
                        <a:rPr lang="en" sz="1100">
                          <a:latin typeface="Open Sans"/>
                          <a:ea typeface="Open Sans"/>
                          <a:cs typeface="Open Sans"/>
                          <a:sym typeface="Open Sans"/>
                        </a:rPr>
                        <a:t>and</a:t>
                      </a:r>
                      <a:r>
                        <a:rPr b="1" lang="en" sz="1100">
                          <a:solidFill>
                            <a:srgbClr val="980000"/>
                          </a:solidFill>
                          <a:latin typeface="Open Sans"/>
                          <a:ea typeface="Open Sans"/>
                          <a:cs typeface="Open Sans"/>
                          <a:sym typeface="Open Sans"/>
                        </a:rPr>
                        <a:t> lipids</a:t>
                      </a:r>
                      <a:r>
                        <a:rPr b="1" lang="en" sz="1100">
                          <a:latin typeface="Open Sans"/>
                          <a:ea typeface="Open Sans"/>
                          <a:cs typeface="Open Sans"/>
                          <a:sym typeface="Open Sans"/>
                        </a:rPr>
                        <a:t>.</a:t>
                      </a:r>
                      <a:endParaRPr b="1" sz="1100">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 sz="1100">
                          <a:latin typeface="Open Sans"/>
                          <a:ea typeface="Open Sans"/>
                          <a:cs typeface="Open Sans"/>
                          <a:sym typeface="Open Sans"/>
                        </a:rPr>
                        <a:t>Negative</a:t>
                      </a:r>
                      <a:endParaRPr sz="1100">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 sz="1100">
                          <a:latin typeface="Open Sans"/>
                          <a:ea typeface="Open Sans"/>
                          <a:cs typeface="Open Sans"/>
                          <a:sym typeface="Open Sans"/>
                        </a:rPr>
                        <a:t>diffuse fusion or </a:t>
                      </a:r>
                      <a:r>
                        <a:rPr b="1" lang="en" sz="1100">
                          <a:solidFill>
                            <a:srgbClr val="980000"/>
                          </a:solidFill>
                          <a:latin typeface="Open Sans"/>
                          <a:ea typeface="Open Sans"/>
                          <a:cs typeface="Open Sans"/>
                          <a:sym typeface="Open Sans"/>
                        </a:rPr>
                        <a:t>effacement</a:t>
                      </a:r>
                      <a:r>
                        <a:rPr lang="en" sz="1100">
                          <a:latin typeface="Open Sans"/>
                          <a:ea typeface="Open Sans"/>
                          <a:cs typeface="Open Sans"/>
                          <a:sym typeface="Open Sans"/>
                        </a:rPr>
                        <a:t> of the epithelial cell (podocyte) foot processes.</a:t>
                      </a:r>
                      <a:endParaRPr sz="1100">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r h="1726225">
                <a:tc>
                  <a:txBody>
                    <a:bodyPr/>
                    <a:lstStyle/>
                    <a:p>
                      <a:pPr indent="0" lvl="0" marL="0" rtl="0" algn="ctr">
                        <a:lnSpc>
                          <a:spcPct val="90000"/>
                        </a:lnSpc>
                        <a:spcBef>
                          <a:spcPts val="0"/>
                        </a:spcBef>
                        <a:spcAft>
                          <a:spcPts val="0"/>
                        </a:spcAft>
                        <a:buNone/>
                      </a:pPr>
                      <a:r>
                        <a:rPr b="1" lang="en" sz="1500">
                          <a:solidFill>
                            <a:schemeClr val="lt1"/>
                          </a:solidFill>
                          <a:latin typeface="Open Sans"/>
                          <a:ea typeface="Open Sans"/>
                          <a:cs typeface="Open Sans"/>
                          <a:sym typeface="Open Sans"/>
                        </a:rPr>
                        <a:t>Focal &amp; Segmental Glomerulosclerosis (FSGS)</a:t>
                      </a:r>
                      <a:endParaRPr b="1" sz="1500">
                        <a:solidFill>
                          <a:srgbClr val="FFFFFF"/>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96809C"/>
                    </a:solidFill>
                  </a:tcPr>
                </a:tc>
                <a:tc>
                  <a:txBody>
                    <a:bodyPr/>
                    <a:lstStyle/>
                    <a:p>
                      <a:pPr indent="0" lvl="0" marL="0" rtl="0" algn="ctr">
                        <a:spcBef>
                          <a:spcPts val="0"/>
                        </a:spcBef>
                        <a:spcAft>
                          <a:spcPts val="0"/>
                        </a:spcAft>
                        <a:buNone/>
                      </a:pPr>
                      <a:r>
                        <a:rPr lang="en" sz="1000">
                          <a:latin typeface="Open Sans"/>
                          <a:ea typeface="Open Sans"/>
                          <a:cs typeface="Open Sans"/>
                          <a:sym typeface="Open Sans"/>
                        </a:rPr>
                        <a:t>Some </a:t>
                      </a:r>
                      <a:r>
                        <a:rPr lang="en" sz="1000">
                          <a:solidFill>
                            <a:srgbClr val="980000"/>
                          </a:solidFill>
                          <a:latin typeface="Open Sans"/>
                          <a:ea typeface="Open Sans"/>
                          <a:cs typeface="Open Sans"/>
                          <a:sym typeface="Open Sans"/>
                        </a:rPr>
                        <a:t>Glomeruli</a:t>
                      </a:r>
                      <a:r>
                        <a:rPr lang="en" sz="1000">
                          <a:latin typeface="Open Sans"/>
                          <a:ea typeface="Open Sans"/>
                          <a:cs typeface="Open Sans"/>
                          <a:sym typeface="Open Sans"/>
                        </a:rPr>
                        <a:t> at the </a:t>
                      </a:r>
                      <a:r>
                        <a:rPr lang="en" sz="1000">
                          <a:solidFill>
                            <a:srgbClr val="980000"/>
                          </a:solidFill>
                          <a:latin typeface="Open Sans"/>
                          <a:ea typeface="Open Sans"/>
                          <a:cs typeface="Open Sans"/>
                          <a:sym typeface="Open Sans"/>
                        </a:rPr>
                        <a:t>corticomedullary</a:t>
                      </a:r>
                      <a:r>
                        <a:rPr lang="en" sz="1000">
                          <a:latin typeface="Open Sans"/>
                          <a:ea typeface="Open Sans"/>
                          <a:cs typeface="Open Sans"/>
                          <a:sym typeface="Open Sans"/>
                        </a:rPr>
                        <a:t> junction are commonly affected</a:t>
                      </a:r>
                      <a:endParaRPr sz="1000">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 sz="1100">
                          <a:latin typeface="Open Sans"/>
                          <a:ea typeface="Open Sans"/>
                          <a:cs typeface="Open Sans"/>
                          <a:sym typeface="Open Sans"/>
                        </a:rPr>
                        <a:t>focal and segmental </a:t>
                      </a:r>
                      <a:r>
                        <a:rPr b="1" lang="en" sz="1100">
                          <a:latin typeface="Open Sans"/>
                          <a:ea typeface="Open Sans"/>
                          <a:cs typeface="Open Sans"/>
                          <a:sym typeface="Open Sans"/>
                        </a:rPr>
                        <a:t>sclerosis</a:t>
                      </a:r>
                      <a:endParaRPr b="1" sz="1100">
                        <a:latin typeface="Open Sans"/>
                        <a:ea typeface="Open Sans"/>
                        <a:cs typeface="Open Sans"/>
                        <a:sym typeface="Open Sans"/>
                      </a:endParaRPr>
                    </a:p>
                    <a:p>
                      <a:pPr indent="0" lvl="0" marL="0" rtl="0" algn="ctr">
                        <a:spcBef>
                          <a:spcPts val="0"/>
                        </a:spcBef>
                        <a:spcAft>
                          <a:spcPts val="0"/>
                        </a:spcAft>
                        <a:buNone/>
                      </a:pPr>
                      <a:r>
                        <a:rPr lang="en" sz="1100">
                          <a:latin typeface="Open Sans"/>
                          <a:ea typeface="Open Sans"/>
                          <a:cs typeface="Open Sans"/>
                          <a:sym typeface="Open Sans"/>
                        </a:rPr>
                        <a:t> of the </a:t>
                      </a:r>
                      <a:r>
                        <a:rPr b="1" lang="en" sz="1100">
                          <a:latin typeface="Open Sans"/>
                          <a:ea typeface="Open Sans"/>
                          <a:cs typeface="Open Sans"/>
                          <a:sym typeface="Open Sans"/>
                        </a:rPr>
                        <a:t>glomeruli</a:t>
                      </a:r>
                      <a:endParaRPr b="1" sz="1100">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b="1" lang="en" sz="1100">
                          <a:latin typeface="Open Sans"/>
                          <a:ea typeface="Open Sans"/>
                          <a:cs typeface="Open Sans"/>
                          <a:sym typeface="Open Sans"/>
                        </a:rPr>
                        <a:t>negative</a:t>
                      </a:r>
                      <a:r>
                        <a:rPr lang="en" sz="1100">
                          <a:latin typeface="Open Sans"/>
                          <a:ea typeface="Open Sans"/>
                          <a:cs typeface="Open Sans"/>
                          <a:sym typeface="Open Sans"/>
                        </a:rPr>
                        <a:t>, Sometimes </a:t>
                      </a:r>
                      <a:r>
                        <a:rPr b="1" lang="en" sz="1100">
                          <a:latin typeface="Open Sans"/>
                          <a:ea typeface="Open Sans"/>
                          <a:cs typeface="Open Sans"/>
                          <a:sym typeface="Open Sans"/>
                        </a:rPr>
                        <a:t>IgM</a:t>
                      </a:r>
                      <a:r>
                        <a:rPr lang="en" sz="1100">
                          <a:latin typeface="Open Sans"/>
                          <a:ea typeface="Open Sans"/>
                          <a:cs typeface="Open Sans"/>
                          <a:sym typeface="Open Sans"/>
                        </a:rPr>
                        <a:t> is positive</a:t>
                      </a:r>
                      <a:endParaRPr sz="1100">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 sz="1100">
                          <a:latin typeface="Open Sans"/>
                          <a:ea typeface="Open Sans"/>
                          <a:cs typeface="Open Sans"/>
                          <a:sym typeface="Open Sans"/>
                        </a:rPr>
                        <a:t>focal </a:t>
                      </a:r>
                      <a:r>
                        <a:rPr b="1" lang="en" sz="1100">
                          <a:latin typeface="Open Sans"/>
                          <a:ea typeface="Open Sans"/>
                          <a:cs typeface="Open Sans"/>
                          <a:sym typeface="Open Sans"/>
                        </a:rPr>
                        <a:t>effacement</a:t>
                      </a:r>
                      <a:r>
                        <a:rPr lang="en" sz="1100">
                          <a:latin typeface="Open Sans"/>
                          <a:ea typeface="Open Sans"/>
                          <a:cs typeface="Open Sans"/>
                          <a:sym typeface="Open Sans"/>
                        </a:rPr>
                        <a:t> of podocyte foot processes</a:t>
                      </a:r>
                      <a:endParaRPr sz="1100">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r h="2097950">
                <a:tc>
                  <a:txBody>
                    <a:bodyPr/>
                    <a:lstStyle/>
                    <a:p>
                      <a:pPr indent="0" lvl="0" marL="0" rtl="0" algn="ctr">
                        <a:lnSpc>
                          <a:spcPct val="90000"/>
                        </a:lnSpc>
                        <a:spcBef>
                          <a:spcPts val="0"/>
                        </a:spcBef>
                        <a:spcAft>
                          <a:spcPts val="0"/>
                        </a:spcAft>
                        <a:buNone/>
                      </a:pPr>
                      <a:r>
                        <a:rPr b="1" lang="en" sz="1200">
                          <a:solidFill>
                            <a:schemeClr val="lt1"/>
                          </a:solidFill>
                          <a:latin typeface="Open Sans"/>
                          <a:ea typeface="Open Sans"/>
                          <a:cs typeface="Open Sans"/>
                          <a:sym typeface="Open Sans"/>
                        </a:rPr>
                        <a:t>Membranous </a:t>
                      </a:r>
                      <a:endParaRPr b="1" sz="1200">
                        <a:solidFill>
                          <a:schemeClr val="lt1"/>
                        </a:solidFill>
                        <a:latin typeface="Open Sans"/>
                        <a:ea typeface="Open Sans"/>
                        <a:cs typeface="Open Sans"/>
                        <a:sym typeface="Open Sans"/>
                      </a:endParaRPr>
                    </a:p>
                    <a:p>
                      <a:pPr indent="0" lvl="0" marL="0" rtl="0" algn="ctr">
                        <a:lnSpc>
                          <a:spcPct val="90000"/>
                        </a:lnSpc>
                        <a:spcBef>
                          <a:spcPts val="0"/>
                        </a:spcBef>
                        <a:spcAft>
                          <a:spcPts val="0"/>
                        </a:spcAft>
                        <a:buNone/>
                      </a:pPr>
                      <a:r>
                        <a:rPr b="1" lang="en" sz="1200">
                          <a:solidFill>
                            <a:schemeClr val="lt1"/>
                          </a:solidFill>
                          <a:latin typeface="Open Sans"/>
                          <a:ea typeface="Open Sans"/>
                          <a:cs typeface="Open Sans"/>
                          <a:sym typeface="Open Sans"/>
                        </a:rPr>
                        <a:t>GN</a:t>
                      </a:r>
                      <a:endParaRPr b="1" sz="1200">
                        <a:solidFill>
                          <a:schemeClr val="lt1"/>
                        </a:solidFill>
                        <a:latin typeface="Open Sans"/>
                        <a:ea typeface="Open Sans"/>
                        <a:cs typeface="Open Sans"/>
                        <a:sym typeface="Open Sans"/>
                      </a:endParaRPr>
                    </a:p>
                    <a:p>
                      <a:pPr indent="0" lvl="0" marL="0" rtl="0" algn="ctr">
                        <a:lnSpc>
                          <a:spcPct val="90000"/>
                        </a:lnSpc>
                        <a:spcBef>
                          <a:spcPts val="0"/>
                        </a:spcBef>
                        <a:spcAft>
                          <a:spcPts val="0"/>
                        </a:spcAft>
                        <a:buNone/>
                      </a:pPr>
                      <a:r>
                        <a:rPr b="1" lang="en" sz="800">
                          <a:solidFill>
                            <a:srgbClr val="CCCCCC"/>
                          </a:solidFill>
                          <a:latin typeface="Open Sans"/>
                          <a:ea typeface="Open Sans"/>
                          <a:cs typeface="Open Sans"/>
                          <a:sym typeface="Open Sans"/>
                        </a:rPr>
                        <a:t>glomerulonephritis</a:t>
                      </a:r>
                      <a:endParaRPr b="1" sz="800">
                        <a:solidFill>
                          <a:srgbClr val="CCCCCC"/>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96809C"/>
                    </a:solidFill>
                  </a:tcPr>
                </a:tc>
                <a:tc>
                  <a:txBody>
                    <a:bodyPr/>
                    <a:lstStyle/>
                    <a:p>
                      <a:pPr indent="0" lvl="0" marL="0" rtl="0" algn="ctr">
                        <a:spcBef>
                          <a:spcPts val="0"/>
                        </a:spcBef>
                        <a:spcAft>
                          <a:spcPts val="0"/>
                        </a:spcAft>
                        <a:buNone/>
                      </a:pPr>
                      <a:r>
                        <a:rPr lang="en" sz="1100">
                          <a:latin typeface="Open Sans"/>
                          <a:ea typeface="Open Sans"/>
                          <a:cs typeface="Open Sans"/>
                          <a:sym typeface="Open Sans"/>
                        </a:rPr>
                        <a:t>-</a:t>
                      </a:r>
                      <a:r>
                        <a:rPr lang="en" sz="1100">
                          <a:latin typeface="Open Sans"/>
                          <a:ea typeface="Open Sans"/>
                          <a:cs typeface="Open Sans"/>
                          <a:sym typeface="Open Sans"/>
                        </a:rPr>
                        <a:t>Primary cause </a:t>
                      </a:r>
                      <a:r>
                        <a:rPr b="1" lang="en" sz="1100">
                          <a:latin typeface="Open Sans"/>
                          <a:ea typeface="Open Sans"/>
                          <a:cs typeface="Open Sans"/>
                          <a:sym typeface="Open Sans"/>
                        </a:rPr>
                        <a:t>idiopathic</a:t>
                      </a:r>
                      <a:r>
                        <a:rPr lang="en" sz="1100">
                          <a:latin typeface="Open Sans"/>
                          <a:ea typeface="Open Sans"/>
                          <a:cs typeface="Open Sans"/>
                          <a:sym typeface="Open Sans"/>
                        </a:rPr>
                        <a:t>, But most </a:t>
                      </a:r>
                      <a:r>
                        <a:rPr b="1" lang="en" sz="1100">
                          <a:latin typeface="Open Sans"/>
                          <a:ea typeface="Open Sans"/>
                          <a:cs typeface="Open Sans"/>
                          <a:sym typeface="Open Sans"/>
                        </a:rPr>
                        <a:t>cause</a:t>
                      </a:r>
                      <a:r>
                        <a:rPr lang="en" sz="1100">
                          <a:latin typeface="Open Sans"/>
                          <a:ea typeface="Open Sans"/>
                          <a:cs typeface="Open Sans"/>
                          <a:sym typeface="Open Sans"/>
                        </a:rPr>
                        <a:t> is </a:t>
                      </a:r>
                      <a:r>
                        <a:rPr b="1" lang="en" sz="1100">
                          <a:solidFill>
                            <a:srgbClr val="980000"/>
                          </a:solidFill>
                          <a:latin typeface="Open Sans"/>
                          <a:ea typeface="Open Sans"/>
                          <a:cs typeface="Open Sans"/>
                          <a:sym typeface="Open Sans"/>
                        </a:rPr>
                        <a:t>autoantibodies against PLA2R1</a:t>
                      </a:r>
                      <a:endParaRPr b="1" sz="1100">
                        <a:solidFill>
                          <a:srgbClr val="980000"/>
                        </a:solidFill>
                        <a:latin typeface="Open Sans"/>
                        <a:ea typeface="Open Sans"/>
                        <a:cs typeface="Open Sans"/>
                        <a:sym typeface="Open Sans"/>
                      </a:endParaRPr>
                    </a:p>
                    <a:p>
                      <a:pPr indent="0" lvl="0" marL="0" rtl="0" algn="ctr">
                        <a:spcBef>
                          <a:spcPts val="0"/>
                        </a:spcBef>
                        <a:spcAft>
                          <a:spcPts val="0"/>
                        </a:spcAft>
                        <a:buNone/>
                      </a:pPr>
                      <a:r>
                        <a:t/>
                      </a:r>
                      <a:endParaRPr sz="1100">
                        <a:latin typeface="Open Sans"/>
                        <a:ea typeface="Open Sans"/>
                        <a:cs typeface="Open Sans"/>
                        <a:sym typeface="Open Sans"/>
                      </a:endParaRPr>
                    </a:p>
                    <a:p>
                      <a:pPr indent="0" lvl="0" marL="0" rtl="0" algn="ctr">
                        <a:spcBef>
                          <a:spcPts val="0"/>
                        </a:spcBef>
                        <a:spcAft>
                          <a:spcPts val="0"/>
                        </a:spcAft>
                        <a:buNone/>
                      </a:pPr>
                      <a:r>
                        <a:rPr lang="en" sz="1100">
                          <a:latin typeface="Open Sans"/>
                          <a:ea typeface="Open Sans"/>
                          <a:cs typeface="Open Sans"/>
                          <a:sym typeface="Open Sans"/>
                        </a:rPr>
                        <a:t>-corticosteroid </a:t>
                      </a:r>
                      <a:r>
                        <a:rPr b="1" lang="en" sz="1100">
                          <a:latin typeface="Open Sans"/>
                          <a:ea typeface="Open Sans"/>
                          <a:cs typeface="Open Sans"/>
                          <a:sym typeface="Open Sans"/>
                        </a:rPr>
                        <a:t>resistant</a:t>
                      </a:r>
                      <a:endParaRPr b="1" sz="1100">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b="1" lang="en" sz="1100">
                          <a:latin typeface="Open Sans"/>
                          <a:ea typeface="Open Sans"/>
                          <a:cs typeface="Open Sans"/>
                          <a:sym typeface="Open Sans"/>
                        </a:rPr>
                        <a:t>deposits</a:t>
                      </a:r>
                      <a:r>
                        <a:rPr lang="en" sz="1100">
                          <a:latin typeface="Open Sans"/>
                          <a:ea typeface="Open Sans"/>
                          <a:cs typeface="Open Sans"/>
                          <a:sym typeface="Open Sans"/>
                        </a:rPr>
                        <a:t> are </a:t>
                      </a:r>
                      <a:r>
                        <a:rPr b="1" lang="en" sz="1100">
                          <a:latin typeface="Open Sans"/>
                          <a:ea typeface="Open Sans"/>
                          <a:cs typeface="Open Sans"/>
                          <a:sym typeface="Open Sans"/>
                        </a:rPr>
                        <a:t>separated</a:t>
                      </a:r>
                      <a:r>
                        <a:rPr lang="en" sz="1100">
                          <a:latin typeface="Open Sans"/>
                          <a:ea typeface="Open Sans"/>
                          <a:cs typeface="Open Sans"/>
                          <a:sym typeface="Open Sans"/>
                        </a:rPr>
                        <a:t> from each </a:t>
                      </a:r>
                      <a:endParaRPr sz="1100">
                        <a:latin typeface="Open Sans"/>
                        <a:ea typeface="Open Sans"/>
                        <a:cs typeface="Open Sans"/>
                        <a:sym typeface="Open Sans"/>
                      </a:endParaRPr>
                    </a:p>
                    <a:p>
                      <a:pPr indent="0" lvl="0" marL="0" rtl="0" algn="ctr">
                        <a:spcBef>
                          <a:spcPts val="0"/>
                        </a:spcBef>
                        <a:spcAft>
                          <a:spcPts val="0"/>
                        </a:spcAft>
                        <a:buNone/>
                      </a:pPr>
                      <a:r>
                        <a:rPr lang="en" sz="1100">
                          <a:latin typeface="Open Sans"/>
                          <a:ea typeface="Open Sans"/>
                          <a:cs typeface="Open Sans"/>
                          <a:sym typeface="Open Sans"/>
                        </a:rPr>
                        <a:t>other by protrusions of </a:t>
                      </a:r>
                      <a:r>
                        <a:rPr b="1" lang="en" sz="1100">
                          <a:latin typeface="Open Sans"/>
                          <a:ea typeface="Open Sans"/>
                          <a:cs typeface="Open Sans"/>
                          <a:sym typeface="Open Sans"/>
                        </a:rPr>
                        <a:t>GBM</a:t>
                      </a:r>
                      <a:r>
                        <a:rPr lang="en" sz="1100">
                          <a:latin typeface="Open Sans"/>
                          <a:ea typeface="Open Sans"/>
                          <a:cs typeface="Open Sans"/>
                          <a:sym typeface="Open Sans"/>
                        </a:rPr>
                        <a:t> </a:t>
                      </a:r>
                      <a:r>
                        <a:rPr b="1" lang="en" sz="1100">
                          <a:latin typeface="Open Sans"/>
                          <a:ea typeface="Open Sans"/>
                          <a:cs typeface="Open Sans"/>
                          <a:sym typeface="Open Sans"/>
                        </a:rPr>
                        <a:t>matrix</a:t>
                      </a:r>
                      <a:r>
                        <a:rPr lang="en" sz="1100">
                          <a:latin typeface="Open Sans"/>
                          <a:ea typeface="Open Sans"/>
                          <a:cs typeface="Open Sans"/>
                          <a:sym typeface="Open Sans"/>
                        </a:rPr>
                        <a:t> called </a:t>
                      </a:r>
                      <a:r>
                        <a:rPr b="1" lang="en" sz="1100">
                          <a:solidFill>
                            <a:srgbClr val="980000"/>
                          </a:solidFill>
                          <a:latin typeface="Open Sans"/>
                          <a:ea typeface="Open Sans"/>
                          <a:cs typeface="Open Sans"/>
                          <a:sym typeface="Open Sans"/>
                        </a:rPr>
                        <a:t>spikes</a:t>
                      </a:r>
                      <a:endParaRPr b="1" sz="1100">
                        <a:solidFill>
                          <a:srgbClr val="980000"/>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b="1" lang="en" sz="1100">
                          <a:solidFill>
                            <a:srgbClr val="980000"/>
                          </a:solidFill>
                          <a:latin typeface="Open Sans"/>
                          <a:ea typeface="Open Sans"/>
                          <a:cs typeface="Open Sans"/>
                          <a:sym typeface="Open Sans"/>
                        </a:rPr>
                        <a:t>IgG</a:t>
                      </a:r>
                      <a:r>
                        <a:rPr lang="en" sz="1100">
                          <a:latin typeface="Open Sans"/>
                          <a:ea typeface="Open Sans"/>
                          <a:cs typeface="Open Sans"/>
                          <a:sym typeface="Open Sans"/>
                        </a:rPr>
                        <a:t> and complement </a:t>
                      </a:r>
                      <a:r>
                        <a:rPr b="1" lang="en" sz="1100">
                          <a:solidFill>
                            <a:srgbClr val="980000"/>
                          </a:solidFill>
                          <a:latin typeface="Open Sans"/>
                          <a:ea typeface="Open Sans"/>
                          <a:cs typeface="Open Sans"/>
                          <a:sym typeface="Open Sans"/>
                        </a:rPr>
                        <a:t>C3</a:t>
                      </a:r>
                      <a:r>
                        <a:rPr lang="en" sz="1100">
                          <a:latin typeface="Open Sans"/>
                          <a:ea typeface="Open Sans"/>
                          <a:cs typeface="Open Sans"/>
                          <a:sym typeface="Open Sans"/>
                        </a:rPr>
                        <a:t> along the GBM</a:t>
                      </a:r>
                      <a:endParaRPr sz="1100">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Open Sans"/>
                          <a:ea typeface="Open Sans"/>
                          <a:cs typeface="Open Sans"/>
                          <a:sym typeface="Open Sans"/>
                        </a:rPr>
                        <a:t>-</a:t>
                      </a:r>
                      <a:r>
                        <a:rPr lang="en" sz="1000">
                          <a:latin typeface="Open Sans"/>
                          <a:ea typeface="Open Sans"/>
                          <a:cs typeface="Open Sans"/>
                          <a:sym typeface="Open Sans"/>
                        </a:rPr>
                        <a:t>electron-dense deposits in </a:t>
                      </a:r>
                      <a:r>
                        <a:rPr b="1" lang="en" sz="1000">
                          <a:latin typeface="Open Sans"/>
                          <a:ea typeface="Open Sans"/>
                          <a:cs typeface="Open Sans"/>
                          <a:sym typeface="Open Sans"/>
                        </a:rPr>
                        <a:t>capillary walls</a:t>
                      </a:r>
                      <a:r>
                        <a:rPr lang="en" sz="1000">
                          <a:latin typeface="Open Sans"/>
                          <a:ea typeface="Open Sans"/>
                          <a:cs typeface="Open Sans"/>
                          <a:sym typeface="Open Sans"/>
                        </a:rPr>
                        <a:t> seen in the </a:t>
                      </a:r>
                      <a:r>
                        <a:rPr b="1" lang="en" sz="1000">
                          <a:solidFill>
                            <a:srgbClr val="980000"/>
                          </a:solidFill>
                          <a:latin typeface="Open Sans"/>
                          <a:ea typeface="Open Sans"/>
                          <a:cs typeface="Open Sans"/>
                          <a:sym typeface="Open Sans"/>
                        </a:rPr>
                        <a:t>subepithelial</a:t>
                      </a:r>
                      <a:r>
                        <a:rPr lang="en" sz="1000">
                          <a:latin typeface="Open Sans"/>
                          <a:ea typeface="Open Sans"/>
                          <a:cs typeface="Open Sans"/>
                          <a:sym typeface="Open Sans"/>
                        </a:rPr>
                        <a:t> space</a:t>
                      </a:r>
                      <a:endParaRPr sz="1000">
                        <a:latin typeface="Open Sans"/>
                        <a:ea typeface="Open Sans"/>
                        <a:cs typeface="Open Sans"/>
                        <a:sym typeface="Open Sans"/>
                      </a:endParaRPr>
                    </a:p>
                    <a:p>
                      <a:pPr indent="0" lvl="0" marL="0" rtl="0" algn="ctr">
                        <a:spcBef>
                          <a:spcPts val="0"/>
                        </a:spcBef>
                        <a:spcAft>
                          <a:spcPts val="0"/>
                        </a:spcAft>
                        <a:buNone/>
                      </a:pPr>
                      <a:r>
                        <a:t/>
                      </a:r>
                      <a:endParaRPr sz="1000">
                        <a:latin typeface="Open Sans"/>
                        <a:ea typeface="Open Sans"/>
                        <a:cs typeface="Open Sans"/>
                        <a:sym typeface="Open Sans"/>
                      </a:endParaRPr>
                    </a:p>
                    <a:p>
                      <a:pPr indent="0" lvl="0" marL="0" rtl="0" algn="ctr">
                        <a:spcBef>
                          <a:spcPts val="0"/>
                        </a:spcBef>
                        <a:spcAft>
                          <a:spcPts val="0"/>
                        </a:spcAft>
                        <a:buNone/>
                      </a:pPr>
                      <a:r>
                        <a:rPr lang="en" sz="1000">
                          <a:latin typeface="Open Sans"/>
                          <a:ea typeface="Open Sans"/>
                          <a:cs typeface="Open Sans"/>
                          <a:sym typeface="Open Sans"/>
                        </a:rPr>
                        <a:t>-</a:t>
                      </a:r>
                      <a:r>
                        <a:rPr b="1" lang="en" sz="1000">
                          <a:latin typeface="Open Sans"/>
                          <a:ea typeface="Open Sans"/>
                          <a:cs typeface="Open Sans"/>
                          <a:sym typeface="Open Sans"/>
                        </a:rPr>
                        <a:t>effacement</a:t>
                      </a:r>
                      <a:r>
                        <a:rPr lang="en" sz="1000">
                          <a:latin typeface="Open Sans"/>
                          <a:ea typeface="Open Sans"/>
                          <a:cs typeface="Open Sans"/>
                          <a:sym typeface="Open Sans"/>
                        </a:rPr>
                        <a:t> of podocyte</a:t>
                      </a:r>
                      <a:endParaRPr sz="1000">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r h="1733425">
                <a:tc>
                  <a:txBody>
                    <a:bodyPr/>
                    <a:lstStyle/>
                    <a:p>
                      <a:pPr indent="0" lvl="0" marL="0" rtl="0" algn="ctr">
                        <a:lnSpc>
                          <a:spcPct val="90000"/>
                        </a:lnSpc>
                        <a:spcBef>
                          <a:spcPts val="0"/>
                        </a:spcBef>
                        <a:spcAft>
                          <a:spcPts val="0"/>
                        </a:spcAft>
                        <a:buNone/>
                      </a:pPr>
                      <a:r>
                        <a:rPr b="1" lang="en" sz="1200">
                          <a:solidFill>
                            <a:schemeClr val="lt1"/>
                          </a:solidFill>
                          <a:latin typeface="Open Sans"/>
                          <a:ea typeface="Open Sans"/>
                          <a:cs typeface="Open Sans"/>
                          <a:sym typeface="Open Sans"/>
                        </a:rPr>
                        <a:t>Diabetic Nephropathy</a:t>
                      </a:r>
                      <a:endParaRPr sz="1200">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96809C"/>
                    </a:solidFill>
                  </a:tcPr>
                </a:tc>
                <a:tc>
                  <a:txBody>
                    <a:bodyPr/>
                    <a:lstStyle/>
                    <a:p>
                      <a:pPr indent="0" lvl="0" marL="0" rtl="0" algn="ctr">
                        <a:spcBef>
                          <a:spcPts val="0"/>
                        </a:spcBef>
                        <a:spcAft>
                          <a:spcPts val="0"/>
                        </a:spcAft>
                        <a:buNone/>
                      </a:pPr>
                      <a:r>
                        <a:rPr lang="en" sz="1100">
                          <a:latin typeface="Open Sans"/>
                          <a:ea typeface="Open Sans"/>
                          <a:cs typeface="Open Sans"/>
                          <a:sym typeface="Open Sans"/>
                        </a:rPr>
                        <a:t>Cause Long standing poorly controlled </a:t>
                      </a:r>
                      <a:r>
                        <a:rPr b="1" lang="en" sz="1100">
                          <a:latin typeface="Open Sans"/>
                          <a:ea typeface="Open Sans"/>
                          <a:cs typeface="Open Sans"/>
                          <a:sym typeface="Open Sans"/>
                        </a:rPr>
                        <a:t>DM</a:t>
                      </a:r>
                      <a:endParaRPr b="1" sz="1100">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b="1" lang="en" sz="1000">
                          <a:latin typeface="Open Sans"/>
                          <a:ea typeface="Open Sans"/>
                          <a:cs typeface="Open Sans"/>
                          <a:sym typeface="Open Sans"/>
                        </a:rPr>
                        <a:t>1-</a:t>
                      </a:r>
                      <a:r>
                        <a:rPr b="1" lang="en" sz="1000">
                          <a:solidFill>
                            <a:srgbClr val="980000"/>
                          </a:solidFill>
                          <a:latin typeface="Open Sans"/>
                          <a:ea typeface="Open Sans"/>
                          <a:cs typeface="Open Sans"/>
                          <a:sym typeface="Open Sans"/>
                        </a:rPr>
                        <a:t>Diffuse</a:t>
                      </a:r>
                      <a:r>
                        <a:rPr lang="en" sz="1000">
                          <a:latin typeface="Open Sans"/>
                          <a:ea typeface="Open Sans"/>
                          <a:cs typeface="Open Sans"/>
                          <a:sym typeface="Open Sans"/>
                        </a:rPr>
                        <a:t> </a:t>
                      </a:r>
                      <a:r>
                        <a:rPr b="1" lang="en" sz="1000">
                          <a:solidFill>
                            <a:srgbClr val="980000"/>
                          </a:solidFill>
                          <a:latin typeface="Open Sans"/>
                          <a:ea typeface="Open Sans"/>
                          <a:cs typeface="Open Sans"/>
                          <a:sym typeface="Open Sans"/>
                        </a:rPr>
                        <a:t>glomerulosclerosis</a:t>
                      </a:r>
                      <a:endParaRPr b="1" sz="1000">
                        <a:solidFill>
                          <a:srgbClr val="980000"/>
                        </a:solidFill>
                        <a:latin typeface="Open Sans"/>
                        <a:ea typeface="Open Sans"/>
                        <a:cs typeface="Open Sans"/>
                        <a:sym typeface="Open Sans"/>
                      </a:endParaRPr>
                    </a:p>
                    <a:p>
                      <a:pPr indent="0" lvl="0" marL="0" rtl="0" algn="ctr">
                        <a:spcBef>
                          <a:spcPts val="0"/>
                        </a:spcBef>
                        <a:spcAft>
                          <a:spcPts val="0"/>
                        </a:spcAft>
                        <a:buNone/>
                      </a:pPr>
                      <a:r>
                        <a:t/>
                      </a:r>
                      <a:endParaRPr sz="1000">
                        <a:latin typeface="Open Sans"/>
                        <a:ea typeface="Open Sans"/>
                        <a:cs typeface="Open Sans"/>
                        <a:sym typeface="Open Sans"/>
                      </a:endParaRPr>
                    </a:p>
                    <a:p>
                      <a:pPr indent="0" lvl="0" marL="0" rtl="0" algn="ctr">
                        <a:spcBef>
                          <a:spcPts val="0"/>
                        </a:spcBef>
                        <a:spcAft>
                          <a:spcPts val="0"/>
                        </a:spcAft>
                        <a:buNone/>
                      </a:pPr>
                      <a:r>
                        <a:rPr b="1" lang="en" sz="1000">
                          <a:latin typeface="Open Sans"/>
                          <a:ea typeface="Open Sans"/>
                          <a:cs typeface="Open Sans"/>
                          <a:sym typeface="Open Sans"/>
                        </a:rPr>
                        <a:t>2-</a:t>
                      </a:r>
                      <a:r>
                        <a:rPr b="1" lang="en" sz="1000">
                          <a:solidFill>
                            <a:srgbClr val="980000"/>
                          </a:solidFill>
                          <a:latin typeface="Open Sans"/>
                          <a:ea typeface="Open Sans"/>
                          <a:cs typeface="Open Sans"/>
                          <a:sym typeface="Open Sans"/>
                        </a:rPr>
                        <a:t>Nodular glomerulosclerosis (Kimmelstiel Wilson nodules)</a:t>
                      </a:r>
                      <a:endParaRPr b="1" sz="1000">
                        <a:solidFill>
                          <a:srgbClr val="980000"/>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 sz="1100">
                          <a:latin typeface="Open Sans"/>
                          <a:ea typeface="Open Sans"/>
                          <a:cs typeface="Open Sans"/>
                          <a:sym typeface="Open Sans"/>
                        </a:rPr>
                        <a:t>Negative</a:t>
                      </a:r>
                      <a:endParaRPr sz="1100">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b="1" lang="en" sz="1100">
                          <a:latin typeface="Open Sans"/>
                          <a:ea typeface="Open Sans"/>
                          <a:cs typeface="Open Sans"/>
                          <a:sym typeface="Open Sans"/>
                        </a:rPr>
                        <a:t>increase</a:t>
                      </a:r>
                      <a:r>
                        <a:rPr lang="en" sz="1100">
                          <a:latin typeface="Open Sans"/>
                          <a:ea typeface="Open Sans"/>
                          <a:cs typeface="Open Sans"/>
                          <a:sym typeface="Open Sans"/>
                        </a:rPr>
                        <a:t> in the </a:t>
                      </a:r>
                      <a:r>
                        <a:rPr b="1" lang="en" sz="1100">
                          <a:latin typeface="Open Sans"/>
                          <a:ea typeface="Open Sans"/>
                          <a:cs typeface="Open Sans"/>
                          <a:sym typeface="Open Sans"/>
                        </a:rPr>
                        <a:t>thickness</a:t>
                      </a:r>
                      <a:r>
                        <a:rPr lang="en" sz="1100">
                          <a:latin typeface="Open Sans"/>
                          <a:ea typeface="Open Sans"/>
                          <a:cs typeface="Open Sans"/>
                          <a:sym typeface="Open Sans"/>
                        </a:rPr>
                        <a:t> of the </a:t>
                      </a:r>
                      <a:r>
                        <a:rPr b="1" lang="en" sz="1100">
                          <a:latin typeface="Open Sans"/>
                          <a:ea typeface="Open Sans"/>
                          <a:cs typeface="Open Sans"/>
                          <a:sym typeface="Open Sans"/>
                        </a:rPr>
                        <a:t>GBM</a:t>
                      </a:r>
                      <a:endParaRPr b="1" sz="1100">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bl>
          </a:graphicData>
        </a:graphic>
      </p:graphicFrame>
      <p:sp>
        <p:nvSpPr>
          <p:cNvPr id="333" name="Google Shape;333;p40"/>
          <p:cNvSpPr/>
          <p:nvPr/>
        </p:nvSpPr>
        <p:spPr>
          <a:xfrm>
            <a:off x="51020" y="919575"/>
            <a:ext cx="3239676" cy="816372"/>
          </a:xfrm>
          <a:prstGeom prst="flowChartTerminator">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 sz="2600">
                <a:solidFill>
                  <a:srgbClr val="64506A"/>
                </a:solidFill>
                <a:latin typeface="Open Sans"/>
                <a:ea typeface="Open Sans"/>
                <a:cs typeface="Open Sans"/>
                <a:sym typeface="Open Sans"/>
              </a:rPr>
              <a:t>Nephr</a:t>
            </a:r>
            <a:r>
              <a:rPr b="1" lang="en" sz="2600" u="sng">
                <a:solidFill>
                  <a:srgbClr val="64506A"/>
                </a:solidFill>
                <a:latin typeface="Open Sans"/>
                <a:ea typeface="Open Sans"/>
                <a:cs typeface="Open Sans"/>
                <a:sym typeface="Open Sans"/>
              </a:rPr>
              <a:t>o</a:t>
            </a:r>
            <a:r>
              <a:rPr b="1" lang="en" sz="2600">
                <a:solidFill>
                  <a:srgbClr val="64506A"/>
                </a:solidFill>
                <a:latin typeface="Open Sans"/>
                <a:ea typeface="Open Sans"/>
                <a:cs typeface="Open Sans"/>
                <a:sym typeface="Open Sans"/>
              </a:rPr>
              <a:t>tic syndrome</a:t>
            </a:r>
            <a:endParaRPr b="1" sz="2600">
              <a:solidFill>
                <a:srgbClr val="64506A"/>
              </a:solidFill>
              <a:latin typeface="Open Sans"/>
              <a:ea typeface="Open Sans"/>
              <a:cs typeface="Open Sans"/>
              <a:sym typeface="Open Sans"/>
            </a:endParaRPr>
          </a:p>
        </p:txBody>
      </p:sp>
      <p:sp>
        <p:nvSpPr>
          <p:cNvPr id="334" name="Google Shape;334;p40"/>
          <p:cNvSpPr txBox="1"/>
          <p:nvPr/>
        </p:nvSpPr>
        <p:spPr>
          <a:xfrm>
            <a:off x="3239675" y="927563"/>
            <a:ext cx="36183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Definition: A group of </a:t>
            </a:r>
            <a:r>
              <a:rPr lang="en" sz="1000">
                <a:solidFill>
                  <a:srgbClr val="CC0000"/>
                </a:solidFill>
                <a:latin typeface="Open Sans"/>
                <a:ea typeface="Open Sans"/>
                <a:cs typeface="Open Sans"/>
                <a:sym typeface="Open Sans"/>
              </a:rPr>
              <a:t>clinical features </a:t>
            </a:r>
            <a:r>
              <a:rPr lang="en" sz="1000">
                <a:latin typeface="Open Sans"/>
                <a:ea typeface="Open Sans"/>
                <a:cs typeface="Open Sans"/>
                <a:sym typeface="Open Sans"/>
              </a:rPr>
              <a:t>that include:</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1-</a:t>
            </a:r>
            <a:r>
              <a:rPr b="1" lang="en" sz="1000">
                <a:latin typeface="Open Sans"/>
                <a:ea typeface="Open Sans"/>
                <a:cs typeface="Open Sans"/>
                <a:sym typeface="Open Sans"/>
              </a:rPr>
              <a:t>Massive Proteinuria</a:t>
            </a:r>
            <a:r>
              <a:rPr lang="en" sz="1000">
                <a:latin typeface="Open Sans"/>
                <a:ea typeface="Open Sans"/>
                <a:cs typeface="Open Sans"/>
                <a:sym typeface="Open Sans"/>
              </a:rPr>
              <a:t>, 2-</a:t>
            </a:r>
            <a:r>
              <a:rPr b="1" lang="en" sz="1000">
                <a:latin typeface="Open Sans"/>
                <a:ea typeface="Open Sans"/>
                <a:cs typeface="Open Sans"/>
                <a:sym typeface="Open Sans"/>
              </a:rPr>
              <a:t>hypoproteinemia</a:t>
            </a:r>
            <a:r>
              <a:rPr lang="en" sz="1000">
                <a:latin typeface="Open Sans"/>
                <a:ea typeface="Open Sans"/>
                <a:cs typeface="Open Sans"/>
                <a:sym typeface="Open Sans"/>
              </a:rPr>
              <a:t>, 3-</a:t>
            </a:r>
            <a:r>
              <a:rPr b="1" lang="en" sz="1000">
                <a:latin typeface="Open Sans"/>
                <a:ea typeface="Open Sans"/>
                <a:cs typeface="Open Sans"/>
                <a:sym typeface="Open Sans"/>
              </a:rPr>
              <a:t>oedema</a:t>
            </a:r>
            <a:r>
              <a:rPr lang="en" sz="1000">
                <a:latin typeface="Open Sans"/>
                <a:ea typeface="Open Sans"/>
                <a:cs typeface="Open Sans"/>
                <a:sym typeface="Open Sans"/>
              </a:rPr>
              <a:t>, 4-</a:t>
            </a:r>
            <a:r>
              <a:rPr b="1" lang="en" sz="1000">
                <a:latin typeface="Open Sans"/>
                <a:ea typeface="Open Sans"/>
                <a:cs typeface="Open Sans"/>
                <a:sym typeface="Open Sans"/>
              </a:rPr>
              <a:t>hyperlipidemia</a:t>
            </a:r>
            <a:r>
              <a:rPr lang="en" sz="1000">
                <a:latin typeface="Open Sans"/>
                <a:ea typeface="Open Sans"/>
                <a:cs typeface="Open Sans"/>
                <a:sym typeface="Open Sans"/>
              </a:rPr>
              <a:t>. </a:t>
            </a:r>
            <a:endParaRPr sz="1000">
              <a:latin typeface="Open Sans"/>
              <a:ea typeface="Open Sans"/>
              <a:cs typeface="Open Sans"/>
              <a:sym typeface="Open Sans"/>
            </a:endParaRPr>
          </a:p>
        </p:txBody>
      </p:sp>
      <p:sp>
        <p:nvSpPr>
          <p:cNvPr id="335" name="Google Shape;335;p40"/>
          <p:cNvSpPr txBox="1"/>
          <p:nvPr/>
        </p:nvSpPr>
        <p:spPr>
          <a:xfrm>
            <a:off x="0" y="7766800"/>
            <a:ext cx="1240200" cy="26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
                <a:solidFill>
                  <a:srgbClr val="FFFFFF"/>
                </a:solidFill>
                <a:latin typeface="Open Sans"/>
                <a:ea typeface="Open Sans"/>
                <a:cs typeface="Open Sans"/>
                <a:sym typeface="Open Sans"/>
              </a:rPr>
              <a:t>PhosphoLipase A2 Receptor 1</a:t>
            </a:r>
            <a:endParaRPr sz="500">
              <a:solidFill>
                <a:srgbClr val="FFFFFF"/>
              </a:solidFill>
              <a:latin typeface="Open Sans"/>
              <a:ea typeface="Open Sans"/>
              <a:cs typeface="Open Sans"/>
              <a:sym typeface="Open Sans"/>
            </a:endParaRPr>
          </a:p>
        </p:txBody>
      </p:sp>
      <p:cxnSp>
        <p:nvCxnSpPr>
          <p:cNvPr id="336" name="Google Shape;336;p40"/>
          <p:cNvCxnSpPr/>
          <p:nvPr/>
        </p:nvCxnSpPr>
        <p:spPr>
          <a:xfrm flipH="1" rot="10800000">
            <a:off x="973282" y="7359286"/>
            <a:ext cx="513600" cy="504900"/>
          </a:xfrm>
          <a:prstGeom prst="curvedConnector3">
            <a:avLst>
              <a:gd fmla="val 50000" name="adj1"/>
            </a:avLst>
          </a:prstGeom>
          <a:noFill/>
          <a:ln cap="flat" cmpd="sng" w="9525">
            <a:solidFill>
              <a:schemeClr val="dk2"/>
            </a:solidFill>
            <a:prstDash val="solid"/>
            <a:round/>
            <a:headEnd len="med" w="med" type="none"/>
            <a:tailEnd len="med" w="med" type="none"/>
          </a:ln>
        </p:spPr>
      </p:cxnSp>
      <p:graphicFrame>
        <p:nvGraphicFramePr>
          <p:cNvPr id="337" name="Google Shape;337;p40"/>
          <p:cNvGraphicFramePr/>
          <p:nvPr/>
        </p:nvGraphicFramePr>
        <p:xfrm>
          <a:off x="0" y="-153750"/>
          <a:ext cx="3000000" cy="3000000"/>
        </p:xfrm>
        <a:graphic>
          <a:graphicData uri="http://schemas.openxmlformats.org/drawingml/2006/table">
            <a:tbl>
              <a:tblPr>
                <a:noFill/>
                <a:tableStyleId>{B5E0768B-2577-4D94-9F35-EB30107735E1}</a:tableStyleId>
              </a:tblPr>
              <a:tblGrid>
                <a:gridCol w="1708075"/>
                <a:gridCol w="2863925"/>
                <a:gridCol w="2286000"/>
              </a:tblGrid>
              <a:tr h="665575">
                <a:tc gridSpan="3" rowSpan="2">
                  <a:txBody>
                    <a:bodyPr/>
                    <a:lstStyle/>
                    <a:p>
                      <a:pPr indent="0" lvl="0" marL="0" rtl="0" algn="ctr">
                        <a:lnSpc>
                          <a:spcPct val="90000"/>
                        </a:lnSpc>
                        <a:spcBef>
                          <a:spcPts val="0"/>
                        </a:spcBef>
                        <a:spcAft>
                          <a:spcPts val="0"/>
                        </a:spcAft>
                        <a:buNone/>
                      </a:pPr>
                      <a:r>
                        <a:rPr b="1" lang="en" sz="4500">
                          <a:solidFill>
                            <a:schemeClr val="lt1"/>
                          </a:solidFill>
                          <a:latin typeface="Open Sans"/>
                          <a:ea typeface="Open Sans"/>
                          <a:cs typeface="Open Sans"/>
                          <a:sym typeface="Open Sans"/>
                        </a:rPr>
                        <a:t>Summary</a:t>
                      </a:r>
                      <a:r>
                        <a:rPr b="1" lang="en" sz="4500">
                          <a:solidFill>
                            <a:schemeClr val="lt1"/>
                          </a:solidFill>
                          <a:latin typeface="Open Sans"/>
                          <a:ea typeface="Open Sans"/>
                          <a:cs typeface="Open Sans"/>
                          <a:sym typeface="Open Sans"/>
                        </a:rPr>
                        <a:t> </a:t>
                      </a:r>
                      <a:endParaRPr b="1" sz="4500">
                        <a:solidFill>
                          <a:schemeClr val="lt1"/>
                        </a:solidFill>
                        <a:latin typeface="Open Sans"/>
                        <a:ea typeface="Open Sans"/>
                        <a:cs typeface="Open Sans"/>
                        <a:sym typeface="Open Sans"/>
                      </a:endParaRPr>
                    </a:p>
                  </a:txBody>
                  <a:tcPr marT="91425" marB="91425" marR="91425" marL="91425" anchor="ctr">
                    <a:solidFill>
                      <a:srgbClr val="64506A"/>
                    </a:solidFill>
                  </a:tcPr>
                </a:tc>
                <a:tc rowSpan="2" hMerge="1"/>
                <a:tc rowSpan="2" hMerge="1"/>
              </a:tr>
              <a:tr h="257850">
                <a:tc gridSpan="3" vMerge="1"/>
                <a:tc hMerge="1" vMerge="1"/>
                <a:tc hMerge="1" vMerge="1"/>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graphicFrame>
        <p:nvGraphicFramePr>
          <p:cNvPr id="342" name="Google Shape;342;p41"/>
          <p:cNvGraphicFramePr/>
          <p:nvPr/>
        </p:nvGraphicFramePr>
        <p:xfrm>
          <a:off x="0" y="1885840"/>
          <a:ext cx="3000000" cy="3000000"/>
        </p:xfrm>
        <a:graphic>
          <a:graphicData uri="http://schemas.openxmlformats.org/drawingml/2006/table">
            <a:tbl>
              <a:tblPr>
                <a:noFill/>
                <a:tableStyleId>{B5E0768B-2577-4D94-9F35-EB30107735E1}</a:tableStyleId>
              </a:tblPr>
              <a:tblGrid>
                <a:gridCol w="1240250"/>
                <a:gridCol w="1459575"/>
                <a:gridCol w="1431800"/>
                <a:gridCol w="1499575"/>
                <a:gridCol w="1226800"/>
              </a:tblGrid>
              <a:tr h="1014050">
                <a:tc>
                  <a:txBody>
                    <a:bodyPr/>
                    <a:lstStyle/>
                    <a:p>
                      <a:pPr indent="0" lvl="0" marL="0" rtl="0" algn="ctr">
                        <a:spcBef>
                          <a:spcPts val="0"/>
                        </a:spcBef>
                        <a:spcAft>
                          <a:spcPts val="0"/>
                        </a:spcAft>
                        <a:buNone/>
                      </a:pPr>
                      <a:r>
                        <a:rPr b="1" lang="en" sz="1800">
                          <a:solidFill>
                            <a:srgbClr val="FFFFFF"/>
                          </a:solidFill>
                          <a:latin typeface="Open Sans"/>
                          <a:ea typeface="Open Sans"/>
                          <a:cs typeface="Open Sans"/>
                          <a:sym typeface="Open Sans"/>
                        </a:rPr>
                        <a:t>Disease</a:t>
                      </a:r>
                      <a:endParaRPr b="1" sz="1800">
                        <a:solidFill>
                          <a:srgbClr val="FFFFFF"/>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64506A"/>
                    </a:solidFill>
                  </a:tcPr>
                </a:tc>
                <a:tc>
                  <a:txBody>
                    <a:bodyPr/>
                    <a:lstStyle/>
                    <a:p>
                      <a:pPr indent="0" lvl="0" marL="0" rtl="0" algn="ctr">
                        <a:spcBef>
                          <a:spcPts val="900"/>
                        </a:spcBef>
                        <a:spcAft>
                          <a:spcPts val="0"/>
                        </a:spcAft>
                        <a:buNone/>
                      </a:pPr>
                      <a:r>
                        <a:rPr b="1" lang="en" sz="1800">
                          <a:solidFill>
                            <a:srgbClr val="FFFFFF"/>
                          </a:solidFill>
                          <a:latin typeface="Open Sans"/>
                          <a:ea typeface="Open Sans"/>
                          <a:cs typeface="Open Sans"/>
                          <a:sym typeface="Open Sans"/>
                        </a:rPr>
                        <a:t>Overview</a:t>
                      </a:r>
                      <a:endParaRPr b="1" sz="1800">
                        <a:solidFill>
                          <a:srgbClr val="FFFFFF"/>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64506A"/>
                    </a:solidFill>
                  </a:tcPr>
                </a:tc>
                <a:tc>
                  <a:txBody>
                    <a:bodyPr/>
                    <a:lstStyle/>
                    <a:p>
                      <a:pPr indent="0" lvl="0" marL="0" rtl="0" algn="ctr">
                        <a:spcBef>
                          <a:spcPts val="0"/>
                        </a:spcBef>
                        <a:spcAft>
                          <a:spcPts val="0"/>
                        </a:spcAft>
                        <a:buNone/>
                      </a:pPr>
                      <a:r>
                        <a:rPr b="1" lang="en" sz="1800">
                          <a:solidFill>
                            <a:srgbClr val="FFFFFF"/>
                          </a:solidFill>
                          <a:latin typeface="Open Sans"/>
                          <a:ea typeface="Open Sans"/>
                          <a:cs typeface="Open Sans"/>
                          <a:sym typeface="Open Sans"/>
                        </a:rPr>
                        <a:t>LM</a:t>
                      </a:r>
                      <a:endParaRPr b="1" sz="1800">
                        <a:solidFill>
                          <a:srgbClr val="FFFFFF"/>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64506A"/>
                    </a:solidFill>
                  </a:tcPr>
                </a:tc>
                <a:tc>
                  <a:txBody>
                    <a:bodyPr/>
                    <a:lstStyle/>
                    <a:p>
                      <a:pPr indent="0" lvl="0" marL="0" rtl="0" algn="ctr">
                        <a:spcBef>
                          <a:spcPts val="0"/>
                        </a:spcBef>
                        <a:spcAft>
                          <a:spcPts val="0"/>
                        </a:spcAft>
                        <a:buNone/>
                      </a:pPr>
                      <a:r>
                        <a:rPr b="1" lang="en" sz="1800">
                          <a:solidFill>
                            <a:srgbClr val="FFFFFF"/>
                          </a:solidFill>
                          <a:latin typeface="Open Sans"/>
                          <a:ea typeface="Open Sans"/>
                          <a:cs typeface="Open Sans"/>
                          <a:sym typeface="Open Sans"/>
                        </a:rPr>
                        <a:t>IF</a:t>
                      </a:r>
                      <a:endParaRPr b="1" sz="1800">
                        <a:solidFill>
                          <a:srgbClr val="FFFFFF"/>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64506A"/>
                    </a:solidFill>
                  </a:tcPr>
                </a:tc>
                <a:tc>
                  <a:txBody>
                    <a:bodyPr/>
                    <a:lstStyle/>
                    <a:p>
                      <a:pPr indent="0" lvl="0" marL="0" rtl="0" algn="ctr">
                        <a:spcBef>
                          <a:spcPts val="900"/>
                        </a:spcBef>
                        <a:spcAft>
                          <a:spcPts val="0"/>
                        </a:spcAft>
                        <a:buNone/>
                      </a:pPr>
                      <a:r>
                        <a:rPr b="1" lang="en" sz="1800">
                          <a:solidFill>
                            <a:srgbClr val="FFFFFF"/>
                          </a:solidFill>
                          <a:latin typeface="Open Sans"/>
                          <a:ea typeface="Open Sans"/>
                          <a:cs typeface="Open Sans"/>
                          <a:sym typeface="Open Sans"/>
                        </a:rPr>
                        <a:t>EM</a:t>
                      </a:r>
                      <a:endParaRPr b="1" sz="1800">
                        <a:solidFill>
                          <a:srgbClr val="FFFFFF"/>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64506A"/>
                    </a:solidFill>
                  </a:tcPr>
                </a:tc>
              </a:tr>
              <a:tr h="2027900">
                <a:tc>
                  <a:txBody>
                    <a:bodyPr/>
                    <a:lstStyle/>
                    <a:p>
                      <a:pPr indent="0" lvl="0" marL="0" rtl="0" algn="ctr">
                        <a:lnSpc>
                          <a:spcPct val="90000"/>
                        </a:lnSpc>
                        <a:spcBef>
                          <a:spcPts val="0"/>
                        </a:spcBef>
                        <a:spcAft>
                          <a:spcPts val="0"/>
                        </a:spcAft>
                        <a:buNone/>
                      </a:pPr>
                      <a:r>
                        <a:rPr b="1" lang="en" sz="1600">
                          <a:solidFill>
                            <a:schemeClr val="lt1"/>
                          </a:solidFill>
                          <a:latin typeface="Open Sans"/>
                          <a:ea typeface="Open Sans"/>
                          <a:cs typeface="Open Sans"/>
                          <a:sym typeface="Open Sans"/>
                        </a:rPr>
                        <a:t>Post infectious GN</a:t>
                      </a:r>
                      <a:endParaRPr b="1" sz="1600">
                        <a:solidFill>
                          <a:schemeClr val="lt1"/>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96809C"/>
                    </a:solidFill>
                  </a:tcPr>
                </a:tc>
                <a:tc>
                  <a:txBody>
                    <a:bodyPr/>
                    <a:lstStyle/>
                    <a:p>
                      <a:pPr indent="0" lvl="0" marL="0" rtl="0" algn="ctr">
                        <a:spcBef>
                          <a:spcPts val="0"/>
                        </a:spcBef>
                        <a:spcAft>
                          <a:spcPts val="0"/>
                        </a:spcAft>
                        <a:buNone/>
                      </a:pPr>
                      <a:r>
                        <a:rPr lang="en" sz="1000">
                          <a:latin typeface="Open Sans"/>
                          <a:ea typeface="Open Sans"/>
                          <a:cs typeface="Open Sans"/>
                          <a:sym typeface="Open Sans"/>
                        </a:rPr>
                        <a:t>Common cause is group A, beta-hemolytic streptococci (</a:t>
                      </a:r>
                      <a:r>
                        <a:rPr b="1" lang="en" sz="1000">
                          <a:latin typeface="Open Sans"/>
                          <a:ea typeface="Open Sans"/>
                          <a:cs typeface="Open Sans"/>
                          <a:sym typeface="Open Sans"/>
                        </a:rPr>
                        <a:t>GAS</a:t>
                      </a:r>
                      <a:r>
                        <a:rPr lang="en" sz="1000">
                          <a:latin typeface="Open Sans"/>
                          <a:ea typeface="Open Sans"/>
                          <a:cs typeface="Open Sans"/>
                          <a:sym typeface="Open Sans"/>
                        </a:rPr>
                        <a:t>)</a:t>
                      </a:r>
                      <a:endParaRPr sz="1000">
                        <a:latin typeface="Open Sans"/>
                        <a:ea typeface="Open Sans"/>
                        <a:cs typeface="Open Sans"/>
                        <a:sym typeface="Open Sans"/>
                      </a:endParaRPr>
                    </a:p>
                    <a:p>
                      <a:pPr indent="0" lvl="0" marL="0" rtl="0" algn="ctr">
                        <a:spcBef>
                          <a:spcPts val="0"/>
                        </a:spcBef>
                        <a:spcAft>
                          <a:spcPts val="0"/>
                        </a:spcAft>
                        <a:buNone/>
                      </a:pPr>
                      <a:r>
                        <a:rPr lang="en" sz="1000">
                          <a:latin typeface="Open Sans"/>
                          <a:ea typeface="Open Sans"/>
                          <a:cs typeface="Open Sans"/>
                          <a:sym typeface="Open Sans"/>
                        </a:rPr>
                        <a:t>after an </a:t>
                      </a:r>
                      <a:r>
                        <a:rPr b="1" lang="en" sz="1000">
                          <a:latin typeface="Open Sans"/>
                          <a:ea typeface="Open Sans"/>
                          <a:cs typeface="Open Sans"/>
                          <a:sym typeface="Open Sans"/>
                        </a:rPr>
                        <a:t>pharyngitis</a:t>
                      </a:r>
                      <a:r>
                        <a:rPr lang="en" sz="1000">
                          <a:latin typeface="Open Sans"/>
                          <a:ea typeface="Open Sans"/>
                          <a:cs typeface="Open Sans"/>
                          <a:sym typeface="Open Sans"/>
                        </a:rPr>
                        <a:t>, tonsillitis or impetigo</a:t>
                      </a:r>
                      <a:endParaRPr sz="1000">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b="1" lang="en" sz="1200">
                          <a:latin typeface="Open Sans"/>
                          <a:ea typeface="Open Sans"/>
                          <a:cs typeface="Open Sans"/>
                          <a:sym typeface="Open Sans"/>
                        </a:rPr>
                        <a:t>Hypercellularity</a:t>
                      </a:r>
                      <a:r>
                        <a:rPr lang="en" sz="1200">
                          <a:latin typeface="Open Sans"/>
                          <a:ea typeface="Open Sans"/>
                          <a:cs typeface="Open Sans"/>
                          <a:sym typeface="Open Sans"/>
                        </a:rPr>
                        <a:t> of glomeruli</a:t>
                      </a:r>
                      <a:endParaRPr sz="1200">
                        <a:latin typeface="Open Sans"/>
                        <a:ea typeface="Open Sans"/>
                        <a:cs typeface="Open Sans"/>
                        <a:sym typeface="Open Sans"/>
                      </a:endParaRPr>
                    </a:p>
                    <a:p>
                      <a:pPr indent="0" lvl="0" marL="0" rtl="0" algn="ctr">
                        <a:spcBef>
                          <a:spcPts val="0"/>
                        </a:spcBef>
                        <a:spcAft>
                          <a:spcPts val="0"/>
                        </a:spcAft>
                        <a:buNone/>
                      </a:pPr>
                      <a:r>
                        <a:t/>
                      </a:r>
                      <a:endParaRPr sz="1200">
                        <a:latin typeface="Open Sans"/>
                        <a:ea typeface="Open Sans"/>
                        <a:cs typeface="Open Sans"/>
                        <a:sym typeface="Open Sans"/>
                      </a:endParaRPr>
                    </a:p>
                    <a:p>
                      <a:pPr indent="0" lvl="0" marL="0" rtl="0" algn="ctr">
                        <a:spcBef>
                          <a:spcPts val="0"/>
                        </a:spcBef>
                        <a:spcAft>
                          <a:spcPts val="0"/>
                        </a:spcAft>
                        <a:buNone/>
                      </a:pPr>
                      <a:r>
                        <a:rPr b="1" lang="en" sz="1200">
                          <a:latin typeface="Open Sans"/>
                          <a:ea typeface="Open Sans"/>
                          <a:cs typeface="Open Sans"/>
                          <a:sym typeface="Open Sans"/>
                        </a:rPr>
                        <a:t>Crescents </a:t>
                      </a:r>
                      <a:r>
                        <a:rPr lang="en" sz="1200">
                          <a:latin typeface="Open Sans"/>
                          <a:ea typeface="Open Sans"/>
                          <a:cs typeface="Open Sans"/>
                          <a:sym typeface="Open Sans"/>
                        </a:rPr>
                        <a:t>&amp;</a:t>
                      </a:r>
                      <a:r>
                        <a:rPr b="1" lang="en" sz="1200">
                          <a:latin typeface="Open Sans"/>
                          <a:ea typeface="Open Sans"/>
                          <a:cs typeface="Open Sans"/>
                          <a:sym typeface="Open Sans"/>
                        </a:rPr>
                        <a:t> Necrosis</a:t>
                      </a:r>
                      <a:r>
                        <a:rPr lang="en" sz="1200">
                          <a:latin typeface="Open Sans"/>
                          <a:ea typeface="Open Sans"/>
                          <a:cs typeface="Open Sans"/>
                          <a:sym typeface="Open Sans"/>
                        </a:rPr>
                        <a:t> may present</a:t>
                      </a:r>
                      <a:endParaRPr sz="1200">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i="1" lang="en" sz="1300">
                          <a:solidFill>
                            <a:srgbClr val="980000"/>
                          </a:solidFill>
                          <a:latin typeface="Open Sans"/>
                          <a:ea typeface="Open Sans"/>
                          <a:cs typeface="Open Sans"/>
                          <a:sym typeface="Open Sans"/>
                        </a:rPr>
                        <a:t>Coarse granular</a:t>
                      </a:r>
                      <a:r>
                        <a:rPr lang="en" sz="1300">
                          <a:solidFill>
                            <a:srgbClr val="980000"/>
                          </a:solidFill>
                          <a:latin typeface="Open Sans"/>
                          <a:ea typeface="Open Sans"/>
                          <a:cs typeface="Open Sans"/>
                          <a:sym typeface="Open Sans"/>
                        </a:rPr>
                        <a:t> </a:t>
                      </a:r>
                      <a:r>
                        <a:rPr b="1" lang="en" sz="1300">
                          <a:solidFill>
                            <a:srgbClr val="980000"/>
                          </a:solidFill>
                          <a:latin typeface="Open Sans"/>
                          <a:ea typeface="Open Sans"/>
                          <a:cs typeface="Open Sans"/>
                          <a:sym typeface="Open Sans"/>
                        </a:rPr>
                        <a:t>(lumpy bumpy)</a:t>
                      </a:r>
                      <a:endParaRPr b="1" sz="1300">
                        <a:solidFill>
                          <a:srgbClr val="980000"/>
                        </a:solidFill>
                        <a:latin typeface="Open Sans"/>
                        <a:ea typeface="Open Sans"/>
                        <a:cs typeface="Open Sans"/>
                        <a:sym typeface="Open Sans"/>
                      </a:endParaRPr>
                    </a:p>
                    <a:p>
                      <a:pPr indent="0" lvl="0" marL="0" rtl="0" algn="ctr">
                        <a:spcBef>
                          <a:spcPts val="0"/>
                        </a:spcBef>
                        <a:spcAft>
                          <a:spcPts val="0"/>
                        </a:spcAft>
                        <a:buNone/>
                      </a:pPr>
                      <a:r>
                        <a:rPr b="1" lang="en" sz="1300">
                          <a:latin typeface="Open Sans"/>
                          <a:ea typeface="Open Sans"/>
                          <a:cs typeface="Open Sans"/>
                          <a:sym typeface="Open Sans"/>
                        </a:rPr>
                        <a:t>-</a:t>
                      </a:r>
                      <a:r>
                        <a:rPr b="1" lang="en" sz="1300">
                          <a:solidFill>
                            <a:srgbClr val="980000"/>
                          </a:solidFill>
                          <a:latin typeface="Open Sans"/>
                          <a:ea typeface="Open Sans"/>
                          <a:cs typeface="Open Sans"/>
                          <a:sym typeface="Open Sans"/>
                        </a:rPr>
                        <a:t>IgG and C3</a:t>
                      </a:r>
                      <a:endParaRPr b="1" sz="1300">
                        <a:solidFill>
                          <a:srgbClr val="980000"/>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dome shaped </a:t>
                      </a:r>
                      <a:r>
                        <a:rPr b="1" lang="en" sz="1200">
                          <a:solidFill>
                            <a:srgbClr val="980000"/>
                          </a:solidFill>
                          <a:latin typeface="Open Sans"/>
                          <a:ea typeface="Open Sans"/>
                          <a:cs typeface="Open Sans"/>
                          <a:sym typeface="Open Sans"/>
                        </a:rPr>
                        <a:t>subepithelial humps</a:t>
                      </a:r>
                      <a:endParaRPr b="1" sz="1200">
                        <a:solidFill>
                          <a:srgbClr val="980000"/>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r h="2135025">
                <a:tc>
                  <a:txBody>
                    <a:bodyPr/>
                    <a:lstStyle/>
                    <a:p>
                      <a:pPr indent="0" lvl="0" marL="0" rtl="0" algn="ctr">
                        <a:lnSpc>
                          <a:spcPct val="90000"/>
                        </a:lnSpc>
                        <a:spcBef>
                          <a:spcPts val="0"/>
                        </a:spcBef>
                        <a:spcAft>
                          <a:spcPts val="0"/>
                        </a:spcAft>
                        <a:buNone/>
                      </a:pPr>
                      <a:r>
                        <a:rPr b="1" lang="en" sz="1200">
                          <a:solidFill>
                            <a:schemeClr val="lt1"/>
                          </a:solidFill>
                          <a:latin typeface="Open Sans"/>
                          <a:ea typeface="Open Sans"/>
                          <a:cs typeface="Open Sans"/>
                          <a:sym typeface="Open Sans"/>
                        </a:rPr>
                        <a:t>Lupus Nephropathy</a:t>
                      </a:r>
                      <a:endParaRPr b="1" sz="1200">
                        <a:solidFill>
                          <a:srgbClr val="FFFFFF"/>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96809C"/>
                    </a:solidFill>
                  </a:tcPr>
                </a:tc>
                <a:tc gridSpan="4">
                  <a:txBody>
                    <a:bodyPr/>
                    <a:lstStyle/>
                    <a:p>
                      <a:pPr indent="0" lvl="0" marL="0" rtl="0" algn="ctr">
                        <a:spcBef>
                          <a:spcPts val="0"/>
                        </a:spcBef>
                        <a:spcAft>
                          <a:spcPts val="0"/>
                        </a:spcAft>
                        <a:buNone/>
                      </a:pPr>
                      <a:r>
                        <a:rPr lang="en" sz="1200">
                          <a:latin typeface="Open Sans"/>
                          <a:ea typeface="Open Sans"/>
                          <a:cs typeface="Open Sans"/>
                          <a:sym typeface="Open Sans"/>
                        </a:rPr>
                        <a:t>-Commonly associated among patients with </a:t>
                      </a:r>
                      <a:r>
                        <a:rPr b="1" lang="en" sz="1200">
                          <a:latin typeface="Open Sans"/>
                          <a:ea typeface="Open Sans"/>
                          <a:cs typeface="Open Sans"/>
                          <a:sym typeface="Open Sans"/>
                        </a:rPr>
                        <a:t>SLE</a:t>
                      </a:r>
                      <a:r>
                        <a:rPr lang="en" sz="1200">
                          <a:latin typeface="Open Sans"/>
                          <a:ea typeface="Open Sans"/>
                          <a:cs typeface="Open Sans"/>
                          <a:sym typeface="Open Sans"/>
                        </a:rPr>
                        <a:t> </a:t>
                      </a:r>
                      <a:endParaRPr sz="1200">
                        <a:latin typeface="Open Sans"/>
                        <a:ea typeface="Open Sans"/>
                        <a:cs typeface="Open Sans"/>
                        <a:sym typeface="Open Sans"/>
                      </a:endParaRPr>
                    </a:p>
                    <a:p>
                      <a:pPr indent="0" lvl="0" marL="0" rtl="0" algn="ctr">
                        <a:spcBef>
                          <a:spcPts val="0"/>
                        </a:spcBef>
                        <a:spcAft>
                          <a:spcPts val="0"/>
                        </a:spcAft>
                        <a:buNone/>
                      </a:pPr>
                      <a:r>
                        <a:rPr lang="en" sz="1200">
                          <a:latin typeface="Open Sans"/>
                          <a:ea typeface="Open Sans"/>
                          <a:cs typeface="Open Sans"/>
                          <a:sym typeface="Open Sans"/>
                        </a:rPr>
                        <a:t>-might be </a:t>
                      </a:r>
                      <a:r>
                        <a:rPr b="1" lang="en" sz="1200">
                          <a:latin typeface="Open Sans"/>
                          <a:ea typeface="Open Sans"/>
                          <a:cs typeface="Open Sans"/>
                          <a:sym typeface="Open Sans"/>
                        </a:rPr>
                        <a:t>nephr</a:t>
                      </a:r>
                      <a:r>
                        <a:rPr b="1" lang="en" sz="1200" u="sng">
                          <a:latin typeface="Open Sans"/>
                          <a:ea typeface="Open Sans"/>
                          <a:cs typeface="Open Sans"/>
                          <a:sym typeface="Open Sans"/>
                        </a:rPr>
                        <a:t>o</a:t>
                      </a:r>
                      <a:r>
                        <a:rPr b="1" lang="en" sz="1200">
                          <a:latin typeface="Open Sans"/>
                          <a:ea typeface="Open Sans"/>
                          <a:cs typeface="Open Sans"/>
                          <a:sym typeface="Open Sans"/>
                        </a:rPr>
                        <a:t>tic</a:t>
                      </a:r>
                      <a:r>
                        <a:rPr lang="en" sz="1200">
                          <a:latin typeface="Open Sans"/>
                          <a:ea typeface="Open Sans"/>
                          <a:cs typeface="Open Sans"/>
                          <a:sym typeface="Open Sans"/>
                        </a:rPr>
                        <a:t> or </a:t>
                      </a:r>
                      <a:r>
                        <a:rPr b="1" lang="en" sz="1200">
                          <a:latin typeface="Open Sans"/>
                          <a:ea typeface="Open Sans"/>
                          <a:cs typeface="Open Sans"/>
                          <a:sym typeface="Open Sans"/>
                        </a:rPr>
                        <a:t>nephr</a:t>
                      </a:r>
                      <a:r>
                        <a:rPr b="1" lang="en" sz="1200" u="sng">
                          <a:latin typeface="Open Sans"/>
                          <a:ea typeface="Open Sans"/>
                          <a:cs typeface="Open Sans"/>
                          <a:sym typeface="Open Sans"/>
                        </a:rPr>
                        <a:t>i</a:t>
                      </a:r>
                      <a:r>
                        <a:rPr b="1" lang="en" sz="1200">
                          <a:latin typeface="Open Sans"/>
                          <a:ea typeface="Open Sans"/>
                          <a:cs typeface="Open Sans"/>
                          <a:sym typeface="Open Sans"/>
                        </a:rPr>
                        <a:t>tic</a:t>
                      </a:r>
                      <a:r>
                        <a:rPr lang="en" sz="1200">
                          <a:latin typeface="Open Sans"/>
                          <a:ea typeface="Open Sans"/>
                          <a:cs typeface="Open Sans"/>
                          <a:sym typeface="Open Sans"/>
                        </a:rPr>
                        <a:t> syndrome</a:t>
                      </a:r>
                      <a:endParaRPr sz="1200">
                        <a:latin typeface="Open Sans"/>
                        <a:ea typeface="Open Sans"/>
                        <a:cs typeface="Open Sans"/>
                        <a:sym typeface="Open Sans"/>
                      </a:endParaRPr>
                    </a:p>
                    <a:p>
                      <a:pPr indent="0" lvl="0" marL="0" rtl="0" algn="ctr">
                        <a:spcBef>
                          <a:spcPts val="0"/>
                        </a:spcBef>
                        <a:spcAft>
                          <a:spcPts val="0"/>
                        </a:spcAft>
                        <a:buNone/>
                      </a:pPr>
                      <a:r>
                        <a:rPr lang="en" sz="1200">
                          <a:latin typeface="Open Sans"/>
                          <a:ea typeface="Open Sans"/>
                          <a:cs typeface="Open Sans"/>
                          <a:sym typeface="Open Sans"/>
                        </a:rPr>
                        <a:t>-Usually patients are associated with </a:t>
                      </a:r>
                      <a:r>
                        <a:rPr b="1" lang="en" sz="1200">
                          <a:solidFill>
                            <a:srgbClr val="980000"/>
                          </a:solidFill>
                          <a:latin typeface="Open Sans"/>
                          <a:ea typeface="Open Sans"/>
                          <a:cs typeface="Open Sans"/>
                          <a:sym typeface="Open Sans"/>
                        </a:rPr>
                        <a:t>Antinuclear antibodies (ANA)</a:t>
                      </a:r>
                      <a:r>
                        <a:rPr b="1" lang="en" sz="1200">
                          <a:latin typeface="Open Sans"/>
                          <a:ea typeface="Open Sans"/>
                          <a:cs typeface="Open Sans"/>
                          <a:sym typeface="Open Sans"/>
                        </a:rPr>
                        <a:t> </a:t>
                      </a:r>
                      <a:r>
                        <a:rPr lang="en" sz="1200">
                          <a:latin typeface="Open Sans"/>
                          <a:ea typeface="Open Sans"/>
                          <a:cs typeface="Open Sans"/>
                          <a:sym typeface="Open Sans"/>
                        </a:rPr>
                        <a:t>and</a:t>
                      </a:r>
                      <a:r>
                        <a:rPr b="1" lang="en" sz="1200">
                          <a:latin typeface="Open Sans"/>
                          <a:ea typeface="Open Sans"/>
                          <a:cs typeface="Open Sans"/>
                          <a:sym typeface="Open Sans"/>
                        </a:rPr>
                        <a:t> </a:t>
                      </a:r>
                      <a:r>
                        <a:rPr b="1" lang="en" sz="1200">
                          <a:solidFill>
                            <a:srgbClr val="980000"/>
                          </a:solidFill>
                          <a:latin typeface="Open Sans"/>
                          <a:ea typeface="Open Sans"/>
                          <a:cs typeface="Open Sans"/>
                          <a:sym typeface="Open Sans"/>
                        </a:rPr>
                        <a:t>double stranded DNA (dsDNA)</a:t>
                      </a:r>
                      <a:endParaRPr b="1" sz="1200">
                        <a:solidFill>
                          <a:srgbClr val="980000"/>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hMerge="1"/>
                <a:tc hMerge="1"/>
                <a:tc hMerge="1"/>
              </a:tr>
              <a:tr h="2840125">
                <a:tc>
                  <a:txBody>
                    <a:bodyPr/>
                    <a:lstStyle/>
                    <a:p>
                      <a:pPr indent="0" lvl="0" marL="0" rtl="0" algn="ctr">
                        <a:lnSpc>
                          <a:spcPct val="90000"/>
                        </a:lnSpc>
                        <a:spcBef>
                          <a:spcPts val="0"/>
                        </a:spcBef>
                        <a:spcAft>
                          <a:spcPts val="0"/>
                        </a:spcAft>
                        <a:buNone/>
                      </a:pPr>
                      <a:r>
                        <a:rPr b="1" lang="en" sz="1200">
                          <a:solidFill>
                            <a:schemeClr val="lt1"/>
                          </a:solidFill>
                          <a:latin typeface="Open Sans"/>
                          <a:ea typeface="Open Sans"/>
                          <a:cs typeface="Open Sans"/>
                          <a:sym typeface="Open Sans"/>
                        </a:rPr>
                        <a:t>Hematuria</a:t>
                      </a:r>
                      <a:endParaRPr b="1" sz="800">
                        <a:solidFill>
                          <a:srgbClr val="999999"/>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96809C"/>
                    </a:solidFill>
                  </a:tcPr>
                </a:tc>
                <a:tc>
                  <a:txBody>
                    <a:bodyPr/>
                    <a:lstStyle/>
                    <a:p>
                      <a:pPr indent="0" lvl="0" marL="0" rtl="0" algn="ctr">
                        <a:spcBef>
                          <a:spcPts val="0"/>
                        </a:spcBef>
                        <a:spcAft>
                          <a:spcPts val="0"/>
                        </a:spcAft>
                        <a:buNone/>
                      </a:pPr>
                      <a:r>
                        <a:rPr lang="en" sz="1300">
                          <a:latin typeface="Open Sans"/>
                          <a:ea typeface="Open Sans"/>
                          <a:cs typeface="Open Sans"/>
                          <a:sym typeface="Open Sans"/>
                        </a:rPr>
                        <a:t>When it occurs in combination with </a:t>
                      </a:r>
                      <a:r>
                        <a:rPr b="1" lang="en" sz="1300">
                          <a:solidFill>
                            <a:srgbClr val="980000"/>
                          </a:solidFill>
                          <a:latin typeface="Open Sans"/>
                          <a:ea typeface="Open Sans"/>
                          <a:cs typeface="Open Sans"/>
                          <a:sym typeface="Open Sans"/>
                        </a:rPr>
                        <a:t>vasculitis</a:t>
                      </a:r>
                      <a:r>
                        <a:rPr lang="en" sz="1300">
                          <a:latin typeface="Open Sans"/>
                          <a:ea typeface="Open Sans"/>
                          <a:cs typeface="Open Sans"/>
                          <a:sym typeface="Open Sans"/>
                        </a:rPr>
                        <a:t> and </a:t>
                      </a:r>
                      <a:r>
                        <a:rPr b="1" lang="en" sz="1300">
                          <a:latin typeface="Open Sans"/>
                          <a:ea typeface="Open Sans"/>
                          <a:cs typeface="Open Sans"/>
                          <a:sym typeface="Open Sans"/>
                        </a:rPr>
                        <a:t>multiorgan</a:t>
                      </a:r>
                      <a:r>
                        <a:rPr lang="en" sz="1300">
                          <a:latin typeface="Open Sans"/>
                          <a:ea typeface="Open Sans"/>
                          <a:cs typeface="Open Sans"/>
                          <a:sym typeface="Open Sans"/>
                        </a:rPr>
                        <a:t> involvement then is referred to as </a:t>
                      </a:r>
                      <a:r>
                        <a:rPr b="1" lang="en" sz="1300">
                          <a:solidFill>
                            <a:srgbClr val="980000"/>
                          </a:solidFill>
                          <a:latin typeface="Open Sans"/>
                          <a:ea typeface="Open Sans"/>
                          <a:cs typeface="Open Sans"/>
                          <a:sym typeface="Open Sans"/>
                        </a:rPr>
                        <a:t>Henoch-Schonlein purpura</a:t>
                      </a:r>
                      <a:endParaRPr b="1" sz="1300">
                        <a:solidFill>
                          <a:srgbClr val="980000"/>
                        </a:solidFill>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variable but mainly </a:t>
                      </a:r>
                      <a:r>
                        <a:rPr b="1" lang="en" sz="1200">
                          <a:latin typeface="Open Sans"/>
                          <a:ea typeface="Open Sans"/>
                          <a:cs typeface="Open Sans"/>
                          <a:sym typeface="Open Sans"/>
                        </a:rPr>
                        <a:t>hypercellularity</a:t>
                      </a:r>
                      <a:endParaRPr b="1" sz="1200">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gridSpan="2">
                  <a:txBody>
                    <a:bodyPr/>
                    <a:lstStyle/>
                    <a:p>
                      <a:pPr indent="0" lvl="0" marL="0" rtl="0" algn="ctr">
                        <a:spcBef>
                          <a:spcPts val="0"/>
                        </a:spcBef>
                        <a:spcAft>
                          <a:spcPts val="0"/>
                        </a:spcAft>
                        <a:buNone/>
                      </a:pPr>
                      <a:r>
                        <a:rPr b="1" lang="en">
                          <a:solidFill>
                            <a:srgbClr val="980000"/>
                          </a:solidFill>
                          <a:latin typeface="Open Sans"/>
                          <a:ea typeface="Open Sans"/>
                          <a:cs typeface="Open Sans"/>
                          <a:sym typeface="Open Sans"/>
                        </a:rPr>
                        <a:t>IgA</a:t>
                      </a:r>
                      <a:r>
                        <a:rPr lang="en">
                          <a:latin typeface="Open Sans"/>
                          <a:ea typeface="Open Sans"/>
                          <a:cs typeface="Open Sans"/>
                          <a:sym typeface="Open Sans"/>
                        </a:rPr>
                        <a:t> deposit in the mesangium and paramesangium</a:t>
                      </a:r>
                      <a:endParaRPr>
                        <a:latin typeface="Open Sans"/>
                        <a:ea typeface="Open Sans"/>
                        <a:cs typeface="Open Sans"/>
                        <a:sym typeface="Open Sans"/>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hMerge="1"/>
              </a:tr>
            </a:tbl>
          </a:graphicData>
        </a:graphic>
      </p:graphicFrame>
      <p:sp>
        <p:nvSpPr>
          <p:cNvPr id="343" name="Google Shape;343;p41"/>
          <p:cNvSpPr/>
          <p:nvPr/>
        </p:nvSpPr>
        <p:spPr>
          <a:xfrm>
            <a:off x="17725" y="919575"/>
            <a:ext cx="3191076" cy="816372"/>
          </a:xfrm>
          <a:prstGeom prst="flowChartTerminator">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 sz="2600">
                <a:solidFill>
                  <a:srgbClr val="64506A"/>
                </a:solidFill>
                <a:latin typeface="Open Sans"/>
                <a:ea typeface="Open Sans"/>
                <a:cs typeface="Open Sans"/>
                <a:sym typeface="Open Sans"/>
              </a:rPr>
              <a:t>Nephr</a:t>
            </a:r>
            <a:r>
              <a:rPr b="1" lang="en" sz="2600" u="sng">
                <a:solidFill>
                  <a:srgbClr val="64506A"/>
                </a:solidFill>
                <a:latin typeface="Open Sans"/>
                <a:ea typeface="Open Sans"/>
                <a:cs typeface="Open Sans"/>
                <a:sym typeface="Open Sans"/>
              </a:rPr>
              <a:t>i</a:t>
            </a:r>
            <a:r>
              <a:rPr b="1" lang="en" sz="2600">
                <a:solidFill>
                  <a:srgbClr val="64506A"/>
                </a:solidFill>
                <a:latin typeface="Open Sans"/>
                <a:ea typeface="Open Sans"/>
                <a:cs typeface="Open Sans"/>
                <a:sym typeface="Open Sans"/>
              </a:rPr>
              <a:t>tic syndrome</a:t>
            </a:r>
            <a:endParaRPr b="1" sz="2600">
              <a:solidFill>
                <a:srgbClr val="64506A"/>
              </a:solidFill>
              <a:latin typeface="Open Sans"/>
              <a:ea typeface="Open Sans"/>
              <a:cs typeface="Open Sans"/>
              <a:sym typeface="Open Sans"/>
            </a:endParaRPr>
          </a:p>
        </p:txBody>
      </p:sp>
      <p:sp>
        <p:nvSpPr>
          <p:cNvPr id="344" name="Google Shape;344;p41"/>
          <p:cNvSpPr txBox="1"/>
          <p:nvPr/>
        </p:nvSpPr>
        <p:spPr>
          <a:xfrm>
            <a:off x="3208800" y="878932"/>
            <a:ext cx="3649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A clinical complex </a:t>
            </a:r>
            <a:r>
              <a:rPr lang="en" sz="1000">
                <a:solidFill>
                  <a:srgbClr val="980000"/>
                </a:solidFill>
                <a:latin typeface="Open Sans"/>
                <a:ea typeface="Open Sans"/>
                <a:cs typeface="Open Sans"/>
                <a:sym typeface="Open Sans"/>
              </a:rPr>
              <a:t>characterized by acute onset</a:t>
            </a:r>
            <a:r>
              <a:rPr lang="en" sz="1000">
                <a:latin typeface="Open Sans"/>
                <a:ea typeface="Open Sans"/>
                <a:cs typeface="Open Sans"/>
                <a:sym typeface="Open Sans"/>
              </a:rPr>
              <a:t> of:</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1-</a:t>
            </a:r>
            <a:r>
              <a:rPr b="1" lang="en" sz="1000">
                <a:latin typeface="Open Sans"/>
                <a:ea typeface="Open Sans"/>
                <a:cs typeface="Open Sans"/>
                <a:sym typeface="Open Sans"/>
              </a:rPr>
              <a:t>Hematuria</a:t>
            </a:r>
            <a:r>
              <a:rPr lang="en" sz="1000">
                <a:latin typeface="Open Sans"/>
                <a:ea typeface="Open Sans"/>
                <a:cs typeface="Open Sans"/>
                <a:sym typeface="Open Sans"/>
              </a:rPr>
              <a:t>, 2-</a:t>
            </a:r>
            <a:r>
              <a:rPr b="1" lang="en" sz="1000">
                <a:latin typeface="Open Sans"/>
                <a:ea typeface="Open Sans"/>
                <a:cs typeface="Open Sans"/>
                <a:sym typeface="Open Sans"/>
              </a:rPr>
              <a:t>Oliguria</a:t>
            </a:r>
            <a:r>
              <a:rPr lang="en" sz="1000">
                <a:latin typeface="Open Sans"/>
                <a:ea typeface="Open Sans"/>
                <a:cs typeface="Open Sans"/>
                <a:sym typeface="Open Sans"/>
              </a:rPr>
              <a:t>, 3-</a:t>
            </a:r>
            <a:r>
              <a:rPr b="1" lang="en" sz="1000">
                <a:latin typeface="Open Sans"/>
                <a:ea typeface="Open Sans"/>
                <a:cs typeface="Open Sans"/>
                <a:sym typeface="Open Sans"/>
              </a:rPr>
              <a:t>Azotemia</a:t>
            </a:r>
            <a:r>
              <a:rPr lang="en" sz="1000">
                <a:latin typeface="Open Sans"/>
                <a:ea typeface="Open Sans"/>
                <a:cs typeface="Open Sans"/>
                <a:sym typeface="Open Sans"/>
              </a:rPr>
              <a:t>, 4-</a:t>
            </a:r>
            <a:r>
              <a:rPr b="1" lang="en" sz="1000">
                <a:latin typeface="Open Sans"/>
                <a:ea typeface="Open Sans"/>
                <a:cs typeface="Open Sans"/>
                <a:sym typeface="Open Sans"/>
              </a:rPr>
              <a:t>Hypertension</a:t>
            </a:r>
            <a:r>
              <a:rPr lang="en" sz="1000">
                <a:latin typeface="Open Sans"/>
                <a:ea typeface="Open Sans"/>
                <a:cs typeface="Open Sans"/>
                <a:sym typeface="Open Sans"/>
              </a:rPr>
              <a:t>,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5-And may have </a:t>
            </a:r>
            <a:r>
              <a:rPr i="1" lang="en" sz="1000">
                <a:latin typeface="Open Sans"/>
                <a:ea typeface="Open Sans"/>
                <a:cs typeface="Open Sans"/>
                <a:sym typeface="Open Sans"/>
              </a:rPr>
              <a:t>Nephritic edema</a:t>
            </a:r>
            <a:endParaRPr i="1" sz="1000">
              <a:latin typeface="Open Sans"/>
              <a:ea typeface="Open Sans"/>
              <a:cs typeface="Open Sans"/>
              <a:sym typeface="Open Sans"/>
            </a:endParaRPr>
          </a:p>
        </p:txBody>
      </p:sp>
      <p:graphicFrame>
        <p:nvGraphicFramePr>
          <p:cNvPr id="345" name="Google Shape;345;p41"/>
          <p:cNvGraphicFramePr/>
          <p:nvPr/>
        </p:nvGraphicFramePr>
        <p:xfrm>
          <a:off x="0" y="-153750"/>
          <a:ext cx="3000000" cy="3000000"/>
        </p:xfrm>
        <a:graphic>
          <a:graphicData uri="http://schemas.openxmlformats.org/drawingml/2006/table">
            <a:tbl>
              <a:tblPr>
                <a:noFill/>
                <a:tableStyleId>{B5E0768B-2577-4D94-9F35-EB30107735E1}</a:tableStyleId>
              </a:tblPr>
              <a:tblGrid>
                <a:gridCol w="1708075"/>
                <a:gridCol w="2863925"/>
                <a:gridCol w="2286000"/>
              </a:tblGrid>
              <a:tr h="665575">
                <a:tc gridSpan="3" rowSpan="2">
                  <a:txBody>
                    <a:bodyPr/>
                    <a:lstStyle/>
                    <a:p>
                      <a:pPr indent="0" lvl="0" marL="0" rtl="0" algn="ctr">
                        <a:lnSpc>
                          <a:spcPct val="90000"/>
                        </a:lnSpc>
                        <a:spcBef>
                          <a:spcPts val="0"/>
                        </a:spcBef>
                        <a:spcAft>
                          <a:spcPts val="0"/>
                        </a:spcAft>
                        <a:buNone/>
                      </a:pPr>
                      <a:r>
                        <a:rPr b="1" lang="en" sz="4500">
                          <a:solidFill>
                            <a:schemeClr val="lt1"/>
                          </a:solidFill>
                          <a:latin typeface="Open Sans"/>
                          <a:ea typeface="Open Sans"/>
                          <a:cs typeface="Open Sans"/>
                          <a:sym typeface="Open Sans"/>
                        </a:rPr>
                        <a:t>Summary </a:t>
                      </a:r>
                      <a:endParaRPr b="1" sz="4500">
                        <a:solidFill>
                          <a:schemeClr val="lt1"/>
                        </a:solidFill>
                        <a:latin typeface="Open Sans"/>
                        <a:ea typeface="Open Sans"/>
                        <a:cs typeface="Open Sans"/>
                        <a:sym typeface="Open Sans"/>
                      </a:endParaRPr>
                    </a:p>
                  </a:txBody>
                  <a:tcPr marT="91425" marB="91425" marR="91425" marL="91425" anchor="ctr">
                    <a:solidFill>
                      <a:srgbClr val="64506A"/>
                    </a:solidFill>
                  </a:tcPr>
                </a:tc>
                <a:tc rowSpan="2" hMerge="1"/>
                <a:tc rowSpan="2" hMerge="1"/>
              </a:tr>
              <a:tr h="257850">
                <a:tc gridSpan="3" vMerge="1"/>
                <a:tc hMerge="1" vMerge="1"/>
                <a:tc hMerge="1" vMerge="1"/>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grpSp>
        <p:nvGrpSpPr>
          <p:cNvPr id="350" name="Google Shape;350;p42"/>
          <p:cNvGrpSpPr/>
          <p:nvPr/>
        </p:nvGrpSpPr>
        <p:grpSpPr>
          <a:xfrm>
            <a:off x="-14" y="1219119"/>
            <a:ext cx="6858039" cy="1046699"/>
            <a:chOff x="4364836" y="3301592"/>
            <a:chExt cx="890342" cy="129272"/>
          </a:xfrm>
        </p:grpSpPr>
        <p:sp>
          <p:nvSpPr>
            <p:cNvPr id="351" name="Google Shape;351;p42"/>
            <p:cNvSpPr/>
            <p:nvPr/>
          </p:nvSpPr>
          <p:spPr>
            <a:xfrm>
              <a:off x="4404547" y="3301592"/>
              <a:ext cx="850632"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lang="en">
                  <a:latin typeface="Open Sans"/>
                  <a:ea typeface="Open Sans"/>
                  <a:cs typeface="Open Sans"/>
                  <a:sym typeface="Open Sans"/>
                </a:rPr>
                <a:t>  </a:t>
              </a:r>
              <a:r>
                <a:rPr lang="en"/>
                <a:t>             </a:t>
              </a:r>
              <a:endParaRPr/>
            </a:p>
          </p:txBody>
        </p:sp>
        <p:sp>
          <p:nvSpPr>
            <p:cNvPr id="352" name="Google Shape;352;p42"/>
            <p:cNvSpPr/>
            <p:nvPr/>
          </p:nvSpPr>
          <p:spPr>
            <a:xfrm>
              <a:off x="4364836" y="3306549"/>
              <a:ext cx="120286"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     Q1</a:t>
              </a:r>
              <a:endParaRPr>
                <a:solidFill>
                  <a:schemeClr val="lt1"/>
                </a:solidFill>
                <a:latin typeface="Open Sans"/>
                <a:ea typeface="Open Sans"/>
                <a:cs typeface="Open Sans"/>
                <a:sym typeface="Open Sans"/>
              </a:endParaRPr>
            </a:p>
          </p:txBody>
        </p:sp>
      </p:grpSp>
      <p:sp>
        <p:nvSpPr>
          <p:cNvPr id="353" name="Google Shape;353;p42"/>
          <p:cNvSpPr/>
          <p:nvPr/>
        </p:nvSpPr>
        <p:spPr>
          <a:xfrm rot="10800000">
            <a:off x="1754100" y="0"/>
            <a:ext cx="3349800" cy="999600"/>
          </a:xfrm>
          <a:prstGeom prst="round2SameRect">
            <a:avLst>
              <a:gd fmla="val 16667" name="adj1"/>
              <a:gd fmla="val 0" name="adj2"/>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t/>
            </a:r>
            <a:endParaRPr/>
          </a:p>
        </p:txBody>
      </p:sp>
      <p:sp>
        <p:nvSpPr>
          <p:cNvPr id="354" name="Google Shape;354;p42"/>
          <p:cNvSpPr txBox="1"/>
          <p:nvPr/>
        </p:nvSpPr>
        <p:spPr>
          <a:xfrm>
            <a:off x="865271" y="2400625"/>
            <a:ext cx="3511500" cy="10314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Red blood cells in the urine.</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Extreme thirst.</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An inability to urinate.</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An increased desire for salt.</a:t>
            </a:r>
            <a:endParaRPr>
              <a:solidFill>
                <a:srgbClr val="434343"/>
              </a:solidFill>
              <a:latin typeface="Oxygen"/>
              <a:ea typeface="Oxygen"/>
              <a:cs typeface="Oxygen"/>
              <a:sym typeface="Oxygen"/>
            </a:endParaRPr>
          </a:p>
        </p:txBody>
      </p:sp>
      <p:sp>
        <p:nvSpPr>
          <p:cNvPr id="355" name="Google Shape;355;p42"/>
          <p:cNvSpPr txBox="1"/>
          <p:nvPr/>
        </p:nvSpPr>
        <p:spPr>
          <a:xfrm>
            <a:off x="865263" y="4572000"/>
            <a:ext cx="52575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A back injury.</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Poor nutrition.</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A streptococcal infection.</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A viral infection.</a:t>
            </a:r>
            <a:endParaRPr>
              <a:solidFill>
                <a:srgbClr val="434343"/>
              </a:solidFill>
              <a:latin typeface="Oxygen"/>
              <a:ea typeface="Oxygen"/>
              <a:cs typeface="Oxygen"/>
              <a:sym typeface="Oxygen"/>
            </a:endParaRPr>
          </a:p>
        </p:txBody>
      </p:sp>
      <p:grpSp>
        <p:nvGrpSpPr>
          <p:cNvPr id="356" name="Google Shape;356;p42"/>
          <p:cNvGrpSpPr/>
          <p:nvPr/>
        </p:nvGrpSpPr>
        <p:grpSpPr>
          <a:xfrm>
            <a:off x="-12" y="3566813"/>
            <a:ext cx="6397985" cy="999599"/>
            <a:chOff x="4346451" y="3294840"/>
            <a:chExt cx="908727" cy="150967"/>
          </a:xfrm>
        </p:grpSpPr>
        <p:sp>
          <p:nvSpPr>
            <p:cNvPr id="357" name="Google Shape;357;p42"/>
            <p:cNvSpPr/>
            <p:nvPr/>
          </p:nvSpPr>
          <p:spPr>
            <a:xfrm>
              <a:off x="4404547" y="3301592"/>
              <a:ext cx="850632"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r>
                <a:rPr lang="en">
                  <a:solidFill>
                    <a:srgbClr val="434343"/>
                  </a:solidFill>
                </a:rPr>
                <a:t>     </a:t>
              </a:r>
              <a:r>
                <a:rPr lang="en"/>
                <a:t>                 </a:t>
              </a:r>
              <a:endParaRPr/>
            </a:p>
          </p:txBody>
        </p:sp>
        <p:sp>
          <p:nvSpPr>
            <p:cNvPr id="358" name="Google Shape;358;p42"/>
            <p:cNvSpPr/>
            <p:nvPr/>
          </p:nvSpPr>
          <p:spPr>
            <a:xfrm>
              <a:off x="4346451" y="3294840"/>
              <a:ext cx="142184" cy="150967"/>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Open Sans"/>
                  <a:ea typeface="Open Sans"/>
                  <a:cs typeface="Open Sans"/>
                  <a:sym typeface="Open Sans"/>
                </a:rPr>
                <a:t>Q2</a:t>
              </a:r>
              <a:endParaRPr>
                <a:solidFill>
                  <a:schemeClr val="lt1"/>
                </a:solidFill>
                <a:latin typeface="Open Sans"/>
                <a:ea typeface="Open Sans"/>
                <a:cs typeface="Open Sans"/>
                <a:sym typeface="Open Sans"/>
              </a:endParaRPr>
            </a:p>
          </p:txBody>
        </p:sp>
      </p:grpSp>
      <p:sp>
        <p:nvSpPr>
          <p:cNvPr id="359" name="Google Shape;359;p42"/>
          <p:cNvSpPr txBox="1"/>
          <p:nvPr/>
        </p:nvSpPr>
        <p:spPr>
          <a:xfrm>
            <a:off x="865275" y="6583680"/>
            <a:ext cx="52575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Nephrotic Syndrome.</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Nephritic Syndrome.</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Cystitis.</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Pyelonephritis.</a:t>
            </a:r>
            <a:endParaRPr>
              <a:solidFill>
                <a:srgbClr val="434343"/>
              </a:solidFill>
              <a:latin typeface="Oxygen"/>
              <a:ea typeface="Oxygen"/>
              <a:cs typeface="Oxygen"/>
              <a:sym typeface="Oxygen"/>
            </a:endParaRPr>
          </a:p>
        </p:txBody>
      </p:sp>
      <p:sp>
        <p:nvSpPr>
          <p:cNvPr id="360" name="Google Shape;360;p42"/>
          <p:cNvSpPr txBox="1"/>
          <p:nvPr/>
        </p:nvSpPr>
        <p:spPr>
          <a:xfrm>
            <a:off x="865288" y="8595360"/>
            <a:ext cx="52575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BUN</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Alkaline CSF</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Serum creatine</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Casts</a:t>
            </a:r>
            <a:endParaRPr>
              <a:solidFill>
                <a:srgbClr val="434343"/>
              </a:solidFill>
              <a:latin typeface="Oxygen"/>
              <a:ea typeface="Oxygen"/>
              <a:cs typeface="Oxygen"/>
              <a:sym typeface="Oxygen"/>
            </a:endParaRPr>
          </a:p>
        </p:txBody>
      </p:sp>
      <p:grpSp>
        <p:nvGrpSpPr>
          <p:cNvPr id="361" name="Google Shape;361;p42"/>
          <p:cNvGrpSpPr/>
          <p:nvPr/>
        </p:nvGrpSpPr>
        <p:grpSpPr>
          <a:xfrm>
            <a:off x="2" y="7680944"/>
            <a:ext cx="6226547" cy="999573"/>
            <a:chOff x="4320653" y="3284335"/>
            <a:chExt cx="949545" cy="164807"/>
          </a:xfrm>
        </p:grpSpPr>
        <p:sp>
          <p:nvSpPr>
            <p:cNvPr id="362" name="Google Shape;362;p42"/>
            <p:cNvSpPr/>
            <p:nvPr/>
          </p:nvSpPr>
          <p:spPr>
            <a:xfrm>
              <a:off x="4404534" y="3301590"/>
              <a:ext cx="865664"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                </a:t>
              </a:r>
              <a:endParaRPr>
                <a:latin typeface="Open Sans"/>
                <a:ea typeface="Open Sans"/>
                <a:cs typeface="Open Sans"/>
                <a:sym typeface="Open Sans"/>
              </a:endParaRPr>
            </a:p>
          </p:txBody>
        </p:sp>
        <p:sp>
          <p:nvSpPr>
            <p:cNvPr id="363" name="Google Shape;363;p42"/>
            <p:cNvSpPr/>
            <p:nvPr/>
          </p:nvSpPr>
          <p:spPr>
            <a:xfrm>
              <a:off x="4320653" y="3284335"/>
              <a:ext cx="164156" cy="164807"/>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Open Sans"/>
                  <a:ea typeface="Open Sans"/>
                  <a:cs typeface="Open Sans"/>
                  <a:sym typeface="Open Sans"/>
                </a:rPr>
                <a:t> </a:t>
              </a:r>
              <a:r>
                <a:rPr lang="en">
                  <a:solidFill>
                    <a:schemeClr val="lt1"/>
                  </a:solidFill>
                  <a:latin typeface="Open Sans"/>
                  <a:ea typeface="Open Sans"/>
                  <a:cs typeface="Open Sans"/>
                  <a:sym typeface="Open Sans"/>
                </a:rPr>
                <a:t>Q4</a:t>
              </a:r>
              <a:endParaRPr>
                <a:solidFill>
                  <a:schemeClr val="lt1"/>
                </a:solidFill>
                <a:latin typeface="Open Sans"/>
                <a:ea typeface="Open Sans"/>
                <a:cs typeface="Open Sans"/>
                <a:sym typeface="Open Sans"/>
              </a:endParaRPr>
            </a:p>
          </p:txBody>
        </p:sp>
      </p:grpSp>
      <p:sp>
        <p:nvSpPr>
          <p:cNvPr id="364" name="Google Shape;364;p42"/>
          <p:cNvSpPr txBox="1"/>
          <p:nvPr/>
        </p:nvSpPr>
        <p:spPr>
          <a:xfrm>
            <a:off x="1929000" y="75000"/>
            <a:ext cx="3000000" cy="849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4800">
                <a:solidFill>
                  <a:srgbClr val="64506A"/>
                </a:solidFill>
                <a:latin typeface="Open Sans"/>
                <a:ea typeface="Open Sans"/>
                <a:cs typeface="Open Sans"/>
                <a:sym typeface="Open Sans"/>
              </a:rPr>
              <a:t>Quiz</a:t>
            </a:r>
            <a:endParaRPr/>
          </a:p>
        </p:txBody>
      </p:sp>
      <p:sp>
        <p:nvSpPr>
          <p:cNvPr id="365" name="Google Shape;365;p42"/>
          <p:cNvSpPr txBox="1"/>
          <p:nvPr/>
        </p:nvSpPr>
        <p:spPr>
          <a:xfrm>
            <a:off x="865305" y="1145016"/>
            <a:ext cx="5762100" cy="119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434343"/>
                </a:solidFill>
                <a:latin typeface="Open Sans"/>
                <a:ea typeface="Open Sans"/>
                <a:cs typeface="Open Sans"/>
                <a:sym typeface="Open Sans"/>
              </a:rPr>
              <a:t>Glomerulonephritis (nephritic syndrome) is a kidney disorder. This disorder affects the glomeruli (clusters of microscopic blood vessels with small pores through which blood is filtered). Glomerulonephritis is characterized by swelling (edema), high blood pressure, and which of the following? </a:t>
            </a:r>
            <a:r>
              <a:rPr lang="en" sz="1300">
                <a:latin typeface="Open Sans"/>
                <a:ea typeface="Open Sans"/>
                <a:cs typeface="Open Sans"/>
                <a:sym typeface="Open Sans"/>
              </a:rPr>
              <a:t> </a:t>
            </a:r>
            <a:endParaRPr sz="1300"/>
          </a:p>
        </p:txBody>
      </p:sp>
      <p:sp>
        <p:nvSpPr>
          <p:cNvPr id="366" name="Google Shape;366;p42"/>
          <p:cNvSpPr txBox="1"/>
          <p:nvPr/>
        </p:nvSpPr>
        <p:spPr>
          <a:xfrm>
            <a:off x="1432950" y="3640612"/>
            <a:ext cx="3992100" cy="60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434343"/>
                </a:solidFill>
                <a:latin typeface="Open Sans"/>
                <a:ea typeface="Open Sans"/>
                <a:cs typeface="Open Sans"/>
                <a:sym typeface="Open Sans"/>
              </a:rPr>
              <a:t>Acute glomerulonephritis most often occurs as a complication of which of the following?</a:t>
            </a:r>
            <a:endParaRPr sz="1000">
              <a:solidFill>
                <a:srgbClr val="434343"/>
              </a:solidFill>
              <a:latin typeface="Open Sans"/>
              <a:ea typeface="Open Sans"/>
              <a:cs typeface="Open Sans"/>
              <a:sym typeface="Open Sans"/>
            </a:endParaRPr>
          </a:p>
        </p:txBody>
      </p:sp>
      <p:grpSp>
        <p:nvGrpSpPr>
          <p:cNvPr id="367" name="Google Shape;367;p42"/>
          <p:cNvGrpSpPr/>
          <p:nvPr/>
        </p:nvGrpSpPr>
        <p:grpSpPr>
          <a:xfrm>
            <a:off x="-12" y="5539338"/>
            <a:ext cx="6397985" cy="999599"/>
            <a:chOff x="4346451" y="3294840"/>
            <a:chExt cx="908727" cy="150967"/>
          </a:xfrm>
        </p:grpSpPr>
        <p:sp>
          <p:nvSpPr>
            <p:cNvPr id="368" name="Google Shape;368;p42"/>
            <p:cNvSpPr/>
            <p:nvPr/>
          </p:nvSpPr>
          <p:spPr>
            <a:xfrm>
              <a:off x="4404547" y="3301592"/>
              <a:ext cx="850632"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r>
                <a:rPr lang="en">
                  <a:solidFill>
                    <a:srgbClr val="434343"/>
                  </a:solidFill>
                </a:rPr>
                <a:t>     </a:t>
              </a:r>
              <a:r>
                <a:rPr lang="en"/>
                <a:t>                 </a:t>
              </a:r>
              <a:endParaRPr/>
            </a:p>
          </p:txBody>
        </p:sp>
        <p:sp>
          <p:nvSpPr>
            <p:cNvPr id="369" name="Google Shape;369;p42"/>
            <p:cNvSpPr/>
            <p:nvPr/>
          </p:nvSpPr>
          <p:spPr>
            <a:xfrm>
              <a:off x="4346451" y="3294840"/>
              <a:ext cx="142184" cy="150967"/>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Open Sans"/>
                  <a:ea typeface="Open Sans"/>
                  <a:cs typeface="Open Sans"/>
                  <a:sym typeface="Open Sans"/>
                </a:rPr>
                <a:t>Q3</a:t>
              </a:r>
              <a:endParaRPr>
                <a:solidFill>
                  <a:schemeClr val="lt1"/>
                </a:solidFill>
                <a:latin typeface="Open Sans"/>
                <a:ea typeface="Open Sans"/>
                <a:cs typeface="Open Sans"/>
                <a:sym typeface="Open Sans"/>
              </a:endParaRPr>
            </a:p>
          </p:txBody>
        </p:sp>
      </p:grpSp>
      <p:sp>
        <p:nvSpPr>
          <p:cNvPr id="370" name="Google Shape;370;p42"/>
          <p:cNvSpPr txBox="1"/>
          <p:nvPr/>
        </p:nvSpPr>
        <p:spPr>
          <a:xfrm>
            <a:off x="1244550" y="5623475"/>
            <a:ext cx="43689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434343"/>
                </a:solidFill>
                <a:latin typeface="Open Sans"/>
                <a:ea typeface="Open Sans"/>
                <a:cs typeface="Open Sans"/>
                <a:sym typeface="Open Sans"/>
              </a:rPr>
              <a:t>What might be a consequence of glomerular inflammation that results in hematuria, proteinuria and hypertension?</a:t>
            </a:r>
            <a:endParaRPr sz="1300">
              <a:solidFill>
                <a:srgbClr val="434343"/>
              </a:solidFill>
              <a:latin typeface="Oxygen"/>
              <a:ea typeface="Oxygen"/>
              <a:cs typeface="Oxygen"/>
              <a:sym typeface="Oxygen"/>
            </a:endParaRPr>
          </a:p>
        </p:txBody>
      </p:sp>
      <p:sp>
        <p:nvSpPr>
          <p:cNvPr id="371" name="Google Shape;371;p42"/>
          <p:cNvSpPr txBox="1"/>
          <p:nvPr/>
        </p:nvSpPr>
        <p:spPr>
          <a:xfrm>
            <a:off x="1498000" y="7805063"/>
            <a:ext cx="3992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a:ea typeface="Open Sans"/>
                <a:cs typeface="Open Sans"/>
                <a:sym typeface="Open Sans"/>
              </a:rPr>
              <a:t>    </a:t>
            </a:r>
            <a:r>
              <a:rPr lang="en">
                <a:solidFill>
                  <a:srgbClr val="434343"/>
                </a:solidFill>
                <a:latin typeface="Open Sans"/>
                <a:ea typeface="Open Sans"/>
                <a:cs typeface="Open Sans"/>
                <a:sym typeface="Open Sans"/>
              </a:rPr>
              <a:t>Which of these is not a common marker for kidney disease</a:t>
            </a:r>
            <a:r>
              <a:rPr lang="en">
                <a:latin typeface="Open Sans"/>
                <a:ea typeface="Open Sans"/>
                <a:cs typeface="Open Sans"/>
                <a:sym typeface="Open Sans"/>
              </a:rPr>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3"/>
          <p:cNvSpPr/>
          <p:nvPr/>
        </p:nvSpPr>
        <p:spPr>
          <a:xfrm rot="10800000">
            <a:off x="1754100" y="0"/>
            <a:ext cx="3349800" cy="999600"/>
          </a:xfrm>
          <a:prstGeom prst="round2SameRect">
            <a:avLst>
              <a:gd fmla="val 16667" name="adj1"/>
              <a:gd fmla="val 0" name="adj2"/>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t/>
            </a:r>
            <a:endParaRPr/>
          </a:p>
        </p:txBody>
      </p:sp>
      <p:sp>
        <p:nvSpPr>
          <p:cNvPr id="377" name="Google Shape;377;p43"/>
          <p:cNvSpPr txBox="1"/>
          <p:nvPr/>
        </p:nvSpPr>
        <p:spPr>
          <a:xfrm>
            <a:off x="865288" y="2560320"/>
            <a:ext cx="52575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Moderate proteinuria</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Hyperproteinemia</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Odema</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Hypolipidemia</a:t>
            </a:r>
            <a:endParaRPr>
              <a:solidFill>
                <a:srgbClr val="434343"/>
              </a:solidFill>
              <a:latin typeface="Oxygen"/>
              <a:ea typeface="Oxygen"/>
              <a:cs typeface="Oxygen"/>
              <a:sym typeface="Oxygen"/>
            </a:endParaRPr>
          </a:p>
        </p:txBody>
      </p:sp>
      <p:grpSp>
        <p:nvGrpSpPr>
          <p:cNvPr id="378" name="Google Shape;378;p43"/>
          <p:cNvGrpSpPr/>
          <p:nvPr/>
        </p:nvGrpSpPr>
        <p:grpSpPr>
          <a:xfrm>
            <a:off x="270450" y="1539200"/>
            <a:ext cx="6310573" cy="999612"/>
            <a:chOff x="4363261" y="3284012"/>
            <a:chExt cx="1036389" cy="164814"/>
          </a:xfrm>
        </p:grpSpPr>
        <p:sp>
          <p:nvSpPr>
            <p:cNvPr id="379" name="Google Shape;379;p43"/>
            <p:cNvSpPr/>
            <p:nvPr/>
          </p:nvSpPr>
          <p:spPr>
            <a:xfrm>
              <a:off x="4404546" y="3301592"/>
              <a:ext cx="995104"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80" name="Google Shape;380;p43"/>
            <p:cNvSpPr/>
            <p:nvPr/>
          </p:nvSpPr>
          <p:spPr>
            <a:xfrm>
              <a:off x="4363261" y="3284012"/>
              <a:ext cx="164003" cy="164814"/>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Open Sans"/>
                  <a:ea typeface="Open Sans"/>
                  <a:cs typeface="Open Sans"/>
                  <a:sym typeface="Open Sans"/>
                </a:rPr>
                <a:t> Q5</a:t>
              </a:r>
              <a:endParaRPr>
                <a:solidFill>
                  <a:schemeClr val="lt1"/>
                </a:solidFill>
                <a:latin typeface="Open Sans"/>
                <a:ea typeface="Open Sans"/>
                <a:cs typeface="Open Sans"/>
                <a:sym typeface="Open Sans"/>
              </a:endParaRPr>
            </a:p>
          </p:txBody>
        </p:sp>
      </p:grpSp>
      <p:sp>
        <p:nvSpPr>
          <p:cNvPr id="381" name="Google Shape;381;p43"/>
          <p:cNvSpPr txBox="1"/>
          <p:nvPr/>
        </p:nvSpPr>
        <p:spPr>
          <a:xfrm>
            <a:off x="865263" y="4572000"/>
            <a:ext cx="52575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Amyloidosis</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Diabetes Mellitus</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Systemic Lupus Erythromatus </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AutoNum type="alphaUcPeriod"/>
            </a:pPr>
            <a:r>
              <a:rPr lang="en">
                <a:solidFill>
                  <a:srgbClr val="434343"/>
                </a:solidFill>
                <a:latin typeface="Oxygen"/>
                <a:ea typeface="Oxygen"/>
                <a:cs typeface="Oxygen"/>
                <a:sym typeface="Oxygen"/>
              </a:rPr>
              <a:t>Membranous GN</a:t>
            </a:r>
            <a:endParaRPr>
              <a:solidFill>
                <a:srgbClr val="434343"/>
              </a:solidFill>
              <a:latin typeface="Oxygen"/>
              <a:ea typeface="Oxygen"/>
              <a:cs typeface="Oxygen"/>
              <a:sym typeface="Oxygen"/>
            </a:endParaRPr>
          </a:p>
        </p:txBody>
      </p:sp>
      <p:grpSp>
        <p:nvGrpSpPr>
          <p:cNvPr id="382" name="Google Shape;382;p43"/>
          <p:cNvGrpSpPr/>
          <p:nvPr/>
        </p:nvGrpSpPr>
        <p:grpSpPr>
          <a:xfrm>
            <a:off x="270450" y="3584325"/>
            <a:ext cx="6095800" cy="930593"/>
            <a:chOff x="4363899" y="3289510"/>
            <a:chExt cx="986280" cy="153434"/>
          </a:xfrm>
        </p:grpSpPr>
        <p:sp>
          <p:nvSpPr>
            <p:cNvPr id="383" name="Google Shape;383;p43"/>
            <p:cNvSpPr/>
            <p:nvPr/>
          </p:nvSpPr>
          <p:spPr>
            <a:xfrm>
              <a:off x="4404546" y="3301592"/>
              <a:ext cx="945632"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           </a:t>
              </a:r>
              <a:r>
                <a:rPr lang="en">
                  <a:solidFill>
                    <a:srgbClr val="434343"/>
                  </a:solidFill>
                </a:rPr>
                <a:t>     </a:t>
              </a:r>
              <a:r>
                <a:rPr lang="en">
                  <a:solidFill>
                    <a:srgbClr val="434343"/>
                  </a:solidFill>
                  <a:latin typeface="Open Sans"/>
                  <a:ea typeface="Open Sans"/>
                  <a:cs typeface="Open Sans"/>
                  <a:sym typeface="Open Sans"/>
                </a:rPr>
                <a:t>Which of these is a primary cause of nephrotic syndrome?</a:t>
              </a:r>
              <a:r>
                <a:rPr lang="en"/>
                <a:t>                 </a:t>
              </a:r>
              <a:endParaRPr/>
            </a:p>
          </p:txBody>
        </p:sp>
        <p:sp>
          <p:nvSpPr>
            <p:cNvPr id="384" name="Google Shape;384;p43"/>
            <p:cNvSpPr/>
            <p:nvPr/>
          </p:nvSpPr>
          <p:spPr>
            <a:xfrm>
              <a:off x="4363899" y="3289510"/>
              <a:ext cx="160932" cy="153434"/>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       Q6</a:t>
              </a:r>
              <a:endParaRPr>
                <a:solidFill>
                  <a:schemeClr val="lt1"/>
                </a:solidFill>
                <a:latin typeface="Open Sans"/>
                <a:ea typeface="Open Sans"/>
                <a:cs typeface="Open Sans"/>
                <a:sym typeface="Open Sans"/>
              </a:endParaRPr>
            </a:p>
          </p:txBody>
        </p:sp>
      </p:grpSp>
      <p:sp>
        <p:nvSpPr>
          <p:cNvPr id="385" name="Google Shape;385;p43"/>
          <p:cNvSpPr txBox="1"/>
          <p:nvPr/>
        </p:nvSpPr>
        <p:spPr>
          <a:xfrm>
            <a:off x="1929000" y="75000"/>
            <a:ext cx="3000000" cy="849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4800">
                <a:solidFill>
                  <a:srgbClr val="64506A"/>
                </a:solidFill>
                <a:latin typeface="Open Sans"/>
                <a:ea typeface="Open Sans"/>
                <a:cs typeface="Open Sans"/>
                <a:sym typeface="Open Sans"/>
              </a:rPr>
              <a:t>Quiz</a:t>
            </a:r>
            <a:endParaRPr/>
          </a:p>
        </p:txBody>
      </p:sp>
      <p:sp>
        <p:nvSpPr>
          <p:cNvPr id="386" name="Google Shape;386;p43"/>
          <p:cNvSpPr txBox="1"/>
          <p:nvPr/>
        </p:nvSpPr>
        <p:spPr>
          <a:xfrm rot="10800000">
            <a:off x="3580825" y="6150775"/>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C2C2C2"/>
                </a:solidFill>
                <a:latin typeface="Oxygen"/>
                <a:ea typeface="Oxygen"/>
                <a:cs typeface="Oxygen"/>
                <a:sym typeface="Oxygen"/>
              </a:rPr>
              <a:t>Answers:</a:t>
            </a:r>
            <a:endParaRPr>
              <a:solidFill>
                <a:srgbClr val="C2C2C2"/>
              </a:solidFill>
              <a:latin typeface="Oxygen"/>
              <a:ea typeface="Oxygen"/>
              <a:cs typeface="Oxygen"/>
              <a:sym typeface="Oxygen"/>
            </a:endParaRPr>
          </a:p>
          <a:p>
            <a:pPr indent="0" lvl="0" marL="0" rtl="0" algn="l">
              <a:spcBef>
                <a:spcPts val="0"/>
              </a:spcBef>
              <a:spcAft>
                <a:spcPts val="0"/>
              </a:spcAft>
              <a:buNone/>
            </a:pPr>
            <a:r>
              <a:rPr lang="en">
                <a:solidFill>
                  <a:srgbClr val="C2C2C2"/>
                </a:solidFill>
                <a:latin typeface="Oxygen"/>
                <a:ea typeface="Oxygen"/>
                <a:cs typeface="Oxygen"/>
                <a:sym typeface="Oxygen"/>
              </a:rPr>
              <a:t>1- A, 2- C, 3- B, 4-B , 5-C , 6-D ,</a:t>
            </a:r>
            <a:endParaRPr>
              <a:solidFill>
                <a:srgbClr val="C2C2C2"/>
              </a:solidFill>
              <a:latin typeface="Oxygen"/>
              <a:ea typeface="Oxygen"/>
              <a:cs typeface="Oxygen"/>
              <a:sym typeface="Oxygen"/>
            </a:endParaRPr>
          </a:p>
        </p:txBody>
      </p:sp>
      <p:sp>
        <p:nvSpPr>
          <p:cNvPr id="387" name="Google Shape;387;p43"/>
          <p:cNvSpPr txBox="1"/>
          <p:nvPr/>
        </p:nvSpPr>
        <p:spPr>
          <a:xfrm>
            <a:off x="1754100" y="1731200"/>
            <a:ext cx="3904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r>
              <a:rPr lang="en">
                <a:solidFill>
                  <a:srgbClr val="434343"/>
                </a:solidFill>
              </a:rPr>
              <a:t>   </a:t>
            </a:r>
            <a:r>
              <a:rPr lang="en">
                <a:solidFill>
                  <a:srgbClr val="434343"/>
                </a:solidFill>
                <a:latin typeface="Open Sans"/>
                <a:ea typeface="Open Sans"/>
                <a:cs typeface="Open Sans"/>
                <a:sym typeface="Open Sans"/>
              </a:rPr>
              <a:t>Which of these is a clinical manifestation of nephrotic syndrome?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6"/>
          <p:cNvSpPr txBox="1"/>
          <p:nvPr/>
        </p:nvSpPr>
        <p:spPr>
          <a:xfrm>
            <a:off x="540150" y="2020600"/>
            <a:ext cx="5781600" cy="34170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rgbClr val="64506A"/>
              </a:buClr>
              <a:buSzPts val="1500"/>
              <a:buFont typeface="Open Sans"/>
              <a:buChar char="➔"/>
            </a:pPr>
            <a:r>
              <a:rPr lang="en" sz="1500">
                <a:solidFill>
                  <a:srgbClr val="434343"/>
                </a:solidFill>
                <a:latin typeface="Open Sans"/>
                <a:ea typeface="Open Sans"/>
                <a:cs typeface="Open Sans"/>
                <a:sym typeface="Open Sans"/>
              </a:rPr>
              <a:t> </a:t>
            </a:r>
            <a:r>
              <a:rPr lang="en" sz="1500">
                <a:solidFill>
                  <a:srgbClr val="434343"/>
                </a:solidFill>
                <a:latin typeface="Open Sans"/>
                <a:ea typeface="Open Sans"/>
                <a:cs typeface="Open Sans"/>
                <a:sym typeface="Open Sans"/>
              </a:rPr>
              <a:t>Recognize the five major renal glomerular syndromes.</a:t>
            </a:r>
            <a:endParaRPr sz="15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5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500">
              <a:solidFill>
                <a:srgbClr val="434343"/>
              </a:solidFill>
              <a:latin typeface="Open Sans"/>
              <a:ea typeface="Open Sans"/>
              <a:cs typeface="Open Sans"/>
              <a:sym typeface="Open Sans"/>
            </a:endParaRPr>
          </a:p>
          <a:p>
            <a:pPr indent="-323850" lvl="0" marL="457200" rtl="0" algn="l">
              <a:spcBef>
                <a:spcPts val="0"/>
              </a:spcBef>
              <a:spcAft>
                <a:spcPts val="0"/>
              </a:spcAft>
              <a:buClr>
                <a:srgbClr val="64506A"/>
              </a:buClr>
              <a:buSzPts val="1500"/>
              <a:buFont typeface="Open Sans"/>
              <a:buChar char="➔"/>
            </a:pPr>
            <a:r>
              <a:rPr lang="en" sz="1500">
                <a:solidFill>
                  <a:srgbClr val="434343"/>
                </a:solidFill>
                <a:latin typeface="Open Sans"/>
                <a:ea typeface="Open Sans"/>
                <a:cs typeface="Open Sans"/>
                <a:sym typeface="Open Sans"/>
              </a:rPr>
              <a:t>Describe the main differential pathological diagnosis for each syndrome</a:t>
            </a:r>
            <a:endParaRPr sz="15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5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500">
              <a:solidFill>
                <a:srgbClr val="434343"/>
              </a:solidFill>
              <a:latin typeface="Open Sans"/>
              <a:ea typeface="Open Sans"/>
              <a:cs typeface="Open Sans"/>
              <a:sym typeface="Open Sans"/>
            </a:endParaRPr>
          </a:p>
          <a:p>
            <a:pPr indent="-323850" lvl="0" marL="457200" rtl="0" algn="l">
              <a:spcBef>
                <a:spcPts val="0"/>
              </a:spcBef>
              <a:spcAft>
                <a:spcPts val="0"/>
              </a:spcAft>
              <a:buClr>
                <a:srgbClr val="64506A"/>
              </a:buClr>
              <a:buSzPts val="1500"/>
              <a:buFont typeface="Open Sans"/>
              <a:buChar char="➔"/>
            </a:pPr>
            <a:r>
              <a:rPr lang="en" sz="1500">
                <a:solidFill>
                  <a:srgbClr val="434343"/>
                </a:solidFill>
                <a:latin typeface="Open Sans"/>
                <a:ea typeface="Open Sans"/>
                <a:cs typeface="Open Sans"/>
                <a:sym typeface="Open Sans"/>
              </a:rPr>
              <a:t>Perform a clinico-pathological correlation.</a:t>
            </a:r>
            <a:endParaRPr sz="15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5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500">
              <a:solidFill>
                <a:srgbClr val="434343"/>
              </a:solidFill>
              <a:latin typeface="Open Sans"/>
              <a:ea typeface="Open Sans"/>
              <a:cs typeface="Open Sans"/>
              <a:sym typeface="Open Sans"/>
            </a:endParaRPr>
          </a:p>
          <a:p>
            <a:pPr indent="-323850" lvl="0" marL="457200" rtl="0" algn="l">
              <a:spcBef>
                <a:spcPts val="0"/>
              </a:spcBef>
              <a:spcAft>
                <a:spcPts val="0"/>
              </a:spcAft>
              <a:buClr>
                <a:srgbClr val="64506A"/>
              </a:buClr>
              <a:buSzPts val="1500"/>
              <a:buFont typeface="Open Sans"/>
              <a:buChar char="➔"/>
            </a:pPr>
            <a:r>
              <a:rPr lang="en" sz="1500">
                <a:solidFill>
                  <a:srgbClr val="434343"/>
                </a:solidFill>
                <a:latin typeface="Open Sans"/>
                <a:ea typeface="Open Sans"/>
                <a:cs typeface="Open Sans"/>
                <a:sym typeface="Open Sans"/>
              </a:rPr>
              <a:t>Describe the patterns of injury of each syndrome.</a:t>
            </a:r>
            <a:endParaRPr sz="15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5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500">
              <a:solidFill>
                <a:srgbClr val="434343"/>
              </a:solidFill>
              <a:latin typeface="Open Sans"/>
              <a:ea typeface="Open Sans"/>
              <a:cs typeface="Open Sans"/>
              <a:sym typeface="Open Sans"/>
            </a:endParaRPr>
          </a:p>
          <a:p>
            <a:pPr indent="0" lvl="0" marL="457200" rtl="0" algn="l">
              <a:spcBef>
                <a:spcPts val="0"/>
              </a:spcBef>
              <a:spcAft>
                <a:spcPts val="0"/>
              </a:spcAft>
              <a:buNone/>
            </a:pPr>
            <a:r>
              <a:t/>
            </a:r>
            <a:endParaRPr sz="1500">
              <a:solidFill>
                <a:srgbClr val="434343"/>
              </a:solidFill>
              <a:latin typeface="Open Sans"/>
              <a:ea typeface="Open Sans"/>
              <a:cs typeface="Open Sans"/>
              <a:sym typeface="Open Sans"/>
            </a:endParaRPr>
          </a:p>
        </p:txBody>
      </p:sp>
      <p:grpSp>
        <p:nvGrpSpPr>
          <p:cNvPr id="159" name="Google Shape;159;p26"/>
          <p:cNvGrpSpPr/>
          <p:nvPr/>
        </p:nvGrpSpPr>
        <p:grpSpPr>
          <a:xfrm>
            <a:off x="-1794450" y="7788450"/>
            <a:ext cx="5147250" cy="4816800"/>
            <a:chOff x="-1569200" y="5595125"/>
            <a:chExt cx="5147250" cy="4816800"/>
          </a:xfrm>
        </p:grpSpPr>
        <p:sp>
          <p:nvSpPr>
            <p:cNvPr id="160" name="Google Shape;160;p26"/>
            <p:cNvSpPr/>
            <p:nvPr/>
          </p:nvSpPr>
          <p:spPr>
            <a:xfrm>
              <a:off x="-1569200" y="5595125"/>
              <a:ext cx="4913400" cy="48168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6"/>
            <p:cNvSpPr/>
            <p:nvPr/>
          </p:nvSpPr>
          <p:spPr>
            <a:xfrm>
              <a:off x="-1335350" y="5595125"/>
              <a:ext cx="4913400" cy="4674600"/>
            </a:xfrm>
            <a:prstGeom prst="ellipse">
              <a:avLst/>
            </a:prstGeom>
            <a:noFill/>
            <a:ln cap="flat" cmpd="sng" w="28575">
              <a:solidFill>
                <a:srgbClr val="564D6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2" name="Google Shape;162;p26"/>
          <p:cNvSpPr/>
          <p:nvPr/>
        </p:nvSpPr>
        <p:spPr>
          <a:xfrm rot="10800000">
            <a:off x="1754100" y="0"/>
            <a:ext cx="3349800" cy="999600"/>
          </a:xfrm>
          <a:prstGeom prst="round2SameRect">
            <a:avLst>
              <a:gd fmla="val 16667" name="adj1"/>
              <a:gd fmla="val 0" name="adj2"/>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6"/>
          <p:cNvSpPr txBox="1"/>
          <p:nvPr/>
        </p:nvSpPr>
        <p:spPr>
          <a:xfrm>
            <a:off x="1687800" y="75000"/>
            <a:ext cx="3482400" cy="849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4800">
                <a:solidFill>
                  <a:srgbClr val="64506A"/>
                </a:solidFill>
                <a:latin typeface="Open Sans"/>
                <a:ea typeface="Open Sans"/>
                <a:cs typeface="Open Sans"/>
                <a:sym typeface="Open Sans"/>
              </a:rPr>
              <a:t>Objectives </a:t>
            </a:r>
            <a:endParaRPr b="1" sz="4800">
              <a:solidFill>
                <a:srgbClr val="64506A"/>
              </a:solidFill>
              <a:latin typeface="Open Sans"/>
              <a:ea typeface="Open Sans"/>
              <a:cs typeface="Open Sans"/>
              <a:sym typeface="Open Sans"/>
            </a:endParaRPr>
          </a:p>
        </p:txBody>
      </p:sp>
      <p:pic>
        <p:nvPicPr>
          <p:cNvPr id="164" name="Google Shape;164;p26"/>
          <p:cNvPicPr preferRelativeResize="0"/>
          <p:nvPr/>
        </p:nvPicPr>
        <p:blipFill>
          <a:blip r:embed="rId3">
            <a:alphaModFix amt="87000"/>
          </a:blip>
          <a:stretch>
            <a:fillRect/>
          </a:stretch>
        </p:blipFill>
        <p:spPr>
          <a:xfrm flipH="1">
            <a:off x="137900" y="8455150"/>
            <a:ext cx="2438400" cy="2438400"/>
          </a:xfrm>
          <a:prstGeom prst="rect">
            <a:avLst/>
          </a:prstGeom>
          <a:noFill/>
          <a:ln>
            <a:noFill/>
          </a:ln>
        </p:spPr>
      </p:pic>
      <p:sp>
        <p:nvSpPr>
          <p:cNvPr id="165" name="Google Shape;165;p26"/>
          <p:cNvSpPr txBox="1"/>
          <p:nvPr/>
        </p:nvSpPr>
        <p:spPr>
          <a:xfrm>
            <a:off x="284550" y="5572700"/>
            <a:ext cx="6037200" cy="2502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600"/>
              </a:spcBef>
              <a:spcAft>
                <a:spcPts val="0"/>
              </a:spcAft>
              <a:buNone/>
            </a:pPr>
            <a:r>
              <a:t/>
            </a:r>
            <a:endParaRPr sz="1500">
              <a:solidFill>
                <a:srgbClr val="434343"/>
              </a:solidFill>
              <a:latin typeface="Open Sans"/>
              <a:ea typeface="Open Sans"/>
              <a:cs typeface="Open Sans"/>
              <a:sym typeface="Open Sans"/>
            </a:endParaRPr>
          </a:p>
          <a:p>
            <a:pPr indent="-139700" lvl="0" marL="171450" rtl="0" algn="l">
              <a:lnSpc>
                <a:spcPct val="90000"/>
              </a:lnSpc>
              <a:spcBef>
                <a:spcPts val="600"/>
              </a:spcBef>
              <a:spcAft>
                <a:spcPts val="0"/>
              </a:spcAft>
              <a:buClr>
                <a:srgbClr val="64506A"/>
              </a:buClr>
              <a:buSzPts val="1500"/>
              <a:buFont typeface="Open Sans"/>
              <a:buChar char="➔"/>
            </a:pPr>
            <a:r>
              <a:rPr lang="en" sz="1500">
                <a:solidFill>
                  <a:srgbClr val="434343"/>
                </a:solidFill>
                <a:latin typeface="Open Sans"/>
                <a:ea typeface="Open Sans"/>
                <a:cs typeface="Open Sans"/>
                <a:sym typeface="Open Sans"/>
              </a:rPr>
              <a:t>The nephrotic syndrome: (Minimal change, FSGS, membranous, diabetes).</a:t>
            </a:r>
            <a:endParaRPr sz="1500">
              <a:solidFill>
                <a:srgbClr val="434343"/>
              </a:solidFill>
              <a:latin typeface="Open Sans"/>
              <a:ea typeface="Open Sans"/>
              <a:cs typeface="Open Sans"/>
              <a:sym typeface="Open Sans"/>
            </a:endParaRPr>
          </a:p>
          <a:p>
            <a:pPr indent="-139700" lvl="0" marL="171450" rtl="0" algn="l">
              <a:lnSpc>
                <a:spcPct val="90000"/>
              </a:lnSpc>
              <a:spcBef>
                <a:spcPts val="600"/>
              </a:spcBef>
              <a:spcAft>
                <a:spcPts val="0"/>
              </a:spcAft>
              <a:buClr>
                <a:srgbClr val="64506A"/>
              </a:buClr>
              <a:buSzPts val="1500"/>
              <a:buFont typeface="Open Sans"/>
              <a:buChar char="➔"/>
            </a:pPr>
            <a:r>
              <a:rPr lang="en" sz="1500">
                <a:solidFill>
                  <a:srgbClr val="434343"/>
                </a:solidFill>
                <a:latin typeface="Open Sans"/>
                <a:ea typeface="Open Sans"/>
                <a:cs typeface="Open Sans"/>
                <a:sym typeface="Open Sans"/>
              </a:rPr>
              <a:t>The nephritic syndrome: (Acute post streptococcal Glomerulonephritis GN, Lupus nephritis).</a:t>
            </a:r>
            <a:endParaRPr sz="1500">
              <a:solidFill>
                <a:srgbClr val="434343"/>
              </a:solidFill>
              <a:latin typeface="Open Sans"/>
              <a:ea typeface="Open Sans"/>
              <a:cs typeface="Open Sans"/>
              <a:sym typeface="Open Sans"/>
            </a:endParaRPr>
          </a:p>
          <a:p>
            <a:pPr indent="-139700" lvl="0" marL="171450" rtl="0" algn="l">
              <a:lnSpc>
                <a:spcPct val="90000"/>
              </a:lnSpc>
              <a:spcBef>
                <a:spcPts val="600"/>
              </a:spcBef>
              <a:spcAft>
                <a:spcPts val="0"/>
              </a:spcAft>
              <a:buClr>
                <a:srgbClr val="64506A"/>
              </a:buClr>
              <a:buSzPts val="1500"/>
              <a:buFont typeface="Open Sans"/>
              <a:buChar char="➔"/>
            </a:pPr>
            <a:r>
              <a:rPr lang="en" sz="1500">
                <a:solidFill>
                  <a:srgbClr val="434343"/>
                </a:solidFill>
                <a:latin typeface="Open Sans"/>
                <a:ea typeface="Open Sans"/>
                <a:cs typeface="Open Sans"/>
                <a:sym typeface="Open Sans"/>
              </a:rPr>
              <a:t>Asymptomatic Hematuria: IgA Nephropathy. </a:t>
            </a:r>
            <a:endParaRPr sz="1500">
              <a:solidFill>
                <a:srgbClr val="434343"/>
              </a:solidFill>
              <a:latin typeface="Open Sans"/>
              <a:ea typeface="Open Sans"/>
              <a:cs typeface="Open Sans"/>
              <a:sym typeface="Open Sans"/>
            </a:endParaRPr>
          </a:p>
          <a:p>
            <a:pPr indent="-139700" lvl="0" marL="171450" rtl="0" algn="l">
              <a:lnSpc>
                <a:spcPct val="90000"/>
              </a:lnSpc>
              <a:spcBef>
                <a:spcPts val="600"/>
              </a:spcBef>
              <a:spcAft>
                <a:spcPts val="0"/>
              </a:spcAft>
              <a:buClr>
                <a:srgbClr val="64506A"/>
              </a:buClr>
              <a:buSzPts val="1500"/>
              <a:buFont typeface="Open Sans"/>
              <a:buChar char="➔"/>
            </a:pPr>
            <a:r>
              <a:rPr lang="en" sz="1500">
                <a:solidFill>
                  <a:srgbClr val="434343"/>
                </a:solidFill>
                <a:latin typeface="Open Sans"/>
                <a:ea typeface="Open Sans"/>
                <a:cs typeface="Open Sans"/>
                <a:sym typeface="Open Sans"/>
              </a:rPr>
              <a:t>Rapidly progressive GN: (Crescentic GN)</a:t>
            </a:r>
            <a:endParaRPr sz="1500">
              <a:solidFill>
                <a:srgbClr val="434343"/>
              </a:solidFill>
              <a:latin typeface="Open Sans"/>
              <a:ea typeface="Open Sans"/>
              <a:cs typeface="Open Sans"/>
              <a:sym typeface="Open Sans"/>
            </a:endParaRPr>
          </a:p>
          <a:p>
            <a:pPr indent="-139700" lvl="0" marL="171450" rtl="0" algn="l">
              <a:lnSpc>
                <a:spcPct val="90000"/>
              </a:lnSpc>
              <a:spcBef>
                <a:spcPts val="600"/>
              </a:spcBef>
              <a:spcAft>
                <a:spcPts val="0"/>
              </a:spcAft>
              <a:buClr>
                <a:srgbClr val="64506A"/>
              </a:buClr>
              <a:buSzPts val="1500"/>
              <a:buFont typeface="Open Sans"/>
              <a:buChar char="➔"/>
            </a:pPr>
            <a:r>
              <a:rPr lang="en" sz="1500">
                <a:solidFill>
                  <a:srgbClr val="434343"/>
                </a:solidFill>
                <a:latin typeface="Open Sans"/>
                <a:ea typeface="Open Sans"/>
                <a:cs typeface="Open Sans"/>
                <a:sym typeface="Open Sans"/>
              </a:rPr>
              <a:t>The Chronic Renal Failure.</a:t>
            </a:r>
            <a:endParaRPr sz="1500">
              <a:solidFill>
                <a:srgbClr val="434343"/>
              </a:solidFill>
              <a:latin typeface="Open Sans"/>
              <a:ea typeface="Open Sans"/>
              <a:cs typeface="Open Sans"/>
              <a:sym typeface="Open Sans"/>
            </a:endParaRPr>
          </a:p>
          <a:p>
            <a:pPr indent="0" lvl="0" marL="0" rtl="0" algn="l">
              <a:lnSpc>
                <a:spcPct val="90000"/>
              </a:lnSpc>
              <a:spcBef>
                <a:spcPts val="600"/>
              </a:spcBef>
              <a:spcAft>
                <a:spcPts val="0"/>
              </a:spcAft>
              <a:buNone/>
            </a:pPr>
            <a:r>
              <a:t/>
            </a:r>
            <a:endParaRPr>
              <a:solidFill>
                <a:srgbClr val="434343"/>
              </a:solidFill>
              <a:latin typeface="Open Sans"/>
              <a:ea typeface="Open Sans"/>
              <a:cs typeface="Open Sans"/>
              <a:sym typeface="Open Sans"/>
            </a:endParaRPr>
          </a:p>
        </p:txBody>
      </p:sp>
      <p:sp>
        <p:nvSpPr>
          <p:cNvPr id="166" name="Google Shape;166;p26"/>
          <p:cNvSpPr/>
          <p:nvPr/>
        </p:nvSpPr>
        <p:spPr>
          <a:xfrm rot="10800000">
            <a:off x="1327500" y="4723100"/>
            <a:ext cx="4206900" cy="999600"/>
          </a:xfrm>
          <a:prstGeom prst="round2SameRect">
            <a:avLst>
              <a:gd fmla="val 16667" name="adj1"/>
              <a:gd fmla="val 0" name="adj2"/>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6"/>
          <p:cNvSpPr txBox="1"/>
          <p:nvPr/>
        </p:nvSpPr>
        <p:spPr>
          <a:xfrm>
            <a:off x="1383675" y="4723100"/>
            <a:ext cx="4097700" cy="849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600"/>
              </a:spcBef>
              <a:spcAft>
                <a:spcPts val="0"/>
              </a:spcAft>
              <a:buNone/>
            </a:pPr>
            <a:r>
              <a:rPr b="1" lang="en" sz="4800">
                <a:solidFill>
                  <a:srgbClr val="64506A"/>
                </a:solidFill>
                <a:latin typeface="Open Sans"/>
                <a:ea typeface="Open Sans"/>
                <a:cs typeface="Open Sans"/>
                <a:sym typeface="Open Sans"/>
              </a:rPr>
              <a:t>Key Outlines</a:t>
            </a:r>
            <a:endParaRPr b="1" sz="4800">
              <a:solidFill>
                <a:srgbClr val="64506A"/>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4"/>
          <p:cNvSpPr/>
          <p:nvPr/>
        </p:nvSpPr>
        <p:spPr>
          <a:xfrm>
            <a:off x="702775" y="4951475"/>
            <a:ext cx="2628000" cy="3955800"/>
          </a:xfrm>
          <a:prstGeom prst="roundRect">
            <a:avLst>
              <a:gd fmla="val 16667"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Hoor Aloraini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Farah alhalafi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Shahad Alsalahi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Nouf Aldhalaan</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Jana alhazmi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Mayssar Alshobaki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Rahaf Almutairi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layan Aldoukhi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Atheer Alahmari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Walaa AlMutawa</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Fatima Halawi</a:t>
            </a:r>
            <a:endParaRPr b="1" sz="1700">
              <a:solidFill>
                <a:schemeClr val="lt1"/>
              </a:solidFill>
              <a:latin typeface="Open Sans"/>
              <a:ea typeface="Open Sans"/>
              <a:cs typeface="Open Sans"/>
              <a:sym typeface="Open Sans"/>
            </a:endParaRPr>
          </a:p>
        </p:txBody>
      </p:sp>
      <p:sp>
        <p:nvSpPr>
          <p:cNvPr id="393" name="Google Shape;393;p44"/>
          <p:cNvSpPr/>
          <p:nvPr/>
        </p:nvSpPr>
        <p:spPr>
          <a:xfrm>
            <a:off x="130675" y="9409325"/>
            <a:ext cx="2212800" cy="354000"/>
          </a:xfrm>
          <a:prstGeom prst="roundRect">
            <a:avLst>
              <a:gd fmla="val 16667" name="adj"/>
            </a:avLst>
          </a:prstGeom>
          <a:solidFill>
            <a:srgbClr val="64506A"/>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4"/>
          <p:cNvSpPr txBox="1"/>
          <p:nvPr/>
        </p:nvSpPr>
        <p:spPr>
          <a:xfrm>
            <a:off x="1952250" y="314125"/>
            <a:ext cx="2953500" cy="8589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4800">
                <a:solidFill>
                  <a:srgbClr val="CF8A87"/>
                </a:solidFill>
                <a:latin typeface="Oxygen"/>
                <a:ea typeface="Oxygen"/>
                <a:cs typeface="Oxygen"/>
                <a:sym typeface="Oxygen"/>
              </a:rPr>
              <a:t>Members</a:t>
            </a:r>
            <a:endParaRPr b="1" sz="4800">
              <a:solidFill>
                <a:srgbClr val="CF8A87"/>
              </a:solidFill>
              <a:latin typeface="Oxygen"/>
              <a:ea typeface="Oxygen"/>
              <a:cs typeface="Oxygen"/>
              <a:sym typeface="Oxygen"/>
            </a:endParaRPr>
          </a:p>
        </p:txBody>
      </p:sp>
      <p:grpSp>
        <p:nvGrpSpPr>
          <p:cNvPr id="395" name="Google Shape;395;p44"/>
          <p:cNvGrpSpPr/>
          <p:nvPr/>
        </p:nvGrpSpPr>
        <p:grpSpPr>
          <a:xfrm>
            <a:off x="4352567" y="2348635"/>
            <a:ext cx="747969" cy="849595"/>
            <a:chOff x="-55576850" y="3198125"/>
            <a:chExt cx="279625" cy="319025"/>
          </a:xfrm>
        </p:grpSpPr>
        <p:sp>
          <p:nvSpPr>
            <p:cNvPr id="396" name="Google Shape;396;p44"/>
            <p:cNvSpPr/>
            <p:nvPr/>
          </p:nvSpPr>
          <p:spPr>
            <a:xfrm>
              <a:off x="-55576850" y="3335975"/>
              <a:ext cx="18900" cy="63825"/>
            </a:xfrm>
            <a:custGeom>
              <a:rect b="b" l="l" r="r" t="t"/>
              <a:pathLst>
                <a:path extrusionOk="0" h="2553" w="756">
                  <a:moveTo>
                    <a:pt x="756" y="0"/>
                  </a:moveTo>
                  <a:cubicBezTo>
                    <a:pt x="315" y="221"/>
                    <a:pt x="0" y="693"/>
                    <a:pt x="0" y="1260"/>
                  </a:cubicBezTo>
                  <a:cubicBezTo>
                    <a:pt x="0" y="1796"/>
                    <a:pt x="315" y="2269"/>
                    <a:pt x="756" y="2552"/>
                  </a:cubicBezTo>
                  <a:lnTo>
                    <a:pt x="756" y="0"/>
                  </a:lnTo>
                  <a:close/>
                </a:path>
              </a:pathLst>
            </a:custGeom>
            <a:solidFill>
              <a:srgbClr val="DBD5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4"/>
            <p:cNvSpPr/>
            <p:nvPr/>
          </p:nvSpPr>
          <p:spPr>
            <a:xfrm>
              <a:off x="-55539850" y="3198125"/>
              <a:ext cx="206375" cy="99275"/>
            </a:xfrm>
            <a:custGeom>
              <a:rect b="b" l="l" r="r" t="t"/>
              <a:pathLst>
                <a:path extrusionOk="0" h="3971" w="8255">
                  <a:moveTo>
                    <a:pt x="2616" y="1"/>
                  </a:moveTo>
                  <a:cubicBezTo>
                    <a:pt x="2348" y="1"/>
                    <a:pt x="2080" y="95"/>
                    <a:pt x="1860" y="284"/>
                  </a:cubicBezTo>
                  <a:cubicBezTo>
                    <a:pt x="1671" y="95"/>
                    <a:pt x="1387" y="32"/>
                    <a:pt x="1103" y="32"/>
                  </a:cubicBezTo>
                  <a:cubicBezTo>
                    <a:pt x="473" y="32"/>
                    <a:pt x="1" y="536"/>
                    <a:pt x="1" y="1135"/>
                  </a:cubicBezTo>
                  <a:lnTo>
                    <a:pt x="1" y="3970"/>
                  </a:lnTo>
                  <a:lnTo>
                    <a:pt x="1639" y="2364"/>
                  </a:lnTo>
                  <a:cubicBezTo>
                    <a:pt x="1715" y="2287"/>
                    <a:pt x="1815" y="2246"/>
                    <a:pt x="1916" y="2246"/>
                  </a:cubicBezTo>
                  <a:cubicBezTo>
                    <a:pt x="1982" y="2246"/>
                    <a:pt x="2049" y="2263"/>
                    <a:pt x="2112" y="2301"/>
                  </a:cubicBezTo>
                  <a:cubicBezTo>
                    <a:pt x="2726" y="2726"/>
                    <a:pt x="3435" y="2939"/>
                    <a:pt x="4144" y="2939"/>
                  </a:cubicBezTo>
                  <a:cubicBezTo>
                    <a:pt x="4853" y="2939"/>
                    <a:pt x="5561" y="2726"/>
                    <a:pt x="6176" y="2301"/>
                  </a:cubicBezTo>
                  <a:cubicBezTo>
                    <a:pt x="6225" y="2263"/>
                    <a:pt x="6290" y="2246"/>
                    <a:pt x="6355" y="2246"/>
                  </a:cubicBezTo>
                  <a:cubicBezTo>
                    <a:pt x="6456" y="2246"/>
                    <a:pt x="6560" y="2287"/>
                    <a:pt x="6617" y="2364"/>
                  </a:cubicBezTo>
                  <a:lnTo>
                    <a:pt x="8255" y="3970"/>
                  </a:lnTo>
                  <a:lnTo>
                    <a:pt x="8255" y="1135"/>
                  </a:lnTo>
                  <a:cubicBezTo>
                    <a:pt x="8192" y="536"/>
                    <a:pt x="7719" y="32"/>
                    <a:pt x="7089" y="32"/>
                  </a:cubicBezTo>
                  <a:cubicBezTo>
                    <a:pt x="6837" y="32"/>
                    <a:pt x="6554" y="158"/>
                    <a:pt x="6365" y="284"/>
                  </a:cubicBezTo>
                  <a:cubicBezTo>
                    <a:pt x="6144" y="95"/>
                    <a:pt x="5876" y="1"/>
                    <a:pt x="5609" y="1"/>
                  </a:cubicBezTo>
                  <a:cubicBezTo>
                    <a:pt x="5341" y="1"/>
                    <a:pt x="5073" y="95"/>
                    <a:pt x="4853" y="284"/>
                  </a:cubicBezTo>
                  <a:cubicBezTo>
                    <a:pt x="4632" y="95"/>
                    <a:pt x="4372" y="1"/>
                    <a:pt x="4112" y="1"/>
                  </a:cubicBezTo>
                  <a:cubicBezTo>
                    <a:pt x="3852" y="1"/>
                    <a:pt x="3592" y="95"/>
                    <a:pt x="3372" y="284"/>
                  </a:cubicBezTo>
                  <a:cubicBezTo>
                    <a:pt x="3151" y="95"/>
                    <a:pt x="2883" y="1"/>
                    <a:pt x="2616" y="1"/>
                  </a:cubicBezTo>
                  <a:close/>
                </a:path>
              </a:pathLst>
            </a:custGeom>
            <a:solidFill>
              <a:srgbClr val="DBD5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4"/>
            <p:cNvSpPr/>
            <p:nvPr/>
          </p:nvSpPr>
          <p:spPr>
            <a:xfrm>
              <a:off x="-55539850" y="3275325"/>
              <a:ext cx="204800" cy="241825"/>
            </a:xfrm>
            <a:custGeom>
              <a:rect b="b" l="l" r="r" t="t"/>
              <a:pathLst>
                <a:path extrusionOk="0" h="9673" w="8192">
                  <a:moveTo>
                    <a:pt x="2616" y="2962"/>
                  </a:moveTo>
                  <a:cubicBezTo>
                    <a:pt x="2805" y="2962"/>
                    <a:pt x="2962" y="3119"/>
                    <a:pt x="2962" y="3308"/>
                  </a:cubicBezTo>
                  <a:cubicBezTo>
                    <a:pt x="2962" y="3529"/>
                    <a:pt x="2805" y="3686"/>
                    <a:pt x="2616" y="3686"/>
                  </a:cubicBezTo>
                  <a:cubicBezTo>
                    <a:pt x="2427" y="3686"/>
                    <a:pt x="2269" y="3560"/>
                    <a:pt x="2269" y="3308"/>
                  </a:cubicBezTo>
                  <a:cubicBezTo>
                    <a:pt x="2269" y="3119"/>
                    <a:pt x="2427" y="2962"/>
                    <a:pt x="2616" y="2962"/>
                  </a:cubicBezTo>
                  <a:close/>
                  <a:moveTo>
                    <a:pt x="5609" y="2993"/>
                  </a:moveTo>
                  <a:cubicBezTo>
                    <a:pt x="5798" y="2993"/>
                    <a:pt x="5955" y="3151"/>
                    <a:pt x="5955" y="3371"/>
                  </a:cubicBezTo>
                  <a:cubicBezTo>
                    <a:pt x="5987" y="3560"/>
                    <a:pt x="5798" y="3718"/>
                    <a:pt x="5609" y="3718"/>
                  </a:cubicBezTo>
                  <a:cubicBezTo>
                    <a:pt x="5420" y="3718"/>
                    <a:pt x="5262" y="3560"/>
                    <a:pt x="5262" y="3371"/>
                  </a:cubicBezTo>
                  <a:cubicBezTo>
                    <a:pt x="5262" y="3151"/>
                    <a:pt x="5420" y="2993"/>
                    <a:pt x="5609" y="2993"/>
                  </a:cubicBezTo>
                  <a:close/>
                  <a:moveTo>
                    <a:pt x="5164" y="6278"/>
                  </a:moveTo>
                  <a:cubicBezTo>
                    <a:pt x="5262" y="6278"/>
                    <a:pt x="5357" y="6317"/>
                    <a:pt x="5420" y="6396"/>
                  </a:cubicBezTo>
                  <a:cubicBezTo>
                    <a:pt x="5577" y="6522"/>
                    <a:pt x="5577" y="6742"/>
                    <a:pt x="5451" y="6900"/>
                  </a:cubicBezTo>
                  <a:cubicBezTo>
                    <a:pt x="5105" y="7246"/>
                    <a:pt x="4632" y="7435"/>
                    <a:pt x="4096" y="7435"/>
                  </a:cubicBezTo>
                  <a:cubicBezTo>
                    <a:pt x="3592" y="7435"/>
                    <a:pt x="3120" y="7246"/>
                    <a:pt x="2805" y="6900"/>
                  </a:cubicBezTo>
                  <a:cubicBezTo>
                    <a:pt x="2647" y="6742"/>
                    <a:pt x="2647" y="6522"/>
                    <a:pt x="2805" y="6396"/>
                  </a:cubicBezTo>
                  <a:cubicBezTo>
                    <a:pt x="2883" y="6317"/>
                    <a:pt x="2986" y="6278"/>
                    <a:pt x="3080" y="6278"/>
                  </a:cubicBezTo>
                  <a:cubicBezTo>
                    <a:pt x="3175" y="6278"/>
                    <a:pt x="3262" y="6317"/>
                    <a:pt x="3309" y="6396"/>
                  </a:cubicBezTo>
                  <a:cubicBezTo>
                    <a:pt x="3529" y="6616"/>
                    <a:pt x="3821" y="6727"/>
                    <a:pt x="4108" y="6727"/>
                  </a:cubicBezTo>
                  <a:cubicBezTo>
                    <a:pt x="4396" y="6727"/>
                    <a:pt x="4679" y="6616"/>
                    <a:pt x="4884" y="6396"/>
                  </a:cubicBezTo>
                  <a:cubicBezTo>
                    <a:pt x="4963" y="6317"/>
                    <a:pt x="5065" y="6278"/>
                    <a:pt x="5164" y="6278"/>
                  </a:cubicBezTo>
                  <a:close/>
                  <a:moveTo>
                    <a:pt x="1954" y="0"/>
                  </a:moveTo>
                  <a:lnTo>
                    <a:pt x="1" y="1954"/>
                  </a:lnTo>
                  <a:lnTo>
                    <a:pt x="1" y="5577"/>
                  </a:lnTo>
                  <a:cubicBezTo>
                    <a:pt x="1" y="7813"/>
                    <a:pt x="1860" y="9672"/>
                    <a:pt x="4096" y="9672"/>
                  </a:cubicBezTo>
                  <a:cubicBezTo>
                    <a:pt x="6365" y="9672"/>
                    <a:pt x="8192" y="7813"/>
                    <a:pt x="8192" y="5577"/>
                  </a:cubicBezTo>
                  <a:lnTo>
                    <a:pt x="8192" y="1954"/>
                  </a:lnTo>
                  <a:lnTo>
                    <a:pt x="6270" y="0"/>
                  </a:lnTo>
                  <a:cubicBezTo>
                    <a:pt x="5609" y="394"/>
                    <a:pt x="4860" y="591"/>
                    <a:pt x="4112" y="591"/>
                  </a:cubicBezTo>
                  <a:cubicBezTo>
                    <a:pt x="3364" y="591"/>
                    <a:pt x="2616" y="394"/>
                    <a:pt x="1954" y="0"/>
                  </a:cubicBezTo>
                  <a:close/>
                </a:path>
              </a:pathLst>
            </a:custGeom>
            <a:solidFill>
              <a:srgbClr val="DBD5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4"/>
            <p:cNvSpPr/>
            <p:nvPr/>
          </p:nvSpPr>
          <p:spPr>
            <a:xfrm>
              <a:off x="-55316150" y="3335975"/>
              <a:ext cx="18925" cy="63825"/>
            </a:xfrm>
            <a:custGeom>
              <a:rect b="b" l="l" r="r" t="t"/>
              <a:pathLst>
                <a:path extrusionOk="0" h="2553" w="757">
                  <a:moveTo>
                    <a:pt x="0" y="0"/>
                  </a:moveTo>
                  <a:lnTo>
                    <a:pt x="0" y="2552"/>
                  </a:lnTo>
                  <a:cubicBezTo>
                    <a:pt x="441" y="2269"/>
                    <a:pt x="756" y="1796"/>
                    <a:pt x="756" y="1260"/>
                  </a:cubicBezTo>
                  <a:cubicBezTo>
                    <a:pt x="756" y="693"/>
                    <a:pt x="473" y="221"/>
                    <a:pt x="0" y="0"/>
                  </a:cubicBezTo>
                  <a:close/>
                </a:path>
              </a:pathLst>
            </a:custGeom>
            <a:solidFill>
              <a:srgbClr val="DBD5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0" name="Google Shape;400;p44"/>
          <p:cNvGrpSpPr/>
          <p:nvPr/>
        </p:nvGrpSpPr>
        <p:grpSpPr>
          <a:xfrm>
            <a:off x="1692009" y="2348630"/>
            <a:ext cx="878914" cy="849588"/>
            <a:chOff x="-55595775" y="3982375"/>
            <a:chExt cx="319025" cy="319250"/>
          </a:xfrm>
        </p:grpSpPr>
        <p:sp>
          <p:nvSpPr>
            <p:cNvPr id="401" name="Google Shape;401;p44"/>
            <p:cNvSpPr/>
            <p:nvPr/>
          </p:nvSpPr>
          <p:spPr>
            <a:xfrm>
              <a:off x="-55441400" y="3982375"/>
              <a:ext cx="125250" cy="145175"/>
            </a:xfrm>
            <a:custGeom>
              <a:rect b="b" l="l" r="r" t="t"/>
              <a:pathLst>
                <a:path extrusionOk="0" h="5807" w="5010">
                  <a:moveTo>
                    <a:pt x="2038" y="1"/>
                  </a:moveTo>
                  <a:cubicBezTo>
                    <a:pt x="1277" y="1"/>
                    <a:pt x="574" y="302"/>
                    <a:pt x="1" y="797"/>
                  </a:cubicBezTo>
                  <a:cubicBezTo>
                    <a:pt x="2332" y="1081"/>
                    <a:pt x="4160" y="3003"/>
                    <a:pt x="4254" y="5365"/>
                  </a:cubicBezTo>
                  <a:cubicBezTo>
                    <a:pt x="4538" y="5491"/>
                    <a:pt x="4821" y="5586"/>
                    <a:pt x="5010" y="5807"/>
                  </a:cubicBezTo>
                  <a:lnTo>
                    <a:pt x="5010" y="3066"/>
                  </a:lnTo>
                  <a:cubicBezTo>
                    <a:pt x="5010" y="1585"/>
                    <a:pt x="3939" y="293"/>
                    <a:pt x="2521" y="41"/>
                  </a:cubicBezTo>
                  <a:cubicBezTo>
                    <a:pt x="2358" y="14"/>
                    <a:pt x="2197" y="1"/>
                    <a:pt x="2038"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4"/>
            <p:cNvSpPr/>
            <p:nvPr/>
          </p:nvSpPr>
          <p:spPr>
            <a:xfrm>
              <a:off x="-55343725" y="4203125"/>
              <a:ext cx="66975" cy="41000"/>
            </a:xfrm>
            <a:custGeom>
              <a:rect b="b" l="l" r="r" t="t"/>
              <a:pathLst>
                <a:path extrusionOk="0" h="1640" w="2679">
                  <a:moveTo>
                    <a:pt x="1418" y="1"/>
                  </a:moveTo>
                  <a:cubicBezTo>
                    <a:pt x="1135" y="379"/>
                    <a:pt x="757" y="663"/>
                    <a:pt x="284" y="789"/>
                  </a:cubicBezTo>
                  <a:cubicBezTo>
                    <a:pt x="190" y="1072"/>
                    <a:pt x="127" y="1387"/>
                    <a:pt x="1" y="1639"/>
                  </a:cubicBezTo>
                  <a:lnTo>
                    <a:pt x="2300" y="1639"/>
                  </a:lnTo>
                  <a:cubicBezTo>
                    <a:pt x="2458" y="1639"/>
                    <a:pt x="2615" y="1545"/>
                    <a:pt x="2647" y="1387"/>
                  </a:cubicBezTo>
                  <a:cubicBezTo>
                    <a:pt x="2678" y="1167"/>
                    <a:pt x="2615" y="1009"/>
                    <a:pt x="2458" y="946"/>
                  </a:cubicBezTo>
                  <a:cubicBezTo>
                    <a:pt x="2017" y="757"/>
                    <a:pt x="1670" y="379"/>
                    <a:pt x="1418"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4"/>
            <p:cNvSpPr/>
            <p:nvPr/>
          </p:nvSpPr>
          <p:spPr>
            <a:xfrm>
              <a:off x="-55557950" y="4019625"/>
              <a:ext cx="147300" cy="94525"/>
            </a:xfrm>
            <a:custGeom>
              <a:rect b="b" l="l" r="r" t="t"/>
              <a:pathLst>
                <a:path extrusionOk="0" h="3781" w="5892">
                  <a:moveTo>
                    <a:pt x="4064" y="0"/>
                  </a:moveTo>
                  <a:cubicBezTo>
                    <a:pt x="1922" y="63"/>
                    <a:pt x="189" y="1702"/>
                    <a:pt x="0" y="3781"/>
                  </a:cubicBezTo>
                  <a:lnTo>
                    <a:pt x="2584" y="3749"/>
                  </a:lnTo>
                  <a:cubicBezTo>
                    <a:pt x="3938" y="3749"/>
                    <a:pt x="5135" y="2930"/>
                    <a:pt x="5671" y="1670"/>
                  </a:cubicBezTo>
                  <a:cubicBezTo>
                    <a:pt x="5829" y="1261"/>
                    <a:pt x="5892" y="882"/>
                    <a:pt x="5892" y="441"/>
                  </a:cubicBezTo>
                  <a:cubicBezTo>
                    <a:pt x="5356" y="158"/>
                    <a:pt x="4726" y="0"/>
                    <a:pt x="4064" y="0"/>
                  </a:cubicBez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4"/>
            <p:cNvSpPr/>
            <p:nvPr/>
          </p:nvSpPr>
          <p:spPr>
            <a:xfrm>
              <a:off x="-55557950" y="4042450"/>
              <a:ext cx="206375" cy="259175"/>
            </a:xfrm>
            <a:custGeom>
              <a:rect b="b" l="l" r="r" t="t"/>
              <a:pathLst>
                <a:path extrusionOk="0" h="10367" w="8255">
                  <a:moveTo>
                    <a:pt x="2584" y="4349"/>
                  </a:moveTo>
                  <a:cubicBezTo>
                    <a:pt x="2773" y="4349"/>
                    <a:pt x="2993" y="4475"/>
                    <a:pt x="2993" y="4695"/>
                  </a:cubicBezTo>
                  <a:cubicBezTo>
                    <a:pt x="2993" y="4884"/>
                    <a:pt x="2836" y="5073"/>
                    <a:pt x="2615" y="5073"/>
                  </a:cubicBezTo>
                  <a:cubicBezTo>
                    <a:pt x="2395" y="5073"/>
                    <a:pt x="2237" y="4916"/>
                    <a:pt x="2237" y="4727"/>
                  </a:cubicBezTo>
                  <a:cubicBezTo>
                    <a:pt x="2237" y="4538"/>
                    <a:pt x="2395" y="4349"/>
                    <a:pt x="2584" y="4349"/>
                  </a:cubicBezTo>
                  <a:close/>
                  <a:moveTo>
                    <a:pt x="5545" y="4349"/>
                  </a:moveTo>
                  <a:cubicBezTo>
                    <a:pt x="5734" y="4349"/>
                    <a:pt x="5923" y="4506"/>
                    <a:pt x="5923" y="4695"/>
                  </a:cubicBezTo>
                  <a:cubicBezTo>
                    <a:pt x="5986" y="4884"/>
                    <a:pt x="5829" y="5042"/>
                    <a:pt x="5577" y="5073"/>
                  </a:cubicBezTo>
                  <a:cubicBezTo>
                    <a:pt x="5388" y="5073"/>
                    <a:pt x="5198" y="4916"/>
                    <a:pt x="5198" y="4727"/>
                  </a:cubicBezTo>
                  <a:cubicBezTo>
                    <a:pt x="5198" y="4538"/>
                    <a:pt x="5356" y="4349"/>
                    <a:pt x="5545" y="4349"/>
                  </a:cubicBezTo>
                  <a:close/>
                  <a:moveTo>
                    <a:pt x="5191" y="6908"/>
                  </a:moveTo>
                  <a:cubicBezTo>
                    <a:pt x="5285" y="6908"/>
                    <a:pt x="5372" y="6948"/>
                    <a:pt x="5419" y="7027"/>
                  </a:cubicBezTo>
                  <a:cubicBezTo>
                    <a:pt x="5577" y="7121"/>
                    <a:pt x="5577" y="7373"/>
                    <a:pt x="5451" y="7531"/>
                  </a:cubicBezTo>
                  <a:cubicBezTo>
                    <a:pt x="5104" y="7877"/>
                    <a:pt x="4631" y="8066"/>
                    <a:pt x="4159" y="8066"/>
                  </a:cubicBezTo>
                  <a:cubicBezTo>
                    <a:pt x="3655" y="8066"/>
                    <a:pt x="3182" y="7877"/>
                    <a:pt x="2836" y="7531"/>
                  </a:cubicBezTo>
                  <a:cubicBezTo>
                    <a:pt x="2678" y="7373"/>
                    <a:pt x="2678" y="7121"/>
                    <a:pt x="2836" y="7027"/>
                  </a:cubicBezTo>
                  <a:cubicBezTo>
                    <a:pt x="2914" y="6948"/>
                    <a:pt x="3009" y="6908"/>
                    <a:pt x="3099" y="6908"/>
                  </a:cubicBezTo>
                  <a:cubicBezTo>
                    <a:pt x="3190" y="6908"/>
                    <a:pt x="3277" y="6948"/>
                    <a:pt x="3340" y="7027"/>
                  </a:cubicBezTo>
                  <a:cubicBezTo>
                    <a:pt x="3556" y="7227"/>
                    <a:pt x="3848" y="7322"/>
                    <a:pt x="4133" y="7322"/>
                  </a:cubicBezTo>
                  <a:cubicBezTo>
                    <a:pt x="4431" y="7322"/>
                    <a:pt x="4722" y="7219"/>
                    <a:pt x="4915" y="7027"/>
                  </a:cubicBezTo>
                  <a:cubicBezTo>
                    <a:pt x="4994" y="6948"/>
                    <a:pt x="5096" y="6908"/>
                    <a:pt x="5191" y="6908"/>
                  </a:cubicBezTo>
                  <a:close/>
                  <a:moveTo>
                    <a:pt x="6616" y="1"/>
                  </a:moveTo>
                  <a:cubicBezTo>
                    <a:pt x="6553" y="348"/>
                    <a:pt x="6490" y="726"/>
                    <a:pt x="6333" y="1072"/>
                  </a:cubicBezTo>
                  <a:cubicBezTo>
                    <a:pt x="5703" y="2584"/>
                    <a:pt x="4253" y="3624"/>
                    <a:pt x="2584" y="3624"/>
                  </a:cubicBezTo>
                  <a:lnTo>
                    <a:pt x="0" y="3656"/>
                  </a:lnTo>
                  <a:lnTo>
                    <a:pt x="32" y="6302"/>
                  </a:lnTo>
                  <a:cubicBezTo>
                    <a:pt x="63" y="8520"/>
                    <a:pt x="1891" y="10366"/>
                    <a:pt x="4103" y="10366"/>
                  </a:cubicBezTo>
                  <a:cubicBezTo>
                    <a:pt x="4121" y="10366"/>
                    <a:pt x="4140" y="10366"/>
                    <a:pt x="4159" y="10366"/>
                  </a:cubicBezTo>
                  <a:cubicBezTo>
                    <a:pt x="6396" y="10335"/>
                    <a:pt x="8254" y="8476"/>
                    <a:pt x="8223" y="6239"/>
                  </a:cubicBezTo>
                  <a:lnTo>
                    <a:pt x="8191" y="3246"/>
                  </a:lnTo>
                  <a:cubicBezTo>
                    <a:pt x="8191" y="1891"/>
                    <a:pt x="7561" y="757"/>
                    <a:pt x="6616"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4"/>
            <p:cNvSpPr/>
            <p:nvPr/>
          </p:nvSpPr>
          <p:spPr>
            <a:xfrm>
              <a:off x="-55335050" y="4136200"/>
              <a:ext cx="18900" cy="64600"/>
            </a:xfrm>
            <a:custGeom>
              <a:rect b="b" l="l" r="r" t="t"/>
              <a:pathLst>
                <a:path extrusionOk="0" h="2584" w="756">
                  <a:moveTo>
                    <a:pt x="0" y="0"/>
                  </a:moveTo>
                  <a:lnTo>
                    <a:pt x="0" y="2426"/>
                  </a:lnTo>
                  <a:lnTo>
                    <a:pt x="0" y="2583"/>
                  </a:lnTo>
                  <a:cubicBezTo>
                    <a:pt x="441" y="2331"/>
                    <a:pt x="756" y="1859"/>
                    <a:pt x="756" y="1292"/>
                  </a:cubicBezTo>
                  <a:cubicBezTo>
                    <a:pt x="756" y="756"/>
                    <a:pt x="441" y="284"/>
                    <a:pt x="0" y="0"/>
                  </a:cubicBez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4"/>
            <p:cNvSpPr/>
            <p:nvPr/>
          </p:nvSpPr>
          <p:spPr>
            <a:xfrm>
              <a:off x="-55595775" y="4136975"/>
              <a:ext cx="18925" cy="65400"/>
            </a:xfrm>
            <a:custGeom>
              <a:rect b="b" l="l" r="r" t="t"/>
              <a:pathLst>
                <a:path extrusionOk="0" h="2616" w="757">
                  <a:moveTo>
                    <a:pt x="757" y="1"/>
                  </a:moveTo>
                  <a:cubicBezTo>
                    <a:pt x="284" y="284"/>
                    <a:pt x="1" y="757"/>
                    <a:pt x="1" y="1292"/>
                  </a:cubicBezTo>
                  <a:cubicBezTo>
                    <a:pt x="1" y="1859"/>
                    <a:pt x="316" y="2332"/>
                    <a:pt x="757" y="2615"/>
                  </a:cubicBezTo>
                  <a:lnTo>
                    <a:pt x="757" y="1"/>
                  </a:ln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7" name="Google Shape;407;p44"/>
          <p:cNvGrpSpPr/>
          <p:nvPr/>
        </p:nvGrpSpPr>
        <p:grpSpPr>
          <a:xfrm>
            <a:off x="171982" y="9469514"/>
            <a:ext cx="275799" cy="233612"/>
            <a:chOff x="-35839800" y="3561025"/>
            <a:chExt cx="291450" cy="291650"/>
          </a:xfrm>
        </p:grpSpPr>
        <p:sp>
          <p:nvSpPr>
            <p:cNvPr id="408" name="Google Shape;408;p44"/>
            <p:cNvSpPr/>
            <p:nvPr/>
          </p:nvSpPr>
          <p:spPr>
            <a:xfrm>
              <a:off x="-35772850" y="3612425"/>
              <a:ext cx="155200" cy="142575"/>
            </a:xfrm>
            <a:custGeom>
              <a:rect b="b" l="l" r="r" t="t"/>
              <a:pathLst>
                <a:path extrusionOk="0" h="5703" w="6208">
                  <a:moveTo>
                    <a:pt x="3088" y="693"/>
                  </a:moveTo>
                  <a:cubicBezTo>
                    <a:pt x="3655" y="693"/>
                    <a:pt x="4128" y="1166"/>
                    <a:pt x="4128" y="1733"/>
                  </a:cubicBezTo>
                  <a:cubicBezTo>
                    <a:pt x="4128" y="2174"/>
                    <a:pt x="3844" y="2552"/>
                    <a:pt x="3466" y="2710"/>
                  </a:cubicBezTo>
                  <a:lnTo>
                    <a:pt x="3466" y="3119"/>
                  </a:lnTo>
                  <a:cubicBezTo>
                    <a:pt x="3466" y="3308"/>
                    <a:pt x="3309" y="3466"/>
                    <a:pt x="3088" y="3466"/>
                  </a:cubicBezTo>
                  <a:cubicBezTo>
                    <a:pt x="2899" y="3466"/>
                    <a:pt x="2742" y="3308"/>
                    <a:pt x="2742" y="3119"/>
                  </a:cubicBezTo>
                  <a:lnTo>
                    <a:pt x="2742" y="2710"/>
                  </a:lnTo>
                  <a:cubicBezTo>
                    <a:pt x="2742" y="2426"/>
                    <a:pt x="2931" y="2174"/>
                    <a:pt x="3214" y="2080"/>
                  </a:cubicBezTo>
                  <a:cubicBezTo>
                    <a:pt x="3340" y="2048"/>
                    <a:pt x="3466" y="1891"/>
                    <a:pt x="3466" y="1765"/>
                  </a:cubicBezTo>
                  <a:cubicBezTo>
                    <a:pt x="3466" y="1576"/>
                    <a:pt x="3309" y="1418"/>
                    <a:pt x="3088" y="1418"/>
                  </a:cubicBezTo>
                  <a:cubicBezTo>
                    <a:pt x="2899" y="1418"/>
                    <a:pt x="2742" y="1576"/>
                    <a:pt x="2742" y="1765"/>
                  </a:cubicBezTo>
                  <a:cubicBezTo>
                    <a:pt x="2742" y="1954"/>
                    <a:pt x="2584" y="2111"/>
                    <a:pt x="2395" y="2111"/>
                  </a:cubicBezTo>
                  <a:cubicBezTo>
                    <a:pt x="2206" y="2111"/>
                    <a:pt x="2049" y="1954"/>
                    <a:pt x="2049" y="1765"/>
                  </a:cubicBezTo>
                  <a:cubicBezTo>
                    <a:pt x="2080" y="1166"/>
                    <a:pt x="2553" y="693"/>
                    <a:pt x="3088" y="693"/>
                  </a:cubicBezTo>
                  <a:close/>
                  <a:moveTo>
                    <a:pt x="3088" y="3781"/>
                  </a:moveTo>
                  <a:cubicBezTo>
                    <a:pt x="3309" y="3781"/>
                    <a:pt x="3466" y="3938"/>
                    <a:pt x="3466" y="4127"/>
                  </a:cubicBezTo>
                  <a:cubicBezTo>
                    <a:pt x="3466" y="4317"/>
                    <a:pt x="3309" y="4474"/>
                    <a:pt x="3088" y="4474"/>
                  </a:cubicBezTo>
                  <a:cubicBezTo>
                    <a:pt x="2899" y="4474"/>
                    <a:pt x="2742" y="4317"/>
                    <a:pt x="2742" y="4127"/>
                  </a:cubicBezTo>
                  <a:cubicBezTo>
                    <a:pt x="2742" y="3938"/>
                    <a:pt x="2899" y="3781"/>
                    <a:pt x="3088" y="3781"/>
                  </a:cubicBezTo>
                  <a:close/>
                  <a:moveTo>
                    <a:pt x="347" y="0"/>
                  </a:moveTo>
                  <a:cubicBezTo>
                    <a:pt x="158" y="32"/>
                    <a:pt x="1" y="189"/>
                    <a:pt x="1" y="347"/>
                  </a:cubicBezTo>
                  <a:lnTo>
                    <a:pt x="1" y="5010"/>
                  </a:lnTo>
                  <a:lnTo>
                    <a:pt x="694" y="5703"/>
                  </a:lnTo>
                  <a:cubicBezTo>
                    <a:pt x="1371" y="5088"/>
                    <a:pt x="2238" y="4781"/>
                    <a:pt x="3104" y="4781"/>
                  </a:cubicBezTo>
                  <a:cubicBezTo>
                    <a:pt x="3970" y="4781"/>
                    <a:pt x="4837" y="5088"/>
                    <a:pt x="5514" y="5703"/>
                  </a:cubicBezTo>
                  <a:lnTo>
                    <a:pt x="6207" y="5010"/>
                  </a:lnTo>
                  <a:lnTo>
                    <a:pt x="6207" y="347"/>
                  </a:lnTo>
                  <a:cubicBezTo>
                    <a:pt x="6207" y="158"/>
                    <a:pt x="6050" y="0"/>
                    <a:pt x="586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4"/>
            <p:cNvSpPr/>
            <p:nvPr/>
          </p:nvSpPr>
          <p:spPr>
            <a:xfrm>
              <a:off x="-35621625" y="3694325"/>
              <a:ext cx="73275" cy="143375"/>
            </a:xfrm>
            <a:custGeom>
              <a:rect b="b" l="l" r="r" t="t"/>
              <a:pathLst>
                <a:path extrusionOk="0" h="5735" w="2931">
                  <a:moveTo>
                    <a:pt x="2931" y="1"/>
                  </a:moveTo>
                  <a:lnTo>
                    <a:pt x="1" y="2899"/>
                  </a:lnTo>
                  <a:lnTo>
                    <a:pt x="2805" y="5735"/>
                  </a:lnTo>
                  <a:cubicBezTo>
                    <a:pt x="2868" y="5609"/>
                    <a:pt x="2931" y="5451"/>
                    <a:pt x="2931" y="5294"/>
                  </a:cubicBezTo>
                  <a:lnTo>
                    <a:pt x="29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4"/>
            <p:cNvSpPr/>
            <p:nvPr/>
          </p:nvSpPr>
          <p:spPr>
            <a:xfrm>
              <a:off x="-35827200" y="3748675"/>
              <a:ext cx="263100" cy="104000"/>
            </a:xfrm>
            <a:custGeom>
              <a:rect b="b" l="l" r="r" t="t"/>
              <a:pathLst>
                <a:path extrusionOk="0" h="4160" w="10524">
                  <a:moveTo>
                    <a:pt x="5235" y="1"/>
                  </a:moveTo>
                  <a:cubicBezTo>
                    <a:pt x="4482" y="1"/>
                    <a:pt x="3734" y="284"/>
                    <a:pt x="3183" y="851"/>
                  </a:cubicBezTo>
                  <a:lnTo>
                    <a:pt x="1" y="4033"/>
                  </a:lnTo>
                  <a:cubicBezTo>
                    <a:pt x="158" y="4128"/>
                    <a:pt x="316" y="4159"/>
                    <a:pt x="473" y="4159"/>
                  </a:cubicBezTo>
                  <a:lnTo>
                    <a:pt x="10082" y="4159"/>
                  </a:lnTo>
                  <a:cubicBezTo>
                    <a:pt x="10240" y="4159"/>
                    <a:pt x="10398" y="4128"/>
                    <a:pt x="10524" y="4033"/>
                  </a:cubicBezTo>
                  <a:lnTo>
                    <a:pt x="7310" y="851"/>
                  </a:lnTo>
                  <a:cubicBezTo>
                    <a:pt x="6743" y="284"/>
                    <a:pt x="5987" y="1"/>
                    <a:pt x="52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4"/>
            <p:cNvSpPr/>
            <p:nvPr/>
          </p:nvSpPr>
          <p:spPr>
            <a:xfrm>
              <a:off x="-35831925" y="3635275"/>
              <a:ext cx="41775" cy="85075"/>
            </a:xfrm>
            <a:custGeom>
              <a:rect b="b" l="l" r="r" t="t"/>
              <a:pathLst>
                <a:path extrusionOk="0" h="3403" w="1671">
                  <a:moveTo>
                    <a:pt x="1671" y="0"/>
                  </a:moveTo>
                  <a:lnTo>
                    <a:pt x="1" y="1701"/>
                  </a:lnTo>
                  <a:lnTo>
                    <a:pt x="1671" y="3403"/>
                  </a:lnTo>
                  <a:lnTo>
                    <a:pt x="167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4"/>
            <p:cNvSpPr/>
            <p:nvPr/>
          </p:nvSpPr>
          <p:spPr>
            <a:xfrm>
              <a:off x="-35601150" y="3635275"/>
              <a:ext cx="43350" cy="85075"/>
            </a:xfrm>
            <a:custGeom>
              <a:rect b="b" l="l" r="r" t="t"/>
              <a:pathLst>
                <a:path extrusionOk="0" h="3403" w="1734">
                  <a:moveTo>
                    <a:pt x="1" y="0"/>
                  </a:moveTo>
                  <a:lnTo>
                    <a:pt x="1" y="3403"/>
                  </a:lnTo>
                  <a:lnTo>
                    <a:pt x="1734" y="1701"/>
                  </a:lnTo>
                  <a:lnTo>
                    <a:pt x="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4"/>
            <p:cNvSpPr/>
            <p:nvPr/>
          </p:nvSpPr>
          <p:spPr>
            <a:xfrm>
              <a:off x="-35750000" y="3561025"/>
              <a:ext cx="111075" cy="35675"/>
            </a:xfrm>
            <a:custGeom>
              <a:rect b="b" l="l" r="r" t="t"/>
              <a:pathLst>
                <a:path extrusionOk="0" h="1427" w="4443">
                  <a:moveTo>
                    <a:pt x="2182" y="1"/>
                  </a:moveTo>
                  <a:cubicBezTo>
                    <a:pt x="1686" y="1"/>
                    <a:pt x="1198" y="182"/>
                    <a:pt x="851" y="544"/>
                  </a:cubicBezTo>
                  <a:lnTo>
                    <a:pt x="0" y="1426"/>
                  </a:lnTo>
                  <a:lnTo>
                    <a:pt x="4443" y="1426"/>
                  </a:lnTo>
                  <a:lnTo>
                    <a:pt x="3560" y="544"/>
                  </a:lnTo>
                  <a:cubicBezTo>
                    <a:pt x="3182" y="182"/>
                    <a:pt x="2678" y="1"/>
                    <a:pt x="218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4"/>
            <p:cNvSpPr/>
            <p:nvPr/>
          </p:nvSpPr>
          <p:spPr>
            <a:xfrm>
              <a:off x="-35839800" y="3694325"/>
              <a:ext cx="72500" cy="143375"/>
            </a:xfrm>
            <a:custGeom>
              <a:rect b="b" l="l" r="r" t="t"/>
              <a:pathLst>
                <a:path extrusionOk="0" h="5735" w="2900">
                  <a:moveTo>
                    <a:pt x="1" y="1"/>
                  </a:moveTo>
                  <a:lnTo>
                    <a:pt x="1" y="5294"/>
                  </a:lnTo>
                  <a:cubicBezTo>
                    <a:pt x="1" y="5451"/>
                    <a:pt x="32" y="5609"/>
                    <a:pt x="95" y="5735"/>
                  </a:cubicBezTo>
                  <a:lnTo>
                    <a:pt x="2899" y="2899"/>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5" name="Google Shape;415;p44"/>
          <p:cNvSpPr/>
          <p:nvPr/>
        </p:nvSpPr>
        <p:spPr>
          <a:xfrm rot="10800000">
            <a:off x="1754100" y="0"/>
            <a:ext cx="3349800" cy="999600"/>
          </a:xfrm>
          <a:prstGeom prst="round2SameRect">
            <a:avLst>
              <a:gd fmla="val 16667" name="adj1"/>
              <a:gd fmla="val 0" name="adj2"/>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t/>
            </a:r>
            <a:endParaRPr/>
          </a:p>
        </p:txBody>
      </p:sp>
      <p:sp>
        <p:nvSpPr>
          <p:cNvPr id="416" name="Google Shape;416;p44"/>
          <p:cNvSpPr txBox="1"/>
          <p:nvPr/>
        </p:nvSpPr>
        <p:spPr>
          <a:xfrm>
            <a:off x="1841550" y="75000"/>
            <a:ext cx="3174900" cy="894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4800">
                <a:solidFill>
                  <a:srgbClr val="64506A"/>
                </a:solidFill>
                <a:latin typeface="Open Sans"/>
                <a:ea typeface="Open Sans"/>
                <a:cs typeface="Open Sans"/>
                <a:sym typeface="Open Sans"/>
              </a:rPr>
              <a:t>Members</a:t>
            </a:r>
            <a:endParaRPr/>
          </a:p>
        </p:txBody>
      </p:sp>
      <p:sp>
        <p:nvSpPr>
          <p:cNvPr id="417" name="Google Shape;417;p44"/>
          <p:cNvSpPr/>
          <p:nvPr/>
        </p:nvSpPr>
        <p:spPr>
          <a:xfrm>
            <a:off x="2322600" y="1350263"/>
            <a:ext cx="2212800" cy="572700"/>
          </a:xfrm>
          <a:prstGeom prst="roundRect">
            <a:avLst>
              <a:gd fmla="val 16667" name="adj"/>
            </a:avLst>
          </a:prstGeom>
          <a:solidFill>
            <a:srgbClr val="64506A"/>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chemeClr val="lt1"/>
                </a:solidFill>
                <a:latin typeface="Open Sans"/>
                <a:ea typeface="Open Sans"/>
                <a:cs typeface="Open Sans"/>
                <a:sym typeface="Open Sans"/>
              </a:rPr>
              <a:t>Team Leaders </a:t>
            </a:r>
            <a:endParaRPr b="1" sz="2200">
              <a:solidFill>
                <a:schemeClr val="lt1"/>
              </a:solidFill>
              <a:latin typeface="Open Sans"/>
              <a:ea typeface="Open Sans"/>
              <a:cs typeface="Open Sans"/>
              <a:sym typeface="Open Sans"/>
            </a:endParaRPr>
          </a:p>
        </p:txBody>
      </p:sp>
      <p:sp>
        <p:nvSpPr>
          <p:cNvPr id="418" name="Google Shape;418;p44"/>
          <p:cNvSpPr/>
          <p:nvPr/>
        </p:nvSpPr>
        <p:spPr>
          <a:xfrm>
            <a:off x="540025" y="3445024"/>
            <a:ext cx="2953500" cy="621900"/>
          </a:xfrm>
          <a:prstGeom prst="roundRect">
            <a:avLst>
              <a:gd fmla="val 16667"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700">
                <a:latin typeface="Open Sans"/>
                <a:ea typeface="Open Sans"/>
                <a:cs typeface="Open Sans"/>
                <a:sym typeface="Open Sans"/>
              </a:rPr>
              <a:t>Maha Alkoryshy</a:t>
            </a:r>
            <a:endParaRPr b="1" sz="1700">
              <a:latin typeface="Open Sans"/>
              <a:ea typeface="Open Sans"/>
              <a:cs typeface="Open Sans"/>
              <a:sym typeface="Open Sans"/>
            </a:endParaRPr>
          </a:p>
          <a:p>
            <a:pPr indent="0" lvl="0" marL="0" rtl="0" algn="l">
              <a:spcBef>
                <a:spcPts val="0"/>
              </a:spcBef>
              <a:spcAft>
                <a:spcPts val="0"/>
              </a:spcAft>
              <a:buNone/>
            </a:pPr>
            <a:r>
              <a:rPr b="1" lang="en" sz="1700">
                <a:latin typeface="Open Sans"/>
                <a:ea typeface="Open Sans"/>
                <a:cs typeface="Open Sans"/>
                <a:sym typeface="Open Sans"/>
              </a:rPr>
              <a:t>Manar Alzahrani</a:t>
            </a:r>
            <a:endParaRPr b="1" sz="1700">
              <a:latin typeface="Open Sans"/>
              <a:ea typeface="Open Sans"/>
              <a:cs typeface="Open Sans"/>
              <a:sym typeface="Open Sans"/>
            </a:endParaRPr>
          </a:p>
        </p:txBody>
      </p:sp>
      <p:sp>
        <p:nvSpPr>
          <p:cNvPr id="419" name="Google Shape;419;p44"/>
          <p:cNvSpPr/>
          <p:nvPr/>
        </p:nvSpPr>
        <p:spPr>
          <a:xfrm>
            <a:off x="2184900" y="4313700"/>
            <a:ext cx="2488200" cy="572700"/>
          </a:xfrm>
          <a:prstGeom prst="roundRect">
            <a:avLst>
              <a:gd fmla="val 16667" name="adj"/>
            </a:avLst>
          </a:prstGeom>
          <a:solidFill>
            <a:srgbClr val="64506A"/>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chemeClr val="lt1"/>
                </a:solidFill>
                <a:latin typeface="Open Sans"/>
                <a:ea typeface="Open Sans"/>
                <a:cs typeface="Open Sans"/>
                <a:sym typeface="Open Sans"/>
              </a:rPr>
              <a:t>Team Members</a:t>
            </a:r>
            <a:endParaRPr b="1" sz="2200">
              <a:solidFill>
                <a:schemeClr val="lt1"/>
              </a:solidFill>
              <a:latin typeface="Open Sans"/>
              <a:ea typeface="Open Sans"/>
              <a:cs typeface="Open Sans"/>
              <a:sym typeface="Open Sans"/>
            </a:endParaRPr>
          </a:p>
        </p:txBody>
      </p:sp>
      <p:sp>
        <p:nvSpPr>
          <p:cNvPr id="420" name="Google Shape;420;p44"/>
          <p:cNvSpPr txBox="1"/>
          <p:nvPr/>
        </p:nvSpPr>
        <p:spPr>
          <a:xfrm>
            <a:off x="3799400" y="9424775"/>
            <a:ext cx="3349800" cy="4110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rPr lang="en" sz="900">
                <a:solidFill>
                  <a:srgbClr val="666666"/>
                </a:solidFill>
                <a:latin typeface="Open Sans"/>
                <a:ea typeface="Open Sans"/>
                <a:cs typeface="Open Sans"/>
                <a:sym typeface="Open Sans"/>
              </a:rPr>
              <a:t>Theme was done by Shatha Almutib</a:t>
            </a:r>
            <a:endParaRPr sz="900"/>
          </a:p>
        </p:txBody>
      </p:sp>
      <p:sp>
        <p:nvSpPr>
          <p:cNvPr id="421" name="Google Shape;421;p44"/>
          <p:cNvSpPr/>
          <p:nvPr/>
        </p:nvSpPr>
        <p:spPr>
          <a:xfrm>
            <a:off x="3798425" y="3445015"/>
            <a:ext cx="2440200" cy="621900"/>
          </a:xfrm>
          <a:prstGeom prst="roundRect">
            <a:avLst>
              <a:gd fmla="val 16667" name="adj"/>
            </a:avLst>
          </a:prstGeom>
          <a:solidFill>
            <a:srgbClr val="64506A"/>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700">
                <a:solidFill>
                  <a:schemeClr val="lt1"/>
                </a:solidFill>
                <a:latin typeface="Open Sans"/>
                <a:ea typeface="Open Sans"/>
                <a:cs typeface="Open Sans"/>
                <a:sym typeface="Open Sans"/>
              </a:rPr>
              <a:t>Hassan Alabullatif</a:t>
            </a:r>
            <a:endParaRPr b="1" sz="1700">
              <a:solidFill>
                <a:schemeClr val="lt1"/>
              </a:solidFill>
              <a:latin typeface="Open Sans"/>
              <a:ea typeface="Open Sans"/>
              <a:cs typeface="Open Sans"/>
              <a:sym typeface="Open Sans"/>
            </a:endParaRPr>
          </a:p>
        </p:txBody>
      </p:sp>
      <p:sp>
        <p:nvSpPr>
          <p:cNvPr id="422" name="Google Shape;422;p44"/>
          <p:cNvSpPr/>
          <p:nvPr/>
        </p:nvSpPr>
        <p:spPr>
          <a:xfrm>
            <a:off x="3704518" y="4951467"/>
            <a:ext cx="2628000" cy="4075500"/>
          </a:xfrm>
          <a:prstGeom prst="roundRect">
            <a:avLst>
              <a:gd fmla="val 16667"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Omar Alkadhi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Emad Almutairi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Rakan Alromayan</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Ali Alzahrani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Saad Alahmari</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Malik halees</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Khalid Alrasheed</a:t>
            </a:r>
            <a:endParaRPr b="1">
              <a:solidFill>
                <a:srgbClr val="64506A"/>
              </a:solidFill>
              <a:latin typeface="Open Sans"/>
              <a:ea typeface="Open Sans"/>
              <a:cs typeface="Open Sans"/>
              <a:sym typeface="Open Sans"/>
            </a:endParaRPr>
          </a:p>
          <a:p>
            <a:pPr indent="-317500" lvl="0" marL="457200" rtl="0" algn="l">
              <a:lnSpc>
                <a:spcPct val="150000"/>
              </a:lnSpc>
              <a:spcBef>
                <a:spcPts val="0"/>
              </a:spcBef>
              <a:spcAft>
                <a:spcPts val="0"/>
              </a:spcAft>
              <a:buClr>
                <a:srgbClr val="64506A"/>
              </a:buClr>
              <a:buSzPts val="1400"/>
              <a:buFont typeface="Open Sans"/>
              <a:buChar char="●"/>
            </a:pPr>
            <a:r>
              <a:rPr b="1" lang="en">
                <a:solidFill>
                  <a:srgbClr val="64506A"/>
                </a:solidFill>
                <a:latin typeface="Open Sans"/>
                <a:ea typeface="Open Sans"/>
                <a:cs typeface="Open Sans"/>
                <a:sym typeface="Open Sans"/>
              </a:rPr>
              <a:t>Nawaf Alturki</a:t>
            </a:r>
            <a:endParaRPr b="1">
              <a:solidFill>
                <a:srgbClr val="64506A"/>
              </a:solidFill>
              <a:latin typeface="Open Sans"/>
              <a:ea typeface="Open Sans"/>
              <a:cs typeface="Open Sans"/>
              <a:sym typeface="Open Sans"/>
            </a:endParaRPr>
          </a:p>
        </p:txBody>
      </p:sp>
      <p:pic>
        <p:nvPicPr>
          <p:cNvPr id="423" name="Google Shape;423;p44"/>
          <p:cNvPicPr preferRelativeResize="0"/>
          <p:nvPr/>
        </p:nvPicPr>
        <p:blipFill>
          <a:blip r:embed="rId3">
            <a:alphaModFix/>
          </a:blip>
          <a:stretch>
            <a:fillRect/>
          </a:stretch>
        </p:blipFill>
        <p:spPr>
          <a:xfrm flipH="1">
            <a:off x="3899129" y="6358449"/>
            <a:ext cx="354000" cy="354000"/>
          </a:xfrm>
          <a:prstGeom prst="rect">
            <a:avLst/>
          </a:prstGeom>
          <a:noFill/>
          <a:ln>
            <a:noFill/>
          </a:ln>
        </p:spPr>
      </p:pic>
      <p:pic>
        <p:nvPicPr>
          <p:cNvPr id="424" name="Google Shape;424;p44"/>
          <p:cNvPicPr preferRelativeResize="0"/>
          <p:nvPr/>
        </p:nvPicPr>
        <p:blipFill>
          <a:blip r:embed="rId3">
            <a:alphaModFix/>
          </a:blip>
          <a:stretch>
            <a:fillRect/>
          </a:stretch>
        </p:blipFill>
        <p:spPr>
          <a:xfrm flipH="1">
            <a:off x="903116" y="6101702"/>
            <a:ext cx="354000" cy="354000"/>
          </a:xfrm>
          <a:prstGeom prst="rect">
            <a:avLst/>
          </a:prstGeom>
          <a:noFill/>
          <a:ln>
            <a:noFill/>
          </a:ln>
        </p:spPr>
      </p:pic>
      <p:sp>
        <p:nvSpPr>
          <p:cNvPr id="425" name="Google Shape;425;p44"/>
          <p:cNvSpPr txBox="1"/>
          <p:nvPr/>
        </p:nvSpPr>
        <p:spPr>
          <a:xfrm>
            <a:off x="410700" y="9409325"/>
            <a:ext cx="1911900" cy="3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FFFFF"/>
                </a:solidFill>
                <a:latin typeface="Open Sans"/>
                <a:ea typeface="Open Sans"/>
                <a:cs typeface="Open Sans"/>
                <a:sym typeface="Open Sans"/>
              </a:rPr>
              <a:t>Pathology442@gmail.com</a:t>
            </a:r>
            <a:endParaRPr b="1" sz="1000">
              <a:solidFill>
                <a:srgbClr val="FFFFFF"/>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7"/>
          <p:cNvSpPr/>
          <p:nvPr/>
        </p:nvSpPr>
        <p:spPr>
          <a:xfrm>
            <a:off x="1064825" y="237800"/>
            <a:ext cx="4728348" cy="1397088"/>
          </a:xfrm>
          <a:prstGeom prst="flowChartTerminator">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 sz="4000">
                <a:solidFill>
                  <a:srgbClr val="64506A"/>
                </a:solidFill>
                <a:latin typeface="Open Sans"/>
                <a:ea typeface="Open Sans"/>
                <a:cs typeface="Open Sans"/>
                <a:sym typeface="Open Sans"/>
              </a:rPr>
              <a:t>Histology of a kidney</a:t>
            </a:r>
            <a:endParaRPr b="1" sz="4000">
              <a:solidFill>
                <a:srgbClr val="64506A"/>
              </a:solidFill>
              <a:latin typeface="Open Sans"/>
              <a:ea typeface="Open Sans"/>
              <a:cs typeface="Open Sans"/>
              <a:sym typeface="Open Sans"/>
            </a:endParaRPr>
          </a:p>
        </p:txBody>
      </p:sp>
      <p:pic>
        <p:nvPicPr>
          <p:cNvPr id="173" name="Google Shape;173;p27"/>
          <p:cNvPicPr preferRelativeResize="0"/>
          <p:nvPr/>
        </p:nvPicPr>
        <p:blipFill>
          <a:blip r:embed="rId4">
            <a:alphaModFix/>
          </a:blip>
          <a:stretch>
            <a:fillRect/>
          </a:stretch>
        </p:blipFill>
        <p:spPr>
          <a:xfrm>
            <a:off x="152400" y="1760627"/>
            <a:ext cx="6482550" cy="3314897"/>
          </a:xfrm>
          <a:prstGeom prst="rect">
            <a:avLst/>
          </a:prstGeom>
          <a:noFill/>
          <a:ln>
            <a:noFill/>
          </a:ln>
        </p:spPr>
      </p:pic>
      <p:pic>
        <p:nvPicPr>
          <p:cNvPr id="174" name="Google Shape;174;p27"/>
          <p:cNvPicPr preferRelativeResize="0"/>
          <p:nvPr/>
        </p:nvPicPr>
        <p:blipFill>
          <a:blip r:embed="rId5">
            <a:alphaModFix/>
          </a:blip>
          <a:stretch>
            <a:fillRect/>
          </a:stretch>
        </p:blipFill>
        <p:spPr>
          <a:xfrm>
            <a:off x="4130075" y="5201249"/>
            <a:ext cx="2727933" cy="4522626"/>
          </a:xfrm>
          <a:prstGeom prst="rect">
            <a:avLst/>
          </a:prstGeom>
          <a:noFill/>
          <a:ln>
            <a:noFill/>
          </a:ln>
        </p:spPr>
      </p:pic>
      <p:sp>
        <p:nvSpPr>
          <p:cNvPr id="175" name="Google Shape;175;p27"/>
          <p:cNvSpPr txBox="1"/>
          <p:nvPr/>
        </p:nvSpPr>
        <p:spPr>
          <a:xfrm>
            <a:off x="59375" y="5075525"/>
            <a:ext cx="40707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Note That:</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The glomerular basement membrane (GBM) is a crucial structure formed by podocytes of epithelial cells (mainly) and podocytes of endothelial cells as well</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Podocytes lie outside the GBM with their foot processes</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The mesangium (mesangial cells) act like a glue to hold the structure together</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In cases of pathology these structures will be effaced or damaged and the podocyte or foot processes will not be seen, instead a thicker membrane of damaged podocytes is seen.</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In the capillary loops lies blood which contains plasma, proteins, RBCs and inflammatory cells.</a:t>
            </a:r>
            <a:endParaRPr sz="1000">
              <a:latin typeface="Open Sans"/>
              <a:ea typeface="Open Sans"/>
              <a:cs typeface="Open Sans"/>
              <a:sym typeface="Open Sans"/>
            </a:endParaRPr>
          </a:p>
        </p:txBody>
      </p:sp>
      <p:pic>
        <p:nvPicPr>
          <p:cNvPr id="176" name="Google Shape;176;p27"/>
          <p:cNvPicPr preferRelativeResize="0"/>
          <p:nvPr/>
        </p:nvPicPr>
        <p:blipFill>
          <a:blip r:embed="rId6">
            <a:alphaModFix/>
          </a:blip>
          <a:stretch>
            <a:fillRect/>
          </a:stretch>
        </p:blipFill>
        <p:spPr>
          <a:xfrm>
            <a:off x="29700" y="7273725"/>
            <a:ext cx="4130048" cy="22354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8"/>
          <p:cNvSpPr/>
          <p:nvPr/>
        </p:nvSpPr>
        <p:spPr>
          <a:xfrm>
            <a:off x="1275600" y="180975"/>
            <a:ext cx="4381506" cy="1015254"/>
          </a:xfrm>
          <a:prstGeom prst="flowChartTerminator">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 sz="4000">
                <a:solidFill>
                  <a:srgbClr val="64506A"/>
                </a:solidFill>
                <a:latin typeface="Open Sans"/>
                <a:ea typeface="Open Sans"/>
                <a:cs typeface="Open Sans"/>
                <a:sym typeface="Open Sans"/>
              </a:rPr>
              <a:t>Kidney biopsy</a:t>
            </a:r>
            <a:endParaRPr b="1" sz="4000">
              <a:solidFill>
                <a:srgbClr val="64506A"/>
              </a:solidFill>
              <a:latin typeface="Open Sans"/>
              <a:ea typeface="Open Sans"/>
              <a:cs typeface="Open Sans"/>
              <a:sym typeface="Open Sans"/>
            </a:endParaRPr>
          </a:p>
        </p:txBody>
      </p:sp>
      <p:sp>
        <p:nvSpPr>
          <p:cNvPr id="182" name="Google Shape;182;p28"/>
          <p:cNvSpPr txBox="1"/>
          <p:nvPr/>
        </p:nvSpPr>
        <p:spPr>
          <a:xfrm>
            <a:off x="52650" y="1229250"/>
            <a:ext cx="67524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666666"/>
                </a:solidFill>
                <a:latin typeface="Open Sans"/>
                <a:ea typeface="Open Sans"/>
                <a:cs typeface="Open Sans"/>
                <a:sym typeface="Open Sans"/>
              </a:rPr>
              <a:t>A biopsy of the kidney is taken on ultras guidance by passing a tube through the back and extracting a renal tissue.</a:t>
            </a:r>
            <a:endParaRPr sz="1100">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Then, the sample is divided into 3 parts allowing us to collectively reach a diagnosis:</a:t>
            </a:r>
            <a:endParaRPr>
              <a:latin typeface="Open Sans"/>
              <a:ea typeface="Open Sans"/>
              <a:cs typeface="Open Sans"/>
              <a:sym typeface="Open Sans"/>
            </a:endParaRPr>
          </a:p>
          <a:p>
            <a:pPr indent="-317500" lvl="0" marL="457200" rtl="0" algn="l">
              <a:spcBef>
                <a:spcPts val="0"/>
              </a:spcBef>
              <a:spcAft>
                <a:spcPts val="0"/>
              </a:spcAft>
              <a:buClr>
                <a:srgbClr val="64506A"/>
              </a:buClr>
              <a:buSzPts val="1400"/>
              <a:buFont typeface="Open Sans"/>
              <a:buAutoNum type="arabicPeriod"/>
            </a:pPr>
            <a:r>
              <a:rPr lang="en">
                <a:latin typeface="Open Sans"/>
                <a:ea typeface="Open Sans"/>
                <a:cs typeface="Open Sans"/>
                <a:sym typeface="Open Sans"/>
              </a:rPr>
              <a:t>Light microscope (using silver stain),</a:t>
            </a:r>
            <a:endParaRPr>
              <a:latin typeface="Open Sans"/>
              <a:ea typeface="Open Sans"/>
              <a:cs typeface="Open Sans"/>
              <a:sym typeface="Open Sans"/>
            </a:endParaRPr>
          </a:p>
          <a:p>
            <a:pPr indent="-317500" lvl="0" marL="457200" rtl="0" algn="l">
              <a:spcBef>
                <a:spcPts val="0"/>
              </a:spcBef>
              <a:spcAft>
                <a:spcPts val="0"/>
              </a:spcAft>
              <a:buClr>
                <a:srgbClr val="64506A"/>
              </a:buClr>
              <a:buSzPts val="1400"/>
              <a:buFont typeface="Open Sans"/>
              <a:buAutoNum type="arabicPeriod"/>
            </a:pPr>
            <a:r>
              <a:rPr lang="en">
                <a:latin typeface="Open Sans"/>
                <a:ea typeface="Open Sans"/>
                <a:cs typeface="Open Sans"/>
                <a:sym typeface="Open Sans"/>
              </a:rPr>
              <a:t>Immunofluorescence</a:t>
            </a:r>
            <a:endParaRPr>
              <a:latin typeface="Open Sans"/>
              <a:ea typeface="Open Sans"/>
              <a:cs typeface="Open Sans"/>
              <a:sym typeface="Open Sans"/>
            </a:endParaRPr>
          </a:p>
          <a:p>
            <a:pPr indent="-317500" lvl="0" marL="457200" rtl="0" algn="l">
              <a:spcBef>
                <a:spcPts val="0"/>
              </a:spcBef>
              <a:spcAft>
                <a:spcPts val="0"/>
              </a:spcAft>
              <a:buClr>
                <a:srgbClr val="64506A"/>
              </a:buClr>
              <a:buSzPts val="1400"/>
              <a:buFont typeface="Open Sans"/>
              <a:buAutoNum type="arabicPeriod"/>
            </a:pPr>
            <a:r>
              <a:rPr lang="en">
                <a:latin typeface="Open Sans"/>
                <a:ea typeface="Open Sans"/>
                <a:cs typeface="Open Sans"/>
                <a:sym typeface="Open Sans"/>
              </a:rPr>
              <a:t>Electron microscope.</a:t>
            </a:r>
            <a:endParaRPr>
              <a:latin typeface="Open Sans"/>
              <a:ea typeface="Open Sans"/>
              <a:cs typeface="Open Sans"/>
              <a:sym typeface="Open Sans"/>
            </a:endParaRPr>
          </a:p>
        </p:txBody>
      </p:sp>
      <p:sp>
        <p:nvSpPr>
          <p:cNvPr id="183" name="Google Shape;183;p28"/>
          <p:cNvSpPr txBox="1"/>
          <p:nvPr/>
        </p:nvSpPr>
        <p:spPr>
          <a:xfrm>
            <a:off x="5001000" y="7610975"/>
            <a:ext cx="164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xygen"/>
              <a:ea typeface="Oxygen"/>
              <a:cs typeface="Oxygen"/>
              <a:sym typeface="Oxygen"/>
            </a:endParaRPr>
          </a:p>
        </p:txBody>
      </p:sp>
      <p:graphicFrame>
        <p:nvGraphicFramePr>
          <p:cNvPr id="184" name="Google Shape;184;p28"/>
          <p:cNvGraphicFramePr/>
          <p:nvPr/>
        </p:nvGraphicFramePr>
        <p:xfrm>
          <a:off x="0" y="2784200"/>
          <a:ext cx="3000000" cy="3000000"/>
        </p:xfrm>
        <a:graphic>
          <a:graphicData uri="http://schemas.openxmlformats.org/drawingml/2006/table">
            <a:tbl>
              <a:tblPr>
                <a:noFill/>
                <a:tableStyleId>{B5E0768B-2577-4D94-9F35-EB30107735E1}</a:tableStyleId>
              </a:tblPr>
              <a:tblGrid>
                <a:gridCol w="1236425"/>
                <a:gridCol w="3535525"/>
                <a:gridCol w="1875450"/>
              </a:tblGrid>
              <a:tr h="740600">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 Light Microscopy</a:t>
                      </a:r>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96809C"/>
                    </a:solidFill>
                  </a:tcPr>
                </a:tc>
                <a:tc>
                  <a:txBody>
                    <a:bodyPr/>
                    <a:lstStyle/>
                    <a:p>
                      <a:pPr indent="0" lvl="0" marL="0" rtl="0" algn="ctr">
                        <a:spcBef>
                          <a:spcPts val="0"/>
                        </a:spcBef>
                        <a:spcAft>
                          <a:spcPts val="0"/>
                        </a:spcAft>
                        <a:buNone/>
                      </a:pPr>
                      <a:r>
                        <a:rPr lang="en">
                          <a:solidFill>
                            <a:srgbClr val="434343"/>
                          </a:solidFill>
                          <a:latin typeface="Open Sans"/>
                          <a:ea typeface="Open Sans"/>
                          <a:cs typeface="Open Sans"/>
                          <a:sym typeface="Open Sans"/>
                        </a:rPr>
                        <a:t>To study renal histology</a:t>
                      </a:r>
                      <a:endParaRPr>
                        <a:solidFill>
                          <a:srgbClr val="434343"/>
                        </a:solidFill>
                        <a:latin typeface="Open Sans"/>
                        <a:ea typeface="Open Sans"/>
                        <a:cs typeface="Open Sans"/>
                        <a:sym typeface="Open Sans"/>
                      </a:endParaRPr>
                    </a:p>
                    <a:p>
                      <a:pPr indent="0" lvl="0" marL="0" rtl="0" algn="ctr">
                        <a:spcBef>
                          <a:spcPts val="0"/>
                        </a:spcBef>
                        <a:spcAft>
                          <a:spcPts val="0"/>
                        </a:spcAft>
                        <a:buNone/>
                      </a:pPr>
                      <a:r>
                        <a:t/>
                      </a:r>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chemeClr val="lt1"/>
                      </a:solidFill>
                      <a:prstDash val="solid"/>
                      <a:round/>
                      <a:headEnd len="sm" w="sm" type="none"/>
                      <a:tailEnd len="sm" w="sm" type="none"/>
                    </a:lnL>
                  </a:tcPr>
                </a:tc>
              </a:tr>
              <a:tr h="1248050">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Immunofluorescence</a:t>
                      </a:r>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96809C"/>
                    </a:solidFill>
                  </a:tcPr>
                </a:tc>
                <a:tc>
                  <a:txBody>
                    <a:bodyPr/>
                    <a:lstStyle/>
                    <a:p>
                      <a:pPr indent="0" lvl="0" marL="0" rtl="0" algn="ctr">
                        <a:spcBef>
                          <a:spcPts val="0"/>
                        </a:spcBef>
                        <a:spcAft>
                          <a:spcPts val="0"/>
                        </a:spcAft>
                        <a:buNone/>
                      </a:pPr>
                      <a:r>
                        <a:rPr lang="en" sz="1300">
                          <a:solidFill>
                            <a:srgbClr val="434343"/>
                          </a:solidFill>
                        </a:rPr>
                        <a:t> </a:t>
                      </a:r>
                      <a:r>
                        <a:rPr lang="en" sz="1300">
                          <a:solidFill>
                            <a:srgbClr val="434343"/>
                          </a:solidFill>
                          <a:latin typeface="Open Sans"/>
                          <a:ea typeface="Open Sans"/>
                          <a:cs typeface="Open Sans"/>
                          <a:sym typeface="Open Sans"/>
                        </a:rPr>
                        <a:t>The study is used to </a:t>
                      </a:r>
                      <a:r>
                        <a:rPr b="1" lang="en" sz="1300">
                          <a:solidFill>
                            <a:srgbClr val="434343"/>
                          </a:solidFill>
                          <a:latin typeface="Open Sans"/>
                          <a:ea typeface="Open Sans"/>
                          <a:cs typeface="Open Sans"/>
                          <a:sym typeface="Open Sans"/>
                        </a:rPr>
                        <a:t>detect </a:t>
                      </a:r>
                      <a:r>
                        <a:rPr lang="en" sz="1300">
                          <a:solidFill>
                            <a:srgbClr val="434343"/>
                          </a:solidFill>
                          <a:latin typeface="Open Sans"/>
                          <a:ea typeface="Open Sans"/>
                          <a:cs typeface="Open Sans"/>
                          <a:sym typeface="Open Sans"/>
                        </a:rPr>
                        <a:t>for The presence of </a:t>
                      </a:r>
                      <a:r>
                        <a:rPr b="1" lang="en" sz="1300">
                          <a:solidFill>
                            <a:srgbClr val="434343"/>
                          </a:solidFill>
                          <a:latin typeface="Open Sans"/>
                          <a:ea typeface="Open Sans"/>
                          <a:cs typeface="Open Sans"/>
                          <a:sym typeface="Open Sans"/>
                        </a:rPr>
                        <a:t>immunoglobulins </a:t>
                      </a:r>
                      <a:r>
                        <a:rPr lang="en" sz="1300">
                          <a:solidFill>
                            <a:srgbClr val="434343"/>
                          </a:solidFill>
                          <a:latin typeface="Open Sans"/>
                          <a:ea typeface="Open Sans"/>
                          <a:cs typeface="Open Sans"/>
                          <a:sym typeface="Open Sans"/>
                        </a:rPr>
                        <a:t>(IgA, IgG, IgM) and complements (C3 and C1q) in the glomeruli (in the mesangium or in the glomerular capillary loop wall).</a:t>
                      </a:r>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chemeClr val="lt1"/>
                      </a:solidFill>
                      <a:prstDash val="solid"/>
                      <a:round/>
                      <a:headEnd len="sm" w="sm" type="none"/>
                      <a:tailEnd len="sm" w="sm" type="none"/>
                    </a:lnL>
                  </a:tcPr>
                </a:tc>
              </a:tr>
              <a:tr h="245712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 Electron microscopy</a:t>
                      </a:r>
                      <a:endParaRPr b="1">
                        <a:solidFill>
                          <a:schemeClr val="lt1"/>
                        </a:solidFill>
                        <a:latin typeface="Open Sans"/>
                        <a:ea typeface="Open Sans"/>
                        <a:cs typeface="Open Sans"/>
                        <a:sym typeface="Open Sans"/>
                      </a:endParaRPr>
                    </a:p>
                    <a:p>
                      <a:pPr indent="0" lvl="0" marL="0" rtl="0" algn="ctr">
                        <a:spcBef>
                          <a:spcPts val="0"/>
                        </a:spcBef>
                        <a:spcAft>
                          <a:spcPts val="0"/>
                        </a:spcAft>
                        <a:buNone/>
                      </a:pPr>
                      <a:r>
                        <a:t/>
                      </a:r>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96809C"/>
                    </a:solidFill>
                  </a:tcPr>
                </a:tc>
                <a:tc>
                  <a:txBody>
                    <a:bodyPr/>
                    <a:lstStyle/>
                    <a:p>
                      <a:pPr indent="0" lvl="0" marL="0" rtl="0" algn="ctr">
                        <a:spcBef>
                          <a:spcPts val="0"/>
                        </a:spcBef>
                        <a:spcAft>
                          <a:spcPts val="0"/>
                        </a:spcAft>
                        <a:buNone/>
                      </a:pPr>
                      <a:r>
                        <a:rPr b="1" lang="en" sz="1300">
                          <a:solidFill>
                            <a:srgbClr val="434343"/>
                          </a:solidFill>
                          <a:latin typeface="Open Sans"/>
                          <a:ea typeface="Open Sans"/>
                          <a:cs typeface="Open Sans"/>
                          <a:sym typeface="Open Sans"/>
                        </a:rPr>
                        <a:t>The study is used to detect for the presence or absence of:</a:t>
                      </a:r>
                      <a:endParaRPr b="1" sz="1300">
                        <a:solidFill>
                          <a:srgbClr val="434343"/>
                        </a:solidFill>
                        <a:latin typeface="Open Sans"/>
                        <a:ea typeface="Open Sans"/>
                        <a:cs typeface="Open Sans"/>
                        <a:sym typeface="Open Sans"/>
                      </a:endParaRPr>
                    </a:p>
                    <a:p>
                      <a:pPr indent="-311150" lvl="0" marL="457200" rtl="0" algn="l">
                        <a:spcBef>
                          <a:spcPts val="0"/>
                        </a:spcBef>
                        <a:spcAft>
                          <a:spcPts val="0"/>
                        </a:spcAft>
                        <a:buClr>
                          <a:srgbClr val="64506A"/>
                        </a:buClr>
                        <a:buSzPts val="1300"/>
                        <a:buFont typeface="Open Sans"/>
                        <a:buAutoNum type="arabicPeriod"/>
                      </a:pPr>
                      <a:r>
                        <a:rPr lang="en" sz="1300">
                          <a:solidFill>
                            <a:srgbClr val="434343"/>
                          </a:solidFill>
                          <a:latin typeface="Open Sans"/>
                          <a:ea typeface="Open Sans"/>
                          <a:cs typeface="Open Sans"/>
                          <a:sym typeface="Open Sans"/>
                        </a:rPr>
                        <a:t>Effacement of the epithelial cell </a:t>
                      </a:r>
                      <a:r>
                        <a:rPr b="1" lang="en" sz="1300">
                          <a:solidFill>
                            <a:srgbClr val="434343"/>
                          </a:solidFill>
                          <a:latin typeface="Open Sans"/>
                          <a:ea typeface="Open Sans"/>
                          <a:cs typeface="Open Sans"/>
                          <a:sym typeface="Open Sans"/>
                        </a:rPr>
                        <a:t>(podocytes)</a:t>
                      </a:r>
                      <a:r>
                        <a:rPr lang="en" sz="1300">
                          <a:solidFill>
                            <a:srgbClr val="434343"/>
                          </a:solidFill>
                          <a:latin typeface="Open Sans"/>
                          <a:ea typeface="Open Sans"/>
                          <a:cs typeface="Open Sans"/>
                          <a:sym typeface="Open Sans"/>
                        </a:rPr>
                        <a:t> foot processes.</a:t>
                      </a:r>
                      <a:endParaRPr sz="1300">
                        <a:solidFill>
                          <a:srgbClr val="434343"/>
                        </a:solidFill>
                        <a:latin typeface="Open Sans"/>
                        <a:ea typeface="Open Sans"/>
                        <a:cs typeface="Open Sans"/>
                        <a:sym typeface="Open Sans"/>
                      </a:endParaRPr>
                    </a:p>
                    <a:p>
                      <a:pPr indent="-311150" lvl="0" marL="457200" rtl="0" algn="l">
                        <a:spcBef>
                          <a:spcPts val="0"/>
                        </a:spcBef>
                        <a:spcAft>
                          <a:spcPts val="0"/>
                        </a:spcAft>
                        <a:buClr>
                          <a:srgbClr val="64506A"/>
                        </a:buClr>
                        <a:buSzPts val="1300"/>
                        <a:buFont typeface="Open Sans"/>
                        <a:buAutoNum type="arabicPeriod"/>
                      </a:pPr>
                      <a:r>
                        <a:rPr lang="en" sz="1300">
                          <a:solidFill>
                            <a:srgbClr val="434343"/>
                          </a:solidFill>
                          <a:latin typeface="Open Sans"/>
                          <a:ea typeface="Open Sans"/>
                          <a:cs typeface="Open Sans"/>
                          <a:sym typeface="Open Sans"/>
                        </a:rPr>
                        <a:t>Electron dense </a:t>
                      </a:r>
                      <a:r>
                        <a:rPr b="1" lang="en" sz="1300">
                          <a:solidFill>
                            <a:srgbClr val="434343"/>
                          </a:solidFill>
                          <a:latin typeface="Open Sans"/>
                          <a:ea typeface="Open Sans"/>
                          <a:cs typeface="Open Sans"/>
                          <a:sym typeface="Open Sans"/>
                        </a:rPr>
                        <a:t>immune complex deposits </a:t>
                      </a:r>
                      <a:endParaRPr b="1" sz="1300">
                        <a:solidFill>
                          <a:srgbClr val="434343"/>
                        </a:solidFill>
                        <a:latin typeface="Open Sans"/>
                        <a:ea typeface="Open Sans"/>
                        <a:cs typeface="Open Sans"/>
                        <a:sym typeface="Open Sans"/>
                      </a:endParaRPr>
                    </a:p>
                    <a:p>
                      <a:pPr indent="-311150" lvl="0" marL="457200" rtl="0" algn="l">
                        <a:spcBef>
                          <a:spcPts val="0"/>
                        </a:spcBef>
                        <a:spcAft>
                          <a:spcPts val="0"/>
                        </a:spcAft>
                        <a:buClr>
                          <a:srgbClr val="64506A"/>
                        </a:buClr>
                        <a:buSzPts val="1300"/>
                        <a:buFont typeface="Open Sans"/>
                        <a:buAutoNum type="arabicPeriod"/>
                      </a:pPr>
                      <a:r>
                        <a:rPr lang="en" sz="1300">
                          <a:solidFill>
                            <a:srgbClr val="434343"/>
                          </a:solidFill>
                          <a:latin typeface="Open Sans"/>
                          <a:ea typeface="Open Sans"/>
                          <a:cs typeface="Open Sans"/>
                          <a:sym typeface="Open Sans"/>
                        </a:rPr>
                        <a:t>And if </a:t>
                      </a:r>
                      <a:r>
                        <a:rPr b="1" lang="en" sz="1300">
                          <a:solidFill>
                            <a:srgbClr val="434343"/>
                          </a:solidFill>
                          <a:latin typeface="Open Sans"/>
                          <a:ea typeface="Open Sans"/>
                          <a:cs typeface="Open Sans"/>
                          <a:sym typeface="Open Sans"/>
                        </a:rPr>
                        <a:t>deposits</a:t>
                      </a:r>
                      <a:r>
                        <a:rPr lang="en" sz="1300">
                          <a:solidFill>
                            <a:srgbClr val="434343"/>
                          </a:solidFill>
                          <a:latin typeface="Open Sans"/>
                          <a:ea typeface="Open Sans"/>
                          <a:cs typeface="Open Sans"/>
                          <a:sym typeface="Open Sans"/>
                        </a:rPr>
                        <a:t> are present then it’s used to identify the location of the deposits in the glomeruli (mesangial/paramesangial, subepithelial, subendothelial)</a:t>
                      </a:r>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t/>
                      </a:r>
                      <a:endParaRPr/>
                    </a:p>
                  </a:txBody>
                  <a:tcPr marT="91425" marB="91425" marR="91425" marL="91425">
                    <a:lnL cap="flat" cmpd="sng" w="19050">
                      <a:solidFill>
                        <a:schemeClr val="lt1"/>
                      </a:solidFill>
                      <a:prstDash val="solid"/>
                      <a:round/>
                      <a:headEnd len="sm" w="sm" type="none"/>
                      <a:tailEnd len="sm" w="sm" type="none"/>
                    </a:lnL>
                  </a:tcPr>
                </a:tc>
              </a:tr>
            </a:tbl>
          </a:graphicData>
        </a:graphic>
      </p:graphicFrame>
      <p:pic>
        <p:nvPicPr>
          <p:cNvPr id="185" name="Google Shape;185;p28"/>
          <p:cNvPicPr preferRelativeResize="0"/>
          <p:nvPr/>
        </p:nvPicPr>
        <p:blipFill>
          <a:blip r:embed="rId3">
            <a:alphaModFix/>
          </a:blip>
          <a:stretch>
            <a:fillRect/>
          </a:stretch>
        </p:blipFill>
        <p:spPr>
          <a:xfrm>
            <a:off x="4771950" y="2784200"/>
            <a:ext cx="1853850" cy="740600"/>
          </a:xfrm>
          <a:prstGeom prst="rect">
            <a:avLst/>
          </a:prstGeom>
          <a:noFill/>
          <a:ln>
            <a:noFill/>
          </a:ln>
        </p:spPr>
      </p:pic>
      <p:pic>
        <p:nvPicPr>
          <p:cNvPr id="186" name="Google Shape;186;p28"/>
          <p:cNvPicPr preferRelativeResize="0"/>
          <p:nvPr/>
        </p:nvPicPr>
        <p:blipFill>
          <a:blip r:embed="rId4">
            <a:alphaModFix/>
          </a:blip>
          <a:stretch>
            <a:fillRect/>
          </a:stretch>
        </p:blipFill>
        <p:spPr>
          <a:xfrm>
            <a:off x="4793550" y="3524800"/>
            <a:ext cx="1853850" cy="1329475"/>
          </a:xfrm>
          <a:prstGeom prst="rect">
            <a:avLst/>
          </a:prstGeom>
          <a:noFill/>
          <a:ln>
            <a:noFill/>
          </a:ln>
        </p:spPr>
      </p:pic>
      <p:pic>
        <p:nvPicPr>
          <p:cNvPr id="187" name="Google Shape;187;p28"/>
          <p:cNvPicPr preferRelativeResize="0"/>
          <p:nvPr/>
        </p:nvPicPr>
        <p:blipFill>
          <a:blip r:embed="rId5">
            <a:alphaModFix/>
          </a:blip>
          <a:stretch>
            <a:fillRect/>
          </a:stretch>
        </p:blipFill>
        <p:spPr>
          <a:xfrm>
            <a:off x="4771950" y="5270901"/>
            <a:ext cx="1853849" cy="1600800"/>
          </a:xfrm>
          <a:prstGeom prst="rect">
            <a:avLst/>
          </a:prstGeom>
          <a:noFill/>
          <a:ln>
            <a:noFill/>
          </a:ln>
        </p:spPr>
      </p:pic>
      <p:grpSp>
        <p:nvGrpSpPr>
          <p:cNvPr id="188" name="Google Shape;188;p28"/>
          <p:cNvGrpSpPr/>
          <p:nvPr/>
        </p:nvGrpSpPr>
        <p:grpSpPr>
          <a:xfrm>
            <a:off x="0" y="7288325"/>
            <a:ext cx="5374935" cy="557700"/>
            <a:chOff x="0" y="7364525"/>
            <a:chExt cx="4673450" cy="557700"/>
          </a:xfrm>
        </p:grpSpPr>
        <p:sp>
          <p:nvSpPr>
            <p:cNvPr id="189" name="Google Shape;189;p28"/>
            <p:cNvSpPr/>
            <p:nvPr/>
          </p:nvSpPr>
          <p:spPr>
            <a:xfrm>
              <a:off x="0" y="7365425"/>
              <a:ext cx="3879000" cy="555900"/>
            </a:xfrm>
            <a:prstGeom prst="rect">
              <a:avLst/>
            </a:prstGeom>
            <a:solidFill>
              <a:srgbClr val="564D6F"/>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Font typeface="Arial"/>
                <a:buNone/>
              </a:pPr>
              <a:r>
                <a:rPr b="1" lang="en" sz="1800">
                  <a:solidFill>
                    <a:schemeClr val="lt1"/>
                  </a:solidFill>
                  <a:latin typeface="Century Gothic"/>
                  <a:ea typeface="Century Gothic"/>
                  <a:cs typeface="Century Gothic"/>
                  <a:sym typeface="Century Gothic"/>
                </a:rPr>
                <a:t>Common locations of electron dense immune deposits</a:t>
              </a:r>
              <a:endParaRPr sz="1800">
                <a:solidFill>
                  <a:schemeClr val="lt1"/>
                </a:solidFill>
              </a:endParaRPr>
            </a:p>
          </p:txBody>
        </p:sp>
        <p:sp>
          <p:nvSpPr>
            <p:cNvPr id="190" name="Google Shape;190;p28"/>
            <p:cNvSpPr/>
            <p:nvPr/>
          </p:nvSpPr>
          <p:spPr>
            <a:xfrm>
              <a:off x="3865850" y="7364525"/>
              <a:ext cx="807600" cy="557700"/>
            </a:xfrm>
            <a:prstGeom prst="rtTriangle">
              <a:avLst/>
            </a:prstGeom>
            <a:solidFill>
              <a:srgbClr val="564D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91" name="Google Shape;191;p28"/>
          <p:cNvPicPr preferRelativeResize="0"/>
          <p:nvPr/>
        </p:nvPicPr>
        <p:blipFill rotWithShape="1">
          <a:blip r:embed="rId6">
            <a:alphaModFix/>
          </a:blip>
          <a:srcRect b="10844" l="26421" r="23687" t="51420"/>
          <a:stretch/>
        </p:blipFill>
        <p:spPr>
          <a:xfrm>
            <a:off x="806450" y="7904380"/>
            <a:ext cx="1646400" cy="1909445"/>
          </a:xfrm>
          <a:prstGeom prst="rect">
            <a:avLst/>
          </a:prstGeom>
          <a:noFill/>
          <a:ln>
            <a:noFill/>
          </a:ln>
        </p:spPr>
      </p:pic>
      <p:sp>
        <p:nvSpPr>
          <p:cNvPr id="192" name="Google Shape;192;p28"/>
          <p:cNvSpPr txBox="1"/>
          <p:nvPr/>
        </p:nvSpPr>
        <p:spPr>
          <a:xfrm>
            <a:off x="806450" y="9629350"/>
            <a:ext cx="1875300" cy="273600"/>
          </a:xfrm>
          <a:prstGeom prst="rect">
            <a:avLst/>
          </a:prstGeom>
          <a:solidFill>
            <a:srgbClr val="DBD5DD"/>
          </a:solidFill>
          <a:ln>
            <a:noFill/>
          </a:ln>
        </p:spPr>
        <p:txBody>
          <a:bodyPr anchorCtr="0" anchor="ctr" bIns="45700" lIns="91425" spcFirstLastPara="1" rIns="91425" wrap="square" tIns="45700">
            <a:normAutofit fontScale="85000" lnSpcReduction="20000"/>
          </a:bodyPr>
          <a:lstStyle/>
          <a:p>
            <a:pPr indent="0" lvl="0" marL="0" rtl="0" algn="ctr">
              <a:lnSpc>
                <a:spcPct val="90000"/>
              </a:lnSpc>
              <a:spcBef>
                <a:spcPts val="0"/>
              </a:spcBef>
              <a:spcAft>
                <a:spcPts val="0"/>
              </a:spcAft>
              <a:buNone/>
            </a:pPr>
            <a:r>
              <a:rPr b="1" lang="en" sz="1000">
                <a:solidFill>
                  <a:srgbClr val="64506A"/>
                </a:solidFill>
                <a:latin typeface="Open Sans"/>
                <a:ea typeface="Open Sans"/>
                <a:cs typeface="Open Sans"/>
                <a:sym typeface="Open Sans"/>
              </a:rPr>
              <a:t>Normal glomerular capillary loop</a:t>
            </a:r>
            <a:endParaRPr b="1" sz="1000">
              <a:solidFill>
                <a:srgbClr val="64506A"/>
              </a:solidFill>
              <a:latin typeface="Open Sans"/>
              <a:ea typeface="Open Sans"/>
              <a:cs typeface="Open Sans"/>
              <a:sym typeface="Open Sans"/>
            </a:endParaRPr>
          </a:p>
        </p:txBody>
      </p:sp>
      <p:pic>
        <p:nvPicPr>
          <p:cNvPr id="193" name="Google Shape;193;p28"/>
          <p:cNvPicPr preferRelativeResize="0"/>
          <p:nvPr/>
        </p:nvPicPr>
        <p:blipFill rotWithShape="1">
          <a:blip r:embed="rId7">
            <a:alphaModFix/>
          </a:blip>
          <a:srcRect b="0" l="2056" r="0" t="0"/>
          <a:stretch/>
        </p:blipFill>
        <p:spPr>
          <a:xfrm>
            <a:off x="3905675" y="7925250"/>
            <a:ext cx="1378200" cy="1704000"/>
          </a:xfrm>
          <a:prstGeom prst="rect">
            <a:avLst/>
          </a:prstGeom>
          <a:noFill/>
          <a:ln>
            <a:noFill/>
          </a:ln>
        </p:spPr>
      </p:pic>
      <p:sp>
        <p:nvSpPr>
          <p:cNvPr id="194" name="Google Shape;194;p28"/>
          <p:cNvSpPr txBox="1"/>
          <p:nvPr/>
        </p:nvSpPr>
        <p:spPr>
          <a:xfrm>
            <a:off x="3676175" y="9582677"/>
            <a:ext cx="1854000" cy="356700"/>
          </a:xfrm>
          <a:prstGeom prst="rect">
            <a:avLst/>
          </a:prstGeom>
          <a:solidFill>
            <a:srgbClr val="DBD5DD"/>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 sz="1000">
                <a:solidFill>
                  <a:srgbClr val="64506A"/>
                </a:solidFill>
                <a:latin typeface="Open Sans"/>
                <a:ea typeface="Open Sans"/>
                <a:cs typeface="Open Sans"/>
                <a:sym typeface="Open Sans"/>
              </a:rPr>
              <a:t>Deposits (in black)</a:t>
            </a:r>
            <a:endParaRPr b="1" sz="1000">
              <a:solidFill>
                <a:srgbClr val="64506A"/>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9"/>
          <p:cNvSpPr/>
          <p:nvPr/>
        </p:nvSpPr>
        <p:spPr>
          <a:xfrm>
            <a:off x="784487" y="-12"/>
            <a:ext cx="5289030" cy="1126494"/>
          </a:xfrm>
          <a:prstGeom prst="flowChartTerminator">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 sz="4000">
                <a:solidFill>
                  <a:srgbClr val="64506A"/>
                </a:solidFill>
                <a:latin typeface="Open Sans"/>
                <a:ea typeface="Open Sans"/>
                <a:cs typeface="Open Sans"/>
                <a:sym typeface="Open Sans"/>
              </a:rPr>
              <a:t>Pathogenesis of glomerular injury</a:t>
            </a:r>
            <a:endParaRPr b="1" sz="4000">
              <a:solidFill>
                <a:srgbClr val="64506A"/>
              </a:solidFill>
              <a:latin typeface="Open Sans"/>
              <a:ea typeface="Open Sans"/>
              <a:cs typeface="Open Sans"/>
              <a:sym typeface="Open Sans"/>
            </a:endParaRPr>
          </a:p>
        </p:txBody>
      </p:sp>
      <p:sp>
        <p:nvSpPr>
          <p:cNvPr id="200" name="Google Shape;200;p29"/>
          <p:cNvSpPr txBox="1"/>
          <p:nvPr/>
        </p:nvSpPr>
        <p:spPr>
          <a:xfrm>
            <a:off x="3463" y="1201175"/>
            <a:ext cx="68082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564D6F"/>
              </a:buClr>
              <a:buSzPts val="1400"/>
              <a:buFont typeface="Open Sans"/>
              <a:buChar char="●"/>
            </a:pPr>
            <a:r>
              <a:rPr lang="en">
                <a:solidFill>
                  <a:srgbClr val="434343"/>
                </a:solidFill>
                <a:latin typeface="Open Sans"/>
                <a:ea typeface="Open Sans"/>
                <a:cs typeface="Open Sans"/>
                <a:sym typeface="Open Sans"/>
              </a:rPr>
              <a:t>Glomerulonephritis (GN) is frequently caused by immunologic mechanisms. Both antibody-mediated (</a:t>
            </a:r>
            <a:r>
              <a:rPr b="1" lang="en">
                <a:solidFill>
                  <a:srgbClr val="434343"/>
                </a:solidFill>
                <a:latin typeface="Open Sans"/>
                <a:ea typeface="Open Sans"/>
                <a:cs typeface="Open Sans"/>
                <a:sym typeface="Open Sans"/>
              </a:rPr>
              <a:t>mainly</a:t>
            </a:r>
            <a:r>
              <a:rPr lang="en">
                <a:solidFill>
                  <a:srgbClr val="434343"/>
                </a:solidFill>
                <a:latin typeface="Open Sans"/>
                <a:ea typeface="Open Sans"/>
                <a:cs typeface="Open Sans"/>
                <a:sym typeface="Open Sans"/>
              </a:rPr>
              <a:t>) and cell-mediated types of immunity play roles in the production of glomerular inflammation.</a:t>
            </a:r>
            <a:endParaRPr>
              <a:solidFill>
                <a:srgbClr val="434343"/>
              </a:solidFill>
              <a:latin typeface="Open Sans"/>
              <a:ea typeface="Open Sans"/>
              <a:cs typeface="Open Sans"/>
              <a:sym typeface="Open Sans"/>
            </a:endParaRPr>
          </a:p>
        </p:txBody>
      </p:sp>
      <p:sp>
        <p:nvSpPr>
          <p:cNvPr id="201" name="Google Shape;201;p29"/>
          <p:cNvSpPr/>
          <p:nvPr/>
        </p:nvSpPr>
        <p:spPr>
          <a:xfrm>
            <a:off x="-46350" y="1987347"/>
            <a:ext cx="6950700" cy="1126500"/>
          </a:xfrm>
          <a:prstGeom prst="rect">
            <a:avLst/>
          </a:prstGeom>
          <a:solidFill>
            <a:srgbClr val="9680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434343"/>
                </a:solidFill>
                <a:latin typeface="Open Sans"/>
                <a:ea typeface="Open Sans"/>
                <a:cs typeface="Open Sans"/>
                <a:sym typeface="Open Sans"/>
              </a:rPr>
              <a:t>1. Antibody-mediated immune GN</a:t>
            </a:r>
            <a:endParaRPr b="1" sz="2000">
              <a:solidFill>
                <a:srgbClr val="434343"/>
              </a:solidFill>
              <a:latin typeface="Open Sans"/>
              <a:ea typeface="Open Sans"/>
              <a:cs typeface="Open Sans"/>
              <a:sym typeface="Open Sans"/>
            </a:endParaRPr>
          </a:p>
          <a:p>
            <a:pPr indent="0" lvl="0" marL="0" rtl="0" algn="ctr">
              <a:spcBef>
                <a:spcPts val="0"/>
              </a:spcBef>
              <a:spcAft>
                <a:spcPts val="0"/>
              </a:spcAft>
              <a:buNone/>
            </a:pPr>
            <a:r>
              <a:rPr lang="en">
                <a:solidFill>
                  <a:srgbClr val="434343"/>
                </a:solidFill>
                <a:latin typeface="Open Sans"/>
                <a:ea typeface="Open Sans"/>
                <a:cs typeface="Open Sans"/>
                <a:sym typeface="Open Sans"/>
              </a:rPr>
              <a:t>There are 3 major mechanisms of antibody-mediated inflammation in most forms of GN, all 3 initiate glomerular inflammatory injury by the attraction and activation of leukocytes. These are:</a:t>
            </a:r>
            <a:endParaRPr>
              <a:solidFill>
                <a:srgbClr val="434343"/>
              </a:solidFill>
              <a:latin typeface="Open Sans"/>
              <a:ea typeface="Open Sans"/>
              <a:cs typeface="Open Sans"/>
              <a:sym typeface="Open Sans"/>
            </a:endParaRPr>
          </a:p>
        </p:txBody>
      </p:sp>
      <p:graphicFrame>
        <p:nvGraphicFramePr>
          <p:cNvPr id="202" name="Google Shape;202;p29"/>
          <p:cNvGraphicFramePr/>
          <p:nvPr/>
        </p:nvGraphicFramePr>
        <p:xfrm>
          <a:off x="-67775" y="3113840"/>
          <a:ext cx="3000000" cy="3000000"/>
        </p:xfrm>
        <a:graphic>
          <a:graphicData uri="http://schemas.openxmlformats.org/drawingml/2006/table">
            <a:tbl>
              <a:tblPr bandRow="1" firstRow="1">
                <a:noFill/>
                <a:tableStyleId>{19A483BC-85B7-4CD9-AC8A-15294232594C}</a:tableStyleId>
              </a:tblPr>
              <a:tblGrid>
                <a:gridCol w="1820725"/>
                <a:gridCol w="3498975"/>
                <a:gridCol w="1631000"/>
              </a:tblGrid>
              <a:tr h="1618775">
                <a:tc>
                  <a:txBody>
                    <a:bodyPr/>
                    <a:lstStyle/>
                    <a:p>
                      <a:pPr indent="0" lvl="0" marL="0" rtl="0" algn="ctr">
                        <a:spcBef>
                          <a:spcPts val="0"/>
                        </a:spcBef>
                        <a:spcAft>
                          <a:spcPts val="0"/>
                        </a:spcAft>
                        <a:buNone/>
                      </a:pPr>
                      <a:r>
                        <a:rPr lang="en" sz="1600">
                          <a:latin typeface="Oxygen"/>
                          <a:ea typeface="Oxygen"/>
                          <a:cs typeface="Oxygen"/>
                          <a:sym typeface="Oxygen"/>
                        </a:rPr>
                        <a:t>In situ </a:t>
                      </a:r>
                      <a:r>
                        <a:rPr lang="en" sz="1600">
                          <a:solidFill>
                            <a:srgbClr val="93C47D"/>
                          </a:solidFill>
                          <a:latin typeface="Oxygen"/>
                          <a:ea typeface="Oxygen"/>
                          <a:cs typeface="Oxygen"/>
                          <a:sym typeface="Oxygen"/>
                        </a:rPr>
                        <a:t>(formed at site)</a:t>
                      </a:r>
                      <a:endParaRPr sz="1600">
                        <a:solidFill>
                          <a:srgbClr val="93C47D"/>
                        </a:solidFill>
                        <a:latin typeface="Oxygen"/>
                        <a:ea typeface="Oxygen"/>
                        <a:cs typeface="Oxygen"/>
                        <a:sym typeface="Oxygen"/>
                      </a:endParaRPr>
                    </a:p>
                    <a:p>
                      <a:pPr indent="0" lvl="0" marL="0" rtl="0" algn="ctr">
                        <a:spcBef>
                          <a:spcPts val="0"/>
                        </a:spcBef>
                        <a:spcAft>
                          <a:spcPts val="0"/>
                        </a:spcAft>
                        <a:buNone/>
                      </a:pPr>
                      <a:r>
                        <a:rPr lang="en" sz="1600">
                          <a:latin typeface="Oxygen"/>
                          <a:ea typeface="Oxygen"/>
                          <a:cs typeface="Oxygen"/>
                          <a:sym typeface="Oxygen"/>
                        </a:rPr>
                        <a:t>immune complex</a:t>
                      </a:r>
                      <a:endParaRPr sz="1600">
                        <a:latin typeface="Oxygen"/>
                        <a:ea typeface="Oxygen"/>
                        <a:cs typeface="Oxygen"/>
                        <a:sym typeface="Oxygen"/>
                      </a:endParaRPr>
                    </a:p>
                    <a:p>
                      <a:pPr indent="0" lvl="0" marL="0" rtl="0" algn="ctr">
                        <a:spcBef>
                          <a:spcPts val="0"/>
                        </a:spcBef>
                        <a:spcAft>
                          <a:spcPts val="0"/>
                        </a:spcAft>
                        <a:buNone/>
                      </a:pPr>
                      <a:r>
                        <a:rPr lang="en" sz="1600">
                          <a:latin typeface="Oxygen"/>
                          <a:ea typeface="Oxygen"/>
                          <a:cs typeface="Oxygen"/>
                          <a:sym typeface="Oxygen"/>
                        </a:rPr>
                        <a:t>formation</a:t>
                      </a:r>
                      <a:endParaRPr sz="1600">
                        <a:latin typeface="Oxygen"/>
                        <a:ea typeface="Oxygen"/>
                        <a:cs typeface="Oxygen"/>
                        <a:sym typeface="Oxygen"/>
                      </a:endParaRPr>
                    </a:p>
                  </a:txBody>
                  <a:tcPr marT="45725" marB="45725" marR="121925" marL="1219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96809C"/>
                    </a:solidFill>
                  </a:tcPr>
                </a:tc>
                <a:tc>
                  <a:txBody>
                    <a:bodyPr/>
                    <a:lstStyle/>
                    <a:p>
                      <a:pPr indent="0" lvl="0" marL="0" marR="0" rtl="0" algn="l">
                        <a:spcBef>
                          <a:spcPts val="0"/>
                        </a:spcBef>
                        <a:spcAft>
                          <a:spcPts val="0"/>
                        </a:spcAft>
                        <a:buNone/>
                      </a:pPr>
                      <a:r>
                        <a:rPr b="0" lang="en" sz="1300">
                          <a:solidFill>
                            <a:srgbClr val="434343"/>
                          </a:solidFill>
                          <a:latin typeface="Open Sans"/>
                          <a:ea typeface="Open Sans"/>
                          <a:cs typeface="Open Sans"/>
                          <a:sym typeface="Open Sans"/>
                        </a:rPr>
                        <a:t>Certain circulating antibodies react with certain antigens that are already present in glomeruli leading to the formation of immune complexes in the glomeruli. These deposits then attract leukocytes and activate complement leading to a glomerular injury</a:t>
                      </a:r>
                      <a:endParaRPr sz="1300">
                        <a:solidFill>
                          <a:srgbClr val="434343"/>
                        </a:solidFill>
                        <a:latin typeface="Open Sans"/>
                        <a:ea typeface="Open Sans"/>
                        <a:cs typeface="Open Sans"/>
                        <a:sym typeface="Open Sans"/>
                      </a:endParaRPr>
                    </a:p>
                  </a:txBody>
                  <a:tcPr marT="45725" marB="45725" marR="121925" marL="1219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t/>
                      </a:r>
                      <a:endParaRPr sz="1300"/>
                    </a:p>
                  </a:txBody>
                  <a:tcPr marT="45725" marB="45725" marR="121925" marL="1219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r h="1792250">
                <a:tc>
                  <a:txBody>
                    <a:bodyPr/>
                    <a:lstStyle/>
                    <a:p>
                      <a:pPr indent="0" lvl="0" marL="0" rtl="0" algn="ctr">
                        <a:spcBef>
                          <a:spcPts val="0"/>
                        </a:spcBef>
                        <a:spcAft>
                          <a:spcPts val="0"/>
                        </a:spcAft>
                        <a:buNone/>
                      </a:pPr>
                      <a:r>
                        <a:rPr b="1" lang="en" sz="1600">
                          <a:solidFill>
                            <a:schemeClr val="lt1"/>
                          </a:solidFill>
                          <a:latin typeface="Oxygen"/>
                          <a:ea typeface="Oxygen"/>
                          <a:cs typeface="Oxygen"/>
                          <a:sym typeface="Oxygen"/>
                        </a:rPr>
                        <a:t>Deposition of</a:t>
                      </a:r>
                      <a:endParaRPr b="1" sz="1600">
                        <a:solidFill>
                          <a:schemeClr val="lt1"/>
                        </a:solidFill>
                        <a:latin typeface="Oxygen"/>
                        <a:ea typeface="Oxygen"/>
                        <a:cs typeface="Oxygen"/>
                        <a:sym typeface="Oxygen"/>
                      </a:endParaRPr>
                    </a:p>
                    <a:p>
                      <a:pPr indent="0" lvl="0" marL="0" rtl="0" algn="ctr">
                        <a:spcBef>
                          <a:spcPts val="0"/>
                        </a:spcBef>
                        <a:spcAft>
                          <a:spcPts val="0"/>
                        </a:spcAft>
                        <a:buNone/>
                      </a:pPr>
                      <a:r>
                        <a:rPr b="1" lang="en" sz="1600">
                          <a:solidFill>
                            <a:schemeClr val="lt1"/>
                          </a:solidFill>
                          <a:latin typeface="Oxygen"/>
                          <a:ea typeface="Oxygen"/>
                          <a:cs typeface="Oxygen"/>
                          <a:sym typeface="Oxygen"/>
                        </a:rPr>
                        <a:t>pre-formed circulating</a:t>
                      </a:r>
                      <a:endParaRPr b="1" sz="1600">
                        <a:solidFill>
                          <a:schemeClr val="lt1"/>
                        </a:solidFill>
                        <a:latin typeface="Oxygen"/>
                        <a:ea typeface="Oxygen"/>
                        <a:cs typeface="Oxygen"/>
                        <a:sym typeface="Oxygen"/>
                      </a:endParaRPr>
                    </a:p>
                    <a:p>
                      <a:pPr indent="0" lvl="0" marL="0" rtl="0" algn="ctr">
                        <a:spcBef>
                          <a:spcPts val="0"/>
                        </a:spcBef>
                        <a:spcAft>
                          <a:spcPts val="0"/>
                        </a:spcAft>
                        <a:buNone/>
                      </a:pPr>
                      <a:r>
                        <a:rPr b="1" lang="en" sz="1600">
                          <a:solidFill>
                            <a:schemeClr val="lt1"/>
                          </a:solidFill>
                          <a:latin typeface="Oxygen"/>
                          <a:ea typeface="Oxygen"/>
                          <a:cs typeface="Oxygen"/>
                          <a:sym typeface="Oxygen"/>
                        </a:rPr>
                        <a:t>immune complexes in</a:t>
                      </a:r>
                      <a:endParaRPr b="1" sz="1600">
                        <a:solidFill>
                          <a:schemeClr val="lt1"/>
                        </a:solidFill>
                        <a:latin typeface="Oxygen"/>
                        <a:ea typeface="Oxygen"/>
                        <a:cs typeface="Oxygen"/>
                        <a:sym typeface="Oxygen"/>
                      </a:endParaRPr>
                    </a:p>
                    <a:p>
                      <a:pPr indent="0" lvl="0" marL="0" rtl="0" algn="ctr">
                        <a:spcBef>
                          <a:spcPts val="0"/>
                        </a:spcBef>
                        <a:spcAft>
                          <a:spcPts val="0"/>
                        </a:spcAft>
                        <a:buNone/>
                      </a:pPr>
                      <a:r>
                        <a:rPr b="1" lang="en" sz="1600">
                          <a:solidFill>
                            <a:schemeClr val="lt1"/>
                          </a:solidFill>
                          <a:latin typeface="Oxygen"/>
                          <a:ea typeface="Oxygen"/>
                          <a:cs typeface="Oxygen"/>
                          <a:sym typeface="Oxygen"/>
                        </a:rPr>
                        <a:t>the glomeruli</a:t>
                      </a:r>
                      <a:endParaRPr b="1" sz="1600">
                        <a:solidFill>
                          <a:schemeClr val="lt1"/>
                        </a:solidFill>
                        <a:latin typeface="Oxygen"/>
                        <a:ea typeface="Oxygen"/>
                        <a:cs typeface="Oxygen"/>
                        <a:sym typeface="Oxygen"/>
                      </a:endParaRPr>
                    </a:p>
                  </a:txBody>
                  <a:tcPr marT="45725" marB="45725" marR="121925" marL="1219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96809C"/>
                    </a:solidFill>
                  </a:tcPr>
                </a:tc>
                <a:tc>
                  <a:txBody>
                    <a:bodyPr/>
                    <a:lstStyle/>
                    <a:p>
                      <a:pPr indent="0" lvl="0" marL="0" rtl="0" algn="l">
                        <a:spcBef>
                          <a:spcPts val="0"/>
                        </a:spcBef>
                        <a:spcAft>
                          <a:spcPts val="0"/>
                        </a:spcAft>
                        <a:buNone/>
                      </a:pPr>
                      <a:r>
                        <a:rPr lang="en" sz="1300">
                          <a:solidFill>
                            <a:srgbClr val="434343"/>
                          </a:solidFill>
                          <a:latin typeface="Open Sans"/>
                          <a:ea typeface="Open Sans"/>
                          <a:cs typeface="Open Sans"/>
                          <a:sym typeface="Open Sans"/>
                        </a:rPr>
                        <a:t>Antigen-antibody reaction take place in circulation and these </a:t>
                      </a:r>
                      <a:r>
                        <a:rPr b="1" lang="en" sz="1300">
                          <a:solidFill>
                            <a:srgbClr val="434343"/>
                          </a:solidFill>
                          <a:latin typeface="Open Sans"/>
                          <a:ea typeface="Open Sans"/>
                          <a:cs typeface="Open Sans"/>
                          <a:sym typeface="Open Sans"/>
                        </a:rPr>
                        <a:t>preformed circulating immune complexes are deposited in the glomeruli</a:t>
                      </a:r>
                      <a:r>
                        <a:rPr lang="en" sz="1300">
                          <a:solidFill>
                            <a:srgbClr val="434343"/>
                          </a:solidFill>
                          <a:latin typeface="Open Sans"/>
                          <a:ea typeface="Open Sans"/>
                          <a:cs typeface="Open Sans"/>
                          <a:sym typeface="Open Sans"/>
                        </a:rPr>
                        <a:t>, these deposits trigger glomerular injury (by attracting inflammatory cells and activate complements). (the antigen can be a bacteria, virus etc.)</a:t>
                      </a:r>
                      <a:endParaRPr sz="1300">
                        <a:solidFill>
                          <a:srgbClr val="434343"/>
                        </a:solidFill>
                        <a:latin typeface="Open Sans"/>
                        <a:ea typeface="Open Sans"/>
                        <a:cs typeface="Open Sans"/>
                        <a:sym typeface="Open Sans"/>
                      </a:endParaRPr>
                    </a:p>
                  </a:txBody>
                  <a:tcPr marT="45725" marB="45725" marR="121925" marL="1219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t/>
                      </a:r>
                      <a:endParaRPr sz="1300"/>
                    </a:p>
                  </a:txBody>
                  <a:tcPr marT="45725" marB="45725" marR="121925" marL="1219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r h="2575275">
                <a:tc>
                  <a:txBody>
                    <a:bodyPr/>
                    <a:lstStyle/>
                    <a:p>
                      <a:pPr indent="0" lvl="0" marL="0" rtl="0" algn="ctr">
                        <a:spcBef>
                          <a:spcPts val="0"/>
                        </a:spcBef>
                        <a:spcAft>
                          <a:spcPts val="0"/>
                        </a:spcAft>
                        <a:buNone/>
                      </a:pPr>
                      <a:r>
                        <a:rPr b="1" lang="en" sz="1600">
                          <a:solidFill>
                            <a:schemeClr val="lt1"/>
                          </a:solidFill>
                          <a:latin typeface="Oxygen"/>
                          <a:ea typeface="Oxygen"/>
                          <a:cs typeface="Oxygen"/>
                          <a:sym typeface="Oxygen"/>
                        </a:rPr>
                        <a:t>Antineutrophil</a:t>
                      </a:r>
                      <a:endParaRPr b="1" sz="1600">
                        <a:solidFill>
                          <a:schemeClr val="lt1"/>
                        </a:solidFill>
                        <a:latin typeface="Oxygen"/>
                        <a:ea typeface="Oxygen"/>
                        <a:cs typeface="Oxygen"/>
                        <a:sym typeface="Oxygen"/>
                      </a:endParaRPr>
                    </a:p>
                    <a:p>
                      <a:pPr indent="0" lvl="0" marL="0" rtl="0" algn="ctr">
                        <a:spcBef>
                          <a:spcPts val="0"/>
                        </a:spcBef>
                        <a:spcAft>
                          <a:spcPts val="0"/>
                        </a:spcAft>
                        <a:buNone/>
                      </a:pPr>
                      <a:r>
                        <a:rPr b="1" lang="en" sz="1600">
                          <a:solidFill>
                            <a:schemeClr val="lt1"/>
                          </a:solidFill>
                          <a:latin typeface="Oxygen"/>
                          <a:ea typeface="Oxygen"/>
                          <a:cs typeface="Oxygen"/>
                          <a:sym typeface="Oxygen"/>
                        </a:rPr>
                        <a:t>cytoplasmic</a:t>
                      </a:r>
                      <a:endParaRPr b="1" sz="1600">
                        <a:solidFill>
                          <a:schemeClr val="lt1"/>
                        </a:solidFill>
                        <a:latin typeface="Oxygen"/>
                        <a:ea typeface="Oxygen"/>
                        <a:cs typeface="Oxygen"/>
                        <a:sym typeface="Oxygen"/>
                      </a:endParaRPr>
                    </a:p>
                    <a:p>
                      <a:pPr indent="0" lvl="0" marL="0" rtl="0" algn="ctr">
                        <a:spcBef>
                          <a:spcPts val="0"/>
                        </a:spcBef>
                        <a:spcAft>
                          <a:spcPts val="0"/>
                        </a:spcAft>
                        <a:buNone/>
                      </a:pPr>
                      <a:r>
                        <a:rPr b="1" lang="en" sz="1600">
                          <a:solidFill>
                            <a:schemeClr val="lt1"/>
                          </a:solidFill>
                          <a:latin typeface="Oxygen"/>
                          <a:ea typeface="Oxygen"/>
                          <a:cs typeface="Oxygen"/>
                          <a:sym typeface="Oxygen"/>
                        </a:rPr>
                        <a:t>autoantibodies (ANCAs)</a:t>
                      </a:r>
                      <a:endParaRPr b="1" sz="1600">
                        <a:solidFill>
                          <a:schemeClr val="lt1"/>
                        </a:solidFill>
                        <a:latin typeface="Oxygen"/>
                        <a:ea typeface="Oxygen"/>
                        <a:cs typeface="Oxygen"/>
                        <a:sym typeface="Oxygen"/>
                      </a:endParaRPr>
                    </a:p>
                  </a:txBody>
                  <a:tcPr marT="45725" marB="45725" marR="121925" marL="1219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96809C"/>
                    </a:solidFill>
                  </a:tcPr>
                </a:tc>
                <a:tc>
                  <a:txBody>
                    <a:bodyPr/>
                    <a:lstStyle/>
                    <a:p>
                      <a:pPr indent="0" lvl="0" marL="0" rtl="0" algn="l">
                        <a:spcBef>
                          <a:spcPts val="0"/>
                        </a:spcBef>
                        <a:spcAft>
                          <a:spcPts val="0"/>
                        </a:spcAft>
                        <a:buNone/>
                      </a:pPr>
                      <a:r>
                        <a:rPr lang="en" sz="1300">
                          <a:solidFill>
                            <a:srgbClr val="434343"/>
                          </a:solidFill>
                          <a:latin typeface="Open Sans"/>
                          <a:ea typeface="Open Sans"/>
                          <a:cs typeface="Open Sans"/>
                          <a:sym typeface="Open Sans"/>
                        </a:rPr>
                        <a:t>They cause a severe type of GN in which the patients have circulating autoantibodies against antigens present in neutrophil cytoplasm. This interaction leads to activation and adhesion of the neutrophils to endothelial cells lining the capillaries especially the glomerular capillaries. The neutrophils release injurious products that promote endothelial injury, vascular inflammation</a:t>
                      </a:r>
                      <a:endParaRPr sz="1300">
                        <a:solidFill>
                          <a:srgbClr val="434343"/>
                        </a:solidFill>
                        <a:latin typeface="Open Sans"/>
                        <a:ea typeface="Open Sans"/>
                        <a:cs typeface="Open Sans"/>
                        <a:sym typeface="Open Sans"/>
                      </a:endParaRPr>
                    </a:p>
                    <a:p>
                      <a:pPr indent="0" lvl="0" marL="0" rtl="0" algn="l">
                        <a:spcBef>
                          <a:spcPts val="0"/>
                        </a:spcBef>
                        <a:spcAft>
                          <a:spcPts val="0"/>
                        </a:spcAft>
                        <a:buNone/>
                      </a:pPr>
                      <a:r>
                        <a:rPr lang="en" sz="1300">
                          <a:solidFill>
                            <a:srgbClr val="434343"/>
                          </a:solidFill>
                          <a:latin typeface="Open Sans"/>
                          <a:ea typeface="Open Sans"/>
                          <a:cs typeface="Open Sans"/>
                          <a:sym typeface="Open Sans"/>
                        </a:rPr>
                        <a:t>(vasculitis) and GN.</a:t>
                      </a:r>
                      <a:endParaRPr sz="1300">
                        <a:solidFill>
                          <a:srgbClr val="434343"/>
                        </a:solidFill>
                        <a:latin typeface="Open Sans"/>
                        <a:ea typeface="Open Sans"/>
                        <a:cs typeface="Open Sans"/>
                        <a:sym typeface="Open Sans"/>
                      </a:endParaRPr>
                    </a:p>
                  </a:txBody>
                  <a:tcPr marT="45725" marB="45725" marR="121925" marL="1219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t/>
                      </a:r>
                      <a:endParaRPr sz="1300"/>
                    </a:p>
                  </a:txBody>
                  <a:tcPr marT="45725" marB="45725" marR="121925" marL="1219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bl>
          </a:graphicData>
        </a:graphic>
      </p:graphicFrame>
      <p:pic>
        <p:nvPicPr>
          <p:cNvPr id="203" name="Google Shape;203;p29"/>
          <p:cNvPicPr preferRelativeResize="0"/>
          <p:nvPr/>
        </p:nvPicPr>
        <p:blipFill>
          <a:blip r:embed="rId3">
            <a:alphaModFix/>
          </a:blip>
          <a:stretch>
            <a:fillRect/>
          </a:stretch>
        </p:blipFill>
        <p:spPr>
          <a:xfrm>
            <a:off x="5310450" y="3113852"/>
            <a:ext cx="1547550" cy="1256925"/>
          </a:xfrm>
          <a:prstGeom prst="rect">
            <a:avLst/>
          </a:prstGeom>
          <a:noFill/>
          <a:ln>
            <a:noFill/>
          </a:ln>
        </p:spPr>
      </p:pic>
      <p:pic>
        <p:nvPicPr>
          <p:cNvPr id="204" name="Google Shape;204;p29"/>
          <p:cNvPicPr preferRelativeResize="0"/>
          <p:nvPr/>
        </p:nvPicPr>
        <p:blipFill>
          <a:blip r:embed="rId4">
            <a:alphaModFix/>
          </a:blip>
          <a:stretch>
            <a:fillRect/>
          </a:stretch>
        </p:blipFill>
        <p:spPr>
          <a:xfrm>
            <a:off x="5310450" y="4777687"/>
            <a:ext cx="1547550" cy="1374025"/>
          </a:xfrm>
          <a:prstGeom prst="rect">
            <a:avLst/>
          </a:prstGeom>
          <a:noFill/>
          <a:ln>
            <a:noFill/>
          </a:ln>
        </p:spPr>
      </p:pic>
      <p:pic>
        <p:nvPicPr>
          <p:cNvPr id="205" name="Google Shape;205;p29"/>
          <p:cNvPicPr preferRelativeResize="0"/>
          <p:nvPr/>
        </p:nvPicPr>
        <p:blipFill>
          <a:blip r:embed="rId5">
            <a:alphaModFix/>
          </a:blip>
          <a:stretch>
            <a:fillRect/>
          </a:stretch>
        </p:blipFill>
        <p:spPr>
          <a:xfrm>
            <a:off x="5310450" y="6735321"/>
            <a:ext cx="1547550" cy="1781200"/>
          </a:xfrm>
          <a:prstGeom prst="rect">
            <a:avLst/>
          </a:prstGeom>
          <a:noFill/>
          <a:ln>
            <a:noFill/>
          </a:ln>
        </p:spPr>
      </p:pic>
      <p:sp>
        <p:nvSpPr>
          <p:cNvPr id="206" name="Google Shape;206;p29"/>
          <p:cNvSpPr/>
          <p:nvPr/>
        </p:nvSpPr>
        <p:spPr>
          <a:xfrm>
            <a:off x="-46350" y="9100150"/>
            <a:ext cx="6950700" cy="819600"/>
          </a:xfrm>
          <a:prstGeom prst="rect">
            <a:avLst/>
          </a:prstGeom>
          <a:solidFill>
            <a:srgbClr val="9680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434343"/>
                </a:solidFill>
                <a:latin typeface="Open Sans"/>
                <a:ea typeface="Open Sans"/>
                <a:cs typeface="Open Sans"/>
                <a:sym typeface="Open Sans"/>
              </a:rPr>
              <a:t>2. Cell mediated immune GN:</a:t>
            </a:r>
            <a:endParaRPr b="1" sz="2000">
              <a:solidFill>
                <a:srgbClr val="434343"/>
              </a:solidFill>
              <a:latin typeface="Open Sans"/>
              <a:ea typeface="Open Sans"/>
              <a:cs typeface="Open Sans"/>
              <a:sym typeface="Open Sans"/>
            </a:endParaRPr>
          </a:p>
          <a:p>
            <a:pPr indent="0" lvl="0" marL="0" rtl="0" algn="ctr">
              <a:spcBef>
                <a:spcPts val="0"/>
              </a:spcBef>
              <a:spcAft>
                <a:spcPts val="0"/>
              </a:spcAft>
              <a:buNone/>
            </a:pPr>
            <a:r>
              <a:rPr lang="en">
                <a:solidFill>
                  <a:srgbClr val="434343"/>
                </a:solidFill>
                <a:latin typeface="Open Sans"/>
                <a:ea typeface="Open Sans"/>
                <a:cs typeface="Open Sans"/>
                <a:sym typeface="Open Sans"/>
              </a:rPr>
              <a:t>Sensitized T cells can also cause glomerular injury. (Less common)</a:t>
            </a:r>
            <a:endParaRPr>
              <a:solidFill>
                <a:srgbClr val="434343"/>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0"/>
          <p:cNvSpPr/>
          <p:nvPr/>
        </p:nvSpPr>
        <p:spPr>
          <a:xfrm>
            <a:off x="595350" y="226024"/>
            <a:ext cx="5746032" cy="1015254"/>
          </a:xfrm>
          <a:prstGeom prst="flowChartTerminator">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 sz="4000">
                <a:solidFill>
                  <a:srgbClr val="64506A"/>
                </a:solidFill>
                <a:latin typeface="Open Sans"/>
                <a:ea typeface="Open Sans"/>
                <a:cs typeface="Open Sans"/>
                <a:sym typeface="Open Sans"/>
              </a:rPr>
              <a:t>Common markers of renal diseases</a:t>
            </a:r>
            <a:endParaRPr b="1" sz="4000">
              <a:solidFill>
                <a:srgbClr val="64506A"/>
              </a:solidFill>
              <a:latin typeface="Open Sans"/>
              <a:ea typeface="Open Sans"/>
              <a:cs typeface="Open Sans"/>
              <a:sym typeface="Open Sans"/>
            </a:endParaRPr>
          </a:p>
        </p:txBody>
      </p:sp>
      <p:pic>
        <p:nvPicPr>
          <p:cNvPr id="212" name="Google Shape;212;p30"/>
          <p:cNvPicPr preferRelativeResize="0"/>
          <p:nvPr/>
        </p:nvPicPr>
        <p:blipFill>
          <a:blip r:embed="rId3">
            <a:alphaModFix/>
          </a:blip>
          <a:stretch>
            <a:fillRect/>
          </a:stretch>
        </p:blipFill>
        <p:spPr>
          <a:xfrm>
            <a:off x="0" y="6766618"/>
            <a:ext cx="2006700" cy="913500"/>
          </a:xfrm>
          <a:prstGeom prst="rect">
            <a:avLst/>
          </a:prstGeom>
          <a:noFill/>
          <a:ln>
            <a:noFill/>
          </a:ln>
        </p:spPr>
      </p:pic>
      <p:pic>
        <p:nvPicPr>
          <p:cNvPr id="213" name="Google Shape;213;p30"/>
          <p:cNvPicPr preferRelativeResize="0"/>
          <p:nvPr/>
        </p:nvPicPr>
        <p:blipFill>
          <a:blip r:embed="rId4">
            <a:alphaModFix/>
          </a:blip>
          <a:stretch>
            <a:fillRect/>
          </a:stretch>
        </p:blipFill>
        <p:spPr>
          <a:xfrm>
            <a:off x="2560200" y="6715752"/>
            <a:ext cx="1816325" cy="1015250"/>
          </a:xfrm>
          <a:prstGeom prst="rect">
            <a:avLst/>
          </a:prstGeom>
          <a:noFill/>
          <a:ln>
            <a:noFill/>
          </a:ln>
        </p:spPr>
      </p:pic>
      <p:pic>
        <p:nvPicPr>
          <p:cNvPr id="214" name="Google Shape;214;p30"/>
          <p:cNvPicPr preferRelativeResize="0"/>
          <p:nvPr/>
        </p:nvPicPr>
        <p:blipFill>
          <a:blip r:embed="rId5">
            <a:alphaModFix/>
          </a:blip>
          <a:stretch>
            <a:fillRect/>
          </a:stretch>
        </p:blipFill>
        <p:spPr>
          <a:xfrm>
            <a:off x="4739638" y="6757703"/>
            <a:ext cx="2061424" cy="1015250"/>
          </a:xfrm>
          <a:prstGeom prst="rect">
            <a:avLst/>
          </a:prstGeom>
          <a:noFill/>
          <a:ln>
            <a:noFill/>
          </a:ln>
        </p:spPr>
      </p:pic>
      <p:cxnSp>
        <p:nvCxnSpPr>
          <p:cNvPr id="215" name="Google Shape;215;p30"/>
          <p:cNvCxnSpPr>
            <a:stCxn id="212" idx="3"/>
            <a:endCxn id="213" idx="1"/>
          </p:cNvCxnSpPr>
          <p:nvPr/>
        </p:nvCxnSpPr>
        <p:spPr>
          <a:xfrm>
            <a:off x="2006700" y="7223368"/>
            <a:ext cx="553500" cy="0"/>
          </a:xfrm>
          <a:prstGeom prst="straightConnector1">
            <a:avLst/>
          </a:prstGeom>
          <a:noFill/>
          <a:ln cap="flat" cmpd="sng" w="9525">
            <a:solidFill>
              <a:schemeClr val="dk2"/>
            </a:solidFill>
            <a:prstDash val="solid"/>
            <a:round/>
            <a:headEnd len="med" w="med" type="none"/>
            <a:tailEnd len="med" w="med" type="triangle"/>
          </a:ln>
        </p:spPr>
      </p:cxnSp>
      <p:cxnSp>
        <p:nvCxnSpPr>
          <p:cNvPr id="216" name="Google Shape;216;p30"/>
          <p:cNvCxnSpPr>
            <a:stCxn id="213" idx="3"/>
            <a:endCxn id="214" idx="1"/>
          </p:cNvCxnSpPr>
          <p:nvPr/>
        </p:nvCxnSpPr>
        <p:spPr>
          <a:xfrm>
            <a:off x="4376525" y="7223377"/>
            <a:ext cx="363000" cy="42000"/>
          </a:xfrm>
          <a:prstGeom prst="straightConnector1">
            <a:avLst/>
          </a:prstGeom>
          <a:noFill/>
          <a:ln cap="flat" cmpd="sng" w="9525">
            <a:solidFill>
              <a:schemeClr val="dk2"/>
            </a:solidFill>
            <a:prstDash val="solid"/>
            <a:round/>
            <a:headEnd len="med" w="med" type="none"/>
            <a:tailEnd len="med" w="med" type="triangle"/>
          </a:ln>
        </p:spPr>
      </p:cxnSp>
      <p:sp>
        <p:nvSpPr>
          <p:cNvPr id="217" name="Google Shape;217;p30"/>
          <p:cNvSpPr/>
          <p:nvPr/>
        </p:nvSpPr>
        <p:spPr>
          <a:xfrm>
            <a:off x="190500" y="7969950"/>
            <a:ext cx="1816200" cy="1718700"/>
          </a:xfrm>
          <a:prstGeom prst="roundRect">
            <a:avLst>
              <a:gd fmla="val 16667"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Capillary loop in a normal glomerulus retains the RBCs , wbcs and most of the protein in the blood that is passing through and the ultrafiltrate is mainly watery fluid going into the urinary space</a:t>
            </a:r>
            <a:endParaRPr sz="1000"/>
          </a:p>
        </p:txBody>
      </p:sp>
      <p:sp>
        <p:nvSpPr>
          <p:cNvPr id="218" name="Google Shape;218;p30"/>
          <p:cNvSpPr/>
          <p:nvPr/>
        </p:nvSpPr>
        <p:spPr>
          <a:xfrm>
            <a:off x="2520900" y="8046151"/>
            <a:ext cx="1816200" cy="1485000"/>
          </a:xfrm>
          <a:prstGeom prst="roundRect">
            <a:avLst>
              <a:gd fmla="val 16667"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Open Sans"/>
                <a:ea typeface="Open Sans"/>
                <a:cs typeface="Open Sans"/>
                <a:sym typeface="Open Sans"/>
              </a:rPr>
              <a:t>Protein molecules spill out into the</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urinary space due to filtration abnormality in the glomerular</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capillary wall</a:t>
            </a:r>
            <a:endParaRPr sz="1000">
              <a:latin typeface="Open Sans"/>
              <a:ea typeface="Open Sans"/>
              <a:cs typeface="Open Sans"/>
              <a:sym typeface="Open Sans"/>
            </a:endParaRPr>
          </a:p>
        </p:txBody>
      </p:sp>
      <p:sp>
        <p:nvSpPr>
          <p:cNvPr id="219" name="Google Shape;219;p30"/>
          <p:cNvSpPr/>
          <p:nvPr/>
        </p:nvSpPr>
        <p:spPr>
          <a:xfrm>
            <a:off x="4739700" y="7812300"/>
            <a:ext cx="2061300" cy="1952700"/>
          </a:xfrm>
          <a:prstGeom prst="roundRect">
            <a:avLst>
              <a:gd fmla="val 16667" name="adj"/>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Open Sans"/>
                <a:ea typeface="Open Sans"/>
                <a:cs typeface="Open Sans"/>
                <a:sym typeface="Open Sans"/>
              </a:rPr>
              <a:t>In certain types of glomerular injury the injured capillary loop has abnormal permeability and ruptured GBM which allows rbcs (hematuria) and proteins (proteinuria) to leak into the urinary space. </a:t>
            </a:r>
            <a:r>
              <a:rPr lang="en" sz="1000">
                <a:solidFill>
                  <a:srgbClr val="999999"/>
                </a:solidFill>
                <a:latin typeface="Open Sans"/>
                <a:ea typeface="Open Sans"/>
                <a:cs typeface="Open Sans"/>
                <a:sym typeface="Open Sans"/>
              </a:rPr>
              <a:t>T</a:t>
            </a:r>
            <a:r>
              <a:rPr lang="en" sz="1000">
                <a:solidFill>
                  <a:srgbClr val="999999"/>
                </a:solidFill>
                <a:latin typeface="Open Sans"/>
                <a:ea typeface="Open Sans"/>
                <a:cs typeface="Open Sans"/>
                <a:sym typeface="Open Sans"/>
              </a:rPr>
              <a:t>hese RBCs in the tubule might mix with other materials to form casts</a:t>
            </a:r>
            <a:endParaRPr sz="1000">
              <a:solidFill>
                <a:srgbClr val="999999"/>
              </a:solidFill>
              <a:latin typeface="Open Sans"/>
              <a:ea typeface="Open Sans"/>
              <a:cs typeface="Open Sans"/>
              <a:sym typeface="Open Sans"/>
            </a:endParaRPr>
          </a:p>
        </p:txBody>
      </p:sp>
      <p:cxnSp>
        <p:nvCxnSpPr>
          <p:cNvPr id="220" name="Google Shape;220;p30"/>
          <p:cNvCxnSpPr>
            <a:stCxn id="217" idx="3"/>
            <a:endCxn id="218" idx="1"/>
          </p:cNvCxnSpPr>
          <p:nvPr/>
        </p:nvCxnSpPr>
        <p:spPr>
          <a:xfrm flipH="1" rot="10800000">
            <a:off x="2006700" y="8788800"/>
            <a:ext cx="514200" cy="40500"/>
          </a:xfrm>
          <a:prstGeom prst="straightConnector1">
            <a:avLst/>
          </a:prstGeom>
          <a:noFill/>
          <a:ln cap="flat" cmpd="sng" w="28575">
            <a:solidFill>
              <a:srgbClr val="64506A"/>
            </a:solidFill>
            <a:prstDash val="solid"/>
            <a:round/>
            <a:headEnd len="med" w="med" type="none"/>
            <a:tailEnd len="med" w="med" type="triangle"/>
          </a:ln>
        </p:spPr>
      </p:cxnSp>
      <p:cxnSp>
        <p:nvCxnSpPr>
          <p:cNvPr id="221" name="Google Shape;221;p30"/>
          <p:cNvCxnSpPr>
            <a:stCxn id="218" idx="3"/>
            <a:endCxn id="219" idx="1"/>
          </p:cNvCxnSpPr>
          <p:nvPr/>
        </p:nvCxnSpPr>
        <p:spPr>
          <a:xfrm>
            <a:off x="4337100" y="8788651"/>
            <a:ext cx="402600" cy="0"/>
          </a:xfrm>
          <a:prstGeom prst="straightConnector1">
            <a:avLst/>
          </a:prstGeom>
          <a:noFill/>
          <a:ln cap="flat" cmpd="sng" w="28575">
            <a:solidFill>
              <a:srgbClr val="64506A"/>
            </a:solidFill>
            <a:prstDash val="solid"/>
            <a:round/>
            <a:headEnd len="med" w="med" type="none"/>
            <a:tailEnd len="med" w="med" type="triangle"/>
          </a:ln>
        </p:spPr>
      </p:cxnSp>
      <p:graphicFrame>
        <p:nvGraphicFramePr>
          <p:cNvPr id="222" name="Google Shape;222;p30"/>
          <p:cNvGraphicFramePr/>
          <p:nvPr/>
        </p:nvGraphicFramePr>
        <p:xfrm>
          <a:off x="4" y="1349699"/>
          <a:ext cx="3000000" cy="3000000"/>
        </p:xfrm>
        <a:graphic>
          <a:graphicData uri="http://schemas.openxmlformats.org/drawingml/2006/table">
            <a:tbl>
              <a:tblPr>
                <a:noFill/>
                <a:tableStyleId>{B5E0768B-2577-4D94-9F35-EB30107735E1}</a:tableStyleId>
              </a:tblPr>
              <a:tblGrid>
                <a:gridCol w="1450575"/>
                <a:gridCol w="2000675"/>
                <a:gridCol w="3406750"/>
              </a:tblGrid>
              <a:tr h="848225">
                <a:tc rowSpan="2">
                  <a:txBody>
                    <a:bodyPr/>
                    <a:lstStyle/>
                    <a:p>
                      <a:pPr indent="0" lvl="0" marL="0" rtl="0" algn="ctr">
                        <a:spcBef>
                          <a:spcPts val="0"/>
                        </a:spcBef>
                        <a:spcAft>
                          <a:spcPts val="0"/>
                        </a:spcAft>
                        <a:buNone/>
                      </a:pPr>
                      <a:r>
                        <a:rPr b="1" lang="en" sz="1600">
                          <a:solidFill>
                            <a:schemeClr val="lt1"/>
                          </a:solidFill>
                          <a:latin typeface="Open Sans"/>
                          <a:ea typeface="Open Sans"/>
                          <a:cs typeface="Open Sans"/>
                          <a:sym typeface="Open Sans"/>
                        </a:rPr>
                        <a:t>In blood</a:t>
                      </a:r>
                      <a:endParaRPr b="1" sz="1600">
                        <a:solidFill>
                          <a:schemeClr val="lt1"/>
                        </a:solidFill>
                        <a:latin typeface="Open Sans"/>
                        <a:ea typeface="Open Sans"/>
                        <a:cs typeface="Open Sans"/>
                        <a:sym typeface="Open Sans"/>
                      </a:endParaRPr>
                    </a:p>
                    <a:p>
                      <a:pPr indent="0" lvl="0" marL="0" rtl="0" algn="ctr">
                        <a:spcBef>
                          <a:spcPts val="0"/>
                        </a:spcBef>
                        <a:spcAft>
                          <a:spcPts val="0"/>
                        </a:spcAft>
                        <a:buNone/>
                      </a:pPr>
                      <a:r>
                        <a:t/>
                      </a:r>
                      <a:endParaRPr b="1" sz="1600">
                        <a:solidFill>
                          <a:schemeClr val="lt1"/>
                        </a:solidFill>
                        <a:latin typeface="Open Sans"/>
                        <a:ea typeface="Open Sans"/>
                        <a:cs typeface="Open Sans"/>
                        <a:sym typeface="Open Sans"/>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96809C"/>
                    </a:solidFill>
                  </a:tcPr>
                </a:tc>
                <a:tc>
                  <a:txBody>
                    <a:bodyPr/>
                    <a:lstStyle/>
                    <a:p>
                      <a:pPr indent="0" lvl="0" marL="0" rtl="0" algn="ctr">
                        <a:spcBef>
                          <a:spcPts val="0"/>
                        </a:spcBef>
                        <a:spcAft>
                          <a:spcPts val="0"/>
                        </a:spcAft>
                        <a:buNone/>
                      </a:pPr>
                      <a:r>
                        <a:rPr b="1" lang="en">
                          <a:solidFill>
                            <a:srgbClr val="434343"/>
                          </a:solidFill>
                          <a:latin typeface="Open Sans"/>
                          <a:ea typeface="Open Sans"/>
                          <a:cs typeface="Open Sans"/>
                          <a:sym typeface="Open Sans"/>
                        </a:rPr>
                        <a:t>BUN</a:t>
                      </a:r>
                      <a:endParaRPr b="1">
                        <a:solidFill>
                          <a:srgbClr val="434343"/>
                        </a:solidFill>
                        <a:latin typeface="Open Sans"/>
                        <a:ea typeface="Open Sans"/>
                        <a:cs typeface="Open Sans"/>
                        <a:sym typeface="Open Sans"/>
                      </a:endParaRPr>
                    </a:p>
                    <a:p>
                      <a:pPr indent="0" lvl="0" marL="0" rtl="0" algn="l">
                        <a:spcBef>
                          <a:spcPts val="0"/>
                        </a:spcBef>
                        <a:spcAft>
                          <a:spcPts val="0"/>
                        </a:spcAft>
                        <a:buNone/>
                      </a:pPr>
                      <a:r>
                        <a:t/>
                      </a:r>
                      <a:endParaRPr b="1">
                        <a:solidFill>
                          <a:srgbClr val="434343"/>
                        </a:solidFill>
                        <a:latin typeface="Open Sans"/>
                        <a:ea typeface="Open Sans"/>
                        <a:cs typeface="Open Sans"/>
                        <a:sym typeface="Open Sans"/>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BD5DD"/>
                    </a:solidFill>
                  </a:tcPr>
                </a:tc>
                <a:tc>
                  <a:txBody>
                    <a:bodyPr/>
                    <a:lstStyle/>
                    <a:p>
                      <a:pPr indent="0" lvl="0" marL="0" rtl="0" algn="l">
                        <a:spcBef>
                          <a:spcPts val="0"/>
                        </a:spcBef>
                        <a:spcAft>
                          <a:spcPts val="0"/>
                        </a:spcAft>
                        <a:buNone/>
                      </a:pPr>
                      <a:r>
                        <a:rPr lang="en" sz="1200">
                          <a:solidFill>
                            <a:srgbClr val="C2C2C2"/>
                          </a:solidFill>
                          <a:latin typeface="Open Sans"/>
                          <a:ea typeface="Open Sans"/>
                          <a:cs typeface="Open Sans"/>
                          <a:sym typeface="Open Sans"/>
                        </a:rPr>
                        <a:t>blood-urea- nitrogen amount of nitrogen in your blood that</a:t>
                      </a:r>
                      <a:endParaRPr sz="1200">
                        <a:solidFill>
                          <a:srgbClr val="C2C2C2"/>
                        </a:solidFill>
                        <a:latin typeface="Open Sans"/>
                        <a:ea typeface="Open Sans"/>
                        <a:cs typeface="Open Sans"/>
                        <a:sym typeface="Open Sans"/>
                      </a:endParaRPr>
                    </a:p>
                    <a:p>
                      <a:pPr indent="0" lvl="0" marL="0" rtl="0" algn="l">
                        <a:spcBef>
                          <a:spcPts val="0"/>
                        </a:spcBef>
                        <a:spcAft>
                          <a:spcPts val="0"/>
                        </a:spcAft>
                        <a:buNone/>
                      </a:pPr>
                      <a:r>
                        <a:rPr lang="en" sz="1200">
                          <a:solidFill>
                            <a:srgbClr val="C2C2C2"/>
                          </a:solidFill>
                          <a:latin typeface="Open Sans"/>
                          <a:ea typeface="Open Sans"/>
                          <a:cs typeface="Open Sans"/>
                          <a:sym typeface="Open Sans"/>
                        </a:rPr>
                        <a:t>comes from the urea.</a:t>
                      </a:r>
                      <a:endParaRPr sz="1200">
                        <a:solidFill>
                          <a:srgbClr val="C2C2C2"/>
                        </a:solidFill>
                        <a:latin typeface="Open Sans"/>
                        <a:ea typeface="Open Sans"/>
                        <a:cs typeface="Open Sans"/>
                        <a:sym typeface="Open Sans"/>
                      </a:endParaRPr>
                    </a:p>
                    <a:p>
                      <a:pPr indent="0" lvl="0" marL="0" rtl="0" algn="l">
                        <a:spcBef>
                          <a:spcPts val="0"/>
                        </a:spcBef>
                        <a:spcAft>
                          <a:spcPts val="0"/>
                        </a:spcAft>
                        <a:buNone/>
                      </a:pPr>
                      <a:r>
                        <a:t/>
                      </a:r>
                      <a:endParaRPr sz="1800"/>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r h="332175">
                <a:tc vMerge="1"/>
                <a:tc gridSpan="2">
                  <a:txBody>
                    <a:bodyPr/>
                    <a:lstStyle/>
                    <a:p>
                      <a:pPr indent="0" lvl="0" marL="0" rtl="0" algn="ctr">
                        <a:spcBef>
                          <a:spcPts val="0"/>
                        </a:spcBef>
                        <a:spcAft>
                          <a:spcPts val="0"/>
                        </a:spcAft>
                        <a:buNone/>
                      </a:pPr>
                      <a:r>
                        <a:rPr b="1" lang="en">
                          <a:solidFill>
                            <a:srgbClr val="434343"/>
                          </a:solidFill>
                          <a:latin typeface="Open Sans"/>
                          <a:ea typeface="Open Sans"/>
                          <a:cs typeface="Open Sans"/>
                          <a:sym typeface="Open Sans"/>
                        </a:rPr>
                        <a:t>Serum creatine</a:t>
                      </a:r>
                      <a:endParaRPr b="1">
                        <a:solidFill>
                          <a:srgbClr val="434343"/>
                        </a:solidFill>
                        <a:latin typeface="Open Sans"/>
                        <a:ea typeface="Open Sans"/>
                        <a:cs typeface="Open Sans"/>
                        <a:sym typeface="Open Sans"/>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BD5DD"/>
                    </a:solidFill>
                  </a:tcPr>
                </a:tc>
                <a:tc hMerge="1"/>
              </a:tr>
              <a:tr h="920800">
                <a:tc rowSpan="3">
                  <a:txBody>
                    <a:bodyPr/>
                    <a:lstStyle/>
                    <a:p>
                      <a:pPr indent="0" lvl="0" marL="0" rtl="0" algn="ctr">
                        <a:spcBef>
                          <a:spcPts val="0"/>
                        </a:spcBef>
                        <a:spcAft>
                          <a:spcPts val="0"/>
                        </a:spcAft>
                        <a:buNone/>
                      </a:pPr>
                      <a:r>
                        <a:rPr b="1" lang="en" sz="1600">
                          <a:solidFill>
                            <a:schemeClr val="lt1"/>
                          </a:solidFill>
                          <a:latin typeface="Open Sans"/>
                          <a:ea typeface="Open Sans"/>
                          <a:cs typeface="Open Sans"/>
                          <a:sym typeface="Open Sans"/>
                        </a:rPr>
                        <a:t>In urine</a:t>
                      </a:r>
                      <a:endParaRPr b="1" sz="1600">
                        <a:solidFill>
                          <a:schemeClr val="lt1"/>
                        </a:solidFill>
                        <a:latin typeface="Open Sans"/>
                        <a:ea typeface="Open Sans"/>
                        <a:cs typeface="Open Sans"/>
                        <a:sym typeface="Open Sans"/>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96809C"/>
                    </a:solidFill>
                  </a:tcPr>
                </a:tc>
                <a:tc>
                  <a:txBody>
                    <a:bodyPr/>
                    <a:lstStyle/>
                    <a:p>
                      <a:pPr indent="0" lvl="0" marL="0" rtl="0" algn="ctr">
                        <a:spcBef>
                          <a:spcPts val="0"/>
                        </a:spcBef>
                        <a:spcAft>
                          <a:spcPts val="0"/>
                        </a:spcAft>
                        <a:buNone/>
                      </a:pPr>
                      <a:r>
                        <a:rPr b="1" lang="en">
                          <a:solidFill>
                            <a:srgbClr val="434343"/>
                          </a:solidFill>
                          <a:latin typeface="Open Sans"/>
                          <a:ea typeface="Open Sans"/>
                          <a:cs typeface="Open Sans"/>
                          <a:sym typeface="Open Sans"/>
                        </a:rPr>
                        <a:t>Hematuria</a:t>
                      </a:r>
                      <a:endParaRPr b="1">
                        <a:solidFill>
                          <a:srgbClr val="434343"/>
                        </a:solidFill>
                        <a:latin typeface="Open Sans"/>
                        <a:ea typeface="Open Sans"/>
                        <a:cs typeface="Open Sans"/>
                        <a:sym typeface="Open Sans"/>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BD5DD"/>
                    </a:solidFill>
                  </a:tcPr>
                </a:tc>
                <a:tc>
                  <a:txBody>
                    <a:bodyPr/>
                    <a:lstStyle/>
                    <a:p>
                      <a:pPr indent="0" lvl="0" marL="0" rtl="0" algn="ctr">
                        <a:spcBef>
                          <a:spcPts val="0"/>
                        </a:spcBef>
                        <a:spcAft>
                          <a:spcPts val="0"/>
                        </a:spcAft>
                        <a:buNone/>
                      </a:pPr>
                      <a:r>
                        <a:rPr lang="en" sz="1200">
                          <a:latin typeface="Open Sans"/>
                          <a:ea typeface="Open Sans"/>
                          <a:cs typeface="Open Sans"/>
                          <a:sym typeface="Open Sans"/>
                        </a:rPr>
                        <a:t>rbcs in urine (smoky brown urine) as a result of glomerular injury </a:t>
                      </a:r>
                      <a:r>
                        <a:rPr lang="en" sz="1200">
                          <a:solidFill>
                            <a:srgbClr val="93C47D"/>
                          </a:solidFill>
                          <a:latin typeface="Open Sans"/>
                          <a:ea typeface="Open Sans"/>
                          <a:cs typeface="Open Sans"/>
                          <a:sym typeface="Open Sans"/>
                        </a:rPr>
                        <a:t>(not specific)</a:t>
                      </a:r>
                      <a:r>
                        <a:rPr lang="en" sz="1200">
                          <a:latin typeface="Open Sans"/>
                          <a:ea typeface="Open Sans"/>
                          <a:cs typeface="Open Sans"/>
                          <a:sym typeface="Open Sans"/>
                        </a:rPr>
                        <a:t> and rupture of the glomerular capillaries with resultant bleeding into the Bowman’s/ urinary space. </a:t>
                      </a:r>
                      <a:r>
                        <a:rPr lang="en" sz="1200">
                          <a:solidFill>
                            <a:srgbClr val="93C47D"/>
                          </a:solidFill>
                          <a:latin typeface="Open Sans"/>
                          <a:ea typeface="Open Sans"/>
                          <a:cs typeface="Open Sans"/>
                          <a:sym typeface="Open Sans"/>
                        </a:rPr>
                        <a:t>It could be microscopic.</a:t>
                      </a:r>
                      <a:endParaRPr sz="1800"/>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r h="509575">
                <a:tc vMerge="1"/>
                <a:tc>
                  <a:txBody>
                    <a:bodyPr/>
                    <a:lstStyle/>
                    <a:p>
                      <a:pPr indent="0" lvl="0" marL="0" rtl="0" algn="ctr">
                        <a:spcBef>
                          <a:spcPts val="0"/>
                        </a:spcBef>
                        <a:spcAft>
                          <a:spcPts val="0"/>
                        </a:spcAft>
                        <a:buNone/>
                      </a:pPr>
                      <a:r>
                        <a:rPr b="1" lang="en">
                          <a:solidFill>
                            <a:srgbClr val="434343"/>
                          </a:solidFill>
                          <a:latin typeface="Open Sans"/>
                          <a:ea typeface="Open Sans"/>
                          <a:cs typeface="Open Sans"/>
                          <a:sym typeface="Open Sans"/>
                        </a:rPr>
                        <a:t>Proteinuria </a:t>
                      </a:r>
                      <a:endParaRPr b="1">
                        <a:solidFill>
                          <a:srgbClr val="434343"/>
                        </a:solidFill>
                        <a:latin typeface="Open Sans"/>
                        <a:ea typeface="Open Sans"/>
                        <a:cs typeface="Open Sans"/>
                        <a:sym typeface="Open Sans"/>
                      </a:endParaRPr>
                    </a:p>
                    <a:p>
                      <a:pPr indent="0" lvl="0" marL="0" rtl="0" algn="l">
                        <a:spcBef>
                          <a:spcPts val="0"/>
                        </a:spcBef>
                        <a:spcAft>
                          <a:spcPts val="0"/>
                        </a:spcAft>
                        <a:buNone/>
                      </a:pPr>
                      <a:r>
                        <a:t/>
                      </a:r>
                      <a:endParaRPr b="1">
                        <a:solidFill>
                          <a:srgbClr val="434343"/>
                        </a:solidFill>
                        <a:latin typeface="Open Sans"/>
                        <a:ea typeface="Open Sans"/>
                        <a:cs typeface="Open Sans"/>
                        <a:sym typeface="Open Sans"/>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BD5DD"/>
                    </a:solidFill>
                  </a:tcPr>
                </a:tc>
                <a:tc>
                  <a:txBody>
                    <a:bodyPr/>
                    <a:lstStyle/>
                    <a:p>
                      <a:pPr indent="0" lvl="0" marL="0" rtl="0" algn="ctr">
                        <a:spcBef>
                          <a:spcPts val="0"/>
                        </a:spcBef>
                        <a:spcAft>
                          <a:spcPts val="0"/>
                        </a:spcAft>
                        <a:buNone/>
                      </a:pPr>
                      <a:r>
                        <a:rPr lang="en" sz="1200">
                          <a:latin typeface="Open Sans"/>
                          <a:ea typeface="Open Sans"/>
                          <a:cs typeface="Open Sans"/>
                          <a:sym typeface="Open Sans"/>
                        </a:rPr>
                        <a:t>presence of abnormal quantities of protein in the urine </a:t>
                      </a:r>
                      <a:endParaRPr sz="1800"/>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r h="1840000">
                <a:tc vMerge="1"/>
                <a:tc>
                  <a:txBody>
                    <a:bodyPr/>
                    <a:lstStyle/>
                    <a:p>
                      <a:pPr indent="0" lvl="0" marL="0" rtl="0" algn="ctr">
                        <a:spcBef>
                          <a:spcPts val="0"/>
                        </a:spcBef>
                        <a:spcAft>
                          <a:spcPts val="0"/>
                        </a:spcAft>
                        <a:buNone/>
                      </a:pPr>
                      <a:r>
                        <a:rPr b="1" lang="en">
                          <a:solidFill>
                            <a:srgbClr val="434343"/>
                          </a:solidFill>
                          <a:latin typeface="Open Sans"/>
                          <a:ea typeface="Open Sans"/>
                          <a:cs typeface="Open Sans"/>
                          <a:sym typeface="Open Sans"/>
                        </a:rPr>
                        <a:t>Casts</a:t>
                      </a:r>
                      <a:endParaRPr b="1">
                        <a:solidFill>
                          <a:srgbClr val="434343"/>
                        </a:solidFill>
                        <a:latin typeface="Open Sans"/>
                        <a:ea typeface="Open Sans"/>
                        <a:cs typeface="Open Sans"/>
                        <a:sym typeface="Open Sans"/>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BD5DD"/>
                    </a:solidFill>
                  </a:tcPr>
                </a:tc>
                <a:tc>
                  <a:txBody>
                    <a:bodyPr/>
                    <a:lstStyle/>
                    <a:p>
                      <a:pPr indent="0" lvl="0" marL="0" rtl="0" algn="ctr">
                        <a:spcBef>
                          <a:spcPts val="0"/>
                        </a:spcBef>
                        <a:spcAft>
                          <a:spcPts val="0"/>
                        </a:spcAft>
                        <a:buNone/>
                      </a:pPr>
                      <a:r>
                        <a:rPr lang="en" sz="1200">
                          <a:latin typeface="Open Sans"/>
                          <a:ea typeface="Open Sans"/>
                          <a:cs typeface="Open Sans"/>
                          <a:sym typeface="Open Sans"/>
                        </a:rPr>
                        <a:t>rbcs mix with proteinaceous material in the tubules and form rbc casts (which are found in the urine).</a:t>
                      </a:r>
                      <a:endParaRPr sz="1200">
                        <a:latin typeface="Open Sans"/>
                        <a:ea typeface="Open Sans"/>
                        <a:cs typeface="Open Sans"/>
                        <a:sym typeface="Open Sans"/>
                      </a:endParaRPr>
                    </a:p>
                    <a:p>
                      <a:pPr indent="0" lvl="0" marL="0" rtl="0" algn="ctr">
                        <a:spcBef>
                          <a:spcPts val="0"/>
                        </a:spcBef>
                        <a:spcAft>
                          <a:spcPts val="0"/>
                        </a:spcAft>
                        <a:buNone/>
                      </a:pPr>
                      <a:r>
                        <a:rPr lang="en" sz="1200">
                          <a:solidFill>
                            <a:srgbClr val="D5A6BD"/>
                          </a:solidFill>
                          <a:latin typeface="Open Sans"/>
                          <a:ea typeface="Open Sans"/>
                          <a:cs typeface="Open Sans"/>
                          <a:sym typeface="Open Sans"/>
                        </a:rPr>
                        <a:t>microscopic clusters of urinary particles or cells wrapped in a protein matrix and found in the urine, Casts are formed in the distal convoluted tubule and collecting ducts of nephrons, then dislodge and pass into the urine, where they can be detected by microscopy. The presence of casts indicates kidney disease.</a:t>
                      </a:r>
                      <a:endParaRPr sz="1800"/>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1"/>
          <p:cNvSpPr/>
          <p:nvPr/>
        </p:nvSpPr>
        <p:spPr>
          <a:xfrm>
            <a:off x="598750" y="126724"/>
            <a:ext cx="5660496" cy="1481058"/>
          </a:xfrm>
          <a:prstGeom prst="flowChartTerminator">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 sz="3500">
                <a:solidFill>
                  <a:srgbClr val="64506A"/>
                </a:solidFill>
                <a:latin typeface="Open Sans"/>
                <a:ea typeface="Open Sans"/>
                <a:cs typeface="Open Sans"/>
                <a:sym typeface="Open Sans"/>
              </a:rPr>
              <a:t>Clinical manifestations of </a:t>
            </a:r>
            <a:r>
              <a:rPr b="1" lang="en" sz="3500">
                <a:solidFill>
                  <a:srgbClr val="64506A"/>
                </a:solidFill>
                <a:latin typeface="Open Sans"/>
                <a:ea typeface="Open Sans"/>
                <a:cs typeface="Open Sans"/>
                <a:sym typeface="Open Sans"/>
              </a:rPr>
              <a:t>kidney disease</a:t>
            </a:r>
            <a:endParaRPr b="1" sz="3500">
              <a:solidFill>
                <a:srgbClr val="64506A"/>
              </a:solidFill>
              <a:latin typeface="Open Sans"/>
              <a:ea typeface="Open Sans"/>
              <a:cs typeface="Open Sans"/>
              <a:sym typeface="Open Sans"/>
            </a:endParaRPr>
          </a:p>
        </p:txBody>
      </p:sp>
      <p:graphicFrame>
        <p:nvGraphicFramePr>
          <p:cNvPr id="228" name="Google Shape;228;p31"/>
          <p:cNvGraphicFramePr/>
          <p:nvPr/>
        </p:nvGraphicFramePr>
        <p:xfrm>
          <a:off x="0" y="1740229"/>
          <a:ext cx="3000000" cy="3000000"/>
        </p:xfrm>
        <a:graphic>
          <a:graphicData uri="http://schemas.openxmlformats.org/drawingml/2006/table">
            <a:tbl>
              <a:tblPr bandRow="1" firstRow="1">
                <a:noFill/>
                <a:tableStyleId>{19A483BC-85B7-4CD9-AC8A-15294232594C}</a:tableStyleId>
              </a:tblPr>
              <a:tblGrid>
                <a:gridCol w="2960400"/>
                <a:gridCol w="3897600"/>
              </a:tblGrid>
              <a:tr h="716850">
                <a:tc>
                  <a:txBody>
                    <a:bodyPr/>
                    <a:lstStyle/>
                    <a:p>
                      <a:pPr indent="0" lvl="0" marL="0" rtl="0" algn="ctr">
                        <a:spcBef>
                          <a:spcPts val="0"/>
                        </a:spcBef>
                        <a:spcAft>
                          <a:spcPts val="0"/>
                        </a:spcAft>
                        <a:buNone/>
                      </a:pPr>
                      <a:r>
                        <a:rPr lang="en" sz="1300">
                          <a:latin typeface="Open Sans"/>
                          <a:ea typeface="Open Sans"/>
                          <a:cs typeface="Open Sans"/>
                          <a:sym typeface="Open Sans"/>
                        </a:rPr>
                        <a:t>Nephritic syndrome</a:t>
                      </a:r>
                      <a:endParaRPr sz="1000">
                        <a:solidFill>
                          <a:srgbClr val="AAC1DB"/>
                        </a:solidFill>
                        <a:latin typeface="Open Sans"/>
                        <a:ea typeface="Open Sans"/>
                        <a:cs typeface="Open Sans"/>
                        <a:sym typeface="Open Sans"/>
                      </a:endParaRPr>
                    </a:p>
                  </a:txBody>
                  <a:tcPr marT="45725" marB="45725" marR="121925" marL="1219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96809C"/>
                    </a:solidFill>
                  </a:tcPr>
                </a:tc>
                <a:tc>
                  <a:txBody>
                    <a:bodyPr/>
                    <a:lstStyle/>
                    <a:p>
                      <a:pPr indent="0" lvl="0" marL="0" marR="0" rtl="0" algn="l">
                        <a:spcBef>
                          <a:spcPts val="0"/>
                        </a:spcBef>
                        <a:spcAft>
                          <a:spcPts val="0"/>
                        </a:spcAft>
                        <a:buNone/>
                      </a:pPr>
                      <a:r>
                        <a:rPr b="0" lang="en" sz="1100">
                          <a:solidFill>
                            <a:srgbClr val="434343"/>
                          </a:solidFill>
                          <a:latin typeface="Open Sans"/>
                          <a:ea typeface="Open Sans"/>
                          <a:cs typeface="Open Sans"/>
                          <a:sym typeface="Open Sans"/>
                        </a:rPr>
                        <a:t>Results from glomerular injury leading to acute onset of hematuria (rbcs in urine), mild to moderate proteinuria, azotemia, edema &amp; hypertension.</a:t>
                      </a:r>
                      <a:endParaRPr sz="1100">
                        <a:solidFill>
                          <a:srgbClr val="434343"/>
                        </a:solidFill>
                        <a:latin typeface="Open Sans"/>
                        <a:ea typeface="Open Sans"/>
                        <a:cs typeface="Open Sans"/>
                        <a:sym typeface="Open Sans"/>
                      </a:endParaRPr>
                    </a:p>
                  </a:txBody>
                  <a:tcPr marT="45725" marB="45725" marR="121925" marL="1219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r h="548500">
                <a:tc>
                  <a:txBody>
                    <a:bodyPr/>
                    <a:lstStyle/>
                    <a:p>
                      <a:pPr indent="0" lvl="0" marL="0" rtl="0" algn="ctr">
                        <a:spcBef>
                          <a:spcPts val="0"/>
                        </a:spcBef>
                        <a:spcAft>
                          <a:spcPts val="0"/>
                        </a:spcAft>
                        <a:buNone/>
                      </a:pPr>
                      <a:r>
                        <a:rPr b="1" lang="en" sz="1300">
                          <a:solidFill>
                            <a:schemeClr val="lt1"/>
                          </a:solidFill>
                          <a:latin typeface="Open Sans"/>
                          <a:ea typeface="Open Sans"/>
                          <a:cs typeface="Open Sans"/>
                          <a:sym typeface="Open Sans"/>
                        </a:rPr>
                        <a:t>Nephrotic syndrome</a:t>
                      </a:r>
                      <a:endParaRPr b="1" sz="1300">
                        <a:solidFill>
                          <a:schemeClr val="lt1"/>
                        </a:solidFill>
                        <a:latin typeface="Open Sans"/>
                        <a:ea typeface="Open Sans"/>
                        <a:cs typeface="Open Sans"/>
                        <a:sym typeface="Open Sans"/>
                      </a:endParaRPr>
                    </a:p>
                  </a:txBody>
                  <a:tcPr marT="45725" marB="45725" marR="121925" marL="1219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96809C"/>
                    </a:solidFill>
                  </a:tcPr>
                </a:tc>
                <a:tc>
                  <a:txBody>
                    <a:bodyPr/>
                    <a:lstStyle/>
                    <a:p>
                      <a:pPr indent="0" lvl="0" marL="0" rtl="0" algn="l">
                        <a:spcBef>
                          <a:spcPts val="0"/>
                        </a:spcBef>
                        <a:spcAft>
                          <a:spcPts val="0"/>
                        </a:spcAft>
                        <a:buNone/>
                      </a:pPr>
                      <a:r>
                        <a:rPr lang="en" sz="1100">
                          <a:solidFill>
                            <a:srgbClr val="434343"/>
                          </a:solidFill>
                          <a:latin typeface="Open Sans"/>
                          <a:ea typeface="Open Sans"/>
                          <a:cs typeface="Open Sans"/>
                          <a:sym typeface="Open Sans"/>
                        </a:rPr>
                        <a:t>he</a:t>
                      </a:r>
                      <a:r>
                        <a:rPr lang="en" sz="1100">
                          <a:solidFill>
                            <a:srgbClr val="434343"/>
                          </a:solidFill>
                          <a:latin typeface="Open Sans"/>
                          <a:ea typeface="Open Sans"/>
                          <a:cs typeface="Open Sans"/>
                          <a:sym typeface="Open Sans"/>
                        </a:rPr>
                        <a:t>avy proteinuria (excretion of more than 3.5 g of protein/day in urine)</a:t>
                      </a:r>
                      <a:r>
                        <a:rPr lang="en" sz="1100">
                          <a:solidFill>
                            <a:srgbClr val="434343"/>
                          </a:solidFill>
                          <a:latin typeface="Open Sans"/>
                          <a:ea typeface="Open Sans"/>
                          <a:cs typeface="Open Sans"/>
                          <a:sym typeface="Open Sans"/>
                        </a:rPr>
                        <a:t> hypoalbuminemia, severe edema, hyperlipidemia, and lipiduria.</a:t>
                      </a:r>
                      <a:endParaRPr sz="1100">
                        <a:solidFill>
                          <a:srgbClr val="434343"/>
                        </a:solidFill>
                        <a:latin typeface="Open Sans"/>
                        <a:ea typeface="Open Sans"/>
                        <a:cs typeface="Open Sans"/>
                        <a:sym typeface="Open Sans"/>
                      </a:endParaRPr>
                    </a:p>
                  </a:txBody>
                  <a:tcPr marT="45725" marB="45725" marR="121925" marL="1219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r h="520275">
                <a:tc>
                  <a:txBody>
                    <a:bodyPr/>
                    <a:lstStyle/>
                    <a:p>
                      <a:pPr indent="0" lvl="0" marL="0" rtl="0" algn="ctr">
                        <a:spcBef>
                          <a:spcPts val="0"/>
                        </a:spcBef>
                        <a:spcAft>
                          <a:spcPts val="0"/>
                        </a:spcAft>
                        <a:buNone/>
                      </a:pPr>
                      <a:r>
                        <a:rPr b="1" lang="en" sz="1300">
                          <a:solidFill>
                            <a:schemeClr val="lt1"/>
                          </a:solidFill>
                          <a:latin typeface="Open Sans"/>
                          <a:ea typeface="Open Sans"/>
                          <a:cs typeface="Open Sans"/>
                          <a:sym typeface="Open Sans"/>
                        </a:rPr>
                        <a:t>Asymptomatic hematuria &amp;/or non-nephrotic proteinuria</a:t>
                      </a:r>
                      <a:endParaRPr b="1" sz="1300">
                        <a:solidFill>
                          <a:schemeClr val="lt1"/>
                        </a:solidFill>
                        <a:latin typeface="Open Sans"/>
                        <a:ea typeface="Open Sans"/>
                        <a:cs typeface="Open Sans"/>
                        <a:sym typeface="Open Sans"/>
                      </a:endParaRPr>
                    </a:p>
                  </a:txBody>
                  <a:tcPr marT="45725" marB="45725" marR="121925" marL="1219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96809C"/>
                    </a:solidFill>
                  </a:tcPr>
                </a:tc>
                <a:tc>
                  <a:txBody>
                    <a:bodyPr/>
                    <a:lstStyle/>
                    <a:p>
                      <a:pPr indent="0" lvl="0" marL="0" rtl="0" algn="l">
                        <a:spcBef>
                          <a:spcPts val="0"/>
                        </a:spcBef>
                        <a:spcAft>
                          <a:spcPts val="0"/>
                        </a:spcAft>
                        <a:buNone/>
                      </a:pPr>
                      <a:r>
                        <a:rPr lang="en" sz="1100">
                          <a:solidFill>
                            <a:srgbClr val="434343"/>
                          </a:solidFill>
                          <a:latin typeface="Open Sans"/>
                          <a:ea typeface="Open Sans"/>
                          <a:cs typeface="Open Sans"/>
                          <a:sym typeface="Open Sans"/>
                        </a:rPr>
                        <a:t>A sign of mild glomerular abnormalities e.g. IgA nephropathy.</a:t>
                      </a:r>
                      <a:endParaRPr sz="1100">
                        <a:solidFill>
                          <a:srgbClr val="434343"/>
                        </a:solidFill>
                        <a:latin typeface="Open Sans"/>
                        <a:ea typeface="Open Sans"/>
                        <a:cs typeface="Open Sans"/>
                        <a:sym typeface="Open Sans"/>
                      </a:endParaRPr>
                    </a:p>
                  </a:txBody>
                  <a:tcPr marT="45725" marB="45725" marR="121925" marL="1219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r h="858650">
                <a:tc>
                  <a:txBody>
                    <a:bodyPr/>
                    <a:lstStyle/>
                    <a:p>
                      <a:pPr indent="0" lvl="0" marL="0" rtl="0" algn="ctr">
                        <a:spcBef>
                          <a:spcPts val="0"/>
                        </a:spcBef>
                        <a:spcAft>
                          <a:spcPts val="0"/>
                        </a:spcAft>
                        <a:buNone/>
                      </a:pPr>
                      <a:r>
                        <a:rPr b="1" lang="en" sz="1300">
                          <a:solidFill>
                            <a:schemeClr val="lt1"/>
                          </a:solidFill>
                          <a:latin typeface="Open Sans"/>
                          <a:ea typeface="Open Sans"/>
                          <a:cs typeface="Open Sans"/>
                          <a:sym typeface="Open Sans"/>
                        </a:rPr>
                        <a:t>Rapidly progressive</a:t>
                      </a:r>
                      <a:endParaRPr b="1" sz="1300">
                        <a:solidFill>
                          <a:schemeClr val="lt1"/>
                        </a:solidFill>
                        <a:latin typeface="Open Sans"/>
                        <a:ea typeface="Open Sans"/>
                        <a:cs typeface="Open Sans"/>
                        <a:sym typeface="Open Sans"/>
                      </a:endParaRPr>
                    </a:p>
                    <a:p>
                      <a:pPr indent="0" lvl="0" marL="0" rtl="0" algn="ctr">
                        <a:spcBef>
                          <a:spcPts val="0"/>
                        </a:spcBef>
                        <a:spcAft>
                          <a:spcPts val="0"/>
                        </a:spcAft>
                        <a:buNone/>
                      </a:pPr>
                      <a:r>
                        <a:rPr b="1" lang="en" sz="1300">
                          <a:solidFill>
                            <a:schemeClr val="lt1"/>
                          </a:solidFill>
                          <a:latin typeface="Open Sans"/>
                          <a:ea typeface="Open Sans"/>
                          <a:cs typeface="Open Sans"/>
                          <a:sym typeface="Open Sans"/>
                        </a:rPr>
                        <a:t>glomerulonephritis</a:t>
                      </a:r>
                      <a:endParaRPr b="1" sz="1300">
                        <a:solidFill>
                          <a:schemeClr val="lt1"/>
                        </a:solidFill>
                        <a:latin typeface="Open Sans"/>
                        <a:ea typeface="Open Sans"/>
                        <a:cs typeface="Open Sans"/>
                        <a:sym typeface="Open Sans"/>
                      </a:endParaRPr>
                    </a:p>
                  </a:txBody>
                  <a:tcPr marT="45725" marB="45725" marR="121925" marL="1219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96809C"/>
                    </a:solidFill>
                  </a:tcPr>
                </a:tc>
                <a:tc>
                  <a:txBody>
                    <a:bodyPr/>
                    <a:lstStyle/>
                    <a:p>
                      <a:pPr indent="0" lvl="0" marL="0" rtl="0" algn="l">
                        <a:spcBef>
                          <a:spcPts val="0"/>
                        </a:spcBef>
                        <a:spcAft>
                          <a:spcPts val="0"/>
                        </a:spcAft>
                        <a:buNone/>
                      </a:pPr>
                      <a:r>
                        <a:rPr lang="en" sz="1100">
                          <a:solidFill>
                            <a:srgbClr val="434343"/>
                          </a:solidFill>
                          <a:latin typeface="Open Sans"/>
                          <a:ea typeface="Open Sans"/>
                          <a:cs typeface="Open Sans"/>
                          <a:sym typeface="Open Sans"/>
                        </a:rPr>
                        <a:t>Results from severe glomerular injury leading to loss of renal function within days or weeks → hematuria, dysmorphic rbcs, rbc casts in urine, mild</a:t>
                      </a:r>
                      <a:endParaRPr sz="1100">
                        <a:solidFill>
                          <a:srgbClr val="434343"/>
                        </a:solidFill>
                        <a:latin typeface="Open Sans"/>
                        <a:ea typeface="Open Sans"/>
                        <a:cs typeface="Open Sans"/>
                        <a:sym typeface="Open Sans"/>
                      </a:endParaRPr>
                    </a:p>
                    <a:p>
                      <a:pPr indent="0" lvl="0" marL="0" rtl="0" algn="l">
                        <a:spcBef>
                          <a:spcPts val="0"/>
                        </a:spcBef>
                        <a:spcAft>
                          <a:spcPts val="0"/>
                        </a:spcAft>
                        <a:buNone/>
                      </a:pPr>
                      <a:r>
                        <a:rPr lang="en" sz="1100">
                          <a:solidFill>
                            <a:srgbClr val="434343"/>
                          </a:solidFill>
                          <a:latin typeface="Open Sans"/>
                          <a:ea typeface="Open Sans"/>
                          <a:cs typeface="Open Sans"/>
                          <a:sym typeface="Open Sans"/>
                        </a:rPr>
                        <a:t>to moderate proteinuria.</a:t>
                      </a:r>
                      <a:endParaRPr sz="1100">
                        <a:solidFill>
                          <a:srgbClr val="434343"/>
                        </a:solidFill>
                        <a:latin typeface="Open Sans"/>
                        <a:ea typeface="Open Sans"/>
                        <a:cs typeface="Open Sans"/>
                        <a:sym typeface="Open Sans"/>
                      </a:endParaRPr>
                    </a:p>
                  </a:txBody>
                  <a:tcPr marT="45725" marB="45725" marR="121925" marL="1219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r h="917975">
                <a:tc>
                  <a:txBody>
                    <a:bodyPr/>
                    <a:lstStyle/>
                    <a:p>
                      <a:pPr indent="0" lvl="0" marL="0" rtl="0" algn="ctr">
                        <a:spcBef>
                          <a:spcPts val="0"/>
                        </a:spcBef>
                        <a:spcAft>
                          <a:spcPts val="0"/>
                        </a:spcAft>
                        <a:buNone/>
                      </a:pPr>
                      <a:r>
                        <a:rPr b="1" lang="en" sz="1300">
                          <a:solidFill>
                            <a:schemeClr val="lt1"/>
                          </a:solidFill>
                          <a:latin typeface="Open Sans"/>
                          <a:ea typeface="Open Sans"/>
                          <a:cs typeface="Open Sans"/>
                          <a:sym typeface="Open Sans"/>
                        </a:rPr>
                        <a:t>Acute kidney injury</a:t>
                      </a:r>
                      <a:endParaRPr sz="1300">
                        <a:solidFill>
                          <a:srgbClr val="AAC1DB"/>
                        </a:solidFill>
                        <a:latin typeface="Open Sans"/>
                        <a:ea typeface="Open Sans"/>
                        <a:cs typeface="Open Sans"/>
                        <a:sym typeface="Open Sans"/>
                      </a:endParaRPr>
                    </a:p>
                  </a:txBody>
                  <a:tcPr marT="45725" marB="45725" marR="121925" marL="1219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96809C"/>
                    </a:solidFill>
                  </a:tcPr>
                </a:tc>
                <a:tc>
                  <a:txBody>
                    <a:bodyPr/>
                    <a:lstStyle/>
                    <a:p>
                      <a:pPr indent="0" lvl="0" marL="0" rtl="0" algn="l">
                        <a:spcBef>
                          <a:spcPts val="0"/>
                        </a:spcBef>
                        <a:spcAft>
                          <a:spcPts val="0"/>
                        </a:spcAft>
                        <a:buNone/>
                      </a:pPr>
                      <a:r>
                        <a:rPr lang="en" sz="1100">
                          <a:solidFill>
                            <a:srgbClr val="434343"/>
                          </a:solidFill>
                          <a:latin typeface="Open Sans"/>
                          <a:ea typeface="Open Sans"/>
                          <a:cs typeface="Open Sans"/>
                          <a:sym typeface="Open Sans"/>
                        </a:rPr>
                        <a:t>oliguria or anuria with recent onset of azotemia; can result from glomerular</a:t>
                      </a:r>
                      <a:endParaRPr sz="1100">
                        <a:solidFill>
                          <a:srgbClr val="434343"/>
                        </a:solidFill>
                        <a:latin typeface="Open Sans"/>
                        <a:ea typeface="Open Sans"/>
                        <a:cs typeface="Open Sans"/>
                        <a:sym typeface="Open Sans"/>
                      </a:endParaRPr>
                    </a:p>
                    <a:p>
                      <a:pPr indent="0" lvl="0" marL="0" rtl="0" algn="l">
                        <a:spcBef>
                          <a:spcPts val="0"/>
                        </a:spcBef>
                        <a:spcAft>
                          <a:spcPts val="0"/>
                        </a:spcAft>
                        <a:buNone/>
                      </a:pPr>
                      <a:r>
                        <a:rPr lang="en" sz="1100">
                          <a:solidFill>
                            <a:srgbClr val="434343"/>
                          </a:solidFill>
                          <a:latin typeface="Open Sans"/>
                          <a:ea typeface="Open Sans"/>
                          <a:cs typeface="Open Sans"/>
                          <a:sym typeface="Open Sans"/>
                        </a:rPr>
                        <a:t>injury (e.g. crescentic glomerulonephritis), interstitial injury, vascular injury (e.g. TMA) or acute tubular injury/necrosis.</a:t>
                      </a:r>
                      <a:endParaRPr sz="1100">
                        <a:solidFill>
                          <a:srgbClr val="434343"/>
                        </a:solidFill>
                        <a:latin typeface="Open Sans"/>
                        <a:ea typeface="Open Sans"/>
                        <a:cs typeface="Open Sans"/>
                        <a:sym typeface="Open Sans"/>
                      </a:endParaRPr>
                    </a:p>
                  </a:txBody>
                  <a:tcPr marT="45725" marB="45725" marR="121925" marL="1219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r h="540450">
                <a:tc>
                  <a:txBody>
                    <a:bodyPr/>
                    <a:lstStyle/>
                    <a:p>
                      <a:pPr indent="0" lvl="0" marL="0" rtl="0" algn="ctr">
                        <a:spcBef>
                          <a:spcPts val="0"/>
                        </a:spcBef>
                        <a:spcAft>
                          <a:spcPts val="0"/>
                        </a:spcAft>
                        <a:buNone/>
                      </a:pPr>
                      <a:r>
                        <a:rPr b="1" lang="en" sz="1300">
                          <a:solidFill>
                            <a:schemeClr val="lt1"/>
                          </a:solidFill>
                          <a:latin typeface="Open Sans"/>
                          <a:ea typeface="Open Sans"/>
                          <a:cs typeface="Open Sans"/>
                          <a:sym typeface="Open Sans"/>
                        </a:rPr>
                        <a:t>Chronic kidney disease</a:t>
                      </a:r>
                      <a:endParaRPr b="1" sz="1300">
                        <a:solidFill>
                          <a:schemeClr val="lt1"/>
                        </a:solidFill>
                        <a:latin typeface="Open Sans"/>
                        <a:ea typeface="Open Sans"/>
                        <a:cs typeface="Open Sans"/>
                        <a:sym typeface="Open Sans"/>
                      </a:endParaRPr>
                    </a:p>
                  </a:txBody>
                  <a:tcPr marT="45725" marB="45725" marR="121925" marL="1219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96809C"/>
                    </a:solidFill>
                  </a:tcPr>
                </a:tc>
                <a:tc>
                  <a:txBody>
                    <a:bodyPr/>
                    <a:lstStyle/>
                    <a:p>
                      <a:pPr indent="0" lvl="0" marL="0" rtl="0" algn="l">
                        <a:spcBef>
                          <a:spcPts val="0"/>
                        </a:spcBef>
                        <a:spcAft>
                          <a:spcPts val="0"/>
                        </a:spcAft>
                        <a:buNone/>
                      </a:pPr>
                      <a:r>
                        <a:rPr lang="en" sz="1100">
                          <a:solidFill>
                            <a:srgbClr val="434343"/>
                          </a:solidFill>
                          <a:latin typeface="Open Sans"/>
                          <a:ea typeface="Open Sans"/>
                          <a:cs typeface="Open Sans"/>
                          <a:sym typeface="Open Sans"/>
                        </a:rPr>
                        <a:t>Any chronic renal diseases that progresses to end stage kidney requiring dialysis and transplantation</a:t>
                      </a:r>
                      <a:endParaRPr sz="1100">
                        <a:solidFill>
                          <a:srgbClr val="434343"/>
                        </a:solidFill>
                        <a:latin typeface="Open Sans"/>
                        <a:ea typeface="Open Sans"/>
                        <a:cs typeface="Open Sans"/>
                        <a:sym typeface="Open Sans"/>
                      </a:endParaRPr>
                    </a:p>
                  </a:txBody>
                  <a:tcPr marT="45725" marB="45725" marR="121925" marL="1219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r h="641275">
                <a:tc>
                  <a:txBody>
                    <a:bodyPr/>
                    <a:lstStyle/>
                    <a:p>
                      <a:pPr indent="0" lvl="0" marL="0" rtl="0" algn="ctr">
                        <a:spcBef>
                          <a:spcPts val="0"/>
                        </a:spcBef>
                        <a:spcAft>
                          <a:spcPts val="0"/>
                        </a:spcAft>
                        <a:buNone/>
                      </a:pPr>
                      <a:r>
                        <a:rPr b="1" lang="en" sz="1300">
                          <a:solidFill>
                            <a:schemeClr val="lt1"/>
                          </a:solidFill>
                          <a:latin typeface="Open Sans"/>
                          <a:ea typeface="Open Sans"/>
                          <a:cs typeface="Open Sans"/>
                          <a:sym typeface="Open Sans"/>
                        </a:rPr>
                        <a:t>Urinary tract infection</a:t>
                      </a:r>
                      <a:endParaRPr b="1" sz="1300">
                        <a:solidFill>
                          <a:schemeClr val="lt1"/>
                        </a:solidFill>
                        <a:latin typeface="Open Sans"/>
                        <a:ea typeface="Open Sans"/>
                        <a:cs typeface="Open Sans"/>
                        <a:sym typeface="Open Sans"/>
                      </a:endParaRPr>
                    </a:p>
                  </a:txBody>
                  <a:tcPr marT="45725" marB="45725" marR="121925" marL="1219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96809C"/>
                    </a:solidFill>
                  </a:tcPr>
                </a:tc>
                <a:tc>
                  <a:txBody>
                    <a:bodyPr/>
                    <a:lstStyle/>
                    <a:p>
                      <a:pPr indent="0" lvl="0" marL="0" rtl="0" algn="l">
                        <a:spcBef>
                          <a:spcPts val="0"/>
                        </a:spcBef>
                        <a:spcAft>
                          <a:spcPts val="0"/>
                        </a:spcAft>
                        <a:buNone/>
                      </a:pPr>
                      <a:r>
                        <a:rPr lang="en" sz="1100">
                          <a:solidFill>
                            <a:srgbClr val="434343"/>
                          </a:solidFill>
                          <a:latin typeface="Open Sans"/>
                          <a:ea typeface="Open Sans"/>
                          <a:cs typeface="Open Sans"/>
                          <a:sym typeface="Open Sans"/>
                        </a:rPr>
                        <a:t>Affect the kidney (pyelonephritis) or the bladder (cystitis)  bacteriuria and pyuria (bacteria and leukocytes in urine).</a:t>
                      </a:r>
                      <a:endParaRPr sz="1100">
                        <a:solidFill>
                          <a:srgbClr val="434343"/>
                        </a:solidFill>
                        <a:latin typeface="Open Sans"/>
                        <a:ea typeface="Open Sans"/>
                        <a:cs typeface="Open Sans"/>
                        <a:sym typeface="Open Sans"/>
                      </a:endParaRPr>
                    </a:p>
                  </a:txBody>
                  <a:tcPr marT="45725" marB="45725" marR="121925" marL="1219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r h="516275">
                <a:tc>
                  <a:txBody>
                    <a:bodyPr/>
                    <a:lstStyle/>
                    <a:p>
                      <a:pPr indent="0" lvl="0" marL="0" rtl="0" algn="ctr">
                        <a:spcBef>
                          <a:spcPts val="0"/>
                        </a:spcBef>
                        <a:spcAft>
                          <a:spcPts val="0"/>
                        </a:spcAft>
                        <a:buNone/>
                      </a:pPr>
                      <a:r>
                        <a:rPr b="1" lang="en" sz="1300">
                          <a:solidFill>
                            <a:schemeClr val="lt1"/>
                          </a:solidFill>
                          <a:latin typeface="Open Sans"/>
                          <a:ea typeface="Open Sans"/>
                          <a:cs typeface="Open Sans"/>
                          <a:sym typeface="Open Sans"/>
                        </a:rPr>
                        <a:t>Nephrolithiasis (renal stones)</a:t>
                      </a:r>
                      <a:endParaRPr b="1" sz="1300">
                        <a:solidFill>
                          <a:schemeClr val="lt1"/>
                        </a:solidFill>
                        <a:latin typeface="Open Sans"/>
                        <a:ea typeface="Open Sans"/>
                        <a:cs typeface="Open Sans"/>
                        <a:sym typeface="Open Sans"/>
                      </a:endParaRPr>
                    </a:p>
                  </a:txBody>
                  <a:tcPr marT="45725" marB="45725" marR="121925" marL="1219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96809C"/>
                    </a:solidFill>
                  </a:tcPr>
                </a:tc>
                <a:tc>
                  <a:txBody>
                    <a:bodyPr/>
                    <a:lstStyle/>
                    <a:p>
                      <a:pPr indent="0" lvl="0" marL="0" rtl="0" algn="l">
                        <a:spcBef>
                          <a:spcPts val="0"/>
                        </a:spcBef>
                        <a:spcAft>
                          <a:spcPts val="0"/>
                        </a:spcAft>
                        <a:buNone/>
                      </a:pPr>
                      <a:r>
                        <a:rPr lang="en" sz="1100">
                          <a:solidFill>
                            <a:srgbClr val="434343"/>
                          </a:solidFill>
                          <a:latin typeface="Open Sans"/>
                          <a:ea typeface="Open Sans"/>
                          <a:cs typeface="Open Sans"/>
                          <a:sym typeface="Open Sans"/>
                        </a:rPr>
                        <a:t>Renal colic, hematuria (without rbc casts).</a:t>
                      </a:r>
                      <a:endParaRPr sz="1100">
                        <a:solidFill>
                          <a:srgbClr val="434343"/>
                        </a:solidFill>
                        <a:latin typeface="Open Sans"/>
                        <a:ea typeface="Open Sans"/>
                        <a:cs typeface="Open Sans"/>
                        <a:sym typeface="Open Sans"/>
                      </a:endParaRPr>
                    </a:p>
                  </a:txBody>
                  <a:tcPr marT="45725" marB="45725" marR="121925" marL="1219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lt2"/>
                    </a:solidFill>
                  </a:tcPr>
                </a:tc>
              </a:tr>
            </a:tbl>
          </a:graphicData>
        </a:graphic>
      </p:graphicFrame>
      <p:sp>
        <p:nvSpPr>
          <p:cNvPr id="229" name="Google Shape;229;p31"/>
          <p:cNvSpPr txBox="1"/>
          <p:nvPr/>
        </p:nvSpPr>
        <p:spPr>
          <a:xfrm>
            <a:off x="69300" y="7162352"/>
            <a:ext cx="6719400" cy="406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1600">
                <a:solidFill>
                  <a:srgbClr val="64506A"/>
                </a:solidFill>
                <a:latin typeface="Open Sans"/>
                <a:ea typeface="Open Sans"/>
                <a:cs typeface="Open Sans"/>
                <a:sym typeface="Open Sans"/>
              </a:rPr>
              <a:t>Terminology</a:t>
            </a:r>
            <a:endParaRPr sz="1600">
              <a:latin typeface="Open Sans"/>
              <a:ea typeface="Open Sans"/>
              <a:cs typeface="Open Sans"/>
              <a:sym typeface="Open Sans"/>
            </a:endParaRPr>
          </a:p>
        </p:txBody>
      </p:sp>
      <p:grpSp>
        <p:nvGrpSpPr>
          <p:cNvPr id="230" name="Google Shape;230;p31"/>
          <p:cNvGrpSpPr/>
          <p:nvPr/>
        </p:nvGrpSpPr>
        <p:grpSpPr>
          <a:xfrm>
            <a:off x="126434" y="7555492"/>
            <a:ext cx="3140577" cy="954165"/>
            <a:chOff x="4366795" y="3235449"/>
            <a:chExt cx="906659" cy="243075"/>
          </a:xfrm>
        </p:grpSpPr>
        <p:sp>
          <p:nvSpPr>
            <p:cNvPr id="231" name="Google Shape;231;p31"/>
            <p:cNvSpPr/>
            <p:nvPr/>
          </p:nvSpPr>
          <p:spPr>
            <a:xfrm>
              <a:off x="4404542" y="3315082"/>
              <a:ext cx="868913" cy="16344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      Majority of the glomeruli are involved.</a:t>
              </a:r>
              <a:endParaRPr>
                <a:latin typeface="Open Sans"/>
                <a:ea typeface="Open Sans"/>
                <a:cs typeface="Open Sans"/>
                <a:sym typeface="Open Sans"/>
              </a:endParaRPr>
            </a:p>
          </p:txBody>
        </p:sp>
        <p:sp>
          <p:nvSpPr>
            <p:cNvPr id="232" name="Google Shape;232;p31"/>
            <p:cNvSpPr/>
            <p:nvPr/>
          </p:nvSpPr>
          <p:spPr>
            <a:xfrm>
              <a:off x="4366795" y="3235449"/>
              <a:ext cx="300333" cy="115719"/>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Open Sans"/>
                  <a:ea typeface="Open Sans"/>
                  <a:cs typeface="Open Sans"/>
                  <a:sym typeface="Open Sans"/>
                </a:rPr>
                <a:t>DIFFUSE:</a:t>
              </a:r>
              <a:endParaRPr>
                <a:solidFill>
                  <a:schemeClr val="lt1"/>
                </a:solidFill>
                <a:latin typeface="Open Sans"/>
                <a:ea typeface="Open Sans"/>
                <a:cs typeface="Open Sans"/>
                <a:sym typeface="Open Sans"/>
              </a:endParaRPr>
            </a:p>
          </p:txBody>
        </p:sp>
      </p:grpSp>
      <p:grpSp>
        <p:nvGrpSpPr>
          <p:cNvPr id="233" name="Google Shape;233;p31"/>
          <p:cNvGrpSpPr/>
          <p:nvPr/>
        </p:nvGrpSpPr>
        <p:grpSpPr>
          <a:xfrm>
            <a:off x="3646075" y="7637327"/>
            <a:ext cx="2923237" cy="872243"/>
            <a:chOff x="4902082" y="3043164"/>
            <a:chExt cx="848570" cy="228420"/>
          </a:xfrm>
        </p:grpSpPr>
        <p:sp>
          <p:nvSpPr>
            <p:cNvPr id="234" name="Google Shape;234;p31"/>
            <p:cNvSpPr/>
            <p:nvPr/>
          </p:nvSpPr>
          <p:spPr>
            <a:xfrm>
              <a:off x="4968249" y="3068919"/>
              <a:ext cx="782403" cy="202665"/>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                Only part of a glomerular tuft is involved             </a:t>
              </a:r>
              <a:endParaRPr>
                <a:latin typeface="Open Sans"/>
                <a:ea typeface="Open Sans"/>
                <a:cs typeface="Open Sans"/>
                <a:sym typeface="Open Sans"/>
              </a:endParaRPr>
            </a:p>
          </p:txBody>
        </p:sp>
        <p:sp>
          <p:nvSpPr>
            <p:cNvPr id="235" name="Google Shape;235;p31"/>
            <p:cNvSpPr/>
            <p:nvPr/>
          </p:nvSpPr>
          <p:spPr>
            <a:xfrm>
              <a:off x="4902082" y="3043164"/>
              <a:ext cx="397023" cy="115732"/>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SEGMENTAL:</a:t>
              </a:r>
              <a:endParaRPr>
                <a:solidFill>
                  <a:schemeClr val="lt1"/>
                </a:solidFill>
                <a:latin typeface="Open Sans"/>
                <a:ea typeface="Open Sans"/>
                <a:cs typeface="Open Sans"/>
                <a:sym typeface="Open Sans"/>
              </a:endParaRPr>
            </a:p>
          </p:txBody>
        </p:sp>
      </p:grpSp>
      <p:grpSp>
        <p:nvGrpSpPr>
          <p:cNvPr id="236" name="Google Shape;236;p31"/>
          <p:cNvGrpSpPr/>
          <p:nvPr/>
        </p:nvGrpSpPr>
        <p:grpSpPr>
          <a:xfrm>
            <a:off x="187073" y="8587737"/>
            <a:ext cx="3079979" cy="761741"/>
            <a:chOff x="4358547" y="3285509"/>
            <a:chExt cx="837657" cy="213900"/>
          </a:xfrm>
        </p:grpSpPr>
        <p:sp>
          <p:nvSpPr>
            <p:cNvPr id="237" name="Google Shape;237;p31"/>
            <p:cNvSpPr/>
            <p:nvPr/>
          </p:nvSpPr>
          <p:spPr>
            <a:xfrm>
              <a:off x="4413801" y="3370138"/>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          Some of the glomeruli</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are involved</a:t>
              </a:r>
              <a:endParaRPr>
                <a:latin typeface="Open Sans"/>
                <a:ea typeface="Open Sans"/>
                <a:cs typeface="Open Sans"/>
                <a:sym typeface="Open Sans"/>
              </a:endParaRPr>
            </a:p>
          </p:txBody>
        </p:sp>
        <p:sp>
          <p:nvSpPr>
            <p:cNvPr id="238" name="Google Shape;238;p31"/>
            <p:cNvSpPr/>
            <p:nvPr/>
          </p:nvSpPr>
          <p:spPr>
            <a:xfrm>
              <a:off x="4358547" y="3285509"/>
              <a:ext cx="257729"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Open Sans"/>
                  <a:ea typeface="Open Sans"/>
                  <a:cs typeface="Open Sans"/>
                  <a:sym typeface="Open Sans"/>
                </a:rPr>
                <a:t>FOCAL:</a:t>
              </a:r>
              <a:endParaRPr>
                <a:solidFill>
                  <a:schemeClr val="lt1"/>
                </a:solidFill>
                <a:latin typeface="Open Sans"/>
                <a:ea typeface="Open Sans"/>
                <a:cs typeface="Open Sans"/>
                <a:sym typeface="Open Sans"/>
              </a:endParaRPr>
            </a:p>
          </p:txBody>
        </p:sp>
      </p:grpSp>
      <p:grpSp>
        <p:nvGrpSpPr>
          <p:cNvPr id="239" name="Google Shape;239;p31"/>
          <p:cNvGrpSpPr/>
          <p:nvPr/>
        </p:nvGrpSpPr>
        <p:grpSpPr>
          <a:xfrm>
            <a:off x="3598064" y="8532489"/>
            <a:ext cx="2819737" cy="872219"/>
            <a:chOff x="4412871" y="3220562"/>
            <a:chExt cx="814035" cy="261535"/>
          </a:xfrm>
        </p:grpSpPr>
        <p:sp>
          <p:nvSpPr>
            <p:cNvPr id="240" name="Google Shape;240;p31"/>
            <p:cNvSpPr/>
            <p:nvPr/>
          </p:nvSpPr>
          <p:spPr>
            <a:xfrm>
              <a:off x="4444504" y="3306244"/>
              <a:ext cx="782403" cy="175853"/>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Involving the total glomerular tuft</a:t>
              </a:r>
              <a:endParaRPr>
                <a:latin typeface="Open Sans"/>
                <a:ea typeface="Open Sans"/>
                <a:cs typeface="Open Sans"/>
                <a:sym typeface="Open Sans"/>
              </a:endParaRPr>
            </a:p>
          </p:txBody>
        </p:sp>
        <p:sp>
          <p:nvSpPr>
            <p:cNvPr id="241" name="Google Shape;241;p31"/>
            <p:cNvSpPr/>
            <p:nvPr/>
          </p:nvSpPr>
          <p:spPr>
            <a:xfrm>
              <a:off x="4412871" y="3220562"/>
              <a:ext cx="277735"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4506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Open Sans"/>
                  <a:ea typeface="Open Sans"/>
                  <a:cs typeface="Open Sans"/>
                  <a:sym typeface="Open Sans"/>
                </a:rPr>
                <a:t>GLOBAL:</a:t>
              </a:r>
              <a:endParaRPr>
                <a:solidFill>
                  <a:schemeClr val="lt1"/>
                </a:solidFill>
                <a:latin typeface="Open Sans"/>
                <a:ea typeface="Open Sans"/>
                <a:cs typeface="Open Sans"/>
                <a:sym typeface="Open Sans"/>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2"/>
          <p:cNvSpPr/>
          <p:nvPr/>
        </p:nvSpPr>
        <p:spPr>
          <a:xfrm>
            <a:off x="810112" y="149675"/>
            <a:ext cx="5133402" cy="1299618"/>
          </a:xfrm>
          <a:prstGeom prst="flowChartTerminator">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 sz="4000">
                <a:solidFill>
                  <a:srgbClr val="64506A"/>
                </a:solidFill>
                <a:latin typeface="Open Sans"/>
                <a:ea typeface="Open Sans"/>
                <a:cs typeface="Open Sans"/>
                <a:sym typeface="Open Sans"/>
              </a:rPr>
              <a:t>Nephr</a:t>
            </a:r>
            <a:r>
              <a:rPr b="1" lang="en" sz="4000" u="sng">
                <a:solidFill>
                  <a:srgbClr val="64506A"/>
                </a:solidFill>
                <a:latin typeface="Open Sans"/>
                <a:ea typeface="Open Sans"/>
                <a:cs typeface="Open Sans"/>
                <a:sym typeface="Open Sans"/>
              </a:rPr>
              <a:t>o</a:t>
            </a:r>
            <a:r>
              <a:rPr b="1" lang="en" sz="4000">
                <a:solidFill>
                  <a:srgbClr val="64506A"/>
                </a:solidFill>
                <a:latin typeface="Open Sans"/>
                <a:ea typeface="Open Sans"/>
                <a:cs typeface="Open Sans"/>
                <a:sym typeface="Open Sans"/>
              </a:rPr>
              <a:t>tic syndrome</a:t>
            </a:r>
            <a:endParaRPr b="1" sz="4000">
              <a:solidFill>
                <a:srgbClr val="64506A"/>
              </a:solidFill>
              <a:latin typeface="Open Sans"/>
              <a:ea typeface="Open Sans"/>
              <a:cs typeface="Open Sans"/>
              <a:sym typeface="Open Sans"/>
            </a:endParaRPr>
          </a:p>
        </p:txBody>
      </p:sp>
      <p:sp>
        <p:nvSpPr>
          <p:cNvPr id="247" name="Google Shape;247;p32"/>
          <p:cNvSpPr txBox="1"/>
          <p:nvPr/>
        </p:nvSpPr>
        <p:spPr>
          <a:xfrm>
            <a:off x="333375" y="1598775"/>
            <a:ext cx="55341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A group of </a:t>
            </a:r>
            <a:r>
              <a:rPr lang="en">
                <a:solidFill>
                  <a:srgbClr val="CC0000"/>
                </a:solidFill>
                <a:latin typeface="Open Sans"/>
                <a:ea typeface="Open Sans"/>
                <a:cs typeface="Open Sans"/>
                <a:sym typeface="Open Sans"/>
              </a:rPr>
              <a:t>clinical features </a:t>
            </a:r>
            <a:r>
              <a:rPr lang="en">
                <a:latin typeface="Open Sans"/>
                <a:ea typeface="Open Sans"/>
                <a:cs typeface="Open Sans"/>
                <a:sym typeface="Open Sans"/>
              </a:rPr>
              <a:t>that include the following:</a:t>
            </a:r>
            <a:endParaRPr>
              <a:latin typeface="Open Sans"/>
              <a:ea typeface="Open Sans"/>
              <a:cs typeface="Open Sans"/>
              <a:sym typeface="Open Sans"/>
            </a:endParaRPr>
          </a:p>
        </p:txBody>
      </p:sp>
      <p:grpSp>
        <p:nvGrpSpPr>
          <p:cNvPr id="248" name="Google Shape;248;p32"/>
          <p:cNvGrpSpPr/>
          <p:nvPr/>
        </p:nvGrpSpPr>
        <p:grpSpPr>
          <a:xfrm>
            <a:off x="386116" y="2144550"/>
            <a:ext cx="5833781" cy="702532"/>
            <a:chOff x="4411969" y="2233972"/>
            <a:chExt cx="763574" cy="233694"/>
          </a:xfrm>
        </p:grpSpPr>
        <p:sp>
          <p:nvSpPr>
            <p:cNvPr id="249" name="Google Shape;249;p32"/>
            <p:cNvSpPr/>
            <p:nvPr/>
          </p:nvSpPr>
          <p:spPr>
            <a:xfrm>
              <a:off x="4411969" y="2278597"/>
              <a:ext cx="763574" cy="189069"/>
            </a:xfrm>
            <a:custGeom>
              <a:rect b="b" l="l" r="r" t="t"/>
              <a:pathLst>
                <a:path extrusionOk="0" h="3199" w="16911">
                  <a:moveTo>
                    <a:pt x="1" y="1"/>
                  </a:moveTo>
                  <a:lnTo>
                    <a:pt x="1" y="3198"/>
                  </a:lnTo>
                  <a:lnTo>
                    <a:pt x="16911" y="3198"/>
                  </a:lnTo>
                  <a:lnTo>
                    <a:pt x="1691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Open Sans"/>
                  <a:ea typeface="Open Sans"/>
                  <a:cs typeface="Open Sans"/>
                  <a:sym typeface="Open Sans"/>
                </a:rPr>
                <a:t>                                        Is    </a:t>
              </a:r>
              <a:r>
                <a:rPr lang="en" sz="1200">
                  <a:latin typeface="Open Sans"/>
                  <a:ea typeface="Open Sans"/>
                  <a:cs typeface="Open Sans"/>
                  <a:sym typeface="Open Sans"/>
                </a:rPr>
                <a:t>the loss in the urine of &gt;3.5 g of protein/day.</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This is due abnormal permeability of the glomerular capillary wall.</a:t>
              </a:r>
              <a:endParaRPr sz="1200">
                <a:latin typeface="Open Sans"/>
                <a:ea typeface="Open Sans"/>
                <a:cs typeface="Open Sans"/>
                <a:sym typeface="Open Sans"/>
              </a:endParaRPr>
            </a:p>
          </p:txBody>
        </p:sp>
        <p:sp>
          <p:nvSpPr>
            <p:cNvPr id="250" name="Google Shape;250;p32"/>
            <p:cNvSpPr/>
            <p:nvPr/>
          </p:nvSpPr>
          <p:spPr>
            <a:xfrm>
              <a:off x="4411970" y="2233972"/>
              <a:ext cx="260766" cy="144443"/>
            </a:xfrm>
            <a:custGeom>
              <a:rect b="b" l="l" r="r" t="t"/>
              <a:pathLst>
                <a:path extrusionOk="0" h="3199" w="5809">
                  <a:moveTo>
                    <a:pt x="1" y="1"/>
                  </a:moveTo>
                  <a:lnTo>
                    <a:pt x="1" y="3198"/>
                  </a:lnTo>
                  <a:lnTo>
                    <a:pt x="5809" y="3198"/>
                  </a:lnTo>
                  <a:lnTo>
                    <a:pt x="4195" y="1"/>
                  </a:ln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Open Sans"/>
                  <a:ea typeface="Open Sans"/>
                  <a:cs typeface="Open Sans"/>
                  <a:sym typeface="Open Sans"/>
                </a:rPr>
                <a:t>Massive proteinuria:</a:t>
              </a:r>
              <a:endParaRPr sz="1200">
                <a:solidFill>
                  <a:schemeClr val="lt1"/>
                </a:solidFill>
                <a:latin typeface="Open Sans"/>
                <a:ea typeface="Open Sans"/>
                <a:cs typeface="Open Sans"/>
                <a:sym typeface="Open Sans"/>
              </a:endParaRPr>
            </a:p>
          </p:txBody>
        </p:sp>
      </p:grpSp>
      <p:grpSp>
        <p:nvGrpSpPr>
          <p:cNvPr id="251" name="Google Shape;251;p32"/>
          <p:cNvGrpSpPr/>
          <p:nvPr/>
        </p:nvGrpSpPr>
        <p:grpSpPr>
          <a:xfrm>
            <a:off x="375312" y="2980875"/>
            <a:ext cx="5855393" cy="727625"/>
            <a:chOff x="4427854" y="2220857"/>
            <a:chExt cx="766684" cy="178769"/>
          </a:xfrm>
        </p:grpSpPr>
        <p:sp>
          <p:nvSpPr>
            <p:cNvPr id="252" name="Google Shape;252;p32"/>
            <p:cNvSpPr/>
            <p:nvPr/>
          </p:nvSpPr>
          <p:spPr>
            <a:xfrm>
              <a:off x="4430963" y="2278600"/>
              <a:ext cx="763574" cy="121026"/>
            </a:xfrm>
            <a:custGeom>
              <a:rect b="b" l="l" r="r" t="t"/>
              <a:pathLst>
                <a:path extrusionOk="0" h="3199" w="16911">
                  <a:moveTo>
                    <a:pt x="1" y="1"/>
                  </a:moveTo>
                  <a:lnTo>
                    <a:pt x="1" y="3198"/>
                  </a:lnTo>
                  <a:lnTo>
                    <a:pt x="16911" y="3198"/>
                  </a:lnTo>
                  <a:lnTo>
                    <a:pt x="1691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Open Sans"/>
                  <a:ea typeface="Open Sans"/>
                  <a:cs typeface="Open Sans"/>
                  <a:sym typeface="Open Sans"/>
                </a:rPr>
                <a:t>plasma albumin levels &lt;3g/dL (this is due to the loss of protein in the urine)</a:t>
              </a:r>
              <a:endParaRPr sz="1200">
                <a:latin typeface="Open Sans"/>
                <a:ea typeface="Open Sans"/>
                <a:cs typeface="Open Sans"/>
                <a:sym typeface="Open Sans"/>
              </a:endParaRPr>
            </a:p>
          </p:txBody>
        </p:sp>
        <p:sp>
          <p:nvSpPr>
            <p:cNvPr id="253" name="Google Shape;253;p32"/>
            <p:cNvSpPr/>
            <p:nvPr/>
          </p:nvSpPr>
          <p:spPr>
            <a:xfrm>
              <a:off x="4427854" y="2220857"/>
              <a:ext cx="518482" cy="85621"/>
            </a:xfrm>
            <a:custGeom>
              <a:rect b="b" l="l" r="r" t="t"/>
              <a:pathLst>
                <a:path extrusionOk="0" h="3199" w="5809">
                  <a:moveTo>
                    <a:pt x="1" y="1"/>
                  </a:moveTo>
                  <a:lnTo>
                    <a:pt x="1" y="3198"/>
                  </a:lnTo>
                  <a:lnTo>
                    <a:pt x="5809" y="3198"/>
                  </a:lnTo>
                  <a:lnTo>
                    <a:pt x="4195" y="1"/>
                  </a:ln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Open Sans"/>
                  <a:ea typeface="Open Sans"/>
                  <a:cs typeface="Open Sans"/>
                  <a:sym typeface="Open Sans"/>
                </a:rPr>
                <a:t> </a:t>
              </a:r>
              <a:r>
                <a:rPr lang="en" sz="1200">
                  <a:solidFill>
                    <a:schemeClr val="lt1"/>
                  </a:solidFill>
                  <a:latin typeface="Open Sans"/>
                  <a:ea typeface="Open Sans"/>
                  <a:cs typeface="Open Sans"/>
                  <a:sym typeface="Open Sans"/>
                </a:rPr>
                <a:t>Hypoproteinemia or hypoalbuminemia:</a:t>
              </a:r>
              <a:endParaRPr sz="1200">
                <a:solidFill>
                  <a:schemeClr val="lt1"/>
                </a:solidFill>
                <a:latin typeface="Open Sans"/>
                <a:ea typeface="Open Sans"/>
                <a:cs typeface="Open Sans"/>
                <a:sym typeface="Open Sans"/>
              </a:endParaRPr>
            </a:p>
          </p:txBody>
        </p:sp>
      </p:grpSp>
      <p:grpSp>
        <p:nvGrpSpPr>
          <p:cNvPr id="254" name="Google Shape;254;p32"/>
          <p:cNvGrpSpPr/>
          <p:nvPr/>
        </p:nvGrpSpPr>
        <p:grpSpPr>
          <a:xfrm>
            <a:off x="407711" y="3842295"/>
            <a:ext cx="5833781" cy="568372"/>
            <a:chOff x="4411970" y="2233975"/>
            <a:chExt cx="763574" cy="189067"/>
          </a:xfrm>
        </p:grpSpPr>
        <p:sp>
          <p:nvSpPr>
            <p:cNvPr id="255" name="Google Shape;255;p32"/>
            <p:cNvSpPr/>
            <p:nvPr/>
          </p:nvSpPr>
          <p:spPr>
            <a:xfrm>
              <a:off x="4411970" y="2278599"/>
              <a:ext cx="763574" cy="144443"/>
            </a:xfrm>
            <a:custGeom>
              <a:rect b="b" l="l" r="r" t="t"/>
              <a:pathLst>
                <a:path extrusionOk="0" h="3199" w="16911">
                  <a:moveTo>
                    <a:pt x="1" y="1"/>
                  </a:moveTo>
                  <a:lnTo>
                    <a:pt x="1" y="3198"/>
                  </a:lnTo>
                  <a:lnTo>
                    <a:pt x="16911" y="3198"/>
                  </a:lnTo>
                  <a:lnTo>
                    <a:pt x="1691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Open Sans"/>
                  <a:ea typeface="Open Sans"/>
                  <a:cs typeface="Open Sans"/>
                  <a:sym typeface="Open Sans"/>
                </a:rPr>
                <a:t>                   hypoproteinemia causes reduced plasma colloid osmotic pressure, salt water retention &amp; odema.</a:t>
              </a:r>
              <a:endParaRPr sz="1200">
                <a:latin typeface="Open Sans"/>
                <a:ea typeface="Open Sans"/>
                <a:cs typeface="Open Sans"/>
                <a:sym typeface="Open Sans"/>
              </a:endParaRPr>
            </a:p>
          </p:txBody>
        </p:sp>
        <p:sp>
          <p:nvSpPr>
            <p:cNvPr id="256" name="Google Shape;256;p32"/>
            <p:cNvSpPr/>
            <p:nvPr/>
          </p:nvSpPr>
          <p:spPr>
            <a:xfrm>
              <a:off x="4411971" y="2233975"/>
              <a:ext cx="110487" cy="114100"/>
            </a:xfrm>
            <a:custGeom>
              <a:rect b="b" l="l" r="r" t="t"/>
              <a:pathLst>
                <a:path extrusionOk="0" h="3199" w="5809">
                  <a:moveTo>
                    <a:pt x="1" y="1"/>
                  </a:moveTo>
                  <a:lnTo>
                    <a:pt x="1" y="3198"/>
                  </a:lnTo>
                  <a:lnTo>
                    <a:pt x="5809" y="3198"/>
                  </a:lnTo>
                  <a:lnTo>
                    <a:pt x="4195" y="1"/>
                  </a:ln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Open Sans"/>
                  <a:ea typeface="Open Sans"/>
                  <a:cs typeface="Open Sans"/>
                  <a:sym typeface="Open Sans"/>
                </a:rPr>
                <a:t> Odema:</a:t>
              </a:r>
              <a:endParaRPr sz="1200">
                <a:solidFill>
                  <a:schemeClr val="lt1"/>
                </a:solidFill>
                <a:latin typeface="Open Sans"/>
                <a:ea typeface="Open Sans"/>
                <a:cs typeface="Open Sans"/>
                <a:sym typeface="Open Sans"/>
              </a:endParaRPr>
            </a:p>
          </p:txBody>
        </p:sp>
      </p:grpSp>
      <p:sp>
        <p:nvSpPr>
          <p:cNvPr id="257" name="Google Shape;257;p32"/>
          <p:cNvSpPr/>
          <p:nvPr/>
        </p:nvSpPr>
        <p:spPr>
          <a:xfrm>
            <a:off x="407700" y="5043275"/>
            <a:ext cx="5938213" cy="769551"/>
          </a:xfrm>
          <a:custGeom>
            <a:rect b="b" l="l" r="r" t="t"/>
            <a:pathLst>
              <a:path extrusionOk="0" h="3199" w="16911">
                <a:moveTo>
                  <a:pt x="1" y="1"/>
                </a:moveTo>
                <a:lnTo>
                  <a:pt x="1" y="3198"/>
                </a:lnTo>
                <a:lnTo>
                  <a:pt x="16911" y="3198"/>
                </a:lnTo>
                <a:lnTo>
                  <a:pt x="1691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latin typeface="Open Sans"/>
                <a:ea typeface="Open Sans"/>
                <a:cs typeface="Open Sans"/>
                <a:sym typeface="Open Sans"/>
              </a:rPr>
              <a:t>hypoalbuminemia causes compensatory increase in lipoprotein secretion by the liver leading to hyperlipidemia. At the same time there is increased loss of lipid in the urine, lipiduria (due to abnormal permeability of the GBM).</a:t>
            </a:r>
            <a:endParaRPr sz="1100">
              <a:latin typeface="Open Sans"/>
              <a:ea typeface="Open Sans"/>
              <a:cs typeface="Open Sans"/>
              <a:sym typeface="Open Sans"/>
            </a:endParaRPr>
          </a:p>
        </p:txBody>
      </p:sp>
      <p:sp>
        <p:nvSpPr>
          <p:cNvPr id="258" name="Google Shape;258;p32"/>
          <p:cNvSpPr/>
          <p:nvPr/>
        </p:nvSpPr>
        <p:spPr>
          <a:xfrm>
            <a:off x="414300" y="4609450"/>
            <a:ext cx="3031499" cy="434224"/>
          </a:xfrm>
          <a:custGeom>
            <a:rect b="b" l="l" r="r" t="t"/>
            <a:pathLst>
              <a:path extrusionOk="0" h="3199" w="5809">
                <a:moveTo>
                  <a:pt x="1" y="1"/>
                </a:moveTo>
                <a:lnTo>
                  <a:pt x="1" y="3198"/>
                </a:lnTo>
                <a:lnTo>
                  <a:pt x="5809" y="3198"/>
                </a:lnTo>
                <a:lnTo>
                  <a:pt x="4195" y="1"/>
                </a:lnTo>
                <a:close/>
              </a:path>
            </a:pathLst>
          </a:custGeom>
          <a:solidFill>
            <a:srgbClr val="6450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chemeClr val="lt1"/>
                </a:solidFill>
              </a:rPr>
              <a:t> </a:t>
            </a:r>
            <a:r>
              <a:rPr lang="en" sz="1300">
                <a:solidFill>
                  <a:schemeClr val="lt1"/>
                </a:solidFill>
                <a:latin typeface="Open Sans"/>
                <a:ea typeface="Open Sans"/>
                <a:cs typeface="Open Sans"/>
                <a:sym typeface="Open Sans"/>
              </a:rPr>
              <a:t>Hyperlipidemia and lipiduria:</a:t>
            </a:r>
            <a:endParaRPr sz="1300">
              <a:solidFill>
                <a:schemeClr val="lt1"/>
              </a:solidFill>
              <a:latin typeface="Open Sans"/>
              <a:ea typeface="Open Sans"/>
              <a:cs typeface="Open Sans"/>
              <a:sym typeface="Open Sans"/>
            </a:endParaRPr>
          </a:p>
        </p:txBody>
      </p:sp>
      <p:sp>
        <p:nvSpPr>
          <p:cNvPr id="259" name="Google Shape;259;p32"/>
          <p:cNvSpPr txBox="1"/>
          <p:nvPr/>
        </p:nvSpPr>
        <p:spPr>
          <a:xfrm>
            <a:off x="481050" y="5829338"/>
            <a:ext cx="6029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Open Sans"/>
                <a:ea typeface="Open Sans"/>
                <a:cs typeface="Open Sans"/>
                <a:sym typeface="Open Sans"/>
              </a:rPr>
              <a:t>Note: in the beginning there is little or no azotemia, hematuria, or hypertension</a:t>
            </a:r>
            <a:endParaRPr sz="1000">
              <a:latin typeface="Open Sans"/>
              <a:ea typeface="Open Sans"/>
              <a:cs typeface="Open Sans"/>
              <a:sym typeface="Open Sans"/>
            </a:endParaRPr>
          </a:p>
          <a:p>
            <a:pPr indent="0" lvl="0" marL="0" rtl="0" algn="ctr">
              <a:spcBef>
                <a:spcPts val="0"/>
              </a:spcBef>
              <a:spcAft>
                <a:spcPts val="0"/>
              </a:spcAft>
              <a:buNone/>
            </a:pPr>
            <a:r>
              <a:rPr lang="en" sz="1000">
                <a:latin typeface="Open Sans"/>
                <a:ea typeface="Open Sans"/>
                <a:cs typeface="Open Sans"/>
                <a:sym typeface="Open Sans"/>
              </a:rPr>
              <a:t>(not part of definition of nephrotic syndrome).</a:t>
            </a:r>
            <a:endParaRPr sz="1000">
              <a:latin typeface="Open Sans"/>
              <a:ea typeface="Open Sans"/>
              <a:cs typeface="Open Sans"/>
              <a:sym typeface="Open Sans"/>
            </a:endParaRPr>
          </a:p>
        </p:txBody>
      </p:sp>
      <p:graphicFrame>
        <p:nvGraphicFramePr>
          <p:cNvPr id="260" name="Google Shape;260;p32"/>
          <p:cNvGraphicFramePr/>
          <p:nvPr/>
        </p:nvGraphicFramePr>
        <p:xfrm>
          <a:off x="571625" y="6338440"/>
          <a:ext cx="3000000" cy="3000000"/>
        </p:xfrm>
        <a:graphic>
          <a:graphicData uri="http://schemas.openxmlformats.org/drawingml/2006/table">
            <a:tbl>
              <a:tblPr bandRow="1" firstRow="1">
                <a:noFill/>
                <a:tableStyleId>{19A483BC-85B7-4CD9-AC8A-15294232594C}</a:tableStyleId>
              </a:tblPr>
              <a:tblGrid>
                <a:gridCol w="2857375"/>
                <a:gridCol w="2857375"/>
              </a:tblGrid>
              <a:tr h="417200">
                <a:tc gridSpan="2">
                  <a:txBody>
                    <a:bodyPr/>
                    <a:lstStyle/>
                    <a:p>
                      <a:pPr indent="0" lvl="0" marL="0" rtl="0" algn="ctr">
                        <a:spcBef>
                          <a:spcPts val="0"/>
                        </a:spcBef>
                        <a:spcAft>
                          <a:spcPts val="0"/>
                        </a:spcAft>
                        <a:buNone/>
                      </a:pPr>
                      <a:r>
                        <a:rPr lang="en" sz="2300">
                          <a:latin typeface="Open Sans"/>
                          <a:ea typeface="Open Sans"/>
                          <a:cs typeface="Open Sans"/>
                          <a:sym typeface="Open Sans"/>
                        </a:rPr>
                        <a:t>Causes of nephrotic syndrome</a:t>
                      </a:r>
                      <a:endParaRPr sz="2300">
                        <a:latin typeface="Open Sans"/>
                        <a:ea typeface="Open Sans"/>
                        <a:cs typeface="Open Sans"/>
                        <a:sym typeface="Open Sans"/>
                      </a:endParaRPr>
                    </a:p>
                  </a:txBody>
                  <a:tcPr marT="45725" marB="45725" marR="121925" marL="121925">
                    <a:solidFill>
                      <a:srgbClr val="64506A"/>
                    </a:solidFill>
                  </a:tcPr>
                </a:tc>
                <a:tc hMerge="1"/>
              </a:tr>
              <a:tr h="370725">
                <a:tc>
                  <a:txBody>
                    <a:bodyPr/>
                    <a:lstStyle/>
                    <a:p>
                      <a:pPr indent="0" lvl="0" marL="0" rtl="0" algn="ctr">
                        <a:spcBef>
                          <a:spcPts val="0"/>
                        </a:spcBef>
                        <a:spcAft>
                          <a:spcPts val="0"/>
                        </a:spcAft>
                        <a:buNone/>
                      </a:pPr>
                      <a:r>
                        <a:rPr b="1" lang="en" sz="1600">
                          <a:solidFill>
                            <a:schemeClr val="lt1"/>
                          </a:solidFill>
                          <a:latin typeface="Open Sans"/>
                          <a:ea typeface="Open Sans"/>
                          <a:cs typeface="Open Sans"/>
                          <a:sym typeface="Open Sans"/>
                        </a:rPr>
                        <a:t>Primary causes</a:t>
                      </a:r>
                      <a:endParaRPr b="1" sz="1300">
                        <a:solidFill>
                          <a:srgbClr val="AAC1DB"/>
                        </a:solidFill>
                        <a:latin typeface="Open Sans"/>
                        <a:ea typeface="Open Sans"/>
                        <a:cs typeface="Open Sans"/>
                        <a:sym typeface="Open Sans"/>
                      </a:endParaRPr>
                    </a:p>
                  </a:txBody>
                  <a:tcPr marT="45725" marB="45725" marR="121925" marL="121925">
                    <a:solidFill>
                      <a:srgbClr val="96809C"/>
                    </a:solidFill>
                  </a:tcPr>
                </a:tc>
                <a:tc>
                  <a:txBody>
                    <a:bodyPr/>
                    <a:lstStyle/>
                    <a:p>
                      <a:pPr indent="0" lvl="0" marL="0" marR="0" rtl="0" algn="ctr">
                        <a:spcBef>
                          <a:spcPts val="0"/>
                        </a:spcBef>
                        <a:spcAft>
                          <a:spcPts val="0"/>
                        </a:spcAft>
                        <a:buNone/>
                      </a:pPr>
                      <a:r>
                        <a:rPr b="1" lang="en">
                          <a:solidFill>
                            <a:schemeClr val="lt1"/>
                          </a:solidFill>
                          <a:latin typeface="Open Sans"/>
                          <a:ea typeface="Open Sans"/>
                          <a:cs typeface="Open Sans"/>
                          <a:sym typeface="Open Sans"/>
                        </a:rPr>
                        <a:t>Secondary causes</a:t>
                      </a:r>
                      <a:endParaRPr b="1">
                        <a:solidFill>
                          <a:schemeClr val="lt1"/>
                        </a:solidFill>
                        <a:latin typeface="Open Sans"/>
                        <a:ea typeface="Open Sans"/>
                        <a:cs typeface="Open Sans"/>
                        <a:sym typeface="Open Sans"/>
                      </a:endParaRPr>
                    </a:p>
                  </a:txBody>
                  <a:tcPr marT="45725" marB="45725" marR="121925" marL="121925">
                    <a:solidFill>
                      <a:srgbClr val="96809C"/>
                    </a:solidFill>
                  </a:tcPr>
                </a:tc>
              </a:tr>
              <a:tr h="370725">
                <a:tc>
                  <a:txBody>
                    <a:bodyPr/>
                    <a:lstStyle/>
                    <a:p>
                      <a:pPr indent="0" lvl="0" marL="0" rtl="0" algn="l">
                        <a:spcBef>
                          <a:spcPts val="0"/>
                        </a:spcBef>
                        <a:spcAft>
                          <a:spcPts val="0"/>
                        </a:spcAft>
                        <a:buNone/>
                      </a:pPr>
                      <a:r>
                        <a:rPr lang="en" sz="1000">
                          <a:solidFill>
                            <a:srgbClr val="262626"/>
                          </a:solidFill>
                          <a:latin typeface="Open Sans"/>
                          <a:ea typeface="Open Sans"/>
                          <a:cs typeface="Open Sans"/>
                          <a:sym typeface="Open Sans"/>
                        </a:rPr>
                        <a:t>● </a:t>
                      </a:r>
                      <a:r>
                        <a:rPr b="1" lang="en" sz="1000">
                          <a:solidFill>
                            <a:srgbClr val="262626"/>
                          </a:solidFill>
                          <a:latin typeface="Open Sans"/>
                          <a:ea typeface="Open Sans"/>
                          <a:cs typeface="Open Sans"/>
                          <a:sym typeface="Open Sans"/>
                        </a:rPr>
                        <a:t>Minimal change disease (well explained in the next slide)</a:t>
                      </a:r>
                      <a:endParaRPr b="1" sz="1000">
                        <a:solidFill>
                          <a:srgbClr val="262626"/>
                        </a:solidFill>
                        <a:latin typeface="Open Sans"/>
                        <a:ea typeface="Open Sans"/>
                        <a:cs typeface="Open Sans"/>
                        <a:sym typeface="Open Sans"/>
                      </a:endParaRPr>
                    </a:p>
                    <a:p>
                      <a:pPr indent="0" lvl="0" marL="0" rtl="0" algn="l">
                        <a:spcBef>
                          <a:spcPts val="0"/>
                        </a:spcBef>
                        <a:spcAft>
                          <a:spcPts val="0"/>
                        </a:spcAft>
                        <a:buNone/>
                      </a:pPr>
                      <a:r>
                        <a:t/>
                      </a:r>
                      <a:endParaRPr b="1" sz="1000">
                        <a:solidFill>
                          <a:srgbClr val="262626"/>
                        </a:solidFill>
                        <a:latin typeface="Open Sans"/>
                        <a:ea typeface="Open Sans"/>
                        <a:cs typeface="Open Sans"/>
                        <a:sym typeface="Open Sans"/>
                      </a:endParaRPr>
                    </a:p>
                    <a:p>
                      <a:pPr indent="0" lvl="0" marL="0" rtl="0" algn="l">
                        <a:spcBef>
                          <a:spcPts val="0"/>
                        </a:spcBef>
                        <a:spcAft>
                          <a:spcPts val="0"/>
                        </a:spcAft>
                        <a:buNone/>
                      </a:pPr>
                      <a:r>
                        <a:rPr b="1" lang="en" sz="1000">
                          <a:solidFill>
                            <a:srgbClr val="262626"/>
                          </a:solidFill>
                          <a:latin typeface="Open Sans"/>
                          <a:ea typeface="Open Sans"/>
                          <a:cs typeface="Open Sans"/>
                          <a:sym typeface="Open Sans"/>
                        </a:rPr>
                        <a:t>● Membranous GN</a:t>
                      </a:r>
                      <a:endParaRPr b="1" sz="1000">
                        <a:solidFill>
                          <a:srgbClr val="262626"/>
                        </a:solidFill>
                        <a:latin typeface="Open Sans"/>
                        <a:ea typeface="Open Sans"/>
                        <a:cs typeface="Open Sans"/>
                        <a:sym typeface="Open Sans"/>
                      </a:endParaRPr>
                    </a:p>
                    <a:p>
                      <a:pPr indent="0" lvl="0" marL="0" rtl="0" algn="l">
                        <a:spcBef>
                          <a:spcPts val="0"/>
                        </a:spcBef>
                        <a:spcAft>
                          <a:spcPts val="0"/>
                        </a:spcAft>
                        <a:buNone/>
                      </a:pPr>
                      <a:r>
                        <a:t/>
                      </a:r>
                      <a:endParaRPr b="1" sz="1000">
                        <a:solidFill>
                          <a:srgbClr val="262626"/>
                        </a:solidFill>
                        <a:latin typeface="Open Sans"/>
                        <a:ea typeface="Open Sans"/>
                        <a:cs typeface="Open Sans"/>
                        <a:sym typeface="Open Sans"/>
                      </a:endParaRPr>
                    </a:p>
                    <a:p>
                      <a:pPr indent="0" lvl="0" marL="0" rtl="0" algn="l">
                        <a:spcBef>
                          <a:spcPts val="0"/>
                        </a:spcBef>
                        <a:spcAft>
                          <a:spcPts val="0"/>
                        </a:spcAft>
                        <a:buNone/>
                      </a:pPr>
                      <a:r>
                        <a:rPr b="1" lang="en" sz="1000">
                          <a:solidFill>
                            <a:srgbClr val="262626"/>
                          </a:solidFill>
                          <a:latin typeface="Open Sans"/>
                          <a:ea typeface="Open Sans"/>
                          <a:cs typeface="Open Sans"/>
                          <a:sym typeface="Open Sans"/>
                        </a:rPr>
                        <a:t>● Focal segmental glomerulosclerosis (FSGS)</a:t>
                      </a:r>
                      <a:endParaRPr b="1" sz="1000">
                        <a:solidFill>
                          <a:srgbClr val="262626"/>
                        </a:solidFill>
                        <a:latin typeface="Open Sans"/>
                        <a:ea typeface="Open Sans"/>
                        <a:cs typeface="Open Sans"/>
                        <a:sym typeface="Open Sans"/>
                      </a:endParaRPr>
                    </a:p>
                    <a:p>
                      <a:pPr indent="0" lvl="0" marL="0" rtl="0" algn="l">
                        <a:spcBef>
                          <a:spcPts val="0"/>
                        </a:spcBef>
                        <a:spcAft>
                          <a:spcPts val="0"/>
                        </a:spcAft>
                        <a:buNone/>
                      </a:pPr>
                      <a:r>
                        <a:t/>
                      </a:r>
                      <a:endParaRPr sz="1000">
                        <a:solidFill>
                          <a:srgbClr val="262626"/>
                        </a:solidFill>
                        <a:latin typeface="Open Sans"/>
                        <a:ea typeface="Open Sans"/>
                        <a:cs typeface="Open Sans"/>
                        <a:sym typeface="Open Sans"/>
                      </a:endParaRPr>
                    </a:p>
                    <a:p>
                      <a:pPr indent="0" lvl="0" marL="0" rtl="0" algn="l">
                        <a:spcBef>
                          <a:spcPts val="0"/>
                        </a:spcBef>
                        <a:spcAft>
                          <a:spcPts val="0"/>
                        </a:spcAft>
                        <a:buNone/>
                      </a:pPr>
                      <a:r>
                        <a:rPr lang="en" sz="1000">
                          <a:solidFill>
                            <a:srgbClr val="262626"/>
                          </a:solidFill>
                          <a:latin typeface="Open Sans"/>
                          <a:ea typeface="Open Sans"/>
                          <a:cs typeface="Open Sans"/>
                          <a:sym typeface="Open Sans"/>
                        </a:rPr>
                        <a:t>● Membranoproliferative GN (can also present as nephritic syndrome)</a:t>
                      </a:r>
                      <a:endParaRPr sz="1000">
                        <a:solidFill>
                          <a:srgbClr val="262626"/>
                        </a:solidFill>
                        <a:latin typeface="Open Sans"/>
                        <a:ea typeface="Open Sans"/>
                        <a:cs typeface="Open Sans"/>
                        <a:sym typeface="Open Sans"/>
                      </a:endParaRPr>
                    </a:p>
                    <a:p>
                      <a:pPr indent="0" lvl="0" marL="0" rtl="0" algn="l">
                        <a:spcBef>
                          <a:spcPts val="0"/>
                        </a:spcBef>
                        <a:spcAft>
                          <a:spcPts val="0"/>
                        </a:spcAft>
                        <a:buNone/>
                      </a:pPr>
                      <a:r>
                        <a:t/>
                      </a:r>
                      <a:endParaRPr sz="1000">
                        <a:solidFill>
                          <a:srgbClr val="262626"/>
                        </a:solidFill>
                        <a:latin typeface="Open Sans"/>
                        <a:ea typeface="Open Sans"/>
                        <a:cs typeface="Open Sans"/>
                        <a:sym typeface="Open Sans"/>
                      </a:endParaRPr>
                    </a:p>
                    <a:p>
                      <a:pPr indent="0" lvl="0" marL="0" rtl="0" algn="l">
                        <a:spcBef>
                          <a:spcPts val="0"/>
                        </a:spcBef>
                        <a:spcAft>
                          <a:spcPts val="0"/>
                        </a:spcAft>
                        <a:buNone/>
                      </a:pPr>
                      <a:r>
                        <a:rPr lang="en" sz="1000">
                          <a:solidFill>
                            <a:srgbClr val="262626"/>
                          </a:solidFill>
                          <a:latin typeface="Open Sans"/>
                          <a:ea typeface="Open Sans"/>
                          <a:cs typeface="Open Sans"/>
                          <a:sym typeface="Open Sans"/>
                        </a:rPr>
                        <a:t>● Others</a:t>
                      </a:r>
                      <a:endParaRPr sz="1000">
                        <a:solidFill>
                          <a:srgbClr val="262626"/>
                        </a:solidFill>
                        <a:latin typeface="Open Sans"/>
                        <a:ea typeface="Open Sans"/>
                        <a:cs typeface="Open Sans"/>
                        <a:sym typeface="Open Sans"/>
                      </a:endParaRPr>
                    </a:p>
                    <a:p>
                      <a:pPr indent="0" lvl="0" marL="0" rtl="0" algn="l">
                        <a:spcBef>
                          <a:spcPts val="0"/>
                        </a:spcBef>
                        <a:spcAft>
                          <a:spcPts val="0"/>
                        </a:spcAft>
                        <a:buNone/>
                      </a:pPr>
                      <a:r>
                        <a:t/>
                      </a:r>
                      <a:endParaRPr b="1" sz="1600">
                        <a:solidFill>
                          <a:schemeClr val="lt1"/>
                        </a:solidFill>
                        <a:latin typeface="Open Sans"/>
                        <a:ea typeface="Open Sans"/>
                        <a:cs typeface="Open Sans"/>
                        <a:sym typeface="Open Sans"/>
                      </a:endParaRPr>
                    </a:p>
                  </a:txBody>
                  <a:tcPr marT="45725" marB="45725" marR="121925" marL="121925">
                    <a:solidFill>
                      <a:schemeClr val="lt2"/>
                    </a:solidFill>
                  </a:tcPr>
                </a:tc>
                <a:tc>
                  <a:txBody>
                    <a:bodyPr/>
                    <a:lstStyle/>
                    <a:p>
                      <a:pPr indent="0" lvl="0" marL="0" rtl="0" algn="l">
                        <a:spcBef>
                          <a:spcPts val="0"/>
                        </a:spcBef>
                        <a:spcAft>
                          <a:spcPts val="0"/>
                        </a:spcAft>
                        <a:buNone/>
                      </a:pPr>
                      <a:r>
                        <a:rPr lang="en" sz="1000">
                          <a:solidFill>
                            <a:srgbClr val="434343"/>
                          </a:solidFill>
                          <a:latin typeface="Open Sans"/>
                          <a:ea typeface="Open Sans"/>
                          <a:cs typeface="Open Sans"/>
                          <a:sym typeface="Open Sans"/>
                        </a:rPr>
                        <a:t>● </a:t>
                      </a:r>
                      <a:r>
                        <a:rPr b="1" lang="en" sz="1000">
                          <a:solidFill>
                            <a:srgbClr val="434343"/>
                          </a:solidFill>
                          <a:latin typeface="Open Sans"/>
                          <a:ea typeface="Open Sans"/>
                          <a:cs typeface="Open Sans"/>
                          <a:sym typeface="Open Sans"/>
                        </a:rPr>
                        <a:t>Diabetes mellitus (most common systemic causes)</a:t>
                      </a:r>
                      <a:endParaRPr b="1" sz="10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b="1" sz="1000">
                        <a:solidFill>
                          <a:srgbClr val="434343"/>
                        </a:solidFill>
                        <a:latin typeface="Open Sans"/>
                        <a:ea typeface="Open Sans"/>
                        <a:cs typeface="Open Sans"/>
                        <a:sym typeface="Open Sans"/>
                      </a:endParaRPr>
                    </a:p>
                    <a:p>
                      <a:pPr indent="0" lvl="0" marL="0" rtl="0" algn="l">
                        <a:spcBef>
                          <a:spcPts val="0"/>
                        </a:spcBef>
                        <a:spcAft>
                          <a:spcPts val="0"/>
                        </a:spcAft>
                        <a:buNone/>
                      </a:pPr>
                      <a:r>
                        <a:rPr b="1" lang="en" sz="1000">
                          <a:solidFill>
                            <a:srgbClr val="434343"/>
                          </a:solidFill>
                          <a:latin typeface="Open Sans"/>
                          <a:ea typeface="Open Sans"/>
                          <a:cs typeface="Open Sans"/>
                          <a:sym typeface="Open Sans"/>
                        </a:rPr>
                        <a:t>● Amyloidosis</a:t>
                      </a:r>
                      <a:endParaRPr b="1" sz="10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000">
                        <a:solidFill>
                          <a:srgbClr val="434343"/>
                        </a:solidFill>
                        <a:latin typeface="Open Sans"/>
                        <a:ea typeface="Open Sans"/>
                        <a:cs typeface="Open Sans"/>
                        <a:sym typeface="Open Sans"/>
                      </a:endParaRPr>
                    </a:p>
                    <a:p>
                      <a:pPr indent="0" lvl="0" marL="0" rtl="0" algn="l">
                        <a:spcBef>
                          <a:spcPts val="0"/>
                        </a:spcBef>
                        <a:spcAft>
                          <a:spcPts val="0"/>
                        </a:spcAft>
                        <a:buNone/>
                      </a:pPr>
                      <a:r>
                        <a:rPr lang="en" sz="1000">
                          <a:solidFill>
                            <a:srgbClr val="434343"/>
                          </a:solidFill>
                          <a:latin typeface="Open Sans"/>
                          <a:ea typeface="Open Sans"/>
                          <a:cs typeface="Open Sans"/>
                          <a:sym typeface="Open Sans"/>
                        </a:rPr>
                        <a:t>● Systemic lupus </a:t>
                      </a:r>
                      <a:endParaRPr sz="1000">
                        <a:solidFill>
                          <a:srgbClr val="434343"/>
                        </a:solidFill>
                        <a:latin typeface="Open Sans"/>
                        <a:ea typeface="Open Sans"/>
                        <a:cs typeface="Open Sans"/>
                        <a:sym typeface="Open Sans"/>
                      </a:endParaRPr>
                    </a:p>
                    <a:p>
                      <a:pPr indent="0" lvl="0" marL="0" rtl="0" algn="l">
                        <a:spcBef>
                          <a:spcPts val="0"/>
                        </a:spcBef>
                        <a:spcAft>
                          <a:spcPts val="0"/>
                        </a:spcAft>
                        <a:buNone/>
                      </a:pPr>
                      <a:r>
                        <a:rPr lang="en" sz="1000">
                          <a:solidFill>
                            <a:srgbClr val="434343"/>
                          </a:solidFill>
                          <a:latin typeface="Open Sans"/>
                          <a:ea typeface="Open Sans"/>
                          <a:cs typeface="Open Sans"/>
                          <a:sym typeface="Open Sans"/>
                        </a:rPr>
                        <a:t>erythematosus (it can also</a:t>
                      </a:r>
                      <a:endParaRPr sz="1000">
                        <a:solidFill>
                          <a:srgbClr val="434343"/>
                        </a:solidFill>
                        <a:latin typeface="Open Sans"/>
                        <a:ea typeface="Open Sans"/>
                        <a:cs typeface="Open Sans"/>
                        <a:sym typeface="Open Sans"/>
                      </a:endParaRPr>
                    </a:p>
                    <a:p>
                      <a:pPr indent="0" lvl="0" marL="0" rtl="0" algn="l">
                        <a:spcBef>
                          <a:spcPts val="0"/>
                        </a:spcBef>
                        <a:spcAft>
                          <a:spcPts val="0"/>
                        </a:spcAft>
                        <a:buNone/>
                      </a:pPr>
                      <a:r>
                        <a:rPr lang="en" sz="1000">
                          <a:solidFill>
                            <a:srgbClr val="434343"/>
                          </a:solidFill>
                          <a:latin typeface="Open Sans"/>
                          <a:ea typeface="Open Sans"/>
                          <a:cs typeface="Open Sans"/>
                          <a:sym typeface="Open Sans"/>
                        </a:rPr>
                        <a:t>present as nephritic syndrome)</a:t>
                      </a:r>
                      <a:endParaRPr sz="10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000">
                        <a:solidFill>
                          <a:srgbClr val="434343"/>
                        </a:solidFill>
                        <a:latin typeface="Open Sans"/>
                        <a:ea typeface="Open Sans"/>
                        <a:cs typeface="Open Sans"/>
                        <a:sym typeface="Open Sans"/>
                      </a:endParaRPr>
                    </a:p>
                    <a:p>
                      <a:pPr indent="0" lvl="0" marL="0" rtl="0" algn="l">
                        <a:spcBef>
                          <a:spcPts val="0"/>
                        </a:spcBef>
                        <a:spcAft>
                          <a:spcPts val="0"/>
                        </a:spcAft>
                        <a:buNone/>
                      </a:pPr>
                      <a:r>
                        <a:rPr lang="en" sz="1000">
                          <a:solidFill>
                            <a:srgbClr val="434343"/>
                          </a:solidFill>
                          <a:latin typeface="Open Sans"/>
                          <a:ea typeface="Open Sans"/>
                          <a:cs typeface="Open Sans"/>
                          <a:sym typeface="Open Sans"/>
                        </a:rPr>
                        <a:t>● Drugs (gold, penicillamine, "street heroin")</a:t>
                      </a:r>
                      <a:endParaRPr sz="10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sz="1000">
                        <a:solidFill>
                          <a:srgbClr val="434343"/>
                        </a:solidFill>
                        <a:latin typeface="Open Sans"/>
                        <a:ea typeface="Open Sans"/>
                        <a:cs typeface="Open Sans"/>
                        <a:sym typeface="Open Sans"/>
                      </a:endParaRPr>
                    </a:p>
                    <a:p>
                      <a:pPr indent="0" lvl="0" marL="0" rtl="0" algn="l">
                        <a:spcBef>
                          <a:spcPts val="0"/>
                        </a:spcBef>
                        <a:spcAft>
                          <a:spcPts val="0"/>
                        </a:spcAft>
                        <a:buNone/>
                      </a:pPr>
                      <a:r>
                        <a:rPr lang="en" sz="1000">
                          <a:solidFill>
                            <a:srgbClr val="434343"/>
                          </a:solidFill>
                          <a:latin typeface="Open Sans"/>
                          <a:ea typeface="Open Sans"/>
                          <a:cs typeface="Open Sans"/>
                          <a:sym typeface="Open Sans"/>
                        </a:rPr>
                        <a:t>● Others</a:t>
                      </a:r>
                      <a:endParaRPr sz="1000">
                        <a:solidFill>
                          <a:srgbClr val="434343"/>
                        </a:solidFill>
                        <a:latin typeface="Open Sans"/>
                        <a:ea typeface="Open Sans"/>
                        <a:cs typeface="Open Sans"/>
                        <a:sym typeface="Open Sans"/>
                      </a:endParaRPr>
                    </a:p>
                    <a:p>
                      <a:pPr indent="0" lvl="0" marL="0" rtl="0" algn="l">
                        <a:spcBef>
                          <a:spcPts val="0"/>
                        </a:spcBef>
                        <a:spcAft>
                          <a:spcPts val="0"/>
                        </a:spcAft>
                        <a:buNone/>
                      </a:pPr>
                      <a:r>
                        <a:t/>
                      </a:r>
                      <a:endParaRPr>
                        <a:solidFill>
                          <a:srgbClr val="434343"/>
                        </a:solidFill>
                        <a:latin typeface="Open Sans"/>
                        <a:ea typeface="Open Sans"/>
                        <a:cs typeface="Open Sans"/>
                        <a:sym typeface="Open Sans"/>
                      </a:endParaRPr>
                    </a:p>
                  </a:txBody>
                  <a:tcPr marT="45725" marB="45725" marR="121925" marL="121925">
                    <a:solidFill>
                      <a:schemeClr val="lt2"/>
                    </a:solidFill>
                  </a:tcPr>
                </a:tc>
              </a:tr>
            </a:tbl>
          </a:graphicData>
        </a:graphic>
      </p:graphicFrame>
      <p:sp>
        <p:nvSpPr>
          <p:cNvPr id="261" name="Google Shape;261;p32"/>
          <p:cNvSpPr txBox="1"/>
          <p:nvPr/>
        </p:nvSpPr>
        <p:spPr>
          <a:xfrm>
            <a:off x="133500" y="9251100"/>
            <a:ext cx="6724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Open Sans"/>
                <a:ea typeface="Open Sans"/>
                <a:cs typeface="Open Sans"/>
                <a:sym typeface="Open Sans"/>
              </a:rPr>
              <a:t>NOTE</a:t>
            </a:r>
            <a:r>
              <a:rPr lang="en" sz="1000">
                <a:latin typeface="Open Sans"/>
                <a:ea typeface="Open Sans"/>
                <a:cs typeface="Open Sans"/>
                <a:sym typeface="Open Sans"/>
              </a:rPr>
              <a:t>: In children the most common cause of nephrotic syndrome is minimal-change disease. In adults the most common primary glomerular diseases that causes nephrotic syndrome are membranous glomerulopathy in aucasians and Asians, and FSGS is the most common etiology in african americans.</a:t>
            </a:r>
            <a:endParaRPr sz="1000">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graphicFrame>
        <p:nvGraphicFramePr>
          <p:cNvPr id="266" name="Google Shape;266;p33"/>
          <p:cNvGraphicFramePr/>
          <p:nvPr/>
        </p:nvGraphicFramePr>
        <p:xfrm>
          <a:off x="0" y="-153750"/>
          <a:ext cx="3000000" cy="3000000"/>
        </p:xfrm>
        <a:graphic>
          <a:graphicData uri="http://schemas.openxmlformats.org/drawingml/2006/table">
            <a:tbl>
              <a:tblPr>
                <a:noFill/>
                <a:tableStyleId>{B5E0768B-2577-4D94-9F35-EB30107735E1}</a:tableStyleId>
              </a:tblPr>
              <a:tblGrid>
                <a:gridCol w="1708075"/>
                <a:gridCol w="2863925"/>
                <a:gridCol w="2286000"/>
              </a:tblGrid>
              <a:tr h="651475">
                <a:tc gridSpan="3" rowSpan="2">
                  <a:txBody>
                    <a:bodyPr/>
                    <a:lstStyle/>
                    <a:p>
                      <a:pPr indent="0" lvl="0" marL="0" rtl="0" algn="ctr">
                        <a:lnSpc>
                          <a:spcPct val="90000"/>
                        </a:lnSpc>
                        <a:spcBef>
                          <a:spcPts val="0"/>
                        </a:spcBef>
                        <a:spcAft>
                          <a:spcPts val="0"/>
                        </a:spcAft>
                        <a:buNone/>
                      </a:pPr>
                      <a:r>
                        <a:rPr b="1" lang="en" sz="2000">
                          <a:solidFill>
                            <a:schemeClr val="lt1"/>
                          </a:solidFill>
                          <a:latin typeface="Open Sans"/>
                          <a:ea typeface="Open Sans"/>
                          <a:cs typeface="Open Sans"/>
                          <a:sym typeface="Open Sans"/>
                        </a:rPr>
                        <a:t>Minimal change disease/glomerulonephropathy (MCD)</a:t>
                      </a:r>
                      <a:endParaRPr b="1" sz="2000">
                        <a:solidFill>
                          <a:schemeClr val="lt1"/>
                        </a:solidFill>
                        <a:latin typeface="Open Sans"/>
                        <a:ea typeface="Open Sans"/>
                        <a:cs typeface="Open Sans"/>
                        <a:sym typeface="Open Sans"/>
                      </a:endParaRPr>
                    </a:p>
                  </a:txBody>
                  <a:tcPr marT="91425" marB="91425" marR="91425" marL="91425" anchor="ctr">
                    <a:solidFill>
                      <a:srgbClr val="64506A"/>
                    </a:solidFill>
                  </a:tcPr>
                </a:tc>
                <a:tc rowSpan="2" hMerge="1"/>
                <a:tc rowSpan="2" hMerge="1"/>
              </a:tr>
              <a:tr h="252375">
                <a:tc gridSpan="3" vMerge="1"/>
                <a:tc hMerge="1" vMerge="1"/>
                <a:tc hMerge="1" vMerge="1"/>
              </a:tr>
              <a:tr h="1057750">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Overview </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Also</a:t>
                      </a:r>
                      <a:r>
                        <a:rPr lang="en" sz="1200">
                          <a:solidFill>
                            <a:srgbClr val="434343"/>
                          </a:solidFill>
                          <a:latin typeface="Open Sans"/>
                          <a:ea typeface="Open Sans"/>
                          <a:cs typeface="Open Sans"/>
                          <a:sym typeface="Open Sans"/>
                        </a:rPr>
                        <a:t> known as lipoid nephrosis </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Causes nephrotic syndrome </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Characterized by effacement of the foot processes of the visceral epithelial cells (podocytes)</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Pathogenesis: </a:t>
                      </a:r>
                      <a:r>
                        <a:rPr lang="en" sz="1200">
                          <a:solidFill>
                            <a:srgbClr val="434343"/>
                          </a:solidFill>
                          <a:latin typeface="Open Sans"/>
                          <a:ea typeface="Open Sans"/>
                          <a:cs typeface="Open Sans"/>
                          <a:sym typeface="Open Sans"/>
                        </a:rPr>
                        <a:t>unknown</a:t>
                      </a:r>
                      <a:r>
                        <a:rPr lang="en" sz="1200">
                          <a:solidFill>
                            <a:srgbClr val="434343"/>
                          </a:solidFill>
                          <a:latin typeface="Open Sans"/>
                          <a:ea typeface="Open Sans"/>
                          <a:cs typeface="Open Sans"/>
                          <a:sym typeface="Open Sans"/>
                        </a:rPr>
                        <a:t> (usually idiopathic)</a:t>
                      </a:r>
                      <a:endParaRPr sz="1200">
                        <a:solidFill>
                          <a:srgbClr val="434343"/>
                        </a:solidFill>
                        <a:latin typeface="Open Sans"/>
                        <a:ea typeface="Open Sans"/>
                        <a:cs typeface="Open Sans"/>
                        <a:sym typeface="Open Sans"/>
                      </a:endParaRPr>
                    </a:p>
                  </a:txBody>
                  <a:tcPr marT="91425" marB="91425" marR="91425" marL="91425"/>
                </a:tc>
                <a:tc hMerge="1"/>
              </a:tr>
              <a:tr h="941000">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LM</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Glomeruli look normal.</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The proximal convoluted tubular cells are</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 heavily laden with protein droplets and lipids.</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There is no tubular atrophy or interstitial fibrosis.</a:t>
                      </a:r>
                      <a:endParaRPr sz="1200">
                        <a:solidFill>
                          <a:srgbClr val="434343"/>
                        </a:solidFill>
                        <a:latin typeface="Open Sans"/>
                        <a:ea typeface="Open Sans"/>
                        <a:cs typeface="Open Sans"/>
                        <a:sym typeface="Open Sans"/>
                      </a:endParaRPr>
                    </a:p>
                  </a:txBody>
                  <a:tcPr marT="91425" marB="91425" marR="91425" marL="91425"/>
                </a:tc>
                <a:tc hMerge="1"/>
              </a:tr>
              <a:tr h="466350">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IF</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Negative for immunoglobulins and complements</a:t>
                      </a:r>
                      <a:endParaRPr sz="1200">
                        <a:solidFill>
                          <a:srgbClr val="434343"/>
                        </a:solidFill>
                        <a:latin typeface="Open Sans"/>
                        <a:ea typeface="Open Sans"/>
                        <a:cs typeface="Open Sans"/>
                        <a:sym typeface="Open Sans"/>
                      </a:endParaRPr>
                    </a:p>
                  </a:txBody>
                  <a:tcPr marT="91425" marB="91425" marR="91425" marL="91425" anchor="ctr"/>
                </a:tc>
                <a:tc hMerge="1"/>
              </a:tr>
              <a:tr h="1627850">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EM</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MCD is characterized by </a:t>
                      </a:r>
                      <a:r>
                        <a:rPr lang="en" sz="1200">
                          <a:solidFill>
                            <a:srgbClr val="980000"/>
                          </a:solidFill>
                          <a:latin typeface="Open Sans"/>
                          <a:ea typeface="Open Sans"/>
                          <a:cs typeface="Open Sans"/>
                          <a:sym typeface="Open Sans"/>
                        </a:rPr>
                        <a:t>diffuse fusion or effacement of the epithelial cell (podocyte) foot processes.</a:t>
                      </a:r>
                      <a:endParaRPr sz="1200">
                        <a:solidFill>
                          <a:srgbClr val="980000"/>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This effacement is due to the retraction of the foot processes as a result of extensive cell swelling.</a:t>
                      </a:r>
                      <a:endParaRPr sz="1200">
                        <a:solidFill>
                          <a:srgbClr val="434343"/>
                        </a:solidFill>
                        <a:latin typeface="Open Sans"/>
                        <a:ea typeface="Open Sans"/>
                        <a:cs typeface="Open Sans"/>
                        <a:sym typeface="Open Sans"/>
                      </a:endParaRPr>
                    </a:p>
                    <a:p>
                      <a:pPr indent="0" lvl="0" marL="914400" rtl="0" algn="l">
                        <a:spcBef>
                          <a:spcPts val="0"/>
                        </a:spcBef>
                        <a:spcAft>
                          <a:spcPts val="0"/>
                        </a:spcAft>
                        <a:buNone/>
                      </a:pPr>
                      <a:r>
                        <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NOTE: effacement occurs in virtually all </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cases of nephrotic proteinuria; </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it is not specific for  minimal-change</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 glomerulopathy.</a:t>
                      </a:r>
                      <a:endParaRPr sz="1200">
                        <a:solidFill>
                          <a:srgbClr val="434343"/>
                        </a:solidFill>
                        <a:latin typeface="Open Sans"/>
                        <a:ea typeface="Open Sans"/>
                        <a:cs typeface="Open Sans"/>
                        <a:sym typeface="Open Sans"/>
                      </a:endParaRPr>
                    </a:p>
                  </a:txBody>
                  <a:tcPr marT="91425" marB="91425" marR="91425" marL="91425"/>
                </a:tc>
                <a:tc hMerge="1"/>
              </a:tr>
              <a:tr h="141832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Clinical features/ Diagnosis/ Prognosis</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CF: Nephrotic syndrome </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Over 90% of children and few adults have complete remission with corticosteroid therapy.</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Prognosis: good, especially in children.</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Some patients become steroid dependent i.e. they relapse each time corticosteroid treatment is stopped. </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Less than 5% develop chronic renal failure</a:t>
                      </a:r>
                      <a:endParaRPr sz="1200">
                        <a:solidFill>
                          <a:srgbClr val="434343"/>
                        </a:solidFill>
                        <a:latin typeface="Open Sans"/>
                        <a:ea typeface="Open Sans"/>
                        <a:cs typeface="Open Sans"/>
                        <a:sym typeface="Open Sans"/>
                      </a:endParaRPr>
                    </a:p>
                  </a:txBody>
                  <a:tcPr marT="91425" marB="91425" marR="91425" marL="91425"/>
                </a:tc>
                <a:tc hMerge="1"/>
              </a:tr>
            </a:tbl>
          </a:graphicData>
        </a:graphic>
      </p:graphicFrame>
      <p:pic>
        <p:nvPicPr>
          <p:cNvPr id="267" name="Google Shape;267;p33"/>
          <p:cNvPicPr preferRelativeResize="0"/>
          <p:nvPr/>
        </p:nvPicPr>
        <p:blipFill>
          <a:blip r:embed="rId3">
            <a:alphaModFix/>
          </a:blip>
          <a:stretch>
            <a:fillRect/>
          </a:stretch>
        </p:blipFill>
        <p:spPr>
          <a:xfrm>
            <a:off x="5821772" y="1837825"/>
            <a:ext cx="947030" cy="907101"/>
          </a:xfrm>
          <a:prstGeom prst="rect">
            <a:avLst/>
          </a:prstGeom>
          <a:noFill/>
          <a:ln>
            <a:noFill/>
          </a:ln>
        </p:spPr>
      </p:pic>
      <p:pic>
        <p:nvPicPr>
          <p:cNvPr id="268" name="Google Shape;268;p33"/>
          <p:cNvPicPr preferRelativeResize="0"/>
          <p:nvPr/>
        </p:nvPicPr>
        <p:blipFill>
          <a:blip r:embed="rId4">
            <a:alphaModFix/>
          </a:blip>
          <a:stretch>
            <a:fillRect/>
          </a:stretch>
        </p:blipFill>
        <p:spPr>
          <a:xfrm>
            <a:off x="5483824" y="4032675"/>
            <a:ext cx="1198150" cy="819650"/>
          </a:xfrm>
          <a:prstGeom prst="rect">
            <a:avLst/>
          </a:prstGeom>
          <a:noFill/>
          <a:ln>
            <a:noFill/>
          </a:ln>
        </p:spPr>
      </p:pic>
      <p:graphicFrame>
        <p:nvGraphicFramePr>
          <p:cNvPr id="269" name="Google Shape;269;p33"/>
          <p:cNvGraphicFramePr/>
          <p:nvPr/>
        </p:nvGraphicFramePr>
        <p:xfrm>
          <a:off x="6" y="6508718"/>
          <a:ext cx="3000000" cy="3000000"/>
        </p:xfrm>
        <a:graphic>
          <a:graphicData uri="http://schemas.openxmlformats.org/drawingml/2006/table">
            <a:tbl>
              <a:tblPr>
                <a:noFill/>
                <a:tableStyleId>{B5E0768B-2577-4D94-9F35-EB30107735E1}</a:tableStyleId>
              </a:tblPr>
              <a:tblGrid>
                <a:gridCol w="1708075"/>
                <a:gridCol w="2863925"/>
                <a:gridCol w="2286000"/>
              </a:tblGrid>
              <a:tr h="550375">
                <a:tc gridSpan="3" rowSpan="2">
                  <a:txBody>
                    <a:bodyPr/>
                    <a:lstStyle/>
                    <a:p>
                      <a:pPr indent="0" lvl="0" marL="0" rtl="0" algn="ctr">
                        <a:lnSpc>
                          <a:spcPct val="90000"/>
                        </a:lnSpc>
                        <a:spcBef>
                          <a:spcPts val="0"/>
                        </a:spcBef>
                        <a:spcAft>
                          <a:spcPts val="0"/>
                        </a:spcAft>
                        <a:buNone/>
                      </a:pPr>
                      <a:r>
                        <a:rPr b="1" lang="en" sz="2000">
                          <a:solidFill>
                            <a:schemeClr val="lt1"/>
                          </a:solidFill>
                          <a:latin typeface="Open Sans"/>
                          <a:ea typeface="Open Sans"/>
                          <a:cs typeface="Open Sans"/>
                          <a:sym typeface="Open Sans"/>
                        </a:rPr>
                        <a:t>Focal &amp; Segmental Glomerulosclerosis (FSGS)</a:t>
                      </a:r>
                      <a:endParaRPr b="1" sz="2000">
                        <a:solidFill>
                          <a:schemeClr val="lt1"/>
                        </a:solidFill>
                        <a:latin typeface="Open Sans"/>
                        <a:ea typeface="Open Sans"/>
                        <a:cs typeface="Open Sans"/>
                        <a:sym typeface="Open Sans"/>
                      </a:endParaRPr>
                    </a:p>
                  </a:txBody>
                  <a:tcPr marT="91425" marB="91425" marR="91425" marL="91425" anchor="ctr">
                    <a:solidFill>
                      <a:srgbClr val="64506A"/>
                    </a:solidFill>
                  </a:tcPr>
                </a:tc>
                <a:tc rowSpan="2" hMerge="1"/>
                <a:tc rowSpan="2" hMerge="1"/>
              </a:tr>
              <a:tr h="84475">
                <a:tc gridSpan="3" vMerge="1"/>
                <a:tc hMerge="1" vMerge="1"/>
                <a:tc hMerge="1" vMerge="1"/>
              </a:tr>
              <a:tr h="182167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LM</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Occurs in older children and adults.</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Glomeruli at the corticomedullary junction</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 are commonly affected.</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Only some of the glomeruli are involved </a:t>
                      </a:r>
                      <a:endParaRPr sz="1200">
                        <a:solidFill>
                          <a:srgbClr val="434343"/>
                        </a:solidFill>
                        <a:latin typeface="Open Sans"/>
                        <a:ea typeface="Open Sans"/>
                        <a:cs typeface="Open Sans"/>
                        <a:sym typeface="Open Sans"/>
                      </a:endParaRPr>
                    </a:p>
                    <a:p>
                      <a:pPr indent="0" lvl="0" marL="457200" rtl="0" algn="l">
                        <a:spcBef>
                          <a:spcPts val="0"/>
                        </a:spcBef>
                        <a:spcAft>
                          <a:spcPts val="0"/>
                        </a:spcAft>
                        <a:buNone/>
                      </a:pPr>
                      <a:r>
                        <a:rPr lang="en" sz="1200">
                          <a:solidFill>
                            <a:srgbClr val="434343"/>
                          </a:solidFill>
                          <a:latin typeface="Open Sans"/>
                          <a:ea typeface="Open Sans"/>
                          <a:cs typeface="Open Sans"/>
                          <a:sym typeface="Open Sans"/>
                        </a:rPr>
                        <a:t>(i.e. focal).</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SzPts val="1200"/>
                        <a:buFont typeface="Open Sans"/>
                        <a:buChar char="●"/>
                      </a:pPr>
                      <a:r>
                        <a:rPr lang="en" sz="1200">
                          <a:solidFill>
                            <a:srgbClr val="434343"/>
                          </a:solidFill>
                          <a:latin typeface="Open Sans"/>
                          <a:ea typeface="Open Sans"/>
                          <a:cs typeface="Open Sans"/>
                          <a:sym typeface="Open Sans"/>
                        </a:rPr>
                        <a:t>There is </a:t>
                      </a:r>
                      <a:r>
                        <a:rPr lang="en" sz="1200">
                          <a:solidFill>
                            <a:srgbClr val="980000"/>
                          </a:solidFill>
                          <a:latin typeface="Open Sans"/>
                          <a:ea typeface="Open Sans"/>
                          <a:cs typeface="Open Sans"/>
                          <a:sym typeface="Open Sans"/>
                        </a:rPr>
                        <a:t>focal and segmental sclerosis</a:t>
                      </a:r>
                      <a:endParaRPr sz="1200">
                        <a:solidFill>
                          <a:srgbClr val="980000"/>
                        </a:solidFill>
                        <a:latin typeface="Open Sans"/>
                        <a:ea typeface="Open Sans"/>
                        <a:cs typeface="Open Sans"/>
                        <a:sym typeface="Open Sans"/>
                      </a:endParaRPr>
                    </a:p>
                    <a:p>
                      <a:pPr indent="0" lvl="0" marL="457200" rtl="0" algn="l">
                        <a:spcBef>
                          <a:spcPts val="0"/>
                        </a:spcBef>
                        <a:spcAft>
                          <a:spcPts val="0"/>
                        </a:spcAft>
                        <a:buNone/>
                      </a:pPr>
                      <a:r>
                        <a:rPr lang="en" sz="1200">
                          <a:solidFill>
                            <a:srgbClr val="980000"/>
                          </a:solidFill>
                          <a:latin typeface="Open Sans"/>
                          <a:ea typeface="Open Sans"/>
                          <a:cs typeface="Open Sans"/>
                          <a:sym typeface="Open Sans"/>
                        </a:rPr>
                        <a:t> of the glomeruli</a:t>
                      </a:r>
                      <a:r>
                        <a:rPr lang="en" sz="1200">
                          <a:solidFill>
                            <a:srgbClr val="434343"/>
                          </a:solidFill>
                          <a:latin typeface="Open Sans"/>
                          <a:ea typeface="Open Sans"/>
                          <a:cs typeface="Open Sans"/>
                          <a:sym typeface="Open Sans"/>
                        </a:rPr>
                        <a:t> (i.e. some glomeruli show sclerosis in a segment of the glomerular tuft).</a:t>
                      </a:r>
                      <a:endParaRPr sz="1200">
                        <a:solidFill>
                          <a:srgbClr val="434343"/>
                        </a:solidFill>
                        <a:latin typeface="Open Sans"/>
                        <a:ea typeface="Open Sans"/>
                        <a:cs typeface="Open Sans"/>
                        <a:sym typeface="Open Sans"/>
                      </a:endParaRPr>
                    </a:p>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Adhesions and hyalinosis +/-</a:t>
                      </a:r>
                      <a:endParaRPr sz="1200">
                        <a:solidFill>
                          <a:srgbClr val="434343"/>
                        </a:solidFill>
                        <a:latin typeface="Open Sans"/>
                        <a:ea typeface="Open Sans"/>
                        <a:cs typeface="Open Sans"/>
                        <a:sym typeface="Open Sans"/>
                      </a:endParaRPr>
                    </a:p>
                  </a:txBody>
                  <a:tcPr marT="91425" marB="91425" marR="91425" marL="91425"/>
                </a:tc>
                <a:tc hMerge="1"/>
              </a:tr>
              <a:tr h="51327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IF</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Usually negative. Sometimes IgM is positive</a:t>
                      </a:r>
                      <a:endParaRPr sz="1200">
                        <a:solidFill>
                          <a:srgbClr val="434343"/>
                        </a:solidFill>
                        <a:latin typeface="Open Sans"/>
                        <a:ea typeface="Open Sans"/>
                        <a:cs typeface="Open Sans"/>
                        <a:sym typeface="Open Sans"/>
                      </a:endParaRPr>
                    </a:p>
                  </a:txBody>
                  <a:tcPr marT="91425" marB="91425" marR="91425" marL="91425" anchor="ctr"/>
                </a:tc>
                <a:tc hMerge="1"/>
              </a:tr>
              <a:tr h="424425">
                <a:tc>
                  <a:txBody>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EM</a:t>
                      </a:r>
                      <a:endParaRPr b="1">
                        <a:solidFill>
                          <a:schemeClr val="lt1"/>
                        </a:solidFill>
                        <a:latin typeface="Open Sans"/>
                        <a:ea typeface="Open Sans"/>
                        <a:cs typeface="Open Sans"/>
                        <a:sym typeface="Open Sans"/>
                      </a:endParaRPr>
                    </a:p>
                  </a:txBody>
                  <a:tcPr marT="91425" marB="91425" marR="91425" marL="91425" anchor="ctr">
                    <a:solidFill>
                      <a:srgbClr val="96809C"/>
                    </a:solidFill>
                  </a:tcPr>
                </a:tc>
                <a:tc gridSpan="2">
                  <a:txBody>
                    <a:bodyPr/>
                    <a:lstStyle/>
                    <a:p>
                      <a:pPr indent="-304800" lvl="0" marL="457200" rtl="0" algn="l">
                        <a:spcBef>
                          <a:spcPts val="0"/>
                        </a:spcBef>
                        <a:spcAft>
                          <a:spcPts val="0"/>
                        </a:spcAft>
                        <a:buSzPts val="1200"/>
                        <a:buFont typeface="Open Sans"/>
                        <a:buChar char="●"/>
                      </a:pPr>
                      <a:r>
                        <a:rPr lang="en" sz="1200">
                          <a:solidFill>
                            <a:srgbClr val="434343"/>
                          </a:solidFill>
                          <a:latin typeface="Open Sans"/>
                          <a:ea typeface="Open Sans"/>
                          <a:cs typeface="Open Sans"/>
                          <a:sym typeface="Open Sans"/>
                        </a:rPr>
                        <a:t>There is </a:t>
                      </a:r>
                      <a:r>
                        <a:rPr lang="en" sz="1200">
                          <a:solidFill>
                            <a:srgbClr val="980000"/>
                          </a:solidFill>
                          <a:latin typeface="Open Sans"/>
                          <a:ea typeface="Open Sans"/>
                          <a:cs typeface="Open Sans"/>
                          <a:sym typeface="Open Sans"/>
                        </a:rPr>
                        <a:t>patchy/focal effacement of podocyte foot processes.</a:t>
                      </a:r>
                      <a:endParaRPr sz="1200">
                        <a:solidFill>
                          <a:srgbClr val="980000"/>
                        </a:solidFill>
                        <a:latin typeface="Open Sans"/>
                        <a:ea typeface="Open Sans"/>
                        <a:cs typeface="Open Sans"/>
                        <a:sym typeface="Open Sans"/>
                      </a:endParaRPr>
                    </a:p>
                  </a:txBody>
                  <a:tcPr marT="91425" marB="91425" marR="91425" marL="91425" anchor="ctr"/>
                </a:tc>
                <a:tc hMerge="1"/>
              </a:tr>
            </a:tbl>
          </a:graphicData>
        </a:graphic>
      </p:graphicFrame>
      <p:pic>
        <p:nvPicPr>
          <p:cNvPr id="270" name="Google Shape;270;p33"/>
          <p:cNvPicPr preferRelativeResize="0"/>
          <p:nvPr/>
        </p:nvPicPr>
        <p:blipFill rotWithShape="1">
          <a:blip r:embed="rId5">
            <a:alphaModFix/>
          </a:blip>
          <a:srcRect b="0" l="0" r="0" t="0"/>
          <a:stretch/>
        </p:blipFill>
        <p:spPr>
          <a:xfrm>
            <a:off x="5390725" y="7395325"/>
            <a:ext cx="1340791" cy="907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A3534F"/>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