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y="9902950" cx="6858000"/>
  <p:notesSz cx="6858000" cy="9144000"/>
  <p:embeddedFontLst>
    <p:embeddedFont>
      <p:font typeface="Oxygen"/>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guide id="3" orient="horz" pos="14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67C671-2BF0-4579-9188-1E054BF48E3F}">
  <a:tblStyle styleId="{D567C671-2BF0-4579-9188-1E054BF48E3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 pos="144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xygen-regular.fntdata"/><Relationship Id="rId22" Type="http://schemas.openxmlformats.org/officeDocument/2006/relationships/font" Target="fonts/OpenSans-regular.fntdata"/><Relationship Id="rId21" Type="http://schemas.openxmlformats.org/officeDocument/2006/relationships/font" Target="fonts/Oxygen-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2834839a39_2_75:notes"/>
          <p:cNvSpPr/>
          <p:nvPr>
            <p:ph idx="2" type="sldImg"/>
          </p:nvPr>
        </p:nvSpPr>
        <p:spPr>
          <a:xfrm>
            <a:off x="2360315" y="1143000"/>
            <a:ext cx="21375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12834839a39_2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12834839a39_2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2834839a39_0_1941: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2834839a39_0_1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834839a39_0_207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12834839a39_0_2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2834839a39_0_2122: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2834839a39_0_2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2834839a39_6_1: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2834839a39_6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2834839a39_0_172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2834839a39_0_1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4d72effe57a455fd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d72effe57a455f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b28df7f206382de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b28df7f206382d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2834839a39_0_5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12834839a3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2de83ed9cd_0_0: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2de83ed9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2de83ed9cd_0_3: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12de83ed9cd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2de83ed9cd_0_35:notes"/>
          <p:cNvSpPr/>
          <p:nvPr>
            <p:ph idx="2" type="sldImg"/>
          </p:nvPr>
        </p:nvSpPr>
        <p:spPr>
          <a:xfrm>
            <a:off x="2241982" y="685800"/>
            <a:ext cx="23748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2de83ed9c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555"/>
            <a:ext cx="6390300" cy="39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634"/>
            <a:ext cx="6390300" cy="1526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659"/>
            <a:ext cx="6390300" cy="378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083"/>
            <a:ext cx="6390300" cy="2504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5"/>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59" name="Google Shape;59;p15"/>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0" name="Google Shape;60;p15"/>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5"/>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5"/>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3" name="Shape 63"/>
        <p:cNvGrpSpPr/>
        <p:nvPr/>
      </p:nvGrpSpPr>
      <p:grpSpPr>
        <a:xfrm>
          <a:off x="0" y="0"/>
          <a:ext cx="0" cy="0"/>
          <a:chOff x="0" y="0"/>
          <a:chExt cx="0" cy="0"/>
        </a:xfrm>
      </p:grpSpPr>
      <p:sp>
        <p:nvSpPr>
          <p:cNvPr id="64" name="Google Shape;64;p16"/>
          <p:cNvSpPr txBox="1"/>
          <p:nvPr>
            <p:ph type="title"/>
          </p:nvPr>
        </p:nvSpPr>
        <p:spPr>
          <a:xfrm>
            <a:off x="467916" y="2468864"/>
            <a:ext cx="5915100" cy="4119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65" name="Google Shape;65;p16"/>
          <p:cNvSpPr txBox="1"/>
          <p:nvPr>
            <p:ph idx="1" type="body"/>
          </p:nvPr>
        </p:nvSpPr>
        <p:spPr>
          <a:xfrm>
            <a:off x="467916" y="6627185"/>
            <a:ext cx="5915100" cy="2166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66" name="Google Shape;66;p16"/>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6"/>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6"/>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17"/>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71" name="Google Shape;71;p17"/>
          <p:cNvSpPr txBox="1"/>
          <p:nvPr>
            <p:ph idx="1" type="body"/>
          </p:nvPr>
        </p:nvSpPr>
        <p:spPr>
          <a:xfrm>
            <a:off x="471488"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2" name="Google Shape;72;p17"/>
          <p:cNvSpPr txBox="1"/>
          <p:nvPr>
            <p:ph idx="2" type="body"/>
          </p:nvPr>
        </p:nvSpPr>
        <p:spPr>
          <a:xfrm>
            <a:off x="3471863" y="2636202"/>
            <a:ext cx="2914800" cy="6283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3" name="Google Shape;73;p17"/>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7"/>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7"/>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6" name="Shape 76"/>
        <p:cNvGrpSpPr/>
        <p:nvPr/>
      </p:nvGrpSpPr>
      <p:grpSpPr>
        <a:xfrm>
          <a:off x="0" y="0"/>
          <a:ext cx="0" cy="0"/>
          <a:chOff x="0" y="0"/>
          <a:chExt cx="0" cy="0"/>
        </a:xfrm>
      </p:grpSpPr>
      <p:sp>
        <p:nvSpPr>
          <p:cNvPr id="77" name="Google Shape;77;p18"/>
          <p:cNvSpPr txBox="1"/>
          <p:nvPr>
            <p:ph type="title"/>
          </p:nvPr>
        </p:nvSpPr>
        <p:spPr>
          <a:xfrm>
            <a:off x="472381"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78" name="Google Shape;78;p18"/>
          <p:cNvSpPr txBox="1"/>
          <p:nvPr>
            <p:ph idx="1" type="body"/>
          </p:nvPr>
        </p:nvSpPr>
        <p:spPr>
          <a:xfrm>
            <a:off x="472381" y="2427599"/>
            <a:ext cx="29013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79" name="Google Shape;79;p18"/>
          <p:cNvSpPr txBox="1"/>
          <p:nvPr>
            <p:ph idx="2" type="body"/>
          </p:nvPr>
        </p:nvSpPr>
        <p:spPr>
          <a:xfrm>
            <a:off x="472381" y="3617328"/>
            <a:ext cx="29013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0" name="Google Shape;80;p18"/>
          <p:cNvSpPr txBox="1"/>
          <p:nvPr>
            <p:ph idx="3" type="body"/>
          </p:nvPr>
        </p:nvSpPr>
        <p:spPr>
          <a:xfrm>
            <a:off x="3471863" y="2427599"/>
            <a:ext cx="2915400" cy="1189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1" name="Google Shape;81;p18"/>
          <p:cNvSpPr txBox="1"/>
          <p:nvPr>
            <p:ph idx="4" type="body"/>
          </p:nvPr>
        </p:nvSpPr>
        <p:spPr>
          <a:xfrm>
            <a:off x="3471863" y="3617328"/>
            <a:ext cx="2915400" cy="5320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18"/>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9"/>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87" name="Google Shape;87;p19"/>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9"/>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9"/>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0"/>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0"/>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0"/>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4" name="Shape 94"/>
        <p:cNvGrpSpPr/>
        <p:nvPr/>
      </p:nvGrpSpPr>
      <p:grpSpPr>
        <a:xfrm>
          <a:off x="0" y="0"/>
          <a:ext cx="0" cy="0"/>
          <a:chOff x="0" y="0"/>
          <a:chExt cx="0" cy="0"/>
        </a:xfrm>
      </p:grpSpPr>
      <p:sp>
        <p:nvSpPr>
          <p:cNvPr id="95" name="Google Shape;95;p21"/>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96" name="Google Shape;96;p21"/>
          <p:cNvSpPr txBox="1"/>
          <p:nvPr>
            <p:ph idx="1" type="body"/>
          </p:nvPr>
        </p:nvSpPr>
        <p:spPr>
          <a:xfrm>
            <a:off x="2915543" y="1425844"/>
            <a:ext cx="3471900" cy="70374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97" name="Google Shape;97;p21"/>
          <p:cNvSpPr txBox="1"/>
          <p:nvPr>
            <p:ph idx="2"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98" name="Google Shape;98;p21"/>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1"/>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1"/>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102"/>
            <a:ext cx="6390300" cy="162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1" name="Shape 101"/>
        <p:cNvGrpSpPr/>
        <p:nvPr/>
      </p:nvGrpSpPr>
      <p:grpSpPr>
        <a:xfrm>
          <a:off x="0" y="0"/>
          <a:ext cx="0" cy="0"/>
          <a:chOff x="0" y="0"/>
          <a:chExt cx="0" cy="0"/>
        </a:xfrm>
      </p:grpSpPr>
      <p:sp>
        <p:nvSpPr>
          <p:cNvPr id="102" name="Google Shape;102;p22"/>
          <p:cNvSpPr txBox="1"/>
          <p:nvPr>
            <p:ph type="title"/>
          </p:nvPr>
        </p:nvSpPr>
        <p:spPr>
          <a:xfrm>
            <a:off x="472381" y="660197"/>
            <a:ext cx="2211900" cy="231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03" name="Google Shape;103;p22"/>
          <p:cNvSpPr/>
          <p:nvPr>
            <p:ph idx="2" type="pic"/>
          </p:nvPr>
        </p:nvSpPr>
        <p:spPr>
          <a:xfrm>
            <a:off x="2915543" y="1425844"/>
            <a:ext cx="3471900" cy="7037400"/>
          </a:xfrm>
          <a:prstGeom prst="rect">
            <a:avLst/>
          </a:prstGeom>
          <a:noFill/>
          <a:ln>
            <a:noFill/>
          </a:ln>
        </p:spPr>
      </p:sp>
      <p:sp>
        <p:nvSpPr>
          <p:cNvPr id="104" name="Google Shape;104;p22"/>
          <p:cNvSpPr txBox="1"/>
          <p:nvPr>
            <p:ph idx="1" type="body"/>
          </p:nvPr>
        </p:nvSpPr>
        <p:spPr>
          <a:xfrm>
            <a:off x="472381" y="2970885"/>
            <a:ext cx="2211900" cy="5503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05" name="Google Shape;105;p22"/>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2"/>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2"/>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8" name="Shape 108"/>
        <p:cNvGrpSpPr/>
        <p:nvPr/>
      </p:nvGrpSpPr>
      <p:grpSpPr>
        <a:xfrm>
          <a:off x="0" y="0"/>
          <a:ext cx="0" cy="0"/>
          <a:chOff x="0" y="0"/>
          <a:chExt cx="0" cy="0"/>
        </a:xfrm>
      </p:grpSpPr>
      <p:sp>
        <p:nvSpPr>
          <p:cNvPr id="109" name="Google Shape;109;p23"/>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10" name="Google Shape;110;p23"/>
          <p:cNvSpPr txBox="1"/>
          <p:nvPr>
            <p:ph idx="1" type="body"/>
          </p:nvPr>
        </p:nvSpPr>
        <p:spPr>
          <a:xfrm rot="5400000">
            <a:off x="287363" y="2820252"/>
            <a:ext cx="6283200" cy="5915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 name="Google Shape;111;p23"/>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3"/>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3"/>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4" name="Shape 114"/>
        <p:cNvGrpSpPr/>
        <p:nvPr/>
      </p:nvGrpSpPr>
      <p:grpSpPr>
        <a:xfrm>
          <a:off x="0" y="0"/>
          <a:ext cx="0" cy="0"/>
          <a:chOff x="0" y="0"/>
          <a:chExt cx="0" cy="0"/>
        </a:xfrm>
      </p:grpSpPr>
      <p:sp>
        <p:nvSpPr>
          <p:cNvPr id="115" name="Google Shape;115;p24"/>
          <p:cNvSpPr txBox="1"/>
          <p:nvPr>
            <p:ph type="title"/>
          </p:nvPr>
        </p:nvSpPr>
        <p:spPr>
          <a:xfrm rot="5400000">
            <a:off x="1450913" y="3984141"/>
            <a:ext cx="8392500" cy="1478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16" name="Google Shape;116;p24"/>
          <p:cNvSpPr txBox="1"/>
          <p:nvPr>
            <p:ph idx="1" type="body"/>
          </p:nvPr>
        </p:nvSpPr>
        <p:spPr>
          <a:xfrm rot="5400000">
            <a:off x="-1549518" y="2548191"/>
            <a:ext cx="8392500" cy="4350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7" name="Google Shape;117;p24"/>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4"/>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4"/>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21"/>
            <a:ext cx="6390300" cy="110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8898"/>
            <a:ext cx="6390300" cy="65778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21"/>
            <a:ext cx="6390300" cy="110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8898"/>
            <a:ext cx="3000000" cy="6577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624300" y="2218898"/>
            <a:ext cx="3000000" cy="65778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21"/>
            <a:ext cx="6390300" cy="1102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15"/>
            <a:ext cx="2106000" cy="14550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443"/>
            <a:ext cx="2106000" cy="6121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689"/>
            <a:ext cx="4776000" cy="78762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241"/>
            <a:ext cx="3429000" cy="990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272"/>
            <a:ext cx="3033900" cy="28539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6853"/>
            <a:ext cx="3033900" cy="2378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085"/>
            <a:ext cx="2877900" cy="7114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265"/>
            <a:ext cx="4499100" cy="1164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245"/>
            <a:ext cx="411600" cy="757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21"/>
            <a:ext cx="6390300" cy="1102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8898"/>
            <a:ext cx="6390300" cy="65778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6354343" y="8978245"/>
            <a:ext cx="411600" cy="757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71488" y="527243"/>
            <a:ext cx="5915100" cy="1914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A3534F"/>
              </a:buClr>
              <a:buSzPts val="4800"/>
              <a:buFont typeface="Oxygen"/>
              <a:buNone/>
              <a:defRPr b="1" i="0" sz="4800" u="none" cap="none" strike="noStrike">
                <a:solidFill>
                  <a:srgbClr val="A3534F"/>
                </a:solidFill>
                <a:latin typeface="Oxygen"/>
                <a:ea typeface="Oxygen"/>
                <a:cs typeface="Oxygen"/>
                <a:sym typeface="Oxygen"/>
              </a:defRPr>
            </a:lvl1pPr>
            <a:lvl2pPr lvl="1">
              <a:spcBef>
                <a:spcPts val="0"/>
              </a:spcBef>
              <a:spcAft>
                <a:spcPts val="0"/>
              </a:spcAft>
              <a:buSzPts val="4800"/>
              <a:buFont typeface="Oxygen"/>
              <a:buNone/>
              <a:defRPr sz="4800">
                <a:latin typeface="Oxygen"/>
                <a:ea typeface="Oxygen"/>
                <a:cs typeface="Oxygen"/>
                <a:sym typeface="Oxygen"/>
              </a:defRPr>
            </a:lvl2pPr>
            <a:lvl3pPr lvl="2">
              <a:spcBef>
                <a:spcPts val="0"/>
              </a:spcBef>
              <a:spcAft>
                <a:spcPts val="0"/>
              </a:spcAft>
              <a:buSzPts val="4800"/>
              <a:buFont typeface="Oxygen"/>
              <a:buNone/>
              <a:defRPr sz="4800">
                <a:latin typeface="Oxygen"/>
                <a:ea typeface="Oxygen"/>
                <a:cs typeface="Oxygen"/>
                <a:sym typeface="Oxygen"/>
              </a:defRPr>
            </a:lvl3pPr>
            <a:lvl4pPr lvl="3">
              <a:spcBef>
                <a:spcPts val="0"/>
              </a:spcBef>
              <a:spcAft>
                <a:spcPts val="0"/>
              </a:spcAft>
              <a:buSzPts val="4800"/>
              <a:buFont typeface="Oxygen"/>
              <a:buNone/>
              <a:defRPr sz="4800">
                <a:latin typeface="Oxygen"/>
                <a:ea typeface="Oxygen"/>
                <a:cs typeface="Oxygen"/>
                <a:sym typeface="Oxygen"/>
              </a:defRPr>
            </a:lvl4pPr>
            <a:lvl5pPr lvl="4">
              <a:spcBef>
                <a:spcPts val="0"/>
              </a:spcBef>
              <a:spcAft>
                <a:spcPts val="0"/>
              </a:spcAft>
              <a:buSzPts val="4800"/>
              <a:buFont typeface="Oxygen"/>
              <a:buNone/>
              <a:defRPr sz="4800">
                <a:latin typeface="Oxygen"/>
                <a:ea typeface="Oxygen"/>
                <a:cs typeface="Oxygen"/>
                <a:sym typeface="Oxygen"/>
              </a:defRPr>
            </a:lvl5pPr>
            <a:lvl6pPr lvl="5">
              <a:spcBef>
                <a:spcPts val="0"/>
              </a:spcBef>
              <a:spcAft>
                <a:spcPts val="0"/>
              </a:spcAft>
              <a:buSzPts val="4800"/>
              <a:buFont typeface="Oxygen"/>
              <a:buNone/>
              <a:defRPr sz="4800">
                <a:latin typeface="Oxygen"/>
                <a:ea typeface="Oxygen"/>
                <a:cs typeface="Oxygen"/>
                <a:sym typeface="Oxygen"/>
              </a:defRPr>
            </a:lvl6pPr>
            <a:lvl7pPr lvl="6">
              <a:spcBef>
                <a:spcPts val="0"/>
              </a:spcBef>
              <a:spcAft>
                <a:spcPts val="0"/>
              </a:spcAft>
              <a:buSzPts val="4800"/>
              <a:buFont typeface="Oxygen"/>
              <a:buNone/>
              <a:defRPr sz="4800">
                <a:latin typeface="Oxygen"/>
                <a:ea typeface="Oxygen"/>
                <a:cs typeface="Oxygen"/>
                <a:sym typeface="Oxygen"/>
              </a:defRPr>
            </a:lvl7pPr>
            <a:lvl8pPr lvl="7">
              <a:spcBef>
                <a:spcPts val="0"/>
              </a:spcBef>
              <a:spcAft>
                <a:spcPts val="0"/>
              </a:spcAft>
              <a:buSzPts val="4800"/>
              <a:buFont typeface="Oxygen"/>
              <a:buNone/>
              <a:defRPr sz="4800">
                <a:latin typeface="Oxygen"/>
                <a:ea typeface="Oxygen"/>
                <a:cs typeface="Oxygen"/>
                <a:sym typeface="Oxygen"/>
              </a:defRPr>
            </a:lvl8pPr>
            <a:lvl9pPr lvl="8">
              <a:spcBef>
                <a:spcPts val="0"/>
              </a:spcBef>
              <a:spcAft>
                <a:spcPts val="0"/>
              </a:spcAft>
              <a:buSzPts val="4800"/>
              <a:buFont typeface="Oxygen"/>
              <a:buNone/>
              <a:defRPr sz="4800">
                <a:latin typeface="Oxygen"/>
                <a:ea typeface="Oxygen"/>
                <a:cs typeface="Oxygen"/>
                <a:sym typeface="Oxygen"/>
              </a:defRPr>
            </a:lvl9pPr>
          </a:lstStyle>
          <a:p/>
        </p:txBody>
      </p:sp>
      <p:sp>
        <p:nvSpPr>
          <p:cNvPr id="52" name="Google Shape;52;p13"/>
          <p:cNvSpPr txBox="1"/>
          <p:nvPr>
            <p:ph idx="1" type="body"/>
          </p:nvPr>
        </p:nvSpPr>
        <p:spPr>
          <a:xfrm>
            <a:off x="471488" y="2636202"/>
            <a:ext cx="5915100" cy="62832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rgbClr val="3A3838"/>
              </a:buClr>
              <a:buSzPts val="2100"/>
              <a:buFont typeface="Oxygen"/>
              <a:buChar char="•"/>
              <a:defRPr i="0" sz="2100" u="none" cap="none" strike="noStrike">
                <a:solidFill>
                  <a:srgbClr val="3A3838"/>
                </a:solidFill>
                <a:latin typeface="Oxygen"/>
                <a:ea typeface="Oxygen"/>
                <a:cs typeface="Oxygen"/>
                <a:sym typeface="Oxygen"/>
              </a:defRPr>
            </a:lvl1pPr>
            <a:lvl2pPr indent="-342900" lvl="1" marL="914400" marR="0" rtl="0" algn="l">
              <a:lnSpc>
                <a:spcPct val="90000"/>
              </a:lnSpc>
              <a:spcBef>
                <a:spcPts val="375"/>
              </a:spcBef>
              <a:spcAft>
                <a:spcPts val="0"/>
              </a:spcAft>
              <a:buClr>
                <a:schemeClr val="dk1"/>
              </a:buClr>
              <a:buSzPts val="1800"/>
              <a:buFont typeface="Oxygen"/>
              <a:buChar char="•"/>
              <a:defRPr i="0" sz="1800" u="none" cap="none" strike="noStrike">
                <a:solidFill>
                  <a:schemeClr val="dk1"/>
                </a:solidFill>
                <a:latin typeface="Oxygen"/>
                <a:ea typeface="Oxygen"/>
                <a:cs typeface="Oxygen"/>
                <a:sym typeface="Oxygen"/>
              </a:defRPr>
            </a:lvl2pPr>
            <a:lvl3pPr indent="-323850" lvl="2" marL="1371600" marR="0" rtl="0" algn="l">
              <a:lnSpc>
                <a:spcPct val="90000"/>
              </a:lnSpc>
              <a:spcBef>
                <a:spcPts val="375"/>
              </a:spcBef>
              <a:spcAft>
                <a:spcPts val="0"/>
              </a:spcAft>
              <a:buClr>
                <a:schemeClr val="dk1"/>
              </a:buClr>
              <a:buSzPts val="1500"/>
              <a:buFont typeface="Oxygen"/>
              <a:buChar char="•"/>
              <a:defRPr i="0" sz="1500" u="none" cap="none" strike="noStrike">
                <a:solidFill>
                  <a:schemeClr val="dk1"/>
                </a:solidFill>
                <a:latin typeface="Oxygen"/>
                <a:ea typeface="Oxygen"/>
                <a:cs typeface="Oxygen"/>
                <a:sym typeface="Oxygen"/>
              </a:defRPr>
            </a:lvl3pPr>
            <a:lvl4pPr indent="-314325" lvl="3" marL="18288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4pPr>
            <a:lvl5pPr indent="-314325" lvl="4" marL="22860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5pPr>
            <a:lvl6pPr indent="-314325" lvl="5" marL="27432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6pPr>
            <a:lvl7pPr indent="-314325" lvl="6" marL="32004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7pPr>
            <a:lvl8pPr indent="-314325" lvl="7" marL="36576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8pPr>
            <a:lvl9pPr indent="-314325" lvl="8" marL="4114800" marR="0" rtl="0" algn="l">
              <a:lnSpc>
                <a:spcPct val="90000"/>
              </a:lnSpc>
              <a:spcBef>
                <a:spcPts val="375"/>
              </a:spcBef>
              <a:spcAft>
                <a:spcPts val="0"/>
              </a:spcAft>
              <a:buClr>
                <a:schemeClr val="dk1"/>
              </a:buClr>
              <a:buSzPts val="1350"/>
              <a:buFont typeface="Oxygen"/>
              <a:buChar char="•"/>
              <a:defRPr i="0" sz="1350" u="none" cap="none" strike="noStrike">
                <a:solidFill>
                  <a:schemeClr val="dk1"/>
                </a:solidFill>
                <a:latin typeface="Oxygen"/>
                <a:ea typeface="Oxygen"/>
                <a:cs typeface="Oxygen"/>
                <a:sym typeface="Oxygen"/>
              </a:defRPr>
            </a:lvl9pPr>
          </a:lstStyle>
          <a:p/>
        </p:txBody>
      </p:sp>
      <p:sp>
        <p:nvSpPr>
          <p:cNvPr id="53" name="Google Shape;53;p13"/>
          <p:cNvSpPr txBox="1"/>
          <p:nvPr>
            <p:ph idx="10" type="dt"/>
          </p:nvPr>
        </p:nvSpPr>
        <p:spPr>
          <a:xfrm>
            <a:off x="471488" y="9178570"/>
            <a:ext cx="1543200" cy="527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2271713" y="9178570"/>
            <a:ext cx="2314500" cy="5274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4843463" y="9178570"/>
            <a:ext cx="1543200" cy="527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1.png"/><Relationship Id="rId5" Type="http://schemas.openxmlformats.org/officeDocument/2006/relationships/image" Target="../media/image13.jp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5.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8.jpg"/><Relationship Id="rId5" Type="http://schemas.openxmlformats.org/officeDocument/2006/relationships/image" Target="../media/image12.jpg"/><Relationship Id="rId6" Type="http://schemas.openxmlformats.org/officeDocument/2006/relationships/image" Target="../media/image10.jpg"/><Relationship Id="rId7" Type="http://schemas.openxmlformats.org/officeDocument/2006/relationships/image" Target="../media/image4.jpg"/><Relationship Id="rId8"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s://youtu.be/5GSSggCKW4w" TargetMode="External"/><Relationship Id="rId4" Type="http://schemas.openxmlformats.org/officeDocument/2006/relationships/image" Target="../media/image14.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lt1"/>
        </a:solidFill>
      </p:bgPr>
    </p:bg>
    <p:spTree>
      <p:nvGrpSpPr>
        <p:cNvPr id="124" name="Shape 124"/>
        <p:cNvGrpSpPr/>
        <p:nvPr/>
      </p:nvGrpSpPr>
      <p:grpSpPr>
        <a:xfrm>
          <a:off x="0" y="0"/>
          <a:ext cx="0" cy="0"/>
          <a:chOff x="0" y="0"/>
          <a:chExt cx="0" cy="0"/>
        </a:xfrm>
      </p:grpSpPr>
      <p:sp>
        <p:nvSpPr>
          <p:cNvPr id="125" name="Google Shape;125;p25"/>
          <p:cNvSpPr txBox="1"/>
          <p:nvPr>
            <p:ph idx="4294967295" type="ctrTitle"/>
          </p:nvPr>
        </p:nvSpPr>
        <p:spPr>
          <a:xfrm>
            <a:off x="1719600" y="2738075"/>
            <a:ext cx="3418800" cy="923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A3534F"/>
              </a:buClr>
              <a:buSzPts val="4500"/>
              <a:buFont typeface="Open Sans"/>
              <a:buNone/>
            </a:pPr>
            <a:r>
              <a:rPr lang="en" sz="4700">
                <a:solidFill>
                  <a:srgbClr val="64506A"/>
                </a:solidFill>
                <a:latin typeface="Open Sans"/>
                <a:ea typeface="Open Sans"/>
                <a:cs typeface="Open Sans"/>
                <a:sym typeface="Open Sans"/>
              </a:rPr>
              <a:t>Pathology </a:t>
            </a:r>
            <a:endParaRPr sz="4700">
              <a:solidFill>
                <a:srgbClr val="64506A"/>
              </a:solidFill>
              <a:latin typeface="Open Sans"/>
              <a:ea typeface="Open Sans"/>
              <a:cs typeface="Open Sans"/>
              <a:sym typeface="Open Sans"/>
            </a:endParaRPr>
          </a:p>
        </p:txBody>
      </p:sp>
      <p:sp>
        <p:nvSpPr>
          <p:cNvPr id="126" name="Google Shape;126;p25"/>
          <p:cNvSpPr txBox="1"/>
          <p:nvPr>
            <p:ph idx="4294967295" type="subTitle"/>
          </p:nvPr>
        </p:nvSpPr>
        <p:spPr>
          <a:xfrm>
            <a:off x="1355150" y="3977300"/>
            <a:ext cx="3942000" cy="1006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7F7F7F"/>
              </a:buClr>
              <a:buSzPts val="1800"/>
              <a:buNone/>
            </a:pPr>
            <a:r>
              <a:rPr b="1" lang="en" sz="2350">
                <a:solidFill>
                  <a:srgbClr val="666666"/>
                </a:solidFill>
                <a:latin typeface="Open Sans"/>
                <a:ea typeface="Open Sans"/>
                <a:cs typeface="Open Sans"/>
                <a:sym typeface="Open Sans"/>
              </a:rPr>
              <a:t>Pathology of Renal Allograft</a:t>
            </a:r>
            <a:endParaRPr sz="2350">
              <a:solidFill>
                <a:srgbClr val="666666"/>
              </a:solidFill>
              <a:latin typeface="Open Sans"/>
              <a:ea typeface="Open Sans"/>
              <a:cs typeface="Open Sans"/>
              <a:sym typeface="Open Sans"/>
            </a:endParaRPr>
          </a:p>
        </p:txBody>
      </p:sp>
      <p:cxnSp>
        <p:nvCxnSpPr>
          <p:cNvPr id="127" name="Google Shape;127;p25"/>
          <p:cNvCxnSpPr/>
          <p:nvPr/>
        </p:nvCxnSpPr>
        <p:spPr>
          <a:xfrm>
            <a:off x="1822461" y="3887891"/>
            <a:ext cx="3118500" cy="41100"/>
          </a:xfrm>
          <a:prstGeom prst="straightConnector1">
            <a:avLst/>
          </a:prstGeom>
          <a:noFill/>
          <a:ln cap="rnd" cmpd="sng" w="38100">
            <a:solidFill>
              <a:schemeClr val="lt2"/>
            </a:solidFill>
            <a:prstDash val="solid"/>
            <a:miter lim="800000"/>
            <a:headEnd len="sm" w="sm" type="oval"/>
            <a:tailEnd len="sm" w="sm" type="oval"/>
          </a:ln>
        </p:spPr>
      </p:cxnSp>
      <p:sp>
        <p:nvSpPr>
          <p:cNvPr id="128" name="Google Shape;128;p25"/>
          <p:cNvSpPr txBox="1"/>
          <p:nvPr/>
        </p:nvSpPr>
        <p:spPr>
          <a:xfrm>
            <a:off x="4186100" y="8029075"/>
            <a:ext cx="2205300" cy="369300"/>
          </a:xfrm>
          <a:prstGeom prst="rect">
            <a:avLst/>
          </a:prstGeom>
          <a:noFill/>
          <a:ln>
            <a:noFill/>
          </a:ln>
        </p:spPr>
        <p:txBody>
          <a:bodyPr anchorCtr="0" anchor="t" bIns="45700" lIns="91425" spcFirstLastPara="1" rIns="91425" wrap="square" tIns="45700">
            <a:spAutoFit/>
          </a:bodyPr>
          <a:lstStyle/>
          <a:p>
            <a:pPr indent="0" lvl="0" marL="457200" marR="0" rtl="0" algn="l">
              <a:spcBef>
                <a:spcPts val="0"/>
              </a:spcBef>
              <a:spcAft>
                <a:spcPts val="0"/>
              </a:spcAft>
              <a:buNone/>
            </a:pPr>
            <a:r>
              <a:rPr b="1" i="0" lang="en" sz="1800" u="none" cap="none" strike="noStrike">
                <a:solidFill>
                  <a:srgbClr val="666666"/>
                </a:solidFill>
                <a:latin typeface="Open Sans"/>
                <a:ea typeface="Open Sans"/>
                <a:cs typeface="Open Sans"/>
                <a:sym typeface="Open Sans"/>
              </a:rPr>
              <a:t>Editing File </a:t>
            </a:r>
            <a:endParaRPr>
              <a:solidFill>
                <a:srgbClr val="666666"/>
              </a:solidFill>
              <a:latin typeface="Open Sans"/>
              <a:ea typeface="Open Sans"/>
              <a:cs typeface="Open Sans"/>
              <a:sym typeface="Open Sans"/>
            </a:endParaRPr>
          </a:p>
        </p:txBody>
      </p:sp>
      <p:sp>
        <p:nvSpPr>
          <p:cNvPr id="129" name="Google Shape;129;p25"/>
          <p:cNvSpPr txBox="1"/>
          <p:nvPr/>
        </p:nvSpPr>
        <p:spPr>
          <a:xfrm>
            <a:off x="4817174" y="8398283"/>
            <a:ext cx="1759800" cy="147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 sz="1000" u="none" cap="none" strike="noStrike">
                <a:solidFill>
                  <a:srgbClr val="000000"/>
                </a:solidFill>
                <a:latin typeface="Open Sans"/>
                <a:ea typeface="Open Sans"/>
                <a:cs typeface="Open Sans"/>
                <a:sym typeface="Open Sans"/>
              </a:rPr>
              <a:t>- Color Index:</a:t>
            </a:r>
            <a:endParaRPr i="0" sz="1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434343"/>
                </a:solidFill>
                <a:latin typeface="Open Sans"/>
                <a:ea typeface="Open Sans"/>
                <a:cs typeface="Open Sans"/>
                <a:sym typeface="Open Sans"/>
              </a:rPr>
              <a:t>Main Text</a:t>
            </a:r>
            <a:endParaRPr i="0" sz="1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0B5394"/>
                </a:solidFill>
                <a:latin typeface="Open Sans"/>
                <a:ea typeface="Open Sans"/>
                <a:cs typeface="Open Sans"/>
                <a:sym typeface="Open Sans"/>
              </a:rPr>
              <a:t>Male’s Slides</a:t>
            </a:r>
            <a:endParaRPr i="0" sz="1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D5A6BD"/>
                </a:solidFill>
                <a:latin typeface="Open Sans"/>
                <a:ea typeface="Open Sans"/>
                <a:cs typeface="Open Sans"/>
                <a:sym typeface="Open Sans"/>
              </a:rPr>
              <a:t>Female’s Slides</a:t>
            </a:r>
            <a:endParaRPr i="0" sz="1000" u="none" cap="none" strike="noStrike">
              <a:solidFill>
                <a:srgbClr val="D5A6BD"/>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990000"/>
                </a:solidFill>
                <a:latin typeface="Open Sans"/>
                <a:ea typeface="Open Sans"/>
                <a:cs typeface="Open Sans"/>
                <a:sym typeface="Open Sans"/>
              </a:rPr>
              <a:t>Important</a:t>
            </a:r>
            <a:endParaRPr i="0" sz="1000" u="none" cap="none" strike="noStrike">
              <a:solidFill>
                <a:srgbClr val="990000"/>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93C47D"/>
                </a:solidFill>
                <a:latin typeface="Open Sans"/>
                <a:ea typeface="Open Sans"/>
                <a:cs typeface="Open Sans"/>
                <a:sym typeface="Open Sans"/>
              </a:rPr>
              <a:t>Doctor’s Notes</a:t>
            </a:r>
            <a:endParaRPr i="0" sz="1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r>
              <a:rPr i="0" lang="en" sz="1000" u="none" cap="none" strike="noStrike">
                <a:solidFill>
                  <a:srgbClr val="A6A6A6"/>
                </a:solidFill>
                <a:latin typeface="Open Sans"/>
                <a:ea typeface="Open Sans"/>
                <a:cs typeface="Open Sans"/>
                <a:sym typeface="Open Sans"/>
              </a:rPr>
              <a:t>Extra Info</a:t>
            </a:r>
            <a:endParaRPr i="0" sz="1000" u="none" cap="none" strike="noStrike">
              <a:solidFill>
                <a:schemeClr val="dk1"/>
              </a:solidFill>
              <a:latin typeface="Open Sans"/>
              <a:ea typeface="Open Sans"/>
              <a:cs typeface="Open Sans"/>
              <a:sym typeface="Open Sans"/>
            </a:endParaRPr>
          </a:p>
          <a:p>
            <a:pPr indent="0" lvl="0" marL="0" marR="0" rtl="0" algn="l">
              <a:spcBef>
                <a:spcPts val="0"/>
              </a:spcBef>
              <a:spcAft>
                <a:spcPts val="0"/>
              </a:spcAft>
              <a:buNone/>
            </a:pPr>
            <a:br>
              <a:rPr i="0" lang="en" sz="1000" u="none" cap="none" strike="noStrike">
                <a:solidFill>
                  <a:schemeClr val="dk1"/>
                </a:solidFill>
                <a:latin typeface="Open Sans"/>
                <a:ea typeface="Open Sans"/>
                <a:cs typeface="Open Sans"/>
                <a:sym typeface="Open Sans"/>
              </a:rPr>
            </a:br>
            <a:endParaRPr sz="1000">
              <a:solidFill>
                <a:srgbClr val="A5A5A5"/>
              </a:solidFill>
              <a:latin typeface="Open Sans"/>
              <a:ea typeface="Open Sans"/>
              <a:cs typeface="Open Sans"/>
              <a:sym typeface="Open Sans"/>
            </a:endParaRPr>
          </a:p>
        </p:txBody>
      </p:sp>
      <p:grpSp>
        <p:nvGrpSpPr>
          <p:cNvPr id="130" name="Google Shape;130;p25"/>
          <p:cNvGrpSpPr/>
          <p:nvPr/>
        </p:nvGrpSpPr>
        <p:grpSpPr>
          <a:xfrm>
            <a:off x="-1569200" y="5595125"/>
            <a:ext cx="5223450" cy="5254638"/>
            <a:chOff x="-1569200" y="5595125"/>
            <a:chExt cx="5223450" cy="5254638"/>
          </a:xfrm>
        </p:grpSpPr>
        <p:sp>
          <p:nvSpPr>
            <p:cNvPr id="131" name="Google Shape;131;p25"/>
            <p:cNvSpPr/>
            <p:nvPr/>
          </p:nvSpPr>
          <p:spPr>
            <a:xfrm>
              <a:off x="-1569200" y="5595125"/>
              <a:ext cx="4913400" cy="4816800"/>
            </a:xfrm>
            <a:prstGeom prst="ellipse">
              <a:avLst/>
            </a:prstGeom>
            <a:solidFill>
              <a:srgbClr val="C3BFC9">
                <a:alpha val="603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5"/>
            <p:cNvSpPr/>
            <p:nvPr/>
          </p:nvSpPr>
          <p:spPr>
            <a:xfrm>
              <a:off x="-1335350" y="5595125"/>
              <a:ext cx="4913400" cy="4674600"/>
            </a:xfrm>
            <a:prstGeom prst="ellipse">
              <a:avLst/>
            </a:prstGeom>
            <a:noFill/>
            <a:ln cap="flat" cmpd="sng" w="28575">
              <a:solidFill>
                <a:srgbClr val="564D6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25"/>
            <p:cNvPicPr preferRelativeResize="0"/>
            <p:nvPr/>
          </p:nvPicPr>
          <p:blipFill>
            <a:blip r:embed="rId3">
              <a:alphaModFix amt="81000"/>
            </a:blip>
            <a:stretch>
              <a:fillRect/>
            </a:stretch>
          </p:blipFill>
          <p:spPr>
            <a:xfrm>
              <a:off x="-1031125" y="5789542"/>
              <a:ext cx="4685375" cy="5060221"/>
            </a:xfrm>
            <a:prstGeom prst="rect">
              <a:avLst/>
            </a:prstGeom>
            <a:noFill/>
            <a:ln>
              <a:noFill/>
            </a:ln>
          </p:spPr>
        </p:pic>
      </p:grpSp>
      <p:sp>
        <p:nvSpPr>
          <p:cNvPr id="134" name="Google Shape;134;p25"/>
          <p:cNvSpPr/>
          <p:nvPr/>
        </p:nvSpPr>
        <p:spPr>
          <a:xfrm>
            <a:off x="-40200" y="807672"/>
            <a:ext cx="1759800" cy="420900"/>
          </a:xfrm>
          <a:prstGeom prst="mathMinus">
            <a:avLst>
              <a:gd fmla="val 23520" name="adj1"/>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5"/>
          <p:cNvSpPr/>
          <p:nvPr/>
        </p:nvSpPr>
        <p:spPr>
          <a:xfrm>
            <a:off x="1894447" y="807672"/>
            <a:ext cx="1759800" cy="420900"/>
          </a:xfrm>
          <a:prstGeom prst="mathMinus">
            <a:avLst>
              <a:gd fmla="val 23520" name="adj1"/>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5"/>
          <p:cNvSpPr/>
          <p:nvPr/>
        </p:nvSpPr>
        <p:spPr>
          <a:xfrm>
            <a:off x="3716700" y="807672"/>
            <a:ext cx="1759800" cy="420900"/>
          </a:xfrm>
          <a:prstGeom prst="mathMinus">
            <a:avLst>
              <a:gd fmla="val 23520" name="adj1"/>
            </a:avLst>
          </a:prstGeom>
          <a:solidFill>
            <a:schemeClr val="lt2"/>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5"/>
          <p:cNvSpPr/>
          <p:nvPr/>
        </p:nvSpPr>
        <p:spPr>
          <a:xfrm>
            <a:off x="5745825" y="0"/>
            <a:ext cx="1112175" cy="1196225"/>
          </a:xfrm>
          <a:prstGeom prst="flowChartMerge">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Font typeface="Arial"/>
              <a:buNone/>
            </a:pPr>
            <a:r>
              <a:rPr b="1" lang="en" sz="1800">
                <a:solidFill>
                  <a:schemeClr val="lt1"/>
                </a:solidFill>
                <a:latin typeface="Open Sans"/>
                <a:ea typeface="Open Sans"/>
                <a:cs typeface="Open Sans"/>
                <a:sym typeface="Open Sans"/>
              </a:rPr>
              <a:t>L7</a:t>
            </a:r>
            <a:endParaRPr>
              <a:solidFill>
                <a:schemeClr val="lt1"/>
              </a:solidFill>
            </a:endParaRPr>
          </a:p>
        </p:txBody>
      </p:sp>
      <p:pic>
        <p:nvPicPr>
          <p:cNvPr id="138" name="Google Shape;138;p25"/>
          <p:cNvPicPr preferRelativeResize="0"/>
          <p:nvPr/>
        </p:nvPicPr>
        <p:blipFill>
          <a:blip r:embed="rId4">
            <a:alphaModFix/>
          </a:blip>
          <a:stretch>
            <a:fillRect/>
          </a:stretch>
        </p:blipFill>
        <p:spPr>
          <a:xfrm>
            <a:off x="324236" y="2"/>
            <a:ext cx="1030924" cy="1006150"/>
          </a:xfrm>
          <a:prstGeom prst="rect">
            <a:avLst/>
          </a:prstGeom>
          <a:noFill/>
          <a:ln>
            <a:noFill/>
          </a:ln>
        </p:spPr>
      </p:pic>
      <p:pic>
        <p:nvPicPr>
          <p:cNvPr id="139" name="Google Shape;139;p25"/>
          <p:cNvPicPr preferRelativeResize="0"/>
          <p:nvPr/>
        </p:nvPicPr>
        <p:blipFill rotWithShape="1">
          <a:blip r:embed="rId5">
            <a:alphaModFix/>
          </a:blip>
          <a:srcRect b="0" l="0" r="1690" t="0"/>
          <a:stretch/>
        </p:blipFill>
        <p:spPr>
          <a:xfrm>
            <a:off x="4135075" y="62950"/>
            <a:ext cx="923042" cy="923698"/>
          </a:xfrm>
          <a:prstGeom prst="rect">
            <a:avLst/>
          </a:prstGeom>
          <a:noFill/>
          <a:ln>
            <a:noFill/>
          </a:ln>
        </p:spPr>
      </p:pic>
      <p:pic>
        <p:nvPicPr>
          <p:cNvPr id="140" name="Google Shape;140;p25"/>
          <p:cNvPicPr preferRelativeResize="0"/>
          <p:nvPr/>
        </p:nvPicPr>
        <p:blipFill>
          <a:blip r:embed="rId6">
            <a:alphaModFix/>
          </a:blip>
          <a:stretch>
            <a:fillRect/>
          </a:stretch>
        </p:blipFill>
        <p:spPr>
          <a:xfrm>
            <a:off x="2144301" y="51151"/>
            <a:ext cx="1238067" cy="923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4"/>
          <p:cNvSpPr/>
          <p:nvPr/>
        </p:nvSpPr>
        <p:spPr>
          <a:xfrm rot="10800000">
            <a:off x="1754100" y="0"/>
            <a:ext cx="3349800" cy="999600"/>
          </a:xfrm>
          <a:prstGeom prst="round2SameRect">
            <a:avLst>
              <a:gd fmla="val 16667" name="adj1"/>
              <a:gd fmla="val 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a:p>
        </p:txBody>
      </p:sp>
      <p:sp>
        <p:nvSpPr>
          <p:cNvPr id="295" name="Google Shape;295;p34"/>
          <p:cNvSpPr txBox="1"/>
          <p:nvPr/>
        </p:nvSpPr>
        <p:spPr>
          <a:xfrm>
            <a:off x="865288" y="2560320"/>
            <a:ext cx="52575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A.Hyperacute rejection</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B.TCMP</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C.Acute ABMR</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D.</a:t>
            </a:r>
            <a:r>
              <a:rPr lang="en">
                <a:latin typeface="Oxygen"/>
                <a:ea typeface="Oxygen"/>
                <a:cs typeface="Oxygen"/>
                <a:sym typeface="Oxygen"/>
              </a:rPr>
              <a:t>Chronic Rejection</a:t>
            </a:r>
            <a:endParaRPr>
              <a:latin typeface="Oxygen"/>
              <a:ea typeface="Oxygen"/>
              <a:cs typeface="Oxygen"/>
              <a:sym typeface="Oxygen"/>
            </a:endParaRPr>
          </a:p>
          <a:p>
            <a:pPr indent="0" lvl="0" marL="0" rtl="0" algn="l">
              <a:spcBef>
                <a:spcPts val="0"/>
              </a:spcBef>
              <a:spcAft>
                <a:spcPts val="0"/>
              </a:spcAft>
              <a:buNone/>
            </a:pPr>
            <a:r>
              <a:t/>
            </a:r>
            <a:endParaRPr>
              <a:latin typeface="Oxygen"/>
              <a:ea typeface="Oxygen"/>
              <a:cs typeface="Oxygen"/>
              <a:sym typeface="Oxygen"/>
            </a:endParaRPr>
          </a:p>
        </p:txBody>
      </p:sp>
      <p:grpSp>
        <p:nvGrpSpPr>
          <p:cNvPr id="296" name="Google Shape;296;p34"/>
          <p:cNvGrpSpPr/>
          <p:nvPr/>
        </p:nvGrpSpPr>
        <p:grpSpPr>
          <a:xfrm>
            <a:off x="386833" y="1645821"/>
            <a:ext cx="6117232" cy="849599"/>
            <a:chOff x="4404547" y="3301592"/>
            <a:chExt cx="850632" cy="129272"/>
          </a:xfrm>
        </p:grpSpPr>
        <p:sp>
          <p:nvSpPr>
            <p:cNvPr id="297" name="Google Shape;297;p34"/>
            <p:cNvSpPr/>
            <p:nvPr/>
          </p:nvSpPr>
          <p:spPr>
            <a:xfrm>
              <a:off x="4404547" y="3301592"/>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solidFill>
                    <a:srgbClr val="434343"/>
                  </a:solidFill>
                </a:rPr>
                <a:t>   </a:t>
              </a:r>
              <a:r>
                <a:rPr lang="en"/>
                <a:t>                 </a:t>
              </a:r>
              <a:endParaRPr/>
            </a:p>
          </p:txBody>
        </p:sp>
        <p:sp>
          <p:nvSpPr>
            <p:cNvPr id="298" name="Google Shape;298;p34"/>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Q1</a:t>
              </a:r>
              <a:endParaRPr>
                <a:solidFill>
                  <a:schemeClr val="lt1"/>
                </a:solidFill>
                <a:latin typeface="Open Sans"/>
                <a:ea typeface="Open Sans"/>
                <a:cs typeface="Open Sans"/>
                <a:sym typeface="Open Sans"/>
              </a:endParaRPr>
            </a:p>
          </p:txBody>
        </p:sp>
      </p:grpSp>
      <p:sp>
        <p:nvSpPr>
          <p:cNvPr id="299" name="Google Shape;299;p34"/>
          <p:cNvSpPr txBox="1"/>
          <p:nvPr/>
        </p:nvSpPr>
        <p:spPr>
          <a:xfrm>
            <a:off x="865263" y="4419600"/>
            <a:ext cx="5257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A.</a:t>
            </a:r>
            <a:r>
              <a:rPr lang="en">
                <a:latin typeface="Oxygen"/>
                <a:ea typeface="Oxygen"/>
                <a:cs typeface="Oxygen"/>
                <a:sym typeface="Oxygen"/>
              </a:rPr>
              <a:t>chronic rejection </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B.hyper </a:t>
            </a:r>
            <a:r>
              <a:rPr lang="en">
                <a:latin typeface="Oxygen"/>
                <a:ea typeface="Oxygen"/>
                <a:cs typeface="Oxygen"/>
                <a:sym typeface="Oxygen"/>
              </a:rPr>
              <a:t>acute rejection </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C.TCMR</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D.ABMR</a:t>
            </a:r>
            <a:endParaRPr>
              <a:latin typeface="Oxygen"/>
              <a:ea typeface="Oxygen"/>
              <a:cs typeface="Oxygen"/>
              <a:sym typeface="Oxygen"/>
            </a:endParaRPr>
          </a:p>
        </p:txBody>
      </p:sp>
      <p:grpSp>
        <p:nvGrpSpPr>
          <p:cNvPr id="300" name="Google Shape;300;p34"/>
          <p:cNvGrpSpPr/>
          <p:nvPr/>
        </p:nvGrpSpPr>
        <p:grpSpPr>
          <a:xfrm>
            <a:off x="521600" y="3657600"/>
            <a:ext cx="5257413" cy="784045"/>
            <a:chOff x="4404534" y="3301592"/>
            <a:chExt cx="850632" cy="129272"/>
          </a:xfrm>
        </p:grpSpPr>
        <p:sp>
          <p:nvSpPr>
            <p:cNvPr id="301" name="Google Shape;301;p34"/>
            <p:cNvSpPr/>
            <p:nvPr/>
          </p:nvSpPr>
          <p:spPr>
            <a:xfrm>
              <a:off x="4404534" y="3301592"/>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latin typeface="Open Sans"/>
                  <a:ea typeface="Open Sans"/>
                  <a:cs typeface="Open Sans"/>
                  <a:sym typeface="Open Sans"/>
                </a:rPr>
                <a:t>Gradual rise in serum creatinine in:</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 </a:t>
              </a:r>
              <a:r>
                <a:rPr lang="en"/>
                <a:t>                 </a:t>
              </a:r>
              <a:endParaRPr/>
            </a:p>
          </p:txBody>
        </p:sp>
        <p:sp>
          <p:nvSpPr>
            <p:cNvPr id="302" name="Google Shape;302;p34"/>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Q2</a:t>
              </a:r>
              <a:endParaRPr>
                <a:solidFill>
                  <a:schemeClr val="lt1"/>
                </a:solidFill>
                <a:latin typeface="Open Sans"/>
                <a:ea typeface="Open Sans"/>
                <a:cs typeface="Open Sans"/>
                <a:sym typeface="Open Sans"/>
              </a:endParaRPr>
            </a:p>
          </p:txBody>
        </p:sp>
      </p:grpSp>
      <p:sp>
        <p:nvSpPr>
          <p:cNvPr id="303" name="Google Shape;303;p34"/>
          <p:cNvSpPr txBox="1"/>
          <p:nvPr/>
        </p:nvSpPr>
        <p:spPr>
          <a:xfrm>
            <a:off x="865275" y="6583680"/>
            <a:ext cx="5257500" cy="12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 .</a:t>
            </a:r>
            <a:r>
              <a:rPr lang="en">
                <a:latin typeface="Open Sans"/>
                <a:ea typeface="Open Sans"/>
                <a:cs typeface="Open Sans"/>
                <a:sym typeface="Open Sans"/>
              </a:rPr>
              <a:t>Rejection of the allograft occurring immediately after implantation </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B. Rare</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C.  Occurs within minutes</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D. All above</a:t>
            </a:r>
            <a:endParaRPr>
              <a:latin typeface="Open Sans"/>
              <a:ea typeface="Open Sans"/>
              <a:cs typeface="Open Sans"/>
              <a:sym typeface="Open Sans"/>
            </a:endParaRPr>
          </a:p>
        </p:txBody>
      </p:sp>
      <p:grpSp>
        <p:nvGrpSpPr>
          <p:cNvPr id="304" name="Google Shape;304;p34"/>
          <p:cNvGrpSpPr/>
          <p:nvPr/>
        </p:nvGrpSpPr>
        <p:grpSpPr>
          <a:xfrm>
            <a:off x="521663" y="5669280"/>
            <a:ext cx="5257413" cy="784045"/>
            <a:chOff x="4404547" y="3301592"/>
            <a:chExt cx="850632" cy="129272"/>
          </a:xfrm>
        </p:grpSpPr>
        <p:sp>
          <p:nvSpPr>
            <p:cNvPr id="305" name="Google Shape;305;p34"/>
            <p:cNvSpPr/>
            <p:nvPr/>
          </p:nvSpPr>
          <p:spPr>
            <a:xfrm>
              <a:off x="4404547" y="3301592"/>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           </a:t>
              </a:r>
              <a:r>
                <a:rPr lang="en">
                  <a:solidFill>
                    <a:srgbClr val="434343"/>
                  </a:solidFill>
                  <a:latin typeface="Open Sans"/>
                  <a:ea typeface="Open Sans"/>
                  <a:cs typeface="Open Sans"/>
                  <a:sym typeface="Open Sans"/>
                </a:rPr>
                <a:t>     </a:t>
              </a:r>
              <a:r>
                <a:rPr lang="en">
                  <a:latin typeface="Open Sans"/>
                  <a:ea typeface="Open Sans"/>
                  <a:cs typeface="Open Sans"/>
                  <a:sym typeface="Open Sans"/>
                </a:rPr>
                <a:t> One of them is right (</a:t>
              </a:r>
              <a:r>
                <a:rPr b="1" lang="en" sz="1300">
                  <a:latin typeface="Open Sans"/>
                  <a:ea typeface="Open Sans"/>
                  <a:cs typeface="Open Sans"/>
                  <a:sym typeface="Open Sans"/>
                </a:rPr>
                <a:t>hyperacute rejection)</a:t>
              </a:r>
              <a:r>
                <a:rPr b="1" lang="en" sz="2100">
                  <a:solidFill>
                    <a:schemeClr val="lt1"/>
                  </a:solidFill>
                  <a:latin typeface="Open Sans"/>
                  <a:ea typeface="Open Sans"/>
                  <a:cs typeface="Open Sans"/>
                  <a:sym typeface="Open Sans"/>
                </a:rPr>
                <a:t> </a:t>
              </a:r>
              <a:r>
                <a:rPr lang="en">
                  <a:latin typeface="Open Sans"/>
                  <a:ea typeface="Open Sans"/>
                  <a:cs typeface="Open Sans"/>
                  <a:sym typeface="Open Sans"/>
                </a:rPr>
                <a:t>        </a:t>
              </a:r>
              <a:endParaRPr>
                <a:latin typeface="Open Sans"/>
                <a:ea typeface="Open Sans"/>
                <a:cs typeface="Open Sans"/>
                <a:sym typeface="Open Sans"/>
              </a:endParaRPr>
            </a:p>
          </p:txBody>
        </p:sp>
        <p:sp>
          <p:nvSpPr>
            <p:cNvPr id="306" name="Google Shape;306;p34"/>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Q3</a:t>
              </a:r>
              <a:endParaRPr>
                <a:solidFill>
                  <a:schemeClr val="lt1"/>
                </a:solidFill>
                <a:latin typeface="Open Sans"/>
                <a:ea typeface="Open Sans"/>
                <a:cs typeface="Open Sans"/>
                <a:sym typeface="Open Sans"/>
              </a:endParaRPr>
            </a:p>
          </p:txBody>
        </p:sp>
      </p:grpSp>
      <p:sp>
        <p:nvSpPr>
          <p:cNvPr id="307" name="Google Shape;307;p34"/>
          <p:cNvSpPr txBox="1"/>
          <p:nvPr/>
        </p:nvSpPr>
        <p:spPr>
          <a:xfrm>
            <a:off x="710147" y="8766440"/>
            <a:ext cx="5257500" cy="10314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AutoNum type="alphaUcPeriod"/>
            </a:pPr>
            <a:r>
              <a:rPr lang="en">
                <a:latin typeface="Open Sans"/>
                <a:ea typeface="Open Sans"/>
                <a:cs typeface="Open Sans"/>
                <a:sym typeface="Open Sans"/>
              </a:rPr>
              <a:t>Gradual rise in serum creatinine</a:t>
            </a:r>
            <a:endParaRPr>
              <a:latin typeface="Open Sans"/>
              <a:ea typeface="Open Sans"/>
              <a:cs typeface="Open Sans"/>
              <a:sym typeface="Open Sans"/>
            </a:endParaRPr>
          </a:p>
          <a:p>
            <a:pPr indent="-317500" lvl="0" marL="457200" rtl="0" algn="l">
              <a:spcBef>
                <a:spcPts val="0"/>
              </a:spcBef>
              <a:spcAft>
                <a:spcPts val="0"/>
              </a:spcAft>
              <a:buSzPts val="1400"/>
              <a:buFont typeface="Open Sans"/>
              <a:buAutoNum type="alphaUcPeriod"/>
            </a:pPr>
            <a:r>
              <a:rPr lang="en">
                <a:latin typeface="Open Sans"/>
                <a:ea typeface="Open Sans"/>
                <a:cs typeface="Open Sans"/>
                <a:sym typeface="Open Sans"/>
              </a:rPr>
              <a:t>Patients presents with chronic graft dysfunction</a:t>
            </a:r>
            <a:endParaRPr>
              <a:latin typeface="Open Sans"/>
              <a:ea typeface="Open Sans"/>
              <a:cs typeface="Open Sans"/>
              <a:sym typeface="Open Sans"/>
            </a:endParaRPr>
          </a:p>
          <a:p>
            <a:pPr indent="-317500" lvl="0" marL="457200" rtl="0" algn="l">
              <a:spcBef>
                <a:spcPts val="0"/>
              </a:spcBef>
              <a:spcAft>
                <a:spcPts val="0"/>
              </a:spcAft>
              <a:buSzPts val="1400"/>
              <a:buFont typeface="Open Sans"/>
              <a:buAutoNum type="alphaUcPeriod"/>
            </a:pPr>
            <a:r>
              <a:rPr lang="en">
                <a:latin typeface="Open Sans"/>
                <a:ea typeface="Open Sans"/>
                <a:cs typeface="Open Sans"/>
                <a:sym typeface="Open Sans"/>
              </a:rPr>
              <a:t>Hypotension</a:t>
            </a:r>
            <a:endParaRPr>
              <a:latin typeface="Open Sans"/>
              <a:ea typeface="Open Sans"/>
              <a:cs typeface="Open Sans"/>
              <a:sym typeface="Open Sans"/>
            </a:endParaRPr>
          </a:p>
          <a:p>
            <a:pPr indent="-317500" lvl="0" marL="457200" rtl="0" algn="l">
              <a:spcBef>
                <a:spcPts val="0"/>
              </a:spcBef>
              <a:spcAft>
                <a:spcPts val="0"/>
              </a:spcAft>
              <a:buSzPts val="1400"/>
              <a:buFont typeface="Open Sans"/>
              <a:buAutoNum type="alphaUcPeriod"/>
            </a:pPr>
            <a:r>
              <a:rPr lang="en">
                <a:latin typeface="Open Sans"/>
                <a:ea typeface="Open Sans"/>
                <a:cs typeface="Open Sans"/>
                <a:sym typeface="Open Sans"/>
              </a:rPr>
              <a:t>Proteinuria</a:t>
            </a:r>
            <a:endParaRPr>
              <a:latin typeface="Open Sans"/>
              <a:ea typeface="Open Sans"/>
              <a:cs typeface="Open Sans"/>
              <a:sym typeface="Open Sans"/>
            </a:endParaRPr>
          </a:p>
        </p:txBody>
      </p:sp>
      <p:grpSp>
        <p:nvGrpSpPr>
          <p:cNvPr id="308" name="Google Shape;308;p34"/>
          <p:cNvGrpSpPr/>
          <p:nvPr/>
        </p:nvGrpSpPr>
        <p:grpSpPr>
          <a:xfrm>
            <a:off x="601406" y="7956927"/>
            <a:ext cx="5257413" cy="784045"/>
            <a:chOff x="4417445" y="3358263"/>
            <a:chExt cx="850632" cy="129272"/>
          </a:xfrm>
        </p:grpSpPr>
        <p:sp>
          <p:nvSpPr>
            <p:cNvPr id="309" name="Google Shape;309;p34"/>
            <p:cNvSpPr/>
            <p:nvPr/>
          </p:nvSpPr>
          <p:spPr>
            <a:xfrm>
              <a:off x="4417445" y="3358263"/>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           </a:t>
              </a:r>
              <a:r>
                <a:rPr lang="en">
                  <a:solidFill>
                    <a:srgbClr val="434343"/>
                  </a:solidFill>
                  <a:latin typeface="Open Sans"/>
                  <a:ea typeface="Open Sans"/>
                  <a:cs typeface="Open Sans"/>
                  <a:sym typeface="Open Sans"/>
                </a:rPr>
                <a:t>     </a:t>
              </a:r>
              <a:r>
                <a:rPr lang="en">
                  <a:latin typeface="Open Sans"/>
                  <a:ea typeface="Open Sans"/>
                  <a:cs typeface="Open Sans"/>
                  <a:sym typeface="Open Sans"/>
                </a:rPr>
                <a:t>     </a:t>
              </a:r>
              <a:r>
                <a:rPr lang="en" sz="1100">
                  <a:latin typeface="Open Sans"/>
                  <a:ea typeface="Open Sans"/>
                  <a:cs typeface="Open Sans"/>
                  <a:sym typeface="Open Sans"/>
                </a:rPr>
                <a:t>One of </a:t>
              </a:r>
              <a:r>
                <a:rPr lang="en" sz="1100">
                  <a:latin typeface="Open Sans"/>
                  <a:ea typeface="Open Sans"/>
                  <a:cs typeface="Open Sans"/>
                  <a:sym typeface="Open Sans"/>
                </a:rPr>
                <a:t>them is false of clinical features of</a:t>
              </a:r>
              <a:r>
                <a:rPr lang="en" sz="1100">
                  <a:latin typeface="Open Sans"/>
                  <a:ea typeface="Open Sans"/>
                  <a:cs typeface="Open Sans"/>
                  <a:sym typeface="Open Sans"/>
                </a:rPr>
                <a:t> </a:t>
              </a:r>
              <a:r>
                <a:rPr lang="en" sz="1100">
                  <a:latin typeface="Open Sans"/>
                  <a:ea typeface="Open Sans"/>
                  <a:cs typeface="Open Sans"/>
                  <a:sym typeface="Open Sans"/>
                </a:rPr>
                <a:t>chronic rejection </a:t>
              </a:r>
              <a:r>
                <a:rPr lang="en" sz="1100">
                  <a:latin typeface="Open Sans"/>
                  <a:ea typeface="Open Sans"/>
                  <a:cs typeface="Open Sans"/>
                  <a:sym typeface="Open Sans"/>
                </a:rPr>
                <a:t>      </a:t>
              </a:r>
              <a:endParaRPr sz="1100">
                <a:latin typeface="Open Sans"/>
                <a:ea typeface="Open Sans"/>
                <a:cs typeface="Open Sans"/>
                <a:sym typeface="Open Sans"/>
              </a:endParaRPr>
            </a:p>
          </p:txBody>
        </p:sp>
        <p:sp>
          <p:nvSpPr>
            <p:cNvPr id="310" name="Google Shape;310;p34"/>
            <p:cNvSpPr/>
            <p:nvPr/>
          </p:nvSpPr>
          <p:spPr>
            <a:xfrm>
              <a:off x="4435041" y="3365035"/>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Q4</a:t>
              </a:r>
              <a:endParaRPr>
                <a:solidFill>
                  <a:schemeClr val="lt1"/>
                </a:solidFill>
                <a:latin typeface="Open Sans"/>
                <a:ea typeface="Open Sans"/>
                <a:cs typeface="Open Sans"/>
                <a:sym typeface="Open Sans"/>
              </a:endParaRPr>
            </a:p>
          </p:txBody>
        </p:sp>
      </p:grpSp>
      <p:sp>
        <p:nvSpPr>
          <p:cNvPr id="311" name="Google Shape;311;p34"/>
          <p:cNvSpPr txBox="1"/>
          <p:nvPr/>
        </p:nvSpPr>
        <p:spPr>
          <a:xfrm>
            <a:off x="1929000" y="75000"/>
            <a:ext cx="30000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800">
                <a:solidFill>
                  <a:srgbClr val="64506A"/>
                </a:solidFill>
                <a:latin typeface="Open Sans"/>
                <a:ea typeface="Open Sans"/>
                <a:cs typeface="Open Sans"/>
                <a:sym typeface="Open Sans"/>
              </a:rPr>
              <a:t>Quiz</a:t>
            </a:r>
            <a:endParaRPr/>
          </a:p>
        </p:txBody>
      </p:sp>
      <p:sp>
        <p:nvSpPr>
          <p:cNvPr id="312" name="Google Shape;312;p34"/>
          <p:cNvSpPr txBox="1"/>
          <p:nvPr/>
        </p:nvSpPr>
        <p:spPr>
          <a:xfrm>
            <a:off x="1371608" y="1690142"/>
            <a:ext cx="5486400" cy="81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 patient who had a transplant 2 months ago is now having rising creatinine, biopsy is done showing Glomerulitis and capillaritis, CD4 stain is positive. What is your diagnosis?</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5"/>
          <p:cNvSpPr/>
          <p:nvPr/>
        </p:nvSpPr>
        <p:spPr>
          <a:xfrm rot="10800000">
            <a:off x="1754100" y="0"/>
            <a:ext cx="3349800" cy="999600"/>
          </a:xfrm>
          <a:prstGeom prst="round2SameRect">
            <a:avLst>
              <a:gd fmla="val 16667" name="adj1"/>
              <a:gd fmla="val 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a:p>
        </p:txBody>
      </p:sp>
      <p:grpSp>
        <p:nvGrpSpPr>
          <p:cNvPr id="318" name="Google Shape;318;p35"/>
          <p:cNvGrpSpPr/>
          <p:nvPr/>
        </p:nvGrpSpPr>
        <p:grpSpPr>
          <a:xfrm>
            <a:off x="521676" y="1645920"/>
            <a:ext cx="5257413" cy="784045"/>
            <a:chOff x="4404547" y="3301592"/>
            <a:chExt cx="850632" cy="129272"/>
          </a:xfrm>
        </p:grpSpPr>
        <p:sp>
          <p:nvSpPr>
            <p:cNvPr id="319" name="Google Shape;319;p35"/>
            <p:cNvSpPr/>
            <p:nvPr/>
          </p:nvSpPr>
          <p:spPr>
            <a:xfrm>
              <a:off x="4404547" y="3301592"/>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solidFill>
                    <a:srgbClr val="434343"/>
                  </a:solidFill>
                </a:rPr>
                <a:t>     </a:t>
              </a:r>
              <a:r>
                <a:rPr lang="en" sz="1200"/>
                <a:t>                                                                                                                      </a:t>
              </a:r>
              <a:r>
                <a:rPr lang="en"/>
                <a:t>          </a:t>
              </a:r>
              <a:endParaRPr/>
            </a:p>
          </p:txBody>
        </p:sp>
        <p:sp>
          <p:nvSpPr>
            <p:cNvPr id="320" name="Google Shape;320;p35"/>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Q5</a:t>
              </a:r>
              <a:endParaRPr>
                <a:solidFill>
                  <a:schemeClr val="lt1"/>
                </a:solidFill>
                <a:latin typeface="Open Sans"/>
                <a:ea typeface="Open Sans"/>
                <a:cs typeface="Open Sans"/>
                <a:sym typeface="Open Sans"/>
              </a:endParaRPr>
            </a:p>
          </p:txBody>
        </p:sp>
      </p:grpSp>
      <p:sp>
        <p:nvSpPr>
          <p:cNvPr id="321" name="Google Shape;321;p35"/>
          <p:cNvSpPr txBox="1"/>
          <p:nvPr/>
        </p:nvSpPr>
        <p:spPr>
          <a:xfrm>
            <a:off x="865263" y="4572000"/>
            <a:ext cx="5257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A. </a:t>
            </a:r>
            <a:r>
              <a:rPr lang="en">
                <a:latin typeface="Oxygen"/>
                <a:ea typeface="Oxygen"/>
                <a:cs typeface="Oxygen"/>
                <a:sym typeface="Oxygen"/>
              </a:rPr>
              <a:t>Cyclosporin</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B. tacrolimus</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C. Prednisone</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D.Both A&amp;B</a:t>
            </a:r>
            <a:endParaRPr>
              <a:latin typeface="Oxygen"/>
              <a:ea typeface="Oxygen"/>
              <a:cs typeface="Oxygen"/>
              <a:sym typeface="Oxygen"/>
            </a:endParaRPr>
          </a:p>
        </p:txBody>
      </p:sp>
      <p:grpSp>
        <p:nvGrpSpPr>
          <p:cNvPr id="322" name="Google Shape;322;p35"/>
          <p:cNvGrpSpPr/>
          <p:nvPr/>
        </p:nvGrpSpPr>
        <p:grpSpPr>
          <a:xfrm>
            <a:off x="521676" y="3657600"/>
            <a:ext cx="5257413" cy="784045"/>
            <a:chOff x="4404547" y="3301592"/>
            <a:chExt cx="850632" cy="129272"/>
          </a:xfrm>
        </p:grpSpPr>
        <p:sp>
          <p:nvSpPr>
            <p:cNvPr id="323" name="Google Shape;323;p35"/>
            <p:cNvSpPr/>
            <p:nvPr/>
          </p:nvSpPr>
          <p:spPr>
            <a:xfrm>
              <a:off x="4404547" y="3301592"/>
              <a:ext cx="850632"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solidFill>
                    <a:srgbClr val="434343"/>
                  </a:solidFill>
                </a:rPr>
                <a:t>     </a:t>
              </a:r>
              <a:r>
                <a:rPr lang="en"/>
                <a:t>                 </a:t>
              </a:r>
              <a:endParaRPr/>
            </a:p>
          </p:txBody>
        </p:sp>
        <p:sp>
          <p:nvSpPr>
            <p:cNvPr id="324" name="Google Shape;324;p35"/>
            <p:cNvSpPr/>
            <p:nvPr/>
          </p:nvSpPr>
          <p:spPr>
            <a:xfrm>
              <a:off x="4416034" y="3308320"/>
              <a:ext cx="120286" cy="11572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latin typeface="Open Sans"/>
                  <a:ea typeface="Open Sans"/>
                  <a:cs typeface="Open Sans"/>
                  <a:sym typeface="Open Sans"/>
                </a:rPr>
                <a:t>    Q6</a:t>
              </a:r>
              <a:endParaRPr>
                <a:solidFill>
                  <a:schemeClr val="lt1"/>
                </a:solidFill>
                <a:latin typeface="Open Sans"/>
                <a:ea typeface="Open Sans"/>
                <a:cs typeface="Open Sans"/>
                <a:sym typeface="Open Sans"/>
              </a:endParaRPr>
            </a:p>
          </p:txBody>
        </p:sp>
      </p:grpSp>
      <p:sp>
        <p:nvSpPr>
          <p:cNvPr id="325" name="Google Shape;325;p35"/>
          <p:cNvSpPr txBox="1"/>
          <p:nvPr/>
        </p:nvSpPr>
        <p:spPr>
          <a:xfrm>
            <a:off x="1929000" y="75000"/>
            <a:ext cx="30000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800">
                <a:solidFill>
                  <a:srgbClr val="64506A"/>
                </a:solidFill>
                <a:latin typeface="Open Sans"/>
                <a:ea typeface="Open Sans"/>
                <a:cs typeface="Open Sans"/>
                <a:sym typeface="Open Sans"/>
              </a:rPr>
              <a:t>Quiz</a:t>
            </a:r>
            <a:endParaRPr/>
          </a:p>
        </p:txBody>
      </p:sp>
      <p:sp>
        <p:nvSpPr>
          <p:cNvPr id="326" name="Google Shape;326;p35"/>
          <p:cNvSpPr txBox="1"/>
          <p:nvPr/>
        </p:nvSpPr>
        <p:spPr>
          <a:xfrm rot="10800000">
            <a:off x="685793" y="6788423"/>
            <a:ext cx="5486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3"/>
                </a:solidFill>
                <a:latin typeface="Open Sans"/>
                <a:ea typeface="Open Sans"/>
                <a:cs typeface="Open Sans"/>
                <a:sym typeface="Open Sans"/>
              </a:rPr>
              <a:t>1) C  2)A    3(D   4)c        5)A  6)D   </a:t>
            </a:r>
            <a:endParaRPr>
              <a:solidFill>
                <a:schemeClr val="accent3"/>
              </a:solidFill>
              <a:latin typeface="Open Sans"/>
              <a:ea typeface="Open Sans"/>
              <a:cs typeface="Open Sans"/>
              <a:sym typeface="Open Sans"/>
            </a:endParaRPr>
          </a:p>
        </p:txBody>
      </p:sp>
      <p:sp>
        <p:nvSpPr>
          <p:cNvPr id="327" name="Google Shape;327;p35"/>
          <p:cNvSpPr txBox="1"/>
          <p:nvPr/>
        </p:nvSpPr>
        <p:spPr>
          <a:xfrm>
            <a:off x="1295400" y="1600200"/>
            <a:ext cx="4562700" cy="7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Open Sans"/>
                <a:ea typeface="Open Sans"/>
                <a:cs typeface="Open Sans"/>
                <a:sym typeface="Open Sans"/>
              </a:rPr>
              <a:t>A patient came to the hospital a week after kidney                              Transplantation</a:t>
            </a:r>
            <a:r>
              <a:rPr lang="en" sz="1000"/>
              <a:t>, He came with fever, vomiting, night sweats, weight loss, enlarged cervical lymph nodes. The Doctor diagnosed him with </a:t>
            </a:r>
            <a:r>
              <a:rPr b="1" lang="en" sz="1000"/>
              <a:t>PTLD </a:t>
            </a:r>
            <a:r>
              <a:rPr lang="en" sz="1000"/>
              <a:t>caused by viral infection. What is the most likely Virus?</a:t>
            </a:r>
            <a:endParaRPr sz="1000">
              <a:latin typeface="Oxygen"/>
              <a:ea typeface="Oxygen"/>
              <a:cs typeface="Oxygen"/>
              <a:sym typeface="Oxygen"/>
            </a:endParaRPr>
          </a:p>
        </p:txBody>
      </p:sp>
      <p:sp>
        <p:nvSpPr>
          <p:cNvPr id="328" name="Google Shape;328;p35"/>
          <p:cNvSpPr txBox="1"/>
          <p:nvPr/>
        </p:nvSpPr>
        <p:spPr>
          <a:xfrm>
            <a:off x="865263" y="2438400"/>
            <a:ext cx="52575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A. EBV</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B. Cytomegalovirus</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C. Adenovirus</a:t>
            </a:r>
            <a:endParaRPr>
              <a:latin typeface="Oxygen"/>
              <a:ea typeface="Oxygen"/>
              <a:cs typeface="Oxygen"/>
              <a:sym typeface="Oxygen"/>
            </a:endParaRPr>
          </a:p>
          <a:p>
            <a:pPr indent="0" lvl="0" marL="0" rtl="0" algn="l">
              <a:spcBef>
                <a:spcPts val="0"/>
              </a:spcBef>
              <a:spcAft>
                <a:spcPts val="0"/>
              </a:spcAft>
              <a:buNone/>
            </a:pPr>
            <a:r>
              <a:rPr lang="en">
                <a:latin typeface="Oxygen"/>
                <a:ea typeface="Oxygen"/>
                <a:cs typeface="Oxygen"/>
                <a:sym typeface="Oxygen"/>
              </a:rPr>
              <a:t>D. SV40</a:t>
            </a:r>
            <a:endParaRPr>
              <a:latin typeface="Oxygen"/>
              <a:ea typeface="Oxygen"/>
              <a:cs typeface="Oxygen"/>
              <a:sym typeface="Oxygen"/>
            </a:endParaRPr>
          </a:p>
        </p:txBody>
      </p:sp>
      <p:sp>
        <p:nvSpPr>
          <p:cNvPr id="329" name="Google Shape;329;p35"/>
          <p:cNvSpPr txBox="1"/>
          <p:nvPr/>
        </p:nvSpPr>
        <p:spPr>
          <a:xfrm>
            <a:off x="1447800" y="3714750"/>
            <a:ext cx="4057500" cy="647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Oxygen"/>
                <a:ea typeface="Oxygen"/>
                <a:cs typeface="Oxygen"/>
                <a:sym typeface="Oxygen"/>
              </a:rPr>
              <a:t>Which of the following is/are an example/s of Calcineurin inhibitors?  </a:t>
            </a:r>
            <a:endParaRPr>
              <a:latin typeface="Oxygen"/>
              <a:ea typeface="Oxygen"/>
              <a:cs typeface="Oxygen"/>
              <a:sym typeface="Oxyg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p:nvPr/>
        </p:nvSpPr>
        <p:spPr>
          <a:xfrm>
            <a:off x="702775" y="4951475"/>
            <a:ext cx="2350500" cy="3955800"/>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Hoor Aloraini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Farah alhalafi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Shahad Alsalahi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Nouf Aldhalaan</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Jana alhazmi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Mayssar Alshobaki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Rahaf Almutairi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layan Aldoukhi</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highlight>
                  <a:srgbClr val="96809C"/>
                </a:highlight>
                <a:latin typeface="Open Sans"/>
                <a:ea typeface="Open Sans"/>
                <a:cs typeface="Open Sans"/>
                <a:sym typeface="Open Sans"/>
              </a:rPr>
              <a:t>Atheer Alahmari</a:t>
            </a:r>
            <a:endParaRPr b="1">
              <a:solidFill>
                <a:srgbClr val="64506A"/>
              </a:solidFill>
              <a:highlight>
                <a:srgbClr val="96809C"/>
              </a:highlight>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WalaaAlMutawa</a:t>
            </a:r>
            <a:endParaRPr b="1">
              <a:solidFill>
                <a:srgbClr val="64506A"/>
              </a:solidFill>
              <a:latin typeface="Open Sans"/>
              <a:ea typeface="Open Sans"/>
              <a:cs typeface="Open Sans"/>
              <a:sym typeface="Open Sans"/>
            </a:endParaRPr>
          </a:p>
          <a:p>
            <a:pPr indent="-317500" lvl="0" marL="342900" rtl="0" algn="l">
              <a:lnSpc>
                <a:spcPct val="150000"/>
              </a:lnSpc>
              <a:spcBef>
                <a:spcPts val="0"/>
              </a:spcBef>
              <a:spcAft>
                <a:spcPts val="0"/>
              </a:spcAft>
              <a:buClr>
                <a:srgbClr val="64506A"/>
              </a:buClr>
              <a:buSzPts val="1400"/>
              <a:buFont typeface="Open Sans"/>
              <a:buChar char="●"/>
            </a:pPr>
            <a:r>
              <a:rPr b="1" lang="en">
                <a:solidFill>
                  <a:srgbClr val="64506A"/>
                </a:solidFill>
                <a:highlight>
                  <a:srgbClr val="96809C"/>
                </a:highlight>
                <a:latin typeface="Open Sans"/>
                <a:ea typeface="Open Sans"/>
                <a:cs typeface="Open Sans"/>
                <a:sym typeface="Open Sans"/>
              </a:rPr>
              <a:t>Fatima Halawi</a:t>
            </a:r>
            <a:r>
              <a:rPr lang="en">
                <a:solidFill>
                  <a:srgbClr val="64506A"/>
                </a:solidFill>
                <a:highlight>
                  <a:srgbClr val="96809C"/>
                </a:highlight>
                <a:latin typeface="Open Sans"/>
                <a:ea typeface="Open Sans"/>
                <a:cs typeface="Open Sans"/>
                <a:sym typeface="Open Sans"/>
              </a:rPr>
              <a:t> </a:t>
            </a:r>
            <a:endParaRPr b="1" sz="1700">
              <a:solidFill>
                <a:schemeClr val="lt1"/>
              </a:solidFill>
              <a:highlight>
                <a:srgbClr val="96809C"/>
              </a:highlight>
              <a:latin typeface="Open Sans"/>
              <a:ea typeface="Open Sans"/>
              <a:cs typeface="Open Sans"/>
              <a:sym typeface="Open Sans"/>
            </a:endParaRPr>
          </a:p>
        </p:txBody>
      </p:sp>
      <p:sp>
        <p:nvSpPr>
          <p:cNvPr id="335" name="Google Shape;335;p36"/>
          <p:cNvSpPr txBox="1"/>
          <p:nvPr/>
        </p:nvSpPr>
        <p:spPr>
          <a:xfrm>
            <a:off x="1952250" y="314125"/>
            <a:ext cx="29535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800">
                <a:solidFill>
                  <a:srgbClr val="CF8A87"/>
                </a:solidFill>
                <a:latin typeface="Oxygen"/>
                <a:ea typeface="Oxygen"/>
                <a:cs typeface="Oxygen"/>
                <a:sym typeface="Oxygen"/>
              </a:rPr>
              <a:t>Members</a:t>
            </a:r>
            <a:endParaRPr b="1" sz="4800">
              <a:solidFill>
                <a:srgbClr val="CF8A87"/>
              </a:solidFill>
              <a:latin typeface="Oxygen"/>
              <a:ea typeface="Oxygen"/>
              <a:cs typeface="Oxygen"/>
              <a:sym typeface="Oxygen"/>
            </a:endParaRPr>
          </a:p>
        </p:txBody>
      </p:sp>
      <p:grpSp>
        <p:nvGrpSpPr>
          <p:cNvPr id="336" name="Google Shape;336;p36"/>
          <p:cNvGrpSpPr/>
          <p:nvPr/>
        </p:nvGrpSpPr>
        <p:grpSpPr>
          <a:xfrm>
            <a:off x="4352567" y="2348635"/>
            <a:ext cx="747969" cy="849595"/>
            <a:chOff x="-55576850" y="3198125"/>
            <a:chExt cx="279625" cy="319025"/>
          </a:xfrm>
        </p:grpSpPr>
        <p:sp>
          <p:nvSpPr>
            <p:cNvPr id="337" name="Google Shape;337;p36"/>
            <p:cNvSpPr/>
            <p:nvPr/>
          </p:nvSpPr>
          <p:spPr>
            <a:xfrm>
              <a:off x="-55576850" y="3335975"/>
              <a:ext cx="18900" cy="63825"/>
            </a:xfrm>
            <a:custGeom>
              <a:rect b="b" l="l" r="r" t="t"/>
              <a:pathLst>
                <a:path extrusionOk="0" h="2553" w="756">
                  <a:moveTo>
                    <a:pt x="756" y="0"/>
                  </a:moveTo>
                  <a:cubicBezTo>
                    <a:pt x="315" y="221"/>
                    <a:pt x="0" y="693"/>
                    <a:pt x="0" y="1260"/>
                  </a:cubicBezTo>
                  <a:cubicBezTo>
                    <a:pt x="0" y="1796"/>
                    <a:pt x="315" y="2269"/>
                    <a:pt x="756" y="2552"/>
                  </a:cubicBezTo>
                  <a:lnTo>
                    <a:pt x="756" y="0"/>
                  </a:lnTo>
                  <a:close/>
                </a:path>
              </a:pathLst>
            </a:custGeom>
            <a:solidFill>
              <a:srgbClr val="DBD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p:nvPr/>
          </p:nvSpPr>
          <p:spPr>
            <a:xfrm>
              <a:off x="-55539850" y="3198125"/>
              <a:ext cx="206375" cy="99275"/>
            </a:xfrm>
            <a:custGeom>
              <a:rect b="b" l="l" r="r" t="t"/>
              <a:pathLst>
                <a:path extrusionOk="0" h="3971" w="8255">
                  <a:moveTo>
                    <a:pt x="2616" y="1"/>
                  </a:moveTo>
                  <a:cubicBezTo>
                    <a:pt x="2348" y="1"/>
                    <a:pt x="2080" y="95"/>
                    <a:pt x="1860" y="284"/>
                  </a:cubicBezTo>
                  <a:cubicBezTo>
                    <a:pt x="1671" y="95"/>
                    <a:pt x="1387" y="32"/>
                    <a:pt x="1103" y="32"/>
                  </a:cubicBezTo>
                  <a:cubicBezTo>
                    <a:pt x="473" y="32"/>
                    <a:pt x="1" y="536"/>
                    <a:pt x="1" y="1135"/>
                  </a:cubicBezTo>
                  <a:lnTo>
                    <a:pt x="1" y="3970"/>
                  </a:lnTo>
                  <a:lnTo>
                    <a:pt x="1639" y="2364"/>
                  </a:lnTo>
                  <a:cubicBezTo>
                    <a:pt x="1715" y="2287"/>
                    <a:pt x="1815" y="2246"/>
                    <a:pt x="1916" y="2246"/>
                  </a:cubicBezTo>
                  <a:cubicBezTo>
                    <a:pt x="1982" y="2246"/>
                    <a:pt x="2049" y="2263"/>
                    <a:pt x="2112" y="2301"/>
                  </a:cubicBezTo>
                  <a:cubicBezTo>
                    <a:pt x="2726" y="2726"/>
                    <a:pt x="3435" y="2939"/>
                    <a:pt x="4144" y="2939"/>
                  </a:cubicBezTo>
                  <a:cubicBezTo>
                    <a:pt x="4853" y="2939"/>
                    <a:pt x="5561" y="2726"/>
                    <a:pt x="6176" y="2301"/>
                  </a:cubicBezTo>
                  <a:cubicBezTo>
                    <a:pt x="6225" y="2263"/>
                    <a:pt x="6290" y="2246"/>
                    <a:pt x="6355" y="2246"/>
                  </a:cubicBezTo>
                  <a:cubicBezTo>
                    <a:pt x="6456" y="2246"/>
                    <a:pt x="6560" y="2287"/>
                    <a:pt x="6617" y="2364"/>
                  </a:cubicBezTo>
                  <a:lnTo>
                    <a:pt x="8255" y="3970"/>
                  </a:lnTo>
                  <a:lnTo>
                    <a:pt x="8255" y="1135"/>
                  </a:lnTo>
                  <a:cubicBezTo>
                    <a:pt x="8192" y="536"/>
                    <a:pt x="7719" y="32"/>
                    <a:pt x="7089" y="32"/>
                  </a:cubicBezTo>
                  <a:cubicBezTo>
                    <a:pt x="6837" y="32"/>
                    <a:pt x="6554" y="158"/>
                    <a:pt x="6365" y="284"/>
                  </a:cubicBezTo>
                  <a:cubicBezTo>
                    <a:pt x="6144" y="95"/>
                    <a:pt x="5876" y="1"/>
                    <a:pt x="5609" y="1"/>
                  </a:cubicBezTo>
                  <a:cubicBezTo>
                    <a:pt x="5341" y="1"/>
                    <a:pt x="5073" y="95"/>
                    <a:pt x="4853" y="284"/>
                  </a:cubicBezTo>
                  <a:cubicBezTo>
                    <a:pt x="4632" y="95"/>
                    <a:pt x="4372" y="1"/>
                    <a:pt x="4112" y="1"/>
                  </a:cubicBezTo>
                  <a:cubicBezTo>
                    <a:pt x="3852" y="1"/>
                    <a:pt x="3592" y="95"/>
                    <a:pt x="3372" y="284"/>
                  </a:cubicBezTo>
                  <a:cubicBezTo>
                    <a:pt x="3151" y="95"/>
                    <a:pt x="2883" y="1"/>
                    <a:pt x="2616" y="1"/>
                  </a:cubicBezTo>
                  <a:close/>
                </a:path>
              </a:pathLst>
            </a:custGeom>
            <a:solidFill>
              <a:srgbClr val="DBD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55539850" y="3275325"/>
              <a:ext cx="204800" cy="241825"/>
            </a:xfrm>
            <a:custGeom>
              <a:rect b="b" l="l" r="r" t="t"/>
              <a:pathLst>
                <a:path extrusionOk="0" h="9673" w="8192">
                  <a:moveTo>
                    <a:pt x="2616" y="2962"/>
                  </a:moveTo>
                  <a:cubicBezTo>
                    <a:pt x="2805" y="2962"/>
                    <a:pt x="2962" y="3119"/>
                    <a:pt x="2962" y="3308"/>
                  </a:cubicBezTo>
                  <a:cubicBezTo>
                    <a:pt x="2962" y="3529"/>
                    <a:pt x="2805" y="3686"/>
                    <a:pt x="2616" y="3686"/>
                  </a:cubicBezTo>
                  <a:cubicBezTo>
                    <a:pt x="2427" y="3686"/>
                    <a:pt x="2269" y="3560"/>
                    <a:pt x="2269" y="3308"/>
                  </a:cubicBezTo>
                  <a:cubicBezTo>
                    <a:pt x="2269" y="3119"/>
                    <a:pt x="2427" y="2962"/>
                    <a:pt x="2616" y="2962"/>
                  </a:cubicBezTo>
                  <a:close/>
                  <a:moveTo>
                    <a:pt x="5609" y="2993"/>
                  </a:moveTo>
                  <a:cubicBezTo>
                    <a:pt x="5798" y="2993"/>
                    <a:pt x="5955" y="3151"/>
                    <a:pt x="5955" y="3371"/>
                  </a:cubicBezTo>
                  <a:cubicBezTo>
                    <a:pt x="5987" y="3560"/>
                    <a:pt x="5798" y="3718"/>
                    <a:pt x="5609" y="3718"/>
                  </a:cubicBezTo>
                  <a:cubicBezTo>
                    <a:pt x="5420" y="3718"/>
                    <a:pt x="5262" y="3560"/>
                    <a:pt x="5262" y="3371"/>
                  </a:cubicBezTo>
                  <a:cubicBezTo>
                    <a:pt x="5262" y="3151"/>
                    <a:pt x="5420" y="2993"/>
                    <a:pt x="5609" y="2993"/>
                  </a:cubicBezTo>
                  <a:close/>
                  <a:moveTo>
                    <a:pt x="5164" y="6278"/>
                  </a:moveTo>
                  <a:cubicBezTo>
                    <a:pt x="5262" y="6278"/>
                    <a:pt x="5357" y="6317"/>
                    <a:pt x="5420" y="6396"/>
                  </a:cubicBezTo>
                  <a:cubicBezTo>
                    <a:pt x="5577" y="6522"/>
                    <a:pt x="5577" y="6742"/>
                    <a:pt x="5451" y="6900"/>
                  </a:cubicBezTo>
                  <a:cubicBezTo>
                    <a:pt x="5105" y="7246"/>
                    <a:pt x="4632" y="7435"/>
                    <a:pt x="4096" y="7435"/>
                  </a:cubicBezTo>
                  <a:cubicBezTo>
                    <a:pt x="3592" y="7435"/>
                    <a:pt x="3120" y="7246"/>
                    <a:pt x="2805" y="6900"/>
                  </a:cubicBezTo>
                  <a:cubicBezTo>
                    <a:pt x="2647" y="6742"/>
                    <a:pt x="2647" y="6522"/>
                    <a:pt x="2805" y="6396"/>
                  </a:cubicBezTo>
                  <a:cubicBezTo>
                    <a:pt x="2883" y="6317"/>
                    <a:pt x="2986" y="6278"/>
                    <a:pt x="3080" y="6278"/>
                  </a:cubicBezTo>
                  <a:cubicBezTo>
                    <a:pt x="3175" y="6278"/>
                    <a:pt x="3262" y="6317"/>
                    <a:pt x="3309" y="6396"/>
                  </a:cubicBezTo>
                  <a:cubicBezTo>
                    <a:pt x="3529" y="6616"/>
                    <a:pt x="3821" y="6727"/>
                    <a:pt x="4108" y="6727"/>
                  </a:cubicBezTo>
                  <a:cubicBezTo>
                    <a:pt x="4396" y="6727"/>
                    <a:pt x="4679" y="6616"/>
                    <a:pt x="4884" y="6396"/>
                  </a:cubicBezTo>
                  <a:cubicBezTo>
                    <a:pt x="4963" y="6317"/>
                    <a:pt x="5065" y="6278"/>
                    <a:pt x="5164" y="6278"/>
                  </a:cubicBezTo>
                  <a:close/>
                  <a:moveTo>
                    <a:pt x="1954" y="0"/>
                  </a:moveTo>
                  <a:lnTo>
                    <a:pt x="1" y="1954"/>
                  </a:lnTo>
                  <a:lnTo>
                    <a:pt x="1" y="5577"/>
                  </a:lnTo>
                  <a:cubicBezTo>
                    <a:pt x="1" y="7813"/>
                    <a:pt x="1860" y="9672"/>
                    <a:pt x="4096" y="9672"/>
                  </a:cubicBezTo>
                  <a:cubicBezTo>
                    <a:pt x="6365" y="9672"/>
                    <a:pt x="8192" y="7813"/>
                    <a:pt x="8192" y="5577"/>
                  </a:cubicBezTo>
                  <a:lnTo>
                    <a:pt x="8192" y="1954"/>
                  </a:lnTo>
                  <a:lnTo>
                    <a:pt x="6270" y="0"/>
                  </a:lnTo>
                  <a:cubicBezTo>
                    <a:pt x="5609" y="394"/>
                    <a:pt x="4860" y="591"/>
                    <a:pt x="4112" y="591"/>
                  </a:cubicBezTo>
                  <a:cubicBezTo>
                    <a:pt x="3364" y="591"/>
                    <a:pt x="2616" y="394"/>
                    <a:pt x="1954" y="0"/>
                  </a:cubicBezTo>
                  <a:close/>
                </a:path>
              </a:pathLst>
            </a:custGeom>
            <a:solidFill>
              <a:srgbClr val="DBD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a:off x="-55316150" y="3335975"/>
              <a:ext cx="18925" cy="63825"/>
            </a:xfrm>
            <a:custGeom>
              <a:rect b="b" l="l" r="r" t="t"/>
              <a:pathLst>
                <a:path extrusionOk="0" h="2553" w="757">
                  <a:moveTo>
                    <a:pt x="0" y="0"/>
                  </a:moveTo>
                  <a:lnTo>
                    <a:pt x="0" y="2552"/>
                  </a:lnTo>
                  <a:cubicBezTo>
                    <a:pt x="441" y="2269"/>
                    <a:pt x="756" y="1796"/>
                    <a:pt x="756" y="1260"/>
                  </a:cubicBezTo>
                  <a:cubicBezTo>
                    <a:pt x="756" y="693"/>
                    <a:pt x="473" y="221"/>
                    <a:pt x="0" y="0"/>
                  </a:cubicBezTo>
                  <a:close/>
                </a:path>
              </a:pathLst>
            </a:custGeom>
            <a:solidFill>
              <a:srgbClr val="DBD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1" name="Google Shape;341;p36"/>
          <p:cNvGrpSpPr/>
          <p:nvPr/>
        </p:nvGrpSpPr>
        <p:grpSpPr>
          <a:xfrm>
            <a:off x="1692009" y="2348630"/>
            <a:ext cx="878914" cy="849588"/>
            <a:chOff x="-55595775" y="3982375"/>
            <a:chExt cx="319025" cy="319250"/>
          </a:xfrm>
        </p:grpSpPr>
        <p:sp>
          <p:nvSpPr>
            <p:cNvPr id="342" name="Google Shape;342;p36"/>
            <p:cNvSpPr/>
            <p:nvPr/>
          </p:nvSpPr>
          <p:spPr>
            <a:xfrm>
              <a:off x="-55441400" y="3982375"/>
              <a:ext cx="125250" cy="145175"/>
            </a:xfrm>
            <a:custGeom>
              <a:rect b="b" l="l" r="r" t="t"/>
              <a:pathLst>
                <a:path extrusionOk="0" h="5807" w="501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6"/>
            <p:cNvSpPr/>
            <p:nvPr/>
          </p:nvSpPr>
          <p:spPr>
            <a:xfrm>
              <a:off x="-55343725" y="4203125"/>
              <a:ext cx="66975" cy="41000"/>
            </a:xfrm>
            <a:custGeom>
              <a:rect b="b" l="l" r="r" t="t"/>
              <a:pathLst>
                <a:path extrusionOk="0" h="1640" w="2679">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6"/>
            <p:cNvSpPr/>
            <p:nvPr/>
          </p:nvSpPr>
          <p:spPr>
            <a:xfrm>
              <a:off x="-55557950" y="4019625"/>
              <a:ext cx="147300" cy="94525"/>
            </a:xfrm>
            <a:custGeom>
              <a:rect b="b" l="l" r="r" t="t"/>
              <a:pathLst>
                <a:path extrusionOk="0" h="3781" w="5892">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6"/>
            <p:cNvSpPr/>
            <p:nvPr/>
          </p:nvSpPr>
          <p:spPr>
            <a:xfrm>
              <a:off x="-55557950" y="4042450"/>
              <a:ext cx="206375" cy="259175"/>
            </a:xfrm>
            <a:custGeom>
              <a:rect b="b" l="l" r="r" t="t"/>
              <a:pathLst>
                <a:path extrusionOk="0" h="10367" w="8255">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6"/>
            <p:cNvSpPr/>
            <p:nvPr/>
          </p:nvSpPr>
          <p:spPr>
            <a:xfrm>
              <a:off x="-55335050" y="4136200"/>
              <a:ext cx="18900" cy="64600"/>
            </a:xfrm>
            <a:custGeom>
              <a:rect b="b" l="l" r="r" t="t"/>
              <a:pathLst>
                <a:path extrusionOk="0" h="2584" w="756">
                  <a:moveTo>
                    <a:pt x="0" y="0"/>
                  </a:moveTo>
                  <a:lnTo>
                    <a:pt x="0" y="2426"/>
                  </a:lnTo>
                  <a:lnTo>
                    <a:pt x="0" y="2583"/>
                  </a:lnTo>
                  <a:cubicBezTo>
                    <a:pt x="441" y="2331"/>
                    <a:pt x="756" y="1859"/>
                    <a:pt x="756" y="1292"/>
                  </a:cubicBezTo>
                  <a:cubicBezTo>
                    <a:pt x="756" y="756"/>
                    <a:pt x="441" y="284"/>
                    <a:pt x="0" y="0"/>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6"/>
            <p:cNvSpPr/>
            <p:nvPr/>
          </p:nvSpPr>
          <p:spPr>
            <a:xfrm>
              <a:off x="-55595775" y="4136975"/>
              <a:ext cx="18925" cy="65400"/>
            </a:xfrm>
            <a:custGeom>
              <a:rect b="b" l="l" r="r" t="t"/>
              <a:pathLst>
                <a:path extrusionOk="0" h="2616" w="757">
                  <a:moveTo>
                    <a:pt x="757" y="1"/>
                  </a:moveTo>
                  <a:cubicBezTo>
                    <a:pt x="284" y="284"/>
                    <a:pt x="1" y="757"/>
                    <a:pt x="1" y="1292"/>
                  </a:cubicBezTo>
                  <a:cubicBezTo>
                    <a:pt x="1" y="1859"/>
                    <a:pt x="316" y="2332"/>
                    <a:pt x="757" y="2615"/>
                  </a:cubicBezTo>
                  <a:lnTo>
                    <a:pt x="757"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8" name="Google Shape;348;p36"/>
          <p:cNvGrpSpPr/>
          <p:nvPr/>
        </p:nvGrpSpPr>
        <p:grpSpPr>
          <a:xfrm>
            <a:off x="171982" y="9469514"/>
            <a:ext cx="275799" cy="233612"/>
            <a:chOff x="-35839800" y="3561025"/>
            <a:chExt cx="291450" cy="291650"/>
          </a:xfrm>
        </p:grpSpPr>
        <p:sp>
          <p:nvSpPr>
            <p:cNvPr id="349" name="Google Shape;349;p36"/>
            <p:cNvSpPr/>
            <p:nvPr/>
          </p:nvSpPr>
          <p:spPr>
            <a:xfrm>
              <a:off x="-35772850" y="3612425"/>
              <a:ext cx="155200" cy="142575"/>
            </a:xfrm>
            <a:custGeom>
              <a:rect b="b" l="l" r="r" t="t"/>
              <a:pathLst>
                <a:path extrusionOk="0" h="5703" w="6208">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p:nvPr/>
          </p:nvSpPr>
          <p:spPr>
            <a:xfrm>
              <a:off x="-35621625" y="3694325"/>
              <a:ext cx="73275" cy="143375"/>
            </a:xfrm>
            <a:custGeom>
              <a:rect b="b" l="l" r="r" t="t"/>
              <a:pathLst>
                <a:path extrusionOk="0" h="5735" w="2931">
                  <a:moveTo>
                    <a:pt x="2931" y="1"/>
                  </a:moveTo>
                  <a:lnTo>
                    <a:pt x="1" y="2899"/>
                  </a:lnTo>
                  <a:lnTo>
                    <a:pt x="2805" y="5735"/>
                  </a:lnTo>
                  <a:cubicBezTo>
                    <a:pt x="2868" y="5609"/>
                    <a:pt x="2931" y="5451"/>
                    <a:pt x="2931" y="5294"/>
                  </a:cubicBezTo>
                  <a:lnTo>
                    <a:pt x="29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6"/>
            <p:cNvSpPr/>
            <p:nvPr/>
          </p:nvSpPr>
          <p:spPr>
            <a:xfrm>
              <a:off x="-35827200" y="3748675"/>
              <a:ext cx="263100" cy="104000"/>
            </a:xfrm>
            <a:custGeom>
              <a:rect b="b" l="l" r="r" t="t"/>
              <a:pathLst>
                <a:path extrusionOk="0" h="4160" w="10524">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a:off x="-35831925" y="3635275"/>
              <a:ext cx="41775" cy="85075"/>
            </a:xfrm>
            <a:custGeom>
              <a:rect b="b" l="l" r="r" t="t"/>
              <a:pathLst>
                <a:path extrusionOk="0" h="3403" w="1671">
                  <a:moveTo>
                    <a:pt x="1671" y="0"/>
                  </a:moveTo>
                  <a:lnTo>
                    <a:pt x="1" y="1701"/>
                  </a:lnTo>
                  <a:lnTo>
                    <a:pt x="1671" y="3403"/>
                  </a:lnTo>
                  <a:lnTo>
                    <a:pt x="167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6"/>
            <p:cNvSpPr/>
            <p:nvPr/>
          </p:nvSpPr>
          <p:spPr>
            <a:xfrm>
              <a:off x="-35601150" y="3635275"/>
              <a:ext cx="43350" cy="85075"/>
            </a:xfrm>
            <a:custGeom>
              <a:rect b="b" l="l" r="r" t="t"/>
              <a:pathLst>
                <a:path extrusionOk="0" h="3403" w="1734">
                  <a:moveTo>
                    <a:pt x="1" y="0"/>
                  </a:moveTo>
                  <a:lnTo>
                    <a:pt x="1" y="3403"/>
                  </a:lnTo>
                  <a:lnTo>
                    <a:pt x="1734" y="1701"/>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6"/>
            <p:cNvSpPr/>
            <p:nvPr/>
          </p:nvSpPr>
          <p:spPr>
            <a:xfrm>
              <a:off x="-35750000" y="3561025"/>
              <a:ext cx="111075" cy="35675"/>
            </a:xfrm>
            <a:custGeom>
              <a:rect b="b" l="l" r="r" t="t"/>
              <a:pathLst>
                <a:path extrusionOk="0" h="1427" w="4443">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
            <p:cNvSpPr/>
            <p:nvPr/>
          </p:nvSpPr>
          <p:spPr>
            <a:xfrm>
              <a:off x="-35839800" y="3694325"/>
              <a:ext cx="72500" cy="143375"/>
            </a:xfrm>
            <a:custGeom>
              <a:rect b="b" l="l" r="r" t="t"/>
              <a:pathLst>
                <a:path extrusionOk="0" h="5735" w="2900">
                  <a:moveTo>
                    <a:pt x="1" y="1"/>
                  </a:moveTo>
                  <a:lnTo>
                    <a:pt x="1" y="5294"/>
                  </a:lnTo>
                  <a:cubicBezTo>
                    <a:pt x="1" y="5451"/>
                    <a:pt x="32" y="5609"/>
                    <a:pt x="95" y="5735"/>
                  </a:cubicBezTo>
                  <a:lnTo>
                    <a:pt x="2899" y="2899"/>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6"/>
          <p:cNvSpPr/>
          <p:nvPr/>
        </p:nvSpPr>
        <p:spPr>
          <a:xfrm rot="10800000">
            <a:off x="1754100" y="0"/>
            <a:ext cx="3349800" cy="999600"/>
          </a:xfrm>
          <a:prstGeom prst="round2SameRect">
            <a:avLst>
              <a:gd fmla="val 16667" name="adj1"/>
              <a:gd fmla="val 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t/>
            </a:r>
            <a:endParaRPr/>
          </a:p>
        </p:txBody>
      </p:sp>
      <p:sp>
        <p:nvSpPr>
          <p:cNvPr id="357" name="Google Shape;357;p36"/>
          <p:cNvSpPr txBox="1"/>
          <p:nvPr/>
        </p:nvSpPr>
        <p:spPr>
          <a:xfrm>
            <a:off x="1841550" y="75000"/>
            <a:ext cx="31749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800">
                <a:solidFill>
                  <a:srgbClr val="64506A"/>
                </a:solidFill>
                <a:latin typeface="Open Sans"/>
                <a:ea typeface="Open Sans"/>
                <a:cs typeface="Open Sans"/>
                <a:sym typeface="Open Sans"/>
              </a:rPr>
              <a:t>Members</a:t>
            </a:r>
            <a:endParaRPr/>
          </a:p>
        </p:txBody>
      </p:sp>
      <p:sp>
        <p:nvSpPr>
          <p:cNvPr id="358" name="Google Shape;358;p36"/>
          <p:cNvSpPr/>
          <p:nvPr/>
        </p:nvSpPr>
        <p:spPr>
          <a:xfrm>
            <a:off x="2322600" y="1350263"/>
            <a:ext cx="2212800" cy="572700"/>
          </a:xfrm>
          <a:prstGeom prst="roundRect">
            <a:avLst>
              <a:gd fmla="val 16667" name="adj"/>
            </a:avLst>
          </a:prstGeom>
          <a:solidFill>
            <a:srgbClr val="64506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Open Sans"/>
                <a:ea typeface="Open Sans"/>
                <a:cs typeface="Open Sans"/>
                <a:sym typeface="Open Sans"/>
              </a:rPr>
              <a:t>Team Leaders</a:t>
            </a:r>
            <a:r>
              <a:rPr b="1" lang="en" sz="2200">
                <a:solidFill>
                  <a:schemeClr val="lt1"/>
                </a:solidFill>
                <a:latin typeface="Open Sans"/>
                <a:ea typeface="Open Sans"/>
                <a:cs typeface="Open Sans"/>
                <a:sym typeface="Open Sans"/>
              </a:rPr>
              <a:t> </a:t>
            </a:r>
            <a:endParaRPr b="1" sz="2200">
              <a:solidFill>
                <a:schemeClr val="lt1"/>
              </a:solidFill>
              <a:latin typeface="Open Sans"/>
              <a:ea typeface="Open Sans"/>
              <a:cs typeface="Open Sans"/>
              <a:sym typeface="Open Sans"/>
            </a:endParaRPr>
          </a:p>
        </p:txBody>
      </p:sp>
      <p:sp>
        <p:nvSpPr>
          <p:cNvPr id="359" name="Google Shape;359;p36"/>
          <p:cNvSpPr/>
          <p:nvPr/>
        </p:nvSpPr>
        <p:spPr>
          <a:xfrm>
            <a:off x="3799388" y="3392675"/>
            <a:ext cx="1854300" cy="572700"/>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rgbClr val="64506A"/>
                </a:solidFill>
                <a:latin typeface="Open Sans"/>
                <a:ea typeface="Open Sans"/>
                <a:cs typeface="Open Sans"/>
                <a:sym typeface="Open Sans"/>
              </a:rPr>
              <a:t>   M</a:t>
            </a:r>
            <a:r>
              <a:rPr b="1" lang="en" sz="1700">
                <a:solidFill>
                  <a:srgbClr val="64506A"/>
                </a:solidFill>
                <a:latin typeface="Open Sans"/>
                <a:ea typeface="Open Sans"/>
                <a:cs typeface="Open Sans"/>
                <a:sym typeface="Open Sans"/>
              </a:rPr>
              <a:t>ale Leader</a:t>
            </a:r>
            <a:endParaRPr b="1" sz="1700">
              <a:solidFill>
                <a:srgbClr val="64506A"/>
              </a:solidFill>
              <a:latin typeface="Open Sans"/>
              <a:ea typeface="Open Sans"/>
              <a:cs typeface="Open Sans"/>
              <a:sym typeface="Open Sans"/>
            </a:endParaRPr>
          </a:p>
        </p:txBody>
      </p:sp>
      <p:sp>
        <p:nvSpPr>
          <p:cNvPr id="360" name="Google Shape;360;p36"/>
          <p:cNvSpPr/>
          <p:nvPr/>
        </p:nvSpPr>
        <p:spPr>
          <a:xfrm>
            <a:off x="2184900" y="4313700"/>
            <a:ext cx="2488200" cy="572700"/>
          </a:xfrm>
          <a:prstGeom prst="roundRect">
            <a:avLst>
              <a:gd fmla="val 16667" name="adj"/>
            </a:avLst>
          </a:prstGeom>
          <a:solidFill>
            <a:srgbClr val="64506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chemeClr val="lt1"/>
                </a:solidFill>
                <a:latin typeface="Open Sans"/>
                <a:ea typeface="Open Sans"/>
                <a:cs typeface="Open Sans"/>
                <a:sym typeface="Open Sans"/>
              </a:rPr>
              <a:t>Team Members</a:t>
            </a:r>
            <a:endParaRPr b="1" sz="2200">
              <a:solidFill>
                <a:schemeClr val="lt1"/>
              </a:solidFill>
              <a:latin typeface="Open Sans"/>
              <a:ea typeface="Open Sans"/>
              <a:cs typeface="Open Sans"/>
              <a:sym typeface="Open Sans"/>
            </a:endParaRPr>
          </a:p>
        </p:txBody>
      </p:sp>
      <p:pic>
        <p:nvPicPr>
          <p:cNvPr id="361" name="Google Shape;361;p36"/>
          <p:cNvPicPr preferRelativeResize="0"/>
          <p:nvPr/>
        </p:nvPicPr>
        <p:blipFill>
          <a:blip r:embed="rId3">
            <a:alphaModFix/>
          </a:blip>
          <a:stretch>
            <a:fillRect/>
          </a:stretch>
        </p:blipFill>
        <p:spPr>
          <a:xfrm flipH="1">
            <a:off x="878403" y="5099625"/>
            <a:ext cx="354000" cy="354000"/>
          </a:xfrm>
          <a:prstGeom prst="rect">
            <a:avLst/>
          </a:prstGeom>
          <a:noFill/>
          <a:ln>
            <a:noFill/>
          </a:ln>
        </p:spPr>
      </p:pic>
      <p:sp>
        <p:nvSpPr>
          <p:cNvPr id="362" name="Google Shape;362;p36"/>
          <p:cNvSpPr txBox="1"/>
          <p:nvPr/>
        </p:nvSpPr>
        <p:spPr>
          <a:xfrm>
            <a:off x="3799400" y="9424775"/>
            <a:ext cx="3349800" cy="323100"/>
          </a:xfrm>
          <a:prstGeom prst="rect">
            <a:avLst/>
          </a:prstGeom>
          <a:noFill/>
          <a:ln>
            <a:noFill/>
          </a:ln>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 sz="900">
                <a:solidFill>
                  <a:srgbClr val="666666"/>
                </a:solidFill>
                <a:latin typeface="Open Sans"/>
                <a:ea typeface="Open Sans"/>
                <a:cs typeface="Open Sans"/>
                <a:sym typeface="Open Sans"/>
              </a:rPr>
              <a:t>Theme was done by Shatha Almutib</a:t>
            </a:r>
            <a:endParaRPr sz="900"/>
          </a:p>
        </p:txBody>
      </p:sp>
      <p:sp>
        <p:nvSpPr>
          <p:cNvPr id="363" name="Google Shape;363;p36"/>
          <p:cNvSpPr/>
          <p:nvPr/>
        </p:nvSpPr>
        <p:spPr>
          <a:xfrm>
            <a:off x="1356713" y="3545075"/>
            <a:ext cx="1854300" cy="572700"/>
          </a:xfrm>
          <a:prstGeom prst="roundRect">
            <a:avLst>
              <a:gd fmla="val 16667" name="adj"/>
            </a:avLst>
          </a:prstGeom>
          <a:solidFill>
            <a:srgbClr val="64506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700">
                <a:solidFill>
                  <a:schemeClr val="lt1"/>
                </a:solidFill>
                <a:latin typeface="Open Sans"/>
                <a:ea typeface="Open Sans"/>
                <a:cs typeface="Open Sans"/>
                <a:sym typeface="Open Sans"/>
              </a:rPr>
              <a:t>Female Leader</a:t>
            </a:r>
            <a:endParaRPr b="1" sz="1700">
              <a:solidFill>
                <a:schemeClr val="lt1"/>
              </a:solidFill>
              <a:latin typeface="Open Sans"/>
              <a:ea typeface="Open Sans"/>
              <a:cs typeface="Open Sans"/>
              <a:sym typeface="Open Sans"/>
            </a:endParaRPr>
          </a:p>
        </p:txBody>
      </p:sp>
      <p:sp>
        <p:nvSpPr>
          <p:cNvPr id="364" name="Google Shape;364;p36"/>
          <p:cNvSpPr/>
          <p:nvPr/>
        </p:nvSpPr>
        <p:spPr>
          <a:xfrm>
            <a:off x="3894950" y="4951475"/>
            <a:ext cx="2350500" cy="3955800"/>
          </a:xfrm>
          <a:prstGeom prst="roundRect">
            <a:avLst>
              <a:gd fmla="val 16667" name="adj"/>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Omar Alkadhi</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highlight>
                  <a:srgbClr val="96809C"/>
                </a:highlight>
                <a:latin typeface="Open Sans"/>
                <a:ea typeface="Open Sans"/>
                <a:cs typeface="Open Sans"/>
                <a:sym typeface="Open Sans"/>
              </a:rPr>
              <a:t>Emad Almutairi</a:t>
            </a:r>
            <a:endParaRPr b="1">
              <a:solidFill>
                <a:srgbClr val="64506A"/>
              </a:solidFill>
              <a:highlight>
                <a:srgbClr val="96809C"/>
              </a:highlight>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Rakan Alromayan</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Ali Alzahrani</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Saad Alahmari</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Malik halees</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Khalid Alrasheed</a:t>
            </a:r>
            <a:endParaRPr b="1">
              <a:solidFill>
                <a:srgbClr val="64506A"/>
              </a:solidFill>
              <a:latin typeface="Open Sans"/>
              <a:ea typeface="Open Sans"/>
              <a:cs typeface="Open Sans"/>
              <a:sym typeface="Open Sans"/>
            </a:endParaRPr>
          </a:p>
          <a:p>
            <a:pPr indent="-317500" lvl="0" marL="285750" rtl="0" algn="l">
              <a:lnSpc>
                <a:spcPct val="150000"/>
              </a:lnSpc>
              <a:spcBef>
                <a:spcPts val="0"/>
              </a:spcBef>
              <a:spcAft>
                <a:spcPts val="0"/>
              </a:spcAft>
              <a:buClr>
                <a:srgbClr val="64506A"/>
              </a:buClr>
              <a:buSzPts val="1400"/>
              <a:buFont typeface="Open Sans"/>
              <a:buChar char="●"/>
            </a:pPr>
            <a:r>
              <a:rPr b="1" lang="en">
                <a:solidFill>
                  <a:srgbClr val="64506A"/>
                </a:solidFill>
                <a:latin typeface="Open Sans"/>
                <a:ea typeface="Open Sans"/>
                <a:cs typeface="Open Sans"/>
                <a:sym typeface="Open Sans"/>
              </a:rPr>
              <a:t>Nawaf Alturki</a:t>
            </a:r>
            <a:endParaRPr b="1">
              <a:solidFill>
                <a:srgbClr val="64506A"/>
              </a:solidFill>
              <a:latin typeface="Open Sans"/>
              <a:ea typeface="Open Sans"/>
              <a:cs typeface="Open Sans"/>
              <a:sym typeface="Open Sans"/>
            </a:endParaRPr>
          </a:p>
          <a:p>
            <a:pPr indent="0" lvl="0" marL="457200" rtl="0" algn="l">
              <a:lnSpc>
                <a:spcPct val="150000"/>
              </a:lnSpc>
              <a:spcBef>
                <a:spcPts val="0"/>
              </a:spcBef>
              <a:spcAft>
                <a:spcPts val="0"/>
              </a:spcAft>
              <a:buNone/>
            </a:pPr>
            <a:r>
              <a:t/>
            </a:r>
            <a:endParaRPr b="1">
              <a:solidFill>
                <a:srgbClr val="64506A"/>
              </a:solidFill>
              <a:latin typeface="Open Sans"/>
              <a:ea typeface="Open Sans"/>
              <a:cs typeface="Open Sans"/>
              <a:sym typeface="Open Sans"/>
            </a:endParaRPr>
          </a:p>
        </p:txBody>
      </p:sp>
      <p:pic>
        <p:nvPicPr>
          <p:cNvPr id="365" name="Google Shape;365;p36"/>
          <p:cNvPicPr preferRelativeResize="0"/>
          <p:nvPr/>
        </p:nvPicPr>
        <p:blipFill>
          <a:blip r:embed="rId3">
            <a:alphaModFix/>
          </a:blip>
          <a:stretch>
            <a:fillRect/>
          </a:stretch>
        </p:blipFill>
        <p:spPr>
          <a:xfrm flipH="1">
            <a:off x="4070578" y="5099625"/>
            <a:ext cx="354000" cy="354000"/>
          </a:xfrm>
          <a:prstGeom prst="rect">
            <a:avLst/>
          </a:prstGeom>
          <a:noFill/>
          <a:ln>
            <a:noFill/>
          </a:ln>
        </p:spPr>
      </p:pic>
      <p:sp>
        <p:nvSpPr>
          <p:cNvPr id="366" name="Google Shape;366;p36"/>
          <p:cNvSpPr/>
          <p:nvPr/>
        </p:nvSpPr>
        <p:spPr>
          <a:xfrm>
            <a:off x="130675" y="9409325"/>
            <a:ext cx="2212800" cy="354000"/>
          </a:xfrm>
          <a:prstGeom prst="roundRect">
            <a:avLst>
              <a:gd fmla="val 16667" name="adj"/>
            </a:avLst>
          </a:prstGeom>
          <a:solidFill>
            <a:srgbClr val="64506A"/>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7" name="Google Shape;367;p36"/>
          <p:cNvGrpSpPr/>
          <p:nvPr/>
        </p:nvGrpSpPr>
        <p:grpSpPr>
          <a:xfrm>
            <a:off x="171982" y="9469514"/>
            <a:ext cx="275799" cy="233612"/>
            <a:chOff x="-35839800" y="3561025"/>
            <a:chExt cx="291450" cy="291650"/>
          </a:xfrm>
        </p:grpSpPr>
        <p:sp>
          <p:nvSpPr>
            <p:cNvPr id="368" name="Google Shape;368;p36"/>
            <p:cNvSpPr/>
            <p:nvPr/>
          </p:nvSpPr>
          <p:spPr>
            <a:xfrm>
              <a:off x="-35772850" y="3612425"/>
              <a:ext cx="155200" cy="142575"/>
            </a:xfrm>
            <a:custGeom>
              <a:rect b="b" l="l" r="r" t="t"/>
              <a:pathLst>
                <a:path extrusionOk="0" h="5703" w="6208">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p:nvPr/>
          </p:nvSpPr>
          <p:spPr>
            <a:xfrm>
              <a:off x="-35621625" y="3694325"/>
              <a:ext cx="73275" cy="143375"/>
            </a:xfrm>
            <a:custGeom>
              <a:rect b="b" l="l" r="r" t="t"/>
              <a:pathLst>
                <a:path extrusionOk="0" h="5735" w="2931">
                  <a:moveTo>
                    <a:pt x="2931" y="1"/>
                  </a:moveTo>
                  <a:lnTo>
                    <a:pt x="1" y="2899"/>
                  </a:lnTo>
                  <a:lnTo>
                    <a:pt x="2805" y="5735"/>
                  </a:lnTo>
                  <a:cubicBezTo>
                    <a:pt x="2868" y="5609"/>
                    <a:pt x="2931" y="5451"/>
                    <a:pt x="2931" y="5294"/>
                  </a:cubicBezTo>
                  <a:lnTo>
                    <a:pt x="29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6"/>
            <p:cNvSpPr/>
            <p:nvPr/>
          </p:nvSpPr>
          <p:spPr>
            <a:xfrm>
              <a:off x="-35827200" y="3748675"/>
              <a:ext cx="263100" cy="104000"/>
            </a:xfrm>
            <a:custGeom>
              <a:rect b="b" l="l" r="r" t="t"/>
              <a:pathLst>
                <a:path extrusionOk="0" h="4160" w="10524">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6"/>
            <p:cNvSpPr/>
            <p:nvPr/>
          </p:nvSpPr>
          <p:spPr>
            <a:xfrm>
              <a:off x="-35831925" y="3635275"/>
              <a:ext cx="41775" cy="85075"/>
            </a:xfrm>
            <a:custGeom>
              <a:rect b="b" l="l" r="r" t="t"/>
              <a:pathLst>
                <a:path extrusionOk="0" h="3403" w="1671">
                  <a:moveTo>
                    <a:pt x="1671" y="0"/>
                  </a:moveTo>
                  <a:lnTo>
                    <a:pt x="1" y="1701"/>
                  </a:lnTo>
                  <a:lnTo>
                    <a:pt x="1671" y="3403"/>
                  </a:lnTo>
                  <a:lnTo>
                    <a:pt x="167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6"/>
            <p:cNvSpPr/>
            <p:nvPr/>
          </p:nvSpPr>
          <p:spPr>
            <a:xfrm>
              <a:off x="-35601150" y="3635275"/>
              <a:ext cx="43350" cy="85075"/>
            </a:xfrm>
            <a:custGeom>
              <a:rect b="b" l="l" r="r" t="t"/>
              <a:pathLst>
                <a:path extrusionOk="0" h="3403" w="1734">
                  <a:moveTo>
                    <a:pt x="1" y="0"/>
                  </a:moveTo>
                  <a:lnTo>
                    <a:pt x="1" y="3403"/>
                  </a:lnTo>
                  <a:lnTo>
                    <a:pt x="1734" y="1701"/>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6"/>
            <p:cNvSpPr/>
            <p:nvPr/>
          </p:nvSpPr>
          <p:spPr>
            <a:xfrm>
              <a:off x="-35750000" y="3561025"/>
              <a:ext cx="111075" cy="35675"/>
            </a:xfrm>
            <a:custGeom>
              <a:rect b="b" l="l" r="r" t="t"/>
              <a:pathLst>
                <a:path extrusionOk="0" h="1427" w="4443">
                  <a:moveTo>
                    <a:pt x="2182" y="1"/>
                  </a:moveTo>
                  <a:cubicBezTo>
                    <a:pt x="1686" y="1"/>
                    <a:pt x="1198" y="182"/>
                    <a:pt x="851" y="544"/>
                  </a:cubicBezTo>
                  <a:lnTo>
                    <a:pt x="0" y="1426"/>
                  </a:lnTo>
                  <a:lnTo>
                    <a:pt x="4443" y="1426"/>
                  </a:lnTo>
                  <a:lnTo>
                    <a:pt x="3560" y="544"/>
                  </a:lnTo>
                  <a:cubicBezTo>
                    <a:pt x="3182" y="182"/>
                    <a:pt x="2678" y="1"/>
                    <a:pt x="21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6"/>
            <p:cNvSpPr/>
            <p:nvPr/>
          </p:nvSpPr>
          <p:spPr>
            <a:xfrm>
              <a:off x="-35839800" y="3694325"/>
              <a:ext cx="72500" cy="143375"/>
            </a:xfrm>
            <a:custGeom>
              <a:rect b="b" l="l" r="r" t="t"/>
              <a:pathLst>
                <a:path extrusionOk="0" h="5735" w="2900">
                  <a:moveTo>
                    <a:pt x="1" y="1"/>
                  </a:moveTo>
                  <a:lnTo>
                    <a:pt x="1" y="5294"/>
                  </a:lnTo>
                  <a:cubicBezTo>
                    <a:pt x="1" y="5451"/>
                    <a:pt x="32" y="5609"/>
                    <a:pt x="95" y="5735"/>
                  </a:cubicBezTo>
                  <a:lnTo>
                    <a:pt x="2899" y="2899"/>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5" name="Google Shape;375;p36"/>
          <p:cNvSpPr txBox="1"/>
          <p:nvPr/>
        </p:nvSpPr>
        <p:spPr>
          <a:xfrm>
            <a:off x="410700" y="9409325"/>
            <a:ext cx="19119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Open Sans"/>
                <a:ea typeface="Open Sans"/>
                <a:cs typeface="Open Sans"/>
                <a:sym typeface="Open Sans"/>
              </a:rPr>
              <a:t>Pathology442@gmail.com</a:t>
            </a:r>
            <a:endParaRPr b="1" sz="1000">
              <a:solidFill>
                <a:srgbClr val="FFFFFF"/>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nvSpPr>
        <p:spPr>
          <a:xfrm>
            <a:off x="538206" y="1484533"/>
            <a:ext cx="5781600" cy="2955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rgbClr val="64506A"/>
              </a:buClr>
              <a:buSzPts val="1500"/>
              <a:buFont typeface="Open Sans"/>
              <a:buChar char="➔"/>
            </a:pPr>
            <a:r>
              <a:rPr lang="en" sz="1500">
                <a:solidFill>
                  <a:srgbClr val="434343"/>
                </a:solidFill>
                <a:latin typeface="Open Sans"/>
                <a:ea typeface="Open Sans"/>
                <a:cs typeface="Open Sans"/>
                <a:sym typeface="Open Sans"/>
              </a:rPr>
              <a:t>Recognize the concept of renal allograft.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rPr lang="en" sz="1500">
                <a:solidFill>
                  <a:srgbClr val="434343"/>
                </a:solidFill>
                <a:latin typeface="Open Sans"/>
                <a:ea typeface="Open Sans"/>
                <a:cs typeface="Open Sans"/>
                <a:sym typeface="Open Sans"/>
              </a:rPr>
              <a:t>Describe the pathology of rejection and differentiate acute cell-mediated and antibody-mediated rejection.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rPr lang="en" sz="1500">
                <a:solidFill>
                  <a:srgbClr val="434343"/>
                </a:solidFill>
                <a:latin typeface="Open Sans"/>
                <a:ea typeface="Open Sans"/>
                <a:cs typeface="Open Sans"/>
                <a:sym typeface="Open Sans"/>
              </a:rPr>
              <a:t> Differentiate between acute and chronic rejection.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rPr lang="en" sz="1500">
                <a:solidFill>
                  <a:srgbClr val="434343"/>
                </a:solidFill>
                <a:latin typeface="Open Sans"/>
                <a:ea typeface="Open Sans"/>
                <a:cs typeface="Open Sans"/>
                <a:sym typeface="Open Sans"/>
              </a:rPr>
              <a:t>Recognize the pathology of the principal infections inherent to renal transplantation.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t/>
            </a:r>
            <a:endParaRPr sz="1500">
              <a:solidFill>
                <a:srgbClr val="434343"/>
              </a:solidFill>
              <a:latin typeface="Open Sans"/>
              <a:ea typeface="Open Sans"/>
              <a:cs typeface="Open Sans"/>
              <a:sym typeface="Open Sans"/>
            </a:endParaRPr>
          </a:p>
          <a:p>
            <a:pPr indent="-323850" lvl="0" marL="457200" rtl="0" algn="l">
              <a:spcBef>
                <a:spcPts val="0"/>
              </a:spcBef>
              <a:spcAft>
                <a:spcPts val="0"/>
              </a:spcAft>
              <a:buClr>
                <a:srgbClr val="64506A"/>
              </a:buClr>
              <a:buSzPts val="1500"/>
              <a:buFont typeface="Open Sans"/>
              <a:buChar char="➔"/>
            </a:pPr>
            <a:r>
              <a:rPr lang="en" sz="1500">
                <a:solidFill>
                  <a:srgbClr val="434343"/>
                </a:solidFill>
                <a:latin typeface="Open Sans"/>
                <a:ea typeface="Open Sans"/>
                <a:cs typeface="Open Sans"/>
                <a:sym typeface="Open Sans"/>
              </a:rPr>
              <a:t>  Recognize the pathology of acute and chronic drug toxicity</a:t>
            </a:r>
            <a:endParaRPr sz="1500">
              <a:solidFill>
                <a:srgbClr val="434343"/>
              </a:solidFill>
              <a:latin typeface="Open Sans"/>
              <a:ea typeface="Open Sans"/>
              <a:cs typeface="Open Sans"/>
              <a:sym typeface="Open Sans"/>
            </a:endParaRPr>
          </a:p>
        </p:txBody>
      </p:sp>
      <p:grpSp>
        <p:nvGrpSpPr>
          <p:cNvPr id="146" name="Google Shape;146;p26"/>
          <p:cNvGrpSpPr/>
          <p:nvPr/>
        </p:nvGrpSpPr>
        <p:grpSpPr>
          <a:xfrm>
            <a:off x="-1794450" y="6797850"/>
            <a:ext cx="5147250" cy="4816800"/>
            <a:chOff x="-1569200" y="5595125"/>
            <a:chExt cx="5147250" cy="4816800"/>
          </a:xfrm>
        </p:grpSpPr>
        <p:sp>
          <p:nvSpPr>
            <p:cNvPr id="147" name="Google Shape;147;p26"/>
            <p:cNvSpPr/>
            <p:nvPr/>
          </p:nvSpPr>
          <p:spPr>
            <a:xfrm>
              <a:off x="-1569200" y="5595125"/>
              <a:ext cx="4913400" cy="48168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6"/>
            <p:cNvSpPr/>
            <p:nvPr/>
          </p:nvSpPr>
          <p:spPr>
            <a:xfrm>
              <a:off x="-1335350" y="5595125"/>
              <a:ext cx="4913400" cy="4674600"/>
            </a:xfrm>
            <a:prstGeom prst="ellipse">
              <a:avLst/>
            </a:prstGeom>
            <a:noFill/>
            <a:ln cap="flat" cmpd="sng" w="28575">
              <a:solidFill>
                <a:srgbClr val="564D6F"/>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26"/>
          <p:cNvSpPr/>
          <p:nvPr/>
        </p:nvSpPr>
        <p:spPr>
          <a:xfrm rot="10800000">
            <a:off x="1754100" y="0"/>
            <a:ext cx="3349800" cy="999600"/>
          </a:xfrm>
          <a:prstGeom prst="round2SameRect">
            <a:avLst>
              <a:gd fmla="val 16667" name="adj1"/>
              <a:gd fmla="val 0" name="adj2"/>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6"/>
          <p:cNvSpPr txBox="1"/>
          <p:nvPr/>
        </p:nvSpPr>
        <p:spPr>
          <a:xfrm>
            <a:off x="1687800" y="75000"/>
            <a:ext cx="3482400" cy="8496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4800">
                <a:solidFill>
                  <a:srgbClr val="64506A"/>
                </a:solidFill>
                <a:latin typeface="Open Sans"/>
                <a:ea typeface="Open Sans"/>
                <a:cs typeface="Open Sans"/>
                <a:sym typeface="Open Sans"/>
              </a:rPr>
              <a:t>Objectives </a:t>
            </a:r>
            <a:endParaRPr b="1" sz="4800">
              <a:solidFill>
                <a:srgbClr val="64506A"/>
              </a:solidFill>
              <a:latin typeface="Open Sans"/>
              <a:ea typeface="Open Sans"/>
              <a:cs typeface="Open Sans"/>
              <a:sym typeface="Open Sans"/>
            </a:endParaRPr>
          </a:p>
        </p:txBody>
      </p:sp>
      <p:pic>
        <p:nvPicPr>
          <p:cNvPr id="151" name="Google Shape;151;p26"/>
          <p:cNvPicPr preferRelativeResize="0"/>
          <p:nvPr/>
        </p:nvPicPr>
        <p:blipFill>
          <a:blip r:embed="rId3">
            <a:alphaModFix amt="87000"/>
          </a:blip>
          <a:stretch>
            <a:fillRect/>
          </a:stretch>
        </p:blipFill>
        <p:spPr>
          <a:xfrm flipH="1">
            <a:off x="137900" y="7464550"/>
            <a:ext cx="2438400" cy="2438400"/>
          </a:xfrm>
          <a:prstGeom prst="rect">
            <a:avLst/>
          </a:prstGeom>
          <a:noFill/>
          <a:ln>
            <a:noFill/>
          </a:ln>
        </p:spPr>
      </p:pic>
      <p:sp>
        <p:nvSpPr>
          <p:cNvPr id="152" name="Google Shape;152;p26"/>
          <p:cNvSpPr/>
          <p:nvPr/>
        </p:nvSpPr>
        <p:spPr>
          <a:xfrm>
            <a:off x="173537" y="1850934"/>
            <a:ext cx="1746900" cy="16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6"/>
          <p:cNvSpPr/>
          <p:nvPr/>
        </p:nvSpPr>
        <p:spPr>
          <a:xfrm>
            <a:off x="219299" y="2469369"/>
            <a:ext cx="1534800" cy="24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6"/>
          <p:cNvSpPr/>
          <p:nvPr/>
        </p:nvSpPr>
        <p:spPr>
          <a:xfrm>
            <a:off x="229475" y="2942549"/>
            <a:ext cx="1635000" cy="24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6"/>
          <p:cNvSpPr/>
          <p:nvPr/>
        </p:nvSpPr>
        <p:spPr>
          <a:xfrm>
            <a:off x="219300" y="3637254"/>
            <a:ext cx="1936200" cy="241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p:nvPr/>
        </p:nvSpPr>
        <p:spPr>
          <a:xfrm>
            <a:off x="1112174" y="180975"/>
            <a:ext cx="5096952" cy="1015254"/>
          </a:xfrm>
          <a:prstGeom prst="flowChartTerminator">
            <a:avLst/>
          </a:prstGeom>
          <a:solidFill>
            <a:schemeClr val="lt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4800">
                <a:solidFill>
                  <a:srgbClr val="64506A"/>
                </a:solidFill>
                <a:latin typeface="Open Sans"/>
                <a:ea typeface="Open Sans"/>
                <a:cs typeface="Open Sans"/>
                <a:sym typeface="Open Sans"/>
              </a:rPr>
              <a:t>Kidney Transplant </a:t>
            </a:r>
            <a:endParaRPr b="1" sz="4800">
              <a:solidFill>
                <a:srgbClr val="64506A"/>
              </a:solidFill>
              <a:latin typeface="Open Sans"/>
              <a:ea typeface="Open Sans"/>
              <a:cs typeface="Open Sans"/>
              <a:sym typeface="Open Sans"/>
            </a:endParaRPr>
          </a:p>
        </p:txBody>
      </p:sp>
      <p:sp>
        <p:nvSpPr>
          <p:cNvPr id="161" name="Google Shape;161;p27"/>
          <p:cNvSpPr/>
          <p:nvPr/>
        </p:nvSpPr>
        <p:spPr>
          <a:xfrm>
            <a:off x="0" y="0"/>
            <a:ext cx="1112175" cy="1196225"/>
          </a:xfrm>
          <a:prstGeom prst="flowChartMerge">
            <a:avLst/>
          </a:prstGeom>
          <a:solidFill>
            <a:srgbClr val="6450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800">
                <a:solidFill>
                  <a:schemeClr val="lt1"/>
                </a:solidFill>
                <a:latin typeface="Open Sans"/>
                <a:ea typeface="Open Sans"/>
                <a:cs typeface="Open Sans"/>
                <a:sym typeface="Open Sans"/>
              </a:rPr>
              <a:t>1</a:t>
            </a:r>
            <a:endParaRPr>
              <a:solidFill>
                <a:schemeClr val="lt1"/>
              </a:solidFill>
            </a:endParaRPr>
          </a:p>
        </p:txBody>
      </p:sp>
      <p:sp>
        <p:nvSpPr>
          <p:cNvPr id="162" name="Google Shape;162;p27"/>
          <p:cNvSpPr/>
          <p:nvPr/>
        </p:nvSpPr>
        <p:spPr>
          <a:xfrm>
            <a:off x="0" y="1809350"/>
            <a:ext cx="6543313" cy="101524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     </a:t>
            </a:r>
            <a:endParaRPr>
              <a:latin typeface="Open Sans"/>
              <a:ea typeface="Open Sans"/>
              <a:cs typeface="Open Sans"/>
              <a:sym typeface="Open Sans"/>
            </a:endParaRPr>
          </a:p>
          <a:p>
            <a:pPr indent="0" lvl="0" marL="0" rtl="0" algn="ctr">
              <a:spcBef>
                <a:spcPts val="0"/>
              </a:spcBef>
              <a:spcAft>
                <a:spcPts val="0"/>
              </a:spcAft>
              <a:buNone/>
            </a:pPr>
            <a:r>
              <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 Any cause that lead to </a:t>
            </a:r>
            <a:r>
              <a:rPr b="1" lang="en">
                <a:latin typeface="Open Sans"/>
                <a:ea typeface="Open Sans"/>
                <a:cs typeface="Open Sans"/>
                <a:sym typeface="Open Sans"/>
              </a:rPr>
              <a:t>End-stage renal disease</a:t>
            </a:r>
            <a:r>
              <a:rPr lang="en">
                <a:latin typeface="Open Sans"/>
                <a:ea typeface="Open Sans"/>
                <a:cs typeface="Open Sans"/>
                <a:sym typeface="Open Sans"/>
              </a:rPr>
              <a:t> Is treated by renal     replacement  therapy (e.g. hemofiltration, hemodialysis, peritoneal dialysis) or renal transplant</a:t>
            </a:r>
            <a:r>
              <a:rPr lang="en">
                <a:latin typeface="Open Sans"/>
                <a:ea typeface="Open Sans"/>
                <a:cs typeface="Open Sans"/>
                <a:sym typeface="Open Sans"/>
              </a:rPr>
              <a: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p>
        </p:txBody>
      </p:sp>
      <p:sp>
        <p:nvSpPr>
          <p:cNvPr id="163" name="Google Shape;163;p27"/>
          <p:cNvSpPr/>
          <p:nvPr/>
        </p:nvSpPr>
        <p:spPr>
          <a:xfrm>
            <a:off x="157338" y="2982159"/>
            <a:ext cx="6543313" cy="762503"/>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      </a:t>
            </a:r>
            <a:r>
              <a:rPr lang="en">
                <a:latin typeface="Open Sans"/>
                <a:ea typeface="Open Sans"/>
                <a:cs typeface="Open Sans"/>
                <a:sym typeface="Open Sans"/>
              </a:rPr>
              <a:t>Kidney transplantation is now a routine procedure in most large hospitals in the world.</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164" name="Google Shape;164;p27"/>
          <p:cNvSpPr/>
          <p:nvPr/>
        </p:nvSpPr>
        <p:spPr>
          <a:xfrm>
            <a:off x="0" y="3902200"/>
            <a:ext cx="6797861" cy="1015248"/>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   The first kidney transplant between humans was conducted in 1933 by a  Russian surgeon in Ukraine. The kidney was implanted in the groin under local anesthesia an the host survived four days.</a:t>
            </a:r>
            <a:endParaRPr>
              <a:latin typeface="Open Sans"/>
              <a:ea typeface="Open Sans"/>
              <a:cs typeface="Open Sans"/>
              <a:sym typeface="Open Sans"/>
            </a:endParaRPr>
          </a:p>
        </p:txBody>
      </p:sp>
      <p:sp>
        <p:nvSpPr>
          <p:cNvPr id="165" name="Google Shape;165;p27"/>
          <p:cNvSpPr/>
          <p:nvPr/>
        </p:nvSpPr>
        <p:spPr>
          <a:xfrm flipH="1" rot="10800000">
            <a:off x="100982" y="2740675"/>
            <a:ext cx="417276" cy="436248"/>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flipH="1" rot="10800000">
            <a:off x="95250" y="3654373"/>
            <a:ext cx="428724" cy="436248"/>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flipH="1" rot="10800000">
            <a:off x="100982" y="1445544"/>
            <a:ext cx="417276" cy="436248"/>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8" name="Google Shape;168;p27"/>
          <p:cNvGrpSpPr/>
          <p:nvPr/>
        </p:nvGrpSpPr>
        <p:grpSpPr>
          <a:xfrm rot="-5400000">
            <a:off x="-683748" y="5837327"/>
            <a:ext cx="2135701" cy="453490"/>
            <a:chOff x="3512551" y="2440153"/>
            <a:chExt cx="1597383" cy="296651"/>
          </a:xfrm>
        </p:grpSpPr>
        <p:cxnSp>
          <p:nvCxnSpPr>
            <p:cNvPr id="169" name="Google Shape;169;p27"/>
            <p:cNvCxnSpPr>
              <a:stCxn id="170" idx="6"/>
              <a:endCxn id="171" idx="2"/>
            </p:cNvCxnSpPr>
            <p:nvPr/>
          </p:nvCxnSpPr>
          <p:spPr>
            <a:xfrm rot="10800000">
              <a:off x="4311198" y="1980118"/>
              <a:ext cx="0" cy="1146000"/>
            </a:xfrm>
            <a:prstGeom prst="straightConnector1">
              <a:avLst/>
            </a:prstGeom>
            <a:noFill/>
            <a:ln cap="flat" cmpd="sng" w="19050">
              <a:solidFill>
                <a:srgbClr val="666666"/>
              </a:solidFill>
              <a:prstDash val="solid"/>
              <a:round/>
              <a:headEnd len="med" w="med" type="none"/>
              <a:tailEnd len="med" w="med" type="none"/>
            </a:ln>
          </p:spPr>
        </p:cxnSp>
        <p:grpSp>
          <p:nvGrpSpPr>
            <p:cNvPr id="172" name="Google Shape;172;p27"/>
            <p:cNvGrpSpPr/>
            <p:nvPr/>
          </p:nvGrpSpPr>
          <p:grpSpPr>
            <a:xfrm>
              <a:off x="3512551" y="2440252"/>
              <a:ext cx="225647" cy="225732"/>
              <a:chOff x="2182679" y="2292572"/>
              <a:chExt cx="792300" cy="792600"/>
            </a:xfrm>
          </p:grpSpPr>
          <p:sp>
            <p:nvSpPr>
              <p:cNvPr id="170" name="Google Shape;170;p27"/>
              <p:cNvSpPr/>
              <p:nvPr/>
            </p:nvSpPr>
            <p:spPr>
              <a:xfrm>
                <a:off x="2182679" y="2292572"/>
                <a:ext cx="792300" cy="792600"/>
              </a:xfrm>
              <a:prstGeom prst="ellipse">
                <a:avLst/>
              </a:prstGeom>
              <a:noFill/>
              <a:ln cap="flat" cmpd="sng" w="19050">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2283911" y="2393814"/>
                <a:ext cx="590100" cy="590100"/>
              </a:xfrm>
              <a:prstGeom prst="ellipse">
                <a:avLst/>
              </a:pr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27"/>
            <p:cNvGrpSpPr/>
            <p:nvPr/>
          </p:nvGrpSpPr>
          <p:grpSpPr>
            <a:xfrm>
              <a:off x="3969644" y="2440153"/>
              <a:ext cx="225853" cy="296651"/>
              <a:chOff x="3775710" y="1729289"/>
              <a:chExt cx="136500" cy="179289"/>
            </a:xfrm>
          </p:grpSpPr>
          <p:cxnSp>
            <p:nvCxnSpPr>
              <p:cNvPr id="175" name="Google Shape;175;p27"/>
              <p:cNvCxnSpPr/>
              <p:nvPr/>
            </p:nvCxnSpPr>
            <p:spPr>
              <a:xfrm>
                <a:off x="3843851" y="1848278"/>
                <a:ext cx="0" cy="60300"/>
              </a:xfrm>
              <a:prstGeom prst="straightConnector1">
                <a:avLst/>
              </a:prstGeom>
              <a:noFill/>
              <a:ln cap="flat" cmpd="sng" w="9525">
                <a:solidFill>
                  <a:srgbClr val="435D74"/>
                </a:solidFill>
                <a:prstDash val="solid"/>
                <a:round/>
                <a:headEnd len="med" w="med" type="none"/>
                <a:tailEnd len="med" w="med" type="none"/>
              </a:ln>
            </p:spPr>
          </p:cxnSp>
          <p:sp>
            <p:nvSpPr>
              <p:cNvPr id="176" name="Google Shape;176;p27"/>
              <p:cNvSpPr/>
              <p:nvPr/>
            </p:nvSpPr>
            <p:spPr>
              <a:xfrm>
                <a:off x="3775710" y="1729289"/>
                <a:ext cx="136500" cy="136500"/>
              </a:xfrm>
              <a:prstGeom prst="ellipse">
                <a:avLst/>
              </a:prstGeom>
              <a:noFill/>
              <a:ln cap="flat" cmpd="sng" w="19050">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7"/>
              <p:cNvSpPr/>
              <p:nvPr/>
            </p:nvSpPr>
            <p:spPr>
              <a:xfrm>
                <a:off x="3793133" y="1746713"/>
                <a:ext cx="101700" cy="101700"/>
              </a:xfrm>
              <a:prstGeom prst="ellipse">
                <a:avLst/>
              </a:pr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7"/>
            <p:cNvGrpSpPr/>
            <p:nvPr/>
          </p:nvGrpSpPr>
          <p:grpSpPr>
            <a:xfrm>
              <a:off x="4427051" y="2440252"/>
              <a:ext cx="225647" cy="225732"/>
              <a:chOff x="5393704" y="2292572"/>
              <a:chExt cx="792300" cy="792600"/>
            </a:xfrm>
          </p:grpSpPr>
          <p:sp>
            <p:nvSpPr>
              <p:cNvPr id="179" name="Google Shape;179;p27"/>
              <p:cNvSpPr/>
              <p:nvPr/>
            </p:nvSpPr>
            <p:spPr>
              <a:xfrm>
                <a:off x="5393704" y="2292572"/>
                <a:ext cx="792300" cy="792600"/>
              </a:xfrm>
              <a:prstGeom prst="ellipse">
                <a:avLst/>
              </a:prstGeom>
              <a:noFill/>
              <a:ln cap="flat" cmpd="sng" w="19050">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5494936" y="2393814"/>
                <a:ext cx="590100" cy="590100"/>
              </a:xfrm>
              <a:prstGeom prst="ellipse">
                <a:avLst/>
              </a:pr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 name="Google Shape;181;p27"/>
            <p:cNvGrpSpPr/>
            <p:nvPr/>
          </p:nvGrpSpPr>
          <p:grpSpPr>
            <a:xfrm>
              <a:off x="4884287" y="2440252"/>
              <a:ext cx="225647" cy="296532"/>
              <a:chOff x="6999166" y="2292572"/>
              <a:chExt cx="792300" cy="1041192"/>
            </a:xfrm>
          </p:grpSpPr>
          <p:cxnSp>
            <p:nvCxnSpPr>
              <p:cNvPr id="182" name="Google Shape;182;p27"/>
              <p:cNvCxnSpPr/>
              <p:nvPr/>
            </p:nvCxnSpPr>
            <p:spPr>
              <a:xfrm>
                <a:off x="7395553" y="2983964"/>
                <a:ext cx="0" cy="349800"/>
              </a:xfrm>
              <a:prstGeom prst="straightConnector1">
                <a:avLst/>
              </a:prstGeom>
              <a:noFill/>
              <a:ln cap="flat" cmpd="sng" w="9525">
                <a:solidFill>
                  <a:srgbClr val="435D74"/>
                </a:solidFill>
                <a:prstDash val="solid"/>
                <a:round/>
                <a:headEnd len="med" w="med" type="none"/>
                <a:tailEnd len="med" w="med" type="none"/>
              </a:ln>
            </p:spPr>
          </p:cxnSp>
          <p:sp>
            <p:nvSpPr>
              <p:cNvPr id="171" name="Google Shape;171;p27"/>
              <p:cNvSpPr/>
              <p:nvPr/>
            </p:nvSpPr>
            <p:spPr>
              <a:xfrm>
                <a:off x="6999166" y="2292572"/>
                <a:ext cx="792300" cy="792600"/>
              </a:xfrm>
              <a:prstGeom prst="ellipse">
                <a:avLst/>
              </a:prstGeom>
              <a:noFill/>
              <a:ln cap="flat" cmpd="sng" w="19050">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7100398" y="2393814"/>
                <a:ext cx="590100" cy="590100"/>
              </a:xfrm>
              <a:prstGeom prst="ellipse">
                <a:avLst/>
              </a:pr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4" name="Google Shape;184;p27"/>
          <p:cNvGrpSpPr/>
          <p:nvPr/>
        </p:nvGrpSpPr>
        <p:grpSpPr>
          <a:xfrm rot="5400000">
            <a:off x="168244" y="7120955"/>
            <a:ext cx="553806" cy="575439"/>
            <a:chOff x="3738071" y="2289582"/>
            <a:chExt cx="457426" cy="376424"/>
          </a:xfrm>
        </p:grpSpPr>
        <p:grpSp>
          <p:nvGrpSpPr>
            <p:cNvPr id="185" name="Google Shape;185;p27"/>
            <p:cNvGrpSpPr/>
            <p:nvPr/>
          </p:nvGrpSpPr>
          <p:grpSpPr>
            <a:xfrm>
              <a:off x="3969644" y="2440153"/>
              <a:ext cx="225853" cy="225853"/>
              <a:chOff x="3775710" y="1729289"/>
              <a:chExt cx="136500" cy="136500"/>
            </a:xfrm>
          </p:grpSpPr>
          <p:sp>
            <p:nvSpPr>
              <p:cNvPr id="186" name="Google Shape;186;p27"/>
              <p:cNvSpPr/>
              <p:nvPr/>
            </p:nvSpPr>
            <p:spPr>
              <a:xfrm>
                <a:off x="3775710" y="1729289"/>
                <a:ext cx="136500" cy="136500"/>
              </a:xfrm>
              <a:prstGeom prst="ellipse">
                <a:avLst/>
              </a:prstGeom>
              <a:noFill/>
              <a:ln cap="flat" cmpd="sng" w="19050">
                <a:solidFill>
                  <a:srgbClr val="F3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3793133" y="1746713"/>
                <a:ext cx="101700" cy="101700"/>
              </a:xfrm>
              <a:prstGeom prst="ellipse">
                <a:avLst/>
              </a:pr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88" name="Google Shape;188;p27"/>
            <p:cNvCxnSpPr/>
            <p:nvPr/>
          </p:nvCxnSpPr>
          <p:spPr>
            <a:xfrm rot="5400000">
              <a:off x="3992914" y="2377782"/>
              <a:ext cx="179400" cy="3000"/>
            </a:xfrm>
            <a:prstGeom prst="straightConnector1">
              <a:avLst/>
            </a:prstGeom>
            <a:noFill/>
            <a:ln cap="flat" cmpd="sng" w="9525">
              <a:solidFill>
                <a:srgbClr val="435D74"/>
              </a:solidFill>
              <a:prstDash val="solid"/>
              <a:round/>
              <a:headEnd len="med" w="med" type="none"/>
              <a:tailEnd len="med" w="med" type="none"/>
            </a:ln>
          </p:spPr>
        </p:cxnSp>
        <p:cxnSp>
          <p:nvCxnSpPr>
            <p:cNvPr id="189" name="Google Shape;189;p27"/>
            <p:cNvCxnSpPr>
              <a:stCxn id="190" idx="6"/>
              <a:endCxn id="187" idx="2"/>
            </p:cNvCxnSpPr>
            <p:nvPr/>
          </p:nvCxnSpPr>
          <p:spPr>
            <a:xfrm rot="10800000">
              <a:off x="3868271" y="2422918"/>
              <a:ext cx="0" cy="260400"/>
            </a:xfrm>
            <a:prstGeom prst="straightConnector1">
              <a:avLst/>
            </a:prstGeom>
            <a:noFill/>
            <a:ln cap="flat" cmpd="sng" w="19050">
              <a:solidFill>
                <a:srgbClr val="666666"/>
              </a:solidFill>
              <a:prstDash val="solid"/>
              <a:round/>
              <a:headEnd len="med" w="med" type="none"/>
              <a:tailEnd len="med" w="med" type="none"/>
            </a:ln>
          </p:spPr>
        </p:cxnSp>
      </p:grpSp>
      <p:sp>
        <p:nvSpPr>
          <p:cNvPr id="191" name="Google Shape;191;p27"/>
          <p:cNvSpPr txBox="1"/>
          <p:nvPr/>
        </p:nvSpPr>
        <p:spPr>
          <a:xfrm>
            <a:off x="523975" y="4996225"/>
            <a:ext cx="6019200" cy="266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donor</a:t>
            </a:r>
            <a:r>
              <a:rPr lang="en" sz="1200">
                <a:latin typeface="Open Sans"/>
                <a:ea typeface="Open Sans"/>
                <a:cs typeface="Open Sans"/>
                <a:sym typeface="Open Sans"/>
              </a:rPr>
              <a:t>: The patient who donates the kidney.</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recipient</a:t>
            </a:r>
            <a:r>
              <a:rPr lang="en" sz="1200">
                <a:latin typeface="Open Sans"/>
                <a:ea typeface="Open Sans"/>
                <a:cs typeface="Open Sans"/>
                <a:sym typeface="Open Sans"/>
              </a:rPr>
              <a:t>: The patient who receives the “new” transplant kidney.</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t/>
            </a:r>
            <a:endParaRPr b="1" sz="1100">
              <a:latin typeface="Open Sans"/>
              <a:ea typeface="Open Sans"/>
              <a:cs typeface="Open Sans"/>
              <a:sym typeface="Open Sans"/>
            </a:endParaRPr>
          </a:p>
          <a:p>
            <a:pPr indent="0" lvl="0" marL="0" rtl="0" algn="l">
              <a:spcBef>
                <a:spcPts val="0"/>
              </a:spcBef>
              <a:spcAft>
                <a:spcPts val="0"/>
              </a:spcAft>
              <a:buNone/>
            </a:pPr>
            <a:r>
              <a:t/>
            </a:r>
            <a:endParaRPr b="1" sz="1100">
              <a:latin typeface="Open Sans"/>
              <a:ea typeface="Open Sans"/>
              <a:cs typeface="Open Sans"/>
              <a:sym typeface="Open Sans"/>
            </a:endParaRPr>
          </a:p>
          <a:p>
            <a:pPr indent="0" lvl="0" marL="0" rtl="0" algn="l">
              <a:spcBef>
                <a:spcPts val="0"/>
              </a:spcBef>
              <a:spcAft>
                <a:spcPts val="0"/>
              </a:spcAft>
              <a:buNone/>
            </a:pPr>
            <a:r>
              <a:rPr b="1" lang="en" sz="1100">
                <a:latin typeface="Open Sans"/>
                <a:ea typeface="Open Sans"/>
                <a:cs typeface="Open Sans"/>
                <a:sym typeface="Open Sans"/>
              </a:rPr>
              <a:t>alloantigens</a:t>
            </a:r>
            <a:r>
              <a:rPr lang="en" sz="1100">
                <a:latin typeface="Open Sans"/>
                <a:ea typeface="Open Sans"/>
                <a:cs typeface="Open Sans"/>
                <a:sym typeface="Open Sans"/>
              </a:rPr>
              <a:t>: The antigens present in the allograft kidney</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a:p>
            <a:pPr indent="0" lvl="0" marL="0" rtl="0" algn="l">
              <a:spcBef>
                <a:spcPts val="0"/>
              </a:spcBef>
              <a:spcAft>
                <a:spcPts val="0"/>
              </a:spcAft>
              <a:buNone/>
            </a:pPr>
            <a:r>
              <a:t/>
            </a:r>
            <a:endParaRPr sz="1100">
              <a:latin typeface="Open Sans"/>
              <a:ea typeface="Open Sans"/>
              <a:cs typeface="Open Sans"/>
              <a:sym typeface="Open Sans"/>
            </a:endParaRPr>
          </a:p>
        </p:txBody>
      </p:sp>
      <p:sp>
        <p:nvSpPr>
          <p:cNvPr id="192" name="Google Shape;192;p27"/>
          <p:cNvSpPr txBox="1"/>
          <p:nvPr/>
        </p:nvSpPr>
        <p:spPr>
          <a:xfrm>
            <a:off x="528457" y="6171982"/>
            <a:ext cx="54864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donor kidney or allograft or graft</a:t>
            </a:r>
            <a:r>
              <a:rPr lang="en" sz="1200">
                <a:latin typeface="Open Sans"/>
                <a:ea typeface="Open Sans"/>
                <a:cs typeface="Open Sans"/>
                <a:sym typeface="Open Sans"/>
              </a:rPr>
              <a:t>:</a:t>
            </a:r>
            <a:r>
              <a:rPr lang="en" sz="1100">
                <a:latin typeface="Open Sans"/>
                <a:ea typeface="Open Sans"/>
                <a:cs typeface="Open Sans"/>
                <a:sym typeface="Open Sans"/>
              </a:rPr>
              <a:t>The transplanted (“new”) kidney</a:t>
            </a:r>
            <a:endParaRPr>
              <a:latin typeface="Oxygen"/>
              <a:ea typeface="Oxygen"/>
              <a:cs typeface="Oxygen"/>
              <a:sym typeface="Oxygen"/>
            </a:endParaRPr>
          </a:p>
        </p:txBody>
      </p:sp>
      <p:sp>
        <p:nvSpPr>
          <p:cNvPr id="193" name="Google Shape;193;p27"/>
          <p:cNvSpPr txBox="1"/>
          <p:nvPr/>
        </p:nvSpPr>
        <p:spPr>
          <a:xfrm>
            <a:off x="604825" y="7339084"/>
            <a:ext cx="5857500" cy="74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latin typeface="Open Sans"/>
                <a:ea typeface="Open Sans"/>
                <a:cs typeface="Open Sans"/>
                <a:sym typeface="Open Sans"/>
              </a:rPr>
              <a:t>alloantibodies</a:t>
            </a:r>
            <a:r>
              <a:rPr lang="en" sz="1100">
                <a:latin typeface="Open Sans"/>
                <a:ea typeface="Open Sans"/>
                <a:cs typeface="Open Sans"/>
                <a:sym typeface="Open Sans"/>
              </a:rPr>
              <a:t>: The antibodies that are against alloantigens (that target the alloantigens) are anti-allograft antibodies </a:t>
            </a:r>
            <a:endParaRPr sz="1100">
              <a:latin typeface="Open Sans"/>
              <a:ea typeface="Open Sans"/>
              <a:cs typeface="Open Sans"/>
              <a:sym typeface="Open Sans"/>
            </a:endParaRPr>
          </a:p>
          <a:p>
            <a:pPr indent="0" lvl="0" marL="0" rtl="0" algn="l">
              <a:spcBef>
                <a:spcPts val="0"/>
              </a:spcBef>
              <a:spcAft>
                <a:spcPts val="0"/>
              </a:spcAft>
              <a:buNone/>
            </a:pPr>
            <a:r>
              <a:t/>
            </a:r>
            <a:endParaRPr>
              <a:latin typeface="Oxygen"/>
              <a:ea typeface="Oxygen"/>
              <a:cs typeface="Oxygen"/>
              <a:sym typeface="Oxygen"/>
            </a:endParaRPr>
          </a:p>
        </p:txBody>
      </p:sp>
      <p:sp>
        <p:nvSpPr>
          <p:cNvPr id="194" name="Google Shape;194;p27"/>
          <p:cNvSpPr txBox="1"/>
          <p:nvPr/>
        </p:nvSpPr>
        <p:spPr>
          <a:xfrm>
            <a:off x="127275" y="8081875"/>
            <a:ext cx="65433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The donor kidney is placed in the recipients ili</a:t>
            </a:r>
            <a:r>
              <a:rPr lang="en">
                <a:latin typeface="Open Sans"/>
                <a:ea typeface="Open Sans"/>
                <a:cs typeface="Open Sans"/>
                <a:sym typeface="Open Sans"/>
              </a:rPr>
              <a:t>ac</a:t>
            </a:r>
            <a:r>
              <a:rPr lang="en">
                <a:latin typeface="Open Sans"/>
                <a:ea typeface="Open Sans"/>
                <a:cs typeface="Open Sans"/>
                <a:sym typeface="Open Sans"/>
              </a:rPr>
              <a:t> fossa or groin region. The donor ureter is inserted into the bladder.  The blood</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vessels are anastomosed.  The donor of the kidney can be from a living or a deceased person.</a:t>
            </a:r>
            <a:r>
              <a:rPr lang="en">
                <a:solidFill>
                  <a:schemeClr val="accent3"/>
                </a:solidFill>
                <a:latin typeface="Open Sans"/>
                <a:ea typeface="Open Sans"/>
                <a:cs typeface="Open Sans"/>
                <a:sym typeface="Open Sans"/>
              </a:rPr>
              <a:t>(</a:t>
            </a:r>
            <a:r>
              <a:rPr lang="en">
                <a:solidFill>
                  <a:schemeClr val="accent3"/>
                </a:solidFill>
                <a:latin typeface="Open Sans"/>
                <a:ea typeface="Open Sans"/>
                <a:cs typeface="Open Sans"/>
                <a:sym typeface="Open Sans"/>
              </a:rPr>
              <a:t>death)</a:t>
            </a:r>
            <a:endParaRPr>
              <a:solidFill>
                <a:schemeClr val="accent3"/>
              </a:solidFill>
              <a:latin typeface="Open Sans"/>
              <a:ea typeface="Open Sans"/>
              <a:cs typeface="Open Sans"/>
              <a:sym typeface="Open Sans"/>
            </a:endParaRPr>
          </a:p>
        </p:txBody>
      </p:sp>
      <p:sp>
        <p:nvSpPr>
          <p:cNvPr id="195" name="Google Shape;195;p27"/>
          <p:cNvSpPr/>
          <p:nvPr/>
        </p:nvSpPr>
        <p:spPr>
          <a:xfrm>
            <a:off x="127276" y="8037526"/>
            <a:ext cx="6543300" cy="14547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grpSp>
        <p:nvGrpSpPr>
          <p:cNvPr id="200" name="Google Shape;200;p28"/>
          <p:cNvGrpSpPr/>
          <p:nvPr/>
        </p:nvGrpSpPr>
        <p:grpSpPr>
          <a:xfrm>
            <a:off x="0" y="295706"/>
            <a:ext cx="6661491" cy="3232893"/>
            <a:chOff x="-535183" y="2439216"/>
            <a:chExt cx="9122830" cy="2581770"/>
          </a:xfrm>
        </p:grpSpPr>
        <p:sp>
          <p:nvSpPr>
            <p:cNvPr id="201" name="Google Shape;201;p28"/>
            <p:cNvSpPr/>
            <p:nvPr/>
          </p:nvSpPr>
          <p:spPr>
            <a:xfrm>
              <a:off x="1434814" y="2439216"/>
              <a:ext cx="4971300" cy="646500"/>
            </a:xfrm>
            <a:prstGeom prst="roundRect">
              <a:avLst>
                <a:gd fmla="val 50000" name="adj"/>
              </a:avLst>
            </a:prstGeom>
            <a:solidFill>
              <a:srgbClr val="6450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xygen"/>
                  <a:ea typeface="Oxygen"/>
                  <a:cs typeface="Oxygen"/>
                  <a:sym typeface="Oxygen"/>
                </a:rPr>
                <a:t>Pathology of injury in kidney transplant</a:t>
              </a:r>
              <a:endParaRPr b="1">
                <a:solidFill>
                  <a:schemeClr val="lt1"/>
                </a:solidFill>
                <a:latin typeface="Oxygen"/>
                <a:ea typeface="Oxygen"/>
                <a:cs typeface="Oxygen"/>
                <a:sym typeface="Oxygen"/>
              </a:endParaRPr>
            </a:p>
            <a:p>
              <a:pPr indent="0" lvl="0" marL="0" rtl="0" algn="ctr">
                <a:spcBef>
                  <a:spcPts val="0"/>
                </a:spcBef>
                <a:spcAft>
                  <a:spcPts val="0"/>
                </a:spcAft>
                <a:buNone/>
              </a:pPr>
              <a:r>
                <a:t/>
              </a:r>
              <a:endParaRPr b="1">
                <a:solidFill>
                  <a:schemeClr val="lt1"/>
                </a:solidFill>
                <a:latin typeface="Oxygen"/>
                <a:ea typeface="Oxygen"/>
                <a:cs typeface="Oxygen"/>
                <a:sym typeface="Oxygen"/>
              </a:endParaRPr>
            </a:p>
            <a:p>
              <a:pPr indent="0" lvl="0" marL="0" rtl="0" algn="ctr">
                <a:spcBef>
                  <a:spcPts val="0"/>
                </a:spcBef>
                <a:spcAft>
                  <a:spcPts val="0"/>
                </a:spcAft>
                <a:buNone/>
              </a:pPr>
              <a:r>
                <a:t/>
              </a:r>
              <a:endParaRPr b="1">
                <a:solidFill>
                  <a:schemeClr val="lt1"/>
                </a:solidFill>
                <a:latin typeface="Oxygen"/>
                <a:ea typeface="Oxygen"/>
                <a:cs typeface="Oxygen"/>
                <a:sym typeface="Oxygen"/>
              </a:endParaRPr>
            </a:p>
          </p:txBody>
        </p:sp>
        <p:sp>
          <p:nvSpPr>
            <p:cNvPr id="202" name="Google Shape;202;p28"/>
            <p:cNvSpPr/>
            <p:nvPr/>
          </p:nvSpPr>
          <p:spPr>
            <a:xfrm>
              <a:off x="188916" y="4177675"/>
              <a:ext cx="2570700" cy="842400"/>
            </a:xfrm>
            <a:prstGeom prst="roundRect">
              <a:avLst>
                <a:gd fmla="val 50000" name="adj"/>
              </a:avLst>
            </a:prstGeom>
            <a:solidFill>
              <a:srgbClr val="F3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03" name="Google Shape;203;p28"/>
            <p:cNvSpPr/>
            <p:nvPr/>
          </p:nvSpPr>
          <p:spPr>
            <a:xfrm>
              <a:off x="3823471" y="4173741"/>
              <a:ext cx="2167800" cy="752400"/>
            </a:xfrm>
            <a:prstGeom prst="roundRect">
              <a:avLst>
                <a:gd fmla="val 50000" name="adj"/>
              </a:avLst>
            </a:prstGeom>
            <a:solidFill>
              <a:srgbClr val="F3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262626"/>
                  </a:solidFill>
                </a:rPr>
                <a:t>Drug toxicity, acute &amp; chronic</a:t>
              </a:r>
              <a:endParaRPr>
                <a:solidFill>
                  <a:srgbClr val="262626"/>
                </a:solidFill>
              </a:endParaRPr>
            </a:p>
          </p:txBody>
        </p:sp>
        <p:sp>
          <p:nvSpPr>
            <p:cNvPr id="204" name="Google Shape;204;p28"/>
            <p:cNvSpPr/>
            <p:nvPr/>
          </p:nvSpPr>
          <p:spPr>
            <a:xfrm>
              <a:off x="6873748" y="4374487"/>
              <a:ext cx="1713900" cy="646500"/>
            </a:xfrm>
            <a:prstGeom prst="roundRect">
              <a:avLst>
                <a:gd fmla="val 50000" name="adj"/>
              </a:avLst>
            </a:prstGeom>
            <a:solidFill>
              <a:srgbClr val="F3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262626"/>
                  </a:solidFill>
                </a:rPr>
                <a:t>De-novo (new) disease</a:t>
              </a:r>
              <a:endParaRPr>
                <a:solidFill>
                  <a:srgbClr val="262626"/>
                </a:solidFill>
              </a:endParaRPr>
            </a:p>
          </p:txBody>
        </p:sp>
        <p:cxnSp>
          <p:nvCxnSpPr>
            <p:cNvPr id="205" name="Google Shape;205;p28"/>
            <p:cNvCxnSpPr>
              <a:stCxn id="201" idx="2"/>
            </p:cNvCxnSpPr>
            <p:nvPr/>
          </p:nvCxnSpPr>
          <p:spPr>
            <a:xfrm flipH="1" rot="-5400000">
              <a:off x="5744614" y="1261566"/>
              <a:ext cx="110400" cy="3758700"/>
            </a:xfrm>
            <a:prstGeom prst="bentConnector2">
              <a:avLst/>
            </a:prstGeom>
            <a:noFill/>
            <a:ln cap="flat" cmpd="sng" w="9525">
              <a:solidFill>
                <a:srgbClr val="C2C2C2"/>
              </a:solidFill>
              <a:prstDash val="solid"/>
              <a:round/>
              <a:headEnd len="sm" w="sm" type="none"/>
              <a:tailEnd len="sm" w="sm" type="none"/>
            </a:ln>
          </p:spPr>
        </p:cxnSp>
        <p:cxnSp>
          <p:nvCxnSpPr>
            <p:cNvPr id="206" name="Google Shape;206;p28"/>
            <p:cNvCxnSpPr>
              <a:stCxn id="207" idx="0"/>
              <a:endCxn id="201" idx="2"/>
            </p:cNvCxnSpPr>
            <p:nvPr/>
          </p:nvCxnSpPr>
          <p:spPr>
            <a:xfrm rot="-5400000">
              <a:off x="2052617" y="1434795"/>
              <a:ext cx="216900" cy="3518700"/>
            </a:xfrm>
            <a:prstGeom prst="bentConnector3">
              <a:avLst>
                <a:gd fmla="val 49995" name="adj1"/>
              </a:avLst>
            </a:prstGeom>
            <a:noFill/>
            <a:ln cap="flat" cmpd="sng" w="9525">
              <a:solidFill>
                <a:srgbClr val="C2C2C2"/>
              </a:solidFill>
              <a:prstDash val="solid"/>
              <a:round/>
              <a:headEnd len="sm" w="sm" type="none"/>
              <a:tailEnd len="sm" w="sm" type="none"/>
            </a:ln>
          </p:spPr>
        </p:cxnSp>
        <p:sp>
          <p:nvSpPr>
            <p:cNvPr id="207" name="Google Shape;207;p28"/>
            <p:cNvSpPr/>
            <p:nvPr/>
          </p:nvSpPr>
          <p:spPr>
            <a:xfrm>
              <a:off x="-535183" y="3302595"/>
              <a:ext cx="1873800" cy="654600"/>
            </a:xfrm>
            <a:prstGeom prst="roundRect">
              <a:avLst>
                <a:gd fmla="val 50000" name="adj"/>
              </a:avLst>
            </a:prstGeom>
            <a:solidFill>
              <a:srgbClr val="9680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Harvest injury</a:t>
              </a:r>
              <a:endParaRPr b="1">
                <a:solidFill>
                  <a:srgbClr val="FFFFFF"/>
                </a:solidFill>
                <a:latin typeface="Oxygen"/>
                <a:ea typeface="Oxygen"/>
                <a:cs typeface="Oxygen"/>
                <a:sym typeface="Oxygen"/>
              </a:endParaRPr>
            </a:p>
          </p:txBody>
        </p:sp>
      </p:grpSp>
      <p:sp>
        <p:nvSpPr>
          <p:cNvPr id="208" name="Google Shape;208;p28"/>
          <p:cNvSpPr/>
          <p:nvPr/>
        </p:nvSpPr>
        <p:spPr>
          <a:xfrm>
            <a:off x="2082413" y="1648076"/>
            <a:ext cx="1416600" cy="819600"/>
          </a:xfrm>
          <a:prstGeom prst="roundRect">
            <a:avLst>
              <a:gd fmla="val 50000" name="adj"/>
            </a:avLst>
          </a:prstGeom>
          <a:solidFill>
            <a:srgbClr val="9680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Oxygen"/>
                <a:ea typeface="Oxygen"/>
                <a:cs typeface="Oxygen"/>
                <a:sym typeface="Oxygen"/>
              </a:rPr>
              <a:t>Infections in the renal allograft</a:t>
            </a:r>
            <a:endParaRPr b="1">
              <a:solidFill>
                <a:srgbClr val="FFFFFF"/>
              </a:solidFill>
              <a:latin typeface="Oxygen"/>
              <a:ea typeface="Oxygen"/>
              <a:cs typeface="Oxygen"/>
              <a:sym typeface="Oxygen"/>
            </a:endParaRPr>
          </a:p>
        </p:txBody>
      </p:sp>
      <p:sp>
        <p:nvSpPr>
          <p:cNvPr id="209" name="Google Shape;209;p28"/>
          <p:cNvSpPr txBox="1"/>
          <p:nvPr/>
        </p:nvSpPr>
        <p:spPr>
          <a:xfrm>
            <a:off x="638250" y="2568649"/>
            <a:ext cx="1671300" cy="1031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a:ea typeface="Open Sans"/>
                <a:cs typeface="Open Sans"/>
                <a:sym typeface="Open Sans"/>
              </a:rPr>
              <a:t>  Rejection:</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 hyperacute, acute and chronic</a:t>
            </a:r>
            <a:endParaRPr>
              <a:latin typeface="Open Sans"/>
              <a:ea typeface="Open Sans"/>
              <a:cs typeface="Open Sans"/>
              <a:sym typeface="Open Sans"/>
            </a:endParaRPr>
          </a:p>
          <a:p>
            <a:pPr indent="0" lvl="0" marL="0" rtl="0" algn="l">
              <a:spcBef>
                <a:spcPts val="0"/>
              </a:spcBef>
              <a:spcAft>
                <a:spcPts val="0"/>
              </a:spcAft>
              <a:buNone/>
            </a:pPr>
            <a:r>
              <a:t/>
            </a:r>
            <a:endParaRPr>
              <a:latin typeface="Oxygen"/>
              <a:ea typeface="Oxygen"/>
              <a:cs typeface="Oxygen"/>
              <a:sym typeface="Oxygen"/>
            </a:endParaRPr>
          </a:p>
        </p:txBody>
      </p:sp>
      <p:cxnSp>
        <p:nvCxnSpPr>
          <p:cNvPr id="210" name="Google Shape;210;p28"/>
          <p:cNvCxnSpPr>
            <a:endCxn id="202" idx="0"/>
          </p:cNvCxnSpPr>
          <p:nvPr/>
        </p:nvCxnSpPr>
        <p:spPr>
          <a:xfrm flipH="1">
            <a:off x="1467299" y="1274703"/>
            <a:ext cx="13200" cy="1197900"/>
          </a:xfrm>
          <a:prstGeom prst="straightConnector1">
            <a:avLst/>
          </a:prstGeom>
          <a:noFill/>
          <a:ln cap="flat" cmpd="sng" w="9525">
            <a:solidFill>
              <a:schemeClr val="accent3"/>
            </a:solidFill>
            <a:prstDash val="solid"/>
            <a:round/>
            <a:headEnd len="med" w="med" type="none"/>
            <a:tailEnd len="med" w="med" type="none"/>
          </a:ln>
        </p:spPr>
      </p:cxnSp>
      <p:cxnSp>
        <p:nvCxnSpPr>
          <p:cNvPr id="211" name="Google Shape;211;p28"/>
          <p:cNvCxnSpPr>
            <a:endCxn id="208" idx="0"/>
          </p:cNvCxnSpPr>
          <p:nvPr/>
        </p:nvCxnSpPr>
        <p:spPr>
          <a:xfrm flipH="1">
            <a:off x="2790713" y="1027376"/>
            <a:ext cx="3300" cy="620700"/>
          </a:xfrm>
          <a:prstGeom prst="straightConnector1">
            <a:avLst/>
          </a:prstGeom>
          <a:noFill/>
          <a:ln cap="flat" cmpd="sng" w="9525">
            <a:solidFill>
              <a:schemeClr val="accent3"/>
            </a:solidFill>
            <a:prstDash val="solid"/>
            <a:round/>
            <a:headEnd len="med" w="med" type="none"/>
            <a:tailEnd len="med" w="med" type="none"/>
          </a:ln>
        </p:spPr>
      </p:cxnSp>
      <p:cxnSp>
        <p:nvCxnSpPr>
          <p:cNvPr id="212" name="Google Shape;212;p28"/>
          <p:cNvCxnSpPr>
            <a:endCxn id="203" idx="0"/>
          </p:cNvCxnSpPr>
          <p:nvPr/>
        </p:nvCxnSpPr>
        <p:spPr>
          <a:xfrm>
            <a:off x="3943553" y="1253578"/>
            <a:ext cx="30600" cy="1214100"/>
          </a:xfrm>
          <a:prstGeom prst="straightConnector1">
            <a:avLst/>
          </a:prstGeom>
          <a:noFill/>
          <a:ln cap="flat" cmpd="sng" w="9525">
            <a:solidFill>
              <a:schemeClr val="accent3"/>
            </a:solidFill>
            <a:prstDash val="solid"/>
            <a:round/>
            <a:headEnd len="med" w="med" type="none"/>
            <a:tailEnd len="med" w="med" type="none"/>
          </a:ln>
        </p:spPr>
      </p:cxnSp>
      <p:sp>
        <p:nvSpPr>
          <p:cNvPr id="213" name="Google Shape;213;p28"/>
          <p:cNvSpPr/>
          <p:nvPr/>
        </p:nvSpPr>
        <p:spPr>
          <a:xfrm>
            <a:off x="4286826" y="1709400"/>
            <a:ext cx="1483500" cy="763200"/>
          </a:xfrm>
          <a:prstGeom prst="roundRect">
            <a:avLst>
              <a:gd fmla="val 50000" name="adj"/>
            </a:avLst>
          </a:prstGeom>
          <a:solidFill>
            <a:srgbClr val="9680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xygen"/>
                <a:ea typeface="Oxygen"/>
                <a:cs typeface="Oxygen"/>
                <a:sym typeface="Oxygen"/>
              </a:rPr>
              <a:t>Recurrence of primary disease</a:t>
            </a:r>
            <a:endParaRPr b="1">
              <a:solidFill>
                <a:schemeClr val="lt1"/>
              </a:solidFill>
              <a:latin typeface="Oxygen"/>
              <a:ea typeface="Oxygen"/>
              <a:cs typeface="Oxygen"/>
              <a:sym typeface="Oxygen"/>
            </a:endParaRPr>
          </a:p>
        </p:txBody>
      </p:sp>
      <p:cxnSp>
        <p:nvCxnSpPr>
          <p:cNvPr id="214" name="Google Shape;214;p28"/>
          <p:cNvCxnSpPr>
            <a:endCxn id="213" idx="0"/>
          </p:cNvCxnSpPr>
          <p:nvPr/>
        </p:nvCxnSpPr>
        <p:spPr>
          <a:xfrm flipH="1">
            <a:off x="5028576" y="1247700"/>
            <a:ext cx="6000" cy="461700"/>
          </a:xfrm>
          <a:prstGeom prst="straightConnector1">
            <a:avLst/>
          </a:prstGeom>
          <a:noFill/>
          <a:ln cap="flat" cmpd="sng" w="9525">
            <a:solidFill>
              <a:schemeClr val="accent3"/>
            </a:solidFill>
            <a:prstDash val="solid"/>
            <a:round/>
            <a:headEnd len="med" w="med" type="none"/>
            <a:tailEnd len="med" w="med" type="none"/>
          </a:ln>
        </p:spPr>
      </p:cxnSp>
      <p:cxnSp>
        <p:nvCxnSpPr>
          <p:cNvPr id="215" name="Google Shape;215;p28"/>
          <p:cNvCxnSpPr/>
          <p:nvPr/>
        </p:nvCxnSpPr>
        <p:spPr>
          <a:xfrm>
            <a:off x="5987986" y="1202999"/>
            <a:ext cx="600" cy="1533600"/>
          </a:xfrm>
          <a:prstGeom prst="straightConnector1">
            <a:avLst/>
          </a:prstGeom>
          <a:noFill/>
          <a:ln cap="flat" cmpd="sng" w="9525">
            <a:solidFill>
              <a:schemeClr val="accent3"/>
            </a:solidFill>
            <a:prstDash val="solid"/>
            <a:round/>
            <a:headEnd len="med" w="med" type="none"/>
            <a:tailEnd len="med" w="med" type="none"/>
          </a:ln>
        </p:spPr>
      </p:cxnSp>
      <p:sp>
        <p:nvSpPr>
          <p:cNvPr id="216" name="Google Shape;216;p28"/>
          <p:cNvSpPr/>
          <p:nvPr/>
        </p:nvSpPr>
        <p:spPr>
          <a:xfrm>
            <a:off x="136000" y="4684500"/>
            <a:ext cx="6389525" cy="1981741"/>
          </a:xfrm>
          <a:custGeom>
            <a:rect b="b" l="l" r="r" t="t"/>
            <a:pathLst>
              <a:path extrusionOk="0" h="3199" w="16911">
                <a:moveTo>
                  <a:pt x="1" y="1"/>
                </a:moveTo>
                <a:lnTo>
                  <a:pt x="1" y="3198"/>
                </a:lnTo>
                <a:lnTo>
                  <a:pt x="16911" y="3198"/>
                </a:lnTo>
                <a:lnTo>
                  <a:pt x="16911" y="1"/>
                </a:lnTo>
                <a:close/>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8"/>
          <p:cNvSpPr/>
          <p:nvPr/>
        </p:nvSpPr>
        <p:spPr>
          <a:xfrm>
            <a:off x="136000" y="4380141"/>
            <a:ext cx="2128795" cy="434224"/>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100">
                <a:solidFill>
                  <a:schemeClr val="lt1"/>
                </a:solidFill>
                <a:latin typeface="Open Sans"/>
                <a:ea typeface="Open Sans"/>
                <a:cs typeface="Open Sans"/>
                <a:sym typeface="Open Sans"/>
              </a:rPr>
              <a:t>1  </a:t>
            </a:r>
            <a:endParaRPr sz="2100">
              <a:solidFill>
                <a:schemeClr val="lt1"/>
              </a:solidFill>
              <a:latin typeface="Open Sans"/>
              <a:ea typeface="Open Sans"/>
              <a:cs typeface="Open Sans"/>
              <a:sym typeface="Open Sans"/>
            </a:endParaRPr>
          </a:p>
        </p:txBody>
      </p:sp>
      <p:sp>
        <p:nvSpPr>
          <p:cNvPr id="218" name="Google Shape;218;p28"/>
          <p:cNvSpPr txBox="1"/>
          <p:nvPr/>
        </p:nvSpPr>
        <p:spPr>
          <a:xfrm flipH="1">
            <a:off x="271300" y="4353525"/>
            <a:ext cx="5403300" cy="62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FFFFF"/>
                </a:solidFill>
                <a:latin typeface="Open Sans"/>
                <a:ea typeface="Open Sans"/>
                <a:cs typeface="Open Sans"/>
                <a:sym typeface="Open Sans"/>
              </a:rPr>
              <a:t>-</a:t>
            </a:r>
            <a:r>
              <a:rPr lang="en" sz="1500">
                <a:solidFill>
                  <a:srgbClr val="FFFFFF"/>
                </a:solidFill>
                <a:latin typeface="Open Sans"/>
                <a:ea typeface="Open Sans"/>
                <a:cs typeface="Open Sans"/>
                <a:sym typeface="Open Sans"/>
              </a:rPr>
              <a:t>Harvest injury</a:t>
            </a:r>
            <a:endParaRPr sz="15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219" name="Google Shape;219;p28"/>
          <p:cNvSpPr txBox="1"/>
          <p:nvPr/>
        </p:nvSpPr>
        <p:spPr>
          <a:xfrm>
            <a:off x="117023" y="4772239"/>
            <a:ext cx="6273000" cy="208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At the time of transplant there can be tubular injury to the transplanted</a:t>
            </a:r>
            <a:endParaRPr>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allograft kidney. </a:t>
            </a:r>
            <a:r>
              <a:rPr lang="en">
                <a:latin typeface="Open Sans"/>
                <a:ea typeface="Open Sans"/>
                <a:cs typeface="Open Sans"/>
                <a:sym typeface="Open Sans"/>
              </a:rPr>
              <a:t>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It is generally due to </a:t>
            </a:r>
            <a:r>
              <a:rPr b="1" lang="en">
                <a:latin typeface="Open Sans"/>
                <a:ea typeface="Open Sans"/>
                <a:cs typeface="Open Sans"/>
                <a:sym typeface="Open Sans"/>
              </a:rPr>
              <a:t>cold ischemia time or the mode of death</a:t>
            </a:r>
            <a:r>
              <a:rPr lang="en">
                <a:latin typeface="Open Sans"/>
                <a:ea typeface="Open Sans"/>
                <a:cs typeface="Open Sans"/>
                <a:sym typeface="Open Sans"/>
              </a:rPr>
              <a:t> of the donor.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It can lead to non-functioning kidney immediately after transplant (the patient develops anuria).</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The good thing is that harvest kidney usually recover with appropriate management.</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
        <p:nvSpPr>
          <p:cNvPr id="220" name="Google Shape;220;p28"/>
          <p:cNvSpPr/>
          <p:nvPr/>
        </p:nvSpPr>
        <p:spPr>
          <a:xfrm>
            <a:off x="58750" y="7054575"/>
            <a:ext cx="6661497" cy="1706874"/>
          </a:xfrm>
          <a:custGeom>
            <a:rect b="b" l="l" r="r" t="t"/>
            <a:pathLst>
              <a:path extrusionOk="0" h="3199" w="16911">
                <a:moveTo>
                  <a:pt x="1" y="1"/>
                </a:moveTo>
                <a:lnTo>
                  <a:pt x="1" y="3198"/>
                </a:lnTo>
                <a:lnTo>
                  <a:pt x="16911" y="3198"/>
                </a:lnTo>
                <a:lnTo>
                  <a:pt x="16911" y="1"/>
                </a:lnTo>
                <a:close/>
              </a:path>
            </a:pathLst>
          </a:cu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190800" y="6861754"/>
            <a:ext cx="1861726" cy="434224"/>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100">
                <a:solidFill>
                  <a:schemeClr val="lt1"/>
                </a:solidFill>
                <a:latin typeface="Open Sans"/>
                <a:ea typeface="Open Sans"/>
                <a:cs typeface="Open Sans"/>
                <a:sym typeface="Open Sans"/>
              </a:rPr>
              <a:t>2-Rejection </a:t>
            </a:r>
            <a:endParaRPr sz="2100">
              <a:solidFill>
                <a:schemeClr val="lt1"/>
              </a:solidFill>
              <a:latin typeface="Open Sans"/>
              <a:ea typeface="Open Sans"/>
              <a:cs typeface="Open Sans"/>
              <a:sym typeface="Open Sans"/>
            </a:endParaRPr>
          </a:p>
        </p:txBody>
      </p:sp>
      <p:sp>
        <p:nvSpPr>
          <p:cNvPr id="222" name="Google Shape;222;p28"/>
          <p:cNvSpPr txBox="1"/>
          <p:nvPr/>
        </p:nvSpPr>
        <p:spPr>
          <a:xfrm>
            <a:off x="-137750" y="7295975"/>
            <a:ext cx="6858000" cy="12429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Rejection is a major complication seen </a:t>
            </a:r>
            <a:r>
              <a:rPr b="1" lang="en">
                <a:latin typeface="Open Sans"/>
                <a:ea typeface="Open Sans"/>
                <a:cs typeface="Open Sans"/>
                <a:sym typeface="Open Sans"/>
              </a:rPr>
              <a:t>post-transplantation</a:t>
            </a:r>
            <a:r>
              <a:rPr lang="en">
                <a:latin typeface="Open Sans"/>
                <a:ea typeface="Open Sans"/>
                <a:cs typeface="Open Sans"/>
                <a:sym typeface="Open Sans"/>
              </a:rPr>
              <a:t>.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Transplant rejection occurs when transplanted tissue is rejected by </a:t>
            </a:r>
            <a:r>
              <a:rPr b="1" lang="en">
                <a:latin typeface="Open Sans"/>
                <a:ea typeface="Open Sans"/>
                <a:cs typeface="Open Sans"/>
                <a:sym typeface="Open Sans"/>
              </a:rPr>
              <a:t>the recipient's immune system </a:t>
            </a:r>
            <a:r>
              <a:rPr lang="en">
                <a:latin typeface="Open Sans"/>
                <a:ea typeface="Open Sans"/>
                <a:cs typeface="Open Sans"/>
                <a:sym typeface="Open Sans"/>
              </a:rPr>
              <a:t>and the recipient's immune system destroys the transplanted tissue.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Rejection has been classified by a system called as th </a:t>
            </a:r>
            <a:r>
              <a:rPr b="1" lang="en">
                <a:latin typeface="Open Sans"/>
                <a:ea typeface="Open Sans"/>
                <a:cs typeface="Open Sans"/>
                <a:sym typeface="Open Sans"/>
              </a:rPr>
              <a:t>Banff Classification.</a:t>
            </a:r>
            <a:endParaRPr b="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nvSpPr>
        <p:spPr>
          <a:xfrm>
            <a:off x="595010" y="1033048"/>
            <a:ext cx="54003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xygen"/>
              <a:ea typeface="Oxygen"/>
              <a:cs typeface="Oxygen"/>
              <a:sym typeface="Oxygen"/>
            </a:endParaRPr>
          </a:p>
        </p:txBody>
      </p:sp>
      <p:graphicFrame>
        <p:nvGraphicFramePr>
          <p:cNvPr id="228" name="Google Shape;228;p29"/>
          <p:cNvGraphicFramePr/>
          <p:nvPr/>
        </p:nvGraphicFramePr>
        <p:xfrm>
          <a:off x="449038" y="4191225"/>
          <a:ext cx="3000000" cy="3000000"/>
        </p:xfrm>
        <a:graphic>
          <a:graphicData uri="http://schemas.openxmlformats.org/drawingml/2006/table">
            <a:tbl>
              <a:tblPr>
                <a:noFill/>
                <a:tableStyleId>{D567C671-2BF0-4579-9188-1E054BF48E3F}</a:tableStyleId>
              </a:tblPr>
              <a:tblGrid>
                <a:gridCol w="1204650"/>
                <a:gridCol w="904050"/>
                <a:gridCol w="3583525"/>
              </a:tblGrid>
              <a:tr h="1126325">
                <a:tc gridSpan="3">
                  <a:txBody>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Rare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Rejection of the allograft occurring </a:t>
                      </a:r>
                      <a:r>
                        <a:rPr b="1" lang="en">
                          <a:latin typeface="Open Sans"/>
                          <a:ea typeface="Open Sans"/>
                          <a:cs typeface="Open Sans"/>
                          <a:sym typeface="Open Sans"/>
                        </a:rPr>
                        <a:t>immediately </a:t>
                      </a:r>
                      <a:r>
                        <a:rPr lang="en">
                          <a:latin typeface="Open Sans"/>
                          <a:ea typeface="Open Sans"/>
                          <a:cs typeface="Open Sans"/>
                          <a:sym typeface="Open Sans"/>
                        </a:rPr>
                        <a:t>after implantation and perfusion of graft.</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Occurs within minutes to hours after transplantation.</a:t>
                      </a:r>
                      <a:endParaRPr>
                        <a:latin typeface="Open Sans"/>
                        <a:ea typeface="Open Sans"/>
                        <a:cs typeface="Open Sans"/>
                        <a:sym typeface="Open Sans"/>
                      </a:endParaRPr>
                    </a:p>
                  </a:txBody>
                  <a:tcPr marT="91425" marB="91425" marR="91425" marL="91425"/>
                </a:tc>
                <a:tc hMerge="1"/>
                <a:tc hMerge="1"/>
              </a:tr>
              <a:tr h="1923100">
                <a:tc rowSpan="2">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b="1" sz="1300"/>
                    </a:p>
                    <a:p>
                      <a:pPr indent="0" lvl="0" marL="0" rtl="0" algn="ctr">
                        <a:spcBef>
                          <a:spcPts val="0"/>
                        </a:spcBef>
                        <a:spcAft>
                          <a:spcPts val="0"/>
                        </a:spcAft>
                        <a:buNone/>
                      </a:pPr>
                      <a:r>
                        <a:rPr b="1" lang="en" sz="1300">
                          <a:latin typeface="Open Sans"/>
                          <a:ea typeface="Open Sans"/>
                          <a:cs typeface="Open Sans"/>
                          <a:sym typeface="Open Sans"/>
                        </a:rPr>
                        <a:t>Morphology</a:t>
                      </a:r>
                      <a:endParaRPr b="1" sz="1300">
                        <a:latin typeface="Open Sans"/>
                        <a:ea typeface="Open Sans"/>
                        <a:cs typeface="Open Sans"/>
                        <a:sym typeface="Open Sans"/>
                      </a:endParaRPr>
                    </a:p>
                  </a:txBody>
                  <a:tcPr marT="91425" marB="91425" marR="91425" marL="91425">
                    <a:solidFill>
                      <a:srgbClr val="D9D2E9"/>
                    </a:solidFill>
                  </a:tcPr>
                </a:tc>
                <a:tc>
                  <a:txBody>
                    <a:bodyPr/>
                    <a:lstStyle/>
                    <a:p>
                      <a:pPr indent="0" lvl="0" marL="0" rtl="0" algn="l">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sz="1600">
                          <a:latin typeface="Open Sans"/>
                          <a:ea typeface="Open Sans"/>
                          <a:cs typeface="Open Sans"/>
                          <a:sym typeface="Open Sans"/>
                        </a:rPr>
                        <a:t>Gross</a:t>
                      </a:r>
                      <a:endParaRPr sz="1600">
                        <a:latin typeface="Open Sans"/>
                        <a:ea typeface="Open Sans"/>
                        <a:cs typeface="Open Sans"/>
                        <a:sym typeface="Open Sans"/>
                      </a:endParaRPr>
                    </a:p>
                  </a:txBody>
                  <a:tcPr marT="91425" marB="91425" marR="91425" marL="91425"/>
                </a:tc>
                <a:tc>
                  <a:txBody>
                    <a:bodyPr/>
                    <a:lstStyle/>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Cyanosis </a:t>
                      </a:r>
                      <a:r>
                        <a:rPr lang="en" sz="1200">
                          <a:latin typeface="Open Sans"/>
                          <a:ea typeface="Open Sans"/>
                          <a:cs typeface="Open Sans"/>
                          <a:sym typeface="Open Sans"/>
                        </a:rPr>
                        <a:t>of graft minutes to hours after perfusion</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Graft becomes </a:t>
                      </a:r>
                      <a:r>
                        <a:rPr b="1" lang="en" sz="1200">
                          <a:latin typeface="Open Sans"/>
                          <a:ea typeface="Open Sans"/>
                          <a:cs typeface="Open Sans"/>
                          <a:sym typeface="Open Sans"/>
                        </a:rPr>
                        <a:t>swollen, hemorrhagic, and necrotic</a:t>
                      </a:r>
                      <a:endParaRPr b="1" sz="1200">
                        <a:latin typeface="Open Sans"/>
                        <a:ea typeface="Open Sans"/>
                        <a:cs typeface="Open Sans"/>
                        <a:sym typeface="Open Sans"/>
                      </a:endParaRPr>
                    </a:p>
                  </a:txBody>
                  <a:tcPr marT="91425" marB="91425" marR="91425" marL="91425"/>
                </a:tc>
              </a:tr>
              <a:tr h="2455650">
                <a:tc vMerge="1"/>
                <a:tc>
                  <a:txBody>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1000"/>
                    </a:p>
                    <a:p>
                      <a:pPr indent="0" lvl="0" marL="0" rtl="0" algn="ctr">
                        <a:spcBef>
                          <a:spcPts val="0"/>
                        </a:spcBef>
                        <a:spcAft>
                          <a:spcPts val="0"/>
                        </a:spcAft>
                        <a:buNone/>
                      </a:pPr>
                      <a:r>
                        <a:rPr lang="en" sz="1000">
                          <a:latin typeface="Open Sans"/>
                          <a:ea typeface="Open Sans"/>
                          <a:cs typeface="Open Sans"/>
                          <a:sym typeface="Open Sans"/>
                        </a:rPr>
                        <a:t>Microscopic</a:t>
                      </a:r>
                      <a:endParaRPr sz="1000">
                        <a:latin typeface="Open Sans"/>
                        <a:ea typeface="Open Sans"/>
                        <a:cs typeface="Open Sans"/>
                        <a:sym typeface="Open Sans"/>
                      </a:endParaRPr>
                    </a:p>
                  </a:txBody>
                  <a:tcPr marT="91425" marB="91425" marR="91425" marL="91425"/>
                </a:tc>
                <a:tc>
                  <a:txBody>
                    <a:bodyPr/>
                    <a:lstStyle/>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Vasculitis, thrombosis, ﬁbrinoid necrosis</a:t>
                      </a:r>
                      <a:r>
                        <a:rPr lang="en">
                          <a:latin typeface="Open Sans"/>
                          <a:ea typeface="Open Sans"/>
                          <a:cs typeface="Open Sans"/>
                          <a:sym typeface="Open Sans"/>
                        </a:rPr>
                        <a:t> of blood vessels</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Thrombi in glomeruli</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b="1" lang="en">
                          <a:latin typeface="Open Sans"/>
                          <a:ea typeface="Open Sans"/>
                          <a:cs typeface="Open Sans"/>
                          <a:sym typeface="Open Sans"/>
                        </a:rPr>
                        <a:t>Interstitial edema </a:t>
                      </a:r>
                      <a:r>
                        <a:rPr lang="en">
                          <a:latin typeface="Open Sans"/>
                          <a:ea typeface="Open Sans"/>
                          <a:cs typeface="Open Sans"/>
                          <a:sym typeface="Open Sans"/>
                        </a:rPr>
                        <a:t>and hemorrhage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Infarct of the kidney (</a:t>
                      </a:r>
                      <a:r>
                        <a:rPr b="1" lang="en">
                          <a:latin typeface="Open Sans"/>
                          <a:ea typeface="Open Sans"/>
                          <a:cs typeface="Open Sans"/>
                          <a:sym typeface="Open Sans"/>
                        </a:rPr>
                        <a:t>coagulative necrosis</a:t>
                      </a:r>
                      <a:r>
                        <a:rPr lang="en">
                          <a:latin typeface="Open Sans"/>
                          <a:ea typeface="Open Sans"/>
                          <a:cs typeface="Open Sans"/>
                          <a:sym typeface="Open Sans"/>
                        </a:rPr>
                        <a:t>) and loss of graft</a:t>
                      </a:r>
                      <a:endParaRPr>
                        <a:latin typeface="Open Sans"/>
                        <a:ea typeface="Open Sans"/>
                        <a:cs typeface="Open Sans"/>
                        <a:sym typeface="Open Sans"/>
                      </a:endParaRPr>
                    </a:p>
                    <a:p>
                      <a:pPr indent="0" lvl="0" marL="0" rtl="0" algn="l">
                        <a:spcBef>
                          <a:spcPts val="0"/>
                        </a:spcBef>
                        <a:spcAft>
                          <a:spcPts val="0"/>
                        </a:spcAft>
                        <a:buNone/>
                      </a:pPr>
                      <a:r>
                        <a:t/>
                      </a:r>
                      <a:endParaRPr/>
                    </a:p>
                  </a:txBody>
                  <a:tcPr marT="91425" marB="91425" marR="91425" marL="91425"/>
                </a:tc>
              </a:tr>
            </a:tbl>
          </a:graphicData>
        </a:graphic>
      </p:graphicFrame>
      <p:pic>
        <p:nvPicPr>
          <p:cNvPr id="229" name="Google Shape;229;p29"/>
          <p:cNvPicPr preferRelativeResize="0"/>
          <p:nvPr/>
        </p:nvPicPr>
        <p:blipFill rotWithShape="1">
          <a:blip r:embed="rId3">
            <a:alphaModFix/>
          </a:blip>
          <a:srcRect b="371320" l="0" r="0" t="-371320"/>
          <a:stretch/>
        </p:blipFill>
        <p:spPr>
          <a:xfrm>
            <a:off x="4746825" y="3383488"/>
            <a:ext cx="1248476" cy="807749"/>
          </a:xfrm>
          <a:prstGeom prst="rect">
            <a:avLst/>
          </a:prstGeom>
          <a:noFill/>
          <a:ln>
            <a:noFill/>
          </a:ln>
        </p:spPr>
      </p:pic>
      <p:pic>
        <p:nvPicPr>
          <p:cNvPr id="230" name="Google Shape;230;p29"/>
          <p:cNvPicPr preferRelativeResize="0"/>
          <p:nvPr/>
        </p:nvPicPr>
        <p:blipFill>
          <a:blip r:embed="rId4">
            <a:alphaModFix/>
          </a:blip>
          <a:stretch>
            <a:fillRect/>
          </a:stretch>
        </p:blipFill>
        <p:spPr>
          <a:xfrm>
            <a:off x="5119675" y="8888575"/>
            <a:ext cx="875626" cy="807724"/>
          </a:xfrm>
          <a:prstGeom prst="rect">
            <a:avLst/>
          </a:prstGeom>
          <a:noFill/>
          <a:ln>
            <a:noFill/>
          </a:ln>
        </p:spPr>
      </p:pic>
      <p:graphicFrame>
        <p:nvGraphicFramePr>
          <p:cNvPr id="231" name="Google Shape;231;p29"/>
          <p:cNvGraphicFramePr/>
          <p:nvPr/>
        </p:nvGraphicFramePr>
        <p:xfrm>
          <a:off x="499448" y="753060"/>
          <a:ext cx="3000000" cy="3000000"/>
        </p:xfrm>
        <a:graphic>
          <a:graphicData uri="http://schemas.openxmlformats.org/drawingml/2006/table">
            <a:tbl>
              <a:tblPr>
                <a:noFill/>
                <a:tableStyleId>{D567C671-2BF0-4579-9188-1E054BF48E3F}</a:tableStyleId>
              </a:tblPr>
              <a:tblGrid>
                <a:gridCol w="1397850"/>
                <a:gridCol w="1397850"/>
                <a:gridCol w="1397850"/>
                <a:gridCol w="1397850"/>
              </a:tblGrid>
              <a:tr h="362125">
                <a:tc gridSpan="4">
                  <a:txBody>
                    <a:bodyPr/>
                    <a:lstStyle/>
                    <a:p>
                      <a:pPr indent="0" lvl="0" marL="0" rtl="0" algn="ctr">
                        <a:spcBef>
                          <a:spcPts val="0"/>
                        </a:spcBef>
                        <a:spcAft>
                          <a:spcPts val="0"/>
                        </a:spcAft>
                        <a:buNone/>
                      </a:pPr>
                      <a:r>
                        <a:rPr lang="en">
                          <a:latin typeface="Open Sans"/>
                          <a:ea typeface="Open Sans"/>
                          <a:cs typeface="Open Sans"/>
                          <a:sym typeface="Open Sans"/>
                        </a:rPr>
                        <a:t>There are different types of rejection:</a:t>
                      </a:r>
                      <a:endParaRPr/>
                    </a:p>
                  </a:txBody>
                  <a:tcPr marT="91425" marB="91425" marR="91425" marL="91425">
                    <a:solidFill>
                      <a:srgbClr val="EFEFEF"/>
                    </a:solidFill>
                  </a:tcPr>
                </a:tc>
                <a:tc hMerge="1"/>
                <a:tc hMerge="1"/>
                <a:tc hMerge="1"/>
              </a:tr>
              <a:tr h="362125">
                <a:tc gridSpan="4">
                  <a:txBody>
                    <a:bodyPr/>
                    <a:lstStyle/>
                    <a:p>
                      <a:pPr indent="0" lvl="0" marL="0" rtl="0" algn="l">
                        <a:spcBef>
                          <a:spcPts val="0"/>
                        </a:spcBef>
                        <a:spcAft>
                          <a:spcPts val="0"/>
                        </a:spcAft>
                        <a:buNone/>
                      </a:pPr>
                      <a:r>
                        <a:rPr lang="en">
                          <a:latin typeface="Open Sans"/>
                          <a:ea typeface="Open Sans"/>
                          <a:cs typeface="Open Sans"/>
                          <a:sym typeface="Open Sans"/>
                        </a:rPr>
                        <a:t>A) Hyperacute rejection</a:t>
                      </a:r>
                      <a:endParaRPr/>
                    </a:p>
                  </a:txBody>
                  <a:tcPr marT="91425" marB="91425" marR="91425" marL="91425"/>
                </a:tc>
                <a:tc hMerge="1"/>
                <a:tc hMerge="1"/>
                <a:tc hMerge="1"/>
              </a:tr>
              <a:tr h="748900">
                <a:tc>
                  <a:txBody>
                    <a:bodyPr/>
                    <a:lstStyle/>
                    <a:p>
                      <a:pPr indent="0" lvl="0" marL="0" rtl="0" algn="l">
                        <a:spcBef>
                          <a:spcPts val="0"/>
                        </a:spcBef>
                        <a:spcAft>
                          <a:spcPts val="0"/>
                        </a:spcAft>
                        <a:buNone/>
                      </a:pPr>
                      <a:r>
                        <a:rPr lang="en">
                          <a:latin typeface="Open Sans"/>
                          <a:ea typeface="Open Sans"/>
                          <a:cs typeface="Open Sans"/>
                          <a:sym typeface="Open Sans"/>
                        </a:rPr>
                        <a:t>B) Acute rejection</a:t>
                      </a:r>
                      <a:endParaRPr>
                        <a:latin typeface="Open Sans"/>
                        <a:ea typeface="Open Sans"/>
                        <a:cs typeface="Open Sans"/>
                        <a:sym typeface="Open Sans"/>
                      </a:endParaRPr>
                    </a:p>
                    <a:p>
                      <a:pPr indent="0" lvl="0" marL="0" rtl="0" algn="l">
                        <a:spcBef>
                          <a:spcPts val="0"/>
                        </a:spcBef>
                        <a:spcAft>
                          <a:spcPts val="0"/>
                        </a:spcAft>
                        <a:buNone/>
                      </a:pPr>
                      <a:r>
                        <a:t/>
                      </a:r>
                      <a:endParaRPr/>
                    </a:p>
                  </a:txBody>
                  <a:tcPr marT="91425" marB="91425" marR="91425" marL="91425"/>
                </a:tc>
                <a:tc gridSpan="3">
                  <a:txBody>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acute T-cell mediated rejection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acute antibody-mediated rejection</a:t>
                      </a:r>
                      <a:endParaRPr>
                        <a:latin typeface="Open Sans"/>
                        <a:ea typeface="Open Sans"/>
                        <a:cs typeface="Open Sans"/>
                        <a:sym typeface="Open Sans"/>
                      </a:endParaRPr>
                    </a:p>
                  </a:txBody>
                  <a:tcPr marT="91425" marB="91425" marR="91425" marL="91425"/>
                </a:tc>
                <a:tc hMerge="1"/>
                <a:tc hMerge="1"/>
              </a:tr>
              <a:tr h="574225">
                <a:tc>
                  <a:txBody>
                    <a:bodyPr/>
                    <a:lstStyle/>
                    <a:p>
                      <a:pPr indent="0" lvl="0" marL="0" rtl="0" algn="l">
                        <a:spcBef>
                          <a:spcPts val="0"/>
                        </a:spcBef>
                        <a:spcAft>
                          <a:spcPts val="0"/>
                        </a:spcAft>
                        <a:buNone/>
                      </a:pPr>
                      <a:r>
                        <a:rPr lang="en">
                          <a:latin typeface="Open Sans"/>
                          <a:ea typeface="Open Sans"/>
                          <a:cs typeface="Open Sans"/>
                          <a:sym typeface="Open Sans"/>
                        </a:rPr>
                        <a:t>C) Chronic</a:t>
                      </a:r>
                      <a:endParaRPr>
                        <a:latin typeface="Open Sans"/>
                        <a:ea typeface="Open Sans"/>
                        <a:cs typeface="Open Sans"/>
                        <a:sym typeface="Open Sans"/>
                      </a:endParaRPr>
                    </a:p>
                  </a:txBody>
                  <a:tcPr marT="91425" marB="91425" marR="91425" marL="91425"/>
                </a:tc>
                <a:tc gridSpan="3">
                  <a:txBody>
                    <a:bodyPr/>
                    <a:lstStyle/>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chronic T-cell mediated rejection        </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and chronic antibody-mediated rejection.</a:t>
                      </a:r>
                      <a:endParaRPr>
                        <a:latin typeface="Open Sans"/>
                        <a:ea typeface="Open Sans"/>
                        <a:cs typeface="Open Sans"/>
                        <a:sym typeface="Open Sans"/>
                      </a:endParaRPr>
                    </a:p>
                  </a:txBody>
                  <a:tcPr marT="91425" marB="91425" marR="91425" marL="91425"/>
                </a:tc>
                <a:tc hMerge="1"/>
                <a:tc hMerge="1"/>
              </a:tr>
            </a:tbl>
          </a:graphicData>
        </a:graphic>
      </p:graphicFrame>
      <p:sp>
        <p:nvSpPr>
          <p:cNvPr id="232" name="Google Shape;232;p29"/>
          <p:cNvSpPr/>
          <p:nvPr/>
        </p:nvSpPr>
        <p:spPr>
          <a:xfrm>
            <a:off x="449050" y="3668792"/>
            <a:ext cx="4501220" cy="613552"/>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361950" lvl="0" marL="457200" rtl="0" algn="l">
              <a:spcBef>
                <a:spcPts val="0"/>
              </a:spcBef>
              <a:spcAft>
                <a:spcPts val="0"/>
              </a:spcAft>
              <a:buClr>
                <a:schemeClr val="lt1"/>
              </a:buClr>
              <a:buSzPts val="2100"/>
              <a:buFont typeface="Open Sans"/>
              <a:buAutoNum type="alphaUcParenR"/>
            </a:pPr>
            <a:r>
              <a:rPr b="1" lang="en" sz="2100">
                <a:solidFill>
                  <a:schemeClr val="lt1"/>
                </a:solidFill>
                <a:latin typeface="Open Sans"/>
                <a:ea typeface="Open Sans"/>
                <a:cs typeface="Open Sans"/>
                <a:sym typeface="Open Sans"/>
              </a:rPr>
              <a:t>hyperacute rejection </a:t>
            </a:r>
            <a:endParaRPr b="1" sz="2100">
              <a:solidFill>
                <a:schemeClr val="lt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graphicFrame>
        <p:nvGraphicFramePr>
          <p:cNvPr id="237" name="Google Shape;237;p30"/>
          <p:cNvGraphicFramePr/>
          <p:nvPr/>
        </p:nvGraphicFramePr>
        <p:xfrm>
          <a:off x="-26006" y="-2594"/>
          <a:ext cx="3000000" cy="3000000"/>
        </p:xfrm>
        <a:graphic>
          <a:graphicData uri="http://schemas.openxmlformats.org/drawingml/2006/table">
            <a:tbl>
              <a:tblPr>
                <a:noFill/>
                <a:tableStyleId>{D567C671-2BF0-4579-9188-1E054BF48E3F}</a:tableStyleId>
              </a:tblPr>
              <a:tblGrid>
                <a:gridCol w="1171875"/>
                <a:gridCol w="2843075"/>
                <a:gridCol w="2843075"/>
              </a:tblGrid>
              <a:tr h="958175">
                <a:tc gridSpan="3" rowSpan="2">
                  <a:txBody>
                    <a:bodyPr/>
                    <a:lstStyle/>
                    <a:p>
                      <a:pPr indent="0" lvl="0" marL="0" rtl="0" algn="ctr">
                        <a:lnSpc>
                          <a:spcPct val="90000"/>
                        </a:lnSpc>
                        <a:spcBef>
                          <a:spcPts val="0"/>
                        </a:spcBef>
                        <a:spcAft>
                          <a:spcPts val="0"/>
                        </a:spcAft>
                        <a:buNone/>
                      </a:pPr>
                      <a:r>
                        <a:rPr b="1" lang="en" sz="4800">
                          <a:solidFill>
                            <a:schemeClr val="lt1"/>
                          </a:solidFill>
                          <a:latin typeface="Open Sans"/>
                          <a:ea typeface="Open Sans"/>
                          <a:cs typeface="Open Sans"/>
                          <a:sym typeface="Open Sans"/>
                        </a:rPr>
                        <a:t>Acute rejection</a:t>
                      </a:r>
                      <a:endParaRPr b="1" sz="4800">
                        <a:solidFill>
                          <a:schemeClr val="lt1"/>
                        </a:solidFill>
                        <a:latin typeface="Open Sans"/>
                        <a:ea typeface="Open Sans"/>
                        <a:cs typeface="Open Sans"/>
                        <a:sym typeface="Open Sans"/>
                      </a:endParaRPr>
                    </a:p>
                    <a:p>
                      <a:pPr indent="0" lvl="0" marL="0" rtl="0" algn="ctr">
                        <a:lnSpc>
                          <a:spcPct val="90000"/>
                        </a:lnSpc>
                        <a:spcBef>
                          <a:spcPts val="0"/>
                        </a:spcBef>
                        <a:spcAft>
                          <a:spcPts val="0"/>
                        </a:spcAft>
                        <a:buNone/>
                      </a:pPr>
                      <a:r>
                        <a:t/>
                      </a:r>
                      <a:endParaRPr b="1" sz="1700">
                        <a:solidFill>
                          <a:schemeClr val="lt1"/>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300">
                          <a:solidFill>
                            <a:schemeClr val="lt1"/>
                          </a:solidFill>
                          <a:latin typeface="Open Sans"/>
                          <a:ea typeface="Open Sans"/>
                          <a:cs typeface="Open Sans"/>
                          <a:sym typeface="Open Sans"/>
                        </a:rPr>
                        <a:t>Most common type of rejection in the newly transplanted kidney patient.</a:t>
                      </a:r>
                      <a:endParaRPr b="1" sz="1300">
                        <a:solidFill>
                          <a:schemeClr val="lt1"/>
                        </a:solidFill>
                        <a:latin typeface="Open Sans"/>
                        <a:ea typeface="Open Sans"/>
                        <a:cs typeface="Open Sans"/>
                        <a:sym typeface="Open Sans"/>
                      </a:endParaRPr>
                    </a:p>
                    <a:p>
                      <a:pPr indent="0" lvl="0" marL="0" rtl="0" algn="ctr">
                        <a:lnSpc>
                          <a:spcPct val="90000"/>
                        </a:lnSpc>
                        <a:spcBef>
                          <a:spcPts val="0"/>
                        </a:spcBef>
                        <a:spcAft>
                          <a:spcPts val="0"/>
                        </a:spcAft>
                        <a:buNone/>
                      </a:pPr>
                      <a:r>
                        <a:t/>
                      </a:r>
                      <a:endParaRPr b="1" sz="1300">
                        <a:solidFill>
                          <a:schemeClr val="lt1"/>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200">
                          <a:solidFill>
                            <a:schemeClr val="lt1"/>
                          </a:solidFill>
                          <a:latin typeface="Open Sans"/>
                          <a:ea typeface="Open Sans"/>
                          <a:cs typeface="Open Sans"/>
                          <a:sym typeface="Open Sans"/>
                        </a:rPr>
                        <a:t>It can occur within days or the ﬁrst few months after surgery. Sometimes it can occur after years.</a:t>
                      </a:r>
                      <a:endParaRPr b="1" sz="1200">
                        <a:solidFill>
                          <a:schemeClr val="lt1"/>
                        </a:solidFill>
                        <a:latin typeface="Open Sans"/>
                        <a:ea typeface="Open Sans"/>
                        <a:cs typeface="Open Sans"/>
                        <a:sym typeface="Open Sans"/>
                      </a:endParaRPr>
                    </a:p>
                  </a:txBody>
                  <a:tcPr marT="91425" marB="91425" marR="91425" marL="91425" anchor="ctr">
                    <a:solidFill>
                      <a:srgbClr val="64506A"/>
                    </a:solidFill>
                  </a:tcPr>
                </a:tc>
                <a:tc rowSpan="2" hMerge="1"/>
                <a:tc rowSpan="2" hMerge="1"/>
              </a:tr>
              <a:tr h="1005725">
                <a:tc gridSpan="3" vMerge="1"/>
                <a:tc hMerge="1" vMerge="1"/>
                <a:tc hMerge="1" vMerge="1"/>
              </a:tr>
              <a:tr h="787575">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Types Of acute rejection </a:t>
                      </a:r>
                      <a:endParaRPr b="1" sz="1300">
                        <a:solidFill>
                          <a:schemeClr val="lt1"/>
                        </a:solidFill>
                        <a:latin typeface="Open Sans"/>
                        <a:ea typeface="Open Sans"/>
                        <a:cs typeface="Open Sans"/>
                        <a:sym typeface="Open Sans"/>
                      </a:endParaRPr>
                    </a:p>
                  </a:txBody>
                  <a:tcPr marT="91425" marB="91425" marR="91425" marL="91425" anchor="ctr">
                    <a:solidFill>
                      <a:srgbClr val="96809C"/>
                    </a:solidFill>
                  </a:tcPr>
                </a:tc>
                <a:tc>
                  <a:txBody>
                    <a:bodyPr/>
                    <a:lstStyle/>
                    <a:p>
                      <a:pPr indent="0" lvl="0" marL="0" rtl="0" algn="ctr">
                        <a:spcBef>
                          <a:spcPts val="0"/>
                        </a:spcBef>
                        <a:spcAft>
                          <a:spcPts val="0"/>
                        </a:spcAft>
                        <a:buNone/>
                      </a:pPr>
                      <a:r>
                        <a:rPr lang="en">
                          <a:latin typeface="Open Sans"/>
                          <a:ea typeface="Open Sans"/>
                          <a:cs typeface="Open Sans"/>
                          <a:sym typeface="Open Sans"/>
                        </a:rPr>
                        <a:t>Acute </a:t>
                      </a:r>
                      <a:r>
                        <a:rPr b="1" lang="en">
                          <a:latin typeface="Open Sans"/>
                          <a:ea typeface="Open Sans"/>
                          <a:cs typeface="Open Sans"/>
                          <a:sym typeface="Open Sans"/>
                        </a:rPr>
                        <a:t>T-cell mediated </a:t>
                      </a:r>
                      <a:r>
                        <a:rPr lang="en">
                          <a:latin typeface="Open Sans"/>
                          <a:ea typeface="Open Sans"/>
                          <a:cs typeface="Open Sans"/>
                          <a:sym typeface="Open Sans"/>
                        </a:rPr>
                        <a:t>rejection </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 acute </a:t>
                      </a:r>
                      <a:r>
                        <a:rPr b="1" lang="en">
                          <a:latin typeface="Open Sans"/>
                          <a:ea typeface="Open Sans"/>
                          <a:cs typeface="Open Sans"/>
                          <a:sym typeface="Open Sans"/>
                        </a:rPr>
                        <a:t>TCMR</a:t>
                      </a:r>
                      <a:r>
                        <a:rPr lang="en">
                          <a:latin typeface="Open Sans"/>
                          <a:ea typeface="Open Sans"/>
                          <a:cs typeface="Open Sans"/>
                          <a:sym typeface="Open Sans"/>
                        </a:rPr>
                        <a:t> )/Acute Cellular Rejection</a:t>
                      </a:r>
                      <a:endParaRPr>
                        <a:latin typeface="Open Sans"/>
                        <a:ea typeface="Open Sans"/>
                        <a:cs typeface="Open Sans"/>
                        <a:sym typeface="Open Sans"/>
                      </a:endParaRPr>
                    </a:p>
                  </a:txBody>
                  <a:tcPr marT="91425" marB="91425" marR="91425" marL="91425">
                    <a:solidFill>
                      <a:srgbClr val="D9D2E9"/>
                    </a:solidFill>
                  </a:tcPr>
                </a:tc>
                <a:tc>
                  <a:txBody>
                    <a:bodyPr/>
                    <a:lstStyle/>
                    <a:p>
                      <a:pPr indent="0" lvl="0" marL="0" rtl="0" algn="ctr">
                        <a:spcBef>
                          <a:spcPts val="0"/>
                        </a:spcBef>
                        <a:spcAft>
                          <a:spcPts val="0"/>
                        </a:spcAft>
                        <a:buNone/>
                      </a:pPr>
                      <a:r>
                        <a:rPr lang="en">
                          <a:latin typeface="Open Sans"/>
                          <a:ea typeface="Open Sans"/>
                          <a:cs typeface="Open Sans"/>
                          <a:sym typeface="Open Sans"/>
                        </a:rPr>
                        <a:t>Acute </a:t>
                      </a:r>
                      <a:r>
                        <a:rPr b="1" lang="en">
                          <a:latin typeface="Open Sans"/>
                          <a:ea typeface="Open Sans"/>
                          <a:cs typeface="Open Sans"/>
                          <a:sym typeface="Open Sans"/>
                        </a:rPr>
                        <a:t>antibody-mediated</a:t>
                      </a:r>
                      <a:r>
                        <a:rPr lang="en">
                          <a:latin typeface="Open Sans"/>
                          <a:ea typeface="Open Sans"/>
                          <a:cs typeface="Open Sans"/>
                          <a:sym typeface="Open Sans"/>
                        </a:rPr>
                        <a:t> rejection</a:t>
                      </a:r>
                      <a:endParaRPr>
                        <a:latin typeface="Open Sans"/>
                        <a:ea typeface="Open Sans"/>
                        <a:cs typeface="Open Sans"/>
                        <a:sym typeface="Open Sans"/>
                      </a:endParaRPr>
                    </a:p>
                    <a:p>
                      <a:pPr indent="0" lvl="0" marL="0" rtl="0" algn="ctr">
                        <a:spcBef>
                          <a:spcPts val="0"/>
                        </a:spcBef>
                        <a:spcAft>
                          <a:spcPts val="0"/>
                        </a:spcAft>
                        <a:buNone/>
                      </a:pPr>
                      <a:r>
                        <a:rPr lang="en">
                          <a:latin typeface="Open Sans"/>
                          <a:ea typeface="Open Sans"/>
                          <a:cs typeface="Open Sans"/>
                          <a:sym typeface="Open Sans"/>
                        </a:rPr>
                        <a:t> (acute </a:t>
                      </a:r>
                      <a:r>
                        <a:rPr b="1" lang="en">
                          <a:latin typeface="Open Sans"/>
                          <a:ea typeface="Open Sans"/>
                          <a:cs typeface="Open Sans"/>
                          <a:sym typeface="Open Sans"/>
                        </a:rPr>
                        <a:t>ABMR</a:t>
                      </a:r>
                      <a:r>
                        <a:rPr lang="en">
                          <a:latin typeface="Open Sans"/>
                          <a:ea typeface="Open Sans"/>
                          <a:cs typeface="Open Sans"/>
                          <a:sym typeface="Open Sans"/>
                        </a:rPr>
                        <a:t>)</a:t>
                      </a:r>
                      <a:endParaRPr>
                        <a:latin typeface="Open Sans"/>
                        <a:ea typeface="Open Sans"/>
                        <a:cs typeface="Open Sans"/>
                        <a:sym typeface="Open Sans"/>
                      </a:endParaRPr>
                    </a:p>
                  </a:txBody>
                  <a:tcPr marT="91425" marB="91425" marR="91425" marL="91425">
                    <a:solidFill>
                      <a:srgbClr val="D9D2E9"/>
                    </a:solidFill>
                  </a:tcPr>
                </a:tc>
              </a:tr>
              <a:tr h="17529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Overview</a:t>
                      </a:r>
                      <a:endParaRPr b="1" sz="1300">
                        <a:solidFill>
                          <a:schemeClr val="lt1"/>
                        </a:solidFill>
                        <a:latin typeface="Open Sans"/>
                        <a:ea typeface="Open Sans"/>
                        <a:cs typeface="Open Sans"/>
                        <a:sym typeface="Open Sans"/>
                      </a:endParaRPr>
                    </a:p>
                  </a:txBody>
                  <a:tcPr marT="91425" marB="91425" marR="91425" marL="91425" anchor="ctr">
                    <a:solidFill>
                      <a:srgbClr val="96809C"/>
                    </a:solidFill>
                  </a:tcPr>
                </a:tc>
                <a:tc>
                  <a:txBody>
                    <a:bodyPr/>
                    <a:lstStyle/>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Common form of rejection.</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An acute immune reaction by the recipient against the antigens present in the allograft  ( alloantigens)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Mediated by </a:t>
                      </a:r>
                      <a:r>
                        <a:rPr lang="en" sz="1100">
                          <a:solidFill>
                            <a:srgbClr val="990000"/>
                          </a:solidFill>
                          <a:latin typeface="Open Sans"/>
                          <a:ea typeface="Open Sans"/>
                          <a:cs typeface="Open Sans"/>
                          <a:sym typeface="Open Sans"/>
                        </a:rPr>
                        <a:t>T cells</a:t>
                      </a:r>
                      <a:r>
                        <a:rPr lang="en" sz="1100">
                          <a:latin typeface="Open Sans"/>
                          <a:ea typeface="Open Sans"/>
                          <a:cs typeface="Open Sans"/>
                          <a:sym typeface="Open Sans"/>
                        </a:rPr>
                        <a:t>.</a:t>
                      </a:r>
                      <a:endParaRPr sz="1100">
                        <a:latin typeface="Open Sans"/>
                        <a:ea typeface="Open Sans"/>
                        <a:cs typeface="Open Sans"/>
                        <a:sym typeface="Open Sans"/>
                      </a:endParaRPr>
                    </a:p>
                    <a:p>
                      <a:pPr indent="-184150" lvl="0" marL="171450" rtl="0" algn="l">
                        <a:spcBef>
                          <a:spcPts val="0"/>
                        </a:spcBef>
                        <a:spcAft>
                          <a:spcPts val="0"/>
                        </a:spcAft>
                        <a:buSzPts val="1100"/>
                        <a:buChar char="●"/>
                      </a:pPr>
                      <a:r>
                        <a:rPr lang="en" sz="1100">
                          <a:latin typeface="Open Sans"/>
                          <a:ea typeface="Open Sans"/>
                          <a:cs typeface="Open Sans"/>
                          <a:sym typeface="Open Sans"/>
                        </a:rPr>
                        <a:t>Classically </a:t>
                      </a:r>
                      <a:r>
                        <a:rPr lang="en" sz="1100">
                          <a:latin typeface="Open Sans"/>
                          <a:ea typeface="Open Sans"/>
                          <a:cs typeface="Open Sans"/>
                          <a:sym typeface="Open Sans"/>
                        </a:rPr>
                        <a:t>it develops in the ﬁrst 3 months after transplantation, but may erupt at any</a:t>
                      </a:r>
                      <a:r>
                        <a:rPr lang="en" sz="1100"/>
                        <a:t> </a:t>
                      </a:r>
                      <a:r>
                        <a:rPr lang="en" sz="1100">
                          <a:latin typeface="Open Sans"/>
                          <a:ea typeface="Open Sans"/>
                          <a:cs typeface="Open Sans"/>
                          <a:sym typeface="Open Sans"/>
                        </a:rPr>
                        <a:t>time, even after many years</a:t>
                      </a:r>
                      <a:r>
                        <a:rPr lang="en" sz="1100"/>
                        <a:t>.</a:t>
                      </a:r>
                      <a:endParaRPr sz="1100"/>
                    </a:p>
                  </a:txBody>
                  <a:tcPr marT="91425" marB="91425" marR="91425" marL="91425"/>
                </a:tc>
                <a:tc>
                  <a:txBody>
                    <a:bodyPr/>
                    <a:lstStyle/>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Also called as acute </a:t>
                      </a:r>
                      <a:r>
                        <a:rPr b="1" lang="en" sz="1100">
                          <a:latin typeface="Open Sans"/>
                          <a:ea typeface="Open Sans"/>
                          <a:cs typeface="Open Sans"/>
                          <a:sym typeface="Open Sans"/>
                        </a:rPr>
                        <a:t>humoral </a:t>
                      </a:r>
                      <a:r>
                        <a:rPr lang="en" sz="1100">
                          <a:latin typeface="Open Sans"/>
                          <a:ea typeface="Open Sans"/>
                          <a:cs typeface="Open Sans"/>
                          <a:sym typeface="Open Sans"/>
                        </a:rPr>
                        <a:t>rejection.</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An acute antibody mediated immune reaction.</a:t>
                      </a:r>
                      <a:endParaRPr sz="1100">
                        <a:latin typeface="Open Sans"/>
                        <a:ea typeface="Open Sans"/>
                        <a:cs typeface="Open Sans"/>
                        <a:sym typeface="Open Sans"/>
                      </a:endParaRPr>
                    </a:p>
                    <a:p>
                      <a:pPr indent="-184150" lvl="0" marL="171450" rtl="0" algn="l">
                        <a:spcBef>
                          <a:spcPts val="0"/>
                        </a:spcBef>
                        <a:spcAft>
                          <a:spcPts val="0"/>
                        </a:spcAft>
                        <a:buSzPts val="1100"/>
                        <a:buChar char="●"/>
                      </a:pPr>
                      <a:r>
                        <a:rPr lang="en" sz="1100">
                          <a:latin typeface="Open Sans"/>
                          <a:ea typeface="Open Sans"/>
                          <a:cs typeface="Open Sans"/>
                          <a:sym typeface="Open Sans"/>
                        </a:rPr>
                        <a:t>Mediated by the </a:t>
                      </a:r>
                      <a:r>
                        <a:rPr b="1" lang="en" sz="1100">
                          <a:latin typeface="Open Sans"/>
                          <a:ea typeface="Open Sans"/>
                          <a:cs typeface="Open Sans"/>
                          <a:sym typeface="Open Sans"/>
                        </a:rPr>
                        <a:t>anti-allograft antibodies (alloantibodies) called donor speciﬁc</a:t>
                      </a:r>
                      <a:r>
                        <a:rPr b="1" lang="en" sz="1100"/>
                        <a:t> </a:t>
                      </a:r>
                      <a:r>
                        <a:rPr b="1" lang="en" sz="1100">
                          <a:latin typeface="Open Sans"/>
                          <a:ea typeface="Open Sans"/>
                          <a:cs typeface="Open Sans"/>
                          <a:sym typeface="Open Sans"/>
                        </a:rPr>
                        <a:t>antibodies (DSA)</a:t>
                      </a:r>
                      <a:endParaRPr b="1" sz="1100">
                        <a:latin typeface="Open Sans"/>
                        <a:ea typeface="Open Sans"/>
                        <a:cs typeface="Open Sans"/>
                        <a:sym typeface="Open Sans"/>
                      </a:endParaRPr>
                    </a:p>
                  </a:txBody>
                  <a:tcPr marT="91425" marB="91425" marR="91425" marL="91425"/>
                </a:tc>
              </a:tr>
              <a:tr h="2678025">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Characteristics</a:t>
                      </a:r>
                      <a:endParaRPr b="1" sz="1300">
                        <a:solidFill>
                          <a:schemeClr val="lt1"/>
                        </a:solidFill>
                        <a:latin typeface="Open Sans"/>
                        <a:ea typeface="Open Sans"/>
                        <a:cs typeface="Open Sans"/>
                        <a:sym typeface="Open Sans"/>
                      </a:endParaRPr>
                    </a:p>
                  </a:txBody>
                  <a:tcPr marT="91425" marB="91425" marR="91425" marL="91425" anchor="ctr">
                    <a:solidFill>
                      <a:srgbClr val="96809C"/>
                    </a:solidFill>
                  </a:tcPr>
                </a:tc>
                <a:tc>
                  <a:txBody>
                    <a:bodyPr/>
                    <a:lstStyle/>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There is inﬁltration of allograft by lymphocytes (mainly T-cells) and other inﬂammatory cells.</a:t>
                      </a:r>
                      <a:endParaRPr sz="1100">
                        <a:latin typeface="Open Sans"/>
                        <a:ea typeface="Open Sans"/>
                        <a:cs typeface="Open Sans"/>
                        <a:sym typeface="Open Sans"/>
                      </a:endParaRPr>
                    </a:p>
                    <a:p>
                      <a:pPr indent="-184150" lvl="0" marL="171450" rtl="0" algn="l">
                        <a:spcBef>
                          <a:spcPts val="0"/>
                        </a:spcBef>
                        <a:spcAft>
                          <a:spcPts val="0"/>
                        </a:spcAft>
                        <a:buClr>
                          <a:srgbClr val="FF0000"/>
                        </a:buClr>
                        <a:buSzPts val="1100"/>
                        <a:buChar char="●"/>
                      </a:pPr>
                      <a:r>
                        <a:rPr lang="en" sz="1100">
                          <a:solidFill>
                            <a:srgbClr val="990000"/>
                          </a:solidFill>
                          <a:latin typeface="Open Sans"/>
                          <a:ea typeface="Open Sans"/>
                          <a:cs typeface="Open Sans"/>
                          <a:sym typeface="Open Sans"/>
                        </a:rPr>
                        <a:t>The inﬂammation is primarily in the tubules (tubulitis) and the interstitium (together called </a:t>
                      </a:r>
                      <a:r>
                        <a:rPr b="1" lang="en" sz="1100">
                          <a:solidFill>
                            <a:srgbClr val="990000"/>
                          </a:solidFill>
                          <a:latin typeface="Open Sans"/>
                          <a:ea typeface="Open Sans"/>
                          <a:cs typeface="Open Sans"/>
                          <a:sym typeface="Open Sans"/>
                        </a:rPr>
                        <a:t>tubulointerstitial inﬂammation)</a:t>
                      </a:r>
                      <a:r>
                        <a:rPr lang="en" sz="1100">
                          <a:solidFill>
                            <a:srgbClr val="990000"/>
                          </a:solidFill>
                          <a:latin typeface="Open Sans"/>
                          <a:ea typeface="Open Sans"/>
                          <a:cs typeface="Open Sans"/>
                          <a:sym typeface="Open Sans"/>
                        </a:rPr>
                        <a:t> and may also involve the arteries called vasculitis/arteritis</a:t>
                      </a:r>
                      <a:r>
                        <a:rPr lang="en" sz="1100">
                          <a:solidFill>
                            <a:srgbClr val="93C47D"/>
                          </a:solidFill>
                          <a:latin typeface="Open Sans"/>
                          <a:ea typeface="Open Sans"/>
                          <a:cs typeface="Open Sans"/>
                          <a:sym typeface="Open Sans"/>
                        </a:rPr>
                        <a:t> (not always present)</a:t>
                      </a:r>
                      <a:r>
                        <a:rPr lang="en" sz="1100">
                          <a:solidFill>
                            <a:srgbClr val="FF0000"/>
                          </a:solidFill>
                          <a:latin typeface="Open Sans"/>
                          <a:ea typeface="Open Sans"/>
                          <a:cs typeface="Open Sans"/>
                          <a:sym typeface="Open Sans"/>
                        </a:rPr>
                        <a:t> </a:t>
                      </a:r>
                      <a:r>
                        <a:rPr lang="en" sz="1100">
                          <a:latin typeface="Open Sans"/>
                          <a:ea typeface="Open Sans"/>
                          <a:cs typeface="Open Sans"/>
                          <a:sym typeface="Open Sans"/>
                        </a:rPr>
                        <a:t>(+/- ﬁbrinoid necrosis of arteries).</a:t>
                      </a:r>
                      <a:r>
                        <a:rPr lang="en" sz="1100">
                          <a:solidFill>
                            <a:srgbClr val="FF0000"/>
                          </a:solidFill>
                          <a:latin typeface="Open Sans"/>
                          <a:ea typeface="Open Sans"/>
                          <a:cs typeface="Open Sans"/>
                          <a:sym typeface="Open Sans"/>
                        </a:rPr>
                        <a:t> </a:t>
                      </a:r>
                      <a:endParaRPr sz="1100">
                        <a:latin typeface="Open Sans"/>
                        <a:ea typeface="Open Sans"/>
                        <a:cs typeface="Open Sans"/>
                        <a:sym typeface="Open Sans"/>
                      </a:endParaRPr>
                    </a:p>
                    <a:p>
                      <a:pPr indent="-184150" lvl="0" marL="171450" rtl="0" algn="l">
                        <a:spcBef>
                          <a:spcPts val="0"/>
                        </a:spcBef>
                        <a:spcAft>
                          <a:spcPts val="0"/>
                        </a:spcAft>
                        <a:buSzPts val="1100"/>
                        <a:buChar char="●"/>
                      </a:pPr>
                      <a:r>
                        <a:rPr lang="en" sz="1100">
                          <a:latin typeface="Open Sans"/>
                          <a:ea typeface="Open Sans"/>
                          <a:cs typeface="Open Sans"/>
                          <a:sym typeface="Open Sans"/>
                        </a:rPr>
                        <a:t>Acute TCMR responds well to </a:t>
                      </a:r>
                      <a:r>
                        <a:rPr b="1" lang="en" sz="1100">
                          <a:latin typeface="Open Sans"/>
                          <a:ea typeface="Open Sans"/>
                          <a:cs typeface="Open Sans"/>
                          <a:sym typeface="Open Sans"/>
                        </a:rPr>
                        <a:t>immunosuppressive </a:t>
                      </a:r>
                      <a:r>
                        <a:rPr lang="en" sz="1100">
                          <a:latin typeface="Open Sans"/>
                          <a:ea typeface="Open Sans"/>
                          <a:cs typeface="Open Sans"/>
                          <a:sym typeface="Open Sans"/>
                        </a:rPr>
                        <a:t>drug therapy.</a:t>
                      </a:r>
                      <a:endParaRPr sz="1100">
                        <a:latin typeface="Open Sans"/>
                        <a:ea typeface="Open Sans"/>
                        <a:cs typeface="Open Sans"/>
                        <a:sym typeface="Open Sans"/>
                      </a:endParaRPr>
                    </a:p>
                  </a:txBody>
                  <a:tcPr marT="91425" marB="91425" marR="91425" marL="91425"/>
                </a:tc>
                <a:tc>
                  <a:txBody>
                    <a:bodyPr/>
                    <a:lstStyle/>
                    <a:p>
                      <a:pPr indent="-184150" lvl="0" marL="114300" rtl="0" algn="l">
                        <a:spcBef>
                          <a:spcPts val="0"/>
                        </a:spcBef>
                        <a:spcAft>
                          <a:spcPts val="0"/>
                        </a:spcAft>
                        <a:buSzPts val="1100"/>
                        <a:buFont typeface="Open Sans"/>
                        <a:buChar char="●"/>
                      </a:pPr>
                      <a:r>
                        <a:rPr lang="en" sz="1100">
                          <a:latin typeface="Open Sans"/>
                          <a:ea typeface="Open Sans"/>
                          <a:cs typeface="Open Sans"/>
                          <a:sym typeface="Open Sans"/>
                        </a:rPr>
                        <a:t>The recipient already has pre-formed (i.e.present before transplantation) circulating anti-donor speciﬁc antibodies (DSA).</a:t>
                      </a:r>
                      <a:endParaRPr sz="1100">
                        <a:latin typeface="Open Sans"/>
                        <a:ea typeface="Open Sans"/>
                        <a:cs typeface="Open Sans"/>
                        <a:sym typeface="Open Sans"/>
                      </a:endParaRPr>
                    </a:p>
                    <a:p>
                      <a:pPr indent="-184150" lvl="0" marL="114300" rtl="0" algn="l">
                        <a:spcBef>
                          <a:spcPts val="0"/>
                        </a:spcBef>
                        <a:spcAft>
                          <a:spcPts val="0"/>
                        </a:spcAft>
                        <a:buClr>
                          <a:srgbClr val="990000"/>
                        </a:buClr>
                        <a:buSzPts val="1100"/>
                        <a:buFont typeface="Open Sans"/>
                        <a:buChar char="●"/>
                      </a:pPr>
                      <a:r>
                        <a:rPr lang="en" sz="1100">
                          <a:solidFill>
                            <a:srgbClr val="990000"/>
                          </a:solidFill>
                          <a:latin typeface="Open Sans"/>
                          <a:ea typeface="Open Sans"/>
                          <a:cs typeface="Open Sans"/>
                          <a:sym typeface="Open Sans"/>
                        </a:rPr>
                        <a:t>These antibodies are directed against the endothelial cells in the allograft kidney they attack the allograft endothelial cells in the blood vessels (esp. the endothelial cells of the glomeruli and peritubular capillaries) resulting in rejection.</a:t>
                      </a:r>
                      <a:endParaRPr sz="1100">
                        <a:solidFill>
                          <a:srgbClr val="990000"/>
                        </a:solidFill>
                        <a:latin typeface="Open Sans"/>
                        <a:ea typeface="Open Sans"/>
                        <a:cs typeface="Open Sans"/>
                        <a:sym typeface="Open Sans"/>
                      </a:endParaRPr>
                    </a:p>
                    <a:p>
                      <a:pPr indent="-184150" lvl="0" marL="114300" rtl="0" algn="l">
                        <a:spcBef>
                          <a:spcPts val="0"/>
                        </a:spcBef>
                        <a:spcAft>
                          <a:spcPts val="0"/>
                        </a:spcAft>
                        <a:buSzPts val="1100"/>
                        <a:buFont typeface="Open Sans"/>
                        <a:buChar char="●"/>
                      </a:pPr>
                      <a:r>
                        <a:rPr lang="en" sz="1100">
                          <a:latin typeface="Open Sans"/>
                          <a:ea typeface="Open Sans"/>
                          <a:cs typeface="Open Sans"/>
                          <a:sym typeface="Open Sans"/>
                        </a:rPr>
                        <a:t>The </a:t>
                      </a:r>
                      <a:r>
                        <a:rPr b="1" lang="en" sz="1100">
                          <a:latin typeface="Open Sans"/>
                          <a:ea typeface="Open Sans"/>
                          <a:cs typeface="Open Sans"/>
                          <a:sym typeface="Open Sans"/>
                        </a:rPr>
                        <a:t>microvasculature </a:t>
                      </a:r>
                      <a:r>
                        <a:rPr lang="en" sz="1100">
                          <a:latin typeface="Open Sans"/>
                          <a:ea typeface="Open Sans"/>
                          <a:cs typeface="Open Sans"/>
                          <a:sym typeface="Open Sans"/>
                        </a:rPr>
                        <a:t>of the kidney (i.e. glomeruli and peritubular capillaries) is the main target.</a:t>
                      </a:r>
                      <a:endParaRPr sz="1500">
                        <a:latin typeface="Open Sans"/>
                        <a:ea typeface="Open Sans"/>
                        <a:cs typeface="Open Sans"/>
                        <a:sym typeface="Open Sans"/>
                      </a:endParaRPr>
                    </a:p>
                  </a:txBody>
                  <a:tcPr marT="91425" marB="91425" marR="91425" marL="171450"/>
                </a:tc>
              </a:tr>
              <a:tr h="5832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Clinical features</a:t>
                      </a:r>
                      <a:endParaRPr b="1" sz="1300">
                        <a:solidFill>
                          <a:schemeClr val="lt1"/>
                        </a:solidFill>
                        <a:latin typeface="Open Sans"/>
                        <a:ea typeface="Open Sans"/>
                        <a:cs typeface="Open Sans"/>
                        <a:sym typeface="Open Sans"/>
                      </a:endParaRPr>
                    </a:p>
                  </a:txBody>
                  <a:tcPr marT="91425" marB="91425" marR="91425" marL="91425" anchor="ctr">
                    <a:lnB cap="flat" cmpd="sng" w="9525">
                      <a:solidFill>
                        <a:srgbClr val="9E9E9E"/>
                      </a:solidFill>
                      <a:prstDash val="solid"/>
                      <a:round/>
                      <a:headEnd len="sm" w="sm" type="none"/>
                      <a:tailEnd len="sm" w="sm" type="none"/>
                    </a:lnB>
                    <a:solidFill>
                      <a:srgbClr val="96809C"/>
                    </a:solidFill>
                  </a:tcPr>
                </a:tc>
                <a:tc gridSpan="2">
                  <a:txBody>
                    <a:bodyPr/>
                    <a:lstStyle/>
                    <a:p>
                      <a:pPr indent="0" lvl="0" marL="0" rtl="0" algn="ctr">
                        <a:spcBef>
                          <a:spcPts val="0"/>
                        </a:spcBef>
                        <a:spcAft>
                          <a:spcPts val="0"/>
                        </a:spcAft>
                        <a:buNone/>
                      </a:pPr>
                      <a:r>
                        <a:rPr lang="en" sz="1100">
                          <a:latin typeface="Open Sans"/>
                          <a:ea typeface="Open Sans"/>
                          <a:cs typeface="Open Sans"/>
                          <a:sym typeface="Open Sans"/>
                        </a:rPr>
                        <a:t>Clinically there is loss of graft function and it presents as </a:t>
                      </a:r>
                      <a:r>
                        <a:rPr lang="en" sz="1100">
                          <a:solidFill>
                            <a:srgbClr val="990000"/>
                          </a:solidFill>
                          <a:latin typeface="Open Sans"/>
                          <a:ea typeface="Open Sans"/>
                          <a:cs typeface="Open Sans"/>
                          <a:sym typeface="Open Sans"/>
                        </a:rPr>
                        <a:t>rising</a:t>
                      </a:r>
                      <a:r>
                        <a:rPr lang="en" sz="1100">
                          <a:solidFill>
                            <a:srgbClr val="FF0000"/>
                          </a:solidFill>
                          <a:latin typeface="Open Sans"/>
                          <a:ea typeface="Open Sans"/>
                          <a:cs typeface="Open Sans"/>
                          <a:sym typeface="Open Sans"/>
                        </a:rPr>
                        <a:t> </a:t>
                      </a:r>
                      <a:r>
                        <a:rPr lang="en" sz="1100">
                          <a:solidFill>
                            <a:srgbClr val="990000"/>
                          </a:solidFill>
                          <a:latin typeface="Open Sans"/>
                          <a:ea typeface="Open Sans"/>
                          <a:cs typeface="Open Sans"/>
                          <a:sym typeface="Open Sans"/>
                        </a:rPr>
                        <a:t>creatinine</a:t>
                      </a:r>
                      <a:r>
                        <a:rPr lang="en" sz="1100">
                          <a:latin typeface="Open Sans"/>
                          <a:ea typeface="Open Sans"/>
                          <a:cs typeface="Open Sans"/>
                          <a:sym typeface="Open Sans"/>
                        </a:rPr>
                        <a:t>.</a:t>
                      </a:r>
                      <a:endParaRPr sz="1100">
                        <a:latin typeface="Open Sans"/>
                        <a:ea typeface="Open Sans"/>
                        <a:cs typeface="Open Sans"/>
                        <a:sym typeface="Open Sans"/>
                      </a:endParaRPr>
                    </a:p>
                    <a:p>
                      <a:pPr indent="0" lvl="0" marL="0" rtl="0" algn="ctr">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hMerge="1"/>
              </a:tr>
              <a:tr h="2414950">
                <a:tc>
                  <a:txBody>
                    <a:bodyPr/>
                    <a:lstStyle/>
                    <a:p>
                      <a:pPr indent="0" lvl="0" marL="0" rtl="0" algn="ctr">
                        <a:spcBef>
                          <a:spcPts val="0"/>
                        </a:spcBef>
                        <a:spcAft>
                          <a:spcPts val="0"/>
                        </a:spcAft>
                        <a:buNone/>
                      </a:pPr>
                      <a:r>
                        <a:rPr b="1" lang="en" sz="1300">
                          <a:solidFill>
                            <a:srgbClr val="FFFFFF"/>
                          </a:solidFill>
                        </a:rPr>
                        <a:t>Microscopy</a:t>
                      </a:r>
                      <a:endParaRPr b="1" sz="1300">
                        <a:solidFill>
                          <a:srgbClr val="FFFFFF"/>
                        </a:solidFill>
                      </a:endParaRPr>
                    </a:p>
                    <a:p>
                      <a:pPr indent="0" lvl="0" marL="0" rtl="0" algn="ctr">
                        <a:spcBef>
                          <a:spcPts val="0"/>
                        </a:spcBef>
                        <a:spcAft>
                          <a:spcPts val="0"/>
                        </a:spcAft>
                        <a:buNone/>
                      </a:pPr>
                      <a:r>
                        <a:rPr b="1" lang="en" sz="1000">
                          <a:solidFill>
                            <a:srgbClr val="990000"/>
                          </a:solidFill>
                        </a:rPr>
                        <a:t>NOTE</a:t>
                      </a:r>
                      <a:r>
                        <a:rPr b="1" lang="en" sz="1000"/>
                        <a:t>: arteritis/ vasculitis can be seen in both acute TCMR and acute ABMR.</a:t>
                      </a:r>
                      <a:endParaRPr b="1" sz="1000"/>
                    </a:p>
                    <a:p>
                      <a:pPr indent="0" lvl="0" marL="0" rtl="0" algn="ctr">
                        <a:spcBef>
                          <a:spcPts val="0"/>
                        </a:spcBef>
                        <a:spcAft>
                          <a:spcPts val="0"/>
                        </a:spcAft>
                        <a:buNone/>
                      </a:pPr>
                      <a:r>
                        <a:t/>
                      </a:r>
                      <a:endParaRPr b="1">
                        <a:solidFill>
                          <a:srgbClr val="FFFF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96809C"/>
                    </a:solidFill>
                  </a:tcPr>
                </a:tc>
                <a:tc>
                  <a:txBody>
                    <a:bodyPr/>
                    <a:lstStyle/>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Tubulointerstitial inﬂammation (</a:t>
                      </a:r>
                      <a:r>
                        <a:rPr lang="en" sz="1100">
                          <a:solidFill>
                            <a:srgbClr val="93C47D"/>
                          </a:solidFill>
                          <a:latin typeface="Open Sans"/>
                          <a:ea typeface="Open Sans"/>
                          <a:cs typeface="Open Sans"/>
                          <a:sym typeface="Open Sans"/>
                        </a:rPr>
                        <a:t>T Lymphocytes seen)</a:t>
                      </a:r>
                      <a:r>
                        <a:rPr lang="en" sz="1100">
                          <a:latin typeface="Open Sans"/>
                          <a:ea typeface="Open Sans"/>
                          <a:cs typeface="Open Sans"/>
                          <a:sym typeface="Open Sans"/>
                        </a:rPr>
                        <a:t> with or without arteritis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Interstitial edema and sometimes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hemorrhage.                                                            Note:glomerular usually not involved unlike </a:t>
                      </a:r>
                      <a:r>
                        <a:rPr lang="en" sz="1100">
                          <a:solidFill>
                            <a:srgbClr val="93C47D"/>
                          </a:solidFill>
                          <a:latin typeface="Open Sans"/>
                          <a:ea typeface="Open Sans"/>
                          <a:cs typeface="Open Sans"/>
                          <a:sym typeface="Open Sans"/>
                        </a:rPr>
                        <a:t>ABMR</a:t>
                      </a:r>
                      <a:r>
                        <a:rPr lang="en" sz="1100">
                          <a:latin typeface="Open Sans"/>
                          <a:ea typeface="Open Sans"/>
                          <a:cs typeface="Open Sans"/>
                          <a:sym typeface="Open Sans"/>
                        </a:rPr>
                        <a:t>.</a:t>
                      </a:r>
                      <a:endParaRPr sz="11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184150" lvl="0" marL="171450" rtl="0" algn="l">
                        <a:spcBef>
                          <a:spcPts val="0"/>
                        </a:spcBef>
                        <a:spcAft>
                          <a:spcPts val="0"/>
                        </a:spcAft>
                        <a:buSzPts val="1100"/>
                        <a:buFont typeface="Open Sans"/>
                        <a:buChar char="●"/>
                      </a:pPr>
                      <a:r>
                        <a:rPr lang="en" sz="1100">
                          <a:solidFill>
                            <a:srgbClr val="990000"/>
                          </a:solidFill>
                          <a:latin typeface="Open Sans"/>
                          <a:ea typeface="Open Sans"/>
                          <a:cs typeface="Open Sans"/>
                          <a:sym typeface="Open Sans"/>
                        </a:rPr>
                        <a:t>Glomerulitis</a:t>
                      </a:r>
                      <a:r>
                        <a:rPr lang="en" sz="1100">
                          <a:latin typeface="Open Sans"/>
                          <a:ea typeface="Open Sans"/>
                          <a:cs typeface="Open Sans"/>
                          <a:sym typeface="Open Sans"/>
                        </a:rPr>
                        <a:t>, capillaritis of the peritubular capillaries (peritubular capillaritis).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solidFill>
                            <a:srgbClr val="990000"/>
                          </a:solidFill>
                          <a:latin typeface="Open Sans"/>
                          <a:ea typeface="Open Sans"/>
                          <a:cs typeface="Open Sans"/>
                          <a:sym typeface="Open Sans"/>
                        </a:rPr>
                        <a:t>Positive C4d immunostain</a:t>
                      </a:r>
                      <a:r>
                        <a:rPr lang="en" sz="1100">
                          <a:latin typeface="Open Sans"/>
                          <a:ea typeface="Open Sans"/>
                          <a:cs typeface="Open Sans"/>
                          <a:sym typeface="Open Sans"/>
                        </a:rPr>
                        <a:t> in the peritubular capillary</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Acute tubular injury/ necrosis.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Arteritis +/- ﬁbrinoid necrosis.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Acute thrombotic microangiopathy like picture</a:t>
                      </a:r>
                      <a:endParaRPr sz="1100">
                        <a:latin typeface="Open Sans"/>
                        <a:ea typeface="Open Sans"/>
                        <a:cs typeface="Open Sans"/>
                        <a:sym typeface="Open San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38" name="Google Shape;238;p30"/>
          <p:cNvSpPr/>
          <p:nvPr/>
        </p:nvSpPr>
        <p:spPr>
          <a:xfrm>
            <a:off x="0" y="-41800"/>
            <a:ext cx="1072975" cy="835500"/>
          </a:xfrm>
          <a:prstGeom prst="flowChartMerg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800">
                <a:solidFill>
                  <a:schemeClr val="lt1"/>
                </a:solidFill>
                <a:latin typeface="Open Sans"/>
                <a:ea typeface="Open Sans"/>
                <a:cs typeface="Open Sans"/>
                <a:sym typeface="Open Sans"/>
              </a:rPr>
              <a:t>B</a:t>
            </a:r>
            <a:endParaRPr>
              <a:solidFill>
                <a:schemeClr val="lt1"/>
              </a:solidFill>
            </a:endParaRPr>
          </a:p>
        </p:txBody>
      </p:sp>
      <p:pic>
        <p:nvPicPr>
          <p:cNvPr id="239" name="Google Shape;239;p30"/>
          <p:cNvPicPr preferRelativeResize="0"/>
          <p:nvPr/>
        </p:nvPicPr>
        <p:blipFill>
          <a:blip r:embed="rId3">
            <a:alphaModFix/>
          </a:blip>
          <a:stretch>
            <a:fillRect/>
          </a:stretch>
        </p:blipFill>
        <p:spPr>
          <a:xfrm flipH="1" rot="10800000">
            <a:off x="1145878" y="9383959"/>
            <a:ext cx="600275" cy="374000"/>
          </a:xfrm>
          <a:prstGeom prst="rect">
            <a:avLst/>
          </a:prstGeom>
          <a:noFill/>
          <a:ln>
            <a:noFill/>
          </a:ln>
        </p:spPr>
      </p:pic>
      <p:pic>
        <p:nvPicPr>
          <p:cNvPr id="240" name="Google Shape;240;p30"/>
          <p:cNvPicPr preferRelativeResize="0"/>
          <p:nvPr/>
        </p:nvPicPr>
        <p:blipFill>
          <a:blip r:embed="rId4">
            <a:alphaModFix/>
          </a:blip>
          <a:stretch>
            <a:fillRect/>
          </a:stretch>
        </p:blipFill>
        <p:spPr>
          <a:xfrm>
            <a:off x="1820024" y="9389014"/>
            <a:ext cx="461724" cy="407375"/>
          </a:xfrm>
          <a:prstGeom prst="rect">
            <a:avLst/>
          </a:prstGeom>
          <a:noFill/>
          <a:ln>
            <a:noFill/>
          </a:ln>
        </p:spPr>
      </p:pic>
      <p:pic>
        <p:nvPicPr>
          <p:cNvPr id="241" name="Google Shape;241;p30"/>
          <p:cNvPicPr preferRelativeResize="0"/>
          <p:nvPr/>
        </p:nvPicPr>
        <p:blipFill>
          <a:blip r:embed="rId5">
            <a:alphaModFix/>
          </a:blip>
          <a:stretch>
            <a:fillRect/>
          </a:stretch>
        </p:blipFill>
        <p:spPr>
          <a:xfrm>
            <a:off x="2446175" y="9427469"/>
            <a:ext cx="461699" cy="330480"/>
          </a:xfrm>
          <a:prstGeom prst="rect">
            <a:avLst/>
          </a:prstGeom>
          <a:noFill/>
          <a:ln>
            <a:noFill/>
          </a:ln>
        </p:spPr>
      </p:pic>
      <p:pic>
        <p:nvPicPr>
          <p:cNvPr id="242" name="Google Shape;242;p30"/>
          <p:cNvPicPr preferRelativeResize="0"/>
          <p:nvPr/>
        </p:nvPicPr>
        <p:blipFill>
          <a:blip r:embed="rId6">
            <a:alphaModFix/>
          </a:blip>
          <a:stretch>
            <a:fillRect/>
          </a:stretch>
        </p:blipFill>
        <p:spPr>
          <a:xfrm>
            <a:off x="3035447" y="9409486"/>
            <a:ext cx="393550" cy="366452"/>
          </a:xfrm>
          <a:prstGeom prst="rect">
            <a:avLst/>
          </a:prstGeom>
          <a:noFill/>
          <a:ln>
            <a:noFill/>
          </a:ln>
        </p:spPr>
      </p:pic>
      <p:pic>
        <p:nvPicPr>
          <p:cNvPr id="243" name="Google Shape;243;p30"/>
          <p:cNvPicPr preferRelativeResize="0"/>
          <p:nvPr/>
        </p:nvPicPr>
        <p:blipFill>
          <a:blip r:embed="rId7">
            <a:alphaModFix/>
          </a:blip>
          <a:stretch>
            <a:fillRect/>
          </a:stretch>
        </p:blipFill>
        <p:spPr>
          <a:xfrm>
            <a:off x="3595402" y="9389022"/>
            <a:ext cx="393550" cy="407368"/>
          </a:xfrm>
          <a:prstGeom prst="rect">
            <a:avLst/>
          </a:prstGeom>
          <a:noFill/>
          <a:ln>
            <a:noFill/>
          </a:ln>
        </p:spPr>
      </p:pic>
      <p:pic>
        <p:nvPicPr>
          <p:cNvPr id="244" name="Google Shape;244;p30"/>
          <p:cNvPicPr preferRelativeResize="0"/>
          <p:nvPr/>
        </p:nvPicPr>
        <p:blipFill>
          <a:blip r:embed="rId8">
            <a:alphaModFix/>
          </a:blip>
          <a:stretch>
            <a:fillRect/>
          </a:stretch>
        </p:blipFill>
        <p:spPr>
          <a:xfrm>
            <a:off x="5585442" y="9331177"/>
            <a:ext cx="934224" cy="551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aphicFrame>
        <p:nvGraphicFramePr>
          <p:cNvPr id="249" name="Google Shape;249;p31"/>
          <p:cNvGraphicFramePr/>
          <p:nvPr/>
        </p:nvGraphicFramePr>
        <p:xfrm>
          <a:off x="156750" y="4989575"/>
          <a:ext cx="3000000" cy="3000000"/>
        </p:xfrm>
        <a:graphic>
          <a:graphicData uri="http://schemas.openxmlformats.org/drawingml/2006/table">
            <a:tbl>
              <a:tblPr>
                <a:noFill/>
                <a:tableStyleId>{D567C671-2BF0-4579-9188-1E054BF48E3F}</a:tableStyleId>
              </a:tblPr>
              <a:tblGrid>
                <a:gridCol w="2246450"/>
                <a:gridCol w="4392875"/>
              </a:tblGrid>
              <a:tr h="729650">
                <a:tc gridSpan="2">
                  <a:txBody>
                    <a:bodyPr/>
                    <a:lstStyle/>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The patients who are recipients of allograft kidney are given various immunosuppressive drugs are therefore immunosuppressed (immunocompromised).</a:t>
                      </a:r>
                      <a:endParaRPr sz="1200">
                        <a:latin typeface="Open Sans"/>
                        <a:ea typeface="Open Sans"/>
                        <a:cs typeface="Open Sans"/>
                        <a:sym typeface="Open Sans"/>
                      </a:endParaRPr>
                    </a:p>
                  </a:txBody>
                  <a:tcPr marT="91425" marB="91425" marR="91425" marL="91425">
                    <a:solidFill>
                      <a:schemeClr val="lt1"/>
                    </a:solidFill>
                  </a:tcPr>
                </a:tc>
                <a:tc hMerge="1"/>
              </a:tr>
              <a:tr h="991700">
                <a:tc>
                  <a:txBody>
                    <a:bodyPr/>
                    <a:lstStyle/>
                    <a:p>
                      <a:pPr indent="0" lvl="0" marL="0" rtl="0" algn="ctr">
                        <a:spcBef>
                          <a:spcPts val="0"/>
                        </a:spcBef>
                        <a:spcAft>
                          <a:spcPts val="0"/>
                        </a:spcAft>
                        <a:buNone/>
                      </a:pPr>
                      <a:r>
                        <a:rPr lang="en" sz="1200">
                          <a:solidFill>
                            <a:srgbClr val="262626"/>
                          </a:solidFill>
                          <a:latin typeface="Open Sans"/>
                          <a:ea typeface="Open Sans"/>
                          <a:cs typeface="Open Sans"/>
                          <a:sym typeface="Open Sans"/>
                        </a:rPr>
                        <a:t>These patients are</a:t>
                      </a:r>
                      <a:endParaRPr sz="1200">
                        <a:solidFill>
                          <a:srgbClr val="262626"/>
                        </a:solidFill>
                        <a:latin typeface="Open Sans"/>
                        <a:ea typeface="Open Sans"/>
                        <a:cs typeface="Open Sans"/>
                        <a:sym typeface="Open Sans"/>
                      </a:endParaRPr>
                    </a:p>
                    <a:p>
                      <a:pPr indent="0" lvl="0" marL="0" rtl="0" algn="ctr">
                        <a:spcBef>
                          <a:spcPts val="0"/>
                        </a:spcBef>
                        <a:spcAft>
                          <a:spcPts val="0"/>
                        </a:spcAft>
                        <a:buNone/>
                      </a:pPr>
                      <a:r>
                        <a:rPr lang="en" sz="1200">
                          <a:solidFill>
                            <a:srgbClr val="262626"/>
                          </a:solidFill>
                          <a:latin typeface="Open Sans"/>
                          <a:ea typeface="Open Sans"/>
                          <a:cs typeface="Open Sans"/>
                          <a:sym typeface="Open Sans"/>
                        </a:rPr>
                        <a:t>predisposed to various</a:t>
                      </a:r>
                      <a:endParaRPr sz="1200">
                        <a:solidFill>
                          <a:srgbClr val="262626"/>
                        </a:solidFill>
                        <a:latin typeface="Open Sans"/>
                        <a:ea typeface="Open Sans"/>
                        <a:cs typeface="Open Sans"/>
                        <a:sym typeface="Open Sans"/>
                      </a:endParaRPr>
                    </a:p>
                    <a:p>
                      <a:pPr indent="0" lvl="0" marL="0" rtl="0" algn="ctr">
                        <a:spcBef>
                          <a:spcPts val="0"/>
                        </a:spcBef>
                        <a:spcAft>
                          <a:spcPts val="0"/>
                        </a:spcAft>
                        <a:buNone/>
                      </a:pPr>
                      <a:r>
                        <a:rPr lang="en" sz="1200">
                          <a:solidFill>
                            <a:srgbClr val="262626"/>
                          </a:solidFill>
                          <a:latin typeface="Open Sans"/>
                          <a:ea typeface="Open Sans"/>
                          <a:cs typeface="Open Sans"/>
                          <a:sym typeface="Open Sans"/>
                        </a:rPr>
                        <a:t>renal infections like:</a:t>
                      </a:r>
                      <a:endParaRPr sz="1200">
                        <a:solidFill>
                          <a:srgbClr val="262626"/>
                        </a:solidFill>
                        <a:latin typeface="Open Sans"/>
                        <a:ea typeface="Open Sans"/>
                        <a:cs typeface="Open Sans"/>
                        <a:sym typeface="Open Sans"/>
                      </a:endParaRPr>
                    </a:p>
                  </a:txBody>
                  <a:tcPr marT="91425" marB="91425" marR="91425" marL="91425" anchor="ctr">
                    <a:solidFill>
                      <a:srgbClr val="F3F3F3"/>
                    </a:solidFill>
                  </a:tcPr>
                </a:tc>
                <a:tc>
                  <a:txBody>
                    <a:bodyPr/>
                    <a:lstStyle/>
                    <a:p>
                      <a:pPr indent="-304800" lvl="0" marL="457200" rtl="0" algn="l">
                        <a:spcBef>
                          <a:spcPts val="0"/>
                        </a:spcBef>
                        <a:spcAft>
                          <a:spcPts val="0"/>
                        </a:spcAft>
                        <a:buClr>
                          <a:srgbClr val="990000"/>
                        </a:buClr>
                        <a:buSzPts val="1200"/>
                        <a:buFont typeface="Open Sans"/>
                        <a:buChar char="●"/>
                      </a:pPr>
                      <a:r>
                        <a:rPr lang="en" sz="1200">
                          <a:solidFill>
                            <a:srgbClr val="990000"/>
                          </a:solidFill>
                          <a:latin typeface="Open Sans"/>
                          <a:ea typeface="Open Sans"/>
                          <a:cs typeface="Open Sans"/>
                          <a:sym typeface="Open Sans"/>
                        </a:rPr>
                        <a:t>Polyomavirus (</a:t>
                      </a:r>
                      <a:r>
                        <a:rPr b="1" lang="en" sz="1200">
                          <a:solidFill>
                            <a:srgbClr val="990000"/>
                          </a:solidFill>
                          <a:latin typeface="Open Sans"/>
                          <a:ea typeface="Open Sans"/>
                          <a:cs typeface="Open Sans"/>
                          <a:sym typeface="Open Sans"/>
                        </a:rPr>
                        <a:t>Sv40 </a:t>
                      </a:r>
                      <a:r>
                        <a:rPr lang="en" sz="1200">
                          <a:solidFill>
                            <a:srgbClr val="990000"/>
                          </a:solidFill>
                          <a:latin typeface="Open Sans"/>
                          <a:ea typeface="Open Sans"/>
                          <a:cs typeface="Open Sans"/>
                          <a:sym typeface="Open Sans"/>
                        </a:rPr>
                        <a:t>virus)</a:t>
                      </a:r>
                      <a:endParaRPr sz="1200">
                        <a:solidFill>
                          <a:srgbClr val="990000"/>
                        </a:solidFill>
                        <a:latin typeface="Open Sans"/>
                        <a:ea typeface="Open Sans"/>
                        <a:cs typeface="Open Sans"/>
                        <a:sym typeface="Open Sans"/>
                      </a:endParaRPr>
                    </a:p>
                    <a:p>
                      <a:pPr indent="-304800" lvl="0" marL="457200" rtl="0" algn="l">
                        <a:spcBef>
                          <a:spcPts val="0"/>
                        </a:spcBef>
                        <a:spcAft>
                          <a:spcPts val="0"/>
                        </a:spcAft>
                        <a:buClr>
                          <a:srgbClr val="990000"/>
                        </a:buClr>
                        <a:buSzPts val="1200"/>
                        <a:buFont typeface="Open Sans"/>
                        <a:buChar char="●"/>
                      </a:pPr>
                      <a:r>
                        <a:rPr lang="en" sz="1200">
                          <a:solidFill>
                            <a:srgbClr val="990000"/>
                          </a:solidFill>
                          <a:latin typeface="Open Sans"/>
                          <a:ea typeface="Open Sans"/>
                          <a:cs typeface="Open Sans"/>
                          <a:sym typeface="Open Sans"/>
                        </a:rPr>
                        <a:t>Adenovirus</a:t>
                      </a:r>
                      <a:endParaRPr sz="1200">
                        <a:solidFill>
                          <a:srgbClr val="990000"/>
                        </a:solidFill>
                        <a:latin typeface="Open Sans"/>
                        <a:ea typeface="Open Sans"/>
                        <a:cs typeface="Open Sans"/>
                        <a:sym typeface="Open Sans"/>
                      </a:endParaRPr>
                    </a:p>
                    <a:p>
                      <a:pPr indent="-304800" lvl="0" marL="457200" rtl="0" algn="l">
                        <a:spcBef>
                          <a:spcPts val="0"/>
                        </a:spcBef>
                        <a:spcAft>
                          <a:spcPts val="0"/>
                        </a:spcAft>
                        <a:buClr>
                          <a:srgbClr val="990000"/>
                        </a:buClr>
                        <a:buSzPts val="1200"/>
                        <a:buFont typeface="Open Sans"/>
                        <a:buChar char="●"/>
                      </a:pPr>
                      <a:r>
                        <a:rPr lang="en" sz="1200">
                          <a:solidFill>
                            <a:srgbClr val="990000"/>
                          </a:solidFill>
                          <a:latin typeface="Open Sans"/>
                          <a:ea typeface="Open Sans"/>
                          <a:cs typeface="Open Sans"/>
                          <a:sym typeface="Open Sans"/>
                        </a:rPr>
                        <a:t>Cytomegalovirus</a:t>
                      </a:r>
                      <a:endParaRPr sz="1200">
                        <a:solidFill>
                          <a:srgbClr val="990000"/>
                        </a:solidFill>
                        <a:latin typeface="Open Sans"/>
                        <a:ea typeface="Open Sans"/>
                        <a:cs typeface="Open Sans"/>
                        <a:sym typeface="Open Sans"/>
                      </a:endParaRPr>
                    </a:p>
                    <a:p>
                      <a:pPr indent="-304800" lvl="0" marL="457200" rtl="0" algn="l">
                        <a:spcBef>
                          <a:spcPts val="0"/>
                        </a:spcBef>
                        <a:spcAft>
                          <a:spcPts val="0"/>
                        </a:spcAft>
                        <a:buClr>
                          <a:srgbClr val="990000"/>
                        </a:buClr>
                        <a:buSzPts val="1200"/>
                        <a:buFont typeface="Open Sans"/>
                        <a:buChar char="●"/>
                      </a:pPr>
                      <a:r>
                        <a:rPr lang="en" sz="1200">
                          <a:solidFill>
                            <a:srgbClr val="990000"/>
                          </a:solidFill>
                          <a:latin typeface="Open Sans"/>
                          <a:ea typeface="Open Sans"/>
                          <a:cs typeface="Open Sans"/>
                          <a:sym typeface="Open Sans"/>
                        </a:rPr>
                        <a:t>Epstein Barr virus (</a:t>
                      </a:r>
                      <a:r>
                        <a:rPr b="1" lang="en" sz="1200">
                          <a:solidFill>
                            <a:srgbClr val="990000"/>
                          </a:solidFill>
                          <a:latin typeface="Open Sans"/>
                          <a:ea typeface="Open Sans"/>
                          <a:cs typeface="Open Sans"/>
                          <a:sym typeface="Open Sans"/>
                        </a:rPr>
                        <a:t>EBV</a:t>
                      </a:r>
                      <a:r>
                        <a:rPr lang="en" sz="1200">
                          <a:solidFill>
                            <a:srgbClr val="990000"/>
                          </a:solidFill>
                          <a:latin typeface="Open Sans"/>
                          <a:ea typeface="Open Sans"/>
                          <a:cs typeface="Open Sans"/>
                          <a:sym typeface="Open Sans"/>
                        </a:rPr>
                        <a:t>)</a:t>
                      </a:r>
                      <a:endParaRPr sz="1200">
                        <a:solidFill>
                          <a:srgbClr val="990000"/>
                        </a:solidFill>
                        <a:latin typeface="Open Sans"/>
                        <a:ea typeface="Open Sans"/>
                        <a:cs typeface="Open Sans"/>
                        <a:sym typeface="Open Sans"/>
                      </a:endParaRPr>
                    </a:p>
                  </a:txBody>
                  <a:tcPr marT="91425" marB="91425" marR="91425" marL="91425">
                    <a:solidFill>
                      <a:schemeClr val="lt1"/>
                    </a:solidFill>
                  </a:tcPr>
                </a:tc>
              </a:tr>
              <a:tr h="1250150">
                <a:tc gridSpan="2">
                  <a:txBody>
                    <a:bodyPr/>
                    <a:lstStyle/>
                    <a:p>
                      <a:pPr indent="0" lvl="0" marL="0" rtl="0" algn="l">
                        <a:spcBef>
                          <a:spcPts val="0"/>
                        </a:spcBef>
                        <a:spcAft>
                          <a:spcPts val="0"/>
                        </a:spcAft>
                        <a:buNone/>
                      </a:pPr>
                      <a:r>
                        <a:rPr lang="en" sz="1200">
                          <a:latin typeface="Open Sans"/>
                          <a:ea typeface="Open Sans"/>
                          <a:cs typeface="Open Sans"/>
                          <a:sym typeface="Open Sans"/>
                        </a:rPr>
                        <a:t>● They primarily infect the tubules and cause </a:t>
                      </a:r>
                      <a:r>
                        <a:rPr b="1" lang="en" sz="1200">
                          <a:latin typeface="Open Sans"/>
                          <a:ea typeface="Open Sans"/>
                          <a:cs typeface="Open Sans"/>
                          <a:sym typeface="Open Sans"/>
                        </a:rPr>
                        <a:t>tubulointerstitial inflammation</a:t>
                      </a:r>
                      <a:r>
                        <a:rPr lang="en" sz="1200">
                          <a:latin typeface="Open Sans"/>
                          <a:ea typeface="Open Sans"/>
                          <a:cs typeface="Open Sans"/>
                          <a:sym typeface="Open Sans"/>
                        </a:rPr>
                        <a:t> and acute tubular injury. The infected tubular epithelial cells show viral nuclear changes.</a:t>
                      </a:r>
                      <a:endParaRPr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 These infections can lead to </a:t>
                      </a:r>
                      <a:r>
                        <a:rPr b="1" lang="en" sz="1200">
                          <a:latin typeface="Open Sans"/>
                          <a:ea typeface="Open Sans"/>
                          <a:cs typeface="Open Sans"/>
                          <a:sym typeface="Open Sans"/>
                        </a:rPr>
                        <a:t>graft loss</a:t>
                      </a:r>
                      <a:endParaRPr b="1" sz="1200">
                        <a:latin typeface="Open Sans"/>
                        <a:ea typeface="Open Sans"/>
                        <a:cs typeface="Open Sans"/>
                        <a:sym typeface="Open Sans"/>
                      </a:endParaRPr>
                    </a:p>
                    <a:p>
                      <a:pPr indent="0" lvl="0" marL="0" rtl="0" algn="l">
                        <a:spcBef>
                          <a:spcPts val="0"/>
                        </a:spcBef>
                        <a:spcAft>
                          <a:spcPts val="0"/>
                        </a:spcAft>
                        <a:buNone/>
                      </a:pPr>
                      <a:r>
                        <a:rPr lang="en" sz="1200">
                          <a:latin typeface="Open Sans"/>
                          <a:ea typeface="Open Sans"/>
                          <a:cs typeface="Open Sans"/>
                          <a:sym typeface="Open Sans"/>
                        </a:rPr>
                        <a:t>●</a:t>
                      </a:r>
                      <a:r>
                        <a:rPr lang="en" sz="1200">
                          <a:solidFill>
                            <a:srgbClr val="FF0000"/>
                          </a:solidFill>
                          <a:latin typeface="Open Sans"/>
                          <a:ea typeface="Open Sans"/>
                          <a:cs typeface="Open Sans"/>
                          <a:sym typeface="Open Sans"/>
                        </a:rPr>
                        <a:t> </a:t>
                      </a:r>
                      <a:r>
                        <a:rPr lang="en" sz="1200">
                          <a:solidFill>
                            <a:srgbClr val="990000"/>
                          </a:solidFill>
                          <a:latin typeface="Open Sans"/>
                          <a:ea typeface="Open Sans"/>
                          <a:cs typeface="Open Sans"/>
                          <a:sym typeface="Open Sans"/>
                        </a:rPr>
                        <a:t>Infection with EBV can also lead to post transplant lymphoproliferative disorder (PTLD)</a:t>
                      </a:r>
                      <a:r>
                        <a:rPr lang="en" sz="1200">
                          <a:solidFill>
                            <a:srgbClr val="FF0000"/>
                          </a:solidFill>
                          <a:latin typeface="Open Sans"/>
                          <a:ea typeface="Open Sans"/>
                          <a:cs typeface="Open Sans"/>
                          <a:sym typeface="Open Sans"/>
                        </a:rPr>
                        <a:t> </a:t>
                      </a:r>
                      <a:r>
                        <a:rPr lang="en" sz="1200">
                          <a:solidFill>
                            <a:srgbClr val="93C47D"/>
                          </a:solidFill>
                          <a:latin typeface="Open Sans"/>
                          <a:ea typeface="Open Sans"/>
                          <a:cs typeface="Open Sans"/>
                          <a:sym typeface="Open Sans"/>
                        </a:rPr>
                        <a:t>(may develop lymphoma)</a:t>
                      </a:r>
                      <a:endParaRPr sz="1200">
                        <a:solidFill>
                          <a:srgbClr val="93C47D"/>
                        </a:solidFill>
                        <a:latin typeface="Open Sans"/>
                        <a:ea typeface="Open Sans"/>
                        <a:cs typeface="Open Sans"/>
                        <a:sym typeface="Open Sans"/>
                      </a:endParaRPr>
                    </a:p>
                    <a:p>
                      <a:pPr indent="0" lvl="0" marL="0" rtl="0" algn="l">
                        <a:spcBef>
                          <a:spcPts val="0"/>
                        </a:spcBef>
                        <a:spcAft>
                          <a:spcPts val="0"/>
                        </a:spcAft>
                        <a:buNone/>
                      </a:pPr>
                      <a:r>
                        <a:rPr lang="en" sz="1200">
                          <a:solidFill>
                            <a:srgbClr val="93C47D"/>
                          </a:solidFill>
                          <a:latin typeface="Open Sans"/>
                          <a:ea typeface="Open Sans"/>
                          <a:cs typeface="Open Sans"/>
                          <a:sym typeface="Open Sans"/>
                        </a:rPr>
                        <a:t>                                                                                                                        </a:t>
                      </a:r>
                      <a:r>
                        <a:rPr lang="en" sz="1200">
                          <a:solidFill>
                            <a:srgbClr val="64506A"/>
                          </a:solidFill>
                          <a:latin typeface="Open Sans"/>
                          <a:ea typeface="Open Sans"/>
                          <a:cs typeface="Open Sans"/>
                          <a:sym typeface="Open Sans"/>
                        </a:rPr>
                        <a:t> </a:t>
                      </a:r>
                      <a:r>
                        <a:rPr b="1" lang="en" sz="1000" u="sng">
                          <a:solidFill>
                            <a:srgbClr val="64506A"/>
                          </a:solidFill>
                          <a:latin typeface="Open Sans"/>
                          <a:ea typeface="Open Sans"/>
                          <a:cs typeface="Open Sans"/>
                          <a:sym typeface="Open Sans"/>
                          <a:hlinkClick r:id="rId3">
                            <a:extLst>
                              <a:ext uri="{A12FA001-AC4F-418D-AE19-62706E023703}">
                                <ahyp:hlinkClr val="tx"/>
                              </a:ext>
                            </a:extLst>
                          </a:hlinkClick>
                        </a:rPr>
                        <a:t>Useful video about PTLD</a:t>
                      </a:r>
                      <a:endParaRPr b="1" sz="1000" u="sng">
                        <a:solidFill>
                          <a:srgbClr val="64506A"/>
                        </a:solidFill>
                        <a:latin typeface="Open Sans"/>
                        <a:ea typeface="Open Sans"/>
                        <a:cs typeface="Open Sans"/>
                        <a:sym typeface="Open Sans"/>
                      </a:endParaRPr>
                    </a:p>
                  </a:txBody>
                  <a:tcPr marT="91425" marB="91425" marR="91425" marL="91425">
                    <a:solidFill>
                      <a:schemeClr val="lt1"/>
                    </a:solidFill>
                  </a:tcPr>
                </a:tc>
                <a:tc hMerge="1"/>
              </a:tr>
            </a:tbl>
          </a:graphicData>
        </a:graphic>
      </p:graphicFrame>
      <p:sp>
        <p:nvSpPr>
          <p:cNvPr id="250" name="Google Shape;250;p31"/>
          <p:cNvSpPr/>
          <p:nvPr/>
        </p:nvSpPr>
        <p:spPr>
          <a:xfrm>
            <a:off x="156750" y="4755475"/>
            <a:ext cx="4183555" cy="434200"/>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Open Sans"/>
                <a:ea typeface="Open Sans"/>
                <a:cs typeface="Open Sans"/>
                <a:sym typeface="Open Sans"/>
              </a:rPr>
              <a:t>3- Infections of the renal allograft</a:t>
            </a:r>
            <a:endParaRPr sz="1600">
              <a:solidFill>
                <a:schemeClr val="lt1"/>
              </a:solidFill>
              <a:latin typeface="Open Sans"/>
              <a:ea typeface="Open Sans"/>
              <a:cs typeface="Open Sans"/>
              <a:sym typeface="Open Sans"/>
            </a:endParaRPr>
          </a:p>
        </p:txBody>
      </p:sp>
      <p:sp>
        <p:nvSpPr>
          <p:cNvPr id="251" name="Google Shape;251;p31"/>
          <p:cNvSpPr txBox="1"/>
          <p:nvPr/>
        </p:nvSpPr>
        <p:spPr>
          <a:xfrm>
            <a:off x="0" y="8078400"/>
            <a:ext cx="1753800" cy="17361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None/>
            </a:pPr>
            <a:r>
              <a:rPr b="1" lang="en">
                <a:solidFill>
                  <a:srgbClr val="191919"/>
                </a:solidFill>
                <a:latin typeface="Open Sans"/>
                <a:ea typeface="Open Sans"/>
                <a:cs typeface="Open Sans"/>
                <a:sym typeface="Open Sans"/>
              </a:rPr>
              <a:t>RENAL TUBULES SHOWING POLYOMAVIRUS INFECTION IN ALLOGRAFT KIDNEY (ARROWS)</a:t>
            </a:r>
            <a:endParaRPr>
              <a:solidFill>
                <a:srgbClr val="191919"/>
              </a:solidFill>
              <a:latin typeface="Open Sans"/>
              <a:ea typeface="Open Sans"/>
              <a:cs typeface="Open Sans"/>
              <a:sym typeface="Open Sans"/>
            </a:endParaRPr>
          </a:p>
        </p:txBody>
      </p:sp>
      <p:pic>
        <p:nvPicPr>
          <p:cNvPr id="252" name="Google Shape;252;p31"/>
          <p:cNvPicPr preferRelativeResize="0"/>
          <p:nvPr/>
        </p:nvPicPr>
        <p:blipFill rotWithShape="1">
          <a:blip r:embed="rId4">
            <a:alphaModFix/>
          </a:blip>
          <a:srcRect b="0" l="0" r="0" t="0"/>
          <a:stretch/>
        </p:blipFill>
        <p:spPr>
          <a:xfrm>
            <a:off x="1753800" y="8042100"/>
            <a:ext cx="2713800" cy="1808700"/>
          </a:xfrm>
          <a:prstGeom prst="rect">
            <a:avLst/>
          </a:prstGeom>
          <a:noFill/>
          <a:ln>
            <a:noFill/>
          </a:ln>
        </p:spPr>
      </p:pic>
      <p:pic>
        <p:nvPicPr>
          <p:cNvPr id="253" name="Google Shape;253;p31"/>
          <p:cNvPicPr preferRelativeResize="0"/>
          <p:nvPr/>
        </p:nvPicPr>
        <p:blipFill rotWithShape="1">
          <a:blip r:embed="rId5">
            <a:alphaModFix/>
          </a:blip>
          <a:srcRect b="0" l="0" r="0" t="0"/>
          <a:stretch/>
        </p:blipFill>
        <p:spPr>
          <a:xfrm>
            <a:off x="4756350" y="7991225"/>
            <a:ext cx="1333076" cy="1910451"/>
          </a:xfrm>
          <a:prstGeom prst="rect">
            <a:avLst/>
          </a:prstGeom>
          <a:noFill/>
          <a:ln>
            <a:noFill/>
          </a:ln>
        </p:spPr>
      </p:pic>
      <p:cxnSp>
        <p:nvCxnSpPr>
          <p:cNvPr id="254" name="Google Shape;254;p31"/>
          <p:cNvCxnSpPr/>
          <p:nvPr/>
        </p:nvCxnSpPr>
        <p:spPr>
          <a:xfrm>
            <a:off x="3049625" y="8078400"/>
            <a:ext cx="612900" cy="503700"/>
          </a:xfrm>
          <a:prstGeom prst="straightConnector1">
            <a:avLst/>
          </a:prstGeom>
          <a:noFill/>
          <a:ln cap="flat" cmpd="sng" w="28575">
            <a:solidFill>
              <a:srgbClr val="262626"/>
            </a:solidFill>
            <a:prstDash val="solid"/>
            <a:round/>
            <a:headEnd len="med" w="med" type="none"/>
            <a:tailEnd len="med" w="med" type="triangle"/>
          </a:ln>
        </p:spPr>
      </p:cxnSp>
      <p:cxnSp>
        <p:nvCxnSpPr>
          <p:cNvPr id="255" name="Google Shape;255;p31"/>
          <p:cNvCxnSpPr/>
          <p:nvPr/>
        </p:nvCxnSpPr>
        <p:spPr>
          <a:xfrm>
            <a:off x="3002000" y="8373675"/>
            <a:ext cx="585000" cy="482700"/>
          </a:xfrm>
          <a:prstGeom prst="straightConnector1">
            <a:avLst/>
          </a:prstGeom>
          <a:noFill/>
          <a:ln cap="flat" cmpd="sng" w="28575">
            <a:solidFill>
              <a:srgbClr val="262626"/>
            </a:solidFill>
            <a:prstDash val="solid"/>
            <a:round/>
            <a:headEnd len="med" w="med" type="none"/>
            <a:tailEnd len="med" w="med" type="triangle"/>
          </a:ln>
        </p:spPr>
      </p:cxnSp>
      <p:cxnSp>
        <p:nvCxnSpPr>
          <p:cNvPr id="256" name="Google Shape;256;p31"/>
          <p:cNvCxnSpPr/>
          <p:nvPr/>
        </p:nvCxnSpPr>
        <p:spPr>
          <a:xfrm flipH="1">
            <a:off x="5119850" y="8181975"/>
            <a:ext cx="704700" cy="76200"/>
          </a:xfrm>
          <a:prstGeom prst="straightConnector1">
            <a:avLst/>
          </a:prstGeom>
          <a:noFill/>
          <a:ln cap="flat" cmpd="sng" w="28575">
            <a:solidFill>
              <a:srgbClr val="262626"/>
            </a:solidFill>
            <a:prstDash val="solid"/>
            <a:round/>
            <a:headEnd len="med" w="med" type="none"/>
            <a:tailEnd len="med" w="med" type="triangle"/>
          </a:ln>
        </p:spPr>
      </p:cxnSp>
      <p:cxnSp>
        <p:nvCxnSpPr>
          <p:cNvPr id="257" name="Google Shape;257;p31"/>
          <p:cNvCxnSpPr/>
          <p:nvPr/>
        </p:nvCxnSpPr>
        <p:spPr>
          <a:xfrm flipH="1">
            <a:off x="5148350" y="8715375"/>
            <a:ext cx="752400" cy="123900"/>
          </a:xfrm>
          <a:prstGeom prst="straightConnector1">
            <a:avLst/>
          </a:prstGeom>
          <a:noFill/>
          <a:ln cap="flat" cmpd="sng" w="28575">
            <a:solidFill>
              <a:srgbClr val="262626"/>
            </a:solidFill>
            <a:prstDash val="solid"/>
            <a:round/>
            <a:headEnd len="med" w="med" type="none"/>
            <a:tailEnd len="med" w="med" type="triangle"/>
          </a:ln>
        </p:spPr>
      </p:cxnSp>
      <p:grpSp>
        <p:nvGrpSpPr>
          <p:cNvPr id="258" name="Google Shape;258;p31"/>
          <p:cNvGrpSpPr/>
          <p:nvPr/>
        </p:nvGrpSpPr>
        <p:grpSpPr>
          <a:xfrm>
            <a:off x="4651617" y="7686708"/>
            <a:ext cx="333805" cy="238106"/>
            <a:chOff x="3386036" y="1746339"/>
            <a:chExt cx="397907" cy="279762"/>
          </a:xfrm>
        </p:grpSpPr>
        <p:sp>
          <p:nvSpPr>
            <p:cNvPr id="259" name="Google Shape;259;p31"/>
            <p:cNvSpPr/>
            <p:nvPr/>
          </p:nvSpPr>
          <p:spPr>
            <a:xfrm>
              <a:off x="3561652" y="1848954"/>
              <a:ext cx="59646" cy="74506"/>
            </a:xfrm>
            <a:custGeom>
              <a:rect b="b" l="l" r="r" t="t"/>
              <a:pathLst>
                <a:path extrusionOk="0" h="3570" w="2858">
                  <a:moveTo>
                    <a:pt x="1" y="0"/>
                  </a:moveTo>
                  <a:lnTo>
                    <a:pt x="1" y="3570"/>
                  </a:lnTo>
                  <a:lnTo>
                    <a:pt x="2858" y="1785"/>
                  </a:lnTo>
                  <a:lnTo>
                    <a:pt x="1" y="0"/>
                  </a:lnTo>
                  <a:close/>
                </a:path>
              </a:pathLst>
            </a:custGeom>
            <a:solidFill>
              <a:srgbClr val="968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3386036" y="1746339"/>
              <a:ext cx="397907" cy="279762"/>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9680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61" name="Google Shape;261;p31"/>
          <p:cNvGraphicFramePr/>
          <p:nvPr/>
        </p:nvGraphicFramePr>
        <p:xfrm>
          <a:off x="271288" y="196602"/>
          <a:ext cx="3000000" cy="3000000"/>
        </p:xfrm>
        <a:graphic>
          <a:graphicData uri="http://schemas.openxmlformats.org/drawingml/2006/table">
            <a:tbl>
              <a:tblPr>
                <a:noFill/>
                <a:tableStyleId>{D567C671-2BF0-4579-9188-1E054BF48E3F}</a:tableStyleId>
              </a:tblPr>
              <a:tblGrid>
                <a:gridCol w="1482500"/>
                <a:gridCol w="2548450"/>
                <a:gridCol w="2015475"/>
              </a:tblGrid>
              <a:tr h="762550">
                <a:tc gridSpan="3">
                  <a:txBody>
                    <a:bodyPr/>
                    <a:lstStyle/>
                    <a:p>
                      <a:pPr indent="0" lvl="0" marL="0" rtl="0" algn="l">
                        <a:spcBef>
                          <a:spcPts val="0"/>
                        </a:spcBef>
                        <a:spcAft>
                          <a:spcPts val="0"/>
                        </a:spcAft>
                        <a:buNone/>
                      </a:pPr>
                      <a:r>
                        <a:rPr b="1" lang="en" sz="1300">
                          <a:latin typeface="Open Sans"/>
                          <a:ea typeface="Open Sans"/>
                          <a:cs typeface="Open Sans"/>
                          <a:sym typeface="Open Sans"/>
                        </a:rPr>
                        <a:t>chronic rejection :</a:t>
                      </a:r>
                      <a:r>
                        <a:rPr lang="en" sz="1200">
                          <a:latin typeface="Open Sans"/>
                          <a:ea typeface="Open Sans"/>
                          <a:cs typeface="Open Sans"/>
                          <a:sym typeface="Open Sans"/>
                        </a:rPr>
                        <a:t>Chronic rejection is the type of rejection that happens over an extended period of time and can eventually lead to loss of the graft </a:t>
                      </a:r>
                      <a:r>
                        <a:rPr lang="en" sz="1200">
                          <a:solidFill>
                            <a:srgbClr val="93C47D"/>
                          </a:solidFill>
                          <a:latin typeface="Open Sans"/>
                          <a:ea typeface="Open Sans"/>
                          <a:cs typeface="Open Sans"/>
                          <a:sym typeface="Open Sans"/>
                        </a:rPr>
                        <a:t>if it wasn’t treated properly</a:t>
                      </a:r>
                      <a:endParaRPr/>
                    </a:p>
                  </a:txBody>
                  <a:tcPr marT="91425" marB="91425" marR="91425" marL="91425">
                    <a:solidFill>
                      <a:srgbClr val="96809C"/>
                    </a:solidFill>
                  </a:tcPr>
                </a:tc>
                <a:tc hMerge="1"/>
                <a:tc hMerge="1"/>
              </a:tr>
              <a:tr h="9676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Characteristics</a:t>
                      </a:r>
                      <a:endParaRPr b="1" sz="1300">
                        <a:solidFill>
                          <a:schemeClr val="lt1"/>
                        </a:solidFill>
                        <a:latin typeface="Open Sans"/>
                        <a:ea typeface="Open Sans"/>
                        <a:cs typeface="Open Sans"/>
                        <a:sym typeface="Open Sans"/>
                      </a:endParaRPr>
                    </a:p>
                  </a:txBody>
                  <a:tcPr marT="91425" marB="91425" marR="91425" marL="91425">
                    <a:solidFill>
                      <a:srgbClr val="96809C"/>
                    </a:solidFill>
                  </a:tcPr>
                </a:tc>
                <a:tc gridSpan="2">
                  <a:txBody>
                    <a:bodyPr/>
                    <a:lstStyle/>
                    <a:p>
                      <a:pPr indent="0" lvl="0" marL="0" rtl="0" algn="l">
                        <a:spcBef>
                          <a:spcPts val="0"/>
                        </a:spcBef>
                        <a:spcAft>
                          <a:spcPts val="0"/>
                        </a:spcAft>
                        <a:buNone/>
                      </a:pPr>
                      <a:r>
                        <a:rPr lang="en" sz="1100"/>
                        <a:t>● </a:t>
                      </a:r>
                      <a:r>
                        <a:rPr lang="en" sz="1100">
                          <a:latin typeface="Open Sans"/>
                          <a:ea typeface="Open Sans"/>
                          <a:cs typeface="Open Sans"/>
                          <a:sym typeface="Open Sans"/>
                        </a:rPr>
                        <a:t>Persistent or recurrent episodes of TCMR or ABMR → chronic changes in allograft → chronic rejection (chronic TCMR and chronic ABMR) → end stage allograft Characteristics</a:t>
                      </a:r>
                      <a:endParaRPr sz="1100">
                        <a:latin typeface="Open Sans"/>
                        <a:ea typeface="Open Sans"/>
                        <a:cs typeface="Open Sans"/>
                        <a:sym typeface="Open Sans"/>
                      </a:endParaRPr>
                    </a:p>
                    <a:p>
                      <a:pPr indent="0" lvl="0" marL="0" rtl="0" algn="l">
                        <a:spcBef>
                          <a:spcPts val="0"/>
                        </a:spcBef>
                        <a:spcAft>
                          <a:spcPts val="0"/>
                        </a:spcAft>
                        <a:buNone/>
                      </a:pPr>
                      <a:r>
                        <a:rPr lang="en" sz="1100">
                          <a:latin typeface="Open Sans"/>
                          <a:ea typeface="Open Sans"/>
                          <a:cs typeface="Open Sans"/>
                          <a:sym typeface="Open Sans"/>
                        </a:rPr>
                        <a:t>kidney (graft loss).</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It does </a:t>
                      </a:r>
                      <a:r>
                        <a:rPr b="1" lang="en" sz="1100">
                          <a:latin typeface="Open Sans"/>
                          <a:ea typeface="Open Sans"/>
                          <a:cs typeface="Open Sans"/>
                          <a:sym typeface="Open Sans"/>
                        </a:rPr>
                        <a:t>not </a:t>
                      </a:r>
                      <a:r>
                        <a:rPr lang="en" sz="1100">
                          <a:latin typeface="Open Sans"/>
                          <a:ea typeface="Open Sans"/>
                          <a:cs typeface="Open Sans"/>
                          <a:sym typeface="Open Sans"/>
                        </a:rPr>
                        <a:t>respond to immunosuppressive therapy.</a:t>
                      </a:r>
                      <a:endParaRPr sz="1100">
                        <a:latin typeface="Open Sans"/>
                        <a:ea typeface="Open Sans"/>
                        <a:cs typeface="Open Sans"/>
                        <a:sym typeface="Open Sans"/>
                      </a:endParaRPr>
                    </a:p>
                    <a:p>
                      <a:pPr indent="-184150" lvl="0" marL="171450" rtl="0" algn="l">
                        <a:spcBef>
                          <a:spcPts val="0"/>
                        </a:spcBef>
                        <a:spcAft>
                          <a:spcPts val="0"/>
                        </a:spcAft>
                        <a:buSzPts val="1100"/>
                        <a:buFont typeface="Open Sans"/>
                        <a:buChar char="●"/>
                      </a:pPr>
                      <a:r>
                        <a:rPr lang="en" sz="1100">
                          <a:latin typeface="Open Sans"/>
                          <a:ea typeface="Open Sans"/>
                          <a:cs typeface="Open Sans"/>
                          <a:sym typeface="Open Sans"/>
                        </a:rPr>
                        <a:t>Usually occurs after the first year of transplantation.</a:t>
                      </a:r>
                      <a:endParaRPr sz="1100">
                        <a:latin typeface="Open Sans"/>
                        <a:ea typeface="Open Sans"/>
                        <a:cs typeface="Open Sans"/>
                        <a:sym typeface="Open Sans"/>
                      </a:endParaRPr>
                    </a:p>
                  </a:txBody>
                  <a:tcPr marT="91425" marB="91425" marR="91425" marL="91425"/>
                </a:tc>
                <a:tc hMerge="1"/>
              </a:tr>
              <a:tr h="83240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Clinical features </a:t>
                      </a:r>
                      <a:endParaRPr b="1" sz="1300">
                        <a:solidFill>
                          <a:schemeClr val="lt1"/>
                        </a:solidFill>
                        <a:latin typeface="Open Sans"/>
                        <a:ea typeface="Open Sans"/>
                        <a:cs typeface="Open Sans"/>
                        <a:sym typeface="Open Sans"/>
                      </a:endParaRPr>
                    </a:p>
                  </a:txBody>
                  <a:tcPr marT="91425" marB="91425" marR="91425" marL="91425">
                    <a:solidFill>
                      <a:srgbClr val="96809C"/>
                    </a:solidFill>
                  </a:tcPr>
                </a:tc>
                <a:tc gridSpan="2">
                  <a:txBody>
                    <a:bodyPr/>
                    <a:lstStyle/>
                    <a:p>
                      <a:pPr indent="-127000" lvl="0" marL="114300" rtl="0" algn="l">
                        <a:spcBef>
                          <a:spcPts val="0"/>
                        </a:spcBef>
                        <a:spcAft>
                          <a:spcPts val="0"/>
                        </a:spcAft>
                        <a:buSzPts val="1100"/>
                        <a:buChar char="●"/>
                      </a:pPr>
                      <a:r>
                        <a:rPr b="1" lang="en" sz="1100" u="sng">
                          <a:solidFill>
                            <a:srgbClr val="990000"/>
                          </a:solidFill>
                          <a:latin typeface="Open Sans"/>
                          <a:ea typeface="Open Sans"/>
                          <a:cs typeface="Open Sans"/>
                          <a:sym typeface="Open Sans"/>
                        </a:rPr>
                        <a:t>Gradual</a:t>
                      </a:r>
                      <a:r>
                        <a:rPr lang="en" sz="1100">
                          <a:latin typeface="Open Sans"/>
                          <a:ea typeface="Open Sans"/>
                          <a:cs typeface="Open Sans"/>
                          <a:sym typeface="Open Sans"/>
                        </a:rPr>
                        <a:t> rise in serum creatinine</a:t>
                      </a:r>
                      <a:endParaRPr sz="1100">
                        <a:latin typeface="Open Sans"/>
                        <a:ea typeface="Open Sans"/>
                        <a:cs typeface="Open Sans"/>
                        <a:sym typeface="Open Sans"/>
                      </a:endParaRPr>
                    </a:p>
                    <a:p>
                      <a:pPr indent="-127000" lvl="0" marL="114300" rtl="0" algn="l">
                        <a:spcBef>
                          <a:spcPts val="0"/>
                        </a:spcBef>
                        <a:spcAft>
                          <a:spcPts val="0"/>
                        </a:spcAft>
                        <a:buSzPts val="1100"/>
                        <a:buFont typeface="Open Sans"/>
                        <a:buChar char="●"/>
                      </a:pPr>
                      <a:r>
                        <a:rPr lang="en" sz="1100">
                          <a:latin typeface="Open Sans"/>
                          <a:ea typeface="Open Sans"/>
                          <a:cs typeface="Open Sans"/>
                          <a:sym typeface="Open Sans"/>
                        </a:rPr>
                        <a:t>Patients presents with chronic graft dysfunction/ chronic renal failure</a:t>
                      </a:r>
                      <a:endParaRPr sz="1100">
                        <a:latin typeface="Open Sans"/>
                        <a:ea typeface="Open Sans"/>
                        <a:cs typeface="Open Sans"/>
                        <a:sym typeface="Open Sans"/>
                      </a:endParaRPr>
                    </a:p>
                    <a:p>
                      <a:pPr indent="-127000" lvl="0" marL="114300" rtl="0" algn="l">
                        <a:spcBef>
                          <a:spcPts val="0"/>
                        </a:spcBef>
                        <a:spcAft>
                          <a:spcPts val="0"/>
                        </a:spcAft>
                        <a:buSzPts val="1100"/>
                        <a:buFont typeface="Open Sans"/>
                        <a:buChar char="●"/>
                      </a:pPr>
                      <a:r>
                        <a:rPr lang="en" sz="1100">
                          <a:latin typeface="Open Sans"/>
                          <a:ea typeface="Open Sans"/>
                          <a:cs typeface="Open Sans"/>
                          <a:sym typeface="Open Sans"/>
                        </a:rPr>
                        <a:t>Proteinuria And hypertension</a:t>
                      </a:r>
                      <a:endParaRPr sz="1100">
                        <a:latin typeface="Open Sans"/>
                        <a:ea typeface="Open Sans"/>
                        <a:cs typeface="Open Sans"/>
                        <a:sym typeface="Open Sans"/>
                      </a:endParaRPr>
                    </a:p>
                  </a:txBody>
                  <a:tcPr marT="91425" marB="91425" marR="91425" marL="91425"/>
                </a:tc>
                <a:tc hMerge="1"/>
              </a:tr>
              <a:tr h="1038850">
                <a:tc>
                  <a:txBody>
                    <a:bodyPr/>
                    <a:lstStyle/>
                    <a:p>
                      <a:pPr indent="0" lvl="0" marL="0" rtl="0" algn="ctr">
                        <a:spcBef>
                          <a:spcPts val="0"/>
                        </a:spcBef>
                        <a:spcAft>
                          <a:spcPts val="0"/>
                        </a:spcAft>
                        <a:buNone/>
                      </a:pPr>
                      <a:r>
                        <a:rPr b="1" lang="en" sz="1300">
                          <a:solidFill>
                            <a:schemeClr val="lt1"/>
                          </a:solidFill>
                          <a:latin typeface="Open Sans"/>
                          <a:ea typeface="Open Sans"/>
                          <a:cs typeface="Open Sans"/>
                          <a:sym typeface="Open Sans"/>
                        </a:rPr>
                        <a:t>Morphology</a:t>
                      </a:r>
                      <a:endParaRPr b="1" sz="1300">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b="1" sz="1300">
                        <a:solidFill>
                          <a:schemeClr val="lt1"/>
                        </a:solidFill>
                      </a:endParaRPr>
                    </a:p>
                    <a:p>
                      <a:pPr indent="0" lvl="0" marL="0" rtl="0" algn="ctr">
                        <a:spcBef>
                          <a:spcPts val="0"/>
                        </a:spcBef>
                        <a:spcAft>
                          <a:spcPts val="0"/>
                        </a:spcAft>
                        <a:buNone/>
                      </a:pPr>
                      <a:r>
                        <a:rPr b="1" lang="en" sz="1000">
                          <a:solidFill>
                            <a:schemeClr val="lt1"/>
                          </a:solidFill>
                        </a:rPr>
                        <a:t>(additional info.)</a:t>
                      </a:r>
                      <a:endParaRPr b="1" sz="1000">
                        <a:solidFill>
                          <a:schemeClr val="lt1"/>
                        </a:solidFill>
                      </a:endParaRPr>
                    </a:p>
                    <a:p>
                      <a:pPr indent="0" lvl="0" marL="0" rtl="0" algn="ctr">
                        <a:spcBef>
                          <a:spcPts val="0"/>
                        </a:spcBef>
                        <a:spcAft>
                          <a:spcPts val="0"/>
                        </a:spcAft>
                        <a:buNone/>
                      </a:pPr>
                      <a:r>
                        <a:t/>
                      </a:r>
                      <a:endParaRPr b="1" sz="1000">
                        <a:solidFill>
                          <a:schemeClr val="lt1"/>
                        </a:solidFill>
                      </a:endParaRPr>
                    </a:p>
                  </a:txBody>
                  <a:tcPr marT="91425" marB="91425" marR="91425" marL="91425">
                    <a:solidFill>
                      <a:srgbClr val="96809C"/>
                    </a:solidFill>
                  </a:tcPr>
                </a:tc>
                <a:tc gridSpan="2">
                  <a:txBody>
                    <a:bodyPr/>
                    <a:lstStyle/>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Tubulitis and tubular atrophy.</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Interstitial inﬂammation and ﬁbrosis.</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Arteries show intimal ﬁbrosis with chronic inﬂammation called chronic transplant arteriopathy.</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Glomeruli: global or focal segmental glomerulosclerosis</a:t>
                      </a:r>
                      <a:endParaRPr sz="1000">
                        <a:latin typeface="Open Sans"/>
                        <a:ea typeface="Open Sans"/>
                        <a:cs typeface="Open Sans"/>
                        <a:sym typeface="Open Sans"/>
                      </a:endParaRPr>
                    </a:p>
                    <a:p>
                      <a:pPr indent="-292100" lvl="0" marL="457200" rtl="0" algn="l">
                        <a:spcBef>
                          <a:spcPts val="0"/>
                        </a:spcBef>
                        <a:spcAft>
                          <a:spcPts val="0"/>
                        </a:spcAft>
                        <a:buSzPts val="1000"/>
                        <a:buFont typeface="Open Sans"/>
                        <a:buChar char="●"/>
                      </a:pPr>
                      <a:r>
                        <a:rPr lang="en" sz="1000">
                          <a:latin typeface="Open Sans"/>
                          <a:ea typeface="Open Sans"/>
                          <a:cs typeface="Open Sans"/>
                          <a:sym typeface="Open Sans"/>
                        </a:rPr>
                        <a:t>Chronic ABMR also shows a unique type of glomerular injury called transplant glomerulopathy.</a:t>
                      </a:r>
                      <a:endParaRPr sz="1000">
                        <a:latin typeface="Open Sans"/>
                        <a:ea typeface="Open Sans"/>
                        <a:cs typeface="Open Sans"/>
                        <a:sym typeface="Open Sans"/>
                      </a:endParaRPr>
                    </a:p>
                  </a:txBody>
                  <a:tcPr marT="91425" marB="91425" marR="91425" marL="91425"/>
                </a:tc>
                <a:tc hMerge="1"/>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2"/>
          <p:cNvSpPr/>
          <p:nvPr/>
        </p:nvSpPr>
        <p:spPr>
          <a:xfrm>
            <a:off x="0" y="0"/>
            <a:ext cx="1112175" cy="1196225"/>
          </a:xfrm>
          <a:prstGeom prst="flowChartMerge">
            <a:avLst/>
          </a:prstGeom>
          <a:solidFill>
            <a:srgbClr val="6450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8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800">
                <a:solidFill>
                  <a:schemeClr val="lt1"/>
                </a:solidFill>
                <a:latin typeface="Open Sans"/>
                <a:ea typeface="Open Sans"/>
                <a:cs typeface="Open Sans"/>
                <a:sym typeface="Open Sans"/>
              </a:rPr>
              <a:t>8</a:t>
            </a:r>
            <a:endParaRPr>
              <a:solidFill>
                <a:schemeClr val="lt1"/>
              </a:solidFill>
            </a:endParaRPr>
          </a:p>
        </p:txBody>
      </p:sp>
      <p:grpSp>
        <p:nvGrpSpPr>
          <p:cNvPr id="267" name="Google Shape;267;p32"/>
          <p:cNvGrpSpPr/>
          <p:nvPr/>
        </p:nvGrpSpPr>
        <p:grpSpPr>
          <a:xfrm>
            <a:off x="77825" y="1263653"/>
            <a:ext cx="6636254" cy="1227593"/>
            <a:chOff x="4411971" y="2233974"/>
            <a:chExt cx="1336688" cy="356693"/>
          </a:xfrm>
        </p:grpSpPr>
        <p:sp>
          <p:nvSpPr>
            <p:cNvPr id="268" name="Google Shape;268;p32"/>
            <p:cNvSpPr/>
            <p:nvPr/>
          </p:nvSpPr>
          <p:spPr>
            <a:xfrm>
              <a:off x="4411971" y="2278596"/>
              <a:ext cx="1336688" cy="312070"/>
            </a:xfrm>
            <a:custGeom>
              <a:rect b="b" l="l" r="r" t="t"/>
              <a:pathLst>
                <a:path extrusionOk="0" h="3199" w="16911">
                  <a:moveTo>
                    <a:pt x="1" y="1"/>
                  </a:moveTo>
                  <a:lnTo>
                    <a:pt x="1" y="3198"/>
                  </a:lnTo>
                  <a:lnTo>
                    <a:pt x="16911" y="3198"/>
                  </a:lnTo>
                  <a:lnTo>
                    <a:pt x="169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latin typeface="Open Sans"/>
                  <a:ea typeface="Open Sans"/>
                  <a:cs typeface="Open Sans"/>
                  <a:sym typeface="Open Sans"/>
                </a:rPr>
                <a:t>Calcineurin inhibitors (CNIs)</a:t>
              </a:r>
              <a:r>
                <a:rPr lang="en">
                  <a:latin typeface="Open Sans"/>
                  <a:ea typeface="Open Sans"/>
                  <a:cs typeface="Open Sans"/>
                  <a:sym typeface="Open Sans"/>
                </a:rPr>
                <a:t>: immunosuppressive drugs given to the recipient to decrease their immune system response to the transplanted kidney and therefore help suppress acute rejection.</a:t>
              </a:r>
              <a:endParaRPr>
                <a:latin typeface="Open Sans"/>
                <a:ea typeface="Open Sans"/>
                <a:cs typeface="Open Sans"/>
                <a:sym typeface="Open Sans"/>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9" name="Google Shape;269;p32"/>
            <p:cNvSpPr/>
            <p:nvPr/>
          </p:nvSpPr>
          <p:spPr>
            <a:xfrm>
              <a:off x="4411983" y="2233974"/>
              <a:ext cx="430345" cy="85205"/>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latin typeface="Open Sans"/>
                  <a:ea typeface="Open Sans"/>
                  <a:cs typeface="Open Sans"/>
                  <a:sym typeface="Open Sans"/>
                </a:rPr>
                <a:t>4-Drug toxicity</a:t>
              </a:r>
              <a:endParaRPr sz="1600">
                <a:solidFill>
                  <a:schemeClr val="lt1"/>
                </a:solidFill>
                <a:latin typeface="Open Sans"/>
                <a:ea typeface="Open Sans"/>
                <a:cs typeface="Open Sans"/>
                <a:sym typeface="Open Sans"/>
              </a:endParaRPr>
            </a:p>
          </p:txBody>
        </p:sp>
      </p:grpSp>
      <p:sp>
        <p:nvSpPr>
          <p:cNvPr id="270" name="Google Shape;270;p32"/>
          <p:cNvSpPr/>
          <p:nvPr/>
        </p:nvSpPr>
        <p:spPr>
          <a:xfrm>
            <a:off x="226375" y="2568692"/>
            <a:ext cx="6204296" cy="331491"/>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Examples of </a:t>
            </a:r>
            <a:r>
              <a:rPr b="1" lang="en"/>
              <a:t>CNIs</a:t>
            </a:r>
            <a:r>
              <a:rPr lang="en"/>
              <a:t>:</a:t>
            </a:r>
            <a:r>
              <a:rPr b="1" lang="en"/>
              <a:t> </a:t>
            </a:r>
            <a:r>
              <a:rPr b="1" lang="en">
                <a:solidFill>
                  <a:srgbClr val="990000"/>
                </a:solidFill>
              </a:rPr>
              <a:t>cyclosporine</a:t>
            </a:r>
            <a:r>
              <a:rPr b="1" lang="en"/>
              <a:t> </a:t>
            </a:r>
            <a:r>
              <a:rPr lang="en"/>
              <a:t>and</a:t>
            </a:r>
            <a:r>
              <a:rPr lang="en">
                <a:solidFill>
                  <a:srgbClr val="CC0000"/>
                </a:solidFill>
              </a:rPr>
              <a:t> </a:t>
            </a:r>
            <a:r>
              <a:rPr b="1" lang="en">
                <a:solidFill>
                  <a:srgbClr val="990000"/>
                </a:solidFill>
              </a:rPr>
              <a:t>tacrolimus</a:t>
            </a:r>
            <a:endParaRPr b="1">
              <a:solidFill>
                <a:srgbClr val="990000"/>
              </a:solidFill>
            </a:endParaRPr>
          </a:p>
        </p:txBody>
      </p:sp>
      <p:grpSp>
        <p:nvGrpSpPr>
          <p:cNvPr id="271" name="Google Shape;271;p32"/>
          <p:cNvGrpSpPr/>
          <p:nvPr/>
        </p:nvGrpSpPr>
        <p:grpSpPr>
          <a:xfrm>
            <a:off x="77825" y="2999799"/>
            <a:ext cx="6352871" cy="761915"/>
            <a:chOff x="4385808" y="3202403"/>
            <a:chExt cx="801139" cy="228460"/>
          </a:xfrm>
        </p:grpSpPr>
        <p:sp>
          <p:nvSpPr>
            <p:cNvPr id="272" name="Google Shape;272;p32"/>
            <p:cNvSpPr/>
            <p:nvPr/>
          </p:nvSpPr>
          <p:spPr>
            <a:xfrm>
              <a:off x="4404545" y="3202403"/>
              <a:ext cx="782403" cy="228460"/>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The problem is that CNIs are also </a:t>
              </a:r>
              <a:r>
                <a:rPr b="1" lang="en"/>
                <a:t>nephrotoxic</a:t>
              </a:r>
              <a:r>
                <a:rPr lang="en"/>
                <a:t> and can cause acute or</a:t>
              </a:r>
              <a:endParaRPr/>
            </a:p>
            <a:p>
              <a:pPr indent="0" lvl="0" marL="0" rtl="0" algn="l">
                <a:spcBef>
                  <a:spcPts val="0"/>
                </a:spcBef>
                <a:spcAft>
                  <a:spcPts val="0"/>
                </a:spcAft>
                <a:buNone/>
              </a:pPr>
              <a:r>
                <a:rPr lang="en"/>
                <a:t>       chronic damage to the graft. They can cause acute CNI toxicity &amp;                	chronic CNI toxicity in the kidney </a:t>
              </a:r>
              <a:endParaRPr/>
            </a:p>
          </p:txBody>
        </p:sp>
        <p:sp>
          <p:nvSpPr>
            <p:cNvPr id="273" name="Google Shape;273;p32"/>
            <p:cNvSpPr/>
            <p:nvPr/>
          </p:nvSpPr>
          <p:spPr>
            <a:xfrm>
              <a:off x="4385808" y="3266939"/>
              <a:ext cx="45441" cy="99393"/>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4" name="Google Shape;274;p32"/>
          <p:cNvSpPr/>
          <p:nvPr/>
        </p:nvSpPr>
        <p:spPr>
          <a:xfrm>
            <a:off x="226350" y="3902021"/>
            <a:ext cx="6204296" cy="761919"/>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r>
              <a:rPr lang="en"/>
              <a:t>Blood tests show:</a:t>
            </a:r>
            <a:endParaRPr/>
          </a:p>
          <a:p>
            <a:pPr indent="0" lvl="0" marL="0" rtl="0" algn="l">
              <a:spcBef>
                <a:spcPts val="0"/>
              </a:spcBef>
              <a:spcAft>
                <a:spcPts val="0"/>
              </a:spcAft>
              <a:buNone/>
            </a:pPr>
            <a:r>
              <a:rPr lang="en"/>
              <a:t>            ● Rising serum creatinine</a:t>
            </a:r>
            <a:endParaRPr/>
          </a:p>
          <a:p>
            <a:pPr indent="0" lvl="0" marL="0" rtl="0" algn="l">
              <a:spcBef>
                <a:spcPts val="0"/>
              </a:spcBef>
              <a:spcAft>
                <a:spcPts val="0"/>
              </a:spcAft>
              <a:buNone/>
            </a:pPr>
            <a:r>
              <a:rPr lang="en"/>
              <a:t>            ● Elevated levels of CNI in blood</a:t>
            </a:r>
            <a:endParaRPr/>
          </a:p>
        </p:txBody>
      </p:sp>
      <p:sp>
        <p:nvSpPr>
          <p:cNvPr id="275" name="Google Shape;275;p32"/>
          <p:cNvSpPr txBox="1"/>
          <p:nvPr/>
        </p:nvSpPr>
        <p:spPr>
          <a:xfrm>
            <a:off x="152400" y="4800600"/>
            <a:ext cx="6561600" cy="2206200"/>
          </a:xfrm>
          <a:prstGeom prst="rect">
            <a:avLst/>
          </a:prstGeom>
          <a:noFill/>
          <a:ln cap="flat" cmpd="sng" w="2857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482600" lvl="0" marL="571649" rtl="0" algn="l">
              <a:lnSpc>
                <a:spcPct val="90000"/>
              </a:lnSpc>
              <a:spcBef>
                <a:spcPts val="0"/>
              </a:spcBef>
              <a:spcAft>
                <a:spcPts val="0"/>
              </a:spcAft>
              <a:buClr>
                <a:srgbClr val="999999"/>
              </a:buClr>
              <a:buSzPts val="1200"/>
              <a:buFont typeface="Open Sans"/>
              <a:buChar char="⮚"/>
            </a:pPr>
            <a:r>
              <a:rPr b="1" lang="en" sz="1200">
                <a:solidFill>
                  <a:srgbClr val="999999"/>
                </a:solidFill>
                <a:latin typeface="Open Sans"/>
                <a:ea typeface="Open Sans"/>
                <a:cs typeface="Open Sans"/>
                <a:sym typeface="Open Sans"/>
              </a:rPr>
              <a:t>Acute CNI toxicity shows: </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acute tubular injury </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isometric vacuolization of proximal tubules</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acute thrombotic microangiopathy like picture.</a:t>
            </a:r>
            <a:endParaRPr sz="1200">
              <a:solidFill>
                <a:srgbClr val="999999"/>
              </a:solidFill>
              <a:latin typeface="Open Sans"/>
              <a:ea typeface="Open Sans"/>
              <a:cs typeface="Open Sans"/>
              <a:sym typeface="Open Sans"/>
            </a:endParaRPr>
          </a:p>
          <a:p>
            <a:pPr indent="-368300" lvl="0" marL="457349" rtl="0" algn="l">
              <a:lnSpc>
                <a:spcPct val="90000"/>
              </a:lnSpc>
              <a:spcBef>
                <a:spcPts val="1200"/>
              </a:spcBef>
              <a:spcAft>
                <a:spcPts val="0"/>
              </a:spcAft>
              <a:buClr>
                <a:srgbClr val="999999"/>
              </a:buClr>
              <a:buSzPts val="1200"/>
              <a:buFont typeface="Open Sans"/>
              <a:buChar char="⮚"/>
            </a:pPr>
            <a:r>
              <a:rPr b="1" lang="en" sz="1200">
                <a:solidFill>
                  <a:srgbClr val="999999"/>
                </a:solidFill>
                <a:latin typeface="Open Sans"/>
                <a:ea typeface="Open Sans"/>
                <a:cs typeface="Open Sans"/>
                <a:sym typeface="Open Sans"/>
              </a:rPr>
              <a:t>Chronic CNI toxicity shows:</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striped interstitial fibrosis </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tubular atrophy</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Microcalcifications</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nodular arteriolar hyalinosis </a:t>
            </a:r>
            <a:endParaRPr sz="1200">
              <a:solidFill>
                <a:srgbClr val="999999"/>
              </a:solidFill>
              <a:latin typeface="Open Sans"/>
              <a:ea typeface="Open Sans"/>
              <a:cs typeface="Open Sans"/>
              <a:sym typeface="Open Sans"/>
            </a:endParaRPr>
          </a:p>
          <a:p>
            <a:pPr indent="-482600" lvl="2" marL="1212999" rtl="0" algn="l">
              <a:lnSpc>
                <a:spcPct val="90000"/>
              </a:lnSpc>
              <a:spcBef>
                <a:spcPts val="200"/>
              </a:spcBef>
              <a:spcAft>
                <a:spcPts val="0"/>
              </a:spcAft>
              <a:buClr>
                <a:srgbClr val="999999"/>
              </a:buClr>
              <a:buSzPts val="1200"/>
              <a:buFont typeface="Open Sans"/>
              <a:buChar char="•"/>
            </a:pPr>
            <a:r>
              <a:rPr lang="en" sz="1200">
                <a:solidFill>
                  <a:srgbClr val="999999"/>
                </a:solidFill>
                <a:latin typeface="Open Sans"/>
                <a:ea typeface="Open Sans"/>
                <a:cs typeface="Open Sans"/>
                <a:sym typeface="Open Sans"/>
              </a:rPr>
              <a:t>chronic thrombotic microangiopathy like picture. </a:t>
            </a:r>
            <a:endParaRPr sz="1200">
              <a:solidFill>
                <a:srgbClr val="999999"/>
              </a:solidFill>
              <a:latin typeface="Open Sans"/>
              <a:ea typeface="Open Sans"/>
              <a:cs typeface="Open Sans"/>
              <a:sym typeface="Open Sans"/>
            </a:endParaRPr>
          </a:p>
        </p:txBody>
      </p:sp>
      <p:sp>
        <p:nvSpPr>
          <p:cNvPr id="276" name="Google Shape;276;p32"/>
          <p:cNvSpPr txBox="1"/>
          <p:nvPr/>
        </p:nvSpPr>
        <p:spPr>
          <a:xfrm>
            <a:off x="4907175" y="4827350"/>
            <a:ext cx="18069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990000"/>
                </a:solidFill>
                <a:latin typeface="Open Sans"/>
                <a:ea typeface="Open Sans"/>
                <a:cs typeface="Open Sans"/>
                <a:sym typeface="Open Sans"/>
              </a:rPr>
              <a:t>All in grey is Additional information (Dr said you will not be asked about this).</a:t>
            </a:r>
            <a:endParaRPr b="1" sz="1000">
              <a:solidFill>
                <a:srgbClr val="990000"/>
              </a:solidFill>
              <a:latin typeface="Open Sans"/>
              <a:ea typeface="Open Sans"/>
              <a:cs typeface="Open Sans"/>
              <a:sym typeface="Open Sans"/>
            </a:endParaRPr>
          </a:p>
        </p:txBody>
      </p:sp>
      <p:grpSp>
        <p:nvGrpSpPr>
          <p:cNvPr id="277" name="Google Shape;277;p32"/>
          <p:cNvGrpSpPr/>
          <p:nvPr/>
        </p:nvGrpSpPr>
        <p:grpSpPr>
          <a:xfrm>
            <a:off x="136565" y="7114029"/>
            <a:ext cx="6204308" cy="992142"/>
            <a:chOff x="4411970" y="2183278"/>
            <a:chExt cx="2249078" cy="348768"/>
          </a:xfrm>
        </p:grpSpPr>
        <p:sp>
          <p:nvSpPr>
            <p:cNvPr id="278" name="Google Shape;278;p32"/>
            <p:cNvSpPr/>
            <p:nvPr/>
          </p:nvSpPr>
          <p:spPr>
            <a:xfrm>
              <a:off x="4411970" y="2278597"/>
              <a:ext cx="2249078" cy="253449"/>
            </a:xfrm>
            <a:custGeom>
              <a:rect b="b" l="l" r="r" t="t"/>
              <a:pathLst>
                <a:path extrusionOk="0" h="3199" w="16911">
                  <a:moveTo>
                    <a:pt x="1" y="1"/>
                  </a:moveTo>
                  <a:lnTo>
                    <a:pt x="1" y="3198"/>
                  </a:lnTo>
                  <a:lnTo>
                    <a:pt x="16911" y="3198"/>
                  </a:lnTo>
                  <a:lnTo>
                    <a:pt x="169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
                  <a:latin typeface="Open Sans"/>
                  <a:ea typeface="Open Sans"/>
                  <a:cs typeface="Open Sans"/>
                  <a:sym typeface="Open Sans"/>
                </a:rPr>
                <a:t>The primary disease which lead to end stage kidney and eventual transplant can recur as early as 6 months post-transplant.</a:t>
              </a:r>
              <a:endParaRPr>
                <a:latin typeface="Open Sans"/>
                <a:ea typeface="Open Sans"/>
                <a:cs typeface="Open Sans"/>
                <a:sym typeface="Open Sans"/>
              </a:endParaRPr>
            </a:p>
          </p:txBody>
        </p:sp>
        <p:sp>
          <p:nvSpPr>
            <p:cNvPr id="279" name="Google Shape;279;p32"/>
            <p:cNvSpPr/>
            <p:nvPr/>
          </p:nvSpPr>
          <p:spPr>
            <a:xfrm>
              <a:off x="4411970" y="2183278"/>
              <a:ext cx="1421114" cy="144443"/>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rPr>
                <a:t>5- Recurrence of primary disease</a:t>
              </a:r>
              <a:endParaRPr sz="1600">
                <a:solidFill>
                  <a:schemeClr val="lt1"/>
                </a:solidFill>
                <a:latin typeface="Open Sans"/>
                <a:ea typeface="Open Sans"/>
                <a:cs typeface="Open Sans"/>
                <a:sym typeface="Open Sans"/>
              </a:endParaRPr>
            </a:p>
          </p:txBody>
        </p:sp>
      </p:grpSp>
      <p:grpSp>
        <p:nvGrpSpPr>
          <p:cNvPr id="280" name="Google Shape;280;p32"/>
          <p:cNvGrpSpPr/>
          <p:nvPr/>
        </p:nvGrpSpPr>
        <p:grpSpPr>
          <a:xfrm>
            <a:off x="136575" y="8180775"/>
            <a:ext cx="6204308" cy="1293213"/>
            <a:chOff x="4411973" y="2188194"/>
            <a:chExt cx="2249078" cy="388480"/>
          </a:xfrm>
        </p:grpSpPr>
        <p:sp>
          <p:nvSpPr>
            <p:cNvPr id="281" name="Google Shape;281;p32"/>
            <p:cNvSpPr/>
            <p:nvPr/>
          </p:nvSpPr>
          <p:spPr>
            <a:xfrm>
              <a:off x="4411973" y="2278599"/>
              <a:ext cx="2249078" cy="298075"/>
            </a:xfrm>
            <a:custGeom>
              <a:rect b="b" l="l" r="r" t="t"/>
              <a:pathLst>
                <a:path extrusionOk="0" h="3199" w="16911">
                  <a:moveTo>
                    <a:pt x="1" y="1"/>
                  </a:moveTo>
                  <a:lnTo>
                    <a:pt x="1" y="3198"/>
                  </a:lnTo>
                  <a:lnTo>
                    <a:pt x="16911" y="3198"/>
                  </a:lnTo>
                  <a:lnTo>
                    <a:pt x="169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Open Sans"/>
                  <a:ea typeface="Open Sans"/>
                  <a:cs typeface="Open Sans"/>
                  <a:sym typeface="Open Sans"/>
                </a:rPr>
                <a:t>It is the development of another kidney disease in the renal allograft, different from the disease the patient originally suffered from, (it is </a:t>
              </a:r>
              <a:r>
                <a:rPr b="1" lang="en">
                  <a:latin typeface="Open Sans"/>
                  <a:ea typeface="Open Sans"/>
                  <a:cs typeface="Open Sans"/>
                  <a:sym typeface="Open Sans"/>
                </a:rPr>
                <a:t>rare</a:t>
              </a:r>
              <a:r>
                <a:rPr lang="en">
                  <a:latin typeface="Open Sans"/>
                  <a:ea typeface="Open Sans"/>
                  <a:cs typeface="Open Sans"/>
                  <a:sym typeface="Open Sans"/>
                </a:rPr>
                <a:t>)</a:t>
              </a:r>
              <a:endParaRPr>
                <a:latin typeface="Open Sans"/>
                <a:ea typeface="Open Sans"/>
                <a:cs typeface="Open Sans"/>
                <a:sym typeface="Open Sans"/>
              </a:endParaRPr>
            </a:p>
          </p:txBody>
        </p:sp>
        <p:sp>
          <p:nvSpPr>
            <p:cNvPr id="282" name="Google Shape;282;p32"/>
            <p:cNvSpPr/>
            <p:nvPr/>
          </p:nvSpPr>
          <p:spPr>
            <a:xfrm>
              <a:off x="4411973" y="2188194"/>
              <a:ext cx="1864224" cy="129512"/>
            </a:xfrm>
            <a:custGeom>
              <a:rect b="b" l="l" r="r" t="t"/>
              <a:pathLst>
                <a:path extrusionOk="0" h="3199" w="5809">
                  <a:moveTo>
                    <a:pt x="1" y="1"/>
                  </a:moveTo>
                  <a:lnTo>
                    <a:pt x="1" y="3198"/>
                  </a:lnTo>
                  <a:lnTo>
                    <a:pt x="5809" y="3198"/>
                  </a:lnTo>
                  <a:lnTo>
                    <a:pt x="4195" y="1"/>
                  </a:ln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solidFill>
                    <a:schemeClr val="lt1"/>
                  </a:solidFill>
                </a:rPr>
                <a:t>6- De novo (new) disease / glomerulonephritis</a:t>
              </a:r>
              <a:endParaRPr sz="1600">
                <a:solidFill>
                  <a:schemeClr val="lt1"/>
                </a:solidFill>
                <a:latin typeface="Open Sans"/>
                <a:ea typeface="Open Sans"/>
                <a:cs typeface="Open Sans"/>
                <a:sym typeface="Open Sans"/>
              </a:endParaRPr>
            </a:p>
          </p:txBody>
        </p:sp>
      </p:grpSp>
      <p:sp>
        <p:nvSpPr>
          <p:cNvPr id="283" name="Google Shape;283;p32"/>
          <p:cNvSpPr/>
          <p:nvPr/>
        </p:nvSpPr>
        <p:spPr>
          <a:xfrm>
            <a:off x="77825" y="2612352"/>
            <a:ext cx="360339" cy="33147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77825" y="4117250"/>
            <a:ext cx="360339" cy="331479"/>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645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graphicFrame>
        <p:nvGraphicFramePr>
          <p:cNvPr id="289" name="Google Shape;289;p33"/>
          <p:cNvGraphicFramePr/>
          <p:nvPr/>
        </p:nvGraphicFramePr>
        <p:xfrm>
          <a:off x="0" y="-125"/>
          <a:ext cx="3000000" cy="3000000"/>
        </p:xfrm>
        <a:graphic>
          <a:graphicData uri="http://schemas.openxmlformats.org/drawingml/2006/table">
            <a:tbl>
              <a:tblPr>
                <a:noFill/>
                <a:tableStyleId>{D567C671-2BF0-4579-9188-1E054BF48E3F}</a:tableStyleId>
              </a:tblPr>
              <a:tblGrid>
                <a:gridCol w="2286000"/>
                <a:gridCol w="2286000"/>
                <a:gridCol w="2286000"/>
              </a:tblGrid>
              <a:tr h="915875">
                <a:tc gridSpan="3">
                  <a:txBody>
                    <a:bodyPr/>
                    <a:lstStyle/>
                    <a:p>
                      <a:pPr indent="0" lvl="0" marL="0" rtl="0" algn="ctr">
                        <a:spcBef>
                          <a:spcPts val="0"/>
                        </a:spcBef>
                        <a:spcAft>
                          <a:spcPts val="0"/>
                        </a:spcAft>
                        <a:buNone/>
                      </a:pPr>
                      <a:r>
                        <a:rPr b="1" lang="en" sz="4800">
                          <a:solidFill>
                            <a:schemeClr val="lt1"/>
                          </a:solidFill>
                          <a:latin typeface="Open Sans"/>
                          <a:ea typeface="Open Sans"/>
                          <a:cs typeface="Open Sans"/>
                          <a:sym typeface="Open Sans"/>
                        </a:rPr>
                        <a:t>Summary</a:t>
                      </a:r>
                      <a:endParaRPr b="1" sz="4800">
                        <a:solidFill>
                          <a:schemeClr val="lt1"/>
                        </a:solidFill>
                        <a:latin typeface="Open Sans"/>
                        <a:ea typeface="Open Sans"/>
                        <a:cs typeface="Open Sans"/>
                        <a:sym typeface="Open Sans"/>
                      </a:endParaRPr>
                    </a:p>
                  </a:txBody>
                  <a:tcPr marT="91425" marB="91425" marR="91425" marL="91425" anchor="ctr">
                    <a:solidFill>
                      <a:srgbClr val="64506A"/>
                    </a:solidFill>
                  </a:tcPr>
                </a:tc>
                <a:tc hMerge="1"/>
                <a:tc hMerge="1"/>
              </a:tr>
              <a:tr h="1174525">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Harvest injury</a:t>
                      </a:r>
                      <a:endParaRPr>
                        <a:solidFill>
                          <a:schemeClr val="lt1"/>
                        </a:solidFill>
                        <a:latin typeface="Open Sans"/>
                        <a:ea typeface="Open Sans"/>
                        <a:cs typeface="Open Sans"/>
                        <a:sym typeface="Open Sans"/>
                      </a:endParaRPr>
                    </a:p>
                  </a:txBody>
                  <a:tcPr marT="91425" marB="91425" marR="91425" marL="91425" anchor="ctr">
                    <a:solidFill>
                      <a:srgbClr val="96809C"/>
                    </a:solidFill>
                  </a:tcPr>
                </a:tc>
                <a:tc gridSpan="2">
                  <a:txBody>
                    <a:bodyPr/>
                    <a:lstStyle/>
                    <a:p>
                      <a:pPr indent="-304800" lvl="0" marL="457200" rtl="0" algn="l">
                        <a:spcBef>
                          <a:spcPts val="0"/>
                        </a:spcBef>
                        <a:spcAft>
                          <a:spcPts val="0"/>
                        </a:spcAft>
                        <a:buSzPts val="1200"/>
                        <a:buFont typeface="Open Sans"/>
                        <a:buChar char="●"/>
                      </a:pPr>
                      <a:r>
                        <a:rPr lang="en" sz="1200">
                          <a:solidFill>
                            <a:srgbClr val="990000"/>
                          </a:solidFill>
                          <a:latin typeface="Open Sans"/>
                          <a:ea typeface="Open Sans"/>
                          <a:cs typeface="Open Sans"/>
                          <a:sym typeface="Open Sans"/>
                        </a:rPr>
                        <a:t>Tubular injury</a:t>
                      </a:r>
                      <a:r>
                        <a:rPr lang="en" sz="1200">
                          <a:latin typeface="Open Sans"/>
                          <a:ea typeface="Open Sans"/>
                          <a:cs typeface="Open Sans"/>
                          <a:sym typeface="Open Sans"/>
                        </a:rPr>
                        <a:t> to the transplanted allograft kidney, due to cold ischemia time or the mode of donor death.</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It can lead to</a:t>
                      </a:r>
                      <a:r>
                        <a:rPr lang="en" sz="1200">
                          <a:solidFill>
                            <a:srgbClr val="CC0000"/>
                          </a:solidFill>
                          <a:latin typeface="Open Sans"/>
                          <a:ea typeface="Open Sans"/>
                          <a:cs typeface="Open Sans"/>
                          <a:sym typeface="Open Sans"/>
                        </a:rPr>
                        <a:t> </a:t>
                      </a:r>
                      <a:r>
                        <a:rPr lang="en" sz="1200">
                          <a:solidFill>
                            <a:srgbClr val="990000"/>
                          </a:solidFill>
                          <a:latin typeface="Open Sans"/>
                          <a:ea typeface="Open Sans"/>
                          <a:cs typeface="Open Sans"/>
                          <a:sym typeface="Open Sans"/>
                        </a:rPr>
                        <a:t>non-functioning</a:t>
                      </a:r>
                      <a:r>
                        <a:rPr lang="en" sz="1200">
                          <a:latin typeface="Open Sans"/>
                          <a:ea typeface="Open Sans"/>
                          <a:cs typeface="Open Sans"/>
                          <a:sym typeface="Open Sans"/>
                        </a:rPr>
                        <a:t> kidney immediately after engraftment in which the patient will have </a:t>
                      </a:r>
                      <a:r>
                        <a:rPr lang="en" sz="1200">
                          <a:solidFill>
                            <a:srgbClr val="990000"/>
                          </a:solidFill>
                          <a:latin typeface="Open Sans"/>
                          <a:ea typeface="Open Sans"/>
                          <a:cs typeface="Open Sans"/>
                          <a:sym typeface="Open Sans"/>
                        </a:rPr>
                        <a:t>anuria</a:t>
                      </a:r>
                      <a:r>
                        <a:rPr lang="en" sz="1200">
                          <a:latin typeface="Open Sans"/>
                          <a:ea typeface="Open Sans"/>
                          <a:cs typeface="Open Sans"/>
                          <a:sym typeface="Open Sans"/>
                        </a:rPr>
                        <a: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usually </a:t>
                      </a:r>
                      <a:r>
                        <a:rPr lang="en" sz="1200">
                          <a:solidFill>
                            <a:srgbClr val="990000"/>
                          </a:solidFill>
                          <a:latin typeface="Open Sans"/>
                          <a:ea typeface="Open Sans"/>
                          <a:cs typeface="Open Sans"/>
                          <a:sym typeface="Open Sans"/>
                        </a:rPr>
                        <a:t>recover</a:t>
                      </a:r>
                      <a:r>
                        <a:rPr lang="en" sz="1200">
                          <a:latin typeface="Open Sans"/>
                          <a:ea typeface="Open Sans"/>
                          <a:cs typeface="Open Sans"/>
                          <a:sym typeface="Open Sans"/>
                        </a:rPr>
                        <a:t>.</a:t>
                      </a:r>
                      <a:endParaRPr sz="1200">
                        <a:latin typeface="Open Sans"/>
                        <a:ea typeface="Open Sans"/>
                        <a:cs typeface="Open Sans"/>
                        <a:sym typeface="Open Sans"/>
                      </a:endParaRPr>
                    </a:p>
                  </a:txBody>
                  <a:tcPr marT="91425" marB="91425" marR="91425" marL="91425"/>
                </a:tc>
                <a:tc hMerge="1"/>
              </a:tr>
              <a:tr h="946400">
                <a:tc gridSpan="3">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Rejection </a:t>
                      </a:r>
                      <a:r>
                        <a:rPr lang="en">
                          <a:solidFill>
                            <a:schemeClr val="lt1"/>
                          </a:solidFill>
                          <a:latin typeface="Open Sans"/>
                          <a:ea typeface="Open Sans"/>
                          <a:cs typeface="Open Sans"/>
                          <a:sym typeface="Open Sans"/>
                        </a:rPr>
                        <a:t>is a </a:t>
                      </a:r>
                      <a:r>
                        <a:rPr b="1" lang="en" u="sng">
                          <a:solidFill>
                            <a:schemeClr val="lt1"/>
                          </a:solidFill>
                          <a:latin typeface="Open Sans"/>
                          <a:ea typeface="Open Sans"/>
                          <a:cs typeface="Open Sans"/>
                          <a:sym typeface="Open Sans"/>
                        </a:rPr>
                        <a:t>major</a:t>
                      </a:r>
                      <a:r>
                        <a:rPr lang="en">
                          <a:solidFill>
                            <a:schemeClr val="lt1"/>
                          </a:solidFill>
                          <a:latin typeface="Open Sans"/>
                          <a:ea typeface="Open Sans"/>
                          <a:cs typeface="Open Sans"/>
                          <a:sym typeface="Open Sans"/>
                        </a:rPr>
                        <a:t> complication seen </a:t>
                      </a:r>
                      <a:r>
                        <a:rPr b="1" lang="en" u="sng">
                          <a:solidFill>
                            <a:schemeClr val="lt1"/>
                          </a:solidFill>
                          <a:latin typeface="Open Sans"/>
                          <a:ea typeface="Open Sans"/>
                          <a:cs typeface="Open Sans"/>
                          <a:sym typeface="Open Sans"/>
                        </a:rPr>
                        <a:t>post-transplantation</a:t>
                      </a:r>
                      <a:endParaRPr b="1" u="sng">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Types of Rejection:</a:t>
                      </a:r>
                      <a:endParaRPr>
                        <a:solidFill>
                          <a:schemeClr val="lt1"/>
                        </a:solidFill>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txBody>
                  <a:tcPr marT="91425" marB="91425" marR="91425" marL="91425" anchor="ctr">
                    <a:solidFill>
                      <a:srgbClr val="96809C"/>
                    </a:solidFill>
                  </a:tcPr>
                </a:tc>
                <a:tc hMerge="1"/>
                <a:tc hMerge="1"/>
              </a:tr>
              <a:tr h="396875">
                <a:tc>
                  <a:txBody>
                    <a:bodyPr/>
                    <a:lstStyle/>
                    <a:p>
                      <a:pPr indent="0" lvl="0" marL="0" rtl="0" algn="ctr">
                        <a:spcBef>
                          <a:spcPts val="0"/>
                        </a:spcBef>
                        <a:spcAft>
                          <a:spcPts val="0"/>
                        </a:spcAft>
                        <a:buNone/>
                      </a:pPr>
                      <a:r>
                        <a:rPr lang="en">
                          <a:latin typeface="Open Sans"/>
                          <a:ea typeface="Open Sans"/>
                          <a:cs typeface="Open Sans"/>
                          <a:sym typeface="Open Sans"/>
                        </a:rPr>
                        <a:t>Hyperacute rejection</a:t>
                      </a:r>
                      <a:endParaRPr>
                        <a:latin typeface="Open Sans"/>
                        <a:ea typeface="Open Sans"/>
                        <a:cs typeface="Open Sans"/>
                        <a:sym typeface="Open Sans"/>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a:latin typeface="Open Sans"/>
                          <a:ea typeface="Open Sans"/>
                          <a:cs typeface="Open Sans"/>
                          <a:sym typeface="Open Sans"/>
                        </a:rPr>
                        <a:t>Acute rejection</a:t>
                      </a:r>
                      <a:endParaRPr>
                        <a:latin typeface="Open Sans"/>
                        <a:ea typeface="Open Sans"/>
                        <a:cs typeface="Open Sans"/>
                        <a:sym typeface="Open Sans"/>
                      </a:endParaRPr>
                    </a:p>
                  </a:txBody>
                  <a:tcPr marT="91425" marB="91425" marR="91425" marL="91425" anchor="ctr">
                    <a:solidFill>
                      <a:srgbClr val="F3F3F3"/>
                    </a:solidFill>
                  </a:tcPr>
                </a:tc>
                <a:tc>
                  <a:txBody>
                    <a:bodyPr/>
                    <a:lstStyle/>
                    <a:p>
                      <a:pPr indent="0" lvl="0" marL="0" rtl="0" algn="ctr">
                        <a:spcBef>
                          <a:spcPts val="0"/>
                        </a:spcBef>
                        <a:spcAft>
                          <a:spcPts val="0"/>
                        </a:spcAft>
                        <a:buNone/>
                      </a:pPr>
                      <a:r>
                        <a:rPr lang="en">
                          <a:latin typeface="Open Sans"/>
                          <a:ea typeface="Open Sans"/>
                          <a:cs typeface="Open Sans"/>
                          <a:sym typeface="Open Sans"/>
                        </a:rPr>
                        <a:t>Chronic rejection</a:t>
                      </a:r>
                      <a:endParaRPr>
                        <a:latin typeface="Open Sans"/>
                        <a:ea typeface="Open Sans"/>
                        <a:cs typeface="Open Sans"/>
                        <a:sym typeface="Open Sans"/>
                      </a:endParaRPr>
                    </a:p>
                  </a:txBody>
                  <a:tcPr marT="91425" marB="91425" marR="91425" marL="91425" anchor="ctr">
                    <a:solidFill>
                      <a:srgbClr val="F3F3F3"/>
                    </a:solidFill>
                  </a:tcPr>
                </a:tc>
              </a:tr>
              <a:tr h="1648600">
                <a:tc>
                  <a:txBody>
                    <a:bodyPr/>
                    <a:lstStyle/>
                    <a:p>
                      <a:pPr indent="-304800" lvl="0" marL="457200" rtl="0" algn="l">
                        <a:spcBef>
                          <a:spcPts val="0"/>
                        </a:spcBef>
                        <a:spcAft>
                          <a:spcPts val="0"/>
                        </a:spcAft>
                        <a:buSzPts val="1200"/>
                        <a:buFont typeface="Open Sans"/>
                        <a:buChar char="●"/>
                      </a:pPr>
                      <a:r>
                        <a:rPr lang="en" sz="1200">
                          <a:solidFill>
                            <a:srgbClr val="990000"/>
                          </a:solidFill>
                          <a:latin typeface="Open Sans"/>
                          <a:ea typeface="Open Sans"/>
                          <a:cs typeface="Open Sans"/>
                          <a:sym typeface="Open Sans"/>
                        </a:rPr>
                        <a:t>Immediately</a:t>
                      </a:r>
                      <a:r>
                        <a:rPr lang="en" sz="1200">
                          <a:latin typeface="Open Sans"/>
                          <a:ea typeface="Open Sans"/>
                          <a:cs typeface="Open Sans"/>
                          <a:sym typeface="Open Sans"/>
                        </a:rPr>
                        <a: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Minutes </a:t>
                      </a:r>
                      <a:r>
                        <a:rPr lang="en" sz="1200">
                          <a:latin typeface="Open Sans"/>
                          <a:ea typeface="Open Sans"/>
                          <a:cs typeface="Open Sans"/>
                          <a:sym typeface="Open Sans"/>
                        </a:rPr>
                        <a:t>to </a:t>
                      </a:r>
                      <a:r>
                        <a:rPr b="1" lang="en" sz="1200">
                          <a:latin typeface="Open Sans"/>
                          <a:ea typeface="Open Sans"/>
                          <a:cs typeface="Open Sans"/>
                          <a:sym typeface="Open Sans"/>
                        </a:rPr>
                        <a:t>hours</a:t>
                      </a:r>
                      <a:r>
                        <a:rPr lang="en" sz="1200">
                          <a:latin typeface="Open Sans"/>
                          <a:ea typeface="Open Sans"/>
                          <a:cs typeface="Open Sans"/>
                          <a:sym typeface="Open Sans"/>
                        </a:rPr>
                        <a:t> after transplantation.</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txBody>
                  <a:tcPr marT="91425" marB="91425" marR="91425" marL="91425">
                    <a:solidFill>
                      <a:schemeClr val="lt1"/>
                    </a:solidFill>
                  </a:tcPr>
                </a:tc>
                <a:tc>
                  <a:txBody>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The </a:t>
                      </a:r>
                      <a:r>
                        <a:rPr lang="en" sz="1200">
                          <a:solidFill>
                            <a:srgbClr val="990000"/>
                          </a:solidFill>
                          <a:latin typeface="Open Sans"/>
                          <a:ea typeface="Open Sans"/>
                          <a:cs typeface="Open Sans"/>
                          <a:sym typeface="Open Sans"/>
                        </a:rPr>
                        <a:t>most common type</a:t>
                      </a:r>
                      <a:r>
                        <a:rPr lang="en" sz="1200">
                          <a:latin typeface="Open Sans"/>
                          <a:ea typeface="Open Sans"/>
                          <a:cs typeface="Open Sans"/>
                          <a:sym typeface="Open Sans"/>
                        </a:rPr>
                        <a:t> of Rejection. </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b="1" lang="en" sz="1200">
                          <a:latin typeface="Open Sans"/>
                          <a:ea typeface="Open Sans"/>
                          <a:cs typeface="Open Sans"/>
                          <a:sym typeface="Open Sans"/>
                        </a:rPr>
                        <a:t>Days</a:t>
                      </a:r>
                      <a:r>
                        <a:rPr lang="en" sz="1200">
                          <a:latin typeface="Open Sans"/>
                          <a:ea typeface="Open Sans"/>
                          <a:cs typeface="Open Sans"/>
                          <a:sym typeface="Open Sans"/>
                        </a:rPr>
                        <a:t> or the </a:t>
                      </a:r>
                      <a:r>
                        <a:rPr b="1" lang="en" sz="1200">
                          <a:latin typeface="Open Sans"/>
                          <a:ea typeface="Open Sans"/>
                          <a:cs typeface="Open Sans"/>
                          <a:sym typeface="Open Sans"/>
                        </a:rPr>
                        <a:t>first few months after surgery</a:t>
                      </a:r>
                      <a:r>
                        <a:rPr lang="en" sz="1200">
                          <a:latin typeface="Open Sans"/>
                          <a:ea typeface="Open Sans"/>
                          <a:cs typeface="Open Sans"/>
                          <a:sym typeface="Open Sans"/>
                        </a:rPr>
                        <a:t>. Sometimes it can occur after years.</a:t>
                      </a:r>
                      <a:endParaRPr sz="1200">
                        <a:latin typeface="Open Sans"/>
                        <a:ea typeface="Open Sans"/>
                        <a:cs typeface="Open Sans"/>
                        <a:sym typeface="Open Sans"/>
                      </a:endParaRPr>
                    </a:p>
                  </a:txBody>
                  <a:tcPr marT="91425" marB="91425" marR="91425" marL="91425"/>
                </a:tc>
                <a:tc>
                  <a:txBody>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Usually occurs </a:t>
                      </a:r>
                      <a:r>
                        <a:rPr b="1" lang="en" sz="1200">
                          <a:latin typeface="Open Sans"/>
                          <a:ea typeface="Open Sans"/>
                          <a:cs typeface="Open Sans"/>
                          <a:sym typeface="Open Sans"/>
                        </a:rPr>
                        <a:t>after</a:t>
                      </a:r>
                      <a:r>
                        <a:rPr lang="en" sz="1200">
                          <a:latin typeface="Open Sans"/>
                          <a:ea typeface="Open Sans"/>
                          <a:cs typeface="Open Sans"/>
                          <a:sym typeface="Open Sans"/>
                        </a:rPr>
                        <a:t> the </a:t>
                      </a:r>
                      <a:r>
                        <a:rPr b="1" lang="en" sz="1200">
                          <a:latin typeface="Open Sans"/>
                          <a:ea typeface="Open Sans"/>
                          <a:cs typeface="Open Sans"/>
                          <a:sym typeface="Open Sans"/>
                        </a:rPr>
                        <a:t>first year</a:t>
                      </a:r>
                      <a:r>
                        <a:rPr lang="en" sz="1200">
                          <a:latin typeface="Open Sans"/>
                          <a:ea typeface="Open Sans"/>
                          <a:cs typeface="Open Sans"/>
                          <a:sym typeface="Open Sans"/>
                        </a:rPr>
                        <a:t> of transplantation.</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Lead to loss of the graft.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Doesn’t respond to immunosuppressive therapy.</a:t>
                      </a:r>
                      <a:endParaRPr sz="1200">
                        <a:latin typeface="Open Sans"/>
                        <a:ea typeface="Open Sans"/>
                        <a:cs typeface="Open Sans"/>
                        <a:sym typeface="Open Sans"/>
                      </a:endParaRPr>
                    </a:p>
                  </a:txBody>
                  <a:tcPr marT="91425" marB="91425" marR="91425" marL="91425"/>
                </a:tc>
              </a:tr>
              <a:tr h="1174525">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Infection Of The</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Renal Allograft</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latin typeface="Open Sans"/>
                        <a:ea typeface="Open Sans"/>
                        <a:cs typeface="Open Sans"/>
                        <a:sym typeface="Open Sans"/>
                      </a:endParaRPr>
                    </a:p>
                  </a:txBody>
                  <a:tcPr marT="91425" marB="91425" marR="91425" marL="91425" anchor="ctr">
                    <a:solidFill>
                      <a:srgbClr val="96809C"/>
                    </a:solidFill>
                  </a:tcPr>
                </a:tc>
                <a:tc gridSpan="2">
                  <a:txBody>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The renal allograft immunosuppressed &amp; predisposed to renal infections like </a:t>
                      </a:r>
                      <a:r>
                        <a:rPr lang="en" sz="1200">
                          <a:solidFill>
                            <a:srgbClr val="990000"/>
                          </a:solidFill>
                          <a:latin typeface="Open Sans"/>
                          <a:ea typeface="Open Sans"/>
                          <a:cs typeface="Open Sans"/>
                          <a:sym typeface="Open Sans"/>
                        </a:rPr>
                        <a:t>adenovirus, cytomegalovirus</a:t>
                      </a:r>
                      <a:r>
                        <a:rPr lang="en" sz="1200">
                          <a:latin typeface="Open Sans"/>
                          <a:ea typeface="Open Sans"/>
                          <a:cs typeface="Open Sans"/>
                          <a:sym typeface="Open Sans"/>
                        </a:rPr>
                        <a:t> and </a:t>
                      </a:r>
                      <a:r>
                        <a:rPr lang="en" sz="1200">
                          <a:solidFill>
                            <a:srgbClr val="990000"/>
                          </a:solidFill>
                          <a:latin typeface="Open Sans"/>
                          <a:ea typeface="Open Sans"/>
                          <a:cs typeface="Open Sans"/>
                          <a:sym typeface="Open Sans"/>
                        </a:rPr>
                        <a:t>polyomavirus (SV40)</a:t>
                      </a:r>
                      <a:r>
                        <a:rPr lang="en" sz="1200">
                          <a:solidFill>
                            <a:srgbClr val="CC0000"/>
                          </a:solidFill>
                          <a:latin typeface="Open Sans"/>
                          <a:ea typeface="Open Sans"/>
                          <a:cs typeface="Open Sans"/>
                          <a:sym typeface="Open Sans"/>
                        </a:rPr>
                        <a:t> </a:t>
                      </a:r>
                      <a:r>
                        <a:rPr lang="en" sz="1200">
                          <a:latin typeface="Open Sans"/>
                          <a:ea typeface="Open Sans"/>
                          <a:cs typeface="Open Sans"/>
                          <a:sym typeface="Open Sans"/>
                        </a:rPr>
                        <a:t>and</a:t>
                      </a:r>
                      <a:r>
                        <a:rPr lang="en" sz="1200">
                          <a:solidFill>
                            <a:srgbClr val="CC0000"/>
                          </a:solidFill>
                          <a:latin typeface="Open Sans"/>
                          <a:ea typeface="Open Sans"/>
                          <a:cs typeface="Open Sans"/>
                          <a:sym typeface="Open Sans"/>
                        </a:rPr>
                        <a:t> (</a:t>
                      </a:r>
                      <a:r>
                        <a:rPr lang="en" sz="1200">
                          <a:solidFill>
                            <a:srgbClr val="990000"/>
                          </a:solidFill>
                          <a:latin typeface="Open Sans"/>
                          <a:ea typeface="Open Sans"/>
                          <a:cs typeface="Open Sans"/>
                          <a:sym typeface="Open Sans"/>
                        </a:rPr>
                        <a:t>EBV</a:t>
                      </a:r>
                      <a:r>
                        <a:rPr lang="en" sz="1200">
                          <a:solidFill>
                            <a:srgbClr val="CC0000"/>
                          </a:solidFill>
                          <a:latin typeface="Open Sans"/>
                          <a:ea typeface="Open Sans"/>
                          <a:cs typeface="Open Sans"/>
                          <a:sym typeface="Open Sans"/>
                        </a:rPr>
                        <a:t>)</a:t>
                      </a:r>
                      <a:r>
                        <a:rPr lang="en" sz="1200">
                          <a:latin typeface="Open Sans"/>
                          <a:ea typeface="Open Sans"/>
                          <a:cs typeface="Open Sans"/>
                          <a:sym typeface="Open Sans"/>
                        </a:rPr>
                        <a: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They can lead to graft loss.</a:t>
                      </a:r>
                      <a:endParaRPr sz="1200">
                        <a:latin typeface="Open Sans"/>
                        <a:ea typeface="Open Sans"/>
                        <a:cs typeface="Open Sans"/>
                        <a:sym typeface="Open Sans"/>
                      </a:endParaRPr>
                    </a:p>
                  </a:txBody>
                  <a:tcPr marT="91425" marB="91425" marR="91425" marL="91425" anchor="ctr"/>
                </a:tc>
                <a:tc hMerge="1"/>
              </a:tr>
              <a:tr h="1648600">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Drug Toxicity</a:t>
                      </a:r>
                      <a:endParaRPr>
                        <a:solidFill>
                          <a:schemeClr val="lt1"/>
                        </a:solidFill>
                        <a:latin typeface="Open Sans"/>
                        <a:ea typeface="Open Sans"/>
                        <a:cs typeface="Open Sans"/>
                        <a:sym typeface="Open Sans"/>
                      </a:endParaRPr>
                    </a:p>
                  </a:txBody>
                  <a:tcPr marT="91425" marB="91425" marR="91425" marL="91425" anchor="ctr">
                    <a:solidFill>
                      <a:srgbClr val="96809C"/>
                    </a:solidFill>
                  </a:tcPr>
                </a:tc>
                <a:tc gridSpan="2">
                  <a:txBody>
                    <a:bodyPr/>
                    <a:lstStyle/>
                    <a:p>
                      <a:pPr indent="-304800" lvl="0" marL="457200" rtl="0" algn="l">
                        <a:spcBef>
                          <a:spcPts val="0"/>
                        </a:spcBef>
                        <a:spcAft>
                          <a:spcPts val="0"/>
                        </a:spcAft>
                        <a:buSzPts val="1200"/>
                        <a:buFont typeface="Open Sans"/>
                        <a:buChar char="●"/>
                      </a:pPr>
                      <a:r>
                        <a:rPr lang="en" sz="1200">
                          <a:solidFill>
                            <a:srgbClr val="990000"/>
                          </a:solidFill>
                          <a:latin typeface="Open Sans"/>
                          <a:ea typeface="Open Sans"/>
                          <a:cs typeface="Open Sans"/>
                          <a:sym typeface="Open Sans"/>
                        </a:rPr>
                        <a:t>CNI</a:t>
                      </a:r>
                      <a:r>
                        <a:rPr lang="en" sz="1200">
                          <a:latin typeface="Open Sans"/>
                          <a:ea typeface="Open Sans"/>
                          <a:cs typeface="Open Sans"/>
                          <a:sym typeface="Open Sans"/>
                        </a:rPr>
                        <a:t> are immunosuppressive drugs used to decrease the recipients immune system's response to the transplanted kidney and therefore helps suppress acute rejection.</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Examples of CNI drugs: </a:t>
                      </a:r>
                      <a:r>
                        <a:rPr lang="en" sz="1200">
                          <a:solidFill>
                            <a:srgbClr val="990000"/>
                          </a:solidFill>
                          <a:latin typeface="Open Sans"/>
                          <a:ea typeface="Open Sans"/>
                          <a:cs typeface="Open Sans"/>
                          <a:sym typeface="Open Sans"/>
                        </a:rPr>
                        <a:t>Cyclosporine</a:t>
                      </a:r>
                      <a:r>
                        <a:rPr lang="en" sz="1200">
                          <a:latin typeface="Open Sans"/>
                          <a:ea typeface="Open Sans"/>
                          <a:cs typeface="Open Sans"/>
                          <a:sym typeface="Open Sans"/>
                        </a:rPr>
                        <a:t> , </a:t>
                      </a:r>
                      <a:r>
                        <a:rPr lang="en" sz="1200">
                          <a:solidFill>
                            <a:srgbClr val="990000"/>
                          </a:solidFill>
                          <a:latin typeface="Open Sans"/>
                          <a:ea typeface="Open Sans"/>
                          <a:cs typeface="Open Sans"/>
                          <a:sym typeface="Open Sans"/>
                        </a:rPr>
                        <a:t>Tacrolimus</a:t>
                      </a:r>
                      <a:r>
                        <a:rPr lang="en" sz="1200">
                          <a:latin typeface="Open Sans"/>
                          <a:ea typeface="Open Sans"/>
                          <a:cs typeface="Open Sans"/>
                          <a:sym typeface="Open Sans"/>
                        </a:rPr>
                        <a: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Blood test show:</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Elevated of serum creatinine. </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Elevated blood/ serum CNI levels.</a:t>
                      </a:r>
                      <a:endParaRPr sz="1200">
                        <a:latin typeface="Open Sans"/>
                        <a:ea typeface="Open Sans"/>
                        <a:cs typeface="Open Sans"/>
                        <a:sym typeface="Open Sans"/>
                      </a:endParaRPr>
                    </a:p>
                  </a:txBody>
                  <a:tcPr marT="91425" marB="91425" marR="91425" marL="91425" anchor="ctr"/>
                </a:tc>
                <a:tc hMerge="1"/>
              </a:tr>
              <a:tr h="1174525">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Recurrence of</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primary disease</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t/>
                      </a:r>
                      <a:endParaRPr>
                        <a:solidFill>
                          <a:schemeClr val="lt1"/>
                        </a:solidFill>
                        <a:latin typeface="Open Sans"/>
                        <a:ea typeface="Open Sans"/>
                        <a:cs typeface="Open Sans"/>
                        <a:sym typeface="Open Sans"/>
                      </a:endParaRPr>
                    </a:p>
                  </a:txBody>
                  <a:tcPr marT="91425" marB="91425" marR="91425" marL="91425" anchor="ctr">
                    <a:solidFill>
                      <a:srgbClr val="96809C"/>
                    </a:solidFill>
                  </a:tcPr>
                </a:tc>
                <a:tc gridSpan="2">
                  <a:txBody>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The primary disease which lead to </a:t>
                      </a:r>
                      <a:r>
                        <a:rPr lang="en" sz="1200">
                          <a:solidFill>
                            <a:srgbClr val="990000"/>
                          </a:solidFill>
                          <a:latin typeface="Open Sans"/>
                          <a:ea typeface="Open Sans"/>
                          <a:cs typeface="Open Sans"/>
                          <a:sym typeface="Open Sans"/>
                        </a:rPr>
                        <a:t>end stage kidney</a:t>
                      </a:r>
                      <a:r>
                        <a:rPr lang="en" sz="1200">
                          <a:solidFill>
                            <a:srgbClr val="CC0000"/>
                          </a:solidFill>
                          <a:latin typeface="Open Sans"/>
                          <a:ea typeface="Open Sans"/>
                          <a:cs typeface="Open Sans"/>
                          <a:sym typeface="Open Sans"/>
                        </a:rPr>
                        <a:t>.</a:t>
                      </a:r>
                      <a:endParaRPr sz="1200">
                        <a:solidFill>
                          <a:srgbClr val="CC0000"/>
                        </a:solidFill>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It is not very common.</a:t>
                      </a:r>
                      <a:endParaRPr sz="1200">
                        <a:latin typeface="Open Sans"/>
                        <a:ea typeface="Open Sans"/>
                        <a:cs typeface="Open Sans"/>
                        <a:sym typeface="Open Sans"/>
                      </a:endParaRPr>
                    </a:p>
                  </a:txBody>
                  <a:tcPr marT="91425" marB="91425" marR="91425" marL="91425" anchor="ctr"/>
                </a:tc>
                <a:tc hMerge="1"/>
              </a:tr>
              <a:tr h="823050">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De-novo (new)</a:t>
                      </a:r>
                      <a:endParaRPr>
                        <a:solidFill>
                          <a:schemeClr val="lt1"/>
                        </a:solidFill>
                        <a:latin typeface="Open Sans"/>
                        <a:ea typeface="Open Sans"/>
                        <a:cs typeface="Open Sans"/>
                        <a:sym typeface="Open Sans"/>
                      </a:endParaRPr>
                    </a:p>
                    <a:p>
                      <a:pPr indent="0" lvl="0" marL="0" rtl="0" algn="ctr">
                        <a:spcBef>
                          <a:spcPts val="0"/>
                        </a:spcBef>
                        <a:spcAft>
                          <a:spcPts val="0"/>
                        </a:spcAft>
                        <a:buNone/>
                      </a:pPr>
                      <a:r>
                        <a:rPr lang="en">
                          <a:solidFill>
                            <a:schemeClr val="lt1"/>
                          </a:solidFill>
                          <a:latin typeface="Open Sans"/>
                          <a:ea typeface="Open Sans"/>
                          <a:cs typeface="Open Sans"/>
                          <a:sym typeface="Open Sans"/>
                        </a:rPr>
                        <a:t>disease / glomerulonephritis</a:t>
                      </a:r>
                      <a:endParaRPr>
                        <a:solidFill>
                          <a:schemeClr val="lt1"/>
                        </a:solidFill>
                        <a:latin typeface="Open Sans"/>
                        <a:ea typeface="Open Sans"/>
                        <a:cs typeface="Open Sans"/>
                        <a:sym typeface="Open Sans"/>
                      </a:endParaRPr>
                    </a:p>
                  </a:txBody>
                  <a:tcPr marT="91425" marB="91425" marR="91425" marL="91425" anchor="ctr">
                    <a:solidFill>
                      <a:srgbClr val="96809C"/>
                    </a:solidFill>
                  </a:tcPr>
                </a:tc>
                <a:tc gridSpan="2">
                  <a:txBody>
                    <a:bodyPr/>
                    <a:lstStyle/>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It is the development of another kidney disease in the renal allograft.</a:t>
                      </a:r>
                      <a:endParaRPr sz="1200">
                        <a:latin typeface="Open Sans"/>
                        <a:ea typeface="Open Sans"/>
                        <a:cs typeface="Open Sans"/>
                        <a:sym typeface="Open Sans"/>
                      </a:endParaRPr>
                    </a:p>
                    <a:p>
                      <a:pPr indent="-304800" lvl="0" marL="457200" rtl="0" algn="l">
                        <a:spcBef>
                          <a:spcPts val="0"/>
                        </a:spcBef>
                        <a:spcAft>
                          <a:spcPts val="0"/>
                        </a:spcAft>
                        <a:buSzPts val="1200"/>
                        <a:buFont typeface="Open Sans"/>
                        <a:buChar char="●"/>
                      </a:pPr>
                      <a:r>
                        <a:rPr lang="en" sz="1200">
                          <a:latin typeface="Open Sans"/>
                          <a:ea typeface="Open Sans"/>
                          <a:cs typeface="Open Sans"/>
                          <a:sym typeface="Open Sans"/>
                        </a:rPr>
                        <a:t>It is very rare.</a:t>
                      </a:r>
                      <a:endParaRPr sz="1200">
                        <a:latin typeface="Open Sans"/>
                        <a:ea typeface="Open Sans"/>
                        <a:cs typeface="Open Sans"/>
                        <a:sym typeface="Open Sans"/>
                      </a:endParaRPr>
                    </a:p>
                  </a:txBody>
                  <a:tcPr marT="91425" marB="91425" marR="91425" marL="91425" anchor="ctr"/>
                </a:tc>
                <a:tc hMerge="1"/>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A3534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