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692000" cx="7560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Caveat"/>
      <p:regular r:id="rId27"/>
      <p:bold r:id="rId28"/>
    </p:embeddedFont>
    <p:embeddedFont>
      <p:font typeface="Fira Sans Extra Condensed Medium"/>
      <p:regular r:id="rId29"/>
      <p:bold r:id="rId30"/>
      <p:italic r:id="rId31"/>
      <p:boldItalic r:id="rId32"/>
    </p:embeddedFont>
    <p:embeddedFont>
      <p:font typeface="Titillium Web"/>
      <p:regular r:id="rId33"/>
      <p:bold r:id="rId34"/>
      <p:italic r:id="rId35"/>
      <p:boldItalic r:id="rId36"/>
    </p:embeddedFont>
    <p:embeddedFont>
      <p:font typeface="Fira Sans Extra Condensed"/>
      <p:regular r:id="rId37"/>
      <p:bold r:id="rId38"/>
      <p:italic r:id="rId39"/>
      <p:boldItalic r:id="rId40"/>
    </p:embeddedFont>
    <p:embeddedFont>
      <p:font typeface="Ex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41EA30-8C5A-41D1-9F1F-0A8A4423A63B}">
  <a:tblStyle styleId="{C841EA30-8C5A-41D1-9F1F-0A8A4423A6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-boldItalic.fntdata"/><Relationship Id="rId20" Type="http://schemas.openxmlformats.org/officeDocument/2006/relationships/slide" Target="slides/slide15.xml"/><Relationship Id="rId42" Type="http://schemas.openxmlformats.org/officeDocument/2006/relationships/font" Target="fonts/Exo-bold.fntdata"/><Relationship Id="rId41" Type="http://schemas.openxmlformats.org/officeDocument/2006/relationships/font" Target="fonts/Exo-regular.fntdata"/><Relationship Id="rId22" Type="http://schemas.openxmlformats.org/officeDocument/2006/relationships/slide" Target="slides/slide17.xml"/><Relationship Id="rId44" Type="http://schemas.openxmlformats.org/officeDocument/2006/relationships/font" Target="fonts/Exo-boldItalic.fntdata"/><Relationship Id="rId21" Type="http://schemas.openxmlformats.org/officeDocument/2006/relationships/slide" Target="slides/slide16.xml"/><Relationship Id="rId43" Type="http://schemas.openxmlformats.org/officeDocument/2006/relationships/font" Target="fonts/Exo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Caveat-bold.fntdata"/><Relationship Id="rId27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ExtraCondensedMedium-italic.fntdata"/><Relationship Id="rId30" Type="http://schemas.openxmlformats.org/officeDocument/2006/relationships/font" Target="fonts/FiraSansExtraCondensedMedium-bold.fntdata"/><Relationship Id="rId11" Type="http://schemas.openxmlformats.org/officeDocument/2006/relationships/slide" Target="slides/slide6.xml"/><Relationship Id="rId33" Type="http://schemas.openxmlformats.org/officeDocument/2006/relationships/font" Target="fonts/TitilliumWeb-regular.fntdata"/><Relationship Id="rId10" Type="http://schemas.openxmlformats.org/officeDocument/2006/relationships/slide" Target="slides/slide5.xml"/><Relationship Id="rId32" Type="http://schemas.openxmlformats.org/officeDocument/2006/relationships/font" Target="fonts/FiraSansExtraCondensed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TitilliumWeb-italic.fntdata"/><Relationship Id="rId12" Type="http://schemas.openxmlformats.org/officeDocument/2006/relationships/slide" Target="slides/slide7.xml"/><Relationship Id="rId34" Type="http://schemas.openxmlformats.org/officeDocument/2006/relationships/font" Target="fonts/TitilliumWeb-bold.fntdata"/><Relationship Id="rId15" Type="http://schemas.openxmlformats.org/officeDocument/2006/relationships/slide" Target="slides/slide10.xml"/><Relationship Id="rId37" Type="http://schemas.openxmlformats.org/officeDocument/2006/relationships/font" Target="fonts/FiraSansExtraCondensed-regular.fntdata"/><Relationship Id="rId14" Type="http://schemas.openxmlformats.org/officeDocument/2006/relationships/slide" Target="slides/slide9.xml"/><Relationship Id="rId36" Type="http://schemas.openxmlformats.org/officeDocument/2006/relationships/font" Target="fonts/TitilliumWeb-boldItalic.fntdata"/><Relationship Id="rId17" Type="http://schemas.openxmlformats.org/officeDocument/2006/relationships/slide" Target="slides/slide12.xml"/><Relationship Id="rId39" Type="http://schemas.openxmlformats.org/officeDocument/2006/relationships/font" Target="fonts/FiraSansExtraCondensed-italic.fntdata"/><Relationship Id="rId16" Type="http://schemas.openxmlformats.org/officeDocument/2006/relationships/slide" Target="slides/slide11.xml"/><Relationship Id="rId38" Type="http://schemas.openxmlformats.org/officeDocument/2006/relationships/font" Target="fonts/FiraSansExtraCondense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104f3386ff90bca_4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104f3386ff90bca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9fdc29a92_4_16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29fdc29a92_4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808b4dc48668eee_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808b4dc48668eee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e73bd0c486f00b3_5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e73bd0c486f00b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e02d08a6e5fba9e_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e02d08a6e5fba9e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eb54400bb12842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eb54400bb128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5c3eeacad350c29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5c3eeacad350c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7165a971ab3cdb1_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7165a971ab3cdb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28e21b0a19_1_6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28e21b0a19_1_6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9d1ed87a2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9d1ed87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87c5b6088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87c5b60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87c5b6088_0_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287c5b608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87c5b6088_0_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87c5b60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87c5b6088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287c5b608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9fdc29a92_4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29fdc29a92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9fdc29a92_4_4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29fdc29a92_4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29fdc29a92_4_9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29fdc29a92_4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0.png"/><Relationship Id="rId4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20304" r="20309" t="85942"/>
          <a:stretch/>
        </p:blipFill>
        <p:spPr>
          <a:xfrm>
            <a:off x="0" y="0"/>
            <a:ext cx="7560000" cy="4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F3F3F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0" y="6194150"/>
            <a:ext cx="7560000" cy="152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>
            <a:off x="0" y="0"/>
            <a:ext cx="422400" cy="24492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2449200"/>
            <a:ext cx="422400" cy="8242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bg>
      <p:bgPr>
        <a:solidFill>
          <a:srgbClr val="F3F3F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0" y="-18550"/>
            <a:ext cx="7560000" cy="3363000"/>
          </a:xfrm>
          <a:prstGeom prst="rect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0" y="-18550"/>
            <a:ext cx="7560000" cy="3548700"/>
          </a:xfrm>
          <a:prstGeom prst="rect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F3F3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-16950" y="6258175"/>
            <a:ext cx="7593900" cy="4462500"/>
          </a:xfrm>
          <a:prstGeom prst="rect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-16950" y="6043800"/>
            <a:ext cx="7593900" cy="4648200"/>
          </a:xfrm>
          <a:prstGeom prst="rect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3F3F3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/>
          <p:nvPr/>
        </p:nvSpPr>
        <p:spPr>
          <a:xfrm>
            <a:off x="0" y="-18550"/>
            <a:ext cx="7560000" cy="35454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3"/>
          <p:cNvSpPr/>
          <p:nvPr/>
        </p:nvSpPr>
        <p:spPr>
          <a:xfrm>
            <a:off x="0" y="3374750"/>
            <a:ext cx="7560000" cy="152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7077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13392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20469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26784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33861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40176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47253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52806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59883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66198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73275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79590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86667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03300" y="9298200"/>
            <a:ext cx="707700" cy="7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03300" y="10005900"/>
            <a:ext cx="707700" cy="7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3F3F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5457425" y="478182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25" y="-269787"/>
            <a:ext cx="1611425" cy="16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05325" y="1120800"/>
            <a:ext cx="3078476" cy="307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rgbClr val="F3F3F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461024" y="1330507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356357" y="1220241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461008" y="3124621"/>
            <a:ext cx="1272900" cy="1227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356341" y="3014355"/>
            <a:ext cx="1482300" cy="1448100"/>
          </a:xfrm>
          <a:prstGeom prst="ellipse">
            <a:avLst/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175" y="1120800"/>
            <a:ext cx="1611434" cy="16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5584625" y="4032800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5457425" y="3914600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-16950" y="6190400"/>
            <a:ext cx="7593900" cy="46230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2C4C9"/>
              </a:solidFill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5625575" y="4969625"/>
            <a:ext cx="1578600" cy="181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267250" y="315575"/>
            <a:ext cx="1660500" cy="440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140050" y="197375"/>
            <a:ext cx="1914900" cy="677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254275" y="254026"/>
            <a:ext cx="3305725" cy="33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5457425" y="4800275"/>
            <a:ext cx="1914900" cy="2152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13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4">
            <a:alphaModFix/>
          </a:blip>
          <a:srcRect b="37559" l="2742" r="0" t="37737"/>
          <a:stretch/>
        </p:blipFill>
        <p:spPr>
          <a:xfrm>
            <a:off x="339875" y="343501"/>
            <a:ext cx="1515245" cy="3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rot="4533182">
            <a:off x="5676600" y="8495349"/>
            <a:ext cx="3762859" cy="3357525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 rot="-5400000">
            <a:off x="-1687464" y="-1537500"/>
            <a:ext cx="3762845" cy="3357537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 rot="-5400000">
            <a:off x="-1771539" y="-1689125"/>
            <a:ext cx="3762845" cy="3357537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 rot="4533182">
            <a:off x="5829000" y="8647749"/>
            <a:ext cx="3762859" cy="3357525"/>
          </a:xfrm>
          <a:custGeom>
            <a:rect b="b" l="l" r="r" t="t"/>
            <a:pathLst>
              <a:path extrusionOk="0" h="19819" w="17632">
                <a:moveTo>
                  <a:pt x="10188" y="0"/>
                </a:moveTo>
                <a:cubicBezTo>
                  <a:pt x="9982" y="0"/>
                  <a:pt x="9776" y="7"/>
                  <a:pt x="9570" y="19"/>
                </a:cubicBezTo>
                <a:cubicBezTo>
                  <a:pt x="8234" y="102"/>
                  <a:pt x="7050" y="300"/>
                  <a:pt x="5775" y="772"/>
                </a:cubicBezTo>
                <a:cubicBezTo>
                  <a:pt x="5024" y="1051"/>
                  <a:pt x="4307" y="1424"/>
                  <a:pt x="3656" y="1888"/>
                </a:cubicBezTo>
                <a:cubicBezTo>
                  <a:pt x="1918" y="3127"/>
                  <a:pt x="646" y="5028"/>
                  <a:pt x="258" y="7125"/>
                </a:cubicBezTo>
                <a:cubicBezTo>
                  <a:pt x="0" y="8522"/>
                  <a:pt x="226" y="10162"/>
                  <a:pt x="1361" y="11013"/>
                </a:cubicBezTo>
                <a:cubicBezTo>
                  <a:pt x="2447" y="11826"/>
                  <a:pt x="4012" y="11671"/>
                  <a:pt x="5166" y="12387"/>
                </a:cubicBezTo>
                <a:cubicBezTo>
                  <a:pt x="5871" y="12825"/>
                  <a:pt x="6359" y="13561"/>
                  <a:pt x="6609" y="14356"/>
                </a:cubicBezTo>
                <a:cubicBezTo>
                  <a:pt x="6860" y="15148"/>
                  <a:pt x="6888" y="15995"/>
                  <a:pt x="6822" y="16824"/>
                </a:cubicBezTo>
                <a:cubicBezTo>
                  <a:pt x="6792" y="17225"/>
                  <a:pt x="6739" y="17631"/>
                  <a:pt x="6815" y="18027"/>
                </a:cubicBezTo>
                <a:cubicBezTo>
                  <a:pt x="7007" y="19024"/>
                  <a:pt x="8012" y="19719"/>
                  <a:pt x="9023" y="19807"/>
                </a:cubicBezTo>
                <a:cubicBezTo>
                  <a:pt x="9114" y="19815"/>
                  <a:pt x="9206" y="19819"/>
                  <a:pt x="9297" y="19819"/>
                </a:cubicBezTo>
                <a:cubicBezTo>
                  <a:pt x="10214" y="19819"/>
                  <a:pt x="11107" y="19437"/>
                  <a:pt x="11888" y="18945"/>
                </a:cubicBezTo>
                <a:cubicBezTo>
                  <a:pt x="13655" y="17833"/>
                  <a:pt x="15016" y="16140"/>
                  <a:pt x="15918" y="14258"/>
                </a:cubicBezTo>
                <a:cubicBezTo>
                  <a:pt x="16820" y="12376"/>
                  <a:pt x="17281" y="10305"/>
                  <a:pt x="17480" y="8227"/>
                </a:cubicBezTo>
                <a:cubicBezTo>
                  <a:pt x="17631" y="6676"/>
                  <a:pt x="17625" y="5047"/>
                  <a:pt x="16961" y="3639"/>
                </a:cubicBezTo>
                <a:cubicBezTo>
                  <a:pt x="16330" y="2305"/>
                  <a:pt x="15141" y="1277"/>
                  <a:pt x="13783" y="695"/>
                </a:cubicBezTo>
                <a:cubicBezTo>
                  <a:pt x="12705" y="231"/>
                  <a:pt x="11441" y="0"/>
                  <a:pt x="10188" y="0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D0E0E3">
              <a:alpha val="54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>
            <a:off x="6342125" y="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-109875" y="857580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 rot="10800000">
            <a:off x="6223500" y="0"/>
            <a:ext cx="1336500" cy="2116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0" y="8575800"/>
            <a:ext cx="1336500" cy="2116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 rot="10800000">
            <a:off x="6342125" y="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-109875" y="8575800"/>
            <a:ext cx="1336500" cy="2116200"/>
          </a:xfrm>
          <a:prstGeom prst="rtTriangle">
            <a:avLst/>
          </a:prstGeom>
          <a:solidFill>
            <a:srgbClr val="A2C4C9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Medium"/>
              <a:buNone/>
              <a:defRPr sz="2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 Extra Condensed Medium"/>
              <a:buChar char="○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 Extra Condensed Medium"/>
              <a:buChar char="■"/>
              <a:defRPr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ZGZ2KTR7ZF8KZwQyXMvBEUkRVQokD3Tl9nDVvF2rP-8/edit" TargetMode="External"/><Relationship Id="rId4" Type="http://schemas.openxmlformats.org/officeDocument/2006/relationships/hyperlink" Target="https://docs.google.com/presentation/d/1ZGZ2KTR7ZF8KZwQyXMvBEUkRVQokD3Tl9nDVvF2rP-8/edit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youtu.be/8c3gqI6R-Vw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NV5uiC7tt6o" TargetMode="External"/><Relationship Id="rId10" Type="http://schemas.openxmlformats.org/officeDocument/2006/relationships/image" Target="../media/image24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18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s://youtu.be/EwWyc28FtSQ" TargetMode="External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118625" y="6328725"/>
            <a:ext cx="27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Objectives:-</a:t>
            </a:r>
            <a:endParaRPr b="1" sz="3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18625" y="4597075"/>
            <a:ext cx="4555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Renal Excretion </a:t>
            </a:r>
            <a:endParaRPr b="1" sz="41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Drugs</a:t>
            </a:r>
            <a:endParaRPr b="1" sz="4100">
              <a:solidFill>
                <a:srgbClr val="A2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16">
            <a:hlinkClick r:id="rId3"/>
          </p:cNvPr>
          <p:cNvSpPr txBox="1"/>
          <p:nvPr/>
        </p:nvSpPr>
        <p:spPr>
          <a:xfrm>
            <a:off x="5460500" y="3976100"/>
            <a:ext cx="18438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2200" u="sng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625575" y="5081075"/>
            <a:ext cx="157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Male’s Slides</a:t>
            </a:r>
            <a:endParaRPr sz="16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Female’s Slides</a:t>
            </a:r>
            <a:endParaRPr sz="16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sz="1600">
              <a:solidFill>
                <a:srgbClr val="99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Doctor’s Notes</a:t>
            </a:r>
            <a:endParaRPr sz="16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 Info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750" y="7282775"/>
            <a:ext cx="273300" cy="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750" y="7842008"/>
            <a:ext cx="273300" cy="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118625" y="7109999"/>
            <a:ext cx="5678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Identify 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minor routes of excretion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including renal elimination and biliary excretion</a:t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118625" y="7669224"/>
            <a:ext cx="5261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Describe its 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consequences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on duration of actions of drugs.</a:t>
            </a:r>
            <a:endParaRPr b="1"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18625" y="8228449"/>
            <a:ext cx="5678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Identify the different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factors controlling renal excretion of drugs.</a:t>
            </a:r>
            <a:endParaRPr b="1"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18625" y="8787674"/>
            <a:ext cx="5678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Know the meaning of 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urinary ion trapping.</a:t>
            </a:r>
            <a:endParaRPr b="1"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118625" y="9346924"/>
            <a:ext cx="56781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429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Know how we can 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prescribe drugs</a:t>
            </a:r>
            <a:r>
              <a:rPr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" sz="15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patients with renal impairment.</a:t>
            </a:r>
            <a:endParaRPr b="1"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750" y="8401233"/>
            <a:ext cx="273300" cy="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750" y="8960458"/>
            <a:ext cx="273300" cy="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750" y="9519683"/>
            <a:ext cx="273300" cy="2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300694" y="521096"/>
            <a:ext cx="1465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aveat"/>
                <a:ea typeface="Caveat"/>
                <a:cs typeface="Caveat"/>
                <a:sym typeface="Caveat"/>
              </a:rPr>
              <a:t>By : Faisal AlOmar</a:t>
            </a:r>
            <a:endParaRPr sz="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37" name="Google Shape;137;p1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15340" l="0" r="0" t="0"/>
          <a:stretch/>
        </p:blipFill>
        <p:spPr>
          <a:xfrm>
            <a:off x="4674129" y="5355050"/>
            <a:ext cx="620000" cy="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4484775" y="5735225"/>
            <a:ext cx="136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Helpful video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3050" y="3294800"/>
            <a:ext cx="1176325" cy="87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5"/>
          <p:cNvGrpSpPr/>
          <p:nvPr/>
        </p:nvGrpSpPr>
        <p:grpSpPr>
          <a:xfrm>
            <a:off x="963939" y="1134282"/>
            <a:ext cx="467824" cy="475896"/>
            <a:chOff x="4136752" y="1733232"/>
            <a:chExt cx="723738" cy="1422708"/>
          </a:xfrm>
        </p:grpSpPr>
        <p:sp>
          <p:nvSpPr>
            <p:cNvPr id="431" name="Google Shape;431;p25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34" name="Google Shape;434;p25"/>
          <p:cNvSpPr txBox="1"/>
          <p:nvPr/>
        </p:nvSpPr>
        <p:spPr>
          <a:xfrm>
            <a:off x="231550" y="1134275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963939" y="1835270"/>
            <a:ext cx="467824" cy="475896"/>
            <a:chOff x="4136752" y="1733232"/>
            <a:chExt cx="723738" cy="1422708"/>
          </a:xfrm>
        </p:grpSpPr>
        <p:sp>
          <p:nvSpPr>
            <p:cNvPr id="436" name="Google Shape;436;p25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39" name="Google Shape;439;p25"/>
          <p:cNvSpPr txBox="1"/>
          <p:nvPr/>
        </p:nvSpPr>
        <p:spPr>
          <a:xfrm>
            <a:off x="231550" y="1835264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440" name="Google Shape;440;p25"/>
          <p:cNvGrpSpPr/>
          <p:nvPr/>
        </p:nvGrpSpPr>
        <p:grpSpPr>
          <a:xfrm>
            <a:off x="963939" y="2545657"/>
            <a:ext cx="467824" cy="475896"/>
            <a:chOff x="4136752" y="1733232"/>
            <a:chExt cx="723738" cy="1422708"/>
          </a:xfrm>
        </p:grpSpPr>
        <p:sp>
          <p:nvSpPr>
            <p:cNvPr id="441" name="Google Shape;441;p25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44" name="Google Shape;444;p25"/>
          <p:cNvSpPr txBox="1"/>
          <p:nvPr/>
        </p:nvSpPr>
        <p:spPr>
          <a:xfrm>
            <a:off x="231550" y="2545651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445" name="Google Shape;445;p25"/>
          <p:cNvGrpSpPr/>
          <p:nvPr/>
        </p:nvGrpSpPr>
        <p:grpSpPr>
          <a:xfrm>
            <a:off x="963943" y="3256038"/>
            <a:ext cx="467824" cy="475896"/>
            <a:chOff x="4136752" y="1733232"/>
            <a:chExt cx="723738" cy="1422708"/>
          </a:xfrm>
        </p:grpSpPr>
        <p:sp>
          <p:nvSpPr>
            <p:cNvPr id="446" name="Google Shape;446;p25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49" name="Google Shape;449;p25"/>
          <p:cNvSpPr txBox="1"/>
          <p:nvPr/>
        </p:nvSpPr>
        <p:spPr>
          <a:xfrm>
            <a:off x="231553" y="3256032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1493350" y="1148225"/>
            <a:ext cx="51816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Most drugs are weak acids or weak bases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1" name="Google Shape;451;p25"/>
          <p:cNvSpPr txBox="1"/>
          <p:nvPr/>
        </p:nvSpPr>
        <p:spPr>
          <a:xfrm>
            <a:off x="1493350" y="1745453"/>
            <a:ext cx="5181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Normal urine (pH 5.3 ) slightly acidic and favors excretion of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basic drugs. </a:t>
            </a:r>
            <a:r>
              <a:rPr lang="en" sz="1300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Basic drug + acidic urine = ionized (so easily excreted )</a:t>
            </a:r>
            <a:endParaRPr sz="1300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2" name="Google Shape;452;p25"/>
          <p:cNvSpPr txBox="1"/>
          <p:nvPr/>
        </p:nvSpPr>
        <p:spPr>
          <a:xfrm>
            <a:off x="1493350" y="2493678"/>
            <a:ext cx="5181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Most of acidic drugs will be reabsorbed back into body.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Acidic drug + acidic urine = not ionized ( so hard to excrete)</a:t>
            </a:r>
            <a:endParaRPr sz="1300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3" name="Google Shape;453;p25"/>
          <p:cNvSpPr txBox="1"/>
          <p:nvPr/>
        </p:nvSpPr>
        <p:spPr>
          <a:xfrm>
            <a:off x="1493350" y="3192125"/>
            <a:ext cx="51816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Changing the pH of urine can inhibit or enhance the passive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tubular re-absorption of drugs.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4" name="Google Shape;454;p25"/>
          <p:cNvSpPr txBox="1"/>
          <p:nvPr/>
        </p:nvSpPr>
        <p:spPr>
          <a:xfrm>
            <a:off x="0" y="473175"/>
            <a:ext cx="648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Renal excretion of drugs and pH of urine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455" name="Google Shape;455;p25"/>
          <p:cNvGrpSpPr/>
          <p:nvPr/>
        </p:nvGrpSpPr>
        <p:grpSpPr>
          <a:xfrm>
            <a:off x="963943" y="3941838"/>
            <a:ext cx="467824" cy="475896"/>
            <a:chOff x="4136752" y="1733232"/>
            <a:chExt cx="723738" cy="1422708"/>
          </a:xfrm>
        </p:grpSpPr>
        <p:sp>
          <p:nvSpPr>
            <p:cNvPr id="456" name="Google Shape;456;p25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59" name="Google Shape;459;p25"/>
          <p:cNvSpPr txBox="1"/>
          <p:nvPr/>
        </p:nvSpPr>
        <p:spPr>
          <a:xfrm>
            <a:off x="231553" y="3941832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05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60" name="Google Shape;460;p25"/>
          <p:cNvSpPr txBox="1"/>
          <p:nvPr/>
        </p:nvSpPr>
        <p:spPr>
          <a:xfrm>
            <a:off x="1493350" y="3784241"/>
            <a:ext cx="51816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Urine pH varies from 4.5 to 8 depending upon the diet e.g.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meat decreases urinary pH (more acidic urine) and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carbohydrates rich food may increase urinary pH.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1" name="Google Shape;461;p25"/>
          <p:cNvSpPr txBox="1"/>
          <p:nvPr/>
        </p:nvSpPr>
        <p:spPr>
          <a:xfrm>
            <a:off x="1277238" y="5276700"/>
            <a:ext cx="48306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Urinary pH trapping (Ion trapping)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2" name="Google Shape;462;p25"/>
          <p:cNvSpPr txBox="1"/>
          <p:nvPr/>
        </p:nvSpPr>
        <p:spPr>
          <a:xfrm>
            <a:off x="2318163" y="5897825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is used to enhance renal clearance of drugs during toxicity</a:t>
            </a:r>
            <a:endParaRPr b="1">
              <a:solidFill>
                <a:srgbClr val="99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865338" y="6763750"/>
            <a:ext cx="2556900" cy="4560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Urine acidification</a:t>
            </a:r>
            <a:endParaRPr b="1"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4137763" y="6763750"/>
            <a:ext cx="2556900" cy="4560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Urine alkalization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1253113" y="7364238"/>
            <a:ext cx="16191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By ammonium chloride (NH4Cl)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increases excretion of</a:t>
            </a:r>
            <a:r>
              <a:rPr b="1" lang="en" sz="1100">
                <a:solidFill>
                  <a:srgbClr val="CC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n" sz="11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basic drugs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 :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amphetamine, gentamicin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Basic drugs favors acidic urine</a:t>
            </a:r>
            <a:endParaRPr b="1" sz="900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6" name="Google Shape;466;p25"/>
          <p:cNvSpPr/>
          <p:nvPr/>
        </p:nvSpPr>
        <p:spPr>
          <a:xfrm>
            <a:off x="4695063" y="7401063"/>
            <a:ext cx="16191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By sodium bicarbonate (NaHCO3)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increases excretion of </a:t>
            </a:r>
            <a:r>
              <a:rPr b="1" lang="en" sz="11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acidic drugs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aspirin,</a:t>
            </a:r>
            <a:r>
              <a:rPr b="1" lang="en" sz="11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barbiturates</a:t>
            </a:r>
            <a:endParaRPr b="1" sz="11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Acidic drugs favors basic urine</a:t>
            </a:r>
            <a:endParaRPr b="1" sz="9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/>
          <p:nvPr/>
        </p:nvSpPr>
        <p:spPr>
          <a:xfrm>
            <a:off x="354450" y="175101"/>
            <a:ext cx="68511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Cont…Urinary pH trapping (Ion trapping)</a:t>
            </a:r>
            <a:endParaRPr b="1"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 of urine alkalinisation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2" name="Google Shape;472;p26"/>
          <p:cNvSpPr txBox="1"/>
          <p:nvPr/>
        </p:nvSpPr>
        <p:spPr>
          <a:xfrm>
            <a:off x="185400" y="904304"/>
            <a:ext cx="71892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1- Consider a barbiturate (weak acidic drug </a:t>
            </a:r>
            <a:r>
              <a:rPr b="1"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Ex: aspirin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) overdose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an </a:t>
            </a:r>
            <a:r>
              <a:rPr lang="en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 of a patient with an overdose of acidic drug.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73" name="Google Shape;4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123" y="1589210"/>
            <a:ext cx="2418801" cy="3310274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26"/>
          <p:cNvSpPr txBox="1"/>
          <p:nvPr/>
        </p:nvSpPr>
        <p:spPr>
          <a:xfrm>
            <a:off x="843152" y="1488250"/>
            <a:ext cx="14883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D966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Urine</a:t>
            </a:r>
            <a:endParaRPr b="1" sz="2000">
              <a:solidFill>
                <a:srgbClr val="FFD9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2000">
                <a:latin typeface="Titillium Web"/>
                <a:ea typeface="Titillium Web"/>
                <a:cs typeface="Titillium Web"/>
                <a:sym typeface="Titillium Web"/>
              </a:rPr>
              <a:t>Ph 5.3</a:t>
            </a: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Normally acidic</a:t>
            </a:r>
            <a:endParaRPr sz="20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5" name="Google Shape;475;p26"/>
          <p:cNvSpPr txBox="1"/>
          <p:nvPr/>
        </p:nvSpPr>
        <p:spPr>
          <a:xfrm>
            <a:off x="5380546" y="1589201"/>
            <a:ext cx="159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0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</a:t>
            </a:r>
            <a:endParaRPr b="1" sz="2000">
              <a:solidFill>
                <a:srgbClr val="E0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 7.4</a:t>
            </a:r>
            <a:endParaRPr/>
          </a:p>
        </p:txBody>
      </p:sp>
      <p:sp>
        <p:nvSpPr>
          <p:cNvPr id="476" name="Google Shape;476;p26"/>
          <p:cNvSpPr txBox="1"/>
          <p:nvPr/>
        </p:nvSpPr>
        <p:spPr>
          <a:xfrm>
            <a:off x="186907" y="2637900"/>
            <a:ext cx="26664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Aspirin will be:</a:t>
            </a: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More non-ionized portion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+ 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Less ionized portion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r>
              <a:rPr lang="en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lipid solubility = reabsorption</a:t>
            </a:r>
            <a:endParaRPr sz="13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77" name="Google Shape;477;p26"/>
          <p:cNvSpPr txBox="1"/>
          <p:nvPr/>
        </p:nvSpPr>
        <p:spPr>
          <a:xfrm>
            <a:off x="840725" y="5034439"/>
            <a:ext cx="6048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Most of acidic drug will be </a:t>
            </a:r>
            <a:r>
              <a:rPr b="1"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reabsorbed back 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into body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8" name="Google Shape;478;p26"/>
          <p:cNvCxnSpPr/>
          <p:nvPr/>
        </p:nvCxnSpPr>
        <p:spPr>
          <a:xfrm>
            <a:off x="450608" y="5680950"/>
            <a:ext cx="6658800" cy="5130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9" name="Google Shape;479;p26"/>
          <p:cNvSpPr txBox="1"/>
          <p:nvPr/>
        </p:nvSpPr>
        <p:spPr>
          <a:xfrm>
            <a:off x="450600" y="5815925"/>
            <a:ext cx="6658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2- In presence of sodium bicarbonate, </a:t>
            </a:r>
            <a:r>
              <a:rPr b="1" lang="en" sz="1600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urine is alkaline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b="1" lang="en" sz="1600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excretion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of acidic drug </a:t>
            </a:r>
            <a:r>
              <a:rPr b="1"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Ex: aspirin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into urine.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Same </a:t>
            </a:r>
            <a:r>
              <a:rPr lang="en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patient, after taking sodium bicarbonate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0" name="Google Shape;480;p26"/>
          <p:cNvSpPr txBox="1"/>
          <p:nvPr/>
        </p:nvSpPr>
        <p:spPr>
          <a:xfrm>
            <a:off x="911692" y="6584511"/>
            <a:ext cx="1216800" cy="10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D966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Urine</a:t>
            </a:r>
            <a:endParaRPr b="1" sz="2000">
              <a:solidFill>
                <a:srgbClr val="FFD9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2000">
                <a:latin typeface="Titillium Web"/>
                <a:ea typeface="Titillium Web"/>
                <a:cs typeface="Titillium Web"/>
                <a:sym typeface="Titillium Web"/>
              </a:rPr>
              <a:t>Ph 8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Alkaline</a:t>
            </a:r>
            <a:endParaRPr sz="2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5380546" y="6635801"/>
            <a:ext cx="159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E0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</a:t>
            </a:r>
            <a:endParaRPr b="1" sz="2000">
              <a:solidFill>
                <a:srgbClr val="E0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Ph 7.4</a:t>
            </a:r>
            <a:endParaRPr/>
          </a:p>
        </p:txBody>
      </p:sp>
      <p:sp>
        <p:nvSpPr>
          <p:cNvPr id="482" name="Google Shape;482;p26"/>
          <p:cNvSpPr txBox="1"/>
          <p:nvPr/>
        </p:nvSpPr>
        <p:spPr>
          <a:xfrm>
            <a:off x="186907" y="7652375"/>
            <a:ext cx="2666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Aspirin will be:</a:t>
            </a: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 Less non-ionized portion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+ 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More ionized portion</a:t>
            </a:r>
            <a:endParaRPr sz="13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3" name="Google Shape;483;p26"/>
          <p:cNvSpPr txBox="1"/>
          <p:nvPr/>
        </p:nvSpPr>
        <p:spPr>
          <a:xfrm>
            <a:off x="1260732" y="9872000"/>
            <a:ext cx="54696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 of acidic drug will be </a:t>
            </a:r>
            <a:r>
              <a:rPr b="1"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eliminated into alkaline urine</a:t>
            </a:r>
            <a:endParaRPr b="1" sz="1600">
              <a:solidFill>
                <a:srgbClr val="99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439:Notice that in ( 1 ) the urine PH still the same , so the excretion of barbiturate is low .  While in (2) after the addition of NaHCO3 the excretion of barbiturate is increased.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4" name="Google Shape;484;p26"/>
          <p:cNvSpPr txBox="1"/>
          <p:nvPr/>
        </p:nvSpPr>
        <p:spPr>
          <a:xfrm>
            <a:off x="-7267449" y="6354725"/>
            <a:ext cx="6048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26"/>
          <p:cNvSpPr txBox="1"/>
          <p:nvPr/>
        </p:nvSpPr>
        <p:spPr>
          <a:xfrm>
            <a:off x="5111210" y="2828788"/>
            <a:ext cx="199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Titillium Web"/>
                <a:ea typeface="Titillium Web"/>
                <a:cs typeface="Titillium Web"/>
                <a:sym typeface="Titillium Web"/>
              </a:rPr>
              <a:t>Weak acid drug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86" name="Google Shape;486;p26"/>
          <p:cNvSpPr txBox="1"/>
          <p:nvPr/>
        </p:nvSpPr>
        <p:spPr>
          <a:xfrm>
            <a:off x="5111200" y="7894600"/>
            <a:ext cx="1597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 acid drug</a:t>
            </a:r>
            <a:endParaRPr sz="1500"/>
          </a:p>
        </p:txBody>
      </p:sp>
      <p:sp>
        <p:nvSpPr>
          <p:cNvPr id="487" name="Google Shape;487;p26"/>
          <p:cNvSpPr txBox="1"/>
          <p:nvPr/>
        </p:nvSpPr>
        <p:spPr>
          <a:xfrm>
            <a:off x="4137560" y="3065381"/>
            <a:ext cx="603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More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26"/>
          <p:cNvSpPr txBox="1"/>
          <p:nvPr/>
        </p:nvSpPr>
        <p:spPr>
          <a:xfrm>
            <a:off x="3693867" y="4469029"/>
            <a:ext cx="603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Less 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9" name="Google Shape;489;p26"/>
          <p:cNvPicPr preferRelativeResize="0"/>
          <p:nvPr/>
        </p:nvPicPr>
        <p:blipFill rotWithShape="1">
          <a:blip r:embed="rId4">
            <a:alphaModFix/>
          </a:blip>
          <a:srcRect b="0" l="0" r="3984" t="0"/>
          <a:stretch/>
        </p:blipFill>
        <p:spPr>
          <a:xfrm>
            <a:off x="2853300" y="6751025"/>
            <a:ext cx="2257900" cy="30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6"/>
          <p:cNvSpPr txBox="1"/>
          <p:nvPr/>
        </p:nvSpPr>
        <p:spPr>
          <a:xfrm>
            <a:off x="5862899" y="237148"/>
            <a:ext cx="1697100" cy="53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Special thanks to team439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6"/>
          <p:cNvSpPr txBox="1"/>
          <p:nvPr/>
        </p:nvSpPr>
        <p:spPr>
          <a:xfrm>
            <a:off x="0" y="3113000"/>
            <a:ext cx="3174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 Drug is acidic and medium is acidic as well-&gt; </a:t>
            </a:r>
            <a:endParaRPr sz="9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non-ionized-&gt; lipid soluble-&gt; reabsorption</a:t>
            </a:r>
            <a:endParaRPr sz="9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26"/>
          <p:cNvSpPr txBox="1"/>
          <p:nvPr/>
        </p:nvSpPr>
        <p:spPr>
          <a:xfrm>
            <a:off x="0" y="8663990"/>
            <a:ext cx="3174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 Drug is acidic and the medium is </a:t>
            </a: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alkaline </a:t>
            </a: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-&gt; </a:t>
            </a:r>
            <a:endParaRPr sz="9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Ionized-&gt; water soluble-&gt; not </a:t>
            </a:r>
            <a:r>
              <a:rPr lang="en" sz="9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absorbed </a:t>
            </a:r>
            <a:endParaRPr sz="9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26"/>
          <p:cNvSpPr txBox="1"/>
          <p:nvPr/>
        </p:nvSpPr>
        <p:spPr>
          <a:xfrm>
            <a:off x="3858776" y="9514099"/>
            <a:ext cx="603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More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4250159" y="8066081"/>
            <a:ext cx="603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Less </a:t>
            </a:r>
            <a:endParaRPr sz="11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7"/>
          <p:cNvSpPr txBox="1"/>
          <p:nvPr/>
        </p:nvSpPr>
        <p:spPr>
          <a:xfrm>
            <a:off x="231900" y="206125"/>
            <a:ext cx="70758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Drugs Excreted Mainly by The kidney:</a:t>
            </a:r>
            <a:endParaRPr b="1"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00" name="Google Shape;500;p27"/>
          <p:cNvCxnSpPr>
            <a:stCxn id="501" idx="0"/>
          </p:cNvCxnSpPr>
          <p:nvPr/>
        </p:nvCxnSpPr>
        <p:spPr>
          <a:xfrm flipH="1">
            <a:off x="294275" y="881897"/>
            <a:ext cx="300" cy="30408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1" name="Google Shape;501;p27"/>
          <p:cNvSpPr/>
          <p:nvPr/>
        </p:nvSpPr>
        <p:spPr>
          <a:xfrm>
            <a:off x="181025" y="881897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7"/>
          <p:cNvSpPr txBox="1"/>
          <p:nvPr/>
        </p:nvSpPr>
        <p:spPr>
          <a:xfrm>
            <a:off x="477305" y="826023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3" name="Google Shape;503;p27"/>
          <p:cNvSpPr txBox="1"/>
          <p:nvPr/>
        </p:nvSpPr>
        <p:spPr>
          <a:xfrm>
            <a:off x="4196516" y="905438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4" name="Google Shape;504;p27"/>
          <p:cNvSpPr txBox="1"/>
          <p:nvPr/>
        </p:nvSpPr>
        <p:spPr>
          <a:xfrm>
            <a:off x="515634" y="2468264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5" name="Google Shape;505;p27"/>
          <p:cNvSpPr txBox="1"/>
          <p:nvPr/>
        </p:nvSpPr>
        <p:spPr>
          <a:xfrm>
            <a:off x="4143063" y="2468280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6" name="Google Shape;506;p27"/>
          <p:cNvSpPr txBox="1"/>
          <p:nvPr/>
        </p:nvSpPr>
        <p:spPr>
          <a:xfrm>
            <a:off x="515627" y="3345681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7" name="Google Shape;507;p27"/>
          <p:cNvSpPr txBox="1"/>
          <p:nvPr/>
        </p:nvSpPr>
        <p:spPr>
          <a:xfrm>
            <a:off x="909327" y="851354"/>
            <a:ext cx="25545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Char char="●"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Penicillins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tillium Web"/>
              <a:buChar char="●"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Aminoglycosides (gentamicin)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Titillium Web"/>
              <a:buChar char="●"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Cephalosporins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D5A6BD"/>
              </a:buClr>
              <a:buSzPts val="1200"/>
              <a:buFont typeface="Titillium Web"/>
              <a:buChar char="●"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Sulfonamides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Titillium Web"/>
              <a:buChar char="●"/>
            </a:pP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Vancomycin</a:t>
            </a:r>
            <a:endParaRPr sz="12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Titillium Web"/>
              <a:buChar char="●"/>
            </a:pP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Imipenem</a:t>
            </a:r>
            <a:endParaRPr sz="12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8" name="Google Shape;508;p27"/>
          <p:cNvSpPr txBox="1"/>
          <p:nvPr/>
        </p:nvSpPr>
        <p:spPr>
          <a:xfrm>
            <a:off x="4695875" y="800150"/>
            <a:ext cx="12123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NSAIDs</a:t>
            </a:r>
            <a:endParaRPr b="1" sz="1600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9" name="Google Shape;509;p27"/>
          <p:cNvSpPr txBox="1"/>
          <p:nvPr/>
        </p:nvSpPr>
        <p:spPr>
          <a:xfrm>
            <a:off x="965270" y="772250"/>
            <a:ext cx="1335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Antibiotics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" name="Google Shape;510;p27"/>
          <p:cNvSpPr txBox="1"/>
          <p:nvPr/>
        </p:nvSpPr>
        <p:spPr>
          <a:xfrm>
            <a:off x="4606216" y="1100733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Aspirin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1" name="Google Shape;511;p27"/>
          <p:cNvSpPr txBox="1"/>
          <p:nvPr/>
        </p:nvSpPr>
        <p:spPr>
          <a:xfrm>
            <a:off x="4695884" y="3399738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Digoxin</a:t>
            </a:r>
            <a:endParaRPr b="1" sz="1600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2" name="Google Shape;512;p27"/>
          <p:cNvSpPr txBox="1"/>
          <p:nvPr/>
        </p:nvSpPr>
        <p:spPr>
          <a:xfrm>
            <a:off x="4644035" y="2382851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Anticancer Drugs</a:t>
            </a:r>
            <a:endParaRPr b="1" sz="1600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1060927" y="3378618"/>
            <a:ext cx="1335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Lithium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4196527" y="3387438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6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1041905" y="2703471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cyclosporine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4561869" y="2682493"/>
            <a:ext cx="30000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Titillium Web"/>
              <a:buChar char="●"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Cisplatin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7" name="Google Shape;517;p27"/>
          <p:cNvSpPr/>
          <p:nvPr/>
        </p:nvSpPr>
        <p:spPr>
          <a:xfrm>
            <a:off x="181025" y="2564847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181025" y="3494400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9" name="Google Shape;519;p27"/>
          <p:cNvGrpSpPr/>
          <p:nvPr/>
        </p:nvGrpSpPr>
        <p:grpSpPr>
          <a:xfrm>
            <a:off x="100437" y="4110513"/>
            <a:ext cx="388285" cy="708082"/>
            <a:chOff x="4136752" y="1733232"/>
            <a:chExt cx="723738" cy="1422708"/>
          </a:xfrm>
        </p:grpSpPr>
        <p:sp>
          <p:nvSpPr>
            <p:cNvPr id="520" name="Google Shape;520;p27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" name="Google Shape;523;p27"/>
          <p:cNvSpPr txBox="1"/>
          <p:nvPr/>
        </p:nvSpPr>
        <p:spPr>
          <a:xfrm>
            <a:off x="535300" y="4127650"/>
            <a:ext cx="70314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Be careful upon prescribing those drugs , they may be contraindicated or need dose adjustment in: 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27"/>
          <p:cNvSpPr txBox="1"/>
          <p:nvPr/>
        </p:nvSpPr>
        <p:spPr>
          <a:xfrm>
            <a:off x="2473387" y="4504553"/>
            <a:ext cx="5265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● 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Renal failure patients</a:t>
            </a:r>
            <a:r>
              <a:rPr lang="en" sz="16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(renal disease)</a:t>
            </a:r>
            <a:r>
              <a:rPr lang="en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 ● Elderly patients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525" name="Google Shape;525;p27"/>
          <p:cNvGraphicFramePr/>
          <p:nvPr/>
        </p:nvGraphicFramePr>
        <p:xfrm>
          <a:off x="-10203" y="5006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{C841EA30-8C5A-41D1-9F1F-0A8A4423A63B}</a:tableStyleId>
              </a:tblPr>
              <a:tblGrid>
                <a:gridCol w="2592125"/>
                <a:gridCol w="2617000"/>
                <a:gridCol w="2350875"/>
              </a:tblGrid>
              <a:tr h="60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renal clearance </a:t>
                      </a:r>
                      <a:endParaRPr b="1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Creatinine clearance Rate (CrCl)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601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Deﬁnition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the unit volume (ml) of plasma cleared by the kidney per unit time (min)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148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Importance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Depends on adequate renal function.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If renal clearance is impaired, this may increas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t ½  of drugs and may result into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toxicity.</a:t>
                      </a:r>
                      <a:endParaRPr b="1"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● Important for drugs: 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6A5A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➔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With narrow therapeutic index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e.g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. lithium, digoxin, warfarin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solidFill>
                            <a:srgbClr val="76A5A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➔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Excreted mainly by the kidney.</a:t>
                      </a:r>
                      <a:endParaRPr sz="1200">
                        <a:solidFill>
                          <a:srgbClr val="C27BA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(Girl’s dr only focused on this)</a:t>
                      </a:r>
                      <a:endParaRPr sz="1100">
                        <a:solidFill>
                          <a:srgbClr val="6AA84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Used to estimate GFR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WHY? 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76A5A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➔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Because it’s produced from muscles and freely filtered.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</a:t>
                      </a:r>
                      <a:r>
                        <a:rPr lang="en" sz="1200">
                          <a:solidFill>
                            <a:srgbClr val="C27BA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low MW, water soluble, and is not protein bound).</a:t>
                      </a:r>
                      <a:endParaRPr sz="1200">
                        <a:solidFill>
                          <a:srgbClr val="C27BA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22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Equation name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ockcroft-Gault equation for estimation of creatinine clearance</a:t>
                      </a:r>
                      <a:endParaRPr sz="12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5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Equation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Unit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(ml/min)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526" name="Google Shape;526;p27"/>
          <p:cNvSpPr txBox="1"/>
          <p:nvPr/>
        </p:nvSpPr>
        <p:spPr>
          <a:xfrm>
            <a:off x="1060914" y="2408326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Immunosuppressants</a:t>
            </a:r>
            <a:endParaRPr b="1" sz="1600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27" name="Google Shape;527;p27"/>
          <p:cNvCxnSpPr/>
          <p:nvPr/>
        </p:nvCxnSpPr>
        <p:spPr>
          <a:xfrm>
            <a:off x="3914738" y="943625"/>
            <a:ext cx="18300" cy="29148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8" name="Google Shape;528;p27"/>
          <p:cNvSpPr/>
          <p:nvPr/>
        </p:nvSpPr>
        <p:spPr>
          <a:xfrm>
            <a:off x="3814827" y="943635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7"/>
          <p:cNvSpPr/>
          <p:nvPr/>
        </p:nvSpPr>
        <p:spPr>
          <a:xfrm flipH="1" rot="10800000">
            <a:off x="3814825" y="3515217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7"/>
          <p:cNvSpPr/>
          <p:nvPr/>
        </p:nvSpPr>
        <p:spPr>
          <a:xfrm>
            <a:off x="3800902" y="2513623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108" y="9436800"/>
            <a:ext cx="1655791" cy="5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835" y="9848406"/>
            <a:ext cx="1096124" cy="35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6008" y="9497025"/>
            <a:ext cx="420335" cy="3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4412" y="9582800"/>
            <a:ext cx="782850" cy="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7"/>
          <p:cNvPicPr preferRelativeResize="0"/>
          <p:nvPr/>
        </p:nvPicPr>
        <p:blipFill rotWithShape="1">
          <a:blip r:embed="rId7">
            <a:alphaModFix/>
          </a:blip>
          <a:srcRect b="11081" l="8197" r="0" t="14046"/>
          <a:stretch/>
        </p:blipFill>
        <p:spPr>
          <a:xfrm>
            <a:off x="6138800" y="9497025"/>
            <a:ext cx="1096126" cy="3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6750" y="9865151"/>
            <a:ext cx="818149" cy="13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3729" y="9807149"/>
            <a:ext cx="840200" cy="30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38807" y="9848399"/>
            <a:ext cx="304930" cy="2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5310176" y="9922750"/>
            <a:ext cx="78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SCr=serum creatinine </a:t>
            </a:r>
            <a:endParaRPr sz="5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BW= body weight </a:t>
            </a:r>
            <a:endParaRPr sz="5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0" name="Google Shape;540;p27"/>
          <p:cNvSpPr txBox="1"/>
          <p:nvPr/>
        </p:nvSpPr>
        <p:spPr>
          <a:xfrm>
            <a:off x="181025" y="5006425"/>
            <a:ext cx="16557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For better understanding Check physiology 3rd lecture good luck 🤍</a:t>
            </a:r>
            <a:endParaRPr sz="9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1" name="Google Shape;541;p27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15340" l="0" r="0" t="0"/>
          <a:stretch/>
        </p:blipFill>
        <p:spPr>
          <a:xfrm>
            <a:off x="1965128" y="5024361"/>
            <a:ext cx="620001" cy="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7"/>
          <p:cNvSpPr txBox="1"/>
          <p:nvPr/>
        </p:nvSpPr>
        <p:spPr>
          <a:xfrm>
            <a:off x="1965130" y="5376300"/>
            <a:ext cx="7827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Min 49:30</a:t>
            </a:r>
            <a:endParaRPr sz="900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27"/>
          <p:cNvSpPr txBox="1"/>
          <p:nvPr/>
        </p:nvSpPr>
        <p:spPr>
          <a:xfrm>
            <a:off x="458989" y="9865150"/>
            <a:ext cx="1835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For our information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8"/>
          <p:cNvSpPr txBox="1"/>
          <p:nvPr/>
        </p:nvSpPr>
        <p:spPr>
          <a:xfrm>
            <a:off x="246595" y="60699"/>
            <a:ext cx="6342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So what should we do in this situation ?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549" name="Google Shape;549;p28"/>
          <p:cNvGrpSpPr/>
          <p:nvPr/>
        </p:nvGrpSpPr>
        <p:grpSpPr>
          <a:xfrm>
            <a:off x="688677" y="1456192"/>
            <a:ext cx="467824" cy="475896"/>
            <a:chOff x="4136752" y="1733232"/>
            <a:chExt cx="723738" cy="1422708"/>
          </a:xfrm>
        </p:grpSpPr>
        <p:sp>
          <p:nvSpPr>
            <p:cNvPr id="550" name="Google Shape;550;p2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553" name="Google Shape;553;p28"/>
          <p:cNvSpPr txBox="1"/>
          <p:nvPr/>
        </p:nvSpPr>
        <p:spPr>
          <a:xfrm>
            <a:off x="92275" y="719036"/>
            <a:ext cx="6621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4" name="Google Shape;554;p28"/>
          <p:cNvSpPr txBox="1"/>
          <p:nvPr/>
        </p:nvSpPr>
        <p:spPr>
          <a:xfrm>
            <a:off x="11875" y="1456287"/>
            <a:ext cx="822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-54525" y="2149413"/>
            <a:ext cx="822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03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6" name="Google Shape;556;p28"/>
          <p:cNvSpPr txBox="1"/>
          <p:nvPr/>
        </p:nvSpPr>
        <p:spPr>
          <a:xfrm>
            <a:off x="71625" y="2878286"/>
            <a:ext cx="822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11875" y="3781962"/>
            <a:ext cx="822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05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558" name="Google Shape;558;p28"/>
          <p:cNvSpPr txBox="1"/>
          <p:nvPr/>
        </p:nvSpPr>
        <p:spPr>
          <a:xfrm>
            <a:off x="1134225" y="642024"/>
            <a:ext cx="61419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Dose reduction of drugs is required to prevent toxicity especially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with a narrow therapeutic index drugs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600">
                <a:solidFill>
                  <a:srgbClr val="85200C"/>
                </a:solidFill>
                <a:latin typeface="Titillium Web"/>
                <a:ea typeface="Titillium Web"/>
                <a:cs typeface="Titillium Web"/>
                <a:sym typeface="Titillium Web"/>
              </a:rPr>
              <a:t>(therapeutic drug monitoring).</a:t>
            </a:r>
            <a:endParaRPr sz="1600">
              <a:solidFill>
                <a:srgbClr val="85200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9" name="Google Shape;559;p28"/>
          <p:cNvGrpSpPr/>
          <p:nvPr/>
        </p:nvGrpSpPr>
        <p:grpSpPr>
          <a:xfrm>
            <a:off x="688682" y="719017"/>
            <a:ext cx="467824" cy="475896"/>
            <a:chOff x="4136752" y="1733232"/>
            <a:chExt cx="723738" cy="1422708"/>
          </a:xfrm>
        </p:grpSpPr>
        <p:sp>
          <p:nvSpPr>
            <p:cNvPr id="560" name="Google Shape;560;p2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563" name="Google Shape;563;p28"/>
          <p:cNvGrpSpPr/>
          <p:nvPr/>
        </p:nvGrpSpPr>
        <p:grpSpPr>
          <a:xfrm>
            <a:off x="688677" y="2138242"/>
            <a:ext cx="467824" cy="475896"/>
            <a:chOff x="4136752" y="1733232"/>
            <a:chExt cx="723738" cy="1422708"/>
          </a:xfrm>
        </p:grpSpPr>
        <p:sp>
          <p:nvSpPr>
            <p:cNvPr id="564" name="Google Shape;564;p2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66" name="Google Shape;566;p2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567" name="Google Shape;567;p28"/>
          <p:cNvGrpSpPr/>
          <p:nvPr/>
        </p:nvGrpSpPr>
        <p:grpSpPr>
          <a:xfrm>
            <a:off x="688673" y="3781974"/>
            <a:ext cx="467824" cy="475896"/>
            <a:chOff x="4136752" y="1733232"/>
            <a:chExt cx="723738" cy="1422708"/>
          </a:xfrm>
        </p:grpSpPr>
        <p:sp>
          <p:nvSpPr>
            <p:cNvPr id="568" name="Google Shape;568;p2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571" name="Google Shape;571;p28"/>
          <p:cNvGrpSpPr/>
          <p:nvPr/>
        </p:nvGrpSpPr>
        <p:grpSpPr>
          <a:xfrm>
            <a:off x="688677" y="2885055"/>
            <a:ext cx="467824" cy="475896"/>
            <a:chOff x="4136752" y="1733232"/>
            <a:chExt cx="723738" cy="1422708"/>
          </a:xfrm>
        </p:grpSpPr>
        <p:sp>
          <p:nvSpPr>
            <p:cNvPr id="572" name="Google Shape;572;p2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73" name="Google Shape;573;p2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574" name="Google Shape;574;p2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575" name="Google Shape;575;p28"/>
          <p:cNvSpPr txBox="1"/>
          <p:nvPr/>
        </p:nvSpPr>
        <p:spPr>
          <a:xfrm>
            <a:off x="1134225" y="1524502"/>
            <a:ext cx="614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Keep the usual dose but prolong the dosing intervals 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E.g</a:t>
            </a: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Gentamicin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8"/>
          <p:cNvSpPr txBox="1"/>
          <p:nvPr/>
        </p:nvSpPr>
        <p:spPr>
          <a:xfrm>
            <a:off x="1088175" y="2138249"/>
            <a:ext cx="62340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Decrease the dose without changing dosing intervals 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E.g</a:t>
            </a: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Digoxin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8"/>
          <p:cNvSpPr txBox="1"/>
          <p:nvPr/>
        </p:nvSpPr>
        <p:spPr>
          <a:xfrm>
            <a:off x="1134225" y="2842849"/>
            <a:ext cx="6536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dose adjustment is needed when creatinine clearance is below 60 ml/min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8"/>
          <p:cNvSpPr txBox="1"/>
          <p:nvPr/>
        </p:nvSpPr>
        <p:spPr>
          <a:xfrm>
            <a:off x="1248525" y="3084596"/>
            <a:ext cx="66183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Char char="●"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Minor dose adjustment if CrCl = 30-60 mL/min.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Char char="●"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Major dose adjustment if CrCl &lt; 15 mL/min</a:t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8"/>
          <p:cNvSpPr txBox="1"/>
          <p:nvPr/>
        </p:nvSpPr>
        <p:spPr>
          <a:xfrm>
            <a:off x="242401" y="4445687"/>
            <a:ext cx="7327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When does reduction is not required in renal impairment ?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0" name="Google Shape;580;p28"/>
          <p:cNvSpPr txBox="1"/>
          <p:nvPr/>
        </p:nvSpPr>
        <p:spPr>
          <a:xfrm>
            <a:off x="126150" y="5293362"/>
            <a:ext cx="75600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6A5AF"/>
                </a:solidFill>
                <a:latin typeface="Titillium Web"/>
                <a:ea typeface="Titillium Web"/>
                <a:cs typeface="Titillium Web"/>
                <a:sym typeface="Titillium Web"/>
              </a:rPr>
              <a:t>➔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Occurs to few drugs that are excreted mainly into feces (Biliary excretion) e.g. ceftriaxone and </a:t>
            </a:r>
            <a:r>
              <a:rPr lang="en" sz="1600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doxycycline</a:t>
            </a: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 doesn’t need dose adjustment in renal impairment.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76A5AF"/>
                </a:solidFill>
                <a:latin typeface="Titillium Web"/>
                <a:ea typeface="Titillium Web"/>
                <a:cs typeface="Titillium Web"/>
                <a:sym typeface="Titillium Web"/>
              </a:rPr>
              <a:t>➔</a:t>
            </a:r>
            <a:r>
              <a:rPr b="1" lang="en" sz="16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6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Some drugs undergo enterohepatic circulation back into systemic circulation</a:t>
            </a:r>
            <a:endParaRPr sz="16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1" name="Google Shape;581;p28"/>
          <p:cNvSpPr txBox="1"/>
          <p:nvPr/>
        </p:nvSpPr>
        <p:spPr>
          <a:xfrm>
            <a:off x="1141125" y="3768005"/>
            <a:ext cx="58788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Monitor blood levels of drugs</a:t>
            </a:r>
            <a:r>
              <a:rPr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 sz="1600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(therapeutic drug monitoring).</a:t>
            </a:r>
            <a:endParaRPr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2" name="Google Shape;582;p28"/>
          <p:cNvSpPr txBox="1"/>
          <p:nvPr/>
        </p:nvSpPr>
        <p:spPr>
          <a:xfrm>
            <a:off x="244650" y="6287725"/>
            <a:ext cx="732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tillium Web"/>
                <a:ea typeface="Titillium Web"/>
                <a:cs typeface="Titillium Web"/>
                <a:sym typeface="Titillium Web"/>
              </a:rPr>
              <a:t>Risk Factors for NSAIDs-Associated Acute Renal Failure: </a:t>
            </a:r>
            <a:r>
              <a:rPr lang="en" sz="18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girl’s dr: It’s for our information.</a:t>
            </a:r>
            <a:endParaRPr sz="18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83" name="Google Shape;583;p28"/>
          <p:cNvCxnSpPr>
            <a:stCxn id="584" idx="0"/>
            <a:endCxn id="585" idx="4"/>
          </p:cNvCxnSpPr>
          <p:nvPr/>
        </p:nvCxnSpPr>
        <p:spPr>
          <a:xfrm flipH="1">
            <a:off x="353250" y="7265722"/>
            <a:ext cx="6900" cy="28398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4" name="Google Shape;584;p28"/>
          <p:cNvSpPr/>
          <p:nvPr/>
        </p:nvSpPr>
        <p:spPr>
          <a:xfrm>
            <a:off x="246600" y="7265722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8"/>
          <p:cNvSpPr txBox="1"/>
          <p:nvPr/>
        </p:nvSpPr>
        <p:spPr>
          <a:xfrm>
            <a:off x="558103" y="7205155"/>
            <a:ext cx="69822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Prostagalndins (PGs) have major role in the preservation of renal function when pathologic states compromise physiologic kidney processes.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7" name="Google Shape;587;p28"/>
          <p:cNvSpPr txBox="1"/>
          <p:nvPr/>
        </p:nvSpPr>
        <p:spPr>
          <a:xfrm>
            <a:off x="416750" y="7981375"/>
            <a:ext cx="6816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PGI2 and PGE2 antagonize the local effects of circulating angiotensin || , endothelin,vasopressin, and catecholamines that reduce renal circulation.</a:t>
            </a:r>
            <a:endParaRPr>
              <a:solidFill>
                <a:srgbClr val="99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8" name="Google Shape;588;p28"/>
          <p:cNvSpPr txBox="1"/>
          <p:nvPr/>
        </p:nvSpPr>
        <p:spPr>
          <a:xfrm>
            <a:off x="416750" y="8875426"/>
            <a:ext cx="6982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Prostaglandins  preserve GFR by antagonizing arteriolar vasoconstriction.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9" name="Google Shape;589;p28"/>
          <p:cNvSpPr txBox="1"/>
          <p:nvPr/>
        </p:nvSpPr>
        <p:spPr>
          <a:xfrm>
            <a:off x="450050" y="9711742"/>
            <a:ext cx="69822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significant reduction in GFR</a:t>
            </a:r>
            <a:r>
              <a:rPr lang="en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can occur following </a:t>
            </a:r>
            <a:r>
              <a:rPr lang="en">
                <a:solidFill>
                  <a:srgbClr val="99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administration of an NSAID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 to a patient with any underlying disease states (NSAIDs inhibit production of PGs)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90" name="Google Shape;590;p28"/>
          <p:cNvSpPr/>
          <p:nvPr/>
        </p:nvSpPr>
        <p:spPr>
          <a:xfrm>
            <a:off x="246450" y="8180163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246450" y="8974816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8"/>
          <p:cNvSpPr/>
          <p:nvPr/>
        </p:nvSpPr>
        <p:spPr>
          <a:xfrm>
            <a:off x="239550" y="9881425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"/>
          <p:cNvSpPr txBox="1"/>
          <p:nvPr/>
        </p:nvSpPr>
        <p:spPr>
          <a:xfrm>
            <a:off x="231900" y="206125"/>
            <a:ext cx="7075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Titillium Web"/>
                <a:ea typeface="Titillium Web"/>
                <a:cs typeface="Titillium Web"/>
                <a:sym typeface="Titillium Web"/>
              </a:rPr>
              <a:t>Orders of Elimination:</a:t>
            </a:r>
            <a:endParaRPr b="1" sz="2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597" name="Google Shape;597;p29"/>
          <p:cNvGraphicFramePr/>
          <p:nvPr/>
        </p:nvGraphicFramePr>
        <p:xfrm>
          <a:off x="-10199" y="7563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{C841EA30-8C5A-41D1-9F1F-0A8A4423A63B}</a:tableStyleId>
              </a:tblPr>
              <a:tblGrid>
                <a:gridCol w="2520000"/>
                <a:gridCol w="2520000"/>
                <a:gridCol w="2520000"/>
              </a:tblGrid>
              <a:tr h="705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CC412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Important male doctor focused on </a:t>
                      </a:r>
                      <a:endParaRPr b="1" sz="1200">
                        <a:solidFill>
                          <a:srgbClr val="CC4125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Zero order </a:t>
                      </a:r>
                      <a:endParaRPr b="1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First-order </a:t>
                      </a:r>
                      <a:endParaRPr b="1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</a:tr>
              <a:tr h="794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Half- life</a:t>
                      </a:r>
                      <a:endParaRPr b="1" sz="16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NOT EQUAL at two places on the curve </a:t>
                      </a:r>
                      <a:endParaRPr sz="16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EQUAL at two places on the curve</a:t>
                      </a:r>
                      <a:endParaRPr b="1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57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Lose per unit time 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Constant AMOUNT</a:t>
                      </a:r>
                      <a:endParaRPr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Constant </a:t>
                      </a:r>
                      <a:r>
                        <a:rPr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PERCENTAGE</a:t>
                      </a:r>
                      <a:r>
                        <a:rPr lang="en" sz="1600">
                          <a:solidFill>
                            <a:srgbClr val="CC4125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b="1">
                        <a:solidFill>
                          <a:srgbClr val="00000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130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rate of excretion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independent of the concentration of drugs in plasma.</a:t>
                      </a:r>
                      <a:endParaRPr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C27BA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(constant amount is eliminated per unit time).</a:t>
                      </a:r>
                      <a:endParaRPr sz="1600">
                        <a:solidFill>
                          <a:srgbClr val="C27BA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increased with increased in concentration of</a:t>
                      </a:r>
                      <a:endParaRPr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 in plasma</a:t>
                      </a:r>
                      <a:endParaRPr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directly proportional</a:t>
                      </a:r>
                      <a:endParaRPr sz="13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rgbClr val="C27BA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(constant percentage is eliminated per unit time).</a:t>
                      </a:r>
                      <a:endParaRPr sz="1600">
                        <a:solidFill>
                          <a:srgbClr val="C27BA0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  <a:tr h="721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Examples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Ethanol(alcohol)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phenytoin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aspirin 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Penicillin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aminoglycoside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quinolones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98" name="Google Shape;598;p29"/>
          <p:cNvSpPr/>
          <p:nvPr/>
        </p:nvSpPr>
        <p:spPr>
          <a:xfrm>
            <a:off x="6" y="630224"/>
            <a:ext cx="399000" cy="396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-10210" y="6306797"/>
            <a:ext cx="4268700" cy="3963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 from Dr slides for the First order of elimination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0" name="Google Shape;600;p29"/>
          <p:cNvSpPr/>
          <p:nvPr/>
        </p:nvSpPr>
        <p:spPr>
          <a:xfrm>
            <a:off x="-36000" y="6754800"/>
            <a:ext cx="4320300" cy="3498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601" name="Google Shape;601;p29"/>
          <p:cNvSpPr txBox="1"/>
          <p:nvPr/>
        </p:nvSpPr>
        <p:spPr>
          <a:xfrm>
            <a:off x="223050" y="6754800"/>
            <a:ext cx="37506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</a:t>
            </a: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If a drug with a 2-hour half life is given with an initial dose of 8 mcg/ml, assuming first-order kinetics, how much drug will be left at 6 hours?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A) 8 mcg/ml.       B) 4 mcg/ml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C) 2 mcg/ml        D) 1 mcg/ml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Answer</a:t>
            </a: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: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50% is lost every 2h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First 2h : 8mg </a:t>
            </a:r>
            <a:r>
              <a:rPr b="1"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</a:t>
            </a: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4mg.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 2h : 4mg </a:t>
            </a:r>
            <a:r>
              <a:rPr b="1"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</a:t>
            </a: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2mg.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Third 2h : 2mg </a:t>
            </a:r>
            <a:r>
              <a:rPr b="1"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→</a:t>
            </a:r>
            <a:r>
              <a:rPr lang="en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1mg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2" name="Google Shape;602;p29"/>
          <p:cNvSpPr txBox="1"/>
          <p:nvPr/>
        </p:nvSpPr>
        <p:spPr>
          <a:xfrm>
            <a:off x="4724338" y="6577013"/>
            <a:ext cx="1396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0"/>
          <p:cNvSpPr txBox="1"/>
          <p:nvPr/>
        </p:nvSpPr>
        <p:spPr>
          <a:xfrm>
            <a:off x="2246250" y="543430"/>
            <a:ext cx="30000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latin typeface="Titillium Web"/>
                <a:ea typeface="Titillium Web"/>
                <a:cs typeface="Titillium Web"/>
                <a:sym typeface="Titillium Web"/>
              </a:rPr>
              <a:t>Summary</a:t>
            </a:r>
            <a:endParaRPr b="1" sz="4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Titillium Web"/>
                <a:ea typeface="Titillium Web"/>
                <a:cs typeface="Titillium Web"/>
                <a:sym typeface="Titillium Web"/>
              </a:rPr>
              <a:t>From the slides 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8" name="Google Shape;608;p30"/>
          <p:cNvSpPr txBox="1"/>
          <p:nvPr/>
        </p:nvSpPr>
        <p:spPr>
          <a:xfrm>
            <a:off x="432624" y="1857325"/>
            <a:ext cx="6807300" cy="84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Titillium Web"/>
                <a:ea typeface="Titillium Web"/>
                <a:cs typeface="Titillium Web"/>
                <a:sym typeface="Titillium Web"/>
              </a:rPr>
              <a:t>★ </a:t>
            </a: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Polar drugs are readily excreted and poorly reabsorbed.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 ★  Lipid soluble drugs are reabsorbed back and excretion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will be low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  Acidic drugs are best excreted in alkaline urine (sodium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bicarbonate).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 Basic drugs are best excreted in acidic urine (ammonium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chloride).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★Enterohepatic  circulation  prolongs  half  life  of  the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drug.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★ </a:t>
            </a: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Inulin and creatinine are used to assess renal function.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  Competition for active secretion prolongs half life of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some drugs e.g penicillin and probenecid.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 Protein binding of drugs inhibits renal excretion of drugs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except those that are actively secreted.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 NSAIDS e.g aspirin and ibuprofen inhibits the production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of PGs and therefore reduces renal perfusion and GFR.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★ Irrespective of the mechanism of renal excretion of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drugs, decreased renal blood ﬂow decrease excretion of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drugs.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252450" y="1728600"/>
            <a:ext cx="6987600" cy="88632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1"/>
          <p:cNvSpPr txBox="1"/>
          <p:nvPr/>
        </p:nvSpPr>
        <p:spPr>
          <a:xfrm>
            <a:off x="0" y="703801"/>
            <a:ext cx="1860600" cy="62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</a:t>
            </a:r>
            <a:endParaRPr b="1" sz="29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5" name="Google Shape;615;p31"/>
          <p:cNvSpPr txBox="1"/>
          <p:nvPr/>
        </p:nvSpPr>
        <p:spPr>
          <a:xfrm>
            <a:off x="129217" y="1331100"/>
            <a:ext cx="2492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1-Which one of the following is retained in the blood and not filtered?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A-amino acid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B-glucose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C-protein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D-water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6" name="Google Shape;616;p31"/>
          <p:cNvSpPr txBox="1"/>
          <p:nvPr/>
        </p:nvSpPr>
        <p:spPr>
          <a:xfrm>
            <a:off x="4095251" y="1331100"/>
            <a:ext cx="2964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-Probenecid inhibit renal tubular secretion of……….?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A-quinine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B-atropine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C-inulin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</a:t>
            </a: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nitrofurantoin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7" name="Google Shape;617;p31"/>
          <p:cNvSpPr txBox="1"/>
          <p:nvPr/>
        </p:nvSpPr>
        <p:spPr>
          <a:xfrm>
            <a:off x="129229" y="2993397"/>
            <a:ext cx="2492700" cy="18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Which of the following increase the renal excretion?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A-High molecular weight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B-Binding to plasma proteins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C-High Vd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D-increase ionization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8" name="Google Shape;618;p31"/>
          <p:cNvSpPr txBox="1"/>
          <p:nvPr/>
        </p:nvSpPr>
        <p:spPr>
          <a:xfrm>
            <a:off x="4095259" y="2812631"/>
            <a:ext cx="2964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Which elimination method involve a constant amount of drug eliminated per unit time...?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A-Zero-order elimination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B-first-order elimination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C-Major order elimination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 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All of the above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19" name="Google Shape;619;p31"/>
          <p:cNvSpPr txBox="1"/>
          <p:nvPr/>
        </p:nvSpPr>
        <p:spPr>
          <a:xfrm>
            <a:off x="129217" y="4533004"/>
            <a:ext cx="24927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5-Glomerular filtration (GFR) depends on: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A-blood flow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B-PH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C-creatinine level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D-total body fluid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0" name="Google Shape;620;p31"/>
          <p:cNvSpPr txBox="1"/>
          <p:nvPr/>
        </p:nvSpPr>
        <p:spPr>
          <a:xfrm>
            <a:off x="4095251" y="4533004"/>
            <a:ext cx="2964300" cy="20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6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-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If a drug with a 3-hours half life is given with an initial dose of 10mg/ml, assuming first-order kinetics, how much drug will be left after 6 hours?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A-1.5mg/ml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B-2mg/ml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C-2.5mg/ml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D-0mg/ml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1" name="Google Shape;621;p31"/>
          <p:cNvSpPr txBox="1"/>
          <p:nvPr/>
        </p:nvSpPr>
        <p:spPr>
          <a:xfrm>
            <a:off x="6119105" y="9602252"/>
            <a:ext cx="1440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MCQs Answers:</a:t>
            </a:r>
            <a:endParaRPr b="1"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1-c      4-a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2-d      5-a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3-d        6-c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4" y="6130675"/>
            <a:ext cx="1860600" cy="627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SAQs</a:t>
            </a:r>
            <a:endParaRPr b="1" sz="29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3" name="Google Shape;623;p31"/>
          <p:cNvSpPr txBox="1"/>
          <p:nvPr/>
        </p:nvSpPr>
        <p:spPr>
          <a:xfrm>
            <a:off x="129200" y="6929475"/>
            <a:ext cx="7214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a patient used atropine for a period of time then he noticed some toxic effects.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(for question 1 to 3)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 1-what method should we use to increase the clearance of atropine?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 2-what is the name of drug used 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  3-what is the mechanism of action 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4" name="Google Shape;624;p31"/>
          <p:cNvSpPr txBox="1"/>
          <p:nvPr/>
        </p:nvSpPr>
        <p:spPr>
          <a:xfrm>
            <a:off x="223320" y="8216544"/>
            <a:ext cx="33957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4-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what should we do to prevent drug toxicity in patients with impaired </a:t>
            </a:r>
            <a:r>
              <a:rPr b="1"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renal clearance ?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25" name="Google Shape;625;p31"/>
          <p:cNvSpPr txBox="1"/>
          <p:nvPr/>
        </p:nvSpPr>
        <p:spPr>
          <a:xfrm>
            <a:off x="129225" y="9583800"/>
            <a:ext cx="5717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SAQ</a:t>
            </a:r>
            <a:r>
              <a:rPr b="1"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s Answers:</a:t>
            </a:r>
            <a:endParaRPr b="1"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1-Urine acidification method of Ion trapping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2-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Ammonium chloride</a:t>
            </a: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  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3-it will increase basic drug excretion by urine acidification.</a:t>
            </a:r>
            <a:endParaRPr sz="10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4- 1-Decrease dose 2-Dose adjustment 3-Prolong drug dosing intervals 4-Monitor drug level in blood   </a:t>
            </a:r>
            <a:endParaRPr sz="1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2"/>
          <p:cNvSpPr txBox="1"/>
          <p:nvPr/>
        </p:nvSpPr>
        <p:spPr>
          <a:xfrm>
            <a:off x="648930" y="8975104"/>
            <a:ext cx="288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Naif Alobeily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1" name="Google Shape;631;p32"/>
          <p:cNvSpPr txBox="1"/>
          <p:nvPr/>
        </p:nvSpPr>
        <p:spPr>
          <a:xfrm>
            <a:off x="532950" y="343750"/>
            <a:ext cx="64941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Pharmacology Team 442</a:t>
            </a:r>
            <a:endParaRPr b="1" sz="4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2" name="Google Shape;632;p32"/>
          <p:cNvSpPr txBox="1"/>
          <p:nvPr/>
        </p:nvSpPr>
        <p:spPr>
          <a:xfrm>
            <a:off x="2280000" y="1386713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Leaders</a:t>
            </a:r>
            <a:endParaRPr b="1" sz="3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3" name="Google Shape;633;p32"/>
          <p:cNvSpPr txBox="1"/>
          <p:nvPr/>
        </p:nvSpPr>
        <p:spPr>
          <a:xfrm>
            <a:off x="2098050" y="3617323"/>
            <a:ext cx="33639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 Members</a:t>
            </a:r>
            <a:endParaRPr b="1" sz="3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4" name="Google Shape;634;p32"/>
          <p:cNvSpPr txBox="1"/>
          <p:nvPr/>
        </p:nvSpPr>
        <p:spPr>
          <a:xfrm>
            <a:off x="648939" y="4541813"/>
            <a:ext cx="2887500" cy="5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Faris Alseraye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Mohammad Alrashed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Abdullah Alsalem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Faisal Alomar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Saif Alotaibi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Rakan Alromayan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Ahmed Alemam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Saad Almogren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5" name="Google Shape;635;p32"/>
          <p:cNvSpPr txBox="1"/>
          <p:nvPr/>
        </p:nvSpPr>
        <p:spPr>
          <a:xfrm>
            <a:off x="4265989" y="4541813"/>
            <a:ext cx="2645100" cy="49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Farah Alfayez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Atheer AlKanhal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Shaden albassam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Aljazi AlBabtain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Rahaf Almotairi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Mayssam Aljaloud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Farah Alqazlan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Nourah Alfawaz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Rand Jarallah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367600" y="2321975"/>
            <a:ext cx="318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Mishal Alsuwayegh 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37" name="Google Shape;637;p32"/>
          <p:cNvSpPr txBox="1"/>
          <p:nvPr/>
        </p:nvSpPr>
        <p:spPr>
          <a:xfrm>
            <a:off x="4192400" y="23219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Dena Alsuhaibani</a:t>
            </a:r>
            <a:endParaRPr b="1" sz="2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38" name="Google Shape;6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54" y="9019215"/>
            <a:ext cx="375575" cy="3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052" y="4646093"/>
            <a:ext cx="375575" cy="3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32"/>
          <p:cNvSpPr txBox="1"/>
          <p:nvPr/>
        </p:nvSpPr>
        <p:spPr>
          <a:xfrm>
            <a:off x="648916" y="9469329"/>
            <a:ext cx="2887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Titillium Web"/>
              <a:buChar char="●"/>
            </a:pPr>
            <a:r>
              <a:rPr b="1" lang="en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Abdullah Almawash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1403704" y="10247700"/>
            <a:ext cx="47526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Theme was done by Mohammad Alrashed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42" name="Google Shape;6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554" y="9513427"/>
            <a:ext cx="375575" cy="37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/>
        </p:nvSpPr>
        <p:spPr>
          <a:xfrm>
            <a:off x="441020" y="516800"/>
            <a:ext cx="105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2751300" y="1070900"/>
            <a:ext cx="2057400" cy="1424700"/>
          </a:xfrm>
          <a:prstGeom prst="ellipse">
            <a:avLst/>
          </a:prstGeom>
          <a:solidFill>
            <a:srgbClr val="0C343D"/>
          </a:solidFill>
          <a:ln cap="flat" cmpd="sng" w="7620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Route of Excretion</a:t>
            </a:r>
            <a:endParaRPr b="1"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46" name="Google Shape;146;p17"/>
          <p:cNvCxnSpPr/>
          <p:nvPr/>
        </p:nvCxnSpPr>
        <p:spPr>
          <a:xfrm>
            <a:off x="4942050" y="1779050"/>
            <a:ext cx="20304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7"/>
          <p:cNvCxnSpPr/>
          <p:nvPr/>
        </p:nvCxnSpPr>
        <p:spPr>
          <a:xfrm>
            <a:off x="587550" y="1779050"/>
            <a:ext cx="20304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7"/>
          <p:cNvSpPr txBox="1"/>
          <p:nvPr/>
        </p:nvSpPr>
        <p:spPr>
          <a:xfrm>
            <a:off x="4943475" y="1070900"/>
            <a:ext cx="194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Minor routes of excretion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73425" y="1117175"/>
            <a:ext cx="19431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Major </a:t>
            </a: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routes of excretion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4943475" y="2138600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1-Pulmonary excretion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4943475" y="2608850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2-Salivary excretion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943475" y="3533050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4-Skin / Dermal excretion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via sweat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943475" y="3072575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3-Mammary excretion via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milk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631200" y="2608850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2-Biliary excretion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631200" y="2138600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1-Renal excretion </a:t>
            </a:r>
            <a:r>
              <a:rPr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(most common)</a:t>
            </a:r>
            <a:endParaRPr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4943475" y="3993525"/>
            <a:ext cx="2057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5-tears</a:t>
            </a:r>
            <a:endParaRPr sz="11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3930050" y="5828350"/>
            <a:ext cx="28005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58" name="Google Shape;158;p17"/>
          <p:cNvCxnSpPr/>
          <p:nvPr/>
        </p:nvCxnSpPr>
        <p:spPr>
          <a:xfrm>
            <a:off x="1372436" y="5431625"/>
            <a:ext cx="13200" cy="37965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7"/>
          <p:cNvSpPr/>
          <p:nvPr/>
        </p:nvSpPr>
        <p:spPr>
          <a:xfrm>
            <a:off x="1265450" y="5687722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1265475" y="6420598"/>
            <a:ext cx="227100" cy="2241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1265475" y="7188129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1265475" y="7955645"/>
            <a:ext cx="227100" cy="2241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1265475" y="8740098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1593067" y="5565475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1597270" y="6318004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601474" y="7070532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1605677" y="7823061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1581024" y="8594401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862350" y="4456813"/>
            <a:ext cx="58353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Structure of kidney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The structural unit of kidney is </a:t>
            </a:r>
            <a:r>
              <a:rPr lang="en">
                <a:solidFill>
                  <a:srgbClr val="FF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nephron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 that consists of :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2219325" y="5614213"/>
            <a:ext cx="3524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Glomerulus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2227725" y="6365238"/>
            <a:ext cx="3524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Proximal Convoluted tubules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2195225" y="8688900"/>
            <a:ext cx="3524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Collecting ducts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2236125" y="7116213"/>
            <a:ext cx="3524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Henle’s loop 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(Ascending-Descending)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2244525" y="7884875"/>
            <a:ext cx="3524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Distal Convoluted tubules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000" y="5549650"/>
            <a:ext cx="2317451" cy="263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556411" y="1014300"/>
            <a:ext cx="4739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Regulation of electrolytes (aldosterone).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323859" y="841188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556412" y="1638275"/>
            <a:ext cx="4739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Regulation of water balance (anti-diuretic hormone).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3" name="Google Shape;183;p18"/>
          <p:cNvSpPr txBox="1"/>
          <p:nvPr/>
        </p:nvSpPr>
        <p:spPr>
          <a:xfrm>
            <a:off x="323859" y="146516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556411" y="2246650"/>
            <a:ext cx="4739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Excretion of wastes &amp; drug metabolites such as (Urea ,Uric acid ,Creatinine).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18"/>
          <p:cNvSpPr txBox="1"/>
          <p:nvPr/>
        </p:nvSpPr>
        <p:spPr>
          <a:xfrm>
            <a:off x="323859" y="2073538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323850" y="209550"/>
            <a:ext cx="64368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Normal Kidney Functions:</a:t>
            </a:r>
            <a:r>
              <a:rPr lang="en" sz="240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(Female’s slides only)</a:t>
            </a:r>
            <a:r>
              <a:rPr lang="en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-not pharma-</a:t>
            </a:r>
            <a:endParaRPr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556411" y="2839425"/>
            <a:ext cx="47394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The most important organ for drug excretion is the kidney.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23859" y="266631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323850" y="3310650"/>
            <a:ext cx="581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Renal excretion:</a:t>
            </a: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Urinary excretion of drugs occurs through </a:t>
            </a:r>
            <a:r>
              <a:rPr b="1" lang="en" sz="1100" u="sng">
                <a:latin typeface="Titillium Web"/>
                <a:ea typeface="Titillium Web"/>
                <a:cs typeface="Titillium Web"/>
                <a:sym typeface="Titillium Web"/>
              </a:rPr>
              <a:t>three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processes: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90" name="Google Shape;190;p18"/>
          <p:cNvGrpSpPr/>
          <p:nvPr/>
        </p:nvGrpSpPr>
        <p:grpSpPr>
          <a:xfrm>
            <a:off x="225775" y="4165113"/>
            <a:ext cx="2159387" cy="785027"/>
            <a:chOff x="119144" y="4679846"/>
            <a:chExt cx="3397400" cy="1231028"/>
          </a:xfrm>
        </p:grpSpPr>
        <p:grpSp>
          <p:nvGrpSpPr>
            <p:cNvPr id="191" name="Google Shape;191;p18"/>
            <p:cNvGrpSpPr/>
            <p:nvPr/>
          </p:nvGrpSpPr>
          <p:grpSpPr>
            <a:xfrm>
              <a:off x="119144" y="4776664"/>
              <a:ext cx="3397400" cy="1134210"/>
              <a:chOff x="472487" y="6509217"/>
              <a:chExt cx="3397400" cy="1134210"/>
            </a:xfrm>
          </p:grpSpPr>
          <p:sp>
            <p:nvSpPr>
              <p:cNvPr id="192" name="Google Shape;192;p18"/>
              <p:cNvSpPr/>
              <p:nvPr/>
            </p:nvSpPr>
            <p:spPr>
              <a:xfrm>
                <a:off x="603487" y="6651027"/>
                <a:ext cx="32664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Titillium Web"/>
                    <a:ea typeface="Titillium Web"/>
                    <a:cs typeface="Titillium Web"/>
                    <a:sym typeface="Titillium Web"/>
                  </a:rPr>
                  <a:t>Glomerular filtration</a:t>
                </a:r>
                <a:endParaRPr sz="11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193" name="Google Shape;193;p18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194" name="Google Shape;194;p18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195" name="Google Shape;195;p18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196" name="Google Shape;196;p18"/>
            <p:cNvSpPr txBox="1"/>
            <p:nvPr/>
          </p:nvSpPr>
          <p:spPr>
            <a:xfrm>
              <a:off x="172099" y="4679846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5174841" y="4174299"/>
            <a:ext cx="2159387" cy="775840"/>
            <a:chOff x="119144" y="4694251"/>
            <a:chExt cx="3397400" cy="1216623"/>
          </a:xfrm>
        </p:grpSpPr>
        <p:grpSp>
          <p:nvGrpSpPr>
            <p:cNvPr id="198" name="Google Shape;198;p18"/>
            <p:cNvGrpSpPr/>
            <p:nvPr/>
          </p:nvGrpSpPr>
          <p:grpSpPr>
            <a:xfrm>
              <a:off x="119144" y="4776664"/>
              <a:ext cx="3397400" cy="1134210"/>
              <a:chOff x="472487" y="6509217"/>
              <a:chExt cx="3397400" cy="1134210"/>
            </a:xfrm>
          </p:grpSpPr>
          <p:sp>
            <p:nvSpPr>
              <p:cNvPr id="199" name="Google Shape;199;p18"/>
              <p:cNvSpPr/>
              <p:nvPr/>
            </p:nvSpPr>
            <p:spPr>
              <a:xfrm>
                <a:off x="603487" y="6651027"/>
                <a:ext cx="32664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b" bIns="92150" lIns="92150" spcFirstLastPara="1" rIns="92150" wrap="square" tIns="921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Titillium Web"/>
                    <a:ea typeface="Titillium Web"/>
                    <a:cs typeface="Titillium Web"/>
                    <a:sym typeface="Titillium Web"/>
                  </a:rPr>
                  <a:t>Passive or active tubular reabsorption</a:t>
                </a:r>
                <a:endParaRPr sz="11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200" name="Google Shape;200;p18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201" name="Google Shape;201;p18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202" name="Google Shape;202;p18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203" name="Google Shape;203;p18"/>
            <p:cNvSpPr txBox="1"/>
            <p:nvPr/>
          </p:nvSpPr>
          <p:spPr>
            <a:xfrm>
              <a:off x="172101" y="4694251"/>
              <a:ext cx="490200" cy="4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04" name="Google Shape;204;p18"/>
          <p:cNvGrpSpPr/>
          <p:nvPr/>
        </p:nvGrpSpPr>
        <p:grpSpPr>
          <a:xfrm>
            <a:off x="2700321" y="4165113"/>
            <a:ext cx="2159387" cy="785027"/>
            <a:chOff x="119144" y="4679846"/>
            <a:chExt cx="3397400" cy="1231028"/>
          </a:xfrm>
        </p:grpSpPr>
        <p:grpSp>
          <p:nvGrpSpPr>
            <p:cNvPr id="205" name="Google Shape;205;p18"/>
            <p:cNvGrpSpPr/>
            <p:nvPr/>
          </p:nvGrpSpPr>
          <p:grpSpPr>
            <a:xfrm>
              <a:off x="119144" y="4776664"/>
              <a:ext cx="3397400" cy="1134210"/>
              <a:chOff x="472487" y="6509217"/>
              <a:chExt cx="3397400" cy="1134210"/>
            </a:xfrm>
          </p:grpSpPr>
          <p:sp>
            <p:nvSpPr>
              <p:cNvPr id="206" name="Google Shape;206;p18"/>
              <p:cNvSpPr/>
              <p:nvPr/>
            </p:nvSpPr>
            <p:spPr>
              <a:xfrm>
                <a:off x="603487" y="6651027"/>
                <a:ext cx="32664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latin typeface="Titillium Web"/>
                    <a:ea typeface="Titillium Web"/>
                    <a:cs typeface="Titillium Web"/>
                    <a:sym typeface="Titillium Web"/>
                  </a:rPr>
                  <a:t>Active Tubular secretion </a:t>
                </a:r>
                <a:endParaRPr sz="11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207" name="Google Shape;207;p18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208" name="Google Shape;208;p18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209" name="Google Shape;209;p18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210" name="Google Shape;210;p18"/>
            <p:cNvSpPr txBox="1"/>
            <p:nvPr/>
          </p:nvSpPr>
          <p:spPr>
            <a:xfrm>
              <a:off x="172099" y="4679846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11" name="Google Shape;211;p18"/>
          <p:cNvSpPr txBox="1"/>
          <p:nvPr/>
        </p:nvSpPr>
        <p:spPr>
          <a:xfrm>
            <a:off x="-131400" y="5221600"/>
            <a:ext cx="49911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1- Glomerular filtration (GF):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12" name="Google Shape;212;p18"/>
          <p:cNvGrpSpPr/>
          <p:nvPr/>
        </p:nvGrpSpPr>
        <p:grpSpPr>
          <a:xfrm>
            <a:off x="1241239" y="6261432"/>
            <a:ext cx="467824" cy="475896"/>
            <a:chOff x="4136752" y="1733232"/>
            <a:chExt cx="723738" cy="1422708"/>
          </a:xfrm>
        </p:grpSpPr>
        <p:sp>
          <p:nvSpPr>
            <p:cNvPr id="213" name="Google Shape;213;p1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8"/>
          <p:cNvSpPr txBox="1"/>
          <p:nvPr/>
        </p:nvSpPr>
        <p:spPr>
          <a:xfrm>
            <a:off x="508850" y="6293250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i="0" lang="en" sz="3100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i="0" sz="3100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17" name="Google Shape;217;p18"/>
          <p:cNvGrpSpPr/>
          <p:nvPr/>
        </p:nvGrpSpPr>
        <p:grpSpPr>
          <a:xfrm>
            <a:off x="1241239" y="6962420"/>
            <a:ext cx="467824" cy="475896"/>
            <a:chOff x="4136752" y="1733232"/>
            <a:chExt cx="723738" cy="1422708"/>
          </a:xfrm>
        </p:grpSpPr>
        <p:sp>
          <p:nvSpPr>
            <p:cNvPr id="218" name="Google Shape;218;p1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18"/>
          <p:cNvSpPr txBox="1"/>
          <p:nvPr/>
        </p:nvSpPr>
        <p:spPr>
          <a:xfrm>
            <a:off x="508850" y="6994239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22" name="Google Shape;222;p18"/>
          <p:cNvGrpSpPr/>
          <p:nvPr/>
        </p:nvGrpSpPr>
        <p:grpSpPr>
          <a:xfrm>
            <a:off x="1241239" y="7672807"/>
            <a:ext cx="467824" cy="475896"/>
            <a:chOff x="4136752" y="1733232"/>
            <a:chExt cx="723738" cy="1422708"/>
          </a:xfrm>
        </p:grpSpPr>
        <p:sp>
          <p:nvSpPr>
            <p:cNvPr id="223" name="Google Shape;223;p1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18"/>
          <p:cNvSpPr txBox="1"/>
          <p:nvPr/>
        </p:nvSpPr>
        <p:spPr>
          <a:xfrm>
            <a:off x="508850" y="7704626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27" name="Google Shape;227;p18"/>
          <p:cNvGrpSpPr/>
          <p:nvPr/>
        </p:nvGrpSpPr>
        <p:grpSpPr>
          <a:xfrm>
            <a:off x="1241243" y="8383188"/>
            <a:ext cx="467824" cy="475896"/>
            <a:chOff x="4136752" y="1733232"/>
            <a:chExt cx="723738" cy="1422708"/>
          </a:xfrm>
        </p:grpSpPr>
        <p:sp>
          <p:nvSpPr>
            <p:cNvPr id="228" name="Google Shape;228;p1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1" name="Google Shape;231;p18"/>
          <p:cNvSpPr txBox="1"/>
          <p:nvPr/>
        </p:nvSpPr>
        <p:spPr>
          <a:xfrm>
            <a:off x="508853" y="8415007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32" name="Google Shape;232;p18"/>
          <p:cNvGrpSpPr/>
          <p:nvPr/>
        </p:nvGrpSpPr>
        <p:grpSpPr>
          <a:xfrm>
            <a:off x="1241243" y="9093567"/>
            <a:ext cx="467824" cy="475896"/>
            <a:chOff x="4136752" y="1733232"/>
            <a:chExt cx="723738" cy="1422708"/>
          </a:xfrm>
        </p:grpSpPr>
        <p:sp>
          <p:nvSpPr>
            <p:cNvPr id="233" name="Google Shape;233;p1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18"/>
          <p:cNvSpPr txBox="1"/>
          <p:nvPr/>
        </p:nvSpPr>
        <p:spPr>
          <a:xfrm>
            <a:off x="508853" y="9125386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05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7" name="Google Shape;237;p18"/>
          <p:cNvSpPr txBox="1"/>
          <p:nvPr/>
        </p:nvSpPr>
        <p:spPr>
          <a:xfrm>
            <a:off x="1820675" y="6276600"/>
            <a:ext cx="46722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Depends upon </a:t>
            </a:r>
            <a:r>
              <a:rPr b="1"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renal blood flow</a:t>
            </a: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 (Normal GFR = 125-130 ml/min)</a:t>
            </a:r>
            <a:endParaRPr sz="12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8" name="Google Shape;238;p18"/>
          <p:cNvSpPr txBox="1"/>
          <p:nvPr/>
        </p:nvSpPr>
        <p:spPr>
          <a:xfrm>
            <a:off x="1820675" y="6995080"/>
            <a:ext cx="4191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Most drugs</a:t>
            </a: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 filtered through glomerulus.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Google Shape;239;p18"/>
          <p:cNvSpPr txBox="1"/>
          <p:nvPr/>
        </p:nvSpPr>
        <p:spPr>
          <a:xfrm>
            <a:off x="1881000" y="7690447"/>
            <a:ext cx="4191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 is filtered across </a:t>
            </a:r>
            <a:r>
              <a:rPr b="1"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a semi-permeable membrane</a:t>
            </a: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into the Bowman’s Capsule.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0" name="Google Shape;240;p18"/>
          <p:cNvSpPr txBox="1"/>
          <p:nvPr/>
        </p:nvSpPr>
        <p:spPr>
          <a:xfrm>
            <a:off x="1881000" y="8401950"/>
            <a:ext cx="4739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Filtrate contains water, glucose, amino acids, sodium bicarbonates, organic solutes and electrolytes (sodium, potassium, chloride).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1881000" y="9113438"/>
            <a:ext cx="4191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Blood cells, platelets, and plasma proteins are retained in the blood and </a:t>
            </a:r>
            <a:r>
              <a:rPr b="1" lang="en" sz="1200" u="sng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</a:t>
            </a: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filtered.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42" name="Google Shape;242;p18"/>
          <p:cNvGrpSpPr/>
          <p:nvPr/>
        </p:nvGrpSpPr>
        <p:grpSpPr>
          <a:xfrm>
            <a:off x="1241243" y="9803967"/>
            <a:ext cx="467824" cy="475896"/>
            <a:chOff x="4136752" y="1733232"/>
            <a:chExt cx="723738" cy="1422708"/>
          </a:xfrm>
        </p:grpSpPr>
        <p:sp>
          <p:nvSpPr>
            <p:cNvPr id="243" name="Google Shape;243;p18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18"/>
          <p:cNvSpPr txBox="1"/>
          <p:nvPr/>
        </p:nvSpPr>
        <p:spPr>
          <a:xfrm>
            <a:off x="508853" y="9835786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06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1887924" y="9823850"/>
            <a:ext cx="4672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Driving force for GF is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hydrostatic pressure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 of blood flowing in capillaries.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608" y="3382486"/>
            <a:ext cx="354017" cy="35888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937800" y="5635088"/>
            <a:ext cx="3328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Girl’s dr: It is physiology -not important-</a:t>
            </a:r>
            <a:endParaRPr sz="13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/>
        </p:nvSpPr>
        <p:spPr>
          <a:xfrm>
            <a:off x="231900" y="206125"/>
            <a:ext cx="594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Glomerular filtration Rate (GFR): 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55" name="Google Shape;255;p19"/>
          <p:cNvCxnSpPr/>
          <p:nvPr/>
        </p:nvCxnSpPr>
        <p:spPr>
          <a:xfrm>
            <a:off x="338886" y="922725"/>
            <a:ext cx="13200" cy="37965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" name="Google Shape;256;p19"/>
          <p:cNvSpPr/>
          <p:nvPr/>
        </p:nvSpPr>
        <p:spPr>
          <a:xfrm>
            <a:off x="231900" y="1178822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231925" y="1911698"/>
            <a:ext cx="227100" cy="2241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231925" y="2679229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231925" y="3446745"/>
            <a:ext cx="227100" cy="224100"/>
          </a:xfrm>
          <a:prstGeom prst="ellipse">
            <a:avLst/>
          </a:prstGeom>
          <a:solidFill>
            <a:srgbClr val="76A5AF"/>
          </a:solidFill>
          <a:ln cap="flat" cmpd="sng" w="25400">
            <a:solidFill>
              <a:srgbClr val="899B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231925" y="4231198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9"/>
          <p:cNvSpPr txBox="1"/>
          <p:nvPr/>
        </p:nvSpPr>
        <p:spPr>
          <a:xfrm>
            <a:off x="559517" y="1056575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563720" y="1809104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3" name="Google Shape;263;p19"/>
          <p:cNvSpPr txBox="1"/>
          <p:nvPr/>
        </p:nvSpPr>
        <p:spPr>
          <a:xfrm>
            <a:off x="567924" y="2561632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572127" y="3314161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5" name="Google Shape;265;p19"/>
          <p:cNvSpPr txBox="1"/>
          <p:nvPr/>
        </p:nvSpPr>
        <p:spPr>
          <a:xfrm>
            <a:off x="547474" y="4085501"/>
            <a:ext cx="418800" cy="4593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b="1" sz="24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6" name="Google Shape;266;p19"/>
          <p:cNvSpPr txBox="1"/>
          <p:nvPr/>
        </p:nvSpPr>
        <p:spPr>
          <a:xfrm>
            <a:off x="1185775" y="1090775"/>
            <a:ext cx="57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The amount of blood filtered by the glomeruli in a given time.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1194175" y="1838650"/>
            <a:ext cx="57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Normal GFR = 125 ml/min.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1202575" y="2620863"/>
            <a:ext cx="57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GFR is used as a marker or indicator for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kidney function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1210975" y="3385925"/>
            <a:ext cx="57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Creatinine clearance (CrCl) is used as a marker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instead of GFR.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1161675" y="4150975"/>
            <a:ext cx="5791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GFR is determined by creatinine, inulin (inulin is easily filtered by kidney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 not reabsorbed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231900" y="5015650"/>
            <a:ext cx="594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Glomerular filtration of drug occurs to: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464460" y="5854175"/>
            <a:ext cx="51075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Low molecular weight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drugs </a:t>
            </a:r>
            <a:r>
              <a:rPr lang="en" sz="11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(most proteins have high MW and are not filtered)</a:t>
            </a:r>
            <a:endParaRPr sz="11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" name="Google Shape;273;p19"/>
          <p:cNvSpPr txBox="1"/>
          <p:nvPr/>
        </p:nvSpPr>
        <p:spPr>
          <a:xfrm>
            <a:off x="231909" y="568106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464460" y="6478150"/>
            <a:ext cx="51075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Polar or ionized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 Water soluble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drugs e.g. aminoglycosides,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tubocurarine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231909" y="6305038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464460" y="7086525"/>
            <a:ext cx="51075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Free form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of the drugs (not bound to plasma proteins)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231909" y="6913413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464490" y="7679300"/>
            <a:ext cx="5107500" cy="330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Drugs with </a:t>
            </a:r>
            <a:r>
              <a:rPr b="1"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volume of distribution (Vd)</a:t>
            </a:r>
            <a:endParaRPr b="1"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231897" y="7506188"/>
            <a:ext cx="420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345B63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3300">
              <a:solidFill>
                <a:srgbClr val="134F5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464475" y="8058150"/>
            <a:ext cx="57174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If the drugs have low VD that means they have low conc.in tissue and</a:t>
            </a:r>
            <a:r>
              <a:rPr b="1"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 high conc. on blood</a:t>
            </a:r>
            <a:endParaRPr b="1" sz="11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1" name="Google Shape;281;p19"/>
          <p:cNvCxnSpPr>
            <a:stCxn id="279" idx="1"/>
            <a:endCxn id="280" idx="1"/>
          </p:cNvCxnSpPr>
          <p:nvPr/>
        </p:nvCxnSpPr>
        <p:spPr>
          <a:xfrm>
            <a:off x="231897" y="7852538"/>
            <a:ext cx="232500" cy="384600"/>
          </a:xfrm>
          <a:prstGeom prst="curvedConnector3">
            <a:avLst>
              <a:gd fmla="val -102419" name="adj1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p19"/>
          <p:cNvSpPr txBox="1"/>
          <p:nvPr/>
        </p:nvSpPr>
        <p:spPr>
          <a:xfrm>
            <a:off x="652500" y="552600"/>
            <a:ext cx="33282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Girl’s dr: It is physiology -not important-</a:t>
            </a:r>
            <a:endParaRPr sz="130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"/>
          <p:cNvSpPr txBox="1"/>
          <p:nvPr/>
        </p:nvSpPr>
        <p:spPr>
          <a:xfrm>
            <a:off x="247650" y="228600"/>
            <a:ext cx="59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2-Active Tubular Secretion of Drugs 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8" name="Google Shape;288;p20"/>
          <p:cNvGrpSpPr/>
          <p:nvPr/>
        </p:nvGrpSpPr>
        <p:grpSpPr>
          <a:xfrm>
            <a:off x="980039" y="973207"/>
            <a:ext cx="467824" cy="475896"/>
            <a:chOff x="4136752" y="1733232"/>
            <a:chExt cx="723738" cy="1422708"/>
          </a:xfrm>
        </p:grpSpPr>
        <p:sp>
          <p:nvSpPr>
            <p:cNvPr id="289" name="Google Shape;289;p20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1" name="Google Shape;291;p20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C343D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92" name="Google Shape;292;p20"/>
          <p:cNvSpPr txBox="1"/>
          <p:nvPr/>
        </p:nvSpPr>
        <p:spPr>
          <a:xfrm>
            <a:off x="247650" y="973200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93" name="Google Shape;293;p20"/>
          <p:cNvGrpSpPr/>
          <p:nvPr/>
        </p:nvGrpSpPr>
        <p:grpSpPr>
          <a:xfrm>
            <a:off x="980039" y="1674195"/>
            <a:ext cx="467824" cy="475896"/>
            <a:chOff x="4136752" y="1733232"/>
            <a:chExt cx="723738" cy="1422708"/>
          </a:xfrm>
        </p:grpSpPr>
        <p:sp>
          <p:nvSpPr>
            <p:cNvPr id="294" name="Google Shape;294;p20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97" name="Google Shape;297;p20"/>
          <p:cNvSpPr txBox="1"/>
          <p:nvPr/>
        </p:nvSpPr>
        <p:spPr>
          <a:xfrm>
            <a:off x="247650" y="1674189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98" name="Google Shape;298;p20"/>
          <p:cNvGrpSpPr/>
          <p:nvPr/>
        </p:nvGrpSpPr>
        <p:grpSpPr>
          <a:xfrm>
            <a:off x="980039" y="2384582"/>
            <a:ext cx="467824" cy="475896"/>
            <a:chOff x="4136752" y="1733232"/>
            <a:chExt cx="723738" cy="1422708"/>
          </a:xfrm>
        </p:grpSpPr>
        <p:sp>
          <p:nvSpPr>
            <p:cNvPr id="299" name="Google Shape;299;p20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02" name="Google Shape;302;p20"/>
          <p:cNvSpPr txBox="1"/>
          <p:nvPr/>
        </p:nvSpPr>
        <p:spPr>
          <a:xfrm>
            <a:off x="247650" y="2384576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303" name="Google Shape;303;p20"/>
          <p:cNvGrpSpPr/>
          <p:nvPr/>
        </p:nvGrpSpPr>
        <p:grpSpPr>
          <a:xfrm>
            <a:off x="980043" y="3094963"/>
            <a:ext cx="467824" cy="475896"/>
            <a:chOff x="4136752" y="1733232"/>
            <a:chExt cx="723738" cy="1422708"/>
          </a:xfrm>
        </p:grpSpPr>
        <p:sp>
          <p:nvSpPr>
            <p:cNvPr id="304" name="Google Shape;304;p20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1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07" name="Google Shape;307;p20"/>
          <p:cNvSpPr txBox="1"/>
          <p:nvPr/>
        </p:nvSpPr>
        <p:spPr>
          <a:xfrm>
            <a:off x="247653" y="3094957"/>
            <a:ext cx="8229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76A5AF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3100" u="none" cap="none" strike="noStrike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20"/>
          <p:cNvSpPr/>
          <p:nvPr/>
        </p:nvSpPr>
        <p:spPr>
          <a:xfrm>
            <a:off x="194850" y="4655350"/>
            <a:ext cx="13146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needs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energy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247650" y="3991563"/>
            <a:ext cx="596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Characters of active tubular secretion: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737175" y="7784938"/>
            <a:ext cx="16191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1-Transporters for organic acids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Penicillin, aspirin, </a:t>
            </a:r>
            <a:r>
              <a:rPr lang="en" sz="11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uric</a:t>
            </a:r>
            <a:endParaRPr sz="11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acid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sulfonamides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Probenecid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probenecid can inhibits active tubular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secretion of acidic drugs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5628825" y="7754538"/>
            <a:ext cx="16191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2-Transporters for organic bases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morphine,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catecholamines,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atropine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quinine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usually basic drugs end with (-ine)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2996400" y="7754550"/>
            <a:ext cx="1992300" cy="2045100"/>
          </a:xfrm>
          <a:prstGeom prst="ellipse">
            <a:avLst/>
          </a:prstGeom>
          <a:solidFill>
            <a:srgbClr val="45818E"/>
          </a:solidFill>
          <a:ln cap="flat" cmpd="sng" w="762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Types 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of 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Transporters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13" name="Google Shape;313;p20"/>
          <p:cNvCxnSpPr/>
          <p:nvPr/>
        </p:nvCxnSpPr>
        <p:spPr>
          <a:xfrm>
            <a:off x="5036325" y="8777100"/>
            <a:ext cx="57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20"/>
          <p:cNvCxnSpPr/>
          <p:nvPr/>
        </p:nvCxnSpPr>
        <p:spPr>
          <a:xfrm rot="10800000">
            <a:off x="2356263" y="8777100"/>
            <a:ext cx="573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Google Shape;315;p20"/>
          <p:cNvSpPr/>
          <p:nvPr/>
        </p:nvSpPr>
        <p:spPr>
          <a:xfrm>
            <a:off x="1658775" y="4655350"/>
            <a:ext cx="13146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transports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drugs against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concentration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gradients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between blood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and filtrate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6050550" y="4655350"/>
            <a:ext cx="13146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(competition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happens)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4586625" y="4655350"/>
            <a:ext cx="13146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Saturable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3122700" y="4655350"/>
            <a:ext cx="1314600" cy="20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345B6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requires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carriers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(transporters)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1509450" y="1047275"/>
            <a:ext cx="518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occurs mainly in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proximal tubules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1509450" y="1712050"/>
            <a:ext cx="518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It 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increases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drug concentration in the filtrate</a:t>
            </a: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because the drug will be secreted from the blood to the filtrate</a:t>
            </a: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sz="1100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1509450" y="2422425"/>
            <a:ext cx="518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Drugs undergo </a:t>
            </a:r>
            <a:r>
              <a:rPr lang="en" sz="1100" u="sng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active secretion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 have excretion rate values </a:t>
            </a:r>
            <a:r>
              <a:rPr b="1"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greater than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 normal GFR.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509450" y="3102150"/>
            <a:ext cx="518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Secretion of ionized </a:t>
            </a:r>
            <a:r>
              <a:rPr lang="en" sz="11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(water soluble)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 drugs into the lumen e.g. </a:t>
            </a:r>
            <a:r>
              <a:rPr b="1"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penicillin G</a:t>
            </a:r>
            <a:endParaRPr b="1"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342900" y="6934200"/>
            <a:ext cx="634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m</a:t>
            </a:r>
            <a:r>
              <a:rPr lang="en" sz="11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ed439: we don’t have specific carriers for each type of drug, we only have acidic carriers and basic carriers and a competition may happen if 2 acidic or 2 basic drugs were taken at the same time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24" name="Google Shape;324;p20"/>
          <p:cNvCxnSpPr>
            <a:stCxn id="318" idx="2"/>
            <a:endCxn id="323" idx="1"/>
          </p:cNvCxnSpPr>
          <p:nvPr/>
        </p:nvCxnSpPr>
        <p:spPr>
          <a:xfrm rot="5400000">
            <a:off x="1813800" y="5229550"/>
            <a:ext cx="495300" cy="3437100"/>
          </a:xfrm>
          <a:prstGeom prst="bentConnector4">
            <a:avLst>
              <a:gd fmla="val 23597" name="adj1"/>
              <a:gd fmla="val 106928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/>
        </p:nvSpPr>
        <p:spPr>
          <a:xfrm>
            <a:off x="293925" y="219075"/>
            <a:ext cx="601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Competitive active tubular secretion of drugs: </a:t>
            </a:r>
            <a:r>
              <a:rPr lang="en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(Female’s slides only)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103425" y="1306711"/>
            <a:ext cx="2725500" cy="1436400"/>
          </a:xfrm>
          <a:prstGeom prst="homePlate">
            <a:avLst>
              <a:gd fmla="val 50000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Two structurally similar drugs having </a:t>
            </a:r>
            <a:r>
              <a:rPr b="1"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similar</a:t>
            </a: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ionic charge 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 employing 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same carrier- mediated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process for excretion enter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into competition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2247900" y="1306700"/>
            <a:ext cx="3238500" cy="1436400"/>
          </a:xfrm>
          <a:prstGeom prst="chevron">
            <a:avLst>
              <a:gd fmla="val 50000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 drug with </a:t>
            </a:r>
            <a:r>
              <a:rPr b="1"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greater rate</a:t>
            </a:r>
            <a:endParaRPr b="1"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excretion will retard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excretion of other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drug with which it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competes.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4889195" y="1306700"/>
            <a:ext cx="2540400" cy="1436400"/>
          </a:xfrm>
          <a:prstGeom prst="chevron">
            <a:avLst>
              <a:gd fmla="val 50000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75875" lIns="75875" spcFirstLastPara="1" rIns="75875" wrap="square" tIns="7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half life of both drugs is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increased</a:t>
            </a: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since the total sites for active secretion are limited.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247650" y="3057550"/>
            <a:ext cx="6591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Examples of two drugs compete for the same carrier: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293925" y="3926100"/>
            <a:ext cx="3039900" cy="760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Probenecid &amp; penicillin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3799050" y="3926100"/>
            <a:ext cx="3039900" cy="76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Probenecid &amp; nitrofurantoin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336" name="Google Shape;336;p21"/>
          <p:cNvGraphicFramePr/>
          <p:nvPr/>
        </p:nvGraphicFramePr>
        <p:xfrm>
          <a:off x="1372876" y="51171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{C841EA30-8C5A-41D1-9F1F-0A8A4423A63B}</a:tableStyleId>
              </a:tblPr>
              <a:tblGrid>
                <a:gridCol w="1985250"/>
                <a:gridCol w="2004300"/>
                <a:gridCol w="1800475"/>
              </a:tblGrid>
              <a:tr h="646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Beneficial competition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Harmful competition</a:t>
                      </a:r>
                      <a:endParaRPr b="1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1667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Example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&amp; 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Penicillin G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&amp; nitrofurantoin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“Nitrofurantoin”: is one of the drugs used to treat UTI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907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How?</a:t>
                      </a:r>
                      <a:endParaRPr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obenecid competes with or retards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renal tubular secretion of </a:t>
                      </a: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(organic acids)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penicillin G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and thus less amount of penicillin G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will be excreted →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prolonged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duration of action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b="1"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(by 2 folds)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penicillin G &amp;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increase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 its antibacterial action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Probenecid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inhibits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renal tubular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secretion of nitrofurantoin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→ 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decreases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its efficacy in urinary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tract infections (UTIs)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Med439: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nitrofurantoin’s site of action is in the lumen to treat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UTI, probenecid will inhibit the secretion of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nitrofurantoin therefore decreases its efficacy</a:t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 b="15697" l="0" r="0" t="0"/>
          <a:stretch/>
        </p:blipFill>
        <p:spPr>
          <a:xfrm>
            <a:off x="2090719" y="5224473"/>
            <a:ext cx="533113" cy="4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15340" l="0" r="0" t="0"/>
          <a:stretch/>
        </p:blipFill>
        <p:spPr>
          <a:xfrm>
            <a:off x="397756" y="4820503"/>
            <a:ext cx="620001" cy="5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1"/>
          <p:cNvSpPr txBox="1"/>
          <p:nvPr/>
        </p:nvSpPr>
        <p:spPr>
          <a:xfrm>
            <a:off x="257300" y="5128650"/>
            <a:ext cx="900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Probenecid drug min 24:34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"/>
          <p:cNvSpPr txBox="1"/>
          <p:nvPr/>
        </p:nvSpPr>
        <p:spPr>
          <a:xfrm>
            <a:off x="1292650" y="560950"/>
            <a:ext cx="463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3-Tubular reabsorption of drugs: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22"/>
          <p:cNvSpPr txBox="1"/>
          <p:nvPr/>
        </p:nvSpPr>
        <p:spPr>
          <a:xfrm>
            <a:off x="2939450" y="1942150"/>
            <a:ext cx="2800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46" name="Google Shape;346;p22"/>
          <p:cNvCxnSpPr/>
          <p:nvPr/>
        </p:nvCxnSpPr>
        <p:spPr>
          <a:xfrm flipH="1">
            <a:off x="350936" y="1545425"/>
            <a:ext cx="30900" cy="2838000"/>
          </a:xfrm>
          <a:prstGeom prst="straightConnector1">
            <a:avLst/>
          </a:prstGeom>
          <a:noFill/>
          <a:ln cap="flat" cmpd="sng" w="7620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22"/>
          <p:cNvSpPr/>
          <p:nvPr/>
        </p:nvSpPr>
        <p:spPr>
          <a:xfrm>
            <a:off x="252825" y="1778422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252825" y="3190150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252825" y="3790048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698845" y="1713475"/>
            <a:ext cx="56301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It takes place along all the renal tubules.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" name="Google Shape;351;p22"/>
          <p:cNvSpPr txBox="1"/>
          <p:nvPr/>
        </p:nvSpPr>
        <p:spPr>
          <a:xfrm>
            <a:off x="698845" y="2296153"/>
            <a:ext cx="60423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After glomerular filtration, drugs may be reabsorbed back from tubular lumen into</a:t>
            </a:r>
            <a:endParaRPr sz="1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systemic blood circulation. 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" name="Google Shape;352;p22"/>
          <p:cNvSpPr txBox="1"/>
          <p:nvPr/>
        </p:nvSpPr>
        <p:spPr>
          <a:xfrm>
            <a:off x="697600" y="3123258"/>
            <a:ext cx="4645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Reabsorption </a:t>
            </a:r>
            <a:r>
              <a:rPr b="1"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increases </a:t>
            </a: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half life of a drug(duration of action)</a:t>
            </a:r>
            <a:endParaRPr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" name="Google Shape;353;p22"/>
          <p:cNvSpPr txBox="1"/>
          <p:nvPr/>
        </p:nvSpPr>
        <p:spPr>
          <a:xfrm>
            <a:off x="697600" y="3792025"/>
            <a:ext cx="428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Reabsorption may be </a:t>
            </a:r>
            <a:r>
              <a:rPr b="1"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passive </a:t>
            </a:r>
            <a:r>
              <a:rPr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or </a:t>
            </a:r>
            <a:r>
              <a:rPr b="1" lang="en" sz="1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active</a:t>
            </a:r>
            <a:endParaRPr b="1" sz="13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164200" y="4922500"/>
            <a:ext cx="2120400" cy="1979400"/>
          </a:xfrm>
          <a:prstGeom prst="ellipse">
            <a:avLst/>
          </a:prstGeom>
          <a:solidFill>
            <a:srgbClr val="45818E"/>
          </a:solidFill>
          <a:ln cap="flat" cmpd="sng" w="762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Passive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Tubular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reabsorption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of drugs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5242450" y="7710925"/>
            <a:ext cx="2120400" cy="1979400"/>
          </a:xfrm>
          <a:prstGeom prst="ellipse">
            <a:avLst/>
          </a:prstGeom>
          <a:solidFill>
            <a:srgbClr val="45818E"/>
          </a:solidFill>
          <a:ln cap="flat" cmpd="sng" w="76200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Active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Tubular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reabsorption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Titillium Web"/>
                <a:ea typeface="Titillium Web"/>
                <a:cs typeface="Titillium Web"/>
                <a:sym typeface="Titillium Web"/>
              </a:rPr>
              <a:t>of drugs</a:t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2400600" y="5201100"/>
            <a:ext cx="6389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1-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In distal convoluted tubules &amp; collecting ducts.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2-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Only lipid soluble drugs (non-ionized) undergo passive tubular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re-absorption from tubular lumen back into blood (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 excreted in the urine,</a:t>
            </a:r>
            <a:endParaRPr sz="11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urinary excretion will be low).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3- </a:t>
            </a: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lang="en" sz="1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nized drugs (water soluble) are poorly reabsorbed, excreted easily in the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urine, and urinary excretion will be high.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866275" y="7863050"/>
            <a:ext cx="56355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1-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It occurs with endogenous substances or nutrients that the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body needs to conserve e.g: glucose,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electrolytes, amino acids, uric acid, </a:t>
            </a:r>
            <a:r>
              <a:rPr lang="en" sz="11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vitamins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2-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Probenecid inhibits active tubular re-absorption of uric acid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So, It increases excretion of uric acid in urine.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" sz="9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That’s why we use it im treatment of gout)</a:t>
            </a:r>
            <a:endParaRPr sz="9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3-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 Probenecid acts as a uricosuric agent in the treatment of gout.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“Uricosuric agent is an increase in urinary excretion of uric acid”</a:t>
            </a:r>
            <a:endParaRPr sz="9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2021475" y="10537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Female’s Slides</a:t>
            </a:r>
            <a:endParaRPr b="1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252825" y="2445700"/>
            <a:ext cx="227100" cy="224100"/>
          </a:xfrm>
          <a:prstGeom prst="ellipse">
            <a:avLst/>
          </a:prstGeom>
          <a:solidFill>
            <a:srgbClr val="45818E"/>
          </a:solidFill>
          <a:ln cap="flat" cmpd="sng" w="25400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3"/>
          <p:cNvSpPr txBox="1"/>
          <p:nvPr/>
        </p:nvSpPr>
        <p:spPr>
          <a:xfrm>
            <a:off x="553975" y="147725"/>
            <a:ext cx="816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Factors affecting renal excretion of drugs: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65" name="Google Shape;365;p23"/>
          <p:cNvGrpSpPr/>
          <p:nvPr/>
        </p:nvGrpSpPr>
        <p:grpSpPr>
          <a:xfrm>
            <a:off x="1410794" y="701825"/>
            <a:ext cx="4112256" cy="992400"/>
            <a:chOff x="119144" y="4695163"/>
            <a:chExt cx="4112256" cy="992400"/>
          </a:xfrm>
        </p:grpSpPr>
        <p:grpSp>
          <p:nvGrpSpPr>
            <p:cNvPr id="366" name="Google Shape;366;p23"/>
            <p:cNvGrpSpPr/>
            <p:nvPr/>
          </p:nvGrpSpPr>
          <p:grpSpPr>
            <a:xfrm>
              <a:off x="119144" y="4695162"/>
              <a:ext cx="4112256" cy="992400"/>
              <a:chOff x="472487" y="6427715"/>
              <a:chExt cx="4112256" cy="992400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1009943" y="6427715"/>
                <a:ext cx="35748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latin typeface="Titillium Web"/>
                    <a:ea typeface="Titillium Web"/>
                    <a:cs typeface="Titillium Web"/>
                    <a:sym typeface="Titillium Web"/>
                  </a:rPr>
                  <a:t>       Blood flow to the kidney</a:t>
                </a:r>
                <a:endParaRPr b="1" sz="20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368" name="Google Shape;368;p23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369" name="Google Shape;369;p23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70" name="Google Shape;370;p23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371" name="Google Shape;371;p23"/>
            <p:cNvSpPr txBox="1"/>
            <p:nvPr/>
          </p:nvSpPr>
          <p:spPr>
            <a:xfrm>
              <a:off x="177723" y="4841991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01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72" name="Google Shape;372;p23"/>
          <p:cNvSpPr txBox="1"/>
          <p:nvPr/>
        </p:nvSpPr>
        <p:spPr>
          <a:xfrm>
            <a:off x="0" y="1760065"/>
            <a:ext cx="7560000" cy="16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➢ Adequate renal function depends upon renal blood flow.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➢ Decline in renal blood flow can decrease excretion of drugs.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➢ NSAIDS e.g. aspirin and ibuprofen inhibit the production of prostaglandins and therefore reduces renal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perfusion and GFR. </a:t>
            </a:r>
            <a:endParaRPr sz="1200">
              <a:solidFill>
                <a:srgbClr val="D5A6B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➢ Irrespective of the mechanism of excretion, Increased perfusion leads to increased contact of drug with</a:t>
            </a:r>
            <a:endParaRPr sz="12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secretary site and thus increased excretion.</a:t>
            </a:r>
            <a:endParaRPr sz="12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➢ Important for drugs excreted by Glomerular filtration</a:t>
            </a:r>
            <a:endParaRPr sz="1200">
              <a:solidFill>
                <a:srgbClr val="6FA8D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73" name="Google Shape;373;p23"/>
          <p:cNvGrpSpPr/>
          <p:nvPr/>
        </p:nvGrpSpPr>
        <p:grpSpPr>
          <a:xfrm>
            <a:off x="1241281" y="3426275"/>
            <a:ext cx="5256756" cy="992400"/>
            <a:chOff x="119144" y="4695163"/>
            <a:chExt cx="5256756" cy="992400"/>
          </a:xfrm>
        </p:grpSpPr>
        <p:grpSp>
          <p:nvGrpSpPr>
            <p:cNvPr id="374" name="Google Shape;374;p23"/>
            <p:cNvGrpSpPr/>
            <p:nvPr/>
          </p:nvGrpSpPr>
          <p:grpSpPr>
            <a:xfrm>
              <a:off x="119144" y="4695162"/>
              <a:ext cx="5256756" cy="992400"/>
              <a:chOff x="472487" y="6427715"/>
              <a:chExt cx="5256756" cy="992400"/>
            </a:xfrm>
          </p:grpSpPr>
          <p:sp>
            <p:nvSpPr>
              <p:cNvPr id="375" name="Google Shape;375;p23"/>
              <p:cNvSpPr/>
              <p:nvPr/>
            </p:nvSpPr>
            <p:spPr>
              <a:xfrm>
                <a:off x="1009943" y="6427715"/>
                <a:ext cx="47193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latin typeface="Titillium Web"/>
                    <a:ea typeface="Titillium Web"/>
                    <a:cs typeface="Titillium Web"/>
                    <a:sym typeface="Titillium Web"/>
                  </a:rPr>
                  <a:t>Physicochemical properties of drugs</a:t>
                </a:r>
                <a:endParaRPr b="1" sz="20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376" name="Google Shape;376;p23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377" name="Google Shape;377;p23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78" name="Google Shape;378;p23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379" name="Google Shape;379;p23"/>
            <p:cNvSpPr txBox="1"/>
            <p:nvPr/>
          </p:nvSpPr>
          <p:spPr>
            <a:xfrm>
              <a:off x="177723" y="4841991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02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aphicFrame>
        <p:nvGraphicFramePr>
          <p:cNvPr id="380" name="Google Shape;380;p23"/>
          <p:cNvGraphicFramePr/>
          <p:nvPr/>
        </p:nvGraphicFramePr>
        <p:xfrm>
          <a:off x="628869" y="4616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{C841EA30-8C5A-41D1-9F1F-0A8A4423A63B}</a:tableStyleId>
              </a:tblPr>
              <a:tblGrid>
                <a:gridCol w="1522675"/>
                <a:gridCol w="4958900"/>
              </a:tblGrid>
              <a:tr h="78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Molecular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weight of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drug:</a:t>
                      </a:r>
                      <a:endParaRPr b="1"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Larger MW drugs are difficult to be excreted than smaller MW especially by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glomerular filtration.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82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Lipid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solubility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drugs</a:t>
                      </a:r>
                      <a:endParaRPr b="1" sz="17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Urinary excretion is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inversely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related to lipophilicity.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Increased lipid solubility increases volume of distribution of drug (Vd) and decreases renal excretion.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1" name="Google Shape;381;p23"/>
          <p:cNvGraphicFramePr/>
          <p:nvPr/>
        </p:nvGraphicFramePr>
        <p:xfrm>
          <a:off x="628882" y="64677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{C841EA30-8C5A-41D1-9F1F-0A8A4423A63B}</a:tableStyleId>
              </a:tblPr>
              <a:tblGrid>
                <a:gridCol w="1522675"/>
                <a:gridCol w="4958900"/>
              </a:tblGrid>
              <a:tr h="82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Degree of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ionization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of drugs: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Increased ionization of drug increases its water solubility and thus enhances</a:t>
                      </a:r>
                      <a:endParaRPr sz="1200">
                        <a:solidFill>
                          <a:srgbClr val="D5A6BD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its renal excretion.</a:t>
                      </a:r>
                      <a:endParaRPr sz="1200">
                        <a:solidFill>
                          <a:srgbClr val="D5A6BD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Polar or water soluble drugs are easily filtered e.g aminoglycosides,</a:t>
                      </a:r>
                      <a:endParaRPr sz="1200">
                        <a:solidFill>
                          <a:srgbClr val="D5A6BD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D5A6BD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tubocurarine.</a:t>
                      </a:r>
                      <a:endParaRPr sz="1200">
                        <a:solidFill>
                          <a:srgbClr val="D5A6BD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4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Volume of 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distribution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(vd):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Renal clearance is inversely related to volume of distribution of drugs (Vd).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Drugs with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large Vd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“Lipid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soluble”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are </a:t>
                      </a:r>
                      <a:r>
                        <a:rPr b="1"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poorly </a:t>
                      </a: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excreted in urine.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Drugs restricted to blood (low vd) have higher renal excretion rates.</a:t>
                      </a:r>
                      <a:endParaRPr sz="12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“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Drugs with large Vd are distributed in the tissue so less amounts are present in the blood which leads to a decrease in the renal excretion”</a:t>
                      </a:r>
                      <a:endParaRPr sz="1200">
                        <a:solidFill>
                          <a:srgbClr val="99999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2" name="Google Shape;382;p23"/>
          <p:cNvGraphicFramePr/>
          <p:nvPr/>
        </p:nvGraphicFramePr>
        <p:xfrm>
          <a:off x="628876" y="88242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{C841EA30-8C5A-41D1-9F1F-0A8A4423A63B}</a:tableStyleId>
              </a:tblPr>
              <a:tblGrid>
                <a:gridCol w="1522675"/>
                <a:gridCol w="4958900"/>
              </a:tblGrid>
              <a:tr h="1641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Plasma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protein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binding :</a:t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Drugs that are bound to plasma proteins behave as macromolecules and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cannot be filtered through glomerulus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</a:t>
                      </a:r>
                      <a:r>
                        <a:rPr lang="en" sz="1100">
                          <a:solidFill>
                            <a:srgbClr val="990000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Only unbound </a:t>
                      </a: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form of drug (free form) appears in glomerular filtrate.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</a:t>
                      </a:r>
                      <a:r>
                        <a:rPr b="1"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Protein bound drugs have long half lives.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➢ The renal clearance of drugs which are extensively bound to plasma proteins</a:t>
                      </a:r>
                      <a:endParaRPr sz="11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is increased after displacement with another drugs. E.g. Gentamicin-induced</a:t>
                      </a:r>
                      <a:endParaRPr sz="1100">
                        <a:solidFill>
                          <a:srgbClr val="6FA8DC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6FA8DC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nephrotoxicity by Furosemide (Furosemide displaces gentamicin from protein)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"/>
          <p:cNvSpPr txBox="1"/>
          <p:nvPr/>
        </p:nvSpPr>
        <p:spPr>
          <a:xfrm>
            <a:off x="368400" y="200909"/>
            <a:ext cx="60570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Cont...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Titillium Web"/>
                <a:ea typeface="Titillium Web"/>
                <a:cs typeface="Titillium Web"/>
                <a:sym typeface="Titillium Web"/>
              </a:rPr>
              <a:t>Factors affecting renal excretion of drugs:</a:t>
            </a:r>
            <a:endParaRPr b="1" sz="24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88" name="Google Shape;388;p24"/>
          <p:cNvGrpSpPr/>
          <p:nvPr/>
        </p:nvGrpSpPr>
        <p:grpSpPr>
          <a:xfrm>
            <a:off x="1138444" y="1413799"/>
            <a:ext cx="5256756" cy="992400"/>
            <a:chOff x="119144" y="4618963"/>
            <a:chExt cx="5256756" cy="992400"/>
          </a:xfrm>
        </p:grpSpPr>
        <p:grpSp>
          <p:nvGrpSpPr>
            <p:cNvPr id="389" name="Google Shape;389;p24"/>
            <p:cNvGrpSpPr/>
            <p:nvPr/>
          </p:nvGrpSpPr>
          <p:grpSpPr>
            <a:xfrm>
              <a:off x="119144" y="4618962"/>
              <a:ext cx="5256756" cy="992400"/>
              <a:chOff x="472487" y="6351515"/>
              <a:chExt cx="5256756" cy="992400"/>
            </a:xfrm>
          </p:grpSpPr>
          <p:sp>
            <p:nvSpPr>
              <p:cNvPr id="390" name="Google Shape;390;p24"/>
              <p:cNvSpPr/>
              <p:nvPr/>
            </p:nvSpPr>
            <p:spPr>
              <a:xfrm>
                <a:off x="1009943" y="6351515"/>
                <a:ext cx="47193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latin typeface="Titillium Web"/>
                    <a:ea typeface="Titillium Web"/>
                    <a:cs typeface="Titillium Web"/>
                    <a:sym typeface="Titillium Web"/>
                  </a:rPr>
                  <a:t> Biological factor </a:t>
                </a:r>
                <a:endParaRPr b="1" sz="20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391" name="Google Shape;391;p24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392" name="Google Shape;392;p24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393" name="Google Shape;393;p24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394" name="Google Shape;394;p24"/>
            <p:cNvSpPr txBox="1"/>
            <p:nvPr/>
          </p:nvSpPr>
          <p:spPr>
            <a:xfrm>
              <a:off x="177723" y="4841991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03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95" name="Google Shape;395;p24"/>
          <p:cNvSpPr txBox="1"/>
          <p:nvPr/>
        </p:nvSpPr>
        <p:spPr>
          <a:xfrm>
            <a:off x="368400" y="2499199"/>
            <a:ext cx="70725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➢ Age can affect renal clearance.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➢ Renal clearance is reduced in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neonates 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and 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elderly </a:t>
            </a: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due to pharmacokinetic changes.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➢ Dose reduction is advisable otherwise toxicity may occur. </a:t>
            </a:r>
            <a:r>
              <a:rPr lang="en" sz="1200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“The number of nephrons decline by aging (decline of renal function)”</a:t>
            </a:r>
            <a:endParaRPr sz="1200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96" name="Google Shape;396;p24"/>
          <p:cNvGrpSpPr/>
          <p:nvPr/>
        </p:nvGrpSpPr>
        <p:grpSpPr>
          <a:xfrm>
            <a:off x="1138444" y="3623599"/>
            <a:ext cx="5256756" cy="992400"/>
            <a:chOff x="119144" y="4618963"/>
            <a:chExt cx="5256756" cy="992400"/>
          </a:xfrm>
        </p:grpSpPr>
        <p:grpSp>
          <p:nvGrpSpPr>
            <p:cNvPr id="397" name="Google Shape;397;p24"/>
            <p:cNvGrpSpPr/>
            <p:nvPr/>
          </p:nvGrpSpPr>
          <p:grpSpPr>
            <a:xfrm>
              <a:off x="119144" y="4618962"/>
              <a:ext cx="5256756" cy="992400"/>
              <a:chOff x="472487" y="6351515"/>
              <a:chExt cx="5256756" cy="992400"/>
            </a:xfrm>
          </p:grpSpPr>
          <p:sp>
            <p:nvSpPr>
              <p:cNvPr id="398" name="Google Shape;398;p24"/>
              <p:cNvSpPr/>
              <p:nvPr/>
            </p:nvSpPr>
            <p:spPr>
              <a:xfrm>
                <a:off x="1009943" y="6351515"/>
                <a:ext cx="47193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latin typeface="Titillium Web"/>
                    <a:ea typeface="Titillium Web"/>
                    <a:cs typeface="Titillium Web"/>
                    <a:sym typeface="Titillium Web"/>
                  </a:rPr>
                  <a:t>  Disease states -</a:t>
                </a:r>
                <a:r>
                  <a:rPr b="1" lang="en" sz="2100">
                    <a:solidFill>
                      <a:srgbClr val="6FA8DC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Decreased renal clearance</a:t>
                </a:r>
                <a:r>
                  <a:rPr b="1" lang="en" sz="2100">
                    <a:latin typeface="Titillium Web"/>
                    <a:ea typeface="Titillium Web"/>
                    <a:cs typeface="Titillium Web"/>
                    <a:sym typeface="Titillium Web"/>
                  </a:rPr>
                  <a:t>-</a:t>
                </a:r>
                <a:endParaRPr b="1" sz="21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399" name="Google Shape;399;p24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400" name="Google Shape;400;p24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401" name="Google Shape;401;p24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402" name="Google Shape;402;p24"/>
            <p:cNvSpPr txBox="1"/>
            <p:nvPr/>
          </p:nvSpPr>
          <p:spPr>
            <a:xfrm>
              <a:off x="177723" y="4841991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04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03" name="Google Shape;403;p24"/>
          <p:cNvSpPr txBox="1"/>
          <p:nvPr/>
        </p:nvSpPr>
        <p:spPr>
          <a:xfrm>
            <a:off x="400650" y="4603124"/>
            <a:ext cx="67587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Impairs the elimination of drugs thus may increase half-life (t 1/2 ) of drugs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may occur due to: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4" name="Google Shape;404;p24"/>
          <p:cNvSpPr/>
          <p:nvPr/>
        </p:nvSpPr>
        <p:spPr>
          <a:xfrm>
            <a:off x="3316393" y="5442818"/>
            <a:ext cx="3662100" cy="4200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B9C7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2-Decreased renal excretion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5" name="Google Shape;405;p24"/>
          <p:cNvSpPr/>
          <p:nvPr/>
        </p:nvSpPr>
        <p:spPr>
          <a:xfrm>
            <a:off x="1226138" y="5422724"/>
            <a:ext cx="2556900" cy="4560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1-Reduced renal blood flow</a:t>
            </a:r>
            <a:endParaRPr b="1"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p24"/>
          <p:cNvSpPr txBox="1"/>
          <p:nvPr/>
        </p:nvSpPr>
        <p:spPr>
          <a:xfrm>
            <a:off x="1473438" y="5999599"/>
            <a:ext cx="22311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➢ Congestive heart failure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➢ Hemorrhage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➢ Cardiogenic shock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p24"/>
          <p:cNvSpPr txBox="1"/>
          <p:nvPr/>
        </p:nvSpPr>
        <p:spPr>
          <a:xfrm>
            <a:off x="3670863" y="6084349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➢ Renal disease (e.g.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glomerulonephritis)</a:t>
            </a:r>
            <a:endParaRPr b="1"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p24"/>
          <p:cNvSpPr txBox="1"/>
          <p:nvPr/>
        </p:nvSpPr>
        <p:spPr>
          <a:xfrm>
            <a:off x="3197700" y="1694449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D5A6BD"/>
                </a:solidFill>
                <a:latin typeface="Titillium Web"/>
                <a:ea typeface="Titillium Web"/>
                <a:cs typeface="Titillium Web"/>
                <a:sym typeface="Titillium Web"/>
              </a:rPr>
              <a:t>Female’s Slides</a:t>
            </a:r>
            <a:endParaRPr b="1">
              <a:solidFill>
                <a:schemeClr val="accent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409" name="Google Shape;409;p24"/>
          <p:cNvGrpSpPr/>
          <p:nvPr/>
        </p:nvGrpSpPr>
        <p:grpSpPr>
          <a:xfrm>
            <a:off x="1179300" y="8756722"/>
            <a:ext cx="5256756" cy="992400"/>
            <a:chOff x="119144" y="4618963"/>
            <a:chExt cx="5256756" cy="992400"/>
          </a:xfrm>
        </p:grpSpPr>
        <p:grpSp>
          <p:nvGrpSpPr>
            <p:cNvPr id="410" name="Google Shape;410;p24"/>
            <p:cNvGrpSpPr/>
            <p:nvPr/>
          </p:nvGrpSpPr>
          <p:grpSpPr>
            <a:xfrm>
              <a:off x="119144" y="4618962"/>
              <a:ext cx="5256756" cy="992400"/>
              <a:chOff x="472487" y="6351515"/>
              <a:chExt cx="5256756" cy="992400"/>
            </a:xfrm>
          </p:grpSpPr>
          <p:sp>
            <p:nvSpPr>
              <p:cNvPr id="411" name="Google Shape;411;p24"/>
              <p:cNvSpPr/>
              <p:nvPr/>
            </p:nvSpPr>
            <p:spPr>
              <a:xfrm>
                <a:off x="1009943" y="6351515"/>
                <a:ext cx="47193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latin typeface="Titillium Web"/>
                    <a:ea typeface="Titillium Web"/>
                    <a:cs typeface="Titillium Web"/>
                    <a:sym typeface="Titillium Web"/>
                  </a:rPr>
                  <a:t> Plasma concentration</a:t>
                </a:r>
                <a:endParaRPr b="1" sz="20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412" name="Google Shape;412;p24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413" name="Google Shape;413;p24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414" name="Google Shape;414;p24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415" name="Google Shape;415;p24"/>
            <p:cNvSpPr txBox="1"/>
            <p:nvPr/>
          </p:nvSpPr>
          <p:spPr>
            <a:xfrm>
              <a:off x="177723" y="4841991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06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16" name="Google Shape;416;p24"/>
          <p:cNvSpPr txBox="1"/>
          <p:nvPr/>
        </p:nvSpPr>
        <p:spPr>
          <a:xfrm>
            <a:off x="975493" y="7930113"/>
            <a:ext cx="8343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U</a:t>
            </a: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rine pH varies from 4.5 to 8 depending upon the diet e.g. meat causes more acidic urine and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carbohydrates rich food may increase urinary pH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417" name="Google Shape;417;p24"/>
          <p:cNvGrpSpPr/>
          <p:nvPr/>
        </p:nvGrpSpPr>
        <p:grpSpPr>
          <a:xfrm>
            <a:off x="1138450" y="6853935"/>
            <a:ext cx="5256756" cy="992400"/>
            <a:chOff x="119144" y="4618963"/>
            <a:chExt cx="5256756" cy="992400"/>
          </a:xfrm>
        </p:grpSpPr>
        <p:grpSp>
          <p:nvGrpSpPr>
            <p:cNvPr id="418" name="Google Shape;418;p24"/>
            <p:cNvGrpSpPr/>
            <p:nvPr/>
          </p:nvGrpSpPr>
          <p:grpSpPr>
            <a:xfrm>
              <a:off x="119144" y="4618962"/>
              <a:ext cx="5256756" cy="992400"/>
              <a:chOff x="472487" y="6351515"/>
              <a:chExt cx="5256756" cy="992400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1009943" y="6351515"/>
                <a:ext cx="4719300" cy="992400"/>
              </a:xfrm>
              <a:prstGeom prst="roundRect">
                <a:avLst>
                  <a:gd fmla="val 9231" name="adj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2150" lIns="92150" spcFirstLastPara="1" rIns="92150" wrap="square" tIns="9215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2000">
                    <a:latin typeface="Titillium Web"/>
                    <a:ea typeface="Titillium Web"/>
                    <a:cs typeface="Titillium Web"/>
                    <a:sym typeface="Titillium Web"/>
                  </a:rPr>
                  <a:t> Urine PH</a:t>
                </a:r>
                <a:endParaRPr b="1" sz="2000"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grpSp>
            <p:nvGrpSpPr>
              <p:cNvPr id="420" name="Google Shape;420;p24"/>
              <p:cNvGrpSpPr/>
              <p:nvPr/>
            </p:nvGrpSpPr>
            <p:grpSpPr>
              <a:xfrm>
                <a:off x="472487" y="6509217"/>
                <a:ext cx="596098" cy="578454"/>
                <a:chOff x="472487" y="6463367"/>
                <a:chExt cx="596098" cy="578454"/>
              </a:xfrm>
            </p:grpSpPr>
            <p:sp>
              <p:nvSpPr>
                <p:cNvPr id="421" name="Google Shape;421;p24"/>
                <p:cNvSpPr/>
                <p:nvPr/>
              </p:nvSpPr>
              <p:spPr>
                <a:xfrm>
                  <a:off x="472487" y="6463367"/>
                  <a:ext cx="596098" cy="578454"/>
                </a:xfrm>
                <a:custGeom>
                  <a:rect b="b" l="l" r="r" t="t"/>
                  <a:pathLst>
                    <a:path extrusionOk="0" h="3797" w="3825">
                      <a:moveTo>
                        <a:pt x="1898" y="477"/>
                      </a:moveTo>
                      <a:cubicBezTo>
                        <a:pt x="2701" y="477"/>
                        <a:pt x="3348" y="1103"/>
                        <a:pt x="3348" y="1899"/>
                      </a:cubicBezTo>
                      <a:cubicBezTo>
                        <a:pt x="3348" y="2666"/>
                        <a:pt x="2701" y="3320"/>
                        <a:pt x="1898" y="3320"/>
                      </a:cubicBezTo>
                      <a:cubicBezTo>
                        <a:pt x="1130" y="3320"/>
                        <a:pt x="477" y="2666"/>
                        <a:pt x="477" y="1899"/>
                      </a:cubicBezTo>
                      <a:cubicBezTo>
                        <a:pt x="477" y="1103"/>
                        <a:pt x="1130" y="477"/>
                        <a:pt x="1898" y="477"/>
                      </a:cubicBezTo>
                      <a:close/>
                      <a:moveTo>
                        <a:pt x="1898" y="1"/>
                      </a:moveTo>
                      <a:cubicBezTo>
                        <a:pt x="860" y="1"/>
                        <a:pt x="0" y="861"/>
                        <a:pt x="0" y="1899"/>
                      </a:cubicBezTo>
                      <a:cubicBezTo>
                        <a:pt x="0" y="2936"/>
                        <a:pt x="860" y="3796"/>
                        <a:pt x="1898" y="3796"/>
                      </a:cubicBezTo>
                      <a:cubicBezTo>
                        <a:pt x="2964" y="3796"/>
                        <a:pt x="3824" y="2936"/>
                        <a:pt x="3824" y="1899"/>
                      </a:cubicBezTo>
                      <a:cubicBezTo>
                        <a:pt x="3824" y="861"/>
                        <a:pt x="2964" y="1"/>
                        <a:pt x="18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76200">
                  <a:solidFill>
                    <a:srgbClr val="567E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101700" lIns="101700" spcFirstLastPara="1" rIns="101700" wrap="square" tIns="1017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  <p:sp>
              <p:nvSpPr>
                <p:cNvPr id="422" name="Google Shape;422;p24"/>
                <p:cNvSpPr/>
                <p:nvPr/>
              </p:nvSpPr>
              <p:spPr>
                <a:xfrm>
                  <a:off x="531137" y="6529552"/>
                  <a:ext cx="478800" cy="446100"/>
                </a:xfrm>
                <a:prstGeom prst="ellipse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>
                    <a:latin typeface="Titillium Web"/>
                    <a:ea typeface="Titillium Web"/>
                    <a:cs typeface="Titillium Web"/>
                    <a:sym typeface="Titillium Web"/>
                  </a:endParaRPr>
                </a:p>
              </p:txBody>
            </p:sp>
          </p:grpSp>
        </p:grpSp>
        <p:sp>
          <p:nvSpPr>
            <p:cNvPr id="423" name="Google Shape;423;p24"/>
            <p:cNvSpPr txBox="1"/>
            <p:nvPr/>
          </p:nvSpPr>
          <p:spPr>
            <a:xfrm>
              <a:off x="177723" y="4841991"/>
              <a:ext cx="490200" cy="44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134F5C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05</a:t>
              </a:r>
              <a:endParaRPr b="1" sz="1800">
                <a:solidFill>
                  <a:srgbClr val="134F5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424" name="Google Shape;424;p24"/>
          <p:cNvSpPr txBox="1"/>
          <p:nvPr/>
        </p:nvSpPr>
        <p:spPr>
          <a:xfrm>
            <a:off x="975493" y="9766422"/>
            <a:ext cx="6573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Glomerular filtration and reabsorption are directly affected by plasma concentration of drug.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5" name="Google Shape;425;p24"/>
          <p:cNvSpPr txBox="1"/>
          <p:nvPr/>
        </p:nvSpPr>
        <p:spPr>
          <a:xfrm>
            <a:off x="3630006" y="9037372"/>
            <a:ext cx="30000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FA8DC"/>
                </a:solidFill>
                <a:latin typeface="Titillium Web"/>
                <a:ea typeface="Titillium Web"/>
                <a:cs typeface="Titillium Web"/>
                <a:sym typeface="Titillium Web"/>
              </a:rPr>
              <a:t>Male’s Slides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harmacy Infographics by Slidesgo">
  <a:themeElements>
    <a:clrScheme name="Simple Light">
      <a:dk1>
        <a:srgbClr val="000000"/>
      </a:dk1>
      <a:lt1>
        <a:srgbClr val="FFFFFF"/>
      </a:lt1>
      <a:dk2>
        <a:srgbClr val="18B3C4"/>
      </a:dk2>
      <a:lt2>
        <a:srgbClr val="68D3D3"/>
      </a:lt2>
      <a:accent1>
        <a:srgbClr val="93D6D6"/>
      </a:accent1>
      <a:accent2>
        <a:srgbClr val="C4EEEE"/>
      </a:accent2>
      <a:accent3>
        <a:srgbClr val="FA8080"/>
      </a:accent3>
      <a:accent4>
        <a:srgbClr val="FFA9A9"/>
      </a:accent4>
      <a:accent5>
        <a:srgbClr val="FFE4E4"/>
      </a:accent5>
      <a:accent6>
        <a:srgbClr val="F2EBD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