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692000" cx="7560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Caveat"/>
      <p:regular r:id="rId22"/>
      <p:bold r:id="rId23"/>
    </p:embeddedFont>
    <p:embeddedFont>
      <p:font typeface="Fira Sans Extra Condensed Medium"/>
      <p:regular r:id="rId24"/>
      <p:bold r:id="rId25"/>
      <p:italic r:id="rId26"/>
      <p:boldItalic r:id="rId27"/>
    </p:embeddedFont>
    <p:embeddedFont>
      <p:font typeface="Titillium Web"/>
      <p:regular r:id="rId28"/>
      <p:bold r:id="rId29"/>
      <p:italic r:id="rId30"/>
      <p:boldItalic r:id="rId31"/>
    </p:embeddedFont>
    <p:embeddedFont>
      <p:font typeface="Fira Sans Extra Condensed"/>
      <p:regular r:id="rId32"/>
      <p:bold r:id="rId33"/>
      <p:italic r:id="rId34"/>
      <p:boldItalic r:id="rId35"/>
    </p:embeddedFont>
    <p:embeddedFont>
      <p:font typeface="Ex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A78DE3-8281-4008-9C0B-2161021E690B}">
  <a:tblStyle styleId="{2FA78DE3-8281-4008-9C0B-2161021E69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Cavea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FiraSansExtraCondensedMedium-regular.fntdata"/><Relationship Id="rId23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ExtraCondensedMedium-italic.fntdata"/><Relationship Id="rId25" Type="http://schemas.openxmlformats.org/officeDocument/2006/relationships/font" Target="fonts/FiraSansExtraCondensedMedium-bold.fntdata"/><Relationship Id="rId28" Type="http://schemas.openxmlformats.org/officeDocument/2006/relationships/font" Target="fonts/TitilliumWeb-regular.fntdata"/><Relationship Id="rId27" Type="http://schemas.openxmlformats.org/officeDocument/2006/relationships/font" Target="fonts/FiraSansExtraCondensed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itilliumWe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itilliumWeb-boldItalic.fntdata"/><Relationship Id="rId30" Type="http://schemas.openxmlformats.org/officeDocument/2006/relationships/font" Target="fonts/TitilliumWeb-italic.fntdata"/><Relationship Id="rId11" Type="http://schemas.openxmlformats.org/officeDocument/2006/relationships/slide" Target="slides/slide6.xml"/><Relationship Id="rId33" Type="http://schemas.openxmlformats.org/officeDocument/2006/relationships/font" Target="fonts/FiraSansExtraCondensed-bold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-regular.fntdata"/><Relationship Id="rId13" Type="http://schemas.openxmlformats.org/officeDocument/2006/relationships/slide" Target="slides/slide8.xml"/><Relationship Id="rId35" Type="http://schemas.openxmlformats.org/officeDocument/2006/relationships/font" Target="fonts/FiraSansExtraCondensed-boldItalic.fntdata"/><Relationship Id="rId12" Type="http://schemas.openxmlformats.org/officeDocument/2006/relationships/slide" Target="slides/slide7.xml"/><Relationship Id="rId34" Type="http://schemas.openxmlformats.org/officeDocument/2006/relationships/font" Target="fonts/FiraSansExtraCondensed-italic.fntdata"/><Relationship Id="rId15" Type="http://schemas.openxmlformats.org/officeDocument/2006/relationships/slide" Target="slides/slide10.xml"/><Relationship Id="rId37" Type="http://schemas.openxmlformats.org/officeDocument/2006/relationships/font" Target="fonts/Exo-bold.fntdata"/><Relationship Id="rId14" Type="http://schemas.openxmlformats.org/officeDocument/2006/relationships/slide" Target="slides/slide9.xml"/><Relationship Id="rId36" Type="http://schemas.openxmlformats.org/officeDocument/2006/relationships/font" Target="fonts/Exo-regular.fntdata"/><Relationship Id="rId17" Type="http://schemas.openxmlformats.org/officeDocument/2006/relationships/slide" Target="slides/slide12.xml"/><Relationship Id="rId39" Type="http://schemas.openxmlformats.org/officeDocument/2006/relationships/font" Target="fonts/Exo-boldItalic.fntdata"/><Relationship Id="rId16" Type="http://schemas.openxmlformats.org/officeDocument/2006/relationships/slide" Target="slides/slide11.xml"/><Relationship Id="rId38" Type="http://schemas.openxmlformats.org/officeDocument/2006/relationships/font" Target="fonts/Exo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04f3386ff90bca_4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04f3386ff90bca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165a971ab3cdb1_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165a971ab3cdb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39fc62930758d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39fc62930758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28e21b0a19_1_62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28e21b0a19_1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b20ee5584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b20ee55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90428f58af7663_13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90428f58af7663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90428f58af7663_7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890428f58af7663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3c055c04_0_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3c055c0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c15b2f8ee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1c15b2f8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2a49e83b3c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2a49e83b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1c15b2f8ee_0_2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1c15b2f8e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8ae7fc2c5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8ae7fc2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Relationship Id="rId4" Type="http://schemas.openxmlformats.org/officeDocument/2006/relationships/image" Target="../media/image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20304" r="20309" t="85942"/>
          <a:stretch/>
        </p:blipFill>
        <p:spPr>
          <a:xfrm>
            <a:off x="0" y="0"/>
            <a:ext cx="7560000" cy="4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F3F3F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61024" y="1330507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356357" y="1220241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461008" y="3124621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356341" y="3014355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75" y="1120800"/>
            <a:ext cx="1611434" cy="16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/>
          <p:nvPr/>
        </p:nvSpPr>
        <p:spPr>
          <a:xfrm>
            <a:off x="5584625" y="4032800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5457425" y="3914600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267250" y="315575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140050" y="197375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54275" y="254026"/>
            <a:ext cx="3305725" cy="33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 b="37559" l="2742" r="0" t="37737"/>
          <a:stretch/>
        </p:blipFill>
        <p:spPr>
          <a:xfrm>
            <a:off x="339875" y="343501"/>
            <a:ext cx="1515245" cy="3848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/>
          <p:nvPr/>
        </p:nvSpPr>
        <p:spPr>
          <a:xfrm>
            <a:off x="-16950" y="6190400"/>
            <a:ext cx="7593900" cy="46230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0" y="6194150"/>
            <a:ext cx="7560000" cy="1521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5457425" y="4781825"/>
            <a:ext cx="1914900" cy="215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5625575" y="4969625"/>
            <a:ext cx="1578600" cy="181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0" y="0"/>
            <a:ext cx="422400" cy="24492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2449200"/>
            <a:ext cx="422400" cy="8242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bg>
      <p:bgPr>
        <a:solidFill>
          <a:srgbClr val="F3F3F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-18550"/>
            <a:ext cx="7560000" cy="3363000"/>
          </a:xfrm>
          <a:prstGeom prst="rect">
            <a:avLst/>
          </a:prstGeom>
          <a:solidFill>
            <a:srgbClr val="D0E0E3">
              <a:alpha val="54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0" y="-18550"/>
            <a:ext cx="7560000" cy="3548700"/>
          </a:xfrm>
          <a:prstGeom prst="rect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bg>
      <p:bgPr>
        <a:solidFill>
          <a:srgbClr val="F3F3F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461024" y="1330507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356357" y="1220241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461008" y="3124621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356341" y="3014355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75" y="1120800"/>
            <a:ext cx="1611434" cy="16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/>
          <p:nvPr/>
        </p:nvSpPr>
        <p:spPr>
          <a:xfrm>
            <a:off x="5584625" y="4032800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5457425" y="3914600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267250" y="315575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140050" y="197375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54275" y="254026"/>
            <a:ext cx="3305725" cy="33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 b="37559" l="2742" r="0" t="37737"/>
          <a:stretch/>
        </p:blipFill>
        <p:spPr>
          <a:xfrm>
            <a:off x="339875" y="343501"/>
            <a:ext cx="1515245" cy="38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/>
        </p:nvSpPr>
        <p:spPr>
          <a:xfrm>
            <a:off x="-16950" y="6258175"/>
            <a:ext cx="7593900" cy="4462500"/>
          </a:xfrm>
          <a:prstGeom prst="rect">
            <a:avLst/>
          </a:prstGeom>
          <a:solidFill>
            <a:srgbClr val="D0E0E3">
              <a:alpha val="54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-16950" y="6043800"/>
            <a:ext cx="7593900" cy="4648200"/>
          </a:xfrm>
          <a:prstGeom prst="rect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5457425" y="4781825"/>
            <a:ext cx="1914900" cy="215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5625575" y="4969625"/>
            <a:ext cx="1578600" cy="181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3F3F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>
            <a:off x="0" y="-18550"/>
            <a:ext cx="7560000" cy="35454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3"/>
          <p:cNvSpPr/>
          <p:nvPr/>
        </p:nvSpPr>
        <p:spPr>
          <a:xfrm>
            <a:off x="0" y="3374750"/>
            <a:ext cx="7560000" cy="1521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7077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13392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20469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26784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33861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40176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47253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52806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59883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66198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73275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79590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86667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92982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10005900"/>
            <a:ext cx="707700" cy="7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3F3F3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461024" y="1330507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356357" y="1220241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61008" y="3124621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356341" y="3014355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75" y="1120800"/>
            <a:ext cx="1611434" cy="16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5457425" y="4781825"/>
            <a:ext cx="1914900" cy="215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584625" y="4032800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5457425" y="3914600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-16950" y="6190400"/>
            <a:ext cx="7593900" cy="46230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5625575" y="4969625"/>
            <a:ext cx="1578600" cy="181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267250" y="315575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40050" y="197375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25" y="-269787"/>
            <a:ext cx="1611425" cy="16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05325" y="1120800"/>
            <a:ext cx="3078476" cy="307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254275" y="254026"/>
            <a:ext cx="3305725" cy="33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10800000">
            <a:off x="6223500" y="0"/>
            <a:ext cx="1336500" cy="2116200"/>
          </a:xfrm>
          <a:prstGeom prst="rtTriangle">
            <a:avLst/>
          </a:prstGeom>
          <a:solidFill>
            <a:srgbClr val="D0E0E3">
              <a:alpha val="5475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8575800"/>
            <a:ext cx="1336500" cy="2116200"/>
          </a:xfrm>
          <a:prstGeom prst="rtTriangle">
            <a:avLst/>
          </a:prstGeom>
          <a:solidFill>
            <a:srgbClr val="D0E0E3">
              <a:alpha val="5475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3F3F3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461024" y="1330507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356357" y="1220241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461008" y="3124621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356341" y="3014355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75" y="1120800"/>
            <a:ext cx="1611434" cy="16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/>
          <p:nvPr/>
        </p:nvSpPr>
        <p:spPr>
          <a:xfrm>
            <a:off x="5584625" y="4032800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5457425" y="3914600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-16950" y="6190400"/>
            <a:ext cx="7593900" cy="46230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5625575" y="4969625"/>
            <a:ext cx="1578600" cy="181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267250" y="315575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140050" y="197375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54275" y="254026"/>
            <a:ext cx="3305725" cy="33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/>
          <p:nvPr/>
        </p:nvSpPr>
        <p:spPr>
          <a:xfrm>
            <a:off x="5457425" y="4800275"/>
            <a:ext cx="1914900" cy="215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4">
            <a:alphaModFix/>
          </a:blip>
          <a:srcRect b="37559" l="2742" r="0" t="37737"/>
          <a:stretch/>
        </p:blipFill>
        <p:spPr>
          <a:xfrm>
            <a:off x="339875" y="343501"/>
            <a:ext cx="1515245" cy="3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 rot="4533182">
            <a:off x="5676600" y="8495349"/>
            <a:ext cx="3762859" cy="3357525"/>
          </a:xfrm>
          <a:custGeom>
            <a:rect b="b" l="l" r="r" t="t"/>
            <a:pathLst>
              <a:path extrusionOk="0" h="19819" w="17632">
                <a:moveTo>
                  <a:pt x="10188" y="0"/>
                </a:moveTo>
                <a:cubicBezTo>
                  <a:pt x="9982" y="0"/>
                  <a:pt x="9776" y="7"/>
                  <a:pt x="9570" y="19"/>
                </a:cubicBezTo>
                <a:cubicBezTo>
                  <a:pt x="8234" y="102"/>
                  <a:pt x="7050" y="300"/>
                  <a:pt x="5775" y="772"/>
                </a:cubicBezTo>
                <a:cubicBezTo>
                  <a:pt x="5024" y="1051"/>
                  <a:pt x="4307" y="1424"/>
                  <a:pt x="3656" y="1888"/>
                </a:cubicBezTo>
                <a:cubicBezTo>
                  <a:pt x="1918" y="3127"/>
                  <a:pt x="646" y="5028"/>
                  <a:pt x="258" y="7125"/>
                </a:cubicBezTo>
                <a:cubicBezTo>
                  <a:pt x="0" y="8522"/>
                  <a:pt x="226" y="10162"/>
                  <a:pt x="1361" y="11013"/>
                </a:cubicBezTo>
                <a:cubicBezTo>
                  <a:pt x="2447" y="11826"/>
                  <a:pt x="4012" y="11671"/>
                  <a:pt x="5166" y="12387"/>
                </a:cubicBezTo>
                <a:cubicBezTo>
                  <a:pt x="5871" y="12825"/>
                  <a:pt x="6359" y="13561"/>
                  <a:pt x="6609" y="14356"/>
                </a:cubicBezTo>
                <a:cubicBezTo>
                  <a:pt x="6860" y="15148"/>
                  <a:pt x="6888" y="15995"/>
                  <a:pt x="6822" y="16824"/>
                </a:cubicBezTo>
                <a:cubicBezTo>
                  <a:pt x="6792" y="17225"/>
                  <a:pt x="6739" y="17631"/>
                  <a:pt x="6815" y="18027"/>
                </a:cubicBezTo>
                <a:cubicBezTo>
                  <a:pt x="7007" y="19024"/>
                  <a:pt x="8012" y="19719"/>
                  <a:pt x="9023" y="19807"/>
                </a:cubicBezTo>
                <a:cubicBezTo>
                  <a:pt x="9114" y="19815"/>
                  <a:pt x="9206" y="19819"/>
                  <a:pt x="9297" y="19819"/>
                </a:cubicBezTo>
                <a:cubicBezTo>
                  <a:pt x="10214" y="19819"/>
                  <a:pt x="11107" y="19437"/>
                  <a:pt x="11888" y="18945"/>
                </a:cubicBezTo>
                <a:cubicBezTo>
                  <a:pt x="13655" y="17833"/>
                  <a:pt x="15016" y="16140"/>
                  <a:pt x="15918" y="14258"/>
                </a:cubicBezTo>
                <a:cubicBezTo>
                  <a:pt x="16820" y="12376"/>
                  <a:pt x="17281" y="10305"/>
                  <a:pt x="17480" y="8227"/>
                </a:cubicBezTo>
                <a:cubicBezTo>
                  <a:pt x="17631" y="6676"/>
                  <a:pt x="17625" y="5047"/>
                  <a:pt x="16961" y="3639"/>
                </a:cubicBezTo>
                <a:cubicBezTo>
                  <a:pt x="16330" y="2305"/>
                  <a:pt x="15141" y="1277"/>
                  <a:pt x="13783" y="695"/>
                </a:cubicBezTo>
                <a:cubicBezTo>
                  <a:pt x="12705" y="231"/>
                  <a:pt x="11441" y="0"/>
                  <a:pt x="10188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 rot="-5400000">
            <a:off x="-1687464" y="-1537500"/>
            <a:ext cx="3762845" cy="3357537"/>
          </a:xfrm>
          <a:custGeom>
            <a:rect b="b" l="l" r="r" t="t"/>
            <a:pathLst>
              <a:path extrusionOk="0" h="19819" w="17632">
                <a:moveTo>
                  <a:pt x="10188" y="0"/>
                </a:moveTo>
                <a:cubicBezTo>
                  <a:pt x="9982" y="0"/>
                  <a:pt x="9776" y="7"/>
                  <a:pt x="9570" y="19"/>
                </a:cubicBezTo>
                <a:cubicBezTo>
                  <a:pt x="8234" y="102"/>
                  <a:pt x="7050" y="300"/>
                  <a:pt x="5775" y="772"/>
                </a:cubicBezTo>
                <a:cubicBezTo>
                  <a:pt x="5024" y="1051"/>
                  <a:pt x="4307" y="1424"/>
                  <a:pt x="3656" y="1888"/>
                </a:cubicBezTo>
                <a:cubicBezTo>
                  <a:pt x="1918" y="3127"/>
                  <a:pt x="646" y="5028"/>
                  <a:pt x="258" y="7125"/>
                </a:cubicBezTo>
                <a:cubicBezTo>
                  <a:pt x="0" y="8522"/>
                  <a:pt x="226" y="10162"/>
                  <a:pt x="1361" y="11013"/>
                </a:cubicBezTo>
                <a:cubicBezTo>
                  <a:pt x="2447" y="11826"/>
                  <a:pt x="4012" y="11671"/>
                  <a:pt x="5166" y="12387"/>
                </a:cubicBezTo>
                <a:cubicBezTo>
                  <a:pt x="5871" y="12825"/>
                  <a:pt x="6359" y="13561"/>
                  <a:pt x="6609" y="14356"/>
                </a:cubicBezTo>
                <a:cubicBezTo>
                  <a:pt x="6860" y="15148"/>
                  <a:pt x="6888" y="15995"/>
                  <a:pt x="6822" y="16824"/>
                </a:cubicBezTo>
                <a:cubicBezTo>
                  <a:pt x="6792" y="17225"/>
                  <a:pt x="6739" y="17631"/>
                  <a:pt x="6815" y="18027"/>
                </a:cubicBezTo>
                <a:cubicBezTo>
                  <a:pt x="7007" y="19024"/>
                  <a:pt x="8012" y="19719"/>
                  <a:pt x="9023" y="19807"/>
                </a:cubicBezTo>
                <a:cubicBezTo>
                  <a:pt x="9114" y="19815"/>
                  <a:pt x="9206" y="19819"/>
                  <a:pt x="9297" y="19819"/>
                </a:cubicBezTo>
                <a:cubicBezTo>
                  <a:pt x="10214" y="19819"/>
                  <a:pt x="11107" y="19437"/>
                  <a:pt x="11888" y="18945"/>
                </a:cubicBezTo>
                <a:cubicBezTo>
                  <a:pt x="13655" y="17833"/>
                  <a:pt x="15016" y="16140"/>
                  <a:pt x="15918" y="14258"/>
                </a:cubicBezTo>
                <a:cubicBezTo>
                  <a:pt x="16820" y="12376"/>
                  <a:pt x="17281" y="10305"/>
                  <a:pt x="17480" y="8227"/>
                </a:cubicBezTo>
                <a:cubicBezTo>
                  <a:pt x="17631" y="6676"/>
                  <a:pt x="17625" y="5047"/>
                  <a:pt x="16961" y="3639"/>
                </a:cubicBezTo>
                <a:cubicBezTo>
                  <a:pt x="16330" y="2305"/>
                  <a:pt x="15141" y="1277"/>
                  <a:pt x="13783" y="695"/>
                </a:cubicBezTo>
                <a:cubicBezTo>
                  <a:pt x="12705" y="231"/>
                  <a:pt x="11441" y="0"/>
                  <a:pt x="10188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 rot="-5400000">
            <a:off x="-1771539" y="-1689125"/>
            <a:ext cx="3762845" cy="3357537"/>
          </a:xfrm>
          <a:custGeom>
            <a:rect b="b" l="l" r="r" t="t"/>
            <a:pathLst>
              <a:path extrusionOk="0" h="19819" w="17632">
                <a:moveTo>
                  <a:pt x="10188" y="0"/>
                </a:moveTo>
                <a:cubicBezTo>
                  <a:pt x="9982" y="0"/>
                  <a:pt x="9776" y="7"/>
                  <a:pt x="9570" y="19"/>
                </a:cubicBezTo>
                <a:cubicBezTo>
                  <a:pt x="8234" y="102"/>
                  <a:pt x="7050" y="300"/>
                  <a:pt x="5775" y="772"/>
                </a:cubicBezTo>
                <a:cubicBezTo>
                  <a:pt x="5024" y="1051"/>
                  <a:pt x="4307" y="1424"/>
                  <a:pt x="3656" y="1888"/>
                </a:cubicBezTo>
                <a:cubicBezTo>
                  <a:pt x="1918" y="3127"/>
                  <a:pt x="646" y="5028"/>
                  <a:pt x="258" y="7125"/>
                </a:cubicBezTo>
                <a:cubicBezTo>
                  <a:pt x="0" y="8522"/>
                  <a:pt x="226" y="10162"/>
                  <a:pt x="1361" y="11013"/>
                </a:cubicBezTo>
                <a:cubicBezTo>
                  <a:pt x="2447" y="11826"/>
                  <a:pt x="4012" y="11671"/>
                  <a:pt x="5166" y="12387"/>
                </a:cubicBezTo>
                <a:cubicBezTo>
                  <a:pt x="5871" y="12825"/>
                  <a:pt x="6359" y="13561"/>
                  <a:pt x="6609" y="14356"/>
                </a:cubicBezTo>
                <a:cubicBezTo>
                  <a:pt x="6860" y="15148"/>
                  <a:pt x="6888" y="15995"/>
                  <a:pt x="6822" y="16824"/>
                </a:cubicBezTo>
                <a:cubicBezTo>
                  <a:pt x="6792" y="17225"/>
                  <a:pt x="6739" y="17631"/>
                  <a:pt x="6815" y="18027"/>
                </a:cubicBezTo>
                <a:cubicBezTo>
                  <a:pt x="7007" y="19024"/>
                  <a:pt x="8012" y="19719"/>
                  <a:pt x="9023" y="19807"/>
                </a:cubicBezTo>
                <a:cubicBezTo>
                  <a:pt x="9114" y="19815"/>
                  <a:pt x="9206" y="19819"/>
                  <a:pt x="9297" y="19819"/>
                </a:cubicBezTo>
                <a:cubicBezTo>
                  <a:pt x="10214" y="19819"/>
                  <a:pt x="11107" y="19437"/>
                  <a:pt x="11888" y="18945"/>
                </a:cubicBezTo>
                <a:cubicBezTo>
                  <a:pt x="13655" y="17833"/>
                  <a:pt x="15016" y="16140"/>
                  <a:pt x="15918" y="14258"/>
                </a:cubicBezTo>
                <a:cubicBezTo>
                  <a:pt x="16820" y="12376"/>
                  <a:pt x="17281" y="10305"/>
                  <a:pt x="17480" y="8227"/>
                </a:cubicBezTo>
                <a:cubicBezTo>
                  <a:pt x="17631" y="6676"/>
                  <a:pt x="17625" y="5047"/>
                  <a:pt x="16961" y="3639"/>
                </a:cubicBezTo>
                <a:cubicBezTo>
                  <a:pt x="16330" y="2305"/>
                  <a:pt x="15141" y="1277"/>
                  <a:pt x="13783" y="695"/>
                </a:cubicBezTo>
                <a:cubicBezTo>
                  <a:pt x="12705" y="231"/>
                  <a:pt x="11441" y="0"/>
                  <a:pt x="10188" y="0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 rot="4533182">
            <a:off x="5829000" y="8647749"/>
            <a:ext cx="3762859" cy="3357525"/>
          </a:xfrm>
          <a:custGeom>
            <a:rect b="b" l="l" r="r" t="t"/>
            <a:pathLst>
              <a:path extrusionOk="0" h="19819" w="17632">
                <a:moveTo>
                  <a:pt x="10188" y="0"/>
                </a:moveTo>
                <a:cubicBezTo>
                  <a:pt x="9982" y="0"/>
                  <a:pt x="9776" y="7"/>
                  <a:pt x="9570" y="19"/>
                </a:cubicBezTo>
                <a:cubicBezTo>
                  <a:pt x="8234" y="102"/>
                  <a:pt x="7050" y="300"/>
                  <a:pt x="5775" y="772"/>
                </a:cubicBezTo>
                <a:cubicBezTo>
                  <a:pt x="5024" y="1051"/>
                  <a:pt x="4307" y="1424"/>
                  <a:pt x="3656" y="1888"/>
                </a:cubicBezTo>
                <a:cubicBezTo>
                  <a:pt x="1918" y="3127"/>
                  <a:pt x="646" y="5028"/>
                  <a:pt x="258" y="7125"/>
                </a:cubicBezTo>
                <a:cubicBezTo>
                  <a:pt x="0" y="8522"/>
                  <a:pt x="226" y="10162"/>
                  <a:pt x="1361" y="11013"/>
                </a:cubicBezTo>
                <a:cubicBezTo>
                  <a:pt x="2447" y="11826"/>
                  <a:pt x="4012" y="11671"/>
                  <a:pt x="5166" y="12387"/>
                </a:cubicBezTo>
                <a:cubicBezTo>
                  <a:pt x="5871" y="12825"/>
                  <a:pt x="6359" y="13561"/>
                  <a:pt x="6609" y="14356"/>
                </a:cubicBezTo>
                <a:cubicBezTo>
                  <a:pt x="6860" y="15148"/>
                  <a:pt x="6888" y="15995"/>
                  <a:pt x="6822" y="16824"/>
                </a:cubicBezTo>
                <a:cubicBezTo>
                  <a:pt x="6792" y="17225"/>
                  <a:pt x="6739" y="17631"/>
                  <a:pt x="6815" y="18027"/>
                </a:cubicBezTo>
                <a:cubicBezTo>
                  <a:pt x="7007" y="19024"/>
                  <a:pt x="8012" y="19719"/>
                  <a:pt x="9023" y="19807"/>
                </a:cubicBezTo>
                <a:cubicBezTo>
                  <a:pt x="9114" y="19815"/>
                  <a:pt x="9206" y="19819"/>
                  <a:pt x="9297" y="19819"/>
                </a:cubicBezTo>
                <a:cubicBezTo>
                  <a:pt x="10214" y="19819"/>
                  <a:pt x="11107" y="19437"/>
                  <a:pt x="11888" y="18945"/>
                </a:cubicBezTo>
                <a:cubicBezTo>
                  <a:pt x="13655" y="17833"/>
                  <a:pt x="15016" y="16140"/>
                  <a:pt x="15918" y="14258"/>
                </a:cubicBezTo>
                <a:cubicBezTo>
                  <a:pt x="16820" y="12376"/>
                  <a:pt x="17281" y="10305"/>
                  <a:pt x="17480" y="8227"/>
                </a:cubicBezTo>
                <a:cubicBezTo>
                  <a:pt x="17631" y="6676"/>
                  <a:pt x="17625" y="5047"/>
                  <a:pt x="16961" y="3639"/>
                </a:cubicBezTo>
                <a:cubicBezTo>
                  <a:pt x="16330" y="2305"/>
                  <a:pt x="15141" y="1277"/>
                  <a:pt x="13783" y="695"/>
                </a:cubicBezTo>
                <a:cubicBezTo>
                  <a:pt x="12705" y="231"/>
                  <a:pt x="11441" y="0"/>
                  <a:pt x="10188" y="0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 rot="10800000">
            <a:off x="6223500" y="0"/>
            <a:ext cx="1336500" cy="2116200"/>
          </a:xfrm>
          <a:prstGeom prst="rtTriangle">
            <a:avLst/>
          </a:prstGeom>
          <a:solidFill>
            <a:srgbClr val="D0E0E3">
              <a:alpha val="54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0" y="8575800"/>
            <a:ext cx="1336500" cy="2116200"/>
          </a:xfrm>
          <a:prstGeom prst="rtTriangle">
            <a:avLst/>
          </a:prstGeom>
          <a:solidFill>
            <a:srgbClr val="D0E0E3">
              <a:alpha val="54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/>
          <p:nvPr/>
        </p:nvSpPr>
        <p:spPr>
          <a:xfrm rot="10800000">
            <a:off x="6342125" y="0"/>
            <a:ext cx="1336500" cy="2116200"/>
          </a:xfrm>
          <a:prstGeom prst="rtTriangle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-109875" y="8575800"/>
            <a:ext cx="1336500" cy="2116200"/>
          </a:xfrm>
          <a:prstGeom prst="rtTriangle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 rot="10800000">
            <a:off x="6223500" y="0"/>
            <a:ext cx="1336500" cy="2116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0" y="8575800"/>
            <a:ext cx="1336500" cy="2116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 rot="10800000">
            <a:off x="6342125" y="0"/>
            <a:ext cx="1336500" cy="2116200"/>
          </a:xfrm>
          <a:prstGeom prst="rtTriangle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-109875" y="8575800"/>
            <a:ext cx="1336500" cy="2116200"/>
          </a:xfrm>
          <a:prstGeom prst="rtTriangle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 Medium"/>
              <a:buChar char="○"/>
              <a:def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 Extra Condensed Medium"/>
              <a:buChar char="■"/>
              <a:def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ZGZ2KTR7ZF8KZwQyXMvBEUkRVQokD3Tl9nDVvF2rP-8/edit" TargetMode="External"/><Relationship Id="rId4" Type="http://schemas.openxmlformats.org/officeDocument/2006/relationships/hyperlink" Target="https://docs.google.com/presentation/d/1ZGZ2KTR7ZF8KZwQyXMvBEUkRVQokD3Tl9nDVvF2rP-8/edit" TargetMode="External"/><Relationship Id="rId9" Type="http://schemas.openxmlformats.org/officeDocument/2006/relationships/hyperlink" Target="https://docs.google.com/presentation/u/0/d/1-ogL6Mlk-sY-ZPIOyc8dwCD21W5II83DhCBXgXWd5s8/edit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youtu.be/1vIHTAnBmuU" TargetMode="External"/><Relationship Id="rId7" Type="http://schemas.openxmlformats.org/officeDocument/2006/relationships/image" Target="../media/image13.png"/><Relationship Id="rId8" Type="http://schemas.openxmlformats.org/officeDocument/2006/relationships/hyperlink" Target="https://youtu.be/4etyR0pkKv8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/>
        </p:nvSpPr>
        <p:spPr>
          <a:xfrm>
            <a:off x="118625" y="4676850"/>
            <a:ext cx="4034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Antibiotics in UTI</a:t>
            </a:r>
            <a:endParaRPr b="1" sz="4100">
              <a:solidFill>
                <a:srgbClr val="A2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3" name="Google Shape;123;p16">
            <a:hlinkClick r:id="rId3"/>
          </p:cNvPr>
          <p:cNvSpPr txBox="1"/>
          <p:nvPr/>
        </p:nvSpPr>
        <p:spPr>
          <a:xfrm>
            <a:off x="5460500" y="3976100"/>
            <a:ext cx="18438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2200" u="sng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5625575" y="5081075"/>
            <a:ext cx="157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Male’s Slides</a:t>
            </a:r>
            <a:endParaRPr sz="16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Female’s Slides</a:t>
            </a:r>
            <a:endParaRPr sz="16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sz="1600">
              <a:solidFill>
                <a:srgbClr val="99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Info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579" y="6490369"/>
            <a:ext cx="273300" cy="2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570079" y="6388511"/>
            <a:ext cx="27282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Helpful </a:t>
            </a:r>
            <a:r>
              <a:rPr lang="en" sz="19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videos</a:t>
            </a:r>
            <a:r>
              <a:rPr lang="en" sz="19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300694" y="521096"/>
            <a:ext cx="1465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veat"/>
                <a:ea typeface="Caveat"/>
                <a:cs typeface="Caveat"/>
                <a:sym typeface="Caveat"/>
              </a:rPr>
              <a:t>By : Faisal AlOmar</a:t>
            </a:r>
            <a:endParaRPr sz="9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8" name="Google Shape;128;p1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15340" l="0" r="0" t="0"/>
          <a:stretch/>
        </p:blipFill>
        <p:spPr>
          <a:xfrm>
            <a:off x="616144" y="6788519"/>
            <a:ext cx="620001" cy="5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>
            <a:hlinkClick r:id="rId8"/>
          </p:cNvPr>
          <p:cNvPicPr preferRelativeResize="0"/>
          <p:nvPr/>
        </p:nvPicPr>
        <p:blipFill rotWithShape="1">
          <a:blip r:embed="rId7">
            <a:alphaModFix/>
          </a:blip>
          <a:srcRect b="15340" l="0" r="0" t="0"/>
          <a:stretch/>
        </p:blipFill>
        <p:spPr>
          <a:xfrm>
            <a:off x="1466405" y="6788517"/>
            <a:ext cx="620001" cy="5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427380" y="7266695"/>
            <a:ext cx="18438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Click </a:t>
            </a:r>
            <a:r>
              <a:rPr lang="en" sz="1300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9"/>
              </a:rPr>
              <a:t>here</a:t>
            </a: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 for d.Foda’s video timestamps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427386" y="6763656"/>
            <a:ext cx="4158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1-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-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2450" y="3289850"/>
            <a:ext cx="1153900" cy="86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/>
        </p:nvSpPr>
        <p:spPr>
          <a:xfrm>
            <a:off x="1927925" y="6827000"/>
            <a:ext cx="65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Min: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6:50</a:t>
            </a: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/>
        </p:nvSpPr>
        <p:spPr>
          <a:xfrm>
            <a:off x="0" y="703801"/>
            <a:ext cx="1860600" cy="627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MCQs</a:t>
            </a:r>
            <a:endParaRPr b="1" sz="29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" name="Google Shape;323;p25"/>
          <p:cNvSpPr txBox="1"/>
          <p:nvPr/>
        </p:nvSpPr>
        <p:spPr>
          <a:xfrm>
            <a:off x="129226" y="1331100"/>
            <a:ext cx="2964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1- </a:t>
            </a: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 3-weeks infant diagnosed with UTI, which of the following is contraindicated?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A-Gentamicin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Ceftazidime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Ceftazidime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D-Co-trimoxazole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" name="Google Shape;324;p25"/>
          <p:cNvSpPr txBox="1"/>
          <p:nvPr/>
        </p:nvSpPr>
        <p:spPr>
          <a:xfrm>
            <a:off x="4095250" y="1331100"/>
            <a:ext cx="346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- Which one of the following drugs has Megaloblastic anemia as an adverse effect?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A-Sulfamethoxazole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B-Trimethoprim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C-Ciprofloxacin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D-Gentamicin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5" name="Google Shape;325;p25"/>
          <p:cNvSpPr txBox="1"/>
          <p:nvPr/>
        </p:nvSpPr>
        <p:spPr>
          <a:xfrm>
            <a:off x="129199" y="2995325"/>
            <a:ext cx="296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-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Which one of the following Antibiotics enhance the efficacy of Warfarin?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A-Co-trimoxazole.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B-Gentamicin.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C-Nitrofurantoins.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D-Ceftriaxone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6" name="Google Shape;326;p25"/>
          <p:cNvSpPr txBox="1"/>
          <p:nvPr/>
        </p:nvSpPr>
        <p:spPr>
          <a:xfrm>
            <a:off x="4095252" y="2995325"/>
            <a:ext cx="34827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- Which of these is NOT true about gentamicin? 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  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Mainly effective against anaerobic gram -ve 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bacteria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 Can be given through IV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 May cause nerve damage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 </a:t>
            </a: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Contraindicated in pregnant women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7" name="Google Shape;327;p25"/>
          <p:cNvSpPr txBox="1"/>
          <p:nvPr/>
        </p:nvSpPr>
        <p:spPr>
          <a:xfrm>
            <a:off x="129225" y="4533000"/>
            <a:ext cx="34827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5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- A patient contracted a UTI which spread to other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parts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 of the body, what is a good antibiotic to give?  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 Doxycycline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 Nitrofurantoin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 Ceftriaxone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  Trimethoprim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8" name="Google Shape;328;p25"/>
          <p:cNvSpPr txBox="1"/>
          <p:nvPr/>
        </p:nvSpPr>
        <p:spPr>
          <a:xfrm>
            <a:off x="4095250" y="4533000"/>
            <a:ext cx="3464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6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- An antibiotic was given to a 15 year old and they came back to the hospital with pain in their joints, what antibiotic was given?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 Nitrofurantoin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 </a:t>
            </a: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Sulfamethoxazole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 Gentamicin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 Ciprofloxacin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9" name="Google Shape;329;p25"/>
          <p:cNvSpPr txBox="1"/>
          <p:nvPr/>
        </p:nvSpPr>
        <p:spPr>
          <a:xfrm>
            <a:off x="6613150" y="9582000"/>
            <a:ext cx="946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MCQs Answers:</a:t>
            </a:r>
            <a:endParaRPr b="1"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1-D        4-A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2-B        5-C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3-A        6-D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0" name="Google Shape;330;p25"/>
          <p:cNvSpPr txBox="1"/>
          <p:nvPr/>
        </p:nvSpPr>
        <p:spPr>
          <a:xfrm>
            <a:off x="4" y="6130675"/>
            <a:ext cx="1860600" cy="627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SAQs</a:t>
            </a:r>
            <a:endParaRPr b="1" sz="29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1" name="Google Shape;331;p25"/>
          <p:cNvSpPr txBox="1"/>
          <p:nvPr/>
        </p:nvSpPr>
        <p:spPr>
          <a:xfrm>
            <a:off x="129200" y="6891387"/>
            <a:ext cx="24927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1- What is the mechanism of action of </a:t>
            </a: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Trimethoprim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2" name="Google Shape;332;p25"/>
          <p:cNvSpPr txBox="1"/>
          <p:nvPr/>
        </p:nvSpPr>
        <p:spPr>
          <a:xfrm>
            <a:off x="129235" y="7920458"/>
            <a:ext cx="296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2- List 3 ADRs of Nitrofurantoins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3" name="Google Shape;333;p25"/>
          <p:cNvSpPr txBox="1"/>
          <p:nvPr/>
        </p:nvSpPr>
        <p:spPr>
          <a:xfrm>
            <a:off x="3862200" y="6891375"/>
            <a:ext cx="2492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3- List the uses of 3rd generation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cephalosporins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4" name="Google Shape;334;p25"/>
          <p:cNvSpPr txBox="1"/>
          <p:nvPr/>
        </p:nvSpPr>
        <p:spPr>
          <a:xfrm>
            <a:off x="3862197" y="7920447"/>
            <a:ext cx="296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4- What reduces the effectiveness of tetracyclines?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5" name="Google Shape;335;p25"/>
          <p:cNvSpPr txBox="1"/>
          <p:nvPr/>
        </p:nvSpPr>
        <p:spPr>
          <a:xfrm>
            <a:off x="-12" y="9582000"/>
            <a:ext cx="3919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SAQ</a:t>
            </a:r>
            <a:r>
              <a:rPr b="1"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s Answers:</a:t>
            </a:r>
            <a:endParaRPr b="1"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1- Slide 5     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2- Slide 6     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3- Severe/complicated UTIs and Acute 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prostatitis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4- Food, trivalent and divalent cations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"/>
          <p:cNvSpPr txBox="1"/>
          <p:nvPr/>
        </p:nvSpPr>
        <p:spPr>
          <a:xfrm>
            <a:off x="0" y="703800"/>
            <a:ext cx="1860600" cy="627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MCQs</a:t>
            </a:r>
            <a:endParaRPr b="1" sz="29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" name="Google Shape;341;p26"/>
          <p:cNvSpPr txBox="1"/>
          <p:nvPr/>
        </p:nvSpPr>
        <p:spPr>
          <a:xfrm>
            <a:off x="129225" y="1331100"/>
            <a:ext cx="34647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7- A 31-year-old pregnant woman  diagnosed with UTI, which of the following is contraindicated in her condition?</a:t>
            </a:r>
            <a:endParaRPr b="1" sz="4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 Gentamicin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 Ciprofloxacin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 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Doxycycline</a:t>
            </a:r>
            <a:endParaRPr sz="4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 All of them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2" name="Google Shape;342;p26"/>
          <p:cNvSpPr txBox="1"/>
          <p:nvPr/>
        </p:nvSpPr>
        <p:spPr>
          <a:xfrm>
            <a:off x="4095250" y="1331100"/>
            <a:ext cx="3464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8- What is the mechanism of action of Doxycycline?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 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Inhibits protein synthesis by binding to 30s ribosomal subunit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 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Inhibits DNA gyrase enzyme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 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Inhibits cell wall synthesis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 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Inhibits protein synthesis by binding to 50s ribosomal subunit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3" name="Google Shape;343;p26"/>
          <p:cNvSpPr txBox="1"/>
          <p:nvPr/>
        </p:nvSpPr>
        <p:spPr>
          <a:xfrm>
            <a:off x="129200" y="2995325"/>
            <a:ext cx="3464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9- Which one of the following drugs is the best choice in case of </a:t>
            </a: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 caused by multidrug resistance organisms?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 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Gentamicin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 Doxycycline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 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Nitrofurantoins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 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Ciprofloxacin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4" name="Google Shape;344;p26"/>
          <p:cNvSpPr txBox="1"/>
          <p:nvPr/>
        </p:nvSpPr>
        <p:spPr>
          <a:xfrm>
            <a:off x="4095250" y="3087725"/>
            <a:ext cx="34647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10-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 Which one of the following drugs is bactericidal 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A-Trimethoprim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B-Tetracyclines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C-Ceftazidime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Sulfamethoxazole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" name="Google Shape;345;p26"/>
          <p:cNvSpPr txBox="1"/>
          <p:nvPr/>
        </p:nvSpPr>
        <p:spPr>
          <a:xfrm>
            <a:off x="129228" y="4657625"/>
            <a:ext cx="346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11- </a:t>
            </a: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Which one of the following drugs is Bacteriostatic?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</a:t>
            </a:r>
            <a:r>
              <a:rPr lang="en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Doxycycline</a:t>
            </a:r>
            <a:endParaRPr sz="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</a:t>
            </a:r>
            <a:r>
              <a:rPr lang="en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Quinolones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</a:t>
            </a:r>
            <a:r>
              <a:rPr lang="en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Rifampin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</a:t>
            </a:r>
            <a:r>
              <a:rPr lang="en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Ceftriaxone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" name="Google Shape;346;p26"/>
          <p:cNvSpPr txBox="1"/>
          <p:nvPr/>
        </p:nvSpPr>
        <p:spPr>
          <a:xfrm>
            <a:off x="4095250" y="4607250"/>
            <a:ext cx="3464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12- one of the common causes of UTI in men is?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over-drinking fluids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</a:t>
            </a:r>
            <a:r>
              <a:rPr lang="en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Large uterus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</a:t>
            </a:r>
            <a:r>
              <a:rPr lang="en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short urethra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</a:t>
            </a:r>
            <a:r>
              <a:rPr lang="en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Enlargement of prostate gland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" name="Google Shape;347;p26"/>
          <p:cNvSpPr txBox="1"/>
          <p:nvPr/>
        </p:nvSpPr>
        <p:spPr>
          <a:xfrm>
            <a:off x="6602700" y="9578475"/>
            <a:ext cx="957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MCQs Answers:</a:t>
            </a:r>
            <a:endParaRPr b="1"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7-  C      10-C 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8-  A      11-A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9-  D      12-D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" name="Google Shape;348;p26"/>
          <p:cNvSpPr txBox="1"/>
          <p:nvPr/>
        </p:nvSpPr>
        <p:spPr>
          <a:xfrm>
            <a:off x="0" y="6130675"/>
            <a:ext cx="1860600" cy="627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SAQs</a:t>
            </a:r>
            <a:endParaRPr b="1" sz="29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" name="Google Shape;349;p26"/>
          <p:cNvSpPr txBox="1"/>
          <p:nvPr/>
        </p:nvSpPr>
        <p:spPr>
          <a:xfrm>
            <a:off x="129200" y="6891387"/>
            <a:ext cx="2492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5- </a:t>
            </a: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Mention the mechanism of action of Doxycycline and two possible side effects?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" name="Google Shape;350;p26"/>
          <p:cNvSpPr txBox="1"/>
          <p:nvPr/>
        </p:nvSpPr>
        <p:spPr>
          <a:xfrm>
            <a:off x="129235" y="7920458"/>
            <a:ext cx="2964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7-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give me two examples of antibiotics that Kills the bacteria by destroying </a:t>
            </a: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Nucleic acid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 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" name="Google Shape;351;p26"/>
          <p:cNvSpPr txBox="1"/>
          <p:nvPr/>
        </p:nvSpPr>
        <p:spPr>
          <a:xfrm>
            <a:off x="3862200" y="6891375"/>
            <a:ext cx="2492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6- Mention two drugs that act by inhibiting protein synthesis and 2 of their side effects?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" name="Google Shape;352;p26"/>
          <p:cNvSpPr txBox="1"/>
          <p:nvPr/>
        </p:nvSpPr>
        <p:spPr>
          <a:xfrm>
            <a:off x="3862197" y="7920447"/>
            <a:ext cx="296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8- </a:t>
            </a: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List 3 ADRs of Aminoglycosides?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" name="Google Shape;353;p26"/>
          <p:cNvSpPr txBox="1"/>
          <p:nvPr/>
        </p:nvSpPr>
        <p:spPr>
          <a:xfrm>
            <a:off x="-12" y="9195225"/>
            <a:ext cx="39192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SAQs Answers:</a:t>
            </a:r>
            <a:endParaRPr b="1"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5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- I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nhibits protein synthesis by binding reversibly to 30s ribosomal subunit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 / Phototoxicity and vertigo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6- a) 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Gentamicin;</a:t>
            </a:r>
            <a:r>
              <a:rPr b="1" lang="en" sz="17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Ototoxicity and nephrotoxicity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b)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 Doxycycline; Nausea and hepatic toxicity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7-</a:t>
            </a: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Quinolones (DNA) - Rifampin (RNA)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8-   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Ototoxicity 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 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Nephrotoxicity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 -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Neuromuscular blocking effect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"/>
          <p:cNvSpPr txBox="1"/>
          <p:nvPr/>
        </p:nvSpPr>
        <p:spPr>
          <a:xfrm>
            <a:off x="532950" y="343750"/>
            <a:ext cx="6494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Pharmacology Team 442</a:t>
            </a:r>
            <a:endParaRPr b="1" sz="4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9" name="Google Shape;359;p27"/>
          <p:cNvSpPr txBox="1"/>
          <p:nvPr/>
        </p:nvSpPr>
        <p:spPr>
          <a:xfrm>
            <a:off x="2280000" y="1386713"/>
            <a:ext cx="3000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 Leaders</a:t>
            </a:r>
            <a:endParaRPr b="1" sz="3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0" name="Google Shape;360;p27"/>
          <p:cNvSpPr txBox="1"/>
          <p:nvPr/>
        </p:nvSpPr>
        <p:spPr>
          <a:xfrm>
            <a:off x="2098050" y="3617323"/>
            <a:ext cx="3363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 Members</a:t>
            </a:r>
            <a:endParaRPr b="1" sz="3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1" name="Google Shape;361;p27"/>
          <p:cNvSpPr txBox="1"/>
          <p:nvPr/>
        </p:nvSpPr>
        <p:spPr>
          <a:xfrm>
            <a:off x="648948" y="4321425"/>
            <a:ext cx="2887500" cy="54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Faris Alseraye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Mohammad Alrashed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Abdullah Alsalem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Faisal Alomar 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Saif Alotaibi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Rakan Alromayan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Ahmed Alemam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Saad Almogren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2" name="Google Shape;362;p27"/>
          <p:cNvSpPr txBox="1"/>
          <p:nvPr/>
        </p:nvSpPr>
        <p:spPr>
          <a:xfrm>
            <a:off x="367600" y="2321975"/>
            <a:ext cx="318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Mishal Alsuwayegh </a:t>
            </a:r>
            <a:endParaRPr b="1" sz="2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3" name="Google Shape;363;p27"/>
          <p:cNvSpPr txBox="1"/>
          <p:nvPr/>
        </p:nvSpPr>
        <p:spPr>
          <a:xfrm>
            <a:off x="4192400" y="23219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Dena Alsuhaibani</a:t>
            </a:r>
            <a:endParaRPr b="1" sz="2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64" name="Google Shape;3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25" y="4388493"/>
            <a:ext cx="375575" cy="37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7"/>
          <p:cNvSpPr txBox="1"/>
          <p:nvPr/>
        </p:nvSpPr>
        <p:spPr>
          <a:xfrm>
            <a:off x="648939" y="8736054"/>
            <a:ext cx="2887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Naif Alobeily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6" name="Google Shape;366;p27"/>
          <p:cNvSpPr txBox="1"/>
          <p:nvPr/>
        </p:nvSpPr>
        <p:spPr>
          <a:xfrm>
            <a:off x="648925" y="9228198"/>
            <a:ext cx="2887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Abdullah Almawash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7" name="Google Shape;367;p27"/>
          <p:cNvSpPr txBox="1"/>
          <p:nvPr/>
        </p:nvSpPr>
        <p:spPr>
          <a:xfrm>
            <a:off x="1081800" y="9806925"/>
            <a:ext cx="5396400" cy="69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Theme was done by Mohammad Alrashed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tillium Web"/>
                <a:ea typeface="Titillium Web"/>
                <a:cs typeface="Titillium Web"/>
                <a:sym typeface="Titillium Web"/>
              </a:rPr>
              <a:t>Special thanks to Shatha Alshabani &amp; Arob Alasheikh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68" name="Google Shape;3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25" y="7126176"/>
            <a:ext cx="375575" cy="37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7"/>
          <p:cNvSpPr txBox="1"/>
          <p:nvPr/>
        </p:nvSpPr>
        <p:spPr>
          <a:xfrm>
            <a:off x="4547300" y="4321425"/>
            <a:ext cx="2645100" cy="49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Farah Alfayez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Atheer AlKanhal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Shaden albassam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Aljazi AlBabtain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Rahaf Almotairi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Mayssam Aljaloud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Farah Alqazlan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Nourah Alfawaz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Rand Jarallah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70" name="Google Shape;3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318" y="6035300"/>
            <a:ext cx="375575" cy="37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318" y="4935232"/>
            <a:ext cx="375575" cy="37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1262100" y="120900"/>
            <a:ext cx="503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(Respiratory Block, team438)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1948956" y="5628695"/>
            <a:ext cx="3662100" cy="4200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Antibiotics Mechanism of Action</a:t>
            </a:r>
            <a:endParaRPr b="1" sz="11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1627663" y="2186952"/>
            <a:ext cx="4304664" cy="1062450"/>
          </a:xfrm>
          <a:prstGeom prst="flowChartTerminator">
            <a:avLst/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2123099" y="2549767"/>
            <a:ext cx="33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Antibiotics Classification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631950" y="1025400"/>
            <a:ext cx="1590300" cy="626100"/>
          </a:xfrm>
          <a:prstGeom prst="flowChartAlternateProcess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Aminoglycosides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Suffix: mycin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2352150" y="837000"/>
            <a:ext cx="2712600" cy="814500"/>
          </a:xfrm>
          <a:prstGeom prst="flowChartAlternateProcess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Beta-Lactams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E.g. Cephalosporins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Prefix: Cef or Ceph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5194650" y="962700"/>
            <a:ext cx="1590300" cy="626100"/>
          </a:xfrm>
          <a:prstGeom prst="flowChartAlternateProcess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Sulfanilamide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Suffix: sulfa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3004050" y="3917488"/>
            <a:ext cx="1551900" cy="917400"/>
          </a:xfrm>
          <a:prstGeom prst="flowChartAlternateProcess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Quinolones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Suffix: floxacin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463850" y="3784838"/>
            <a:ext cx="1534500" cy="976500"/>
          </a:xfrm>
          <a:prstGeom prst="flowChartAlternateProcess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Tetracyclines 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Suffix: cyclin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5341925" y="3847775"/>
            <a:ext cx="1693200" cy="917400"/>
          </a:xfrm>
          <a:prstGeom prst="flowChartAlternateProcess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B9C7C9"/>
                </a:solidFill>
                <a:latin typeface="Titillium Web"/>
                <a:ea typeface="Titillium Web"/>
                <a:cs typeface="Titillium Web"/>
                <a:sym typeface="Titillium Web"/>
              </a:rPr>
              <a:t>(Not mentioned in this lecture) </a:t>
            </a:r>
            <a:r>
              <a:rPr lang="en" sz="1100"/>
              <a:t>Macrolides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Suffix: thromycin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9" name="Google Shape;149;p17"/>
          <p:cNvCxnSpPr>
            <a:stCxn id="140" idx="2"/>
          </p:cNvCxnSpPr>
          <p:nvPr/>
        </p:nvCxnSpPr>
        <p:spPr>
          <a:xfrm>
            <a:off x="3780006" y="6048695"/>
            <a:ext cx="4800" cy="3771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7"/>
          <p:cNvCxnSpPr/>
          <p:nvPr/>
        </p:nvCxnSpPr>
        <p:spPr>
          <a:xfrm>
            <a:off x="3789650" y="6425750"/>
            <a:ext cx="2315700" cy="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17"/>
          <p:cNvCxnSpPr/>
          <p:nvPr/>
        </p:nvCxnSpPr>
        <p:spPr>
          <a:xfrm rot="10800000">
            <a:off x="1636550" y="6422300"/>
            <a:ext cx="2153100" cy="39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17"/>
          <p:cNvCxnSpPr>
            <a:endCxn id="153" idx="0"/>
          </p:cNvCxnSpPr>
          <p:nvPr/>
        </p:nvCxnSpPr>
        <p:spPr>
          <a:xfrm>
            <a:off x="6100425" y="6426000"/>
            <a:ext cx="3600" cy="4749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7"/>
          <p:cNvCxnSpPr>
            <a:endCxn id="155" idx="0"/>
          </p:cNvCxnSpPr>
          <p:nvPr/>
        </p:nvCxnSpPr>
        <p:spPr>
          <a:xfrm flipH="1">
            <a:off x="1626950" y="6417350"/>
            <a:ext cx="9000" cy="6345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17"/>
          <p:cNvSpPr/>
          <p:nvPr/>
        </p:nvSpPr>
        <p:spPr>
          <a:xfrm>
            <a:off x="463850" y="7051850"/>
            <a:ext cx="2326200" cy="753300"/>
          </a:xfrm>
          <a:prstGeom prst="flowChartAlternateProcess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Bactericidal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Kills the bacteria by destroying: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5213025" y="6900900"/>
            <a:ext cx="1782000" cy="747900"/>
          </a:xfrm>
          <a:prstGeom prst="flowChartAlternateProcess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Bacteriostatic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Stops the growth by: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2123100" y="8626600"/>
            <a:ext cx="1862100" cy="606900"/>
          </a:xfrm>
          <a:prstGeom prst="flowChartAlternateProcess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1- Cell wall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e.g. Cephalosporins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175225" y="8619625"/>
            <a:ext cx="1590300" cy="1492500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2- Nucleic acid 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(DNA or RNA)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e.g.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- Quinolones (DNA)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- Rifampin (RNA)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- TMP-SMX (Folate)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5087325" y="8215225"/>
            <a:ext cx="2029800" cy="1896900"/>
          </a:xfrm>
          <a:prstGeom prst="flowChartAlternateProcess">
            <a:avLst/>
          </a:prstGeom>
          <a:noFill/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Affecting Protein Synthesis 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e.g.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 - Tetracyclines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 - Macrolides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 - Aminoglycosides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EXCEPTION: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Aminoglycosides affects the protein synthesis but is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considered bactericidal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59" name="Google Shape;159;p17"/>
          <p:cNvCxnSpPr>
            <a:stCxn id="155" idx="2"/>
            <a:endCxn id="157" idx="0"/>
          </p:cNvCxnSpPr>
          <p:nvPr/>
        </p:nvCxnSpPr>
        <p:spPr>
          <a:xfrm rot="5400000">
            <a:off x="891350" y="7884050"/>
            <a:ext cx="814500" cy="6567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17"/>
          <p:cNvCxnSpPr>
            <a:stCxn id="155" idx="2"/>
            <a:endCxn id="156" idx="0"/>
          </p:cNvCxnSpPr>
          <p:nvPr/>
        </p:nvCxnSpPr>
        <p:spPr>
          <a:xfrm flipH="1" rot="-5400000">
            <a:off x="1929800" y="7502300"/>
            <a:ext cx="821400" cy="14271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7"/>
          <p:cNvCxnSpPr>
            <a:stCxn id="153" idx="2"/>
            <a:endCxn id="158" idx="0"/>
          </p:cNvCxnSpPr>
          <p:nvPr/>
        </p:nvCxnSpPr>
        <p:spPr>
          <a:xfrm rot="5400000">
            <a:off x="5819925" y="7931100"/>
            <a:ext cx="566400" cy="18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17"/>
          <p:cNvCxnSpPr>
            <a:stCxn id="141" idx="2"/>
            <a:endCxn id="147" idx="0"/>
          </p:cNvCxnSpPr>
          <p:nvPr/>
        </p:nvCxnSpPr>
        <p:spPr>
          <a:xfrm rot="5400000">
            <a:off x="2237845" y="2242752"/>
            <a:ext cx="535500" cy="25488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17"/>
          <p:cNvCxnSpPr>
            <a:stCxn id="141" idx="2"/>
            <a:endCxn id="148" idx="0"/>
          </p:cNvCxnSpPr>
          <p:nvPr/>
        </p:nvCxnSpPr>
        <p:spPr>
          <a:xfrm flipH="1" rot="-5400000">
            <a:off x="4684945" y="2344452"/>
            <a:ext cx="598500" cy="24084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17"/>
          <p:cNvCxnSpPr>
            <a:stCxn id="141" idx="0"/>
            <a:endCxn id="143" idx="2"/>
          </p:cNvCxnSpPr>
          <p:nvPr/>
        </p:nvCxnSpPr>
        <p:spPr>
          <a:xfrm flipH="1" rot="5400000">
            <a:off x="2335795" y="742752"/>
            <a:ext cx="535500" cy="23529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17"/>
          <p:cNvCxnSpPr>
            <a:stCxn id="141" idx="0"/>
            <a:endCxn id="145" idx="2"/>
          </p:cNvCxnSpPr>
          <p:nvPr/>
        </p:nvCxnSpPr>
        <p:spPr>
          <a:xfrm rot="-5400000">
            <a:off x="4585795" y="782952"/>
            <a:ext cx="598200" cy="22098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17"/>
          <p:cNvCxnSpPr>
            <a:stCxn id="141" idx="2"/>
            <a:endCxn id="146" idx="0"/>
          </p:cNvCxnSpPr>
          <p:nvPr/>
        </p:nvCxnSpPr>
        <p:spPr>
          <a:xfrm flipH="1" rot="-5400000">
            <a:off x="3446245" y="3583152"/>
            <a:ext cx="668100" cy="6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17"/>
          <p:cNvCxnSpPr>
            <a:stCxn id="141" idx="0"/>
            <a:endCxn id="144" idx="2"/>
          </p:cNvCxnSpPr>
          <p:nvPr/>
        </p:nvCxnSpPr>
        <p:spPr>
          <a:xfrm flipH="1" rot="5400000">
            <a:off x="3476545" y="1883502"/>
            <a:ext cx="535500" cy="714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rgbClr val="0C343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7"/>
          <p:cNvCxnSpPr/>
          <p:nvPr/>
        </p:nvCxnSpPr>
        <p:spPr>
          <a:xfrm>
            <a:off x="-27000" y="5150325"/>
            <a:ext cx="7614000" cy="288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/>
          <p:nvPr/>
        </p:nvSpPr>
        <p:spPr>
          <a:xfrm>
            <a:off x="658000" y="3966999"/>
            <a:ext cx="2689500" cy="1859400"/>
          </a:xfrm>
          <a:prstGeom prst="ellipse">
            <a:avLst/>
          </a:prstGeom>
          <a:solidFill>
            <a:srgbClr val="45818E"/>
          </a:solidFill>
          <a:ln cap="flat" cmpd="sng" w="76200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788250" y="131325"/>
            <a:ext cx="59835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Urinary Tract Infection</a:t>
            </a:r>
            <a:endParaRPr sz="2400"/>
          </a:p>
        </p:txBody>
      </p:sp>
      <p:sp>
        <p:nvSpPr>
          <p:cNvPr id="175" name="Google Shape;175;p18"/>
          <p:cNvSpPr txBox="1"/>
          <p:nvPr/>
        </p:nvSpPr>
        <p:spPr>
          <a:xfrm>
            <a:off x="2719350" y="3479150"/>
            <a:ext cx="21165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Classification: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738100" y="4526935"/>
            <a:ext cx="25293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Upper UTIs (kidney &amp; Ureters):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tillium Web"/>
              <a:buChar char="❖"/>
            </a:pPr>
            <a:r>
              <a:rPr lang="en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Pyelonephritis</a:t>
            </a:r>
            <a:endParaRPr sz="11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tillium Web"/>
              <a:buChar char="❖"/>
            </a:pPr>
            <a:r>
              <a:rPr lang="en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serious &amp; difficult to treat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4307125" y="3967011"/>
            <a:ext cx="2689500" cy="1859400"/>
          </a:xfrm>
          <a:prstGeom prst="ellipse">
            <a:avLst/>
          </a:prstGeom>
          <a:solidFill>
            <a:srgbClr val="45818E"/>
          </a:solidFill>
          <a:ln cap="flat" cmpd="sng" w="76200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4274875" y="4484782"/>
            <a:ext cx="27540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Lower UTIs (Bladder, Urethra &amp; Prostate):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tillium Web"/>
              <a:buChar char="❖"/>
            </a:pPr>
            <a:r>
              <a:rPr lang="en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Cystitis, Urethritis &amp; Prostatitis</a:t>
            </a:r>
            <a:endParaRPr sz="11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itillium Web"/>
              <a:buChar char="❖"/>
            </a:pPr>
            <a:r>
              <a:rPr lang="en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common &amp; easier to treat</a:t>
            </a:r>
            <a:endParaRPr sz="11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3367050" y="6385400"/>
            <a:ext cx="10050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2664300" y="5830800"/>
            <a:ext cx="22266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Causes of UTI: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734997" y="7117722"/>
            <a:ext cx="23829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Obstruction of the flow of urine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 (e.g. kidney stone)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609775" y="8027733"/>
            <a:ext cx="23829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Catheters placed in urethra &amp; bladder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735004" y="8857681"/>
            <a:ext cx="23829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Waiting too long to urinate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671093" y="9633185"/>
            <a:ext cx="23829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Poor toilet habits (wiping back to front for women)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5" name="Google Shape;185;p18"/>
          <p:cNvSpPr/>
          <p:nvPr/>
        </p:nvSpPr>
        <p:spPr>
          <a:xfrm rot="-5400000">
            <a:off x="3870847" y="6762063"/>
            <a:ext cx="423300" cy="444600"/>
          </a:xfrm>
          <a:prstGeom prst="ellipse">
            <a:avLst/>
          </a:prstGeom>
          <a:solidFill>
            <a:srgbClr val="76A5AF"/>
          </a:solidFill>
          <a:ln cap="flat" cmpd="sng" w="25400">
            <a:solidFill>
              <a:srgbClr val="899B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 rot="-5400000">
            <a:off x="3020791" y="9622131"/>
            <a:ext cx="417000" cy="4389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 rot="-5400000">
            <a:off x="3020788" y="7147555"/>
            <a:ext cx="417000" cy="4389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 rot="-5400000">
            <a:off x="3870847" y="8346893"/>
            <a:ext cx="423300" cy="444600"/>
          </a:xfrm>
          <a:prstGeom prst="ellipse">
            <a:avLst/>
          </a:prstGeom>
          <a:solidFill>
            <a:srgbClr val="76A5AF"/>
          </a:solidFill>
          <a:ln cap="flat" cmpd="sng" w="25400">
            <a:solidFill>
              <a:srgbClr val="899B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 rot="-5400000">
            <a:off x="3870851" y="7554472"/>
            <a:ext cx="423300" cy="444600"/>
          </a:xfrm>
          <a:prstGeom prst="ellipse">
            <a:avLst/>
          </a:prstGeom>
          <a:solidFill>
            <a:srgbClr val="76A5AF"/>
          </a:solidFill>
          <a:ln cap="flat" cmpd="sng" w="25400">
            <a:solidFill>
              <a:srgbClr val="899B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 rot="-5400000">
            <a:off x="3020794" y="7972424"/>
            <a:ext cx="417000" cy="4389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 rot="-5400000">
            <a:off x="3020794" y="8797289"/>
            <a:ext cx="417000" cy="4389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 rot="-5400000">
            <a:off x="3870847" y="9221034"/>
            <a:ext cx="423300" cy="444600"/>
          </a:xfrm>
          <a:prstGeom prst="ellipse">
            <a:avLst/>
          </a:prstGeom>
          <a:solidFill>
            <a:srgbClr val="76A5AF"/>
          </a:solidFill>
          <a:ln cap="flat" cmpd="sng" w="25400">
            <a:solidFill>
              <a:srgbClr val="899B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4363743" y="6778790"/>
            <a:ext cx="23829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Enlargement of prostate gland in men (common cause)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4340637" y="7604827"/>
            <a:ext cx="23829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Not drinking enough fluids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Because water flushes bacteria away</a:t>
            </a:r>
            <a:endParaRPr sz="11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4297368" y="8418139"/>
            <a:ext cx="23829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Large uterus in pregnant women </a:t>
            </a:r>
            <a:r>
              <a:rPr lang="en" sz="11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presses on the bladder</a:t>
            </a:r>
            <a:endParaRPr sz="11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4279321" y="9317812"/>
            <a:ext cx="26661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Disorders that suppress the immune system (diabetes &amp; cancer chemotherapy).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97" name="Google Shape;197;p18"/>
          <p:cNvPicPr preferRelativeResize="0"/>
          <p:nvPr/>
        </p:nvPicPr>
        <p:blipFill rotWithShape="1">
          <a:blip r:embed="rId3">
            <a:alphaModFix/>
          </a:blip>
          <a:srcRect b="16394" l="0" r="0" t="0"/>
          <a:stretch/>
        </p:blipFill>
        <p:spPr>
          <a:xfrm>
            <a:off x="3847126" y="6809642"/>
            <a:ext cx="470764" cy="38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 rotWithShape="1">
          <a:blip r:embed="rId4">
            <a:alphaModFix/>
          </a:blip>
          <a:srcRect b="18679" l="0" r="2448" t="0"/>
          <a:stretch/>
        </p:blipFill>
        <p:spPr>
          <a:xfrm>
            <a:off x="3042682" y="7212283"/>
            <a:ext cx="373214" cy="30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5">
            <a:alphaModFix/>
          </a:blip>
          <a:srcRect b="15059" l="0" r="0" t="0"/>
          <a:stretch/>
        </p:blipFill>
        <p:spPr>
          <a:xfrm>
            <a:off x="3032478" y="8027754"/>
            <a:ext cx="393613" cy="3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 rotWithShape="1">
          <a:blip r:embed="rId6">
            <a:alphaModFix/>
          </a:blip>
          <a:srcRect b="20131" l="0" r="6855" t="-2368"/>
          <a:stretch/>
        </p:blipFill>
        <p:spPr>
          <a:xfrm>
            <a:off x="3042693" y="8832772"/>
            <a:ext cx="373209" cy="323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 rotWithShape="1">
          <a:blip r:embed="rId7">
            <a:alphaModFix/>
          </a:blip>
          <a:srcRect b="12990" l="0" r="3827" t="0"/>
          <a:stretch/>
        </p:blipFill>
        <p:spPr>
          <a:xfrm>
            <a:off x="3885724" y="7601923"/>
            <a:ext cx="393614" cy="34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/>
          <p:cNvPicPr preferRelativeResize="0"/>
          <p:nvPr/>
        </p:nvPicPr>
        <p:blipFill rotWithShape="1">
          <a:blip r:embed="rId8">
            <a:alphaModFix/>
          </a:blip>
          <a:srcRect b="18187" l="0" r="8054" t="0"/>
          <a:stretch/>
        </p:blipFill>
        <p:spPr>
          <a:xfrm>
            <a:off x="3906129" y="8406142"/>
            <a:ext cx="373208" cy="3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/>
          <p:cNvPicPr preferRelativeResize="0"/>
          <p:nvPr/>
        </p:nvPicPr>
        <p:blipFill rotWithShape="1">
          <a:blip r:embed="rId9">
            <a:alphaModFix/>
          </a:blip>
          <a:srcRect b="17170" l="0" r="4039" t="0"/>
          <a:stretch/>
        </p:blipFill>
        <p:spPr>
          <a:xfrm>
            <a:off x="3847126" y="9279494"/>
            <a:ext cx="444640" cy="37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 rotWithShape="1">
          <a:blip r:embed="rId10">
            <a:alphaModFix/>
          </a:blip>
          <a:srcRect b="25494" l="22847" r="21070" t="7274"/>
          <a:stretch/>
        </p:blipFill>
        <p:spPr>
          <a:xfrm>
            <a:off x="3071727" y="9633065"/>
            <a:ext cx="354370" cy="417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18"/>
          <p:cNvCxnSpPr/>
          <p:nvPr/>
        </p:nvCxnSpPr>
        <p:spPr>
          <a:xfrm>
            <a:off x="657988" y="891650"/>
            <a:ext cx="3600" cy="2587500"/>
          </a:xfrm>
          <a:prstGeom prst="straightConnector1">
            <a:avLst/>
          </a:prstGeom>
          <a:noFill/>
          <a:ln cap="flat" cmpd="sng" w="7620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18"/>
          <p:cNvSpPr/>
          <p:nvPr/>
        </p:nvSpPr>
        <p:spPr>
          <a:xfrm>
            <a:off x="569175" y="1050494"/>
            <a:ext cx="171600" cy="1878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569194" y="1664413"/>
            <a:ext cx="171600" cy="187800"/>
          </a:xfrm>
          <a:prstGeom prst="ellipse">
            <a:avLst/>
          </a:prstGeom>
          <a:solidFill>
            <a:srgbClr val="76A5AF"/>
          </a:solidFill>
          <a:ln cap="flat" cmpd="sng" w="25400">
            <a:solidFill>
              <a:srgbClr val="899B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569194" y="2307363"/>
            <a:ext cx="171600" cy="1878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569194" y="2957389"/>
            <a:ext cx="171600" cy="187800"/>
          </a:xfrm>
          <a:prstGeom prst="ellipse">
            <a:avLst/>
          </a:prstGeom>
          <a:solidFill>
            <a:srgbClr val="76A5AF"/>
          </a:solidFill>
          <a:ln cap="flat" cmpd="sng" w="25400">
            <a:solidFill>
              <a:srgbClr val="899B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816543" y="948089"/>
            <a:ext cx="316200" cy="3846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819717" y="1578472"/>
            <a:ext cx="316200" cy="3846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822890" y="2208854"/>
            <a:ext cx="316200" cy="3846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826064" y="2839237"/>
            <a:ext cx="316200" cy="3846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1162200" y="967188"/>
            <a:ext cx="47013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2nd most common infection (after RTIs).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1162200" y="1602950"/>
            <a:ext cx="49230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Often associated with some obstruction of the flow of urine.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1162200" y="2224275"/>
            <a:ext cx="54147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More common in women more than men 30:1 (Why?)</a:t>
            </a:r>
            <a:r>
              <a:rPr lang="en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 short urethra in women.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1162200" y="2835800"/>
            <a:ext cx="4633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Incidence of UTI increases in old age (10% of men &amp; 20% of women).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8" name="Google Shape;218;p18"/>
          <p:cNvSpPr txBox="1"/>
          <p:nvPr/>
        </p:nvSpPr>
        <p:spPr>
          <a:xfrm>
            <a:off x="350125" y="6226288"/>
            <a:ext cx="66615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Titillium Web"/>
                <a:ea typeface="Titillium Web"/>
                <a:cs typeface="Titillium Web"/>
                <a:sym typeface="Titillium Web"/>
              </a:rPr>
              <a:t> Normally urine is sterile. Bacteria comes from digestive tract to opening of the urethra</a:t>
            </a:r>
            <a:endParaRPr b="1"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19" name="Google Shape;219;p18"/>
          <p:cNvCxnSpPr/>
          <p:nvPr/>
        </p:nvCxnSpPr>
        <p:spPr>
          <a:xfrm flipH="1">
            <a:off x="3639543" y="6992294"/>
            <a:ext cx="184800" cy="900"/>
          </a:xfrm>
          <a:prstGeom prst="straightConnector1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18"/>
          <p:cNvCxnSpPr/>
          <p:nvPr/>
        </p:nvCxnSpPr>
        <p:spPr>
          <a:xfrm>
            <a:off x="3664307" y="6883395"/>
            <a:ext cx="4800" cy="3219900"/>
          </a:xfrm>
          <a:prstGeom prst="straightConnector1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18"/>
          <p:cNvCxnSpPr/>
          <p:nvPr/>
        </p:nvCxnSpPr>
        <p:spPr>
          <a:xfrm flipH="1">
            <a:off x="3639543" y="7785147"/>
            <a:ext cx="184800" cy="900"/>
          </a:xfrm>
          <a:prstGeom prst="straightConnector1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18"/>
          <p:cNvCxnSpPr/>
          <p:nvPr/>
        </p:nvCxnSpPr>
        <p:spPr>
          <a:xfrm flipH="1">
            <a:off x="3639543" y="8578000"/>
            <a:ext cx="184800" cy="900"/>
          </a:xfrm>
          <a:prstGeom prst="straightConnector1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18"/>
          <p:cNvCxnSpPr/>
          <p:nvPr/>
        </p:nvCxnSpPr>
        <p:spPr>
          <a:xfrm flipH="1">
            <a:off x="3639543" y="9442876"/>
            <a:ext cx="184800" cy="900"/>
          </a:xfrm>
          <a:prstGeom prst="straightConnector1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18"/>
          <p:cNvCxnSpPr/>
          <p:nvPr/>
        </p:nvCxnSpPr>
        <p:spPr>
          <a:xfrm flipH="1">
            <a:off x="3487544" y="7388719"/>
            <a:ext cx="207600" cy="900"/>
          </a:xfrm>
          <a:prstGeom prst="straightConnector1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18"/>
          <p:cNvCxnSpPr/>
          <p:nvPr/>
        </p:nvCxnSpPr>
        <p:spPr>
          <a:xfrm flipH="1">
            <a:off x="3487544" y="8181573"/>
            <a:ext cx="207600" cy="900"/>
          </a:xfrm>
          <a:prstGeom prst="straightConnector1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18"/>
          <p:cNvCxnSpPr/>
          <p:nvPr/>
        </p:nvCxnSpPr>
        <p:spPr>
          <a:xfrm flipH="1">
            <a:off x="3487544" y="9016378"/>
            <a:ext cx="207600" cy="900"/>
          </a:xfrm>
          <a:prstGeom prst="straightConnector1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18"/>
          <p:cNvCxnSpPr/>
          <p:nvPr/>
        </p:nvCxnSpPr>
        <p:spPr>
          <a:xfrm flipH="1">
            <a:off x="3487544" y="9819847"/>
            <a:ext cx="207600" cy="900"/>
          </a:xfrm>
          <a:prstGeom prst="straightConnector1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/>
          <p:nvPr/>
        </p:nvSpPr>
        <p:spPr>
          <a:xfrm>
            <a:off x="134556" y="1240445"/>
            <a:ext cx="3662100" cy="4200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Complicated</a:t>
            </a:r>
            <a:endParaRPr b="1" sz="12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3" name="Google Shape;233;p19"/>
          <p:cNvSpPr/>
          <p:nvPr/>
        </p:nvSpPr>
        <p:spPr>
          <a:xfrm>
            <a:off x="3763356" y="1240445"/>
            <a:ext cx="3662100" cy="4200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Simple</a:t>
            </a:r>
            <a:endParaRPr b="1" sz="12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181800" y="1850075"/>
            <a:ext cx="3567600" cy="1066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45B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Infections 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spread 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to other parts of the body and resistant to many antibiotics. Thus more difficult to cure, {due to hospital-acquired bacteria (E.coli , Klebsiella , Proteus , Pseudomonas ,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Enterococci , Staphylococci)}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3810600" y="1850075"/>
            <a:ext cx="3567600" cy="1066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45B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Infections 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do not spread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 to other parts of the body and go away readily with treatment (due to E.coli in most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cases).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2875050" y="686350"/>
            <a:ext cx="180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UTI Can Be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37" name="Google Shape;237;p19"/>
          <p:cNvCxnSpPr/>
          <p:nvPr/>
        </p:nvCxnSpPr>
        <p:spPr>
          <a:xfrm>
            <a:off x="-27000" y="3332250"/>
            <a:ext cx="7614000" cy="288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38" name="Google Shape;238;p19"/>
          <p:cNvGraphicFramePr/>
          <p:nvPr/>
        </p:nvGraphicFramePr>
        <p:xfrm>
          <a:off x="254401" y="394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{2FA78DE3-8281-4008-9C0B-2161021E690B}</a:tableStyleId>
              </a:tblPr>
              <a:tblGrid>
                <a:gridCol w="2565875"/>
                <a:gridCol w="4485325"/>
              </a:tblGrid>
              <a:tr h="1331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-ve (Most common)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Mainly </a:t>
                      </a: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E.coli </a:t>
                      </a: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(approx. 80% of cases) 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Proteus mirabilis 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Klebsiella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Pseudomonas aeruginosa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Mycoplasma, Chlamydia trachomatis, &amp; N.gonorrhea. </a:t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○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Limited to urethra, unlike E.coli may be sexually</a:t>
                      </a:r>
                      <a:endParaRPr sz="13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transmitted.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+ve (less common)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Staphylococcus Saprophyticus (approx. 20%)</a:t>
                      </a:r>
                      <a:endParaRPr sz="13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39" name="Google Shape;239;p19"/>
          <p:cNvSpPr txBox="1"/>
          <p:nvPr/>
        </p:nvSpPr>
        <p:spPr>
          <a:xfrm>
            <a:off x="1607250" y="3395850"/>
            <a:ext cx="434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Bacteria Responsible for UTIs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40" name="Google Shape;240;p19"/>
          <p:cNvGrpSpPr/>
          <p:nvPr/>
        </p:nvGrpSpPr>
        <p:grpSpPr>
          <a:xfrm>
            <a:off x="768599" y="6897638"/>
            <a:ext cx="388285" cy="708082"/>
            <a:chOff x="4136752" y="1733232"/>
            <a:chExt cx="723738" cy="1422708"/>
          </a:xfrm>
        </p:grpSpPr>
        <p:sp>
          <p:nvSpPr>
            <p:cNvPr id="241" name="Google Shape;241;p19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0C34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0C34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0C34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19"/>
          <p:cNvSpPr txBox="1"/>
          <p:nvPr/>
        </p:nvSpPr>
        <p:spPr>
          <a:xfrm>
            <a:off x="254400" y="6974636"/>
            <a:ext cx="68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cap="none" strike="noStrike">
                <a:solidFill>
                  <a:srgbClr val="0C343D"/>
                </a:solidFill>
                <a:latin typeface="Exo"/>
                <a:ea typeface="Exo"/>
                <a:cs typeface="Exo"/>
                <a:sym typeface="Exo"/>
              </a:rPr>
              <a:t>01</a:t>
            </a:r>
            <a:endParaRPr b="1" i="0" sz="3100" cap="none" strike="noStrike">
              <a:solidFill>
                <a:srgbClr val="0C343D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45" name="Google Shape;245;p19"/>
          <p:cNvGrpSpPr/>
          <p:nvPr/>
        </p:nvGrpSpPr>
        <p:grpSpPr>
          <a:xfrm>
            <a:off x="2487199" y="8121188"/>
            <a:ext cx="388285" cy="708082"/>
            <a:chOff x="4136752" y="1733232"/>
            <a:chExt cx="723738" cy="1422708"/>
          </a:xfrm>
        </p:grpSpPr>
        <p:sp>
          <p:nvSpPr>
            <p:cNvPr id="246" name="Google Shape;246;p19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19"/>
          <p:cNvSpPr txBox="1"/>
          <p:nvPr/>
        </p:nvSpPr>
        <p:spPr>
          <a:xfrm>
            <a:off x="1909825" y="8190525"/>
            <a:ext cx="6834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45818E"/>
                </a:solidFill>
                <a:latin typeface="Exo"/>
                <a:ea typeface="Exo"/>
                <a:cs typeface="Exo"/>
                <a:sym typeface="Exo"/>
              </a:rPr>
              <a:t>03</a:t>
            </a:r>
            <a:endParaRPr b="1" i="0" sz="3100" u="none" cap="none" strike="noStrike">
              <a:solidFill>
                <a:srgbClr val="45818E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50" name="Google Shape;250;p19"/>
          <p:cNvGrpSpPr/>
          <p:nvPr/>
        </p:nvGrpSpPr>
        <p:grpSpPr>
          <a:xfrm>
            <a:off x="3291324" y="8690586"/>
            <a:ext cx="388285" cy="708082"/>
            <a:chOff x="4136752" y="1733232"/>
            <a:chExt cx="723738" cy="1422708"/>
          </a:xfrm>
        </p:grpSpPr>
        <p:sp>
          <p:nvSpPr>
            <p:cNvPr id="251" name="Google Shape;251;p19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19"/>
          <p:cNvSpPr txBox="1"/>
          <p:nvPr/>
        </p:nvSpPr>
        <p:spPr>
          <a:xfrm>
            <a:off x="2720991" y="8759924"/>
            <a:ext cx="6834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u="none" cap="none" strike="noStrike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</a:t>
            </a: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55" name="Google Shape;255;p19"/>
          <p:cNvGrpSpPr/>
          <p:nvPr/>
        </p:nvGrpSpPr>
        <p:grpSpPr>
          <a:xfrm>
            <a:off x="4099227" y="9259975"/>
            <a:ext cx="388285" cy="708082"/>
            <a:chOff x="4136752" y="1733232"/>
            <a:chExt cx="723738" cy="1422708"/>
          </a:xfrm>
        </p:grpSpPr>
        <p:sp>
          <p:nvSpPr>
            <p:cNvPr id="256" name="Google Shape;256;p19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19"/>
          <p:cNvSpPr txBox="1"/>
          <p:nvPr/>
        </p:nvSpPr>
        <p:spPr>
          <a:xfrm>
            <a:off x="3536793" y="9329326"/>
            <a:ext cx="6834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A2C4C9"/>
                </a:solidFill>
                <a:latin typeface="Exo"/>
                <a:ea typeface="Exo"/>
                <a:cs typeface="Exo"/>
                <a:sym typeface="Exo"/>
              </a:rPr>
              <a:t>05</a:t>
            </a:r>
            <a:endParaRPr b="1" i="0" sz="3100" u="none" cap="none" strike="noStrike">
              <a:solidFill>
                <a:srgbClr val="A2C4C9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4333500" y="9898725"/>
            <a:ext cx="852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D0E0E3"/>
                </a:solidFill>
                <a:latin typeface="Exo"/>
                <a:ea typeface="Exo"/>
                <a:cs typeface="Exo"/>
                <a:sym typeface="Exo"/>
              </a:rPr>
              <a:t>06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1" name="Google Shape;261;p19"/>
          <p:cNvGrpSpPr/>
          <p:nvPr/>
        </p:nvGrpSpPr>
        <p:grpSpPr>
          <a:xfrm>
            <a:off x="4969715" y="9875588"/>
            <a:ext cx="388285" cy="708082"/>
            <a:chOff x="4136752" y="1733232"/>
            <a:chExt cx="723738" cy="1422708"/>
          </a:xfrm>
        </p:grpSpPr>
        <p:sp>
          <p:nvSpPr>
            <p:cNvPr id="262" name="Google Shape;262;p19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19"/>
          <p:cNvSpPr txBox="1"/>
          <p:nvPr/>
        </p:nvSpPr>
        <p:spPr>
          <a:xfrm>
            <a:off x="1021525" y="7528737"/>
            <a:ext cx="804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134F5C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6" name="Google Shape;266;p19"/>
          <p:cNvGrpSpPr/>
          <p:nvPr/>
        </p:nvGrpSpPr>
        <p:grpSpPr>
          <a:xfrm>
            <a:off x="1692174" y="7528725"/>
            <a:ext cx="388285" cy="708082"/>
            <a:chOff x="4136752" y="1733232"/>
            <a:chExt cx="723738" cy="1422708"/>
          </a:xfrm>
        </p:grpSpPr>
        <p:sp>
          <p:nvSpPr>
            <p:cNvPr id="267" name="Google Shape;267;p19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9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19"/>
          <p:cNvSpPr txBox="1"/>
          <p:nvPr/>
        </p:nvSpPr>
        <p:spPr>
          <a:xfrm>
            <a:off x="2415150" y="6343538"/>
            <a:ext cx="27297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Treatment of UTIs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1" name="Google Shape;271;p19"/>
          <p:cNvSpPr txBox="1"/>
          <p:nvPr/>
        </p:nvSpPr>
        <p:spPr>
          <a:xfrm>
            <a:off x="4440300" y="9398675"/>
            <a:ext cx="29379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Cephalosporins E.g. Ceftriaxone &amp; Ceftazidime.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(I.V)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1122000" y="7074688"/>
            <a:ext cx="2729700" cy="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Co-trimoxazole (SMX/TMP). P.o.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Two drugs combination in one tablet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5297600" y="9968013"/>
            <a:ext cx="22002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Quinolones E.g. Ciprofloxacin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(P.o.)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2038125" y="7705763"/>
            <a:ext cx="15333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Nitrofurantoin P.o.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3621750" y="8783013"/>
            <a:ext cx="22761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Aminoglycosides E.g. Gentamicin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(I.M , I.V)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2820275" y="8213638"/>
            <a:ext cx="22002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Tetracyclines E.g. Doxycycline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(P.o.)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5863725" y="7234500"/>
            <a:ext cx="1264200" cy="383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E9E9E"/>
                </a:solidFill>
                <a:latin typeface="Titillium Web"/>
                <a:ea typeface="Titillium Web"/>
                <a:cs typeface="Titillium Web"/>
                <a:sym typeface="Titillium Web"/>
              </a:rPr>
              <a:t>P.o.= taken orally</a:t>
            </a:r>
            <a:endParaRPr sz="1100">
              <a:solidFill>
                <a:srgbClr val="9E9E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Google Shape;282;p20"/>
          <p:cNvGraphicFramePr/>
          <p:nvPr/>
        </p:nvGraphicFramePr>
        <p:xfrm>
          <a:off x="0" y="-58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{2FA78DE3-8281-4008-9C0B-2161021E690B}</a:tableStyleId>
              </a:tblPr>
              <a:tblGrid>
                <a:gridCol w="571000"/>
                <a:gridCol w="1304600"/>
                <a:gridCol w="2631575"/>
                <a:gridCol w="3052825"/>
              </a:tblGrid>
              <a:tr h="6762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Co-trimoxazole (TMP-SMX)</a:t>
                      </a:r>
                      <a:endParaRPr b="1" sz="2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Trade names: Bactrim and Septra</a:t>
                      </a:r>
                      <a:endParaRPr b="1" sz="1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76A5AF"/>
                    </a:solidFill>
                  </a:tcPr>
                </a:tc>
                <a:tc hMerge="1"/>
                <a:tc hMerge="1"/>
                <a:tc hMerge="1"/>
              </a:tr>
              <a:tr h="4965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Sulfameth</a:t>
                      </a:r>
                      <a:r>
                        <a:rPr b="1" lang="en" sz="20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oxazole</a:t>
                      </a:r>
                      <a:endParaRPr b="1" sz="2000" u="sng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Trim</a:t>
                      </a:r>
                      <a:r>
                        <a:rPr b="1" lang="en" sz="2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ethoprim</a:t>
                      </a:r>
                      <a:endParaRPr b="1" sz="2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EEEEEE"/>
                    </a:solidFill>
                  </a:tcPr>
                </a:tc>
              </a:tr>
              <a:tr h="12725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Overview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Inhibit gram-ve &amp; gram+ve bacteria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Alone, each drug is 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bacteriostatic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but together they are 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bactericidal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(synergism) </a:t>
                      </a:r>
                      <a:r>
                        <a:rPr lang="en" sz="11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potentiate the efficacy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The optimal ratio of TMP to SMX in vivo is 1:20.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formulated 1(TMP): 5(SMX).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Ex: 160 mg TMP + 800 mg SMX; 80 mg TMP + 400 mg SMX; 8 mg TMP + 40 mg SMX)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not important</a:t>
                      </a:r>
                      <a:endParaRPr sz="1000">
                        <a:solidFill>
                          <a:srgbClr val="6AA84F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14897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Mechanism of action</a:t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Both drugs stop folic acid production in microorganisms.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 microorganisms: PABA is turned into dihydrofolate by dihydropteroate synthetase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(SMX disturbs this step).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dihydrofolic acid is turned into tetrahydrofolate by dihydrofolate reductase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(TMP inhibits this enzyme).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PABA: para aminobenzoic aci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100"/>
                    </a:p>
                  </a:txBody>
                  <a:tcPr marT="91425" marB="91425" marR="91425" marL="91425"/>
                </a:tc>
                <a:tc hMerge="1"/>
              </a:tr>
              <a:tr h="9310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General Information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More lipid soluble.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 weak base, concentrates in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prostatic and vaginal fluid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(&gt; acidic than plasma).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1255900">
                <a:tc rowSpan="3">
                  <a:txBody>
                    <a:bodyPr/>
                    <a:lstStyle/>
                    <a:p>
                      <a:pPr indent="0" lvl="0" marL="9144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274300" marB="91425" marR="91425" marL="91425"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Absorption and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Distribution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Mainly given orally or IV Distribution.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Rapidly absorbed from stomach and small intestine.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Widely distributed to tissues and body fluids (including CNS, CSF),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placenta &amp; fetus.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Usually given orally or IV, alone or in combination with SMX.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Well absorbed from the gut.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●Widely distributed in body fluids &amp; tissues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(including CSF).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6207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Protein binding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70% of absorbed SMX is bound to serum proteins.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40% protein bound.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9310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Metabolism and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excretion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Metabolized by acetylation in the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liver.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Eliminated in urine partially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unchanged and partially acetylated.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60% of TMP or its metabolite is excreted in the urine.</a:t>
                      </a:r>
                      <a:endParaRPr sz="1100"/>
                    </a:p>
                  </a:txBody>
                  <a:tcPr marT="91425" marB="91425" marR="91425" marL="91425" anchor="ctr"/>
                </a:tc>
              </a:tr>
              <a:tr h="11128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 GIT: Nausea, vomiting                                 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3- Hematologic: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                                                                                     A- Acute hemolytic anemia.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2- Allergy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*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                                                                 (caused by: hypersensitivity, G6PD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**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deficiency).</a:t>
                      </a:r>
                      <a:endParaRPr sz="1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*Common sulfonamides ADR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                             B- </a:t>
                      </a:r>
                      <a:r>
                        <a:rPr lang="en" sz="10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Megaloblastic anemia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</a:t>
                      </a:r>
                      <a:r>
                        <a:rPr b="1" lang="en" sz="10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TMP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).                                                                                     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</a:tr>
              <a:tr h="900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 Interactions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Displace bilirubin- if severe – kernicterus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displace bilirubin from its albumin-binding sites in plasma → crosses BBB → brain damage for the neonates.</a:t>
                      </a:r>
                      <a:endParaRPr sz="10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Potentiate warfarin, oral sulfonylurea hypoglycemics </a:t>
                      </a:r>
                      <a:r>
                        <a:rPr lang="en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(Anti-diabetic group)</a:t>
                      </a:r>
                      <a:r>
                        <a:rPr lang="en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</a:tr>
              <a:tr h="8560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Contraindications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1. Pregnancy.                                                              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4. Infants under 6 weeks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2. Nursing mothe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r.                                                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5. Renal or hepatic failure.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3. Blood disorders.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  <p:sp>
        <p:nvSpPr>
          <p:cNvPr id="283" name="Google Shape;283;p20"/>
          <p:cNvSpPr txBox="1"/>
          <p:nvPr/>
        </p:nvSpPr>
        <p:spPr>
          <a:xfrm rot="-5400000">
            <a:off x="-592250" y="6411225"/>
            <a:ext cx="177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Pharmacokinetics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732925" y="3527900"/>
            <a:ext cx="400200" cy="338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50" y="3349200"/>
            <a:ext cx="1505849" cy="7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0"/>
          <p:cNvSpPr txBox="1"/>
          <p:nvPr/>
        </p:nvSpPr>
        <p:spPr>
          <a:xfrm>
            <a:off x="4716075" y="3714713"/>
            <a:ext cx="142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**Sulfamethoxazole is an example of sulfonamide group.</a:t>
            </a:r>
            <a:endParaRPr sz="7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6855150" y="3349200"/>
            <a:ext cx="400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**</a:t>
            </a:r>
            <a:endParaRPr b="1"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4348875" y="8643400"/>
            <a:ext cx="239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**Critical for the proper function of RBCs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2796520" y="10015970"/>
            <a:ext cx="7800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(المرضعة)</a:t>
            </a:r>
            <a:endParaRPr sz="9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Google Shape;294;p21"/>
          <p:cNvGraphicFramePr/>
          <p:nvPr/>
        </p:nvGraphicFramePr>
        <p:xfrm>
          <a:off x="-49" y="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{2FA78DE3-8281-4008-9C0B-2161021E690B}</a:tableStyleId>
              </a:tblPr>
              <a:tblGrid>
                <a:gridCol w="1890000"/>
                <a:gridCol w="1890000"/>
                <a:gridCol w="1890000"/>
                <a:gridCol w="1890000"/>
              </a:tblGrid>
              <a:tr h="714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Nitrofurantoins</a:t>
                      </a:r>
                      <a:endParaRPr b="1" sz="20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hMerge="1"/>
                <a:tc hMerge="1"/>
              </a:tr>
              <a:tr h="110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Antibacterial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spectrum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Bactericidal for gram -ve and gram +ve bacteria.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Effective against </a:t>
                      </a: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E.coli</a:t>
                      </a: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&amp; Staph. Saprophyticus.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Other common UT gram -ve bacteria may be resistant.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110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Mechanism of action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Sensitive bacteria reduce </a:t>
                      </a:r>
                      <a:r>
                        <a:rPr lang="en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(convets)</a:t>
                      </a: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the drug to an active agent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(by bacterial reductase) that inhibits various enzymes and damages DNA.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10072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Pharmacokinetics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rgbClr val="6FA8DC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Complete and rapid oral absorption.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75% metabolized &amp; is excreted </a:t>
                      </a:r>
                      <a:r>
                        <a:rPr lang="en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so rapidly</a:t>
                      </a: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that no systemic antibacterial action can be achieved.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Concentrated in urine (25% excreted unchanged)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Urine pH is kept &lt;5.5 (acidic) to enhance drug activity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so we should avoid anything that makes the urine alkaline such as antacids.</a:t>
                      </a:r>
                      <a:endParaRPr sz="12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Urine turns to dark orange-brown (harmless).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rowSpan="2" hMerge="1"/>
                <a:tc rowSpan="2" hMerge="1"/>
              </a:tr>
              <a:tr h="1010225">
                <a:tc vMerge="1"/>
                <a:tc gridSpan="3" vMerge="1"/>
                <a:tc hMerge="1" vMerge="1"/>
                <a:tc hMerge="1" vMerge="1"/>
              </a:tr>
              <a:tr h="1130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Therapeutic uses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Used as urinary antiseptic.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It’s usefulness is limited to lower uncomplicated UTI’s and cannot be used for upper UT or systemic</a:t>
                      </a:r>
                      <a:endParaRPr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Infections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because it has weak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systemic absorption</a:t>
                      </a:r>
                      <a:r>
                        <a:rPr lang="en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</a:t>
                      </a:r>
                      <a:endParaRPr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6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Dose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Long acting: 100mg twice daily.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50-100mg, orally, 6h/7 days.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155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Side effects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GI disturbances: (</a:t>
                      </a: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Must be taken with food</a:t>
                      </a: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)*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1. Bleeding of the stomach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2. Nausea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3. Vomiting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4. Diarrhea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Headache &amp; Nystagmus </a:t>
                      </a: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(Involuntary eye movements)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Hemolysis (in patients with G6PD deficiency).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1477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Contraindications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Patients with G6PD deficiency → Anemia.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Neonates </a:t>
                      </a:r>
                      <a:r>
                        <a:rPr lang="en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interferes with immature enzyme systems in RBCs → hemolytic anemia.</a:t>
                      </a:r>
                      <a:endParaRPr sz="13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Pregnant women especially towards the end of pregnancy</a:t>
                      </a:r>
                      <a:r>
                        <a:rPr lang="en">
                          <a:solidFill>
                            <a:srgbClr val="D5A6BD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(after 38 wks of pregnancy)</a:t>
                      </a: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</a:t>
                      </a:r>
                      <a:r>
                        <a:rPr lang="en">
                          <a:solidFill>
                            <a:srgbClr val="6D9EEB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risk of hemolytic anemia in newborn.</a:t>
                      </a:r>
                      <a:endParaRPr>
                        <a:solidFill>
                          <a:srgbClr val="6D9EEB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295" name="Google Shape;295;p21"/>
          <p:cNvSpPr txBox="1"/>
          <p:nvPr/>
        </p:nvSpPr>
        <p:spPr>
          <a:xfrm>
            <a:off x="256100" y="6634900"/>
            <a:ext cx="138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 important</a:t>
            </a:r>
            <a:endParaRPr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Google Shape;300;p22"/>
          <p:cNvGraphicFramePr/>
          <p:nvPr/>
        </p:nvGraphicFramePr>
        <p:xfrm>
          <a:off x="1" y="-1272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{2FA78DE3-8281-4008-9C0B-2161021E690B}</a:tableStyleId>
              </a:tblPr>
              <a:tblGrid>
                <a:gridCol w="1890000"/>
                <a:gridCol w="1890000"/>
                <a:gridCol w="1890000"/>
                <a:gridCol w="1890000"/>
              </a:tblGrid>
              <a:tr h="7131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Tetracyclines</a:t>
                      </a:r>
                      <a:endParaRPr sz="24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 hMerge="1"/>
                <a:tc hMerge="1"/>
                <a:tc hMerge="1"/>
              </a:tr>
              <a:tr h="581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Doxycycline</a:t>
                      </a:r>
                      <a:endParaRPr b="1" sz="2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(long acting tetracycline)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hMerge="1"/>
                <a:tc hMerge="1"/>
              </a:tr>
              <a:tr h="1137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Mechanism of action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Bacteriostatic</a:t>
                      </a: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inhibits protein synthesis by binding </a:t>
                      </a: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reversibly</a:t>
                      </a: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to 30s ribosomal subunit.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Against gram +ve and gram -ve bacteria.</a:t>
                      </a:r>
                      <a:endParaRPr b="1" sz="2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954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Pharmacokinetics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Long acting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Usually given orally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Absorption is 90-100%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Absorbed in the upper small  intestine and best in absence of food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Food, divalent &amp; trivalent cations</a:t>
                      </a: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(Ca2+, Mg2+, Fe2+, AL3+)</a:t>
                      </a: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impair absorption and reduce its effectiveness</a:t>
                      </a: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(avoid dairy products)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Protein binding 40-80% 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Distributed well, including CSF </a:t>
                      </a: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(Cerebrospinal fluid)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Cross placenta and excreted in milk</a:t>
                      </a:r>
                      <a:endParaRPr sz="13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Largely metabolized in the liver</a:t>
                      </a:r>
                      <a:endParaRPr sz="1300">
                        <a:solidFill>
                          <a:srgbClr val="6FA8DC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Easily binds to calcium</a:t>
                      </a:r>
                      <a:endParaRPr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rowSpan="2" hMerge="1"/>
                <a:tc rowSpan="2" hMerge="1"/>
              </a:tr>
              <a:tr h="1682500">
                <a:tc vMerge="1"/>
                <a:tc gridSpan="3" vMerge="1"/>
                <a:tc hMerge="1" vMerge="1"/>
                <a:tc hMerge="1" vMerge="1"/>
              </a:tr>
              <a:tr h="1244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Therapeutic uses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</a:t>
                      </a: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Treatment of UTIs due to many gram -ve and gram +ve bacteria including Mycoplasma and Chlamydia.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Prostatitis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537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Dose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100mg orally, twice a day for 7 days.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2983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Side effects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GIT: Nausea, vomiting, diarrhea and epigastric pain (give with food </a:t>
                      </a:r>
                      <a:r>
                        <a:rPr lang="en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that doesn’t contain calcium</a:t>
                      </a: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Thrombophlebitis – I.V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Hepatic toxicity (prolonged therapy with high dose) 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Brown discolouration of 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teeth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– children</a:t>
                      </a:r>
                      <a:endParaRPr sz="13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Deformity or growth inhibition of </a:t>
                      </a:r>
                      <a:r>
                        <a:rPr b="1"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bones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– children</a:t>
                      </a: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Phototoxicity (sensitivity to sunlight)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Vertigo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Superinfections</a:t>
                      </a: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(alter the intestinal flora due to broad spectrum activity)</a:t>
                      </a:r>
                      <a:endParaRPr sz="13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88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Contraindications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Pregnancy          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Breast feeding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Children (below 10 years)</a:t>
                      </a:r>
                      <a:r>
                        <a:rPr lang="en" sz="13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because it binds to Calcium in bones and teeth</a:t>
                      </a:r>
                      <a:endParaRPr b="1" sz="12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301" name="Google Shape;301;p22"/>
          <p:cNvSpPr txBox="1"/>
          <p:nvPr/>
        </p:nvSpPr>
        <p:spPr>
          <a:xfrm>
            <a:off x="256100" y="6519550"/>
            <a:ext cx="138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 important</a:t>
            </a:r>
            <a:endParaRPr sz="11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02" name="Google Shape;302;p22"/>
          <p:cNvPicPr preferRelativeResize="0"/>
          <p:nvPr/>
        </p:nvPicPr>
        <p:blipFill rotWithShape="1">
          <a:blip r:embed="rId3">
            <a:alphaModFix/>
          </a:blip>
          <a:srcRect b="11634" l="3797" r="3136" t="22710"/>
          <a:stretch/>
        </p:blipFill>
        <p:spPr>
          <a:xfrm>
            <a:off x="4210050" y="9134475"/>
            <a:ext cx="3305175" cy="59055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303" name="Google Shape;303;p22"/>
          <p:cNvSpPr txBox="1"/>
          <p:nvPr/>
        </p:nvSpPr>
        <p:spPr>
          <a:xfrm>
            <a:off x="6550350" y="8889000"/>
            <a:ext cx="114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Thanks to 439!</a:t>
            </a:r>
            <a:endParaRPr sz="9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" name="Google Shape;308;p23"/>
          <p:cNvGraphicFramePr/>
          <p:nvPr/>
        </p:nvGraphicFramePr>
        <p:xfrm>
          <a:off x="1" y="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{2FA78DE3-8281-4008-9C0B-2161021E690B}</a:tableStyleId>
              </a:tblPr>
              <a:tblGrid>
                <a:gridCol w="1890000"/>
                <a:gridCol w="1890000"/>
                <a:gridCol w="1890000"/>
                <a:gridCol w="1890000"/>
              </a:tblGrid>
              <a:tr h="4988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Aminoglycosides</a:t>
                      </a:r>
                      <a:r>
                        <a:rPr b="1" lang="en" sz="24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24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 hMerge="1"/>
                <a:tc hMerge="1"/>
                <a:tc hMerge="1"/>
              </a:tr>
              <a:tr h="441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Gentamicin </a:t>
                      </a:r>
                      <a:endParaRPr b="1" sz="17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hMerge="1"/>
                <a:tc hMerge="1"/>
              </a:tr>
              <a:tr h="56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Mechanism of action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Inhibit protein synthesis by binding to 30S ribosomal subunits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irreversibly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Bactericidal,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active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against </a:t>
                      </a:r>
                      <a:r>
                        <a:rPr b="1" lang="en" sz="12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gram-ve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aerobic bacteria. 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1097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Pharmacokinetics</a:t>
                      </a:r>
                      <a:endParaRPr b="1"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poorly absorbed orally (highly charged).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Given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I.M or I.V</a:t>
                      </a:r>
                      <a:endParaRPr sz="12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Excreted unchanged in urine.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More active in alkaline medium.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Cross placenta (Contraindicated in Pregnancy).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72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Therapeutic uses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Severe infections caused by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negative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organisms (pseudomonas or enterobacter) infection.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72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Adverse effects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Ototoxicity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200">
                          <a:solidFill>
                            <a:srgbClr val="38761D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                                                                  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Nephrotoxicity</a:t>
                      </a:r>
                      <a:endParaRPr sz="12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Nerve damage (e.g. vestibular nerve </a:t>
                      </a:r>
                      <a:r>
                        <a:rPr lang="en" sz="1200">
                          <a:solidFill>
                            <a:srgbClr val="6D9EEB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damage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) 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● </a:t>
                      </a:r>
                      <a:r>
                        <a:rPr lang="en" sz="12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Neuromuscular blocking effect</a:t>
                      </a:r>
                      <a:endParaRPr sz="12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graphicFrame>
        <p:nvGraphicFramePr>
          <p:cNvPr id="309" name="Google Shape;309;p23"/>
          <p:cNvGraphicFramePr/>
          <p:nvPr/>
        </p:nvGraphicFramePr>
        <p:xfrm>
          <a:off x="1" y="40599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{2FA78DE3-8281-4008-9C0B-2161021E690B}</a:tableStyleId>
              </a:tblPr>
              <a:tblGrid>
                <a:gridCol w="1260000"/>
                <a:gridCol w="1526700"/>
                <a:gridCol w="1870450"/>
                <a:gridCol w="382850"/>
                <a:gridCol w="1260000"/>
                <a:gridCol w="1260000"/>
              </a:tblGrid>
              <a:tr h="563525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Cephalosporins</a:t>
                      </a:r>
                      <a:endParaRPr sz="24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950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1st generation:</a:t>
                      </a:r>
                      <a:endParaRPr b="1" sz="16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Cephalexin</a:t>
                      </a:r>
                      <a:endParaRPr b="1" sz="16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2nd generation:</a:t>
                      </a:r>
                      <a:endParaRPr b="1" sz="15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Cefuroxime-Cefaclor</a:t>
                      </a:r>
                      <a:endParaRPr b="1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3rd generation: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en" sz="16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Ceft</a:t>
                      </a: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riaxone and </a:t>
                      </a:r>
                      <a:r>
                        <a:rPr b="1" lang="en" sz="16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Ceft</a:t>
                      </a: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azidime</a:t>
                      </a:r>
                      <a:endParaRPr b="1" sz="16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hMerge="1"/>
                <a:tc hMerge="1"/>
              </a:tr>
              <a:tr h="73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Spectrum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 +ve Bacteria</a:t>
                      </a:r>
                      <a:endParaRPr sz="12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Mainly Gram -ve Bacteria</a:t>
                      </a:r>
                      <a:endParaRPr sz="12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Mainly effective against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gram-ve bacteria</a:t>
                      </a:r>
                      <a:endParaRPr b="1" sz="1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79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Mechanism of action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Acts by inhibition of cell wall synthesis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Bactericidal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592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Route of administration</a:t>
                      </a:r>
                      <a:endParaRPr b="1"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Orally</a:t>
                      </a:r>
                      <a:endParaRPr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Parenterally 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664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Therapeutic uses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Given in severe/complicated UTIs.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Given in acute prostatitis.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1405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Pharmaco-</a:t>
                      </a:r>
                      <a:endParaRPr b="1"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kinetics</a:t>
                      </a:r>
                      <a:endParaRPr b="1"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●Given parenterally &amp; orally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●Relatively lipid insoluble (like penicillins).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●do not penetrate cells or the CNS except for 3rd generation.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●Mostly excreted unchanged by the kidney (glomerular &amp; tubular secretion).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●Probenecid slows their elimination &amp; prolongs their half lives.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●Half-life: 30-90 min, except ceftriaxone (4-7 hr).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920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ADRs</a:t>
                      </a:r>
                      <a:endParaRPr b="1"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●Hypersensitivity reactions                ●Thrombophlebitis 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●Superinfections                                    ●Diarrhea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310" name="Google Shape;310;p23"/>
          <p:cNvSpPr txBox="1"/>
          <p:nvPr/>
        </p:nvSpPr>
        <p:spPr>
          <a:xfrm>
            <a:off x="0" y="4059950"/>
            <a:ext cx="2686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D9D9D9"/>
                </a:solidFill>
                <a:latin typeface="Titillium Web"/>
                <a:ea typeface="Titillium Web"/>
                <a:cs typeface="Titillium Web"/>
                <a:sym typeface="Titillium Web"/>
              </a:rPr>
              <a:t>Grey text is not in the slides but females’ Dr said: you should </a:t>
            </a:r>
            <a:r>
              <a:rPr b="1" lang="en" sz="1100" u="sng">
                <a:solidFill>
                  <a:srgbClr val="D9D9D9"/>
                </a:solidFill>
                <a:latin typeface="Titillium Web"/>
                <a:ea typeface="Titillium Web"/>
                <a:cs typeface="Titillium Web"/>
                <a:sym typeface="Titillium Web"/>
              </a:rPr>
              <a:t>know</a:t>
            </a:r>
            <a:r>
              <a:rPr b="1" lang="en" sz="1100" u="sng">
                <a:solidFill>
                  <a:srgbClr val="D9D9D9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details.</a:t>
            </a:r>
            <a:endParaRPr b="1" sz="1100" u="sng">
              <a:solidFill>
                <a:srgbClr val="D9D9D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1" name="Google Shape;311;p23"/>
          <p:cNvSpPr txBox="1"/>
          <p:nvPr/>
        </p:nvSpPr>
        <p:spPr>
          <a:xfrm>
            <a:off x="4836692" y="5230145"/>
            <a:ext cx="14133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Tri= 3rd generation.</a:t>
            </a:r>
            <a:endParaRPr sz="9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Google Shape;316;p24"/>
          <p:cNvGraphicFramePr/>
          <p:nvPr/>
        </p:nvGraphicFramePr>
        <p:xfrm>
          <a:off x="1" y="-1071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{2FA78DE3-8281-4008-9C0B-2161021E690B}</a:tableStyleId>
              </a:tblPr>
              <a:tblGrid>
                <a:gridCol w="1559625"/>
                <a:gridCol w="1464375"/>
                <a:gridCol w="1512000"/>
                <a:gridCol w="911925"/>
                <a:gridCol w="2112075"/>
              </a:tblGrid>
              <a:tr h="100937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Fluoroquinolones</a:t>
                      </a:r>
                      <a:endParaRPr sz="24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 hMerge="1"/>
                <a:tc hMerge="1"/>
                <a:tc hMerge="1"/>
                <a:tc hMerge="1"/>
              </a:tr>
              <a:tr h="915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Ciprofloxacin</a:t>
                      </a:r>
                      <a:endParaRPr b="1" sz="20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Moxifloxacin, Gatifloxacin, Levofloxacin</a:t>
                      </a:r>
                      <a:endParaRPr b="1" sz="15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1036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Spectrum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Active against </a:t>
                      </a:r>
                      <a:r>
                        <a:rPr b="1" lang="en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gram-ve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aerobic organisms.</a:t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●G-ve &amp; G+ve bacteria.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●Highly active against Pseudomonas species.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61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P.K</a:t>
                      </a:r>
                      <a:endParaRPr b="1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●Given oral or parenteral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●Concentrates in many tissues (kidney, prostate, lung, and bones/joints)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●Excreted mainly through kidney 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●Relatively long half-life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●Given once daily, </a:t>
                      </a: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except</a:t>
                      </a: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Ciprofloxacin is given twice daily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658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Mechanism of action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Inhibits DNA gyrase enzyme</a:t>
                      </a: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*</a:t>
                      </a: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and cell division resulting in bacterial cell death.</a:t>
                      </a:r>
                      <a:endParaRPr sz="13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*An enzyme involved in DNA supercoiling</a:t>
                      </a:r>
                      <a:endParaRPr sz="12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39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Therapeutic uses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UTI caused by multidrug resistance organisms as pseudomonas.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Prostatitis (acute/chronic)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1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Adverse effects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GIT: Nausea, vomiting, diarrhea.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CNS effects: (confusion, insomnia, headache, anxiety).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Damage of growing cartilage </a:t>
                      </a:r>
                      <a:r>
                        <a:rPr lang="en" sz="13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(reversible arthropathy).</a:t>
                      </a:r>
                      <a:endParaRPr sz="1300">
                        <a:solidFill>
                          <a:srgbClr val="99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Phototoxicity (avoid excessive sunlight).</a:t>
                      </a:r>
                      <a:endParaRPr b="1"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61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Contraindications</a:t>
                      </a:r>
                      <a:endParaRPr b="1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●Not recommended for patients younger than 18 years 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●Pregnancy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●Breast feeding women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17" name="Google Shape;317;p24"/>
          <p:cNvSpPr txBox="1"/>
          <p:nvPr/>
        </p:nvSpPr>
        <p:spPr>
          <a:xfrm>
            <a:off x="0" y="-12"/>
            <a:ext cx="26862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D9D9D9"/>
                </a:solidFill>
                <a:latin typeface="Titillium Web"/>
                <a:ea typeface="Titillium Web"/>
                <a:cs typeface="Titillium Web"/>
                <a:sym typeface="Titillium Web"/>
              </a:rPr>
              <a:t>Grey text is not in the slides but females’ Dr said: you should know the details.</a:t>
            </a:r>
            <a:endParaRPr b="1" sz="1100" u="sng">
              <a:solidFill>
                <a:srgbClr val="D9D9D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harmacy Infographics by Slidesgo">
  <a:themeElements>
    <a:clrScheme name="Simple Light">
      <a:dk1>
        <a:srgbClr val="000000"/>
      </a:dk1>
      <a:lt1>
        <a:srgbClr val="FFFFFF"/>
      </a:lt1>
      <a:dk2>
        <a:srgbClr val="18B3C4"/>
      </a:dk2>
      <a:lt2>
        <a:srgbClr val="68D3D3"/>
      </a:lt2>
      <a:accent1>
        <a:srgbClr val="93D6D6"/>
      </a:accent1>
      <a:accent2>
        <a:srgbClr val="C4EEEE"/>
      </a:accent2>
      <a:accent3>
        <a:srgbClr val="FA8080"/>
      </a:accent3>
      <a:accent4>
        <a:srgbClr val="FFA9A9"/>
      </a:accent4>
      <a:accent5>
        <a:srgbClr val="FFE4E4"/>
      </a:accent5>
      <a:accent6>
        <a:srgbClr val="F2EBD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