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10692000" cx="7560000"/>
  <p:notesSz cx="6858000" cy="9144000"/>
  <p:embeddedFontLst>
    <p:embeddedFont>
      <p:font typeface="Roboto"/>
      <p:regular r:id="rId22"/>
      <p:bold r:id="rId23"/>
      <p:italic r:id="rId24"/>
      <p:boldItalic r:id="rId25"/>
    </p:embeddedFont>
    <p:embeddedFont>
      <p:font typeface="Caveat"/>
      <p:regular r:id="rId26"/>
      <p:bold r:id="rId27"/>
    </p:embeddedFont>
    <p:embeddedFont>
      <p:font typeface="Fira Sans Extra Condensed Medium"/>
      <p:regular r:id="rId28"/>
      <p:bold r:id="rId29"/>
      <p:italic r:id="rId30"/>
      <p:boldItalic r:id="rId31"/>
    </p:embeddedFont>
    <p:embeddedFont>
      <p:font typeface="Titillium Web"/>
      <p:regular r:id="rId32"/>
      <p:bold r:id="rId33"/>
      <p:italic r:id="rId34"/>
      <p:boldItalic r:id="rId35"/>
    </p:embeddedFont>
    <p:embeddedFont>
      <p:font typeface="Fira Sans Extra Condensed"/>
      <p:regular r:id="rId36"/>
      <p:bold r:id="rId37"/>
      <p:italic r:id="rId38"/>
      <p:boldItalic r:id="rId39"/>
    </p:embeddedFont>
    <p:embeddedFont>
      <p:font typeface="Exo"/>
      <p:regular r:id="rId40"/>
      <p:bold r:id="rId41"/>
      <p:italic r:id="rId42"/>
      <p:boldItalic r:id="rId43"/>
    </p:embeddedFont>
    <p:embeddedFont>
      <p:font typeface="Merriweather"/>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E677B6E-CA53-4CA9-B5FF-EB6E101CC1F2}">
  <a:tblStyle styleId="{1E677B6E-CA53-4CA9-B5FF-EB6E101CC1F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Exo-regular.fntdata"/><Relationship Id="rId20" Type="http://schemas.openxmlformats.org/officeDocument/2006/relationships/slide" Target="slides/slide15.xml"/><Relationship Id="rId42" Type="http://schemas.openxmlformats.org/officeDocument/2006/relationships/font" Target="fonts/Exo-italic.fntdata"/><Relationship Id="rId41" Type="http://schemas.openxmlformats.org/officeDocument/2006/relationships/font" Target="fonts/Exo-bold.fntdata"/><Relationship Id="rId22" Type="http://schemas.openxmlformats.org/officeDocument/2006/relationships/font" Target="fonts/Roboto-regular.fntdata"/><Relationship Id="rId44" Type="http://schemas.openxmlformats.org/officeDocument/2006/relationships/font" Target="fonts/Merriweather-regular.fntdata"/><Relationship Id="rId21" Type="http://schemas.openxmlformats.org/officeDocument/2006/relationships/slide" Target="slides/slide16.xml"/><Relationship Id="rId43" Type="http://schemas.openxmlformats.org/officeDocument/2006/relationships/font" Target="fonts/Exo-boldItalic.fntdata"/><Relationship Id="rId24" Type="http://schemas.openxmlformats.org/officeDocument/2006/relationships/font" Target="fonts/Roboto-italic.fntdata"/><Relationship Id="rId46" Type="http://schemas.openxmlformats.org/officeDocument/2006/relationships/font" Target="fonts/Merriweather-italic.fntdata"/><Relationship Id="rId23" Type="http://schemas.openxmlformats.org/officeDocument/2006/relationships/font" Target="fonts/Roboto-bold.fntdata"/><Relationship Id="rId45" Type="http://schemas.openxmlformats.org/officeDocument/2006/relationships/font" Target="fonts/Merriweather-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Caveat-regular.fntdata"/><Relationship Id="rId25" Type="http://schemas.openxmlformats.org/officeDocument/2006/relationships/font" Target="fonts/Roboto-boldItalic.fntdata"/><Relationship Id="rId47" Type="http://schemas.openxmlformats.org/officeDocument/2006/relationships/font" Target="fonts/Merriweather-boldItalic.fntdata"/><Relationship Id="rId28" Type="http://schemas.openxmlformats.org/officeDocument/2006/relationships/font" Target="fonts/FiraSansExtraCondensedMedium-regular.fntdata"/><Relationship Id="rId27" Type="http://schemas.openxmlformats.org/officeDocument/2006/relationships/font" Target="fonts/Caveat-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FiraSansExtraCondensedMedium-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FiraSansExtraCondensedMedium-boldItalic.fntdata"/><Relationship Id="rId30" Type="http://schemas.openxmlformats.org/officeDocument/2006/relationships/font" Target="fonts/FiraSansExtraCondensedMedium-italic.fntdata"/><Relationship Id="rId11" Type="http://schemas.openxmlformats.org/officeDocument/2006/relationships/slide" Target="slides/slide6.xml"/><Relationship Id="rId33" Type="http://schemas.openxmlformats.org/officeDocument/2006/relationships/font" Target="fonts/TitilliumWeb-bold.fntdata"/><Relationship Id="rId10" Type="http://schemas.openxmlformats.org/officeDocument/2006/relationships/slide" Target="slides/slide5.xml"/><Relationship Id="rId32" Type="http://schemas.openxmlformats.org/officeDocument/2006/relationships/font" Target="fonts/TitilliumWeb-regular.fntdata"/><Relationship Id="rId13" Type="http://schemas.openxmlformats.org/officeDocument/2006/relationships/slide" Target="slides/slide8.xml"/><Relationship Id="rId35" Type="http://schemas.openxmlformats.org/officeDocument/2006/relationships/font" Target="fonts/TitilliumWeb-boldItalic.fntdata"/><Relationship Id="rId12" Type="http://schemas.openxmlformats.org/officeDocument/2006/relationships/slide" Target="slides/slide7.xml"/><Relationship Id="rId34" Type="http://schemas.openxmlformats.org/officeDocument/2006/relationships/font" Target="fonts/TitilliumWeb-italic.fntdata"/><Relationship Id="rId15" Type="http://schemas.openxmlformats.org/officeDocument/2006/relationships/slide" Target="slides/slide10.xml"/><Relationship Id="rId37" Type="http://schemas.openxmlformats.org/officeDocument/2006/relationships/font" Target="fonts/FiraSansExtraCondensed-bold.fntdata"/><Relationship Id="rId14" Type="http://schemas.openxmlformats.org/officeDocument/2006/relationships/slide" Target="slides/slide9.xml"/><Relationship Id="rId36" Type="http://schemas.openxmlformats.org/officeDocument/2006/relationships/font" Target="fonts/FiraSansExtraCondensed-regular.fntdata"/><Relationship Id="rId17" Type="http://schemas.openxmlformats.org/officeDocument/2006/relationships/slide" Target="slides/slide12.xml"/><Relationship Id="rId39" Type="http://schemas.openxmlformats.org/officeDocument/2006/relationships/font" Target="fonts/FiraSansExtraCondensed-boldItalic.fntdata"/><Relationship Id="rId16" Type="http://schemas.openxmlformats.org/officeDocument/2006/relationships/slide" Target="slides/slide11.xml"/><Relationship Id="rId38" Type="http://schemas.openxmlformats.org/officeDocument/2006/relationships/font" Target="fonts/FiraSansExtraCondense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1104f3386ff90bca_45: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1104f3386ff90bca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56118ab2581a7ba3_0: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56118ab2581a7ba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5630459e190436_0: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5630459e19043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779eda76a0fc322_7: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779eda76a0fc322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7165a971ab3cdb1_1: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7165a971ab3cdb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77d6c34f57cbc745_17: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77d6c34f57cbc745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128e21b0a19_1_621: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128e21b0a19_1_6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555be6b41ce4440_3: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555be6b41ce444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1268e5772e2c072d_0: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1268e5772e2c072d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1273c055c04_0_1: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1273c055c04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12dbf1d3250_1_0: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12dbf1d3250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12ddb30465e_1_6: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12ddb30465e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5787bc5023ae8ba3_0: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5787bc5023ae8ba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12dbf1d3250_2_3: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12dbf1d3250_2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12dbf1d3250_2_30: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12dbf1d3250_2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12dbf1d3250_2_0: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12dbf1d3250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6.png"/><Relationship Id="rId4" Type="http://schemas.openxmlformats.org/officeDocument/2006/relationships/image" Target="../media/image7.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7.png"/><Relationship Id="rId4" Type="http://schemas.openxmlformats.org/officeDocument/2006/relationships/image" Target="../media/image7.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6.png"/><Relationship Id="rId4" Type="http://schemas.openxmlformats.org/officeDocument/2006/relationships/image" Target="../media/image7.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8"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b="0" l="20304" r="20309" t="85942"/>
          <a:stretch/>
        </p:blipFill>
        <p:spPr>
          <a:xfrm>
            <a:off x="0" y="0"/>
            <a:ext cx="7560000" cy="4455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0" name="Shape 70"/>
        <p:cNvGrpSpPr/>
        <p:nvPr/>
      </p:nvGrpSpPr>
      <p:grpSpPr>
        <a:xfrm>
          <a:off x="0" y="0"/>
          <a:ext cx="0" cy="0"/>
          <a:chOff x="0" y="0"/>
          <a:chExt cx="0" cy="0"/>
        </a:xfrm>
      </p:grpSpPr>
      <p:sp>
        <p:nvSpPr>
          <p:cNvPr id="71" name="Google Shape;71;p11"/>
          <p:cNvSpPr/>
          <p:nvPr/>
        </p:nvSpPr>
        <p:spPr>
          <a:xfrm rot="4533182">
            <a:off x="5676600" y="8495349"/>
            <a:ext cx="3762859" cy="3357525"/>
          </a:xfrm>
          <a:custGeom>
            <a:rect b="b" l="l" r="r" t="t"/>
            <a:pathLst>
              <a:path extrusionOk="0" h="19819" w="17632">
                <a:moveTo>
                  <a:pt x="10188" y="0"/>
                </a:moveTo>
                <a:cubicBezTo>
                  <a:pt x="9982" y="0"/>
                  <a:pt x="9776" y="7"/>
                  <a:pt x="9570" y="19"/>
                </a:cubicBezTo>
                <a:cubicBezTo>
                  <a:pt x="8234" y="102"/>
                  <a:pt x="7050" y="300"/>
                  <a:pt x="5775" y="772"/>
                </a:cubicBezTo>
                <a:cubicBezTo>
                  <a:pt x="5024" y="1051"/>
                  <a:pt x="4307" y="1424"/>
                  <a:pt x="3656" y="1888"/>
                </a:cubicBezTo>
                <a:cubicBezTo>
                  <a:pt x="1918" y="3127"/>
                  <a:pt x="646" y="5028"/>
                  <a:pt x="258" y="7125"/>
                </a:cubicBezTo>
                <a:cubicBezTo>
                  <a:pt x="0" y="8522"/>
                  <a:pt x="226" y="10162"/>
                  <a:pt x="1361" y="11013"/>
                </a:cubicBezTo>
                <a:cubicBezTo>
                  <a:pt x="2447" y="11826"/>
                  <a:pt x="4012" y="11671"/>
                  <a:pt x="5166" y="12387"/>
                </a:cubicBezTo>
                <a:cubicBezTo>
                  <a:pt x="5871" y="12825"/>
                  <a:pt x="6359" y="13561"/>
                  <a:pt x="6609" y="14356"/>
                </a:cubicBezTo>
                <a:cubicBezTo>
                  <a:pt x="6860" y="15148"/>
                  <a:pt x="6888" y="15995"/>
                  <a:pt x="6822" y="16824"/>
                </a:cubicBezTo>
                <a:cubicBezTo>
                  <a:pt x="6792" y="17225"/>
                  <a:pt x="6739" y="17631"/>
                  <a:pt x="6815" y="18027"/>
                </a:cubicBezTo>
                <a:cubicBezTo>
                  <a:pt x="7007" y="19024"/>
                  <a:pt x="8012" y="19719"/>
                  <a:pt x="9023" y="19807"/>
                </a:cubicBezTo>
                <a:cubicBezTo>
                  <a:pt x="9114" y="19815"/>
                  <a:pt x="9206" y="19819"/>
                  <a:pt x="9297" y="19819"/>
                </a:cubicBezTo>
                <a:cubicBezTo>
                  <a:pt x="10214" y="19819"/>
                  <a:pt x="11107" y="19437"/>
                  <a:pt x="11888" y="18945"/>
                </a:cubicBezTo>
                <a:cubicBezTo>
                  <a:pt x="13655" y="17833"/>
                  <a:pt x="15016" y="16140"/>
                  <a:pt x="15918" y="14258"/>
                </a:cubicBezTo>
                <a:cubicBezTo>
                  <a:pt x="16820" y="12376"/>
                  <a:pt x="17281" y="10305"/>
                  <a:pt x="17480" y="8227"/>
                </a:cubicBezTo>
                <a:cubicBezTo>
                  <a:pt x="17631" y="6676"/>
                  <a:pt x="17625" y="5047"/>
                  <a:pt x="16961" y="3639"/>
                </a:cubicBezTo>
                <a:cubicBezTo>
                  <a:pt x="16330" y="2305"/>
                  <a:pt x="15141" y="1277"/>
                  <a:pt x="13783" y="695"/>
                </a:cubicBezTo>
                <a:cubicBezTo>
                  <a:pt x="12705" y="231"/>
                  <a:pt x="11441" y="0"/>
                  <a:pt x="10188" y="0"/>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11"/>
          <p:cNvSpPr/>
          <p:nvPr/>
        </p:nvSpPr>
        <p:spPr>
          <a:xfrm rot="-5400000">
            <a:off x="-1687464" y="-1537500"/>
            <a:ext cx="3762845" cy="3357537"/>
          </a:xfrm>
          <a:custGeom>
            <a:rect b="b" l="l" r="r" t="t"/>
            <a:pathLst>
              <a:path extrusionOk="0" h="19819" w="17632">
                <a:moveTo>
                  <a:pt x="10188" y="0"/>
                </a:moveTo>
                <a:cubicBezTo>
                  <a:pt x="9982" y="0"/>
                  <a:pt x="9776" y="7"/>
                  <a:pt x="9570" y="19"/>
                </a:cubicBezTo>
                <a:cubicBezTo>
                  <a:pt x="8234" y="102"/>
                  <a:pt x="7050" y="300"/>
                  <a:pt x="5775" y="772"/>
                </a:cubicBezTo>
                <a:cubicBezTo>
                  <a:pt x="5024" y="1051"/>
                  <a:pt x="4307" y="1424"/>
                  <a:pt x="3656" y="1888"/>
                </a:cubicBezTo>
                <a:cubicBezTo>
                  <a:pt x="1918" y="3127"/>
                  <a:pt x="646" y="5028"/>
                  <a:pt x="258" y="7125"/>
                </a:cubicBezTo>
                <a:cubicBezTo>
                  <a:pt x="0" y="8522"/>
                  <a:pt x="226" y="10162"/>
                  <a:pt x="1361" y="11013"/>
                </a:cubicBezTo>
                <a:cubicBezTo>
                  <a:pt x="2447" y="11826"/>
                  <a:pt x="4012" y="11671"/>
                  <a:pt x="5166" y="12387"/>
                </a:cubicBezTo>
                <a:cubicBezTo>
                  <a:pt x="5871" y="12825"/>
                  <a:pt x="6359" y="13561"/>
                  <a:pt x="6609" y="14356"/>
                </a:cubicBezTo>
                <a:cubicBezTo>
                  <a:pt x="6860" y="15148"/>
                  <a:pt x="6888" y="15995"/>
                  <a:pt x="6822" y="16824"/>
                </a:cubicBezTo>
                <a:cubicBezTo>
                  <a:pt x="6792" y="17225"/>
                  <a:pt x="6739" y="17631"/>
                  <a:pt x="6815" y="18027"/>
                </a:cubicBezTo>
                <a:cubicBezTo>
                  <a:pt x="7007" y="19024"/>
                  <a:pt x="8012" y="19719"/>
                  <a:pt x="9023" y="19807"/>
                </a:cubicBezTo>
                <a:cubicBezTo>
                  <a:pt x="9114" y="19815"/>
                  <a:pt x="9206" y="19819"/>
                  <a:pt x="9297" y="19819"/>
                </a:cubicBezTo>
                <a:cubicBezTo>
                  <a:pt x="10214" y="19819"/>
                  <a:pt x="11107" y="19437"/>
                  <a:pt x="11888" y="18945"/>
                </a:cubicBezTo>
                <a:cubicBezTo>
                  <a:pt x="13655" y="17833"/>
                  <a:pt x="15016" y="16140"/>
                  <a:pt x="15918" y="14258"/>
                </a:cubicBezTo>
                <a:cubicBezTo>
                  <a:pt x="16820" y="12376"/>
                  <a:pt x="17281" y="10305"/>
                  <a:pt x="17480" y="8227"/>
                </a:cubicBezTo>
                <a:cubicBezTo>
                  <a:pt x="17631" y="6676"/>
                  <a:pt x="17625" y="5047"/>
                  <a:pt x="16961" y="3639"/>
                </a:cubicBezTo>
                <a:cubicBezTo>
                  <a:pt x="16330" y="2305"/>
                  <a:pt x="15141" y="1277"/>
                  <a:pt x="13783" y="695"/>
                </a:cubicBezTo>
                <a:cubicBezTo>
                  <a:pt x="12705" y="231"/>
                  <a:pt x="11441" y="0"/>
                  <a:pt x="10188" y="0"/>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11"/>
          <p:cNvSpPr/>
          <p:nvPr/>
        </p:nvSpPr>
        <p:spPr>
          <a:xfrm rot="-5400000">
            <a:off x="-1771539" y="-1689125"/>
            <a:ext cx="3762845" cy="3357537"/>
          </a:xfrm>
          <a:custGeom>
            <a:rect b="b" l="l" r="r" t="t"/>
            <a:pathLst>
              <a:path extrusionOk="0" h="19819" w="17632">
                <a:moveTo>
                  <a:pt x="10188" y="0"/>
                </a:moveTo>
                <a:cubicBezTo>
                  <a:pt x="9982" y="0"/>
                  <a:pt x="9776" y="7"/>
                  <a:pt x="9570" y="19"/>
                </a:cubicBezTo>
                <a:cubicBezTo>
                  <a:pt x="8234" y="102"/>
                  <a:pt x="7050" y="300"/>
                  <a:pt x="5775" y="772"/>
                </a:cubicBezTo>
                <a:cubicBezTo>
                  <a:pt x="5024" y="1051"/>
                  <a:pt x="4307" y="1424"/>
                  <a:pt x="3656" y="1888"/>
                </a:cubicBezTo>
                <a:cubicBezTo>
                  <a:pt x="1918" y="3127"/>
                  <a:pt x="646" y="5028"/>
                  <a:pt x="258" y="7125"/>
                </a:cubicBezTo>
                <a:cubicBezTo>
                  <a:pt x="0" y="8522"/>
                  <a:pt x="226" y="10162"/>
                  <a:pt x="1361" y="11013"/>
                </a:cubicBezTo>
                <a:cubicBezTo>
                  <a:pt x="2447" y="11826"/>
                  <a:pt x="4012" y="11671"/>
                  <a:pt x="5166" y="12387"/>
                </a:cubicBezTo>
                <a:cubicBezTo>
                  <a:pt x="5871" y="12825"/>
                  <a:pt x="6359" y="13561"/>
                  <a:pt x="6609" y="14356"/>
                </a:cubicBezTo>
                <a:cubicBezTo>
                  <a:pt x="6860" y="15148"/>
                  <a:pt x="6888" y="15995"/>
                  <a:pt x="6822" y="16824"/>
                </a:cubicBezTo>
                <a:cubicBezTo>
                  <a:pt x="6792" y="17225"/>
                  <a:pt x="6739" y="17631"/>
                  <a:pt x="6815" y="18027"/>
                </a:cubicBezTo>
                <a:cubicBezTo>
                  <a:pt x="7007" y="19024"/>
                  <a:pt x="8012" y="19719"/>
                  <a:pt x="9023" y="19807"/>
                </a:cubicBezTo>
                <a:cubicBezTo>
                  <a:pt x="9114" y="19815"/>
                  <a:pt x="9206" y="19819"/>
                  <a:pt x="9297" y="19819"/>
                </a:cubicBezTo>
                <a:cubicBezTo>
                  <a:pt x="10214" y="19819"/>
                  <a:pt x="11107" y="19437"/>
                  <a:pt x="11888" y="18945"/>
                </a:cubicBezTo>
                <a:cubicBezTo>
                  <a:pt x="13655" y="17833"/>
                  <a:pt x="15016" y="16140"/>
                  <a:pt x="15918" y="14258"/>
                </a:cubicBezTo>
                <a:cubicBezTo>
                  <a:pt x="16820" y="12376"/>
                  <a:pt x="17281" y="10305"/>
                  <a:pt x="17480" y="8227"/>
                </a:cubicBezTo>
                <a:cubicBezTo>
                  <a:pt x="17631" y="6676"/>
                  <a:pt x="17625" y="5047"/>
                  <a:pt x="16961" y="3639"/>
                </a:cubicBezTo>
                <a:cubicBezTo>
                  <a:pt x="16330" y="2305"/>
                  <a:pt x="15141" y="1277"/>
                  <a:pt x="13783" y="695"/>
                </a:cubicBezTo>
                <a:cubicBezTo>
                  <a:pt x="12705" y="231"/>
                  <a:pt x="11441" y="0"/>
                  <a:pt x="10188" y="0"/>
                </a:cubicBezTo>
                <a:close/>
              </a:path>
            </a:pathLst>
          </a:custGeom>
          <a:solidFill>
            <a:srgbClr val="A2C4C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11"/>
          <p:cNvSpPr/>
          <p:nvPr/>
        </p:nvSpPr>
        <p:spPr>
          <a:xfrm rot="4533182">
            <a:off x="5829000" y="8647749"/>
            <a:ext cx="3762859" cy="3357525"/>
          </a:xfrm>
          <a:custGeom>
            <a:rect b="b" l="l" r="r" t="t"/>
            <a:pathLst>
              <a:path extrusionOk="0" h="19819" w="17632">
                <a:moveTo>
                  <a:pt x="10188" y="0"/>
                </a:moveTo>
                <a:cubicBezTo>
                  <a:pt x="9982" y="0"/>
                  <a:pt x="9776" y="7"/>
                  <a:pt x="9570" y="19"/>
                </a:cubicBezTo>
                <a:cubicBezTo>
                  <a:pt x="8234" y="102"/>
                  <a:pt x="7050" y="300"/>
                  <a:pt x="5775" y="772"/>
                </a:cubicBezTo>
                <a:cubicBezTo>
                  <a:pt x="5024" y="1051"/>
                  <a:pt x="4307" y="1424"/>
                  <a:pt x="3656" y="1888"/>
                </a:cubicBezTo>
                <a:cubicBezTo>
                  <a:pt x="1918" y="3127"/>
                  <a:pt x="646" y="5028"/>
                  <a:pt x="258" y="7125"/>
                </a:cubicBezTo>
                <a:cubicBezTo>
                  <a:pt x="0" y="8522"/>
                  <a:pt x="226" y="10162"/>
                  <a:pt x="1361" y="11013"/>
                </a:cubicBezTo>
                <a:cubicBezTo>
                  <a:pt x="2447" y="11826"/>
                  <a:pt x="4012" y="11671"/>
                  <a:pt x="5166" y="12387"/>
                </a:cubicBezTo>
                <a:cubicBezTo>
                  <a:pt x="5871" y="12825"/>
                  <a:pt x="6359" y="13561"/>
                  <a:pt x="6609" y="14356"/>
                </a:cubicBezTo>
                <a:cubicBezTo>
                  <a:pt x="6860" y="15148"/>
                  <a:pt x="6888" y="15995"/>
                  <a:pt x="6822" y="16824"/>
                </a:cubicBezTo>
                <a:cubicBezTo>
                  <a:pt x="6792" y="17225"/>
                  <a:pt x="6739" y="17631"/>
                  <a:pt x="6815" y="18027"/>
                </a:cubicBezTo>
                <a:cubicBezTo>
                  <a:pt x="7007" y="19024"/>
                  <a:pt x="8012" y="19719"/>
                  <a:pt x="9023" y="19807"/>
                </a:cubicBezTo>
                <a:cubicBezTo>
                  <a:pt x="9114" y="19815"/>
                  <a:pt x="9206" y="19819"/>
                  <a:pt x="9297" y="19819"/>
                </a:cubicBezTo>
                <a:cubicBezTo>
                  <a:pt x="10214" y="19819"/>
                  <a:pt x="11107" y="19437"/>
                  <a:pt x="11888" y="18945"/>
                </a:cubicBezTo>
                <a:cubicBezTo>
                  <a:pt x="13655" y="17833"/>
                  <a:pt x="15016" y="16140"/>
                  <a:pt x="15918" y="14258"/>
                </a:cubicBezTo>
                <a:cubicBezTo>
                  <a:pt x="16820" y="12376"/>
                  <a:pt x="17281" y="10305"/>
                  <a:pt x="17480" y="8227"/>
                </a:cubicBezTo>
                <a:cubicBezTo>
                  <a:pt x="17631" y="6676"/>
                  <a:pt x="17625" y="5047"/>
                  <a:pt x="16961" y="3639"/>
                </a:cubicBezTo>
                <a:cubicBezTo>
                  <a:pt x="16330" y="2305"/>
                  <a:pt x="15141" y="1277"/>
                  <a:pt x="13783" y="695"/>
                </a:cubicBezTo>
                <a:cubicBezTo>
                  <a:pt x="12705" y="231"/>
                  <a:pt x="11441" y="0"/>
                  <a:pt x="10188" y="0"/>
                </a:cubicBezTo>
                <a:close/>
              </a:path>
            </a:pathLst>
          </a:custGeom>
          <a:solidFill>
            <a:srgbClr val="A2C4C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5" name="Shape 75"/>
        <p:cNvGrpSpPr/>
        <p:nvPr/>
      </p:nvGrpSpPr>
      <p:grpSpPr>
        <a:xfrm>
          <a:off x="0" y="0"/>
          <a:ext cx="0" cy="0"/>
          <a:chOff x="0" y="0"/>
          <a:chExt cx="0" cy="0"/>
        </a:xfrm>
      </p:grpSpPr>
      <p:sp>
        <p:nvSpPr>
          <p:cNvPr id="76" name="Google Shape;76;p12"/>
          <p:cNvSpPr/>
          <p:nvPr/>
        </p:nvSpPr>
        <p:spPr>
          <a:xfrm rot="10800000">
            <a:off x="6223500" y="0"/>
            <a:ext cx="1336500" cy="2116200"/>
          </a:xfrm>
          <a:prstGeom prst="rtTriangle">
            <a:avLst/>
          </a:prstGeom>
          <a:solidFill>
            <a:srgbClr val="D0E0E3">
              <a:alpha val="54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2"/>
          <p:cNvSpPr/>
          <p:nvPr/>
        </p:nvSpPr>
        <p:spPr>
          <a:xfrm>
            <a:off x="0" y="8575800"/>
            <a:ext cx="1336500" cy="2116200"/>
          </a:xfrm>
          <a:prstGeom prst="rtTriangle">
            <a:avLst/>
          </a:prstGeom>
          <a:solidFill>
            <a:srgbClr val="D0E0E3">
              <a:alpha val="54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2"/>
          <p:cNvSpPr/>
          <p:nvPr/>
        </p:nvSpPr>
        <p:spPr>
          <a:xfrm rot="10800000">
            <a:off x="6342125" y="0"/>
            <a:ext cx="1336500" cy="2116200"/>
          </a:xfrm>
          <a:prstGeom prst="rtTriangle">
            <a:avLst/>
          </a:prstGeom>
          <a:solidFill>
            <a:srgbClr val="A2C4C9">
              <a:alpha val="23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2"/>
          <p:cNvSpPr/>
          <p:nvPr/>
        </p:nvSpPr>
        <p:spPr>
          <a:xfrm>
            <a:off x="-109875" y="8575800"/>
            <a:ext cx="1336500" cy="2116200"/>
          </a:xfrm>
          <a:prstGeom prst="rtTriangle">
            <a:avLst/>
          </a:prstGeom>
          <a:solidFill>
            <a:srgbClr val="A2C4C9">
              <a:alpha val="23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_2">
    <p:spTree>
      <p:nvGrpSpPr>
        <p:cNvPr id="80" name="Shape 80"/>
        <p:cNvGrpSpPr/>
        <p:nvPr/>
      </p:nvGrpSpPr>
      <p:grpSpPr>
        <a:xfrm>
          <a:off x="0" y="0"/>
          <a:ext cx="0" cy="0"/>
          <a:chOff x="0" y="0"/>
          <a:chExt cx="0" cy="0"/>
        </a:xfrm>
      </p:grpSpPr>
      <p:sp>
        <p:nvSpPr>
          <p:cNvPr id="81" name="Google Shape;81;p13"/>
          <p:cNvSpPr/>
          <p:nvPr/>
        </p:nvSpPr>
        <p:spPr>
          <a:xfrm rot="10800000">
            <a:off x="6223500" y="0"/>
            <a:ext cx="1336500" cy="2116200"/>
          </a:xfrm>
          <a:prstGeom prst="rtTriangle">
            <a:avLst/>
          </a:prstGeom>
          <a:solidFill>
            <a:srgbClr val="D0E0E3">
              <a:alpha val="54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3"/>
          <p:cNvSpPr/>
          <p:nvPr/>
        </p:nvSpPr>
        <p:spPr>
          <a:xfrm rot="10800000">
            <a:off x="6342125" y="0"/>
            <a:ext cx="1336500" cy="2116200"/>
          </a:xfrm>
          <a:prstGeom prst="rtTriangle">
            <a:avLst/>
          </a:prstGeom>
          <a:solidFill>
            <a:srgbClr val="A2C4C9">
              <a:alpha val="23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spTree>
      <p:nvGrpSpPr>
        <p:cNvPr id="83" name="Shape 83"/>
        <p:cNvGrpSpPr/>
        <p:nvPr/>
      </p:nvGrpSpPr>
      <p:grpSpPr>
        <a:xfrm>
          <a:off x="0" y="0"/>
          <a:ext cx="0" cy="0"/>
          <a:chOff x="0" y="0"/>
          <a:chExt cx="0" cy="0"/>
        </a:xfrm>
      </p:grpSpPr>
      <p:sp>
        <p:nvSpPr>
          <p:cNvPr id="84" name="Google Shape;84;p14"/>
          <p:cNvSpPr/>
          <p:nvPr/>
        </p:nvSpPr>
        <p:spPr>
          <a:xfrm rot="10800000">
            <a:off x="6223500" y="0"/>
            <a:ext cx="1336500" cy="2116200"/>
          </a:xfrm>
          <a:prstGeom prst="rtTriangle">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4"/>
          <p:cNvSpPr/>
          <p:nvPr/>
        </p:nvSpPr>
        <p:spPr>
          <a:xfrm>
            <a:off x="0" y="8575800"/>
            <a:ext cx="1336500" cy="2116200"/>
          </a:xfrm>
          <a:prstGeom prst="rtTriangle">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4"/>
          <p:cNvSpPr/>
          <p:nvPr/>
        </p:nvSpPr>
        <p:spPr>
          <a:xfrm rot="10800000">
            <a:off x="6342125" y="0"/>
            <a:ext cx="1336500" cy="2116200"/>
          </a:xfrm>
          <a:prstGeom prst="rtTriangle">
            <a:avLst/>
          </a:prstGeom>
          <a:solidFill>
            <a:srgbClr val="A2C4C9">
              <a:alpha val="23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4"/>
          <p:cNvSpPr/>
          <p:nvPr/>
        </p:nvSpPr>
        <p:spPr>
          <a:xfrm>
            <a:off x="-109875" y="8575800"/>
            <a:ext cx="1336500" cy="2116200"/>
          </a:xfrm>
          <a:prstGeom prst="rtTriangle">
            <a:avLst/>
          </a:prstGeom>
          <a:solidFill>
            <a:srgbClr val="A2C4C9">
              <a:alpha val="23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rgbClr val="F3F3F3"/>
        </a:solidFill>
      </p:bgPr>
    </p:bg>
    <p:spTree>
      <p:nvGrpSpPr>
        <p:cNvPr id="88" name="Shape 88"/>
        <p:cNvGrpSpPr/>
        <p:nvPr/>
      </p:nvGrpSpPr>
      <p:grpSpPr>
        <a:xfrm>
          <a:off x="0" y="0"/>
          <a:ext cx="0" cy="0"/>
          <a:chOff x="0" y="0"/>
          <a:chExt cx="0" cy="0"/>
        </a:xfrm>
      </p:grpSpPr>
      <p:sp>
        <p:nvSpPr>
          <p:cNvPr id="89" name="Google Shape;89;p15"/>
          <p:cNvSpPr/>
          <p:nvPr/>
        </p:nvSpPr>
        <p:spPr>
          <a:xfrm>
            <a:off x="461024" y="1330507"/>
            <a:ext cx="1272900" cy="1227600"/>
          </a:xfrm>
          <a:prstGeom prst="ellipse">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5"/>
          <p:cNvSpPr/>
          <p:nvPr/>
        </p:nvSpPr>
        <p:spPr>
          <a:xfrm>
            <a:off x="356357" y="1220241"/>
            <a:ext cx="1482300" cy="1448100"/>
          </a:xfrm>
          <a:prstGeom prst="ellipse">
            <a:avLst/>
          </a:prstGeom>
          <a:noFill/>
          <a:ln cap="flat" cmpd="sng" w="19050">
            <a:solidFill>
              <a:srgbClr val="134F5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5"/>
          <p:cNvSpPr/>
          <p:nvPr/>
        </p:nvSpPr>
        <p:spPr>
          <a:xfrm>
            <a:off x="461008" y="3124621"/>
            <a:ext cx="1272900" cy="1227600"/>
          </a:xfrm>
          <a:prstGeom prst="ellipse">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5"/>
          <p:cNvSpPr/>
          <p:nvPr/>
        </p:nvSpPr>
        <p:spPr>
          <a:xfrm>
            <a:off x="356341" y="3014355"/>
            <a:ext cx="1482300" cy="1448100"/>
          </a:xfrm>
          <a:prstGeom prst="ellipse">
            <a:avLst/>
          </a:prstGeom>
          <a:noFill/>
          <a:ln cap="flat" cmpd="sng" w="19050">
            <a:solidFill>
              <a:srgbClr val="134F5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3" name="Google Shape;93;p15"/>
          <p:cNvPicPr preferRelativeResize="0"/>
          <p:nvPr/>
        </p:nvPicPr>
        <p:blipFill>
          <a:blip r:embed="rId2">
            <a:alphaModFix/>
          </a:blip>
          <a:stretch>
            <a:fillRect/>
          </a:stretch>
        </p:blipFill>
        <p:spPr>
          <a:xfrm>
            <a:off x="178175" y="1120800"/>
            <a:ext cx="1611434" cy="1647232"/>
          </a:xfrm>
          <a:prstGeom prst="rect">
            <a:avLst/>
          </a:prstGeom>
          <a:noFill/>
          <a:ln>
            <a:noFill/>
          </a:ln>
        </p:spPr>
      </p:pic>
      <p:sp>
        <p:nvSpPr>
          <p:cNvPr id="94" name="Google Shape;94;p15"/>
          <p:cNvSpPr/>
          <p:nvPr/>
        </p:nvSpPr>
        <p:spPr>
          <a:xfrm>
            <a:off x="5584625" y="4032800"/>
            <a:ext cx="1660500" cy="440700"/>
          </a:xfrm>
          <a:prstGeom prst="roundRect">
            <a:avLst>
              <a:gd fmla="val 16667"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5"/>
          <p:cNvSpPr/>
          <p:nvPr/>
        </p:nvSpPr>
        <p:spPr>
          <a:xfrm>
            <a:off x="5457425" y="3914600"/>
            <a:ext cx="1914900" cy="677100"/>
          </a:xfrm>
          <a:prstGeom prst="roundRect">
            <a:avLst>
              <a:gd fmla="val 16667" name="adj"/>
            </a:avLst>
          </a:prstGeom>
          <a:noFill/>
          <a:ln cap="flat" cmpd="sng" w="19050">
            <a:solidFill>
              <a:srgbClr val="134F5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5"/>
          <p:cNvSpPr/>
          <p:nvPr/>
        </p:nvSpPr>
        <p:spPr>
          <a:xfrm>
            <a:off x="267250" y="315575"/>
            <a:ext cx="1660500" cy="440700"/>
          </a:xfrm>
          <a:prstGeom prst="roundRect">
            <a:avLst>
              <a:gd fmla="val 16667"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5"/>
          <p:cNvSpPr/>
          <p:nvPr/>
        </p:nvSpPr>
        <p:spPr>
          <a:xfrm>
            <a:off x="140050" y="197375"/>
            <a:ext cx="1914900" cy="677100"/>
          </a:xfrm>
          <a:prstGeom prst="roundRect">
            <a:avLst>
              <a:gd fmla="val 16667" name="adj"/>
            </a:avLst>
          </a:prstGeom>
          <a:noFill/>
          <a:ln cap="flat" cmpd="sng" w="19050">
            <a:solidFill>
              <a:srgbClr val="134F5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8" name="Google Shape;98;p15"/>
          <p:cNvPicPr preferRelativeResize="0"/>
          <p:nvPr/>
        </p:nvPicPr>
        <p:blipFill>
          <a:blip r:embed="rId3">
            <a:alphaModFix/>
          </a:blip>
          <a:stretch>
            <a:fillRect/>
          </a:stretch>
        </p:blipFill>
        <p:spPr>
          <a:xfrm flipH="1">
            <a:off x="4254275" y="254026"/>
            <a:ext cx="3305725" cy="3305725"/>
          </a:xfrm>
          <a:prstGeom prst="rect">
            <a:avLst/>
          </a:prstGeom>
          <a:noFill/>
          <a:ln>
            <a:noFill/>
          </a:ln>
        </p:spPr>
      </p:pic>
      <p:pic>
        <p:nvPicPr>
          <p:cNvPr id="99" name="Google Shape;99;p15"/>
          <p:cNvPicPr preferRelativeResize="0"/>
          <p:nvPr/>
        </p:nvPicPr>
        <p:blipFill rotWithShape="1">
          <a:blip r:embed="rId4">
            <a:alphaModFix/>
          </a:blip>
          <a:srcRect b="37559" l="2742" r="0" t="37737"/>
          <a:stretch/>
        </p:blipFill>
        <p:spPr>
          <a:xfrm>
            <a:off x="339875" y="343501"/>
            <a:ext cx="1515245" cy="384851"/>
          </a:xfrm>
          <a:prstGeom prst="rect">
            <a:avLst/>
          </a:prstGeom>
          <a:noFill/>
          <a:ln>
            <a:noFill/>
          </a:ln>
        </p:spPr>
      </p:pic>
      <p:sp>
        <p:nvSpPr>
          <p:cNvPr id="100" name="Google Shape;100;p15"/>
          <p:cNvSpPr/>
          <p:nvPr/>
        </p:nvSpPr>
        <p:spPr>
          <a:xfrm>
            <a:off x="-16950" y="6190400"/>
            <a:ext cx="7593900" cy="4623000"/>
          </a:xfrm>
          <a:prstGeom prst="rect">
            <a:avLst/>
          </a:prstGeom>
          <a:solidFill>
            <a:srgbClr val="A2C4C9"/>
          </a:solidFill>
          <a:ln cap="flat" cmpd="sng" w="9525">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2C4C9"/>
              </a:solidFill>
            </a:endParaRPr>
          </a:p>
        </p:txBody>
      </p:sp>
      <p:sp>
        <p:nvSpPr>
          <p:cNvPr id="101" name="Google Shape;101;p15"/>
          <p:cNvSpPr/>
          <p:nvPr/>
        </p:nvSpPr>
        <p:spPr>
          <a:xfrm>
            <a:off x="0" y="6194150"/>
            <a:ext cx="7560000" cy="152100"/>
          </a:xfrm>
          <a:prstGeom prst="rect">
            <a:avLst/>
          </a:prstGeom>
          <a:solidFill>
            <a:srgbClr val="D0E0E3"/>
          </a:solidFill>
          <a:ln cap="flat" cmpd="sng" w="9525">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5"/>
          <p:cNvSpPr/>
          <p:nvPr/>
        </p:nvSpPr>
        <p:spPr>
          <a:xfrm>
            <a:off x="5457425" y="4781825"/>
            <a:ext cx="1914900" cy="2152800"/>
          </a:xfrm>
          <a:prstGeom prst="roundRect">
            <a:avLst>
              <a:gd fmla="val 16667" name="adj"/>
            </a:avLst>
          </a:prstGeom>
          <a:noFill/>
          <a:ln cap="flat" cmpd="sng" w="19050">
            <a:solidFill>
              <a:srgbClr val="134F5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5"/>
          <p:cNvSpPr/>
          <p:nvPr/>
        </p:nvSpPr>
        <p:spPr>
          <a:xfrm>
            <a:off x="5625575" y="4969625"/>
            <a:ext cx="1578600" cy="1814100"/>
          </a:xfrm>
          <a:prstGeom prst="roundRect">
            <a:avLst>
              <a:gd fmla="val 16667"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104" name="Shape 104"/>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spTree>
      <p:nvGrpSpPr>
        <p:cNvPr id="105" name="Shape 105"/>
        <p:cNvGrpSpPr/>
        <p:nvPr/>
      </p:nvGrpSpPr>
      <p:grpSpPr>
        <a:xfrm>
          <a:off x="0" y="0"/>
          <a:ext cx="0" cy="0"/>
          <a:chOff x="0" y="0"/>
          <a:chExt cx="0" cy="0"/>
        </a:xfrm>
      </p:grpSpPr>
      <p:sp>
        <p:nvSpPr>
          <p:cNvPr id="106" name="Google Shape;106;p17"/>
          <p:cNvSpPr/>
          <p:nvPr/>
        </p:nvSpPr>
        <p:spPr>
          <a:xfrm>
            <a:off x="0" y="0"/>
            <a:ext cx="422400" cy="2449200"/>
          </a:xfrm>
          <a:prstGeom prst="rect">
            <a:avLst/>
          </a:prstGeom>
          <a:solidFill>
            <a:srgbClr val="A2C4C9"/>
          </a:solidFill>
          <a:ln cap="flat" cmpd="sng" w="9525">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2C4C9"/>
              </a:solidFill>
            </a:endParaRPr>
          </a:p>
        </p:txBody>
      </p:sp>
      <p:sp>
        <p:nvSpPr>
          <p:cNvPr id="107" name="Google Shape;107;p17"/>
          <p:cNvSpPr/>
          <p:nvPr/>
        </p:nvSpPr>
        <p:spPr>
          <a:xfrm>
            <a:off x="0" y="2449200"/>
            <a:ext cx="422400" cy="8242800"/>
          </a:xfrm>
          <a:prstGeom prst="rect">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2C4C9"/>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bg>
      <p:bgPr>
        <a:solidFill>
          <a:srgbClr val="F3F3F3"/>
        </a:solidFill>
      </p:bgPr>
    </p:bg>
    <p:spTree>
      <p:nvGrpSpPr>
        <p:cNvPr id="108" name="Shape 108"/>
        <p:cNvGrpSpPr/>
        <p:nvPr/>
      </p:nvGrpSpPr>
      <p:grpSpPr>
        <a:xfrm>
          <a:off x="0" y="0"/>
          <a:ext cx="0" cy="0"/>
          <a:chOff x="0" y="0"/>
          <a:chExt cx="0" cy="0"/>
        </a:xfrm>
      </p:grpSpPr>
      <p:sp>
        <p:nvSpPr>
          <p:cNvPr id="109" name="Google Shape;109;p18"/>
          <p:cNvSpPr/>
          <p:nvPr/>
        </p:nvSpPr>
        <p:spPr>
          <a:xfrm>
            <a:off x="0" y="-18550"/>
            <a:ext cx="7560000" cy="3363000"/>
          </a:xfrm>
          <a:prstGeom prst="rect">
            <a:avLst/>
          </a:prstGeom>
          <a:solidFill>
            <a:srgbClr val="D0E0E3">
              <a:alpha val="54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8"/>
          <p:cNvSpPr/>
          <p:nvPr/>
        </p:nvSpPr>
        <p:spPr>
          <a:xfrm>
            <a:off x="0" y="-18550"/>
            <a:ext cx="7560000" cy="3548700"/>
          </a:xfrm>
          <a:prstGeom prst="rect">
            <a:avLst/>
          </a:prstGeom>
          <a:solidFill>
            <a:srgbClr val="A2C4C9">
              <a:alpha val="23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bg>
      <p:bgPr>
        <a:solidFill>
          <a:srgbClr val="F3F3F3"/>
        </a:solidFill>
      </p:bgPr>
    </p:bg>
    <p:spTree>
      <p:nvGrpSpPr>
        <p:cNvPr id="111" name="Shape 111"/>
        <p:cNvGrpSpPr/>
        <p:nvPr/>
      </p:nvGrpSpPr>
      <p:grpSpPr>
        <a:xfrm>
          <a:off x="0" y="0"/>
          <a:ext cx="0" cy="0"/>
          <a:chOff x="0" y="0"/>
          <a:chExt cx="0" cy="0"/>
        </a:xfrm>
      </p:grpSpPr>
      <p:sp>
        <p:nvSpPr>
          <p:cNvPr id="112" name="Google Shape;112;p19"/>
          <p:cNvSpPr/>
          <p:nvPr/>
        </p:nvSpPr>
        <p:spPr>
          <a:xfrm>
            <a:off x="461024" y="1330507"/>
            <a:ext cx="1272900" cy="1227600"/>
          </a:xfrm>
          <a:prstGeom prst="ellipse">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9"/>
          <p:cNvSpPr/>
          <p:nvPr/>
        </p:nvSpPr>
        <p:spPr>
          <a:xfrm>
            <a:off x="356357" y="1220241"/>
            <a:ext cx="1482300" cy="1448100"/>
          </a:xfrm>
          <a:prstGeom prst="ellipse">
            <a:avLst/>
          </a:prstGeom>
          <a:noFill/>
          <a:ln cap="flat" cmpd="sng" w="19050">
            <a:solidFill>
              <a:srgbClr val="134F5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9"/>
          <p:cNvSpPr/>
          <p:nvPr/>
        </p:nvSpPr>
        <p:spPr>
          <a:xfrm>
            <a:off x="461008" y="3124621"/>
            <a:ext cx="1272900" cy="1227600"/>
          </a:xfrm>
          <a:prstGeom prst="ellipse">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9"/>
          <p:cNvSpPr/>
          <p:nvPr/>
        </p:nvSpPr>
        <p:spPr>
          <a:xfrm>
            <a:off x="356341" y="3014355"/>
            <a:ext cx="1482300" cy="1448100"/>
          </a:xfrm>
          <a:prstGeom prst="ellipse">
            <a:avLst/>
          </a:prstGeom>
          <a:noFill/>
          <a:ln cap="flat" cmpd="sng" w="19050">
            <a:solidFill>
              <a:srgbClr val="134F5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6" name="Google Shape;116;p19"/>
          <p:cNvPicPr preferRelativeResize="0"/>
          <p:nvPr/>
        </p:nvPicPr>
        <p:blipFill>
          <a:blip r:embed="rId2">
            <a:alphaModFix/>
          </a:blip>
          <a:stretch>
            <a:fillRect/>
          </a:stretch>
        </p:blipFill>
        <p:spPr>
          <a:xfrm>
            <a:off x="178175" y="1120800"/>
            <a:ext cx="1611434" cy="1647232"/>
          </a:xfrm>
          <a:prstGeom prst="rect">
            <a:avLst/>
          </a:prstGeom>
          <a:noFill/>
          <a:ln>
            <a:noFill/>
          </a:ln>
        </p:spPr>
      </p:pic>
      <p:sp>
        <p:nvSpPr>
          <p:cNvPr id="117" name="Google Shape;117;p19"/>
          <p:cNvSpPr/>
          <p:nvPr/>
        </p:nvSpPr>
        <p:spPr>
          <a:xfrm>
            <a:off x="5584625" y="4032800"/>
            <a:ext cx="1660500" cy="440700"/>
          </a:xfrm>
          <a:prstGeom prst="roundRect">
            <a:avLst>
              <a:gd fmla="val 16667"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9"/>
          <p:cNvSpPr/>
          <p:nvPr/>
        </p:nvSpPr>
        <p:spPr>
          <a:xfrm>
            <a:off x="5457425" y="3914600"/>
            <a:ext cx="1914900" cy="677100"/>
          </a:xfrm>
          <a:prstGeom prst="roundRect">
            <a:avLst>
              <a:gd fmla="val 16667" name="adj"/>
            </a:avLst>
          </a:prstGeom>
          <a:noFill/>
          <a:ln cap="flat" cmpd="sng" w="19050">
            <a:solidFill>
              <a:srgbClr val="134F5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9"/>
          <p:cNvSpPr/>
          <p:nvPr/>
        </p:nvSpPr>
        <p:spPr>
          <a:xfrm>
            <a:off x="267250" y="315575"/>
            <a:ext cx="1660500" cy="440700"/>
          </a:xfrm>
          <a:prstGeom prst="roundRect">
            <a:avLst>
              <a:gd fmla="val 16667"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9"/>
          <p:cNvSpPr/>
          <p:nvPr/>
        </p:nvSpPr>
        <p:spPr>
          <a:xfrm>
            <a:off x="140050" y="197375"/>
            <a:ext cx="1914900" cy="677100"/>
          </a:xfrm>
          <a:prstGeom prst="roundRect">
            <a:avLst>
              <a:gd fmla="val 16667" name="adj"/>
            </a:avLst>
          </a:prstGeom>
          <a:noFill/>
          <a:ln cap="flat" cmpd="sng" w="19050">
            <a:solidFill>
              <a:srgbClr val="134F5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1" name="Google Shape;121;p19"/>
          <p:cNvPicPr preferRelativeResize="0"/>
          <p:nvPr/>
        </p:nvPicPr>
        <p:blipFill rotWithShape="1">
          <a:blip r:embed="rId3">
            <a:alphaModFix/>
          </a:blip>
          <a:srcRect b="0" l="0" r="0" t="0"/>
          <a:stretch/>
        </p:blipFill>
        <p:spPr>
          <a:xfrm flipH="1">
            <a:off x="4254275" y="254026"/>
            <a:ext cx="3305725" cy="3305725"/>
          </a:xfrm>
          <a:prstGeom prst="rect">
            <a:avLst/>
          </a:prstGeom>
          <a:noFill/>
          <a:ln>
            <a:noFill/>
          </a:ln>
        </p:spPr>
      </p:pic>
      <p:pic>
        <p:nvPicPr>
          <p:cNvPr id="122" name="Google Shape;122;p19"/>
          <p:cNvPicPr preferRelativeResize="0"/>
          <p:nvPr/>
        </p:nvPicPr>
        <p:blipFill rotWithShape="1">
          <a:blip r:embed="rId4">
            <a:alphaModFix/>
          </a:blip>
          <a:srcRect b="37559" l="2742" r="0" t="37737"/>
          <a:stretch/>
        </p:blipFill>
        <p:spPr>
          <a:xfrm>
            <a:off x="339875" y="343501"/>
            <a:ext cx="1515245" cy="384851"/>
          </a:xfrm>
          <a:prstGeom prst="rect">
            <a:avLst/>
          </a:prstGeom>
          <a:noFill/>
          <a:ln>
            <a:noFill/>
          </a:ln>
        </p:spPr>
      </p:pic>
      <p:sp>
        <p:nvSpPr>
          <p:cNvPr id="123" name="Google Shape;123;p19"/>
          <p:cNvSpPr/>
          <p:nvPr/>
        </p:nvSpPr>
        <p:spPr>
          <a:xfrm>
            <a:off x="-16950" y="6258175"/>
            <a:ext cx="7593900" cy="4462500"/>
          </a:xfrm>
          <a:prstGeom prst="rect">
            <a:avLst/>
          </a:prstGeom>
          <a:solidFill>
            <a:srgbClr val="D0E0E3">
              <a:alpha val="54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2C4C9"/>
              </a:solidFill>
            </a:endParaRPr>
          </a:p>
        </p:txBody>
      </p:sp>
      <p:sp>
        <p:nvSpPr>
          <p:cNvPr id="124" name="Google Shape;124;p19"/>
          <p:cNvSpPr/>
          <p:nvPr/>
        </p:nvSpPr>
        <p:spPr>
          <a:xfrm>
            <a:off x="-16950" y="6043800"/>
            <a:ext cx="7593900" cy="4648200"/>
          </a:xfrm>
          <a:prstGeom prst="rect">
            <a:avLst/>
          </a:prstGeom>
          <a:solidFill>
            <a:srgbClr val="A2C4C9">
              <a:alpha val="23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2C4C9"/>
              </a:solidFill>
            </a:endParaRPr>
          </a:p>
        </p:txBody>
      </p:sp>
      <p:sp>
        <p:nvSpPr>
          <p:cNvPr id="125" name="Google Shape;125;p19"/>
          <p:cNvSpPr/>
          <p:nvPr/>
        </p:nvSpPr>
        <p:spPr>
          <a:xfrm>
            <a:off x="5457425" y="4781825"/>
            <a:ext cx="1914900" cy="2152800"/>
          </a:xfrm>
          <a:prstGeom prst="roundRect">
            <a:avLst>
              <a:gd fmla="val 16667" name="adj"/>
            </a:avLst>
          </a:prstGeom>
          <a:noFill/>
          <a:ln cap="flat" cmpd="sng" w="19050">
            <a:solidFill>
              <a:srgbClr val="134F5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9"/>
          <p:cNvSpPr/>
          <p:nvPr/>
        </p:nvSpPr>
        <p:spPr>
          <a:xfrm>
            <a:off x="5625575" y="4969625"/>
            <a:ext cx="1578600" cy="1814100"/>
          </a:xfrm>
          <a:prstGeom prst="roundRect">
            <a:avLst>
              <a:gd fmla="val 16667"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p:cSld name="CUSTOM_6">
    <p:spTree>
      <p:nvGrpSpPr>
        <p:cNvPr id="10" name="Shape 10"/>
        <p:cNvGrpSpPr/>
        <p:nvPr/>
      </p:nvGrpSpPr>
      <p:grpSpPr>
        <a:xfrm>
          <a:off x="0" y="0"/>
          <a:ext cx="0" cy="0"/>
          <a:chOff x="0" y="0"/>
          <a:chExt cx="0" cy="0"/>
        </a:xfrm>
      </p:grpSpPr>
      <p:pic>
        <p:nvPicPr>
          <p:cNvPr id="11" name="Google Shape;11;p3"/>
          <p:cNvPicPr preferRelativeResize="0"/>
          <p:nvPr/>
        </p:nvPicPr>
        <p:blipFill rotWithShape="1">
          <a:blip r:embed="rId2">
            <a:alphaModFix/>
          </a:blip>
          <a:srcRect b="0" l="20304" r="20309" t="85942"/>
          <a:stretch/>
        </p:blipFill>
        <p:spPr>
          <a:xfrm>
            <a:off x="0" y="0"/>
            <a:ext cx="7560000" cy="4455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5">
    <p:spTree>
      <p:nvGrpSpPr>
        <p:cNvPr id="12" name="Shape 12"/>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rgbClr val="F3F3F3"/>
        </a:solidFill>
      </p:bgPr>
    </p:bg>
    <p:spTree>
      <p:nvGrpSpPr>
        <p:cNvPr id="13" name="Shape 13"/>
        <p:cNvGrpSpPr/>
        <p:nvPr/>
      </p:nvGrpSpPr>
      <p:grpSpPr>
        <a:xfrm>
          <a:off x="0" y="0"/>
          <a:ext cx="0" cy="0"/>
          <a:chOff x="0" y="0"/>
          <a:chExt cx="0" cy="0"/>
        </a:xfrm>
      </p:grpSpPr>
      <p:sp>
        <p:nvSpPr>
          <p:cNvPr id="14" name="Google Shape;14;p5"/>
          <p:cNvSpPr/>
          <p:nvPr/>
        </p:nvSpPr>
        <p:spPr>
          <a:xfrm>
            <a:off x="0" y="0"/>
            <a:ext cx="7560000" cy="3545400"/>
          </a:xfrm>
          <a:prstGeom prst="rect">
            <a:avLst/>
          </a:prstGeom>
          <a:solidFill>
            <a:srgbClr val="A2C4C9"/>
          </a:solidFill>
          <a:ln cap="flat" cmpd="sng" w="9525">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5"/>
          <p:cNvSpPr/>
          <p:nvPr/>
        </p:nvSpPr>
        <p:spPr>
          <a:xfrm>
            <a:off x="0" y="3393300"/>
            <a:ext cx="7560000" cy="152100"/>
          </a:xfrm>
          <a:prstGeom prst="rect">
            <a:avLst/>
          </a:prstGeom>
          <a:solidFill>
            <a:srgbClr val="D0E0E3"/>
          </a:solidFill>
          <a:ln cap="flat" cmpd="sng" w="9525">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bg>
      <p:bgPr>
        <a:solidFill>
          <a:srgbClr val="F3F3F3"/>
        </a:solidFill>
      </p:bgPr>
    </p:bg>
    <p:spTree>
      <p:nvGrpSpPr>
        <p:cNvPr id="16" name="Shape 16"/>
        <p:cNvGrpSpPr/>
        <p:nvPr/>
      </p:nvGrpSpPr>
      <p:grpSpPr>
        <a:xfrm>
          <a:off x="0" y="0"/>
          <a:ext cx="0" cy="0"/>
          <a:chOff x="0" y="0"/>
          <a:chExt cx="0" cy="0"/>
        </a:xfrm>
      </p:grpSpPr>
      <p:sp>
        <p:nvSpPr>
          <p:cNvPr id="17" name="Google Shape;17;p6"/>
          <p:cNvSpPr/>
          <p:nvPr/>
        </p:nvSpPr>
        <p:spPr>
          <a:xfrm>
            <a:off x="0" y="-2334725"/>
            <a:ext cx="7560000" cy="3545400"/>
          </a:xfrm>
          <a:prstGeom prst="rect">
            <a:avLst/>
          </a:prstGeom>
          <a:solidFill>
            <a:srgbClr val="A2C4C9"/>
          </a:solidFill>
          <a:ln cap="flat" cmpd="sng" w="9525">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6"/>
          <p:cNvSpPr/>
          <p:nvPr/>
        </p:nvSpPr>
        <p:spPr>
          <a:xfrm>
            <a:off x="0" y="1058575"/>
            <a:ext cx="7560000" cy="152100"/>
          </a:xfrm>
          <a:prstGeom prst="rect">
            <a:avLst/>
          </a:prstGeom>
          <a:solidFill>
            <a:srgbClr val="D0E0E3"/>
          </a:solidFill>
          <a:ln cap="flat" cmpd="sng" w="9525">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9" name="Shape 19"/>
        <p:cNvGrpSpPr/>
        <p:nvPr/>
      </p:nvGrpSpPr>
      <p:grpSpPr>
        <a:xfrm>
          <a:off x="0" y="0"/>
          <a:ext cx="0" cy="0"/>
          <a:chOff x="0" y="0"/>
          <a:chExt cx="0" cy="0"/>
        </a:xfrm>
      </p:grpSpPr>
      <p:pic>
        <p:nvPicPr>
          <p:cNvPr id="20" name="Google Shape;20;p7"/>
          <p:cNvPicPr preferRelativeResize="0"/>
          <p:nvPr/>
        </p:nvPicPr>
        <p:blipFill>
          <a:blip r:embed="rId2">
            <a:alphaModFix/>
          </a:blip>
          <a:stretch>
            <a:fillRect/>
          </a:stretch>
        </p:blipFill>
        <p:spPr>
          <a:xfrm>
            <a:off x="6703300" y="0"/>
            <a:ext cx="707700" cy="707700"/>
          </a:xfrm>
          <a:prstGeom prst="rect">
            <a:avLst/>
          </a:prstGeom>
          <a:noFill/>
          <a:ln>
            <a:noFill/>
          </a:ln>
        </p:spPr>
      </p:pic>
      <p:pic>
        <p:nvPicPr>
          <p:cNvPr id="21" name="Google Shape;21;p7"/>
          <p:cNvPicPr preferRelativeResize="0"/>
          <p:nvPr/>
        </p:nvPicPr>
        <p:blipFill>
          <a:blip r:embed="rId2">
            <a:alphaModFix/>
          </a:blip>
          <a:stretch>
            <a:fillRect/>
          </a:stretch>
        </p:blipFill>
        <p:spPr>
          <a:xfrm rot="10800000">
            <a:off x="6703300" y="707700"/>
            <a:ext cx="707700" cy="707700"/>
          </a:xfrm>
          <a:prstGeom prst="rect">
            <a:avLst/>
          </a:prstGeom>
          <a:noFill/>
          <a:ln>
            <a:noFill/>
          </a:ln>
        </p:spPr>
      </p:pic>
      <p:pic>
        <p:nvPicPr>
          <p:cNvPr id="22" name="Google Shape;22;p7"/>
          <p:cNvPicPr preferRelativeResize="0"/>
          <p:nvPr/>
        </p:nvPicPr>
        <p:blipFill>
          <a:blip r:embed="rId2">
            <a:alphaModFix/>
          </a:blip>
          <a:stretch>
            <a:fillRect/>
          </a:stretch>
        </p:blipFill>
        <p:spPr>
          <a:xfrm>
            <a:off x="6703300" y="1339200"/>
            <a:ext cx="707700" cy="707700"/>
          </a:xfrm>
          <a:prstGeom prst="rect">
            <a:avLst/>
          </a:prstGeom>
          <a:noFill/>
          <a:ln>
            <a:noFill/>
          </a:ln>
        </p:spPr>
      </p:pic>
      <p:pic>
        <p:nvPicPr>
          <p:cNvPr id="23" name="Google Shape;23;p7"/>
          <p:cNvPicPr preferRelativeResize="0"/>
          <p:nvPr/>
        </p:nvPicPr>
        <p:blipFill>
          <a:blip r:embed="rId2">
            <a:alphaModFix/>
          </a:blip>
          <a:stretch>
            <a:fillRect/>
          </a:stretch>
        </p:blipFill>
        <p:spPr>
          <a:xfrm rot="10800000">
            <a:off x="6703300" y="2046900"/>
            <a:ext cx="707700" cy="707700"/>
          </a:xfrm>
          <a:prstGeom prst="rect">
            <a:avLst/>
          </a:prstGeom>
          <a:noFill/>
          <a:ln>
            <a:noFill/>
          </a:ln>
        </p:spPr>
      </p:pic>
      <p:pic>
        <p:nvPicPr>
          <p:cNvPr id="24" name="Google Shape;24;p7"/>
          <p:cNvPicPr preferRelativeResize="0"/>
          <p:nvPr/>
        </p:nvPicPr>
        <p:blipFill>
          <a:blip r:embed="rId2">
            <a:alphaModFix/>
          </a:blip>
          <a:stretch>
            <a:fillRect/>
          </a:stretch>
        </p:blipFill>
        <p:spPr>
          <a:xfrm>
            <a:off x="6703300" y="2678400"/>
            <a:ext cx="707700" cy="707700"/>
          </a:xfrm>
          <a:prstGeom prst="rect">
            <a:avLst/>
          </a:prstGeom>
          <a:noFill/>
          <a:ln>
            <a:noFill/>
          </a:ln>
        </p:spPr>
      </p:pic>
      <p:pic>
        <p:nvPicPr>
          <p:cNvPr id="25" name="Google Shape;25;p7"/>
          <p:cNvPicPr preferRelativeResize="0"/>
          <p:nvPr/>
        </p:nvPicPr>
        <p:blipFill>
          <a:blip r:embed="rId2">
            <a:alphaModFix/>
          </a:blip>
          <a:stretch>
            <a:fillRect/>
          </a:stretch>
        </p:blipFill>
        <p:spPr>
          <a:xfrm rot="10800000">
            <a:off x="6703300" y="3386100"/>
            <a:ext cx="707700" cy="707700"/>
          </a:xfrm>
          <a:prstGeom prst="rect">
            <a:avLst/>
          </a:prstGeom>
          <a:noFill/>
          <a:ln>
            <a:noFill/>
          </a:ln>
        </p:spPr>
      </p:pic>
      <p:pic>
        <p:nvPicPr>
          <p:cNvPr id="26" name="Google Shape;26;p7"/>
          <p:cNvPicPr preferRelativeResize="0"/>
          <p:nvPr/>
        </p:nvPicPr>
        <p:blipFill>
          <a:blip r:embed="rId2">
            <a:alphaModFix/>
          </a:blip>
          <a:stretch>
            <a:fillRect/>
          </a:stretch>
        </p:blipFill>
        <p:spPr>
          <a:xfrm>
            <a:off x="6703300" y="4017600"/>
            <a:ext cx="707700" cy="707700"/>
          </a:xfrm>
          <a:prstGeom prst="rect">
            <a:avLst/>
          </a:prstGeom>
          <a:noFill/>
          <a:ln>
            <a:noFill/>
          </a:ln>
        </p:spPr>
      </p:pic>
      <p:pic>
        <p:nvPicPr>
          <p:cNvPr id="27" name="Google Shape;27;p7"/>
          <p:cNvPicPr preferRelativeResize="0"/>
          <p:nvPr/>
        </p:nvPicPr>
        <p:blipFill>
          <a:blip r:embed="rId2">
            <a:alphaModFix/>
          </a:blip>
          <a:stretch>
            <a:fillRect/>
          </a:stretch>
        </p:blipFill>
        <p:spPr>
          <a:xfrm rot="10800000">
            <a:off x="6703300" y="4725300"/>
            <a:ext cx="707700" cy="707700"/>
          </a:xfrm>
          <a:prstGeom prst="rect">
            <a:avLst/>
          </a:prstGeom>
          <a:noFill/>
          <a:ln>
            <a:noFill/>
          </a:ln>
        </p:spPr>
      </p:pic>
      <p:pic>
        <p:nvPicPr>
          <p:cNvPr id="28" name="Google Shape;28;p7"/>
          <p:cNvPicPr preferRelativeResize="0"/>
          <p:nvPr/>
        </p:nvPicPr>
        <p:blipFill>
          <a:blip r:embed="rId2">
            <a:alphaModFix/>
          </a:blip>
          <a:stretch>
            <a:fillRect/>
          </a:stretch>
        </p:blipFill>
        <p:spPr>
          <a:xfrm>
            <a:off x="6703300" y="5280600"/>
            <a:ext cx="707700" cy="707700"/>
          </a:xfrm>
          <a:prstGeom prst="rect">
            <a:avLst/>
          </a:prstGeom>
          <a:noFill/>
          <a:ln>
            <a:noFill/>
          </a:ln>
        </p:spPr>
      </p:pic>
      <p:pic>
        <p:nvPicPr>
          <p:cNvPr id="29" name="Google Shape;29;p7"/>
          <p:cNvPicPr preferRelativeResize="0"/>
          <p:nvPr/>
        </p:nvPicPr>
        <p:blipFill>
          <a:blip r:embed="rId2">
            <a:alphaModFix/>
          </a:blip>
          <a:stretch>
            <a:fillRect/>
          </a:stretch>
        </p:blipFill>
        <p:spPr>
          <a:xfrm rot="10800000">
            <a:off x="6703300" y="5988300"/>
            <a:ext cx="707700" cy="707700"/>
          </a:xfrm>
          <a:prstGeom prst="rect">
            <a:avLst/>
          </a:prstGeom>
          <a:noFill/>
          <a:ln>
            <a:noFill/>
          </a:ln>
        </p:spPr>
      </p:pic>
      <p:pic>
        <p:nvPicPr>
          <p:cNvPr id="30" name="Google Shape;30;p7"/>
          <p:cNvPicPr preferRelativeResize="0"/>
          <p:nvPr/>
        </p:nvPicPr>
        <p:blipFill>
          <a:blip r:embed="rId2">
            <a:alphaModFix/>
          </a:blip>
          <a:stretch>
            <a:fillRect/>
          </a:stretch>
        </p:blipFill>
        <p:spPr>
          <a:xfrm>
            <a:off x="6703300" y="6619800"/>
            <a:ext cx="707700" cy="707700"/>
          </a:xfrm>
          <a:prstGeom prst="rect">
            <a:avLst/>
          </a:prstGeom>
          <a:noFill/>
          <a:ln>
            <a:noFill/>
          </a:ln>
        </p:spPr>
      </p:pic>
      <p:pic>
        <p:nvPicPr>
          <p:cNvPr id="31" name="Google Shape;31;p7"/>
          <p:cNvPicPr preferRelativeResize="0"/>
          <p:nvPr/>
        </p:nvPicPr>
        <p:blipFill>
          <a:blip r:embed="rId2">
            <a:alphaModFix/>
          </a:blip>
          <a:stretch>
            <a:fillRect/>
          </a:stretch>
        </p:blipFill>
        <p:spPr>
          <a:xfrm rot="10800000">
            <a:off x="6703300" y="7327500"/>
            <a:ext cx="707700" cy="707700"/>
          </a:xfrm>
          <a:prstGeom prst="rect">
            <a:avLst/>
          </a:prstGeom>
          <a:noFill/>
          <a:ln>
            <a:noFill/>
          </a:ln>
        </p:spPr>
      </p:pic>
      <p:pic>
        <p:nvPicPr>
          <p:cNvPr id="32" name="Google Shape;32;p7"/>
          <p:cNvPicPr preferRelativeResize="0"/>
          <p:nvPr/>
        </p:nvPicPr>
        <p:blipFill>
          <a:blip r:embed="rId2">
            <a:alphaModFix/>
          </a:blip>
          <a:stretch>
            <a:fillRect/>
          </a:stretch>
        </p:blipFill>
        <p:spPr>
          <a:xfrm>
            <a:off x="6703300" y="7959000"/>
            <a:ext cx="707700" cy="707700"/>
          </a:xfrm>
          <a:prstGeom prst="rect">
            <a:avLst/>
          </a:prstGeom>
          <a:noFill/>
          <a:ln>
            <a:noFill/>
          </a:ln>
        </p:spPr>
      </p:pic>
      <p:pic>
        <p:nvPicPr>
          <p:cNvPr id="33" name="Google Shape;33;p7"/>
          <p:cNvPicPr preferRelativeResize="0"/>
          <p:nvPr/>
        </p:nvPicPr>
        <p:blipFill>
          <a:blip r:embed="rId2">
            <a:alphaModFix/>
          </a:blip>
          <a:stretch>
            <a:fillRect/>
          </a:stretch>
        </p:blipFill>
        <p:spPr>
          <a:xfrm rot="10800000">
            <a:off x="6703300" y="8666700"/>
            <a:ext cx="707700" cy="707700"/>
          </a:xfrm>
          <a:prstGeom prst="rect">
            <a:avLst/>
          </a:prstGeom>
          <a:noFill/>
          <a:ln>
            <a:noFill/>
          </a:ln>
        </p:spPr>
      </p:pic>
      <p:pic>
        <p:nvPicPr>
          <p:cNvPr id="34" name="Google Shape;34;p7"/>
          <p:cNvPicPr preferRelativeResize="0"/>
          <p:nvPr/>
        </p:nvPicPr>
        <p:blipFill>
          <a:blip r:embed="rId2">
            <a:alphaModFix/>
          </a:blip>
          <a:stretch>
            <a:fillRect/>
          </a:stretch>
        </p:blipFill>
        <p:spPr>
          <a:xfrm>
            <a:off x="6703300" y="9298200"/>
            <a:ext cx="707700" cy="707700"/>
          </a:xfrm>
          <a:prstGeom prst="rect">
            <a:avLst/>
          </a:prstGeom>
          <a:noFill/>
          <a:ln>
            <a:noFill/>
          </a:ln>
        </p:spPr>
      </p:pic>
      <p:pic>
        <p:nvPicPr>
          <p:cNvPr id="35" name="Google Shape;35;p7"/>
          <p:cNvPicPr preferRelativeResize="0"/>
          <p:nvPr/>
        </p:nvPicPr>
        <p:blipFill>
          <a:blip r:embed="rId2">
            <a:alphaModFix/>
          </a:blip>
          <a:stretch>
            <a:fillRect/>
          </a:stretch>
        </p:blipFill>
        <p:spPr>
          <a:xfrm rot="10800000">
            <a:off x="6703300" y="10005900"/>
            <a:ext cx="707700" cy="7077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rgbClr val="F3F3F3"/>
        </a:solidFill>
      </p:bgPr>
    </p:bg>
    <p:spTree>
      <p:nvGrpSpPr>
        <p:cNvPr id="36" name="Shape 36"/>
        <p:cNvGrpSpPr/>
        <p:nvPr/>
      </p:nvGrpSpPr>
      <p:grpSpPr>
        <a:xfrm>
          <a:off x="0" y="0"/>
          <a:ext cx="0" cy="0"/>
          <a:chOff x="0" y="0"/>
          <a:chExt cx="0" cy="0"/>
        </a:xfrm>
      </p:grpSpPr>
      <p:sp>
        <p:nvSpPr>
          <p:cNvPr id="37" name="Google Shape;37;p8"/>
          <p:cNvSpPr/>
          <p:nvPr/>
        </p:nvSpPr>
        <p:spPr>
          <a:xfrm>
            <a:off x="461024" y="1330507"/>
            <a:ext cx="1272900" cy="1227600"/>
          </a:xfrm>
          <a:prstGeom prst="ellipse">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8"/>
          <p:cNvSpPr/>
          <p:nvPr/>
        </p:nvSpPr>
        <p:spPr>
          <a:xfrm>
            <a:off x="356357" y="1220241"/>
            <a:ext cx="1482300" cy="1448100"/>
          </a:xfrm>
          <a:prstGeom prst="ellipse">
            <a:avLst/>
          </a:prstGeom>
          <a:noFill/>
          <a:ln cap="flat" cmpd="sng" w="19050">
            <a:solidFill>
              <a:srgbClr val="134F5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8"/>
          <p:cNvSpPr/>
          <p:nvPr/>
        </p:nvSpPr>
        <p:spPr>
          <a:xfrm>
            <a:off x="461008" y="3124621"/>
            <a:ext cx="1272900" cy="1227600"/>
          </a:xfrm>
          <a:prstGeom prst="ellipse">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8"/>
          <p:cNvSpPr/>
          <p:nvPr/>
        </p:nvSpPr>
        <p:spPr>
          <a:xfrm>
            <a:off x="356341" y="3014355"/>
            <a:ext cx="1482300" cy="1448100"/>
          </a:xfrm>
          <a:prstGeom prst="ellipse">
            <a:avLst/>
          </a:prstGeom>
          <a:noFill/>
          <a:ln cap="flat" cmpd="sng" w="19050">
            <a:solidFill>
              <a:srgbClr val="134F5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 name="Google Shape;41;p8"/>
          <p:cNvPicPr preferRelativeResize="0"/>
          <p:nvPr/>
        </p:nvPicPr>
        <p:blipFill>
          <a:blip r:embed="rId2">
            <a:alphaModFix/>
          </a:blip>
          <a:stretch>
            <a:fillRect/>
          </a:stretch>
        </p:blipFill>
        <p:spPr>
          <a:xfrm>
            <a:off x="178175" y="1120800"/>
            <a:ext cx="1611434" cy="1647232"/>
          </a:xfrm>
          <a:prstGeom prst="rect">
            <a:avLst/>
          </a:prstGeom>
          <a:noFill/>
          <a:ln>
            <a:noFill/>
          </a:ln>
        </p:spPr>
      </p:pic>
      <p:sp>
        <p:nvSpPr>
          <p:cNvPr id="42" name="Google Shape;42;p8"/>
          <p:cNvSpPr/>
          <p:nvPr/>
        </p:nvSpPr>
        <p:spPr>
          <a:xfrm>
            <a:off x="5457425" y="4781825"/>
            <a:ext cx="1914900" cy="2152800"/>
          </a:xfrm>
          <a:prstGeom prst="roundRect">
            <a:avLst>
              <a:gd fmla="val 16667" name="adj"/>
            </a:avLst>
          </a:prstGeom>
          <a:noFill/>
          <a:ln cap="flat" cmpd="sng" w="19050">
            <a:solidFill>
              <a:srgbClr val="134F5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8"/>
          <p:cNvSpPr/>
          <p:nvPr/>
        </p:nvSpPr>
        <p:spPr>
          <a:xfrm>
            <a:off x="5584625" y="4032800"/>
            <a:ext cx="1660500" cy="440700"/>
          </a:xfrm>
          <a:prstGeom prst="roundRect">
            <a:avLst>
              <a:gd fmla="val 16667"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8"/>
          <p:cNvSpPr/>
          <p:nvPr/>
        </p:nvSpPr>
        <p:spPr>
          <a:xfrm>
            <a:off x="5457425" y="3914600"/>
            <a:ext cx="1914900" cy="677100"/>
          </a:xfrm>
          <a:prstGeom prst="roundRect">
            <a:avLst>
              <a:gd fmla="val 16667" name="adj"/>
            </a:avLst>
          </a:prstGeom>
          <a:noFill/>
          <a:ln cap="flat" cmpd="sng" w="19050">
            <a:solidFill>
              <a:srgbClr val="134F5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8"/>
          <p:cNvSpPr/>
          <p:nvPr/>
        </p:nvSpPr>
        <p:spPr>
          <a:xfrm>
            <a:off x="-16950" y="6190400"/>
            <a:ext cx="7593900" cy="4623000"/>
          </a:xfrm>
          <a:prstGeom prst="rect">
            <a:avLst/>
          </a:prstGeom>
          <a:solidFill>
            <a:srgbClr val="A2C4C9"/>
          </a:solidFill>
          <a:ln cap="flat" cmpd="sng" w="9525">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2C4C9"/>
              </a:solidFill>
            </a:endParaRPr>
          </a:p>
        </p:txBody>
      </p:sp>
      <p:sp>
        <p:nvSpPr>
          <p:cNvPr id="46" name="Google Shape;46;p8"/>
          <p:cNvSpPr/>
          <p:nvPr/>
        </p:nvSpPr>
        <p:spPr>
          <a:xfrm>
            <a:off x="5625575" y="4969625"/>
            <a:ext cx="1578600" cy="1814100"/>
          </a:xfrm>
          <a:prstGeom prst="roundRect">
            <a:avLst>
              <a:gd fmla="val 16667"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8"/>
          <p:cNvSpPr/>
          <p:nvPr/>
        </p:nvSpPr>
        <p:spPr>
          <a:xfrm>
            <a:off x="267250" y="315575"/>
            <a:ext cx="1660500" cy="440700"/>
          </a:xfrm>
          <a:prstGeom prst="roundRect">
            <a:avLst>
              <a:gd fmla="val 16667"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8"/>
          <p:cNvSpPr/>
          <p:nvPr/>
        </p:nvSpPr>
        <p:spPr>
          <a:xfrm>
            <a:off x="140050" y="197375"/>
            <a:ext cx="1914900" cy="677100"/>
          </a:xfrm>
          <a:prstGeom prst="roundRect">
            <a:avLst>
              <a:gd fmla="val 16667" name="adj"/>
            </a:avLst>
          </a:prstGeom>
          <a:noFill/>
          <a:ln cap="flat" cmpd="sng" w="19050">
            <a:solidFill>
              <a:srgbClr val="134F5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9" name="Google Shape;49;p8"/>
          <p:cNvPicPr preferRelativeResize="0"/>
          <p:nvPr/>
        </p:nvPicPr>
        <p:blipFill>
          <a:blip r:embed="rId3">
            <a:alphaModFix/>
          </a:blip>
          <a:stretch>
            <a:fillRect/>
          </a:stretch>
        </p:blipFill>
        <p:spPr>
          <a:xfrm>
            <a:off x="227225" y="-269787"/>
            <a:ext cx="1611425" cy="1611425"/>
          </a:xfrm>
          <a:prstGeom prst="rect">
            <a:avLst/>
          </a:prstGeom>
          <a:noFill/>
          <a:ln>
            <a:noFill/>
          </a:ln>
        </p:spPr>
      </p:pic>
      <p:pic>
        <p:nvPicPr>
          <p:cNvPr id="50" name="Google Shape;50;p8"/>
          <p:cNvPicPr preferRelativeResize="0"/>
          <p:nvPr/>
        </p:nvPicPr>
        <p:blipFill>
          <a:blip r:embed="rId4">
            <a:alphaModFix/>
          </a:blip>
          <a:stretch>
            <a:fillRect/>
          </a:stretch>
        </p:blipFill>
        <p:spPr>
          <a:xfrm>
            <a:off x="-3805325" y="1120800"/>
            <a:ext cx="3078476" cy="3078476"/>
          </a:xfrm>
          <a:prstGeom prst="rect">
            <a:avLst/>
          </a:prstGeom>
          <a:noFill/>
          <a:ln>
            <a:noFill/>
          </a:ln>
        </p:spPr>
      </p:pic>
      <p:pic>
        <p:nvPicPr>
          <p:cNvPr id="51" name="Google Shape;51;p8"/>
          <p:cNvPicPr preferRelativeResize="0"/>
          <p:nvPr/>
        </p:nvPicPr>
        <p:blipFill>
          <a:blip r:embed="rId4">
            <a:alphaModFix/>
          </a:blip>
          <a:stretch>
            <a:fillRect/>
          </a:stretch>
        </p:blipFill>
        <p:spPr>
          <a:xfrm flipH="1">
            <a:off x="4254275" y="254026"/>
            <a:ext cx="3305725" cy="330572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2" name="Shape 52"/>
        <p:cNvGrpSpPr/>
        <p:nvPr/>
      </p:nvGrpSpPr>
      <p:grpSpPr>
        <a:xfrm>
          <a:off x="0" y="0"/>
          <a:ext cx="0" cy="0"/>
          <a:chOff x="0" y="0"/>
          <a:chExt cx="0" cy="0"/>
        </a:xfrm>
      </p:grpSpPr>
      <p:sp>
        <p:nvSpPr>
          <p:cNvPr id="53" name="Google Shape;53;p9"/>
          <p:cNvSpPr/>
          <p:nvPr/>
        </p:nvSpPr>
        <p:spPr>
          <a:xfrm rot="10800000">
            <a:off x="6223500" y="0"/>
            <a:ext cx="1336500" cy="2116200"/>
          </a:xfrm>
          <a:prstGeom prst="rtTriangle">
            <a:avLst/>
          </a:prstGeom>
          <a:solidFill>
            <a:srgbClr val="D0E0E3">
              <a:alpha val="54750"/>
            </a:srgbClr>
          </a:solidFill>
          <a:ln>
            <a:noFill/>
          </a:ln>
          <a:effectLst>
            <a:outerShdw blurRad="57150" rotWithShape="0" algn="bl" dir="5400000" dist="19050">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9"/>
          <p:cNvSpPr/>
          <p:nvPr/>
        </p:nvSpPr>
        <p:spPr>
          <a:xfrm>
            <a:off x="0" y="8575800"/>
            <a:ext cx="1336500" cy="2116200"/>
          </a:xfrm>
          <a:prstGeom prst="rtTriangle">
            <a:avLst/>
          </a:prstGeom>
          <a:solidFill>
            <a:srgbClr val="D0E0E3">
              <a:alpha val="54750"/>
            </a:srgbClr>
          </a:solidFill>
          <a:ln>
            <a:noFill/>
          </a:ln>
          <a:effectLst>
            <a:outerShdw blurRad="57150" rotWithShape="0" algn="bl" dir="5400000" dist="19050">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rgbClr val="F3F3F3"/>
        </a:solidFill>
      </p:bgPr>
    </p:bg>
    <p:spTree>
      <p:nvGrpSpPr>
        <p:cNvPr id="55" name="Shape 55"/>
        <p:cNvGrpSpPr/>
        <p:nvPr/>
      </p:nvGrpSpPr>
      <p:grpSpPr>
        <a:xfrm>
          <a:off x="0" y="0"/>
          <a:ext cx="0" cy="0"/>
          <a:chOff x="0" y="0"/>
          <a:chExt cx="0" cy="0"/>
        </a:xfrm>
      </p:grpSpPr>
      <p:sp>
        <p:nvSpPr>
          <p:cNvPr id="56" name="Google Shape;56;p10"/>
          <p:cNvSpPr/>
          <p:nvPr/>
        </p:nvSpPr>
        <p:spPr>
          <a:xfrm>
            <a:off x="461024" y="1330507"/>
            <a:ext cx="1272900" cy="1227600"/>
          </a:xfrm>
          <a:prstGeom prst="ellipse">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0"/>
          <p:cNvSpPr/>
          <p:nvPr/>
        </p:nvSpPr>
        <p:spPr>
          <a:xfrm>
            <a:off x="356357" y="1220241"/>
            <a:ext cx="1482300" cy="1448100"/>
          </a:xfrm>
          <a:prstGeom prst="ellipse">
            <a:avLst/>
          </a:prstGeom>
          <a:noFill/>
          <a:ln cap="flat" cmpd="sng" w="19050">
            <a:solidFill>
              <a:srgbClr val="134F5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0"/>
          <p:cNvSpPr/>
          <p:nvPr/>
        </p:nvSpPr>
        <p:spPr>
          <a:xfrm>
            <a:off x="461008" y="3124621"/>
            <a:ext cx="1272900" cy="1227600"/>
          </a:xfrm>
          <a:prstGeom prst="ellipse">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0"/>
          <p:cNvSpPr/>
          <p:nvPr/>
        </p:nvSpPr>
        <p:spPr>
          <a:xfrm>
            <a:off x="356341" y="3014355"/>
            <a:ext cx="1482300" cy="1448100"/>
          </a:xfrm>
          <a:prstGeom prst="ellipse">
            <a:avLst/>
          </a:prstGeom>
          <a:noFill/>
          <a:ln cap="flat" cmpd="sng" w="19050">
            <a:solidFill>
              <a:srgbClr val="134F5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0" name="Google Shape;60;p10"/>
          <p:cNvPicPr preferRelativeResize="0"/>
          <p:nvPr/>
        </p:nvPicPr>
        <p:blipFill>
          <a:blip r:embed="rId2">
            <a:alphaModFix/>
          </a:blip>
          <a:stretch>
            <a:fillRect/>
          </a:stretch>
        </p:blipFill>
        <p:spPr>
          <a:xfrm>
            <a:off x="178175" y="1120800"/>
            <a:ext cx="1611434" cy="1647232"/>
          </a:xfrm>
          <a:prstGeom prst="rect">
            <a:avLst/>
          </a:prstGeom>
          <a:noFill/>
          <a:ln>
            <a:noFill/>
          </a:ln>
        </p:spPr>
      </p:pic>
      <p:sp>
        <p:nvSpPr>
          <p:cNvPr id="61" name="Google Shape;61;p10"/>
          <p:cNvSpPr/>
          <p:nvPr/>
        </p:nvSpPr>
        <p:spPr>
          <a:xfrm>
            <a:off x="5584625" y="4032800"/>
            <a:ext cx="1660500" cy="440700"/>
          </a:xfrm>
          <a:prstGeom prst="roundRect">
            <a:avLst>
              <a:gd fmla="val 16667"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0"/>
          <p:cNvSpPr/>
          <p:nvPr/>
        </p:nvSpPr>
        <p:spPr>
          <a:xfrm>
            <a:off x="5457425" y="3914600"/>
            <a:ext cx="1914900" cy="677100"/>
          </a:xfrm>
          <a:prstGeom prst="roundRect">
            <a:avLst>
              <a:gd fmla="val 16667" name="adj"/>
            </a:avLst>
          </a:prstGeom>
          <a:noFill/>
          <a:ln cap="flat" cmpd="sng" w="19050">
            <a:solidFill>
              <a:srgbClr val="134F5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0"/>
          <p:cNvSpPr/>
          <p:nvPr/>
        </p:nvSpPr>
        <p:spPr>
          <a:xfrm>
            <a:off x="-16950" y="6190400"/>
            <a:ext cx="7593900" cy="4623000"/>
          </a:xfrm>
          <a:prstGeom prst="rect">
            <a:avLst/>
          </a:prstGeom>
          <a:solidFill>
            <a:srgbClr val="A2C4C9"/>
          </a:solidFill>
          <a:ln cap="flat" cmpd="sng" w="9525">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2C4C9"/>
              </a:solidFill>
            </a:endParaRPr>
          </a:p>
        </p:txBody>
      </p:sp>
      <p:sp>
        <p:nvSpPr>
          <p:cNvPr id="64" name="Google Shape;64;p10"/>
          <p:cNvSpPr/>
          <p:nvPr/>
        </p:nvSpPr>
        <p:spPr>
          <a:xfrm>
            <a:off x="5625575" y="4969625"/>
            <a:ext cx="1578600" cy="1814100"/>
          </a:xfrm>
          <a:prstGeom prst="roundRect">
            <a:avLst>
              <a:gd fmla="val 16667"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0"/>
          <p:cNvSpPr/>
          <p:nvPr/>
        </p:nvSpPr>
        <p:spPr>
          <a:xfrm>
            <a:off x="267250" y="315575"/>
            <a:ext cx="1660500" cy="440700"/>
          </a:xfrm>
          <a:prstGeom prst="roundRect">
            <a:avLst>
              <a:gd fmla="val 16667"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0"/>
          <p:cNvSpPr/>
          <p:nvPr/>
        </p:nvSpPr>
        <p:spPr>
          <a:xfrm>
            <a:off x="140050" y="197375"/>
            <a:ext cx="1914900" cy="677100"/>
          </a:xfrm>
          <a:prstGeom prst="roundRect">
            <a:avLst>
              <a:gd fmla="val 16667" name="adj"/>
            </a:avLst>
          </a:prstGeom>
          <a:noFill/>
          <a:ln cap="flat" cmpd="sng" w="19050">
            <a:solidFill>
              <a:srgbClr val="134F5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7" name="Google Shape;67;p10"/>
          <p:cNvPicPr preferRelativeResize="0"/>
          <p:nvPr/>
        </p:nvPicPr>
        <p:blipFill>
          <a:blip r:embed="rId3">
            <a:alphaModFix/>
          </a:blip>
          <a:stretch>
            <a:fillRect/>
          </a:stretch>
        </p:blipFill>
        <p:spPr>
          <a:xfrm flipH="1">
            <a:off x="4254275" y="254026"/>
            <a:ext cx="3305725" cy="3305725"/>
          </a:xfrm>
          <a:prstGeom prst="rect">
            <a:avLst/>
          </a:prstGeom>
          <a:noFill/>
          <a:ln>
            <a:noFill/>
          </a:ln>
        </p:spPr>
      </p:pic>
      <p:sp>
        <p:nvSpPr>
          <p:cNvPr id="68" name="Google Shape;68;p10"/>
          <p:cNvSpPr/>
          <p:nvPr/>
        </p:nvSpPr>
        <p:spPr>
          <a:xfrm>
            <a:off x="5457425" y="4800275"/>
            <a:ext cx="1914900" cy="2152800"/>
          </a:xfrm>
          <a:prstGeom prst="roundRect">
            <a:avLst>
              <a:gd fmla="val 16667" name="adj"/>
            </a:avLst>
          </a:prstGeom>
          <a:noFill/>
          <a:ln cap="flat" cmpd="sng" w="19050">
            <a:solidFill>
              <a:srgbClr val="134F5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9" name="Google Shape;69;p10"/>
          <p:cNvPicPr preferRelativeResize="0"/>
          <p:nvPr/>
        </p:nvPicPr>
        <p:blipFill rotWithShape="1">
          <a:blip r:embed="rId4">
            <a:alphaModFix/>
          </a:blip>
          <a:srcRect b="37559" l="2742" r="0" t="37737"/>
          <a:stretch/>
        </p:blipFill>
        <p:spPr>
          <a:xfrm>
            <a:off x="339875" y="343501"/>
            <a:ext cx="1515245" cy="38485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1.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7705" y="925091"/>
            <a:ext cx="7044600" cy="11904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Font typeface="Fira Sans Extra Condensed"/>
              <a:buNone/>
              <a:defRPr b="1" sz="2800">
                <a:solidFill>
                  <a:schemeClr val="dk1"/>
                </a:solidFill>
                <a:latin typeface="Fira Sans Extra Condensed"/>
                <a:ea typeface="Fira Sans Extra Condensed"/>
                <a:cs typeface="Fira Sans Extra Condensed"/>
                <a:sym typeface="Fira Sans Extra Condensed"/>
              </a:defRPr>
            </a:lvl1pPr>
            <a:lvl2pPr lvl="1">
              <a:spcBef>
                <a:spcPts val="0"/>
              </a:spcBef>
              <a:spcAft>
                <a:spcPts val="0"/>
              </a:spcAft>
              <a:buClr>
                <a:schemeClr val="dk1"/>
              </a:buClr>
              <a:buSzPts val="2800"/>
              <a:buFont typeface="Fira Sans Extra Condensed Medium"/>
              <a:buNone/>
              <a:defRPr sz="2800">
                <a:solidFill>
                  <a:schemeClr val="dk1"/>
                </a:solidFill>
                <a:latin typeface="Fira Sans Extra Condensed Medium"/>
                <a:ea typeface="Fira Sans Extra Condensed Medium"/>
                <a:cs typeface="Fira Sans Extra Condensed Medium"/>
                <a:sym typeface="Fira Sans Extra Condensed Medium"/>
              </a:defRPr>
            </a:lvl2pPr>
            <a:lvl3pPr lvl="2">
              <a:spcBef>
                <a:spcPts val="0"/>
              </a:spcBef>
              <a:spcAft>
                <a:spcPts val="0"/>
              </a:spcAft>
              <a:buClr>
                <a:schemeClr val="dk1"/>
              </a:buClr>
              <a:buSzPts val="2800"/>
              <a:buFont typeface="Fira Sans Extra Condensed Medium"/>
              <a:buNone/>
              <a:defRPr sz="2800">
                <a:solidFill>
                  <a:schemeClr val="dk1"/>
                </a:solidFill>
                <a:latin typeface="Fira Sans Extra Condensed Medium"/>
                <a:ea typeface="Fira Sans Extra Condensed Medium"/>
                <a:cs typeface="Fira Sans Extra Condensed Medium"/>
                <a:sym typeface="Fira Sans Extra Condensed Medium"/>
              </a:defRPr>
            </a:lvl3pPr>
            <a:lvl4pPr lvl="3">
              <a:spcBef>
                <a:spcPts val="0"/>
              </a:spcBef>
              <a:spcAft>
                <a:spcPts val="0"/>
              </a:spcAft>
              <a:buClr>
                <a:schemeClr val="dk1"/>
              </a:buClr>
              <a:buSzPts val="2800"/>
              <a:buFont typeface="Fira Sans Extra Condensed Medium"/>
              <a:buNone/>
              <a:defRPr sz="2800">
                <a:solidFill>
                  <a:schemeClr val="dk1"/>
                </a:solidFill>
                <a:latin typeface="Fira Sans Extra Condensed Medium"/>
                <a:ea typeface="Fira Sans Extra Condensed Medium"/>
                <a:cs typeface="Fira Sans Extra Condensed Medium"/>
                <a:sym typeface="Fira Sans Extra Condensed Medium"/>
              </a:defRPr>
            </a:lvl4pPr>
            <a:lvl5pPr lvl="4">
              <a:spcBef>
                <a:spcPts val="0"/>
              </a:spcBef>
              <a:spcAft>
                <a:spcPts val="0"/>
              </a:spcAft>
              <a:buClr>
                <a:schemeClr val="dk1"/>
              </a:buClr>
              <a:buSzPts val="2800"/>
              <a:buFont typeface="Fira Sans Extra Condensed Medium"/>
              <a:buNone/>
              <a:defRPr sz="2800">
                <a:solidFill>
                  <a:schemeClr val="dk1"/>
                </a:solidFill>
                <a:latin typeface="Fira Sans Extra Condensed Medium"/>
                <a:ea typeface="Fira Sans Extra Condensed Medium"/>
                <a:cs typeface="Fira Sans Extra Condensed Medium"/>
                <a:sym typeface="Fira Sans Extra Condensed Medium"/>
              </a:defRPr>
            </a:lvl5pPr>
            <a:lvl6pPr lvl="5">
              <a:spcBef>
                <a:spcPts val="0"/>
              </a:spcBef>
              <a:spcAft>
                <a:spcPts val="0"/>
              </a:spcAft>
              <a:buClr>
                <a:schemeClr val="dk1"/>
              </a:buClr>
              <a:buSzPts val="2800"/>
              <a:buFont typeface="Fira Sans Extra Condensed Medium"/>
              <a:buNone/>
              <a:defRPr sz="2800">
                <a:solidFill>
                  <a:schemeClr val="dk1"/>
                </a:solidFill>
                <a:latin typeface="Fira Sans Extra Condensed Medium"/>
                <a:ea typeface="Fira Sans Extra Condensed Medium"/>
                <a:cs typeface="Fira Sans Extra Condensed Medium"/>
                <a:sym typeface="Fira Sans Extra Condensed Medium"/>
              </a:defRPr>
            </a:lvl6pPr>
            <a:lvl7pPr lvl="6">
              <a:spcBef>
                <a:spcPts val="0"/>
              </a:spcBef>
              <a:spcAft>
                <a:spcPts val="0"/>
              </a:spcAft>
              <a:buClr>
                <a:schemeClr val="dk1"/>
              </a:buClr>
              <a:buSzPts val="2800"/>
              <a:buFont typeface="Fira Sans Extra Condensed Medium"/>
              <a:buNone/>
              <a:defRPr sz="2800">
                <a:solidFill>
                  <a:schemeClr val="dk1"/>
                </a:solidFill>
                <a:latin typeface="Fira Sans Extra Condensed Medium"/>
                <a:ea typeface="Fira Sans Extra Condensed Medium"/>
                <a:cs typeface="Fira Sans Extra Condensed Medium"/>
                <a:sym typeface="Fira Sans Extra Condensed Medium"/>
              </a:defRPr>
            </a:lvl7pPr>
            <a:lvl8pPr lvl="7">
              <a:spcBef>
                <a:spcPts val="0"/>
              </a:spcBef>
              <a:spcAft>
                <a:spcPts val="0"/>
              </a:spcAft>
              <a:buClr>
                <a:schemeClr val="dk1"/>
              </a:buClr>
              <a:buSzPts val="2800"/>
              <a:buFont typeface="Fira Sans Extra Condensed Medium"/>
              <a:buNone/>
              <a:defRPr sz="2800">
                <a:solidFill>
                  <a:schemeClr val="dk1"/>
                </a:solidFill>
                <a:latin typeface="Fira Sans Extra Condensed Medium"/>
                <a:ea typeface="Fira Sans Extra Condensed Medium"/>
                <a:cs typeface="Fira Sans Extra Condensed Medium"/>
                <a:sym typeface="Fira Sans Extra Condensed Medium"/>
              </a:defRPr>
            </a:lvl8pPr>
            <a:lvl9pPr lvl="8">
              <a:spcBef>
                <a:spcPts val="0"/>
              </a:spcBef>
              <a:spcAft>
                <a:spcPts val="0"/>
              </a:spcAft>
              <a:buClr>
                <a:schemeClr val="dk1"/>
              </a:buClr>
              <a:buSzPts val="2800"/>
              <a:buFont typeface="Fira Sans Extra Condensed Medium"/>
              <a:buNone/>
              <a:defRPr sz="2800">
                <a:solidFill>
                  <a:schemeClr val="dk1"/>
                </a:solidFill>
                <a:latin typeface="Fira Sans Extra Condensed Medium"/>
                <a:ea typeface="Fira Sans Extra Condensed Medium"/>
                <a:cs typeface="Fira Sans Extra Condensed Medium"/>
                <a:sym typeface="Fira Sans Extra Condensed Medium"/>
              </a:defRPr>
            </a:lvl9pPr>
          </a:lstStyle>
          <a:p/>
        </p:txBody>
      </p:sp>
      <p:sp>
        <p:nvSpPr>
          <p:cNvPr id="7" name="Google Shape;7;p1"/>
          <p:cNvSpPr txBox="1"/>
          <p:nvPr>
            <p:ph idx="1" type="body"/>
          </p:nvPr>
        </p:nvSpPr>
        <p:spPr>
          <a:xfrm>
            <a:off x="257705" y="2395696"/>
            <a:ext cx="7044600" cy="71019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indent="-317500" lvl="1" marL="9144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a:lnSpc>
                <a:spcPct val="115000"/>
              </a:lnSpc>
              <a:spcBef>
                <a:spcPts val="1600"/>
              </a:spcBef>
              <a:spcAft>
                <a:spcPts val="0"/>
              </a:spcAft>
              <a:buClr>
                <a:schemeClr val="dk1"/>
              </a:buClr>
              <a:buSzPts val="1400"/>
              <a:buFont typeface="Fira Sans Extra Condensed Medium"/>
              <a:buChar char="○"/>
              <a:defRPr>
                <a:solidFill>
                  <a:schemeClr val="dk1"/>
                </a:solidFill>
                <a:latin typeface="Fira Sans Extra Condensed Medium"/>
                <a:ea typeface="Fira Sans Extra Condensed Medium"/>
                <a:cs typeface="Fira Sans Extra Condensed Medium"/>
                <a:sym typeface="Fira Sans Extra Condensed Medium"/>
              </a:defRPr>
            </a:lvl8pPr>
            <a:lvl9pPr indent="-317500" lvl="8" marL="4114800">
              <a:lnSpc>
                <a:spcPct val="115000"/>
              </a:lnSpc>
              <a:spcBef>
                <a:spcPts val="1600"/>
              </a:spcBef>
              <a:spcAft>
                <a:spcPts val="1600"/>
              </a:spcAft>
              <a:buClr>
                <a:schemeClr val="dk1"/>
              </a:buClr>
              <a:buSzPts val="1400"/>
              <a:buFont typeface="Fira Sans Extra Condensed Medium"/>
              <a:buChar char="■"/>
              <a:defRPr>
                <a:solidFill>
                  <a:schemeClr val="dk1"/>
                </a:solidFill>
                <a:latin typeface="Fira Sans Extra Condensed Medium"/>
                <a:ea typeface="Fira Sans Extra Condensed Medium"/>
                <a:cs typeface="Fira Sans Extra Condensed Medium"/>
                <a:sym typeface="Fira Sans Extra Condensed Medium"/>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0.png"/><Relationship Id="rId10" Type="http://schemas.openxmlformats.org/officeDocument/2006/relationships/hyperlink" Target="https://youtu.be/mT2tVJVZjmg" TargetMode="External"/><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hyperlink" Target="https://docs.google.com/presentation/d/1ZGZ2KTR7ZF8KZwQyXMvBEUkRVQokD3Tl9nDVvF2rP-8/edit" TargetMode="External"/><Relationship Id="rId4" Type="http://schemas.openxmlformats.org/officeDocument/2006/relationships/hyperlink" Target="https://docs.google.com/presentation/d/1ZGZ2KTR7ZF8KZwQyXMvBEUkRVQokD3Tl9nDVvF2rP-8/edit" TargetMode="External"/><Relationship Id="rId9" Type="http://schemas.openxmlformats.org/officeDocument/2006/relationships/hyperlink" Target="https://youtu.be/lXp-smNY9C0" TargetMode="External"/><Relationship Id="rId5" Type="http://schemas.openxmlformats.org/officeDocument/2006/relationships/image" Target="../media/image19.png"/><Relationship Id="rId6" Type="http://schemas.openxmlformats.org/officeDocument/2006/relationships/hyperlink" Target="https://youtu.be/8m_CEaRnwVI" TargetMode="External"/><Relationship Id="rId7" Type="http://schemas.openxmlformats.org/officeDocument/2006/relationships/image" Target="../media/image9.png"/><Relationship Id="rId8" Type="http://schemas.openxmlformats.org/officeDocument/2006/relationships/hyperlink" Target="https://youtu.be/mdUqhak8I3E"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20.jp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30.png"/><Relationship Id="rId4" Type="http://schemas.openxmlformats.org/officeDocument/2006/relationships/image" Target="../media/image29.png"/><Relationship Id="rId5" Type="http://schemas.openxmlformats.org/officeDocument/2006/relationships/image" Target="../media/image31.png"/><Relationship Id="rId6" Type="http://schemas.openxmlformats.org/officeDocument/2006/relationships/image" Target="../media/image28.png"/><Relationship Id="rId7" Type="http://schemas.openxmlformats.org/officeDocument/2006/relationships/image" Target="../media/image32.png"/><Relationship Id="rId8"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hyperlink" Target="https://docs.google.com/document/d/1pmAgl8jmNMtRyuWMiINjmtVUXhG4JNKpZpjObjp07ow/edit"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2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15.png"/><Relationship Id="rId5"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jpg"/><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8.jpg"/><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0"/>
          <p:cNvSpPr txBox="1"/>
          <p:nvPr/>
        </p:nvSpPr>
        <p:spPr>
          <a:xfrm>
            <a:off x="118625" y="4995050"/>
            <a:ext cx="45555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5200">
                <a:solidFill>
                  <a:srgbClr val="134F5C"/>
                </a:solidFill>
                <a:latin typeface="Titillium Web"/>
                <a:ea typeface="Titillium Web"/>
                <a:cs typeface="Titillium Web"/>
                <a:sym typeface="Titillium Web"/>
              </a:rPr>
              <a:t>Diuretics</a:t>
            </a:r>
            <a:endParaRPr b="1" sz="5200">
              <a:solidFill>
                <a:srgbClr val="A2C4C9"/>
              </a:solidFill>
              <a:latin typeface="Titillium Web"/>
              <a:ea typeface="Titillium Web"/>
              <a:cs typeface="Titillium Web"/>
              <a:sym typeface="Titillium Web"/>
            </a:endParaRPr>
          </a:p>
        </p:txBody>
      </p:sp>
      <p:sp>
        <p:nvSpPr>
          <p:cNvPr id="132" name="Google Shape;132;p20">
            <a:hlinkClick r:id="rId3"/>
          </p:cNvPr>
          <p:cNvSpPr txBox="1"/>
          <p:nvPr/>
        </p:nvSpPr>
        <p:spPr>
          <a:xfrm>
            <a:off x="5460500" y="3976100"/>
            <a:ext cx="18438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200" u="sng">
                <a:solidFill>
                  <a:srgbClr val="134F5C"/>
                </a:solidFill>
                <a:latin typeface="Titillium Web"/>
                <a:ea typeface="Titillium Web"/>
                <a:cs typeface="Titillium Web"/>
                <a:sym typeface="Titillium Web"/>
                <a:hlinkClick r:id="rId4">
                  <a:extLst>
                    <a:ext uri="{A12FA001-AC4F-418D-AE19-62706E023703}">
                      <ahyp:hlinkClr val="tx"/>
                    </a:ext>
                  </a:extLst>
                </a:hlinkClick>
              </a:rPr>
              <a:t>Editing File</a:t>
            </a:r>
            <a:endParaRPr b="1" sz="2200" u="sng">
              <a:solidFill>
                <a:srgbClr val="134F5C"/>
              </a:solidFill>
              <a:latin typeface="Titillium Web"/>
              <a:ea typeface="Titillium Web"/>
              <a:cs typeface="Titillium Web"/>
              <a:sym typeface="Titillium Web"/>
            </a:endParaRPr>
          </a:p>
        </p:txBody>
      </p:sp>
      <p:sp>
        <p:nvSpPr>
          <p:cNvPr id="133" name="Google Shape;133;p20"/>
          <p:cNvSpPr txBox="1"/>
          <p:nvPr/>
        </p:nvSpPr>
        <p:spPr>
          <a:xfrm>
            <a:off x="5625575" y="5081075"/>
            <a:ext cx="1578600" cy="1662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chemeClr val="dk1"/>
                </a:solidFill>
                <a:latin typeface="Titillium Web"/>
                <a:ea typeface="Titillium Web"/>
                <a:cs typeface="Titillium Web"/>
                <a:sym typeface="Titillium Web"/>
              </a:rPr>
              <a:t>Main Text</a:t>
            </a:r>
            <a:endParaRPr sz="1600">
              <a:solidFill>
                <a:schemeClr val="dk1"/>
              </a:solidFill>
              <a:latin typeface="Titillium Web"/>
              <a:ea typeface="Titillium Web"/>
              <a:cs typeface="Titillium Web"/>
              <a:sym typeface="Titillium Web"/>
            </a:endParaRPr>
          </a:p>
          <a:p>
            <a:pPr indent="0" lvl="0" marL="0" rtl="0" algn="ctr">
              <a:spcBef>
                <a:spcPts val="0"/>
              </a:spcBef>
              <a:spcAft>
                <a:spcPts val="0"/>
              </a:spcAft>
              <a:buNone/>
            </a:pPr>
            <a:r>
              <a:rPr lang="en" sz="1600">
                <a:solidFill>
                  <a:srgbClr val="6FA8DC"/>
                </a:solidFill>
                <a:latin typeface="Titillium Web"/>
                <a:ea typeface="Titillium Web"/>
                <a:cs typeface="Titillium Web"/>
                <a:sym typeface="Titillium Web"/>
              </a:rPr>
              <a:t>Male’s Slides</a:t>
            </a:r>
            <a:endParaRPr sz="1600">
              <a:solidFill>
                <a:srgbClr val="6FA8DC"/>
              </a:solidFill>
              <a:latin typeface="Titillium Web"/>
              <a:ea typeface="Titillium Web"/>
              <a:cs typeface="Titillium Web"/>
              <a:sym typeface="Titillium Web"/>
            </a:endParaRPr>
          </a:p>
          <a:p>
            <a:pPr indent="0" lvl="0" marL="0" rtl="0" algn="ctr">
              <a:spcBef>
                <a:spcPts val="0"/>
              </a:spcBef>
              <a:spcAft>
                <a:spcPts val="0"/>
              </a:spcAft>
              <a:buNone/>
            </a:pPr>
            <a:r>
              <a:rPr lang="en" sz="1600">
                <a:solidFill>
                  <a:srgbClr val="D5A6BD"/>
                </a:solidFill>
                <a:latin typeface="Titillium Web"/>
                <a:ea typeface="Titillium Web"/>
                <a:cs typeface="Titillium Web"/>
                <a:sym typeface="Titillium Web"/>
              </a:rPr>
              <a:t>Female’s Slides</a:t>
            </a:r>
            <a:endParaRPr sz="1600">
              <a:solidFill>
                <a:srgbClr val="D5A6BD"/>
              </a:solidFill>
              <a:latin typeface="Titillium Web"/>
              <a:ea typeface="Titillium Web"/>
              <a:cs typeface="Titillium Web"/>
              <a:sym typeface="Titillium Web"/>
            </a:endParaRPr>
          </a:p>
          <a:p>
            <a:pPr indent="0" lvl="0" marL="0" rtl="0" algn="ctr">
              <a:spcBef>
                <a:spcPts val="0"/>
              </a:spcBef>
              <a:spcAft>
                <a:spcPts val="0"/>
              </a:spcAft>
              <a:buNone/>
            </a:pPr>
            <a:r>
              <a:rPr lang="en" sz="1600">
                <a:solidFill>
                  <a:srgbClr val="990000"/>
                </a:solidFill>
                <a:latin typeface="Titillium Web"/>
                <a:ea typeface="Titillium Web"/>
                <a:cs typeface="Titillium Web"/>
                <a:sym typeface="Titillium Web"/>
              </a:rPr>
              <a:t>Important</a:t>
            </a:r>
            <a:endParaRPr sz="1600">
              <a:solidFill>
                <a:srgbClr val="990000"/>
              </a:solidFill>
              <a:latin typeface="Titillium Web"/>
              <a:ea typeface="Titillium Web"/>
              <a:cs typeface="Titillium Web"/>
              <a:sym typeface="Titillium Web"/>
            </a:endParaRPr>
          </a:p>
          <a:p>
            <a:pPr indent="0" lvl="0" marL="0" rtl="0" algn="ctr">
              <a:spcBef>
                <a:spcPts val="0"/>
              </a:spcBef>
              <a:spcAft>
                <a:spcPts val="0"/>
              </a:spcAft>
              <a:buNone/>
            </a:pPr>
            <a:r>
              <a:rPr lang="en" sz="1600">
                <a:solidFill>
                  <a:srgbClr val="6AA84F"/>
                </a:solidFill>
                <a:latin typeface="Titillium Web"/>
                <a:ea typeface="Titillium Web"/>
                <a:cs typeface="Titillium Web"/>
                <a:sym typeface="Titillium Web"/>
              </a:rPr>
              <a:t>Doctor’s Notes</a:t>
            </a:r>
            <a:endParaRPr sz="1600">
              <a:solidFill>
                <a:srgbClr val="6AA84F"/>
              </a:solidFill>
              <a:latin typeface="Titillium Web"/>
              <a:ea typeface="Titillium Web"/>
              <a:cs typeface="Titillium Web"/>
              <a:sym typeface="Titillium Web"/>
            </a:endParaRPr>
          </a:p>
          <a:p>
            <a:pPr indent="0" lvl="0" marL="0" rtl="0" algn="ctr">
              <a:spcBef>
                <a:spcPts val="0"/>
              </a:spcBef>
              <a:spcAft>
                <a:spcPts val="0"/>
              </a:spcAft>
              <a:buNone/>
            </a:pPr>
            <a:r>
              <a:rPr lang="en" sz="1600">
                <a:solidFill>
                  <a:srgbClr val="999999"/>
                </a:solidFill>
                <a:latin typeface="Titillium Web"/>
                <a:ea typeface="Titillium Web"/>
                <a:cs typeface="Titillium Web"/>
                <a:sym typeface="Titillium Web"/>
              </a:rPr>
              <a:t>Extra Info</a:t>
            </a:r>
            <a:endParaRPr sz="1600">
              <a:latin typeface="Titillium Web"/>
              <a:ea typeface="Titillium Web"/>
              <a:cs typeface="Titillium Web"/>
              <a:sym typeface="Titillium Web"/>
            </a:endParaRPr>
          </a:p>
        </p:txBody>
      </p:sp>
      <p:pic>
        <p:nvPicPr>
          <p:cNvPr id="134" name="Google Shape;134;p20"/>
          <p:cNvPicPr preferRelativeResize="0"/>
          <p:nvPr/>
        </p:nvPicPr>
        <p:blipFill rotWithShape="1">
          <a:blip r:embed="rId5">
            <a:alphaModFix/>
          </a:blip>
          <a:srcRect b="0" l="0" r="0" t="0"/>
          <a:stretch/>
        </p:blipFill>
        <p:spPr>
          <a:xfrm>
            <a:off x="4859604" y="7627678"/>
            <a:ext cx="273300" cy="273300"/>
          </a:xfrm>
          <a:prstGeom prst="rect">
            <a:avLst/>
          </a:prstGeom>
          <a:noFill/>
          <a:ln>
            <a:noFill/>
          </a:ln>
        </p:spPr>
      </p:pic>
      <p:sp>
        <p:nvSpPr>
          <p:cNvPr id="135" name="Google Shape;135;p20"/>
          <p:cNvSpPr txBox="1"/>
          <p:nvPr/>
        </p:nvSpPr>
        <p:spPr>
          <a:xfrm>
            <a:off x="5050775" y="7542170"/>
            <a:ext cx="2728200" cy="44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rgbClr val="FFFFFF"/>
                </a:solidFill>
                <a:latin typeface="Titillium Web"/>
                <a:ea typeface="Titillium Web"/>
                <a:cs typeface="Titillium Web"/>
                <a:sym typeface="Titillium Web"/>
              </a:rPr>
              <a:t>Dr.Foda’s Videos:</a:t>
            </a:r>
            <a:endParaRPr b="1" sz="1700">
              <a:solidFill>
                <a:srgbClr val="FFFFFF"/>
              </a:solidFill>
              <a:latin typeface="Titillium Web"/>
              <a:ea typeface="Titillium Web"/>
              <a:cs typeface="Titillium Web"/>
              <a:sym typeface="Titillium Web"/>
            </a:endParaRPr>
          </a:p>
        </p:txBody>
      </p:sp>
      <p:sp>
        <p:nvSpPr>
          <p:cNvPr id="136" name="Google Shape;136;p20"/>
          <p:cNvSpPr txBox="1"/>
          <p:nvPr/>
        </p:nvSpPr>
        <p:spPr>
          <a:xfrm>
            <a:off x="300694" y="521096"/>
            <a:ext cx="1465800" cy="31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latin typeface="Caveat"/>
                <a:ea typeface="Caveat"/>
                <a:cs typeface="Caveat"/>
                <a:sym typeface="Caveat"/>
              </a:rPr>
              <a:t>By : Faisal AlOmar</a:t>
            </a:r>
            <a:endParaRPr sz="900">
              <a:latin typeface="Caveat"/>
              <a:ea typeface="Caveat"/>
              <a:cs typeface="Caveat"/>
              <a:sym typeface="Caveat"/>
            </a:endParaRPr>
          </a:p>
        </p:txBody>
      </p:sp>
      <p:pic>
        <p:nvPicPr>
          <p:cNvPr id="137" name="Google Shape;137;p20">
            <a:hlinkClick r:id="rId6"/>
          </p:cNvPr>
          <p:cNvPicPr preferRelativeResize="0"/>
          <p:nvPr/>
        </p:nvPicPr>
        <p:blipFill rotWithShape="1">
          <a:blip r:embed="rId7">
            <a:alphaModFix/>
          </a:blip>
          <a:srcRect b="15340" l="0" r="0" t="0"/>
          <a:stretch/>
        </p:blipFill>
        <p:spPr>
          <a:xfrm>
            <a:off x="5334720" y="8004073"/>
            <a:ext cx="620000" cy="527175"/>
          </a:xfrm>
          <a:prstGeom prst="rect">
            <a:avLst/>
          </a:prstGeom>
          <a:noFill/>
          <a:ln>
            <a:noFill/>
          </a:ln>
        </p:spPr>
      </p:pic>
      <p:sp>
        <p:nvSpPr>
          <p:cNvPr id="138" name="Google Shape;138;p20"/>
          <p:cNvSpPr txBox="1"/>
          <p:nvPr/>
        </p:nvSpPr>
        <p:spPr>
          <a:xfrm>
            <a:off x="5044705" y="8035906"/>
            <a:ext cx="415800" cy="36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FFFFFF"/>
                </a:solidFill>
                <a:latin typeface="Titillium Web"/>
                <a:ea typeface="Titillium Web"/>
                <a:cs typeface="Titillium Web"/>
                <a:sym typeface="Titillium Web"/>
              </a:rPr>
              <a:t>1-</a:t>
            </a:r>
            <a:endParaRPr b="1" sz="1200">
              <a:solidFill>
                <a:srgbClr val="FFFFFF"/>
              </a:solidFill>
              <a:latin typeface="Titillium Web"/>
              <a:ea typeface="Titillium Web"/>
              <a:cs typeface="Titillium Web"/>
              <a:sym typeface="Titillium Web"/>
            </a:endParaRPr>
          </a:p>
        </p:txBody>
      </p:sp>
      <p:pic>
        <p:nvPicPr>
          <p:cNvPr id="139" name="Google Shape;139;p20">
            <a:hlinkClick r:id="rId8"/>
          </p:cNvPr>
          <p:cNvPicPr preferRelativeResize="0"/>
          <p:nvPr/>
        </p:nvPicPr>
        <p:blipFill rotWithShape="1">
          <a:blip r:embed="rId7">
            <a:alphaModFix/>
          </a:blip>
          <a:srcRect b="15340" l="0" r="0" t="0"/>
          <a:stretch/>
        </p:blipFill>
        <p:spPr>
          <a:xfrm>
            <a:off x="5334720" y="8398573"/>
            <a:ext cx="620000" cy="527175"/>
          </a:xfrm>
          <a:prstGeom prst="rect">
            <a:avLst/>
          </a:prstGeom>
          <a:noFill/>
          <a:ln>
            <a:noFill/>
          </a:ln>
        </p:spPr>
      </p:pic>
      <p:sp>
        <p:nvSpPr>
          <p:cNvPr id="140" name="Google Shape;140;p20"/>
          <p:cNvSpPr txBox="1"/>
          <p:nvPr/>
        </p:nvSpPr>
        <p:spPr>
          <a:xfrm>
            <a:off x="5044705" y="8468806"/>
            <a:ext cx="415800" cy="36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FFFFFF"/>
                </a:solidFill>
                <a:latin typeface="Titillium Web"/>
                <a:ea typeface="Titillium Web"/>
                <a:cs typeface="Titillium Web"/>
                <a:sym typeface="Titillium Web"/>
              </a:rPr>
              <a:t>2</a:t>
            </a:r>
            <a:r>
              <a:rPr b="1" lang="en" sz="1200">
                <a:solidFill>
                  <a:srgbClr val="FFFFFF"/>
                </a:solidFill>
                <a:latin typeface="Titillium Web"/>
                <a:ea typeface="Titillium Web"/>
                <a:cs typeface="Titillium Web"/>
                <a:sym typeface="Titillium Web"/>
              </a:rPr>
              <a:t>-</a:t>
            </a:r>
            <a:endParaRPr b="1" sz="1200">
              <a:solidFill>
                <a:srgbClr val="FFFFFF"/>
              </a:solidFill>
              <a:latin typeface="Titillium Web"/>
              <a:ea typeface="Titillium Web"/>
              <a:cs typeface="Titillium Web"/>
              <a:sym typeface="Titillium Web"/>
            </a:endParaRPr>
          </a:p>
        </p:txBody>
      </p:sp>
      <p:pic>
        <p:nvPicPr>
          <p:cNvPr id="141" name="Google Shape;141;p20">
            <a:hlinkClick r:id="rId9"/>
          </p:cNvPr>
          <p:cNvPicPr preferRelativeResize="0"/>
          <p:nvPr/>
        </p:nvPicPr>
        <p:blipFill rotWithShape="1">
          <a:blip r:embed="rId7">
            <a:alphaModFix/>
          </a:blip>
          <a:srcRect b="15340" l="0" r="0" t="0"/>
          <a:stretch/>
        </p:blipFill>
        <p:spPr>
          <a:xfrm>
            <a:off x="5334720" y="8785255"/>
            <a:ext cx="620000" cy="527175"/>
          </a:xfrm>
          <a:prstGeom prst="rect">
            <a:avLst/>
          </a:prstGeom>
          <a:noFill/>
          <a:ln>
            <a:noFill/>
          </a:ln>
        </p:spPr>
      </p:pic>
      <p:sp>
        <p:nvSpPr>
          <p:cNvPr id="142" name="Google Shape;142;p20"/>
          <p:cNvSpPr txBox="1"/>
          <p:nvPr/>
        </p:nvSpPr>
        <p:spPr>
          <a:xfrm flipH="1">
            <a:off x="5044703" y="8865100"/>
            <a:ext cx="494400" cy="36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FFFFFF"/>
                </a:solidFill>
                <a:latin typeface="Titillium Web"/>
                <a:ea typeface="Titillium Web"/>
                <a:cs typeface="Titillium Web"/>
                <a:sym typeface="Titillium Web"/>
              </a:rPr>
              <a:t>3</a:t>
            </a:r>
            <a:r>
              <a:rPr b="1" lang="en" sz="1200">
                <a:solidFill>
                  <a:srgbClr val="FFFFFF"/>
                </a:solidFill>
                <a:latin typeface="Titillium Web"/>
                <a:ea typeface="Titillium Web"/>
                <a:cs typeface="Titillium Web"/>
                <a:sym typeface="Titillium Web"/>
              </a:rPr>
              <a:t>-</a:t>
            </a:r>
            <a:endParaRPr b="1" sz="1200">
              <a:solidFill>
                <a:srgbClr val="FFFFFF"/>
              </a:solidFill>
              <a:latin typeface="Titillium Web"/>
              <a:ea typeface="Titillium Web"/>
              <a:cs typeface="Titillium Web"/>
              <a:sym typeface="Titillium Web"/>
            </a:endParaRPr>
          </a:p>
        </p:txBody>
      </p:sp>
      <p:pic>
        <p:nvPicPr>
          <p:cNvPr id="143" name="Google Shape;143;p20">
            <a:hlinkClick r:id="rId10"/>
          </p:cNvPr>
          <p:cNvPicPr preferRelativeResize="0"/>
          <p:nvPr/>
        </p:nvPicPr>
        <p:blipFill rotWithShape="1">
          <a:blip r:embed="rId7">
            <a:alphaModFix/>
          </a:blip>
          <a:srcRect b="15340" l="0" r="0" t="0"/>
          <a:stretch/>
        </p:blipFill>
        <p:spPr>
          <a:xfrm>
            <a:off x="5334722" y="9179752"/>
            <a:ext cx="620000" cy="527175"/>
          </a:xfrm>
          <a:prstGeom prst="rect">
            <a:avLst/>
          </a:prstGeom>
          <a:noFill/>
          <a:ln>
            <a:noFill/>
          </a:ln>
        </p:spPr>
      </p:pic>
      <p:sp>
        <p:nvSpPr>
          <p:cNvPr id="144" name="Google Shape;144;p20"/>
          <p:cNvSpPr txBox="1"/>
          <p:nvPr/>
        </p:nvSpPr>
        <p:spPr>
          <a:xfrm>
            <a:off x="5044700" y="9259600"/>
            <a:ext cx="415800" cy="36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FFFFFF"/>
                </a:solidFill>
                <a:latin typeface="Titillium Web"/>
                <a:ea typeface="Titillium Web"/>
                <a:cs typeface="Titillium Web"/>
                <a:sym typeface="Titillium Web"/>
              </a:rPr>
              <a:t>4</a:t>
            </a:r>
            <a:r>
              <a:rPr b="1" lang="en" sz="1200">
                <a:solidFill>
                  <a:srgbClr val="FFFFFF"/>
                </a:solidFill>
                <a:latin typeface="Titillium Web"/>
                <a:ea typeface="Titillium Web"/>
                <a:cs typeface="Titillium Web"/>
                <a:sym typeface="Titillium Web"/>
              </a:rPr>
              <a:t>-</a:t>
            </a:r>
            <a:endParaRPr b="1" sz="1200">
              <a:solidFill>
                <a:srgbClr val="FFFFFF"/>
              </a:solidFill>
              <a:latin typeface="Titillium Web"/>
              <a:ea typeface="Titillium Web"/>
              <a:cs typeface="Titillium Web"/>
              <a:sym typeface="Titillium Web"/>
            </a:endParaRPr>
          </a:p>
        </p:txBody>
      </p:sp>
      <p:sp>
        <p:nvSpPr>
          <p:cNvPr id="145" name="Google Shape;145;p20"/>
          <p:cNvSpPr txBox="1"/>
          <p:nvPr/>
        </p:nvSpPr>
        <p:spPr>
          <a:xfrm>
            <a:off x="5885995" y="8040688"/>
            <a:ext cx="1674000" cy="453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solidFill>
                  <a:srgbClr val="FFFFFF"/>
                </a:solidFill>
                <a:latin typeface="Titillium Web"/>
                <a:ea typeface="Titillium Web"/>
                <a:cs typeface="Titillium Web"/>
                <a:sym typeface="Titillium Web"/>
              </a:rPr>
              <a:t>Review (very recommended for better understanding).</a:t>
            </a:r>
            <a:endParaRPr b="1" sz="900">
              <a:solidFill>
                <a:srgbClr val="FFFFFF"/>
              </a:solidFill>
              <a:latin typeface="Titillium Web"/>
              <a:ea typeface="Titillium Web"/>
              <a:cs typeface="Titillium Web"/>
              <a:sym typeface="Titillium Web"/>
            </a:endParaRPr>
          </a:p>
        </p:txBody>
      </p:sp>
      <p:sp>
        <p:nvSpPr>
          <p:cNvPr id="146" name="Google Shape;146;p20"/>
          <p:cNvSpPr txBox="1"/>
          <p:nvPr/>
        </p:nvSpPr>
        <p:spPr>
          <a:xfrm>
            <a:off x="5885995" y="8494600"/>
            <a:ext cx="1674000" cy="31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solidFill>
                  <a:srgbClr val="FFFFFF"/>
                </a:solidFill>
                <a:latin typeface="Titillium Web"/>
                <a:ea typeface="Titillium Web"/>
                <a:cs typeface="Titillium Web"/>
                <a:sym typeface="Titillium Web"/>
              </a:rPr>
              <a:t>Loop diuretics and thiazides.</a:t>
            </a:r>
            <a:endParaRPr b="1" sz="900">
              <a:solidFill>
                <a:srgbClr val="FFFFFF"/>
              </a:solidFill>
              <a:latin typeface="Titillium Web"/>
              <a:ea typeface="Titillium Web"/>
              <a:cs typeface="Titillium Web"/>
              <a:sym typeface="Titillium Web"/>
            </a:endParaRPr>
          </a:p>
        </p:txBody>
      </p:sp>
      <p:sp>
        <p:nvSpPr>
          <p:cNvPr id="147" name="Google Shape;147;p20"/>
          <p:cNvSpPr txBox="1"/>
          <p:nvPr/>
        </p:nvSpPr>
        <p:spPr>
          <a:xfrm>
            <a:off x="5885995" y="8821888"/>
            <a:ext cx="1674000" cy="453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solidFill>
                  <a:srgbClr val="FFFFFF"/>
                </a:solidFill>
                <a:latin typeface="Titillium Web"/>
                <a:ea typeface="Titillium Web"/>
                <a:cs typeface="Titillium Web"/>
                <a:sym typeface="Titillium Web"/>
              </a:rPr>
              <a:t>K sparing and CAI and Osmotic diuretics.</a:t>
            </a:r>
            <a:endParaRPr b="1" sz="900">
              <a:solidFill>
                <a:srgbClr val="FFFFFF"/>
              </a:solidFill>
              <a:latin typeface="Titillium Web"/>
              <a:ea typeface="Titillium Web"/>
              <a:cs typeface="Titillium Web"/>
              <a:sym typeface="Titillium Web"/>
            </a:endParaRPr>
          </a:p>
        </p:txBody>
      </p:sp>
      <p:sp>
        <p:nvSpPr>
          <p:cNvPr id="148" name="Google Shape;148;p20"/>
          <p:cNvSpPr txBox="1"/>
          <p:nvPr/>
        </p:nvSpPr>
        <p:spPr>
          <a:xfrm>
            <a:off x="5885997" y="9283611"/>
            <a:ext cx="1674000" cy="31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solidFill>
                  <a:srgbClr val="FFFFFF"/>
                </a:solidFill>
                <a:latin typeface="Titillium Web"/>
                <a:ea typeface="Titillium Web"/>
                <a:cs typeface="Titillium Web"/>
                <a:sym typeface="Titillium Web"/>
              </a:rPr>
              <a:t>Uses of diuretics.</a:t>
            </a:r>
            <a:endParaRPr b="1" sz="900">
              <a:solidFill>
                <a:srgbClr val="FFFFFF"/>
              </a:solidFill>
              <a:latin typeface="Titillium Web"/>
              <a:ea typeface="Titillium Web"/>
              <a:cs typeface="Titillium Web"/>
              <a:sym typeface="Titillium Web"/>
            </a:endParaRPr>
          </a:p>
        </p:txBody>
      </p:sp>
      <p:sp>
        <p:nvSpPr>
          <p:cNvPr id="149" name="Google Shape;149;p20"/>
          <p:cNvSpPr txBox="1"/>
          <p:nvPr/>
        </p:nvSpPr>
        <p:spPr>
          <a:xfrm>
            <a:off x="5334725" y="9692475"/>
            <a:ext cx="21603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rgbClr val="FFFFFF"/>
                </a:solidFill>
                <a:latin typeface="Titillium Web"/>
                <a:ea typeface="Titillium Web"/>
                <a:cs typeface="Titillium Web"/>
                <a:sym typeface="Titillium Web"/>
              </a:rPr>
              <a:t>You can find the</a:t>
            </a:r>
            <a:r>
              <a:rPr b="1" lang="en" sz="1000">
                <a:solidFill>
                  <a:srgbClr val="FFFFFF"/>
                </a:solidFill>
                <a:latin typeface="Titillium Web"/>
                <a:ea typeface="Titillium Web"/>
                <a:cs typeface="Titillium Web"/>
                <a:sym typeface="Titillium Web"/>
              </a:rPr>
              <a:t> timestamps in each </a:t>
            </a:r>
            <a:r>
              <a:rPr b="1" lang="en" sz="1000">
                <a:solidFill>
                  <a:srgbClr val="FFFFFF"/>
                </a:solidFill>
                <a:latin typeface="Titillium Web"/>
                <a:ea typeface="Titillium Web"/>
                <a:cs typeface="Titillium Web"/>
                <a:sym typeface="Titillium Web"/>
              </a:rPr>
              <a:t>video’s comments</a:t>
            </a:r>
            <a:endParaRPr b="1" sz="1000">
              <a:solidFill>
                <a:srgbClr val="FFFFFF"/>
              </a:solidFill>
              <a:latin typeface="Titillium Web"/>
              <a:ea typeface="Titillium Web"/>
              <a:cs typeface="Titillium Web"/>
              <a:sym typeface="Titillium Web"/>
            </a:endParaRPr>
          </a:p>
        </p:txBody>
      </p:sp>
      <p:pic>
        <p:nvPicPr>
          <p:cNvPr id="150" name="Google Shape;150;p20"/>
          <p:cNvPicPr preferRelativeResize="0"/>
          <p:nvPr/>
        </p:nvPicPr>
        <p:blipFill>
          <a:blip r:embed="rId11">
            <a:alphaModFix/>
          </a:blip>
          <a:stretch>
            <a:fillRect/>
          </a:stretch>
        </p:blipFill>
        <p:spPr>
          <a:xfrm>
            <a:off x="522450" y="3289850"/>
            <a:ext cx="1153900" cy="860925"/>
          </a:xfrm>
          <a:prstGeom prst="rect">
            <a:avLst/>
          </a:prstGeom>
          <a:noFill/>
          <a:ln>
            <a:noFill/>
          </a:ln>
        </p:spPr>
      </p:pic>
      <p:sp>
        <p:nvSpPr>
          <p:cNvPr id="151" name="Google Shape;151;p20"/>
          <p:cNvSpPr txBox="1"/>
          <p:nvPr/>
        </p:nvSpPr>
        <p:spPr>
          <a:xfrm>
            <a:off x="300697" y="6198098"/>
            <a:ext cx="2728200" cy="67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200">
                <a:solidFill>
                  <a:srgbClr val="FFFFFF"/>
                </a:solidFill>
                <a:latin typeface="Titillium Web"/>
                <a:ea typeface="Titillium Web"/>
                <a:cs typeface="Titillium Web"/>
                <a:sym typeface="Titillium Web"/>
              </a:rPr>
              <a:t>Objectives :</a:t>
            </a:r>
            <a:endParaRPr b="1" sz="3200">
              <a:solidFill>
                <a:srgbClr val="FFFFFF"/>
              </a:solidFill>
              <a:latin typeface="Titillium Web"/>
              <a:ea typeface="Titillium Web"/>
              <a:cs typeface="Titillium Web"/>
              <a:sym typeface="Titillium Web"/>
            </a:endParaRPr>
          </a:p>
        </p:txBody>
      </p:sp>
      <p:pic>
        <p:nvPicPr>
          <p:cNvPr id="152" name="Google Shape;152;p20"/>
          <p:cNvPicPr preferRelativeResize="0"/>
          <p:nvPr/>
        </p:nvPicPr>
        <p:blipFill rotWithShape="1">
          <a:blip r:embed="rId5">
            <a:alphaModFix/>
          </a:blip>
          <a:srcRect b="0" l="0" r="0" t="0"/>
          <a:stretch/>
        </p:blipFill>
        <p:spPr>
          <a:xfrm>
            <a:off x="0" y="6414701"/>
            <a:ext cx="367500" cy="367500"/>
          </a:xfrm>
          <a:prstGeom prst="rect">
            <a:avLst/>
          </a:prstGeom>
          <a:noFill/>
          <a:ln>
            <a:noFill/>
          </a:ln>
        </p:spPr>
      </p:pic>
      <p:sp>
        <p:nvSpPr>
          <p:cNvPr id="153" name="Google Shape;153;p20"/>
          <p:cNvSpPr txBox="1"/>
          <p:nvPr/>
        </p:nvSpPr>
        <p:spPr>
          <a:xfrm>
            <a:off x="100" y="6824525"/>
            <a:ext cx="5334600" cy="3821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1700">
                <a:solidFill>
                  <a:srgbClr val="FFFFFF"/>
                </a:solidFill>
                <a:latin typeface="Titillium Web"/>
                <a:ea typeface="Titillium Web"/>
                <a:cs typeface="Titillium Web"/>
                <a:sym typeface="Titillium Web"/>
              </a:rPr>
              <a:t>1- Define and classify diuretics.</a:t>
            </a:r>
            <a:endParaRPr b="1" sz="1700">
              <a:solidFill>
                <a:srgbClr val="FFFFFF"/>
              </a:solidFill>
              <a:latin typeface="Titillium Web"/>
              <a:ea typeface="Titillium Web"/>
              <a:cs typeface="Titillium Web"/>
              <a:sym typeface="Titillium Web"/>
            </a:endParaRPr>
          </a:p>
          <a:p>
            <a:pPr indent="0" lvl="0" marL="0" rtl="0" algn="l">
              <a:lnSpc>
                <a:spcPct val="100000"/>
              </a:lnSpc>
              <a:spcBef>
                <a:spcPts val="0"/>
              </a:spcBef>
              <a:spcAft>
                <a:spcPts val="0"/>
              </a:spcAft>
              <a:buNone/>
            </a:pPr>
            <a:r>
              <a:t/>
            </a:r>
            <a:endParaRPr b="1" sz="1700">
              <a:solidFill>
                <a:srgbClr val="FFFFFF"/>
              </a:solidFill>
              <a:latin typeface="Titillium Web"/>
              <a:ea typeface="Titillium Web"/>
              <a:cs typeface="Titillium Web"/>
              <a:sym typeface="Titillium Web"/>
            </a:endParaRPr>
          </a:p>
          <a:p>
            <a:pPr indent="0" lvl="0" marL="0" rtl="0" algn="l">
              <a:lnSpc>
                <a:spcPct val="100000"/>
              </a:lnSpc>
              <a:spcBef>
                <a:spcPts val="0"/>
              </a:spcBef>
              <a:spcAft>
                <a:spcPts val="0"/>
              </a:spcAft>
              <a:buNone/>
            </a:pPr>
            <a:r>
              <a:rPr b="1" lang="en" sz="1700">
                <a:solidFill>
                  <a:srgbClr val="FFFFFF"/>
                </a:solidFill>
                <a:latin typeface="Titillium Web"/>
                <a:ea typeface="Titillium Web"/>
                <a:cs typeface="Titillium Web"/>
                <a:sym typeface="Titillium Web"/>
              </a:rPr>
              <a:t>2-Identify the site of action of each </a:t>
            </a:r>
            <a:endParaRPr b="1" sz="1700">
              <a:solidFill>
                <a:srgbClr val="FFFFFF"/>
              </a:solidFill>
              <a:latin typeface="Titillium Web"/>
              <a:ea typeface="Titillium Web"/>
              <a:cs typeface="Titillium Web"/>
              <a:sym typeface="Titillium Web"/>
            </a:endParaRPr>
          </a:p>
          <a:p>
            <a:pPr indent="0" lvl="0" marL="0" rtl="0" algn="l">
              <a:lnSpc>
                <a:spcPct val="100000"/>
              </a:lnSpc>
              <a:spcBef>
                <a:spcPts val="0"/>
              </a:spcBef>
              <a:spcAft>
                <a:spcPts val="0"/>
              </a:spcAft>
              <a:buNone/>
            </a:pPr>
            <a:r>
              <a:rPr b="1" lang="en" sz="1700">
                <a:solidFill>
                  <a:srgbClr val="FFFFFF"/>
                </a:solidFill>
                <a:latin typeface="Titillium Web"/>
                <a:ea typeface="Titillium Web"/>
                <a:cs typeface="Titillium Web"/>
                <a:sym typeface="Titillium Web"/>
              </a:rPr>
              <a:t>class of diuretics in the nephron.</a:t>
            </a:r>
            <a:endParaRPr b="1" sz="1700">
              <a:solidFill>
                <a:srgbClr val="FFFFFF"/>
              </a:solidFill>
              <a:latin typeface="Titillium Web"/>
              <a:ea typeface="Titillium Web"/>
              <a:cs typeface="Titillium Web"/>
              <a:sym typeface="Titillium Web"/>
            </a:endParaRPr>
          </a:p>
          <a:p>
            <a:pPr indent="0" lvl="0" marL="0" rtl="0" algn="l">
              <a:lnSpc>
                <a:spcPct val="100000"/>
              </a:lnSpc>
              <a:spcBef>
                <a:spcPts val="0"/>
              </a:spcBef>
              <a:spcAft>
                <a:spcPts val="0"/>
              </a:spcAft>
              <a:buNone/>
            </a:pPr>
            <a:r>
              <a:t/>
            </a:r>
            <a:endParaRPr b="1" sz="1700">
              <a:solidFill>
                <a:srgbClr val="FFFFFF"/>
              </a:solidFill>
              <a:latin typeface="Titillium Web"/>
              <a:ea typeface="Titillium Web"/>
              <a:cs typeface="Titillium Web"/>
              <a:sym typeface="Titillium Web"/>
            </a:endParaRPr>
          </a:p>
          <a:p>
            <a:pPr indent="0" lvl="0" marL="0" rtl="0" algn="l">
              <a:lnSpc>
                <a:spcPct val="100000"/>
              </a:lnSpc>
              <a:spcBef>
                <a:spcPts val="0"/>
              </a:spcBef>
              <a:spcAft>
                <a:spcPts val="0"/>
              </a:spcAft>
              <a:buNone/>
            </a:pPr>
            <a:r>
              <a:rPr b="1" lang="en" sz="1700">
                <a:solidFill>
                  <a:srgbClr val="FFFFFF"/>
                </a:solidFill>
                <a:latin typeface="Titillium Web"/>
                <a:ea typeface="Titillium Web"/>
                <a:cs typeface="Titillium Web"/>
                <a:sym typeface="Titillium Web"/>
              </a:rPr>
              <a:t>3-Describe the mechanisms of action </a:t>
            </a:r>
            <a:endParaRPr b="1" sz="1700">
              <a:solidFill>
                <a:srgbClr val="FFFFFF"/>
              </a:solidFill>
              <a:latin typeface="Titillium Web"/>
              <a:ea typeface="Titillium Web"/>
              <a:cs typeface="Titillium Web"/>
              <a:sym typeface="Titillium Web"/>
            </a:endParaRPr>
          </a:p>
          <a:p>
            <a:pPr indent="0" lvl="0" marL="0" rtl="0" algn="l">
              <a:lnSpc>
                <a:spcPct val="100000"/>
              </a:lnSpc>
              <a:spcBef>
                <a:spcPts val="0"/>
              </a:spcBef>
              <a:spcAft>
                <a:spcPts val="0"/>
              </a:spcAft>
              <a:buNone/>
            </a:pPr>
            <a:r>
              <a:rPr b="1" lang="en" sz="1700">
                <a:solidFill>
                  <a:srgbClr val="FFFFFF"/>
                </a:solidFill>
                <a:latin typeface="Titillium Web"/>
                <a:ea typeface="Titillium Web"/>
                <a:cs typeface="Titillium Web"/>
                <a:sym typeface="Titillium Web"/>
              </a:rPr>
              <a:t>of diuretics.</a:t>
            </a:r>
            <a:endParaRPr b="1" sz="1700">
              <a:solidFill>
                <a:srgbClr val="FFFFFF"/>
              </a:solidFill>
              <a:latin typeface="Titillium Web"/>
              <a:ea typeface="Titillium Web"/>
              <a:cs typeface="Titillium Web"/>
              <a:sym typeface="Titillium Web"/>
            </a:endParaRPr>
          </a:p>
          <a:p>
            <a:pPr indent="0" lvl="0" marL="0" rtl="0" algn="l">
              <a:lnSpc>
                <a:spcPct val="100000"/>
              </a:lnSpc>
              <a:spcBef>
                <a:spcPts val="0"/>
              </a:spcBef>
              <a:spcAft>
                <a:spcPts val="0"/>
              </a:spcAft>
              <a:buNone/>
            </a:pPr>
            <a:r>
              <a:t/>
            </a:r>
            <a:endParaRPr b="1" sz="1700">
              <a:solidFill>
                <a:srgbClr val="FFFFFF"/>
              </a:solidFill>
              <a:latin typeface="Titillium Web"/>
              <a:ea typeface="Titillium Web"/>
              <a:cs typeface="Titillium Web"/>
              <a:sym typeface="Titillium Web"/>
            </a:endParaRPr>
          </a:p>
          <a:p>
            <a:pPr indent="0" lvl="0" marL="0" rtl="0" algn="l">
              <a:lnSpc>
                <a:spcPct val="100000"/>
              </a:lnSpc>
              <a:spcBef>
                <a:spcPts val="0"/>
              </a:spcBef>
              <a:spcAft>
                <a:spcPts val="0"/>
              </a:spcAft>
              <a:buNone/>
            </a:pPr>
            <a:r>
              <a:rPr b="1" lang="en" sz="1700">
                <a:solidFill>
                  <a:srgbClr val="FFFFFF"/>
                </a:solidFill>
                <a:latin typeface="Titillium Web"/>
                <a:ea typeface="Titillium Web"/>
                <a:cs typeface="Titillium Web"/>
                <a:sym typeface="Titillium Web"/>
              </a:rPr>
              <a:t>4-Detail on the pharmacodynamic actions and pharmacokinetic aspects of diuretics.</a:t>
            </a:r>
            <a:endParaRPr b="1" sz="1700">
              <a:solidFill>
                <a:srgbClr val="FFFFFF"/>
              </a:solidFill>
              <a:latin typeface="Titillium Web"/>
              <a:ea typeface="Titillium Web"/>
              <a:cs typeface="Titillium Web"/>
              <a:sym typeface="Titillium Web"/>
            </a:endParaRPr>
          </a:p>
          <a:p>
            <a:pPr indent="0" lvl="0" marL="0" rtl="0" algn="l">
              <a:lnSpc>
                <a:spcPct val="100000"/>
              </a:lnSpc>
              <a:spcBef>
                <a:spcPts val="0"/>
              </a:spcBef>
              <a:spcAft>
                <a:spcPts val="0"/>
              </a:spcAft>
              <a:buNone/>
            </a:pPr>
            <a:r>
              <a:t/>
            </a:r>
            <a:endParaRPr b="1" sz="1700">
              <a:solidFill>
                <a:srgbClr val="FFFFFF"/>
              </a:solidFill>
              <a:latin typeface="Titillium Web"/>
              <a:ea typeface="Titillium Web"/>
              <a:cs typeface="Titillium Web"/>
              <a:sym typeface="Titillium Web"/>
            </a:endParaRPr>
          </a:p>
          <a:p>
            <a:pPr indent="0" lvl="0" marL="0" rtl="0" algn="l">
              <a:lnSpc>
                <a:spcPct val="100000"/>
              </a:lnSpc>
              <a:spcBef>
                <a:spcPts val="0"/>
              </a:spcBef>
              <a:spcAft>
                <a:spcPts val="0"/>
              </a:spcAft>
              <a:buNone/>
            </a:pPr>
            <a:r>
              <a:rPr b="1" lang="en" sz="1700">
                <a:solidFill>
                  <a:srgbClr val="FFFFFF"/>
                </a:solidFill>
                <a:latin typeface="Titillium Web"/>
                <a:ea typeface="Titillium Web"/>
                <a:cs typeface="Titillium Web"/>
                <a:sym typeface="Titillium Web"/>
              </a:rPr>
              <a:t>5-List ADRS, therapeutic uses,contraindications</a:t>
            </a:r>
            <a:endParaRPr b="1" sz="1700">
              <a:solidFill>
                <a:srgbClr val="FFFFFF"/>
              </a:solidFill>
              <a:latin typeface="Titillium Web"/>
              <a:ea typeface="Titillium Web"/>
              <a:cs typeface="Titillium Web"/>
              <a:sym typeface="Titillium Web"/>
            </a:endParaRPr>
          </a:p>
          <a:p>
            <a:pPr indent="0" lvl="0" marL="0" rtl="0" algn="l">
              <a:lnSpc>
                <a:spcPct val="100000"/>
              </a:lnSpc>
              <a:spcBef>
                <a:spcPts val="0"/>
              </a:spcBef>
              <a:spcAft>
                <a:spcPts val="0"/>
              </a:spcAft>
              <a:buNone/>
            </a:pPr>
            <a:r>
              <a:rPr b="1" lang="en" sz="1700">
                <a:solidFill>
                  <a:srgbClr val="FFFFFF"/>
                </a:solidFill>
                <a:latin typeface="Titillium Web"/>
                <a:ea typeface="Titillium Web"/>
                <a:cs typeface="Titillium Web"/>
                <a:sym typeface="Titillium Web"/>
              </a:rPr>
              <a:t> and drug- drug interactions of diuretics.</a:t>
            </a:r>
            <a:endParaRPr b="1" sz="1700">
              <a:solidFill>
                <a:srgbClr val="FFFFFF"/>
              </a:solidFill>
              <a:latin typeface="Titillium Web"/>
              <a:ea typeface="Titillium Web"/>
              <a:cs typeface="Titillium Web"/>
              <a:sym typeface="Titillium Web"/>
            </a:endParaRPr>
          </a:p>
          <a:p>
            <a:pPr indent="0" lvl="0" marL="0" rtl="0" algn="l">
              <a:lnSpc>
                <a:spcPct val="100000"/>
              </a:lnSpc>
              <a:spcBef>
                <a:spcPts val="0"/>
              </a:spcBef>
              <a:spcAft>
                <a:spcPts val="0"/>
              </a:spcAft>
              <a:buNone/>
            </a:pPr>
            <a:r>
              <a:t/>
            </a:r>
            <a:endParaRPr sz="1700">
              <a:solidFill>
                <a:srgbClr val="FFFFFF"/>
              </a:solidFill>
              <a:latin typeface="Titillium Web"/>
              <a:ea typeface="Titillium Web"/>
              <a:cs typeface="Titillium Web"/>
              <a:sym typeface="Titillium Web"/>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29"/>
          <p:cNvSpPr txBox="1"/>
          <p:nvPr/>
        </p:nvSpPr>
        <p:spPr>
          <a:xfrm>
            <a:off x="834300" y="110807"/>
            <a:ext cx="5891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rgbClr val="134F5C"/>
                </a:solidFill>
                <a:latin typeface="Titillium Web"/>
                <a:ea typeface="Titillium Web"/>
                <a:cs typeface="Titillium Web"/>
                <a:sym typeface="Titillium Web"/>
              </a:rPr>
              <a:t>Potassium Sparing Diuretics</a:t>
            </a:r>
            <a:endParaRPr/>
          </a:p>
        </p:txBody>
      </p:sp>
      <p:graphicFrame>
        <p:nvGraphicFramePr>
          <p:cNvPr id="331" name="Google Shape;331;p29"/>
          <p:cNvGraphicFramePr/>
          <p:nvPr/>
        </p:nvGraphicFramePr>
        <p:xfrm>
          <a:off x="0" y="2211947"/>
          <a:ext cx="3000000" cy="3000000"/>
        </p:xfrm>
        <a:graphic>
          <a:graphicData uri="http://schemas.openxmlformats.org/drawingml/2006/table">
            <a:tbl>
              <a:tblPr>
                <a:noFill/>
                <a:tableStyleId>{1E677B6E-CA53-4CA9-B5FF-EB6E101CC1F2}</a:tableStyleId>
              </a:tblPr>
              <a:tblGrid>
                <a:gridCol w="2520000"/>
                <a:gridCol w="2520000"/>
                <a:gridCol w="2520000"/>
              </a:tblGrid>
              <a:tr h="498725">
                <a:tc>
                  <a:txBody>
                    <a:bodyPr/>
                    <a:lstStyle/>
                    <a:p>
                      <a:pPr indent="0" lvl="0" marL="0" rtl="0" algn="ctr">
                        <a:spcBef>
                          <a:spcPts val="0"/>
                        </a:spcBef>
                        <a:spcAft>
                          <a:spcPts val="0"/>
                        </a:spcAft>
                        <a:buNone/>
                      </a:pPr>
                      <a:r>
                        <a:rPr b="1" lang="en">
                          <a:latin typeface="Titillium Web"/>
                          <a:ea typeface="Titillium Web"/>
                          <a:cs typeface="Titillium Web"/>
                          <a:sym typeface="Titillium Web"/>
                        </a:rPr>
                        <a:t>Drug</a:t>
                      </a:r>
                      <a:endParaRPr b="1">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EEEEEE"/>
                    </a:solidFill>
                  </a:tcPr>
                </a:tc>
                <a:tc>
                  <a:txBody>
                    <a:bodyPr/>
                    <a:lstStyle/>
                    <a:p>
                      <a:pPr indent="0" lvl="0" marL="0" rtl="0" algn="ctr">
                        <a:spcBef>
                          <a:spcPts val="0"/>
                        </a:spcBef>
                        <a:spcAft>
                          <a:spcPts val="0"/>
                        </a:spcAft>
                        <a:buNone/>
                      </a:pPr>
                      <a:r>
                        <a:rPr b="1" lang="en" sz="1500">
                          <a:solidFill>
                            <a:srgbClr val="FFFFFF"/>
                          </a:solidFill>
                          <a:latin typeface="Titillium Web"/>
                          <a:ea typeface="Titillium Web"/>
                          <a:cs typeface="Titillium Web"/>
                          <a:sym typeface="Titillium Web"/>
                        </a:rPr>
                        <a:t>Triamterene</a:t>
                      </a:r>
                      <a:endParaRPr b="1" sz="1500">
                        <a:solidFill>
                          <a:srgbClr val="FFFFFF"/>
                        </a:solidFill>
                        <a:latin typeface="Titillium Web"/>
                        <a:ea typeface="Titillium Web"/>
                        <a:cs typeface="Titillium Web"/>
                        <a:sym typeface="Titillium Web"/>
                      </a:endParaRPr>
                    </a:p>
                    <a:p>
                      <a:pPr indent="0" lvl="0" marL="0" rtl="1" algn="ctr">
                        <a:spcBef>
                          <a:spcPts val="0"/>
                        </a:spcBef>
                        <a:spcAft>
                          <a:spcPts val="0"/>
                        </a:spcAft>
                        <a:buNone/>
                      </a:pPr>
                      <a:r>
                        <a:rPr b="1" lang="en" sz="500">
                          <a:solidFill>
                            <a:srgbClr val="FFFFFF"/>
                          </a:solidFill>
                          <a:latin typeface="Titillium Web"/>
                          <a:ea typeface="Titillium Web"/>
                          <a:cs typeface="Titillium Web"/>
                          <a:sym typeface="Titillium Web"/>
                        </a:rPr>
                        <a:t> تراي مترين</a:t>
                      </a:r>
                      <a:endParaRPr b="1" sz="500">
                        <a:solidFill>
                          <a:srgbClr val="FFFFFF"/>
                        </a:solidFill>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0E0E3"/>
                    </a:solidFill>
                  </a:tcPr>
                </a:tc>
                <a:tc>
                  <a:txBody>
                    <a:bodyPr/>
                    <a:lstStyle/>
                    <a:p>
                      <a:pPr indent="0" lvl="0" marL="0" rtl="0" algn="ctr">
                        <a:spcBef>
                          <a:spcPts val="0"/>
                        </a:spcBef>
                        <a:spcAft>
                          <a:spcPts val="0"/>
                        </a:spcAft>
                        <a:buNone/>
                      </a:pPr>
                      <a:r>
                        <a:rPr b="1" lang="en" sz="1500">
                          <a:solidFill>
                            <a:srgbClr val="FFFFFF"/>
                          </a:solidFill>
                          <a:latin typeface="Titillium Web"/>
                          <a:ea typeface="Titillium Web"/>
                          <a:cs typeface="Titillium Web"/>
                          <a:sym typeface="Titillium Web"/>
                        </a:rPr>
                        <a:t>Amiloride</a:t>
                      </a:r>
                      <a:endParaRPr b="1" sz="1500">
                        <a:solidFill>
                          <a:srgbClr val="FFFFFF"/>
                        </a:solidFill>
                        <a:latin typeface="Titillium Web"/>
                        <a:ea typeface="Titillium Web"/>
                        <a:cs typeface="Titillium Web"/>
                        <a:sym typeface="Titillium Web"/>
                      </a:endParaRPr>
                    </a:p>
                    <a:p>
                      <a:pPr indent="0" lvl="0" marL="0" rtl="1" algn="ctr">
                        <a:spcBef>
                          <a:spcPts val="0"/>
                        </a:spcBef>
                        <a:spcAft>
                          <a:spcPts val="0"/>
                        </a:spcAft>
                        <a:buNone/>
                      </a:pPr>
                      <a:r>
                        <a:rPr b="1" lang="en" sz="500">
                          <a:solidFill>
                            <a:srgbClr val="FFFFFF"/>
                          </a:solidFill>
                          <a:latin typeface="Titillium Web"/>
                          <a:ea typeface="Titillium Web"/>
                          <a:cs typeface="Titillium Web"/>
                          <a:sym typeface="Titillium Web"/>
                        </a:rPr>
                        <a:t>امل ورائد</a:t>
                      </a:r>
                      <a:endParaRPr b="1" sz="500">
                        <a:solidFill>
                          <a:srgbClr val="FFFFFF"/>
                        </a:solidFill>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A2C4C9"/>
                    </a:solidFill>
                  </a:tcPr>
                </a:tc>
              </a:tr>
              <a:tr h="537675">
                <a:tc>
                  <a:txBody>
                    <a:bodyPr/>
                    <a:lstStyle/>
                    <a:p>
                      <a:pPr indent="0" lvl="0" marL="0" rtl="0" algn="ctr">
                        <a:spcBef>
                          <a:spcPts val="0"/>
                        </a:spcBef>
                        <a:spcAft>
                          <a:spcPts val="0"/>
                        </a:spcAft>
                        <a:buNone/>
                      </a:pPr>
                      <a:r>
                        <a:rPr b="1" lang="en">
                          <a:latin typeface="Titillium Web"/>
                          <a:ea typeface="Titillium Web"/>
                          <a:cs typeface="Titillium Web"/>
                          <a:sym typeface="Titillium Web"/>
                        </a:rPr>
                        <a:t>Potency</a:t>
                      </a:r>
                      <a:endParaRPr b="1">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EEEEEE"/>
                    </a:solidFill>
                  </a:tcPr>
                </a:tc>
                <a:tc>
                  <a:txBody>
                    <a:bodyPr/>
                    <a:lstStyle/>
                    <a:p>
                      <a:pPr indent="0" lvl="0" marL="0" rtl="0" algn="ctr">
                        <a:spcBef>
                          <a:spcPts val="0"/>
                        </a:spcBef>
                        <a:spcAft>
                          <a:spcPts val="0"/>
                        </a:spcAft>
                        <a:buClr>
                          <a:schemeClr val="dk1"/>
                        </a:buClr>
                        <a:buSzPts val="1100"/>
                        <a:buFont typeface="Arial"/>
                        <a:buNone/>
                      </a:pPr>
                      <a:r>
                        <a:rPr lang="en" sz="1100">
                          <a:solidFill>
                            <a:schemeClr val="dk1"/>
                          </a:solidFill>
                          <a:latin typeface="Titillium Web"/>
                          <a:ea typeface="Titillium Web"/>
                          <a:cs typeface="Titillium Web"/>
                          <a:sym typeface="Titillium Web"/>
                        </a:rPr>
                        <a:t>0.1</a:t>
                      </a:r>
                      <a:endParaRPr sz="1100">
                        <a:latin typeface="Titillium Web"/>
                        <a:ea typeface="Titillium Web"/>
                        <a:cs typeface="Titillium Web"/>
                        <a:sym typeface="Titillium Web"/>
                      </a:endParaRPr>
                    </a:p>
                    <a:p>
                      <a:pPr indent="0" lvl="0" marL="0" rtl="0" algn="ctr">
                        <a:spcBef>
                          <a:spcPts val="0"/>
                        </a:spcBef>
                        <a:spcAft>
                          <a:spcPts val="0"/>
                        </a:spcAft>
                        <a:buNone/>
                      </a:pPr>
                      <a:r>
                        <a:t/>
                      </a:r>
                      <a:endParaRPr sz="1100">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100">
                          <a:latin typeface="Titillium Web"/>
                          <a:ea typeface="Titillium Web"/>
                          <a:cs typeface="Titillium Web"/>
                          <a:sym typeface="Titillium Web"/>
                        </a:rPr>
                        <a:t>1</a:t>
                      </a:r>
                      <a:endParaRPr sz="1100">
                        <a:latin typeface="Titillium Web"/>
                        <a:ea typeface="Titillium Web"/>
                        <a:cs typeface="Titillium Web"/>
                        <a:sym typeface="Titillium Web"/>
                      </a:endParaRPr>
                    </a:p>
                    <a:p>
                      <a:pPr indent="0" lvl="0" marL="0" rtl="0" algn="ctr">
                        <a:spcBef>
                          <a:spcPts val="0"/>
                        </a:spcBef>
                        <a:spcAft>
                          <a:spcPts val="0"/>
                        </a:spcAft>
                        <a:buNone/>
                      </a:pPr>
                      <a:r>
                        <a:t/>
                      </a:r>
                      <a:endParaRPr sz="1100">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417275">
                <a:tc>
                  <a:txBody>
                    <a:bodyPr/>
                    <a:lstStyle/>
                    <a:p>
                      <a:pPr indent="0" lvl="0" marL="0" rtl="0" algn="ctr">
                        <a:spcBef>
                          <a:spcPts val="0"/>
                        </a:spcBef>
                        <a:spcAft>
                          <a:spcPts val="0"/>
                        </a:spcAft>
                        <a:buNone/>
                      </a:pPr>
                      <a:r>
                        <a:rPr b="1" lang="en">
                          <a:latin typeface="Titillium Web"/>
                          <a:ea typeface="Titillium Web"/>
                          <a:cs typeface="Titillium Web"/>
                          <a:sym typeface="Titillium Web"/>
                        </a:rPr>
                        <a:t>T ½ </a:t>
                      </a:r>
                      <a:endParaRPr b="1">
                        <a:latin typeface="Titillium Web"/>
                        <a:ea typeface="Titillium Web"/>
                        <a:cs typeface="Titillium Web"/>
                        <a:sym typeface="Titillium Web"/>
                      </a:endParaRPr>
                    </a:p>
                    <a:p>
                      <a:pPr indent="0" lvl="0" marL="0" rtl="0" algn="ctr">
                        <a:spcBef>
                          <a:spcPts val="0"/>
                        </a:spcBef>
                        <a:spcAft>
                          <a:spcPts val="0"/>
                        </a:spcAft>
                        <a:buNone/>
                      </a:pPr>
                      <a:r>
                        <a:t/>
                      </a:r>
                      <a:endParaRPr b="1">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EEEEEE"/>
                    </a:solidFill>
                  </a:tcPr>
                </a:tc>
                <a:tc>
                  <a:txBody>
                    <a:bodyPr/>
                    <a:lstStyle/>
                    <a:p>
                      <a:pPr indent="0" lvl="0" marL="0" rtl="0" algn="ctr">
                        <a:spcBef>
                          <a:spcPts val="0"/>
                        </a:spcBef>
                        <a:spcAft>
                          <a:spcPts val="0"/>
                        </a:spcAft>
                        <a:buNone/>
                      </a:pPr>
                      <a:r>
                        <a:rPr lang="en" sz="1100">
                          <a:solidFill>
                            <a:schemeClr val="dk1"/>
                          </a:solidFill>
                          <a:latin typeface="Titillium Web"/>
                          <a:ea typeface="Titillium Web"/>
                          <a:cs typeface="Titillium Web"/>
                          <a:sym typeface="Titillium Web"/>
                        </a:rPr>
                        <a:t>4.2h</a:t>
                      </a:r>
                      <a:endParaRPr sz="1100">
                        <a:solidFill>
                          <a:schemeClr val="dk1"/>
                        </a:solidFill>
                        <a:latin typeface="Titillium Web"/>
                        <a:ea typeface="Titillium Web"/>
                        <a:cs typeface="Titillium Web"/>
                        <a:sym typeface="Titillium Web"/>
                      </a:endParaRPr>
                    </a:p>
                    <a:p>
                      <a:pPr indent="0" lvl="0" marL="0" rtl="0" algn="ctr">
                        <a:spcBef>
                          <a:spcPts val="0"/>
                        </a:spcBef>
                        <a:spcAft>
                          <a:spcPts val="0"/>
                        </a:spcAft>
                        <a:buClr>
                          <a:schemeClr val="dk1"/>
                        </a:buClr>
                        <a:buSzPts val="1100"/>
                        <a:buFont typeface="Arial"/>
                        <a:buNone/>
                      </a:pPr>
                      <a:r>
                        <a:t/>
                      </a:r>
                      <a:endParaRPr sz="1100">
                        <a:solidFill>
                          <a:schemeClr val="dk1"/>
                        </a:solidFill>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100">
                          <a:solidFill>
                            <a:schemeClr val="dk1"/>
                          </a:solidFill>
                          <a:latin typeface="Titillium Web"/>
                          <a:ea typeface="Titillium Web"/>
                          <a:cs typeface="Titillium Web"/>
                          <a:sym typeface="Titillium Web"/>
                        </a:rPr>
                        <a:t>21h</a:t>
                      </a:r>
                      <a:endParaRPr sz="1100">
                        <a:solidFill>
                          <a:schemeClr val="dk1"/>
                        </a:solidFill>
                        <a:latin typeface="Titillium Web"/>
                        <a:ea typeface="Titillium Web"/>
                        <a:cs typeface="Titillium Web"/>
                        <a:sym typeface="Titillium Web"/>
                      </a:endParaRPr>
                    </a:p>
                    <a:p>
                      <a:pPr indent="0" lvl="0" marL="0" rtl="0" algn="ctr">
                        <a:spcBef>
                          <a:spcPts val="0"/>
                        </a:spcBef>
                        <a:spcAft>
                          <a:spcPts val="0"/>
                        </a:spcAft>
                        <a:buClr>
                          <a:schemeClr val="dk1"/>
                        </a:buClr>
                        <a:buSzPts val="1100"/>
                        <a:buFont typeface="Arial"/>
                        <a:buNone/>
                      </a:pPr>
                      <a:r>
                        <a:t/>
                      </a:r>
                      <a:endParaRPr sz="1100">
                        <a:solidFill>
                          <a:schemeClr val="dk1"/>
                        </a:solidFill>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713000">
                <a:tc>
                  <a:txBody>
                    <a:bodyPr/>
                    <a:lstStyle/>
                    <a:p>
                      <a:pPr indent="0" lvl="0" marL="0" rtl="0" algn="ctr">
                        <a:spcBef>
                          <a:spcPts val="0"/>
                        </a:spcBef>
                        <a:spcAft>
                          <a:spcPts val="0"/>
                        </a:spcAft>
                        <a:buNone/>
                      </a:pPr>
                      <a:r>
                        <a:rPr b="1" lang="en">
                          <a:latin typeface="Titillium Web"/>
                          <a:ea typeface="Titillium Web"/>
                          <a:cs typeface="Titillium Web"/>
                          <a:sym typeface="Titillium Web"/>
                        </a:rPr>
                        <a:t>M.O.A</a:t>
                      </a:r>
                      <a:endParaRPr b="1">
                        <a:latin typeface="Titillium Web"/>
                        <a:ea typeface="Titillium Web"/>
                        <a:cs typeface="Titillium Web"/>
                        <a:sym typeface="Titillium Web"/>
                      </a:endParaRPr>
                    </a:p>
                    <a:p>
                      <a:pPr indent="0" lvl="0" marL="0" rtl="0" algn="ctr">
                        <a:spcBef>
                          <a:spcPts val="0"/>
                        </a:spcBef>
                        <a:spcAft>
                          <a:spcPts val="0"/>
                        </a:spcAft>
                        <a:buNone/>
                      </a:pPr>
                      <a:r>
                        <a:t/>
                      </a:r>
                      <a:endParaRPr b="1">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EEEEEE"/>
                    </a:solidFill>
                  </a:tcPr>
                </a:tc>
                <a:tc gridSpan="2">
                  <a:txBody>
                    <a:bodyPr/>
                    <a:lstStyle/>
                    <a:p>
                      <a:pPr indent="0" lvl="0" marL="0" rtl="0" algn="l">
                        <a:spcBef>
                          <a:spcPts val="0"/>
                        </a:spcBef>
                        <a:spcAft>
                          <a:spcPts val="0"/>
                        </a:spcAft>
                        <a:buNone/>
                      </a:pPr>
                      <a:r>
                        <a:rPr b="1" lang="en" sz="1100">
                          <a:solidFill>
                            <a:schemeClr val="dk1"/>
                          </a:solidFill>
                          <a:latin typeface="Titillium Web"/>
                          <a:ea typeface="Titillium Web"/>
                          <a:cs typeface="Titillium Web"/>
                          <a:sym typeface="Titillium Web"/>
                        </a:rPr>
                        <a:t>Na+ channel inhibitors: </a:t>
                      </a:r>
                      <a:endParaRPr b="1" sz="1100">
                        <a:solidFill>
                          <a:schemeClr val="dk1"/>
                        </a:solidFill>
                        <a:latin typeface="Titillium Web"/>
                        <a:ea typeface="Titillium Web"/>
                        <a:cs typeface="Titillium Web"/>
                        <a:sym typeface="Titillium Web"/>
                      </a:endParaRPr>
                    </a:p>
                    <a:p>
                      <a:pPr indent="0" lvl="0" marL="0" rtl="0" algn="l">
                        <a:spcBef>
                          <a:spcPts val="0"/>
                        </a:spcBef>
                        <a:spcAft>
                          <a:spcPts val="0"/>
                        </a:spcAft>
                        <a:buNone/>
                      </a:pPr>
                      <a:r>
                        <a:rPr lang="en" sz="1100">
                          <a:solidFill>
                            <a:schemeClr val="dk1"/>
                          </a:solidFill>
                          <a:latin typeface="Titillium Web"/>
                          <a:ea typeface="Titillium Web"/>
                          <a:cs typeface="Titillium Web"/>
                          <a:sym typeface="Titillium Web"/>
                        </a:rPr>
                        <a:t>Inhibition of Na influx through direct blockade of the epithelial sodium channel (ENaC) on the lumen side of the kidney collecting tubules </a:t>
                      </a:r>
                      <a:endParaRPr sz="1100">
                        <a:solidFill>
                          <a:schemeClr val="dk1"/>
                        </a:solidFill>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hMerge="1"/>
              </a:tr>
              <a:tr h="400750">
                <a:tc>
                  <a:txBody>
                    <a:bodyPr/>
                    <a:lstStyle/>
                    <a:p>
                      <a:pPr indent="0" lvl="0" marL="0" rtl="0" algn="ctr">
                        <a:spcBef>
                          <a:spcPts val="0"/>
                        </a:spcBef>
                        <a:spcAft>
                          <a:spcPts val="0"/>
                        </a:spcAft>
                        <a:buNone/>
                      </a:pPr>
                      <a:r>
                        <a:rPr b="1" lang="en">
                          <a:latin typeface="Titillium Web"/>
                          <a:ea typeface="Titillium Web"/>
                          <a:cs typeface="Titillium Web"/>
                          <a:sym typeface="Titillium Web"/>
                        </a:rPr>
                        <a:t>Therapeutic uses</a:t>
                      </a:r>
                      <a:endParaRPr b="1">
                        <a:latin typeface="Titillium Web"/>
                        <a:ea typeface="Titillium Web"/>
                        <a:cs typeface="Titillium Web"/>
                        <a:sym typeface="Titillium Web"/>
                      </a:endParaRPr>
                    </a:p>
                    <a:p>
                      <a:pPr indent="0" lvl="0" marL="0" rtl="0" algn="ctr">
                        <a:spcBef>
                          <a:spcPts val="0"/>
                        </a:spcBef>
                        <a:spcAft>
                          <a:spcPts val="0"/>
                        </a:spcAft>
                        <a:buNone/>
                      </a:pPr>
                      <a:r>
                        <a:t/>
                      </a:r>
                      <a:endParaRPr b="1">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EEEEEE"/>
                    </a:solidFill>
                  </a:tcPr>
                </a:tc>
                <a:tc gridSpan="2">
                  <a:txBody>
                    <a:bodyPr/>
                    <a:lstStyle/>
                    <a:p>
                      <a:pPr indent="0" lvl="0" marL="0" rtl="0" algn="l">
                        <a:spcBef>
                          <a:spcPts val="0"/>
                        </a:spcBef>
                        <a:spcAft>
                          <a:spcPts val="0"/>
                        </a:spcAft>
                        <a:buNone/>
                      </a:pPr>
                      <a:r>
                        <a:rPr lang="en" sz="1100">
                          <a:latin typeface="Titillium Web"/>
                          <a:ea typeface="Titillium Web"/>
                          <a:cs typeface="Titillium Web"/>
                          <a:sym typeface="Titillium Web"/>
                        </a:rPr>
                        <a:t>-</a:t>
                      </a:r>
                      <a:r>
                        <a:rPr lang="en" sz="1100">
                          <a:latin typeface="Titillium Web"/>
                          <a:ea typeface="Titillium Web"/>
                          <a:cs typeface="Titillium Web"/>
                          <a:sym typeface="Titillium Web"/>
                        </a:rPr>
                        <a:t>Used</a:t>
                      </a:r>
                      <a:r>
                        <a:rPr lang="en" sz="1100">
                          <a:latin typeface="Titillium Web"/>
                          <a:ea typeface="Titillium Web"/>
                          <a:cs typeface="Titillium Web"/>
                          <a:sym typeface="Titillium Web"/>
                        </a:rPr>
                        <a:t> in Combination with Loop &amp; Thiazide Diuretics </a:t>
                      </a:r>
                      <a:endParaRPr sz="1100">
                        <a:latin typeface="Titillium Web"/>
                        <a:ea typeface="Titillium Web"/>
                        <a:cs typeface="Titillium Web"/>
                        <a:sym typeface="Titillium Web"/>
                      </a:endParaRPr>
                    </a:p>
                    <a:p>
                      <a:pPr indent="0" lvl="0" marL="0" rtl="0" algn="l">
                        <a:spcBef>
                          <a:spcPts val="0"/>
                        </a:spcBef>
                        <a:spcAft>
                          <a:spcPts val="0"/>
                        </a:spcAft>
                        <a:buNone/>
                      </a:pPr>
                      <a:r>
                        <a:rPr lang="en" sz="1100">
                          <a:latin typeface="Titillium Web"/>
                          <a:ea typeface="Titillium Web"/>
                          <a:cs typeface="Titillium Web"/>
                          <a:sym typeface="Titillium Web"/>
                        </a:rPr>
                        <a:t>-</a:t>
                      </a:r>
                      <a:r>
                        <a:rPr lang="en" sz="1100">
                          <a:solidFill>
                            <a:srgbClr val="6FA8DC"/>
                          </a:solidFill>
                          <a:latin typeface="Titillium Web"/>
                          <a:ea typeface="Titillium Web"/>
                          <a:cs typeface="Titillium Web"/>
                          <a:sym typeface="Titillium Web"/>
                        </a:rPr>
                        <a:t>Treatment for lithium-Induced Diabetes Insipidus</a:t>
                      </a:r>
                      <a:endParaRPr sz="1100">
                        <a:solidFill>
                          <a:srgbClr val="6FA8DC"/>
                        </a:solidFill>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hMerge="1"/>
              </a:tr>
              <a:tr h="614600">
                <a:tc rowSpan="2">
                  <a:txBody>
                    <a:bodyPr/>
                    <a:lstStyle/>
                    <a:p>
                      <a:pPr indent="0" lvl="0" marL="0" rtl="0" algn="ctr">
                        <a:spcBef>
                          <a:spcPts val="0"/>
                        </a:spcBef>
                        <a:spcAft>
                          <a:spcPts val="0"/>
                        </a:spcAft>
                        <a:buNone/>
                      </a:pPr>
                      <a:r>
                        <a:rPr b="1" lang="en">
                          <a:latin typeface="Titillium Web"/>
                          <a:ea typeface="Titillium Web"/>
                          <a:cs typeface="Titillium Web"/>
                          <a:sym typeface="Titillium Web"/>
                        </a:rPr>
                        <a:t>Adverse Effects</a:t>
                      </a:r>
                      <a:endParaRPr b="1">
                        <a:latin typeface="Titillium Web"/>
                        <a:ea typeface="Titillium Web"/>
                        <a:cs typeface="Titillium Web"/>
                        <a:sym typeface="Titillium Web"/>
                      </a:endParaRPr>
                    </a:p>
                    <a:p>
                      <a:pPr indent="0" lvl="0" marL="0" rtl="0" algn="ctr">
                        <a:spcBef>
                          <a:spcPts val="0"/>
                        </a:spcBef>
                        <a:spcAft>
                          <a:spcPts val="0"/>
                        </a:spcAft>
                        <a:buNone/>
                      </a:pPr>
                      <a:r>
                        <a:t/>
                      </a:r>
                      <a:endParaRPr b="1">
                        <a:latin typeface="Titillium Web"/>
                        <a:ea typeface="Titillium Web"/>
                        <a:cs typeface="Titillium Web"/>
                        <a:sym typeface="Titillium Web"/>
                      </a:endParaRPr>
                    </a:p>
                    <a:p>
                      <a:pPr indent="0" lvl="0" marL="0" rtl="0" algn="ctr">
                        <a:spcBef>
                          <a:spcPts val="0"/>
                        </a:spcBef>
                        <a:spcAft>
                          <a:spcPts val="0"/>
                        </a:spcAft>
                        <a:buNone/>
                      </a:pPr>
                      <a:r>
                        <a:t/>
                      </a:r>
                      <a:endParaRPr b="1">
                        <a:latin typeface="Titillium Web"/>
                        <a:ea typeface="Titillium Web"/>
                        <a:cs typeface="Titillium Web"/>
                        <a:sym typeface="Titillium Web"/>
                      </a:endParaRPr>
                    </a:p>
                    <a:p>
                      <a:pPr indent="0" lvl="0" marL="0" rtl="0" algn="ctr">
                        <a:spcBef>
                          <a:spcPts val="0"/>
                        </a:spcBef>
                        <a:spcAft>
                          <a:spcPts val="0"/>
                        </a:spcAft>
                        <a:buNone/>
                      </a:pPr>
                      <a:r>
                        <a:t/>
                      </a:r>
                      <a:endParaRPr b="1">
                        <a:latin typeface="Titillium Web"/>
                        <a:ea typeface="Titillium Web"/>
                        <a:cs typeface="Titillium Web"/>
                        <a:sym typeface="Titillium Web"/>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EEEEEE"/>
                    </a:solidFill>
                  </a:tcPr>
                </a:tc>
                <a:tc gridSpan="2">
                  <a:txBody>
                    <a:bodyPr/>
                    <a:lstStyle/>
                    <a:p>
                      <a:pPr indent="0" lvl="0" marL="0" rtl="0" algn="ctr">
                        <a:spcBef>
                          <a:spcPts val="0"/>
                        </a:spcBef>
                        <a:spcAft>
                          <a:spcPts val="0"/>
                        </a:spcAft>
                        <a:buNone/>
                      </a:pPr>
                      <a:r>
                        <a:rPr b="1" lang="en" sz="1100">
                          <a:solidFill>
                            <a:srgbClr val="A61C00"/>
                          </a:solidFill>
                          <a:latin typeface="Titillium Web"/>
                          <a:ea typeface="Titillium Web"/>
                          <a:cs typeface="Titillium Web"/>
                          <a:sym typeface="Titillium Web"/>
                        </a:rPr>
                        <a:t>Hyperkalemia</a:t>
                      </a:r>
                      <a:endParaRPr b="1" sz="1100">
                        <a:solidFill>
                          <a:srgbClr val="A61C00"/>
                        </a:solidFill>
                        <a:latin typeface="Titillium Web"/>
                        <a:ea typeface="Titillium Web"/>
                        <a:cs typeface="Titillium Web"/>
                        <a:sym typeface="Titillium Web"/>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hMerge="1"/>
              </a:tr>
              <a:tr h="100000">
                <a:tc vMerge="1"/>
                <a:tc>
                  <a:txBody>
                    <a:bodyPr/>
                    <a:lstStyle/>
                    <a:p>
                      <a:pPr indent="0" lvl="0" marL="0" rtl="0" algn="ctr">
                        <a:spcBef>
                          <a:spcPts val="0"/>
                        </a:spcBef>
                        <a:spcAft>
                          <a:spcPts val="0"/>
                        </a:spcAft>
                        <a:buClr>
                          <a:schemeClr val="dk1"/>
                        </a:buClr>
                        <a:buSzPts val="1100"/>
                        <a:buFont typeface="Arial"/>
                        <a:buNone/>
                      </a:pPr>
                      <a:r>
                        <a:t/>
                      </a:r>
                      <a:endParaRPr sz="1100">
                        <a:solidFill>
                          <a:schemeClr val="dk1"/>
                        </a:solidFill>
                        <a:latin typeface="Titillium Web"/>
                        <a:ea typeface="Titillium Web"/>
                        <a:cs typeface="Titillium Web"/>
                        <a:sym typeface="Titillium Web"/>
                      </a:endParaRPr>
                    </a:p>
                    <a:p>
                      <a:pPr indent="0" lvl="0" marL="0" rtl="0" algn="ctr">
                        <a:spcBef>
                          <a:spcPts val="0"/>
                        </a:spcBef>
                        <a:spcAft>
                          <a:spcPts val="0"/>
                        </a:spcAft>
                        <a:buClr>
                          <a:schemeClr val="dk1"/>
                        </a:buClr>
                        <a:buSzPts val="1100"/>
                        <a:buFont typeface="Arial"/>
                        <a:buNone/>
                      </a:pPr>
                      <a:r>
                        <a:rPr lang="en" sz="1100">
                          <a:solidFill>
                            <a:srgbClr val="6D9EEB"/>
                          </a:solidFill>
                          <a:latin typeface="Titillium Web"/>
                          <a:ea typeface="Titillium Web"/>
                          <a:cs typeface="Titillium Web"/>
                          <a:sym typeface="Titillium Web"/>
                        </a:rPr>
                        <a:t>Renal Stones </a:t>
                      </a:r>
                      <a:endParaRPr sz="1100">
                        <a:solidFill>
                          <a:srgbClr val="6D9EEB"/>
                        </a:solidFill>
                        <a:latin typeface="Titillium Web"/>
                        <a:ea typeface="Titillium Web"/>
                        <a:cs typeface="Titillium Web"/>
                        <a:sym typeface="Titillium Web"/>
                      </a:endParaRPr>
                    </a:p>
                    <a:p>
                      <a:pPr indent="0" lvl="0" marL="0" rtl="0" algn="ctr">
                        <a:spcBef>
                          <a:spcPts val="0"/>
                        </a:spcBef>
                        <a:spcAft>
                          <a:spcPts val="0"/>
                        </a:spcAft>
                        <a:buClr>
                          <a:schemeClr val="dk1"/>
                        </a:buClr>
                        <a:buSzPts val="1100"/>
                        <a:buFont typeface="Arial"/>
                        <a:buNone/>
                      </a:pPr>
                      <a:r>
                        <a:t/>
                      </a:r>
                      <a:endParaRPr sz="1100">
                        <a:solidFill>
                          <a:srgbClr val="6FA8DC"/>
                        </a:solidFill>
                        <a:latin typeface="Titillium Web"/>
                        <a:ea typeface="Titillium Web"/>
                        <a:cs typeface="Titillium Web"/>
                        <a:sym typeface="Titillium Web"/>
                      </a:endParaRPr>
                    </a:p>
                    <a:p>
                      <a:pPr indent="0" lvl="0" marL="0" rtl="0" algn="ctr">
                        <a:spcBef>
                          <a:spcPts val="0"/>
                        </a:spcBef>
                        <a:spcAft>
                          <a:spcPts val="0"/>
                        </a:spcAft>
                        <a:buClr>
                          <a:schemeClr val="dk1"/>
                        </a:buClr>
                        <a:buSzPts val="1100"/>
                        <a:buFont typeface="Arial"/>
                        <a:buNone/>
                      </a:pPr>
                      <a:r>
                        <a:t/>
                      </a:r>
                      <a:endParaRPr sz="1100">
                        <a:solidFill>
                          <a:srgbClr val="6FA8DC"/>
                        </a:solidFill>
                        <a:latin typeface="Titillium Web"/>
                        <a:ea typeface="Titillium Web"/>
                        <a:cs typeface="Titillium Web"/>
                        <a:sym typeface="Titillium Web"/>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100">
                          <a:latin typeface="Titillium Web"/>
                          <a:ea typeface="Titillium Web"/>
                          <a:cs typeface="Titillium Web"/>
                          <a:sym typeface="Titillium Web"/>
                        </a:rPr>
                        <a:t>—</a:t>
                      </a:r>
                      <a:endParaRPr sz="1100">
                        <a:latin typeface="Titillium Web"/>
                        <a:ea typeface="Titillium Web"/>
                        <a:cs typeface="Titillium Web"/>
                        <a:sym typeface="Titillium Web"/>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1414325">
                <a:tc>
                  <a:txBody>
                    <a:bodyPr/>
                    <a:lstStyle/>
                    <a:p>
                      <a:pPr indent="0" lvl="0" marL="0" rtl="0" algn="ctr">
                        <a:spcBef>
                          <a:spcPts val="0"/>
                        </a:spcBef>
                        <a:spcAft>
                          <a:spcPts val="0"/>
                        </a:spcAft>
                        <a:buNone/>
                      </a:pPr>
                      <a:r>
                        <a:rPr b="1" lang="en">
                          <a:latin typeface="Titillium Web"/>
                          <a:ea typeface="Titillium Web"/>
                          <a:cs typeface="Titillium Web"/>
                          <a:sym typeface="Titillium Web"/>
                        </a:rPr>
                        <a:t>Drug-Drug Interactions</a:t>
                      </a:r>
                      <a:endParaRPr b="1">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EEEEEE"/>
                    </a:solidFill>
                  </a:tcPr>
                </a:tc>
                <a:tc gridSpan="2">
                  <a:txBody>
                    <a:bodyPr/>
                    <a:lstStyle/>
                    <a:p>
                      <a:pPr indent="0" lvl="0" marL="0" rtl="0" algn="l">
                        <a:spcBef>
                          <a:spcPts val="0"/>
                        </a:spcBef>
                        <a:spcAft>
                          <a:spcPts val="0"/>
                        </a:spcAft>
                        <a:buNone/>
                      </a:pPr>
                      <a:r>
                        <a:rPr lang="en" sz="1100">
                          <a:latin typeface="Titillium Web"/>
                          <a:ea typeface="Titillium Web"/>
                          <a:cs typeface="Titillium Web"/>
                          <a:sym typeface="Titillium Web"/>
                        </a:rPr>
                        <a:t>The risk of developing </a:t>
                      </a:r>
                      <a:r>
                        <a:rPr b="1" lang="en" sz="1100">
                          <a:latin typeface="Titillium Web"/>
                          <a:ea typeface="Titillium Web"/>
                          <a:cs typeface="Titillium Web"/>
                          <a:sym typeface="Titillium Web"/>
                        </a:rPr>
                        <a:t>hyperkalemia</a:t>
                      </a:r>
                      <a:r>
                        <a:rPr lang="en" sz="1100">
                          <a:latin typeface="Titillium Web"/>
                          <a:ea typeface="Titillium Web"/>
                          <a:cs typeface="Titillium Web"/>
                          <a:sym typeface="Titillium Web"/>
                        </a:rPr>
                        <a:t> </a:t>
                      </a:r>
                      <a:endParaRPr sz="1100">
                        <a:latin typeface="Titillium Web"/>
                        <a:ea typeface="Titillium Web"/>
                        <a:cs typeface="Titillium Web"/>
                        <a:sym typeface="Titillium Web"/>
                      </a:endParaRPr>
                    </a:p>
                    <a:p>
                      <a:pPr indent="0" lvl="0" marL="0" rtl="0" algn="l">
                        <a:spcBef>
                          <a:spcPts val="0"/>
                        </a:spcBef>
                        <a:spcAft>
                          <a:spcPts val="0"/>
                        </a:spcAft>
                        <a:buNone/>
                      </a:pPr>
                      <a:r>
                        <a:rPr lang="en" sz="1100">
                          <a:latin typeface="Titillium Web"/>
                          <a:ea typeface="Titillium Web"/>
                          <a:cs typeface="Titillium Web"/>
                          <a:sym typeface="Titillium Web"/>
                        </a:rPr>
                        <a:t>is increased in patients who are also on:</a:t>
                      </a:r>
                      <a:endParaRPr sz="1100">
                        <a:latin typeface="Titillium Web"/>
                        <a:ea typeface="Titillium Web"/>
                        <a:cs typeface="Titillium Web"/>
                        <a:sym typeface="Titillium Web"/>
                      </a:endParaRPr>
                    </a:p>
                    <a:p>
                      <a:pPr indent="0" lvl="0" marL="0" rtl="0" algn="l">
                        <a:spcBef>
                          <a:spcPts val="0"/>
                        </a:spcBef>
                        <a:spcAft>
                          <a:spcPts val="0"/>
                        </a:spcAft>
                        <a:buNone/>
                      </a:pPr>
                      <a:r>
                        <a:rPr lang="en" sz="1100">
                          <a:latin typeface="Titillium Web"/>
                          <a:ea typeface="Titillium Web"/>
                          <a:cs typeface="Titillium Web"/>
                          <a:sym typeface="Titillium Web"/>
                        </a:rPr>
                        <a:t>- ACE inhibitors</a:t>
                      </a:r>
                      <a:endParaRPr sz="1100">
                        <a:latin typeface="Titillium Web"/>
                        <a:ea typeface="Titillium Web"/>
                        <a:cs typeface="Titillium Web"/>
                        <a:sym typeface="Titillium Web"/>
                      </a:endParaRPr>
                    </a:p>
                    <a:p>
                      <a:pPr indent="0" lvl="0" marL="0" rtl="0" algn="l">
                        <a:spcBef>
                          <a:spcPts val="0"/>
                        </a:spcBef>
                        <a:spcAft>
                          <a:spcPts val="0"/>
                        </a:spcAft>
                        <a:buNone/>
                      </a:pPr>
                      <a:r>
                        <a:rPr lang="en" sz="1100">
                          <a:latin typeface="Titillium Web"/>
                          <a:ea typeface="Titillium Web"/>
                          <a:cs typeface="Titillium Web"/>
                          <a:sym typeface="Titillium Web"/>
                        </a:rPr>
                        <a:t>- angiotensin II receptor antagonists,</a:t>
                      </a:r>
                      <a:endParaRPr sz="1100">
                        <a:latin typeface="Titillium Web"/>
                        <a:ea typeface="Titillium Web"/>
                        <a:cs typeface="Titillium Web"/>
                        <a:sym typeface="Titillium Web"/>
                      </a:endParaRPr>
                    </a:p>
                    <a:p>
                      <a:pPr indent="0" lvl="0" marL="0" rtl="0" algn="l">
                        <a:spcBef>
                          <a:spcPts val="0"/>
                        </a:spcBef>
                        <a:spcAft>
                          <a:spcPts val="0"/>
                        </a:spcAft>
                        <a:buNone/>
                      </a:pPr>
                      <a:r>
                        <a:rPr lang="en" sz="1100">
                          <a:latin typeface="Titillium Web"/>
                          <a:ea typeface="Titillium Web"/>
                          <a:cs typeface="Titillium Web"/>
                          <a:sym typeface="Titillium Web"/>
                        </a:rPr>
                        <a:t>- other potassium-sparing diuretics, </a:t>
                      </a:r>
                      <a:endParaRPr sz="1100">
                        <a:latin typeface="Titillium Web"/>
                        <a:ea typeface="Titillium Web"/>
                        <a:cs typeface="Titillium Web"/>
                        <a:sym typeface="Titillium Web"/>
                      </a:endParaRPr>
                    </a:p>
                    <a:p>
                      <a:pPr indent="0" lvl="0" marL="0" rtl="0" algn="l">
                        <a:spcBef>
                          <a:spcPts val="0"/>
                        </a:spcBef>
                        <a:spcAft>
                          <a:spcPts val="0"/>
                        </a:spcAft>
                        <a:buNone/>
                      </a:pPr>
                      <a:r>
                        <a:rPr lang="en" sz="1100">
                          <a:latin typeface="Titillium Web"/>
                          <a:ea typeface="Titillium Web"/>
                          <a:cs typeface="Titillium Web"/>
                          <a:sym typeface="Titillium Web"/>
                        </a:rPr>
                        <a:t>-any potassium-containing supplements.</a:t>
                      </a:r>
                      <a:endParaRPr sz="1100">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hMerge="1"/>
              </a:tr>
            </a:tbl>
          </a:graphicData>
        </a:graphic>
      </p:graphicFrame>
      <p:sp>
        <p:nvSpPr>
          <p:cNvPr id="332" name="Google Shape;332;p29"/>
          <p:cNvSpPr txBox="1"/>
          <p:nvPr/>
        </p:nvSpPr>
        <p:spPr>
          <a:xfrm>
            <a:off x="2471225" y="1059772"/>
            <a:ext cx="3000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134F5C"/>
                </a:solidFill>
                <a:latin typeface="Titillium Web"/>
                <a:ea typeface="Titillium Web"/>
                <a:cs typeface="Titillium Web"/>
                <a:sym typeface="Titillium Web"/>
              </a:rPr>
              <a:t>B)  Na+ Channels Inhibitors</a:t>
            </a:r>
            <a:endParaRPr b="1" sz="1800">
              <a:solidFill>
                <a:srgbClr val="134F5C"/>
              </a:solidFill>
              <a:latin typeface="Titillium Web"/>
              <a:ea typeface="Titillium Web"/>
              <a:cs typeface="Titillium Web"/>
              <a:sym typeface="Titillium Web"/>
            </a:endParaRPr>
          </a:p>
          <a:p>
            <a:pPr indent="0" lvl="0" marL="0" rtl="0" algn="l">
              <a:spcBef>
                <a:spcPts val="0"/>
              </a:spcBef>
              <a:spcAft>
                <a:spcPts val="0"/>
              </a:spcAft>
              <a:buNone/>
            </a:pPr>
            <a:r>
              <a:t/>
            </a:r>
            <a:endParaRPr b="1" sz="1800">
              <a:solidFill>
                <a:srgbClr val="134F5C"/>
              </a:solidFill>
              <a:latin typeface="Titillium Web"/>
              <a:ea typeface="Titillium Web"/>
              <a:cs typeface="Titillium Web"/>
              <a:sym typeface="Titillium Web"/>
            </a:endParaRPr>
          </a:p>
        </p:txBody>
      </p:sp>
      <p:pic>
        <p:nvPicPr>
          <p:cNvPr descr="https://upload.medbullets.com/topic/115016/images/083017mdstep1renalraaschrisedited.jpg" id="333" name="Google Shape;333;p29"/>
          <p:cNvPicPr preferRelativeResize="0"/>
          <p:nvPr/>
        </p:nvPicPr>
        <p:blipFill rotWithShape="1">
          <a:blip r:embed="rId3">
            <a:alphaModFix/>
          </a:blip>
          <a:srcRect b="6664" l="4783" r="2521" t="0"/>
          <a:stretch/>
        </p:blipFill>
        <p:spPr>
          <a:xfrm>
            <a:off x="303722" y="8200604"/>
            <a:ext cx="3111600" cy="2318100"/>
          </a:xfrm>
          <a:prstGeom prst="rect">
            <a:avLst/>
          </a:prstGeom>
          <a:noFill/>
          <a:ln>
            <a:noFill/>
          </a:ln>
        </p:spPr>
      </p:pic>
      <p:grpSp>
        <p:nvGrpSpPr>
          <p:cNvPr id="334" name="Google Shape;334;p29"/>
          <p:cNvGrpSpPr/>
          <p:nvPr/>
        </p:nvGrpSpPr>
        <p:grpSpPr>
          <a:xfrm>
            <a:off x="2088763" y="1059767"/>
            <a:ext cx="305996" cy="419983"/>
            <a:chOff x="4136752" y="1733232"/>
            <a:chExt cx="723738" cy="1422708"/>
          </a:xfrm>
        </p:grpSpPr>
        <p:sp>
          <p:nvSpPr>
            <p:cNvPr id="335" name="Google Shape;335;p29"/>
            <p:cNvSpPr/>
            <p:nvPr/>
          </p:nvSpPr>
          <p:spPr>
            <a:xfrm>
              <a:off x="4149190" y="1733232"/>
              <a:ext cx="711300" cy="1422600"/>
            </a:xfrm>
            <a:prstGeom prst="chevron">
              <a:avLst>
                <a:gd fmla="val 52989" name="adj"/>
              </a:avLst>
            </a:prstGeom>
            <a:solidFill>
              <a:srgbClr val="45818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C343D"/>
                </a:solidFill>
                <a:latin typeface="Arial"/>
                <a:ea typeface="Arial"/>
                <a:cs typeface="Arial"/>
                <a:sym typeface="Arial"/>
              </a:endParaRPr>
            </a:p>
          </p:txBody>
        </p:sp>
        <p:sp>
          <p:nvSpPr>
            <p:cNvPr id="336" name="Google Shape;336;p29"/>
            <p:cNvSpPr/>
            <p:nvPr/>
          </p:nvSpPr>
          <p:spPr>
            <a:xfrm rot="10800000">
              <a:off x="4136752" y="2819640"/>
              <a:ext cx="288000" cy="336300"/>
            </a:xfrm>
            <a:prstGeom prst="rect">
              <a:avLst/>
            </a:prstGeom>
            <a:solidFill>
              <a:srgbClr val="45818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C343D"/>
                </a:solidFill>
                <a:latin typeface="Arial"/>
                <a:ea typeface="Arial"/>
                <a:cs typeface="Arial"/>
                <a:sym typeface="Arial"/>
              </a:endParaRPr>
            </a:p>
          </p:txBody>
        </p:sp>
        <p:sp>
          <p:nvSpPr>
            <p:cNvPr id="337" name="Google Shape;337;p29"/>
            <p:cNvSpPr/>
            <p:nvPr/>
          </p:nvSpPr>
          <p:spPr>
            <a:xfrm rot="10800000">
              <a:off x="4136752" y="1733274"/>
              <a:ext cx="288000" cy="336300"/>
            </a:xfrm>
            <a:prstGeom prst="rect">
              <a:avLst/>
            </a:prstGeom>
            <a:solidFill>
              <a:srgbClr val="45818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C343D"/>
                </a:solidFill>
                <a:latin typeface="Arial"/>
                <a:ea typeface="Arial"/>
                <a:cs typeface="Arial"/>
                <a:sym typeface="Arial"/>
              </a:endParaRPr>
            </a:p>
          </p:txBody>
        </p:sp>
      </p:grpSp>
      <p:pic>
        <p:nvPicPr>
          <p:cNvPr id="338" name="Google Shape;338;p29"/>
          <p:cNvPicPr preferRelativeResize="0"/>
          <p:nvPr/>
        </p:nvPicPr>
        <p:blipFill>
          <a:blip r:embed="rId4">
            <a:alphaModFix/>
          </a:blip>
          <a:stretch>
            <a:fillRect/>
          </a:stretch>
        </p:blipFill>
        <p:spPr>
          <a:xfrm>
            <a:off x="4106991" y="8197460"/>
            <a:ext cx="3261627" cy="232437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30"/>
          <p:cNvSpPr/>
          <p:nvPr/>
        </p:nvSpPr>
        <p:spPr>
          <a:xfrm flipH="1" rot="10800000">
            <a:off x="436075" y="791650"/>
            <a:ext cx="6654000" cy="10092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latin typeface="Titillium Web"/>
              <a:ea typeface="Titillium Web"/>
              <a:cs typeface="Titillium Web"/>
              <a:sym typeface="Titillium Web"/>
            </a:endParaRPr>
          </a:p>
        </p:txBody>
      </p:sp>
      <p:pic>
        <p:nvPicPr>
          <p:cNvPr id="344" name="Google Shape;344;p30"/>
          <p:cNvPicPr preferRelativeResize="0"/>
          <p:nvPr/>
        </p:nvPicPr>
        <p:blipFill rotWithShape="1">
          <a:blip r:embed="rId3">
            <a:alphaModFix/>
          </a:blip>
          <a:srcRect b="22166" l="29386" r="31472" t="14861"/>
          <a:stretch/>
        </p:blipFill>
        <p:spPr>
          <a:xfrm>
            <a:off x="252725" y="2302550"/>
            <a:ext cx="630402" cy="715101"/>
          </a:xfrm>
          <a:prstGeom prst="rect">
            <a:avLst/>
          </a:prstGeom>
          <a:noFill/>
          <a:ln>
            <a:noFill/>
          </a:ln>
        </p:spPr>
      </p:pic>
      <p:sp>
        <p:nvSpPr>
          <p:cNvPr id="345" name="Google Shape;345;p30"/>
          <p:cNvSpPr/>
          <p:nvPr/>
        </p:nvSpPr>
        <p:spPr>
          <a:xfrm>
            <a:off x="336040" y="3017655"/>
            <a:ext cx="3297600" cy="1826100"/>
          </a:xfrm>
          <a:prstGeom prst="roundRect">
            <a:avLst>
              <a:gd fmla="val 9231" name="adj"/>
            </a:avLst>
          </a:prstGeom>
          <a:solidFill>
            <a:srgbClr val="F3F3F3"/>
          </a:solidFill>
          <a:ln>
            <a:noFill/>
          </a:ln>
        </p:spPr>
        <p:txBody>
          <a:bodyPr anchorCtr="0" anchor="ctr" bIns="92150" lIns="92150" spcFirstLastPara="1" rIns="92150" wrap="square" tIns="92150">
            <a:noAutofit/>
          </a:bodyPr>
          <a:lstStyle/>
          <a:p>
            <a:pPr indent="0" lvl="0" marL="0" rtl="0" algn="l">
              <a:spcBef>
                <a:spcPts val="0"/>
              </a:spcBef>
              <a:spcAft>
                <a:spcPts val="0"/>
              </a:spcAft>
              <a:buNone/>
            </a:pPr>
            <a:r>
              <a:t/>
            </a:r>
            <a:endParaRPr sz="1000">
              <a:latin typeface="Titillium Web"/>
              <a:ea typeface="Titillium Web"/>
              <a:cs typeface="Titillium Web"/>
              <a:sym typeface="Titillium Web"/>
            </a:endParaRPr>
          </a:p>
        </p:txBody>
      </p:sp>
      <p:sp>
        <p:nvSpPr>
          <p:cNvPr id="346" name="Google Shape;346;p30"/>
          <p:cNvSpPr/>
          <p:nvPr/>
        </p:nvSpPr>
        <p:spPr>
          <a:xfrm>
            <a:off x="4009608" y="3017658"/>
            <a:ext cx="3297600" cy="1826100"/>
          </a:xfrm>
          <a:prstGeom prst="roundRect">
            <a:avLst>
              <a:gd fmla="val 9231" name="adj"/>
            </a:avLst>
          </a:prstGeom>
          <a:solidFill>
            <a:srgbClr val="F3F3F3"/>
          </a:solidFill>
          <a:ln>
            <a:noFill/>
          </a:ln>
        </p:spPr>
        <p:txBody>
          <a:bodyPr anchorCtr="0" anchor="ctr" bIns="92150" lIns="92150" spcFirstLastPara="1" rIns="92150" wrap="square" tIns="92150">
            <a:noAutofit/>
          </a:bodyPr>
          <a:lstStyle/>
          <a:p>
            <a:pPr indent="0" lvl="0" marL="0" rtl="0" algn="l">
              <a:spcBef>
                <a:spcPts val="0"/>
              </a:spcBef>
              <a:spcAft>
                <a:spcPts val="0"/>
              </a:spcAft>
              <a:buNone/>
            </a:pPr>
            <a:r>
              <a:t/>
            </a:r>
            <a:endParaRPr sz="1000">
              <a:latin typeface="Titillium Web"/>
              <a:ea typeface="Titillium Web"/>
              <a:cs typeface="Titillium Web"/>
              <a:sym typeface="Titillium Web"/>
            </a:endParaRPr>
          </a:p>
        </p:txBody>
      </p:sp>
      <p:sp>
        <p:nvSpPr>
          <p:cNvPr id="347" name="Google Shape;347;p30"/>
          <p:cNvSpPr/>
          <p:nvPr/>
        </p:nvSpPr>
        <p:spPr>
          <a:xfrm>
            <a:off x="336025" y="5802698"/>
            <a:ext cx="3297600" cy="2089500"/>
          </a:xfrm>
          <a:prstGeom prst="roundRect">
            <a:avLst>
              <a:gd fmla="val 9231" name="adj"/>
            </a:avLst>
          </a:prstGeom>
          <a:solidFill>
            <a:srgbClr val="F3F3F3"/>
          </a:solidFill>
          <a:ln>
            <a:noFill/>
          </a:ln>
        </p:spPr>
        <p:txBody>
          <a:bodyPr anchorCtr="0" anchor="ctr" bIns="92150" lIns="92150" spcFirstLastPara="1" rIns="92150" wrap="square" tIns="92150">
            <a:noAutofit/>
          </a:bodyPr>
          <a:lstStyle/>
          <a:p>
            <a:pPr indent="0" lvl="0" marL="0" rtl="0" algn="l">
              <a:spcBef>
                <a:spcPts val="0"/>
              </a:spcBef>
              <a:spcAft>
                <a:spcPts val="0"/>
              </a:spcAft>
              <a:buNone/>
            </a:pPr>
            <a:r>
              <a:t/>
            </a:r>
            <a:endParaRPr sz="1000">
              <a:latin typeface="Titillium Web"/>
              <a:ea typeface="Titillium Web"/>
              <a:cs typeface="Titillium Web"/>
              <a:sym typeface="Titillium Web"/>
            </a:endParaRPr>
          </a:p>
        </p:txBody>
      </p:sp>
      <p:sp>
        <p:nvSpPr>
          <p:cNvPr id="348" name="Google Shape;348;p30"/>
          <p:cNvSpPr/>
          <p:nvPr/>
        </p:nvSpPr>
        <p:spPr>
          <a:xfrm>
            <a:off x="4009603" y="5802711"/>
            <a:ext cx="3297600" cy="1753800"/>
          </a:xfrm>
          <a:prstGeom prst="roundRect">
            <a:avLst>
              <a:gd fmla="val 9231" name="adj"/>
            </a:avLst>
          </a:prstGeom>
          <a:solidFill>
            <a:srgbClr val="F3F3F3"/>
          </a:solidFill>
          <a:ln>
            <a:noFill/>
          </a:ln>
        </p:spPr>
        <p:txBody>
          <a:bodyPr anchorCtr="0" anchor="ctr" bIns="92150" lIns="92150" spcFirstLastPara="1" rIns="92150" wrap="square" tIns="92150">
            <a:noAutofit/>
          </a:bodyPr>
          <a:lstStyle/>
          <a:p>
            <a:pPr indent="0" lvl="0" marL="0" rtl="0" algn="l">
              <a:spcBef>
                <a:spcPts val="0"/>
              </a:spcBef>
              <a:spcAft>
                <a:spcPts val="0"/>
              </a:spcAft>
              <a:buNone/>
            </a:pPr>
            <a:r>
              <a:t/>
            </a:r>
            <a:endParaRPr sz="1000">
              <a:latin typeface="Titillium Web"/>
              <a:ea typeface="Titillium Web"/>
              <a:cs typeface="Titillium Web"/>
              <a:sym typeface="Titillium Web"/>
            </a:endParaRPr>
          </a:p>
        </p:txBody>
      </p:sp>
      <p:sp>
        <p:nvSpPr>
          <p:cNvPr id="349" name="Google Shape;349;p30"/>
          <p:cNvSpPr/>
          <p:nvPr/>
        </p:nvSpPr>
        <p:spPr>
          <a:xfrm>
            <a:off x="336025" y="8552828"/>
            <a:ext cx="3297600" cy="1840500"/>
          </a:xfrm>
          <a:prstGeom prst="roundRect">
            <a:avLst>
              <a:gd fmla="val 9231" name="adj"/>
            </a:avLst>
          </a:prstGeom>
          <a:solidFill>
            <a:srgbClr val="F3F3F3"/>
          </a:solidFill>
          <a:ln>
            <a:noFill/>
          </a:ln>
        </p:spPr>
        <p:txBody>
          <a:bodyPr anchorCtr="0" anchor="ctr" bIns="92150" lIns="92150" spcFirstLastPara="1" rIns="92150" wrap="square" tIns="92150">
            <a:noAutofit/>
          </a:bodyPr>
          <a:lstStyle/>
          <a:p>
            <a:pPr indent="0" lvl="0" marL="0" rtl="0" algn="l">
              <a:spcBef>
                <a:spcPts val="0"/>
              </a:spcBef>
              <a:spcAft>
                <a:spcPts val="0"/>
              </a:spcAft>
              <a:buNone/>
            </a:pPr>
            <a:r>
              <a:t/>
            </a:r>
            <a:endParaRPr sz="1000">
              <a:latin typeface="Titillium Web"/>
              <a:ea typeface="Titillium Web"/>
              <a:cs typeface="Titillium Web"/>
              <a:sym typeface="Titillium Web"/>
            </a:endParaRPr>
          </a:p>
        </p:txBody>
      </p:sp>
      <p:sp>
        <p:nvSpPr>
          <p:cNvPr id="350" name="Google Shape;350;p30"/>
          <p:cNvSpPr/>
          <p:nvPr/>
        </p:nvSpPr>
        <p:spPr>
          <a:xfrm>
            <a:off x="4009550" y="8596186"/>
            <a:ext cx="3297600" cy="1797000"/>
          </a:xfrm>
          <a:prstGeom prst="roundRect">
            <a:avLst>
              <a:gd fmla="val 9231" name="adj"/>
            </a:avLst>
          </a:prstGeom>
          <a:solidFill>
            <a:srgbClr val="F3F3F3"/>
          </a:solidFill>
          <a:ln>
            <a:noFill/>
          </a:ln>
        </p:spPr>
        <p:txBody>
          <a:bodyPr anchorCtr="0" anchor="ctr" bIns="92150" lIns="92150" spcFirstLastPara="1" rIns="92150" wrap="square" tIns="92150">
            <a:noAutofit/>
          </a:bodyPr>
          <a:lstStyle/>
          <a:p>
            <a:pPr indent="0" lvl="0" marL="0" rtl="0" algn="l">
              <a:spcBef>
                <a:spcPts val="0"/>
              </a:spcBef>
              <a:spcAft>
                <a:spcPts val="0"/>
              </a:spcAft>
              <a:buNone/>
            </a:pPr>
            <a:r>
              <a:t/>
            </a:r>
            <a:endParaRPr sz="1000">
              <a:latin typeface="Titillium Web"/>
              <a:ea typeface="Titillium Web"/>
              <a:cs typeface="Titillium Web"/>
              <a:sym typeface="Titillium Web"/>
            </a:endParaRPr>
          </a:p>
        </p:txBody>
      </p:sp>
      <p:sp>
        <p:nvSpPr>
          <p:cNvPr id="351" name="Google Shape;351;p30"/>
          <p:cNvSpPr txBox="1"/>
          <p:nvPr/>
        </p:nvSpPr>
        <p:spPr>
          <a:xfrm>
            <a:off x="753175" y="999375"/>
            <a:ext cx="63960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134F5C"/>
                </a:solidFill>
                <a:latin typeface="Titillium Web"/>
                <a:ea typeface="Titillium Web"/>
                <a:cs typeface="Titillium Web"/>
                <a:sym typeface="Titillium Web"/>
              </a:rPr>
              <a:t>Therapeutic applications of diuretics</a:t>
            </a:r>
            <a:endParaRPr b="1" sz="3000">
              <a:solidFill>
                <a:srgbClr val="134F5C"/>
              </a:solidFill>
              <a:latin typeface="Titillium Web"/>
              <a:ea typeface="Titillium Web"/>
              <a:cs typeface="Titillium Web"/>
              <a:sym typeface="Titillium Web"/>
            </a:endParaRPr>
          </a:p>
          <a:p>
            <a:pPr indent="0" lvl="0" marL="0" rtl="0" algn="ctr">
              <a:spcBef>
                <a:spcPts val="0"/>
              </a:spcBef>
              <a:spcAft>
                <a:spcPts val="0"/>
              </a:spcAft>
              <a:buNone/>
            </a:pPr>
            <a:r>
              <a:t/>
            </a:r>
            <a:endParaRPr b="1" sz="3000">
              <a:solidFill>
                <a:srgbClr val="134F5C"/>
              </a:solidFill>
              <a:latin typeface="Titillium Web"/>
              <a:ea typeface="Titillium Web"/>
              <a:cs typeface="Titillium Web"/>
              <a:sym typeface="Titillium Web"/>
            </a:endParaRPr>
          </a:p>
        </p:txBody>
      </p:sp>
      <p:sp>
        <p:nvSpPr>
          <p:cNvPr id="352" name="Google Shape;352;p30"/>
          <p:cNvSpPr/>
          <p:nvPr/>
        </p:nvSpPr>
        <p:spPr>
          <a:xfrm>
            <a:off x="883149" y="2503063"/>
            <a:ext cx="2750544" cy="709560"/>
          </a:xfrm>
          <a:prstGeom prst="flowChartTerminator">
            <a:avLst/>
          </a:prstGeom>
          <a:solidFill>
            <a:srgbClr val="76A5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Titillium Web"/>
                <a:ea typeface="Titillium Web"/>
                <a:cs typeface="Titillium Web"/>
                <a:sym typeface="Titillium Web"/>
              </a:rPr>
              <a:t>         </a:t>
            </a:r>
            <a:endParaRPr>
              <a:latin typeface="Titillium Web"/>
              <a:ea typeface="Titillium Web"/>
              <a:cs typeface="Titillium Web"/>
              <a:sym typeface="Titillium Web"/>
            </a:endParaRPr>
          </a:p>
        </p:txBody>
      </p:sp>
      <p:sp>
        <p:nvSpPr>
          <p:cNvPr id="353" name="Google Shape;353;p30"/>
          <p:cNvSpPr/>
          <p:nvPr/>
        </p:nvSpPr>
        <p:spPr>
          <a:xfrm>
            <a:off x="883136" y="5336504"/>
            <a:ext cx="2750544" cy="681480"/>
          </a:xfrm>
          <a:prstGeom prst="flowChartTerminator">
            <a:avLst/>
          </a:prstGeom>
          <a:solidFill>
            <a:srgbClr val="76A5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Titillium Web"/>
                <a:ea typeface="Titillium Web"/>
                <a:cs typeface="Titillium Web"/>
                <a:sym typeface="Titillium Web"/>
              </a:rPr>
              <a:t>         </a:t>
            </a:r>
            <a:endParaRPr>
              <a:latin typeface="Titillium Web"/>
              <a:ea typeface="Titillium Web"/>
              <a:cs typeface="Titillium Web"/>
              <a:sym typeface="Titillium Web"/>
            </a:endParaRPr>
          </a:p>
        </p:txBody>
      </p:sp>
      <p:sp>
        <p:nvSpPr>
          <p:cNvPr id="354" name="Google Shape;354;p30"/>
          <p:cNvSpPr/>
          <p:nvPr/>
        </p:nvSpPr>
        <p:spPr>
          <a:xfrm>
            <a:off x="4556735" y="2503063"/>
            <a:ext cx="2750544" cy="709560"/>
          </a:xfrm>
          <a:prstGeom prst="flowChartTerminator">
            <a:avLst/>
          </a:prstGeom>
          <a:solidFill>
            <a:srgbClr val="76A5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Titillium Web"/>
                <a:ea typeface="Titillium Web"/>
                <a:cs typeface="Titillium Web"/>
                <a:sym typeface="Titillium Web"/>
              </a:rPr>
              <a:t>         </a:t>
            </a:r>
            <a:endParaRPr>
              <a:latin typeface="Titillium Web"/>
              <a:ea typeface="Titillium Web"/>
              <a:cs typeface="Titillium Web"/>
              <a:sym typeface="Titillium Web"/>
            </a:endParaRPr>
          </a:p>
        </p:txBody>
      </p:sp>
      <p:sp>
        <p:nvSpPr>
          <p:cNvPr id="355" name="Google Shape;355;p30"/>
          <p:cNvSpPr/>
          <p:nvPr/>
        </p:nvSpPr>
        <p:spPr>
          <a:xfrm>
            <a:off x="4556728" y="5336500"/>
            <a:ext cx="2750544" cy="681480"/>
          </a:xfrm>
          <a:prstGeom prst="flowChartTerminator">
            <a:avLst/>
          </a:prstGeom>
          <a:solidFill>
            <a:srgbClr val="76A5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Titillium Web"/>
                <a:ea typeface="Titillium Web"/>
                <a:cs typeface="Titillium Web"/>
                <a:sym typeface="Titillium Web"/>
              </a:rPr>
              <a:t>         </a:t>
            </a:r>
            <a:endParaRPr>
              <a:latin typeface="Titillium Web"/>
              <a:ea typeface="Titillium Web"/>
              <a:cs typeface="Titillium Web"/>
              <a:sym typeface="Titillium Web"/>
            </a:endParaRPr>
          </a:p>
        </p:txBody>
      </p:sp>
      <p:sp>
        <p:nvSpPr>
          <p:cNvPr id="356" name="Google Shape;356;p30"/>
          <p:cNvSpPr/>
          <p:nvPr/>
        </p:nvSpPr>
        <p:spPr>
          <a:xfrm>
            <a:off x="932228" y="8045858"/>
            <a:ext cx="2750544" cy="715122"/>
          </a:xfrm>
          <a:prstGeom prst="flowChartTerminator">
            <a:avLst/>
          </a:prstGeom>
          <a:solidFill>
            <a:srgbClr val="76A5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Titillium Web"/>
                <a:ea typeface="Titillium Web"/>
                <a:cs typeface="Titillium Web"/>
                <a:sym typeface="Titillium Web"/>
              </a:rPr>
              <a:t>         </a:t>
            </a:r>
            <a:endParaRPr>
              <a:latin typeface="Titillium Web"/>
              <a:ea typeface="Titillium Web"/>
              <a:cs typeface="Titillium Web"/>
              <a:sym typeface="Titillium Web"/>
            </a:endParaRPr>
          </a:p>
        </p:txBody>
      </p:sp>
      <p:sp>
        <p:nvSpPr>
          <p:cNvPr id="357" name="Google Shape;357;p30"/>
          <p:cNvSpPr/>
          <p:nvPr/>
        </p:nvSpPr>
        <p:spPr>
          <a:xfrm>
            <a:off x="4556737" y="8045850"/>
            <a:ext cx="2750544" cy="698274"/>
          </a:xfrm>
          <a:prstGeom prst="flowChartTerminator">
            <a:avLst/>
          </a:prstGeom>
          <a:solidFill>
            <a:srgbClr val="76A5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Titillium Web"/>
                <a:ea typeface="Titillium Web"/>
                <a:cs typeface="Titillium Web"/>
                <a:sym typeface="Titillium Web"/>
              </a:rPr>
              <a:t>         </a:t>
            </a:r>
            <a:endParaRPr>
              <a:latin typeface="Titillium Web"/>
              <a:ea typeface="Titillium Web"/>
              <a:cs typeface="Titillium Web"/>
              <a:sym typeface="Titillium Web"/>
            </a:endParaRPr>
          </a:p>
        </p:txBody>
      </p:sp>
      <p:sp>
        <p:nvSpPr>
          <p:cNvPr id="358" name="Google Shape;358;p30"/>
          <p:cNvSpPr txBox="1"/>
          <p:nvPr/>
        </p:nvSpPr>
        <p:spPr>
          <a:xfrm>
            <a:off x="1126855" y="2622462"/>
            <a:ext cx="20346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rgbClr val="FFFFFF"/>
                </a:solidFill>
                <a:latin typeface="Titillium Web"/>
                <a:ea typeface="Titillium Web"/>
                <a:cs typeface="Titillium Web"/>
                <a:sym typeface="Titillium Web"/>
              </a:rPr>
              <a:t>hypertension</a:t>
            </a:r>
            <a:endParaRPr b="1" sz="2000">
              <a:solidFill>
                <a:srgbClr val="FFFFFF"/>
              </a:solidFill>
              <a:latin typeface="Titillium Web"/>
              <a:ea typeface="Titillium Web"/>
              <a:cs typeface="Titillium Web"/>
              <a:sym typeface="Titillium Web"/>
            </a:endParaRPr>
          </a:p>
        </p:txBody>
      </p:sp>
      <p:sp>
        <p:nvSpPr>
          <p:cNvPr id="359" name="Google Shape;359;p30"/>
          <p:cNvSpPr txBox="1"/>
          <p:nvPr/>
        </p:nvSpPr>
        <p:spPr>
          <a:xfrm>
            <a:off x="519186" y="3212625"/>
            <a:ext cx="2796300" cy="166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Titillium Web"/>
                <a:ea typeface="Titillium Web"/>
                <a:cs typeface="Titillium Web"/>
                <a:sym typeface="Titillium Web"/>
              </a:rPr>
              <a:t>Thiazide diuretics</a:t>
            </a:r>
            <a:endParaRPr b="1">
              <a:latin typeface="Titillium Web"/>
              <a:ea typeface="Titillium Web"/>
              <a:cs typeface="Titillium Web"/>
              <a:sym typeface="Titillium Web"/>
            </a:endParaRPr>
          </a:p>
          <a:p>
            <a:pPr indent="0" lvl="0" marL="0" rtl="0" algn="l">
              <a:spcBef>
                <a:spcPts val="0"/>
              </a:spcBef>
              <a:spcAft>
                <a:spcPts val="0"/>
              </a:spcAft>
              <a:buNone/>
            </a:pPr>
            <a:r>
              <a:rPr lang="en">
                <a:latin typeface="Titillium Web"/>
                <a:ea typeface="Titillium Web"/>
                <a:cs typeface="Titillium Web"/>
                <a:sym typeface="Titillium Web"/>
              </a:rPr>
              <a:t>-used alone or in combination with beta-blockers at low- dose</a:t>
            </a:r>
            <a:endParaRPr>
              <a:latin typeface="Titillium Web"/>
              <a:ea typeface="Titillium Web"/>
              <a:cs typeface="Titillium Web"/>
              <a:sym typeface="Titillium Web"/>
            </a:endParaRPr>
          </a:p>
          <a:p>
            <a:pPr indent="0" lvl="0" marL="0" rtl="0" algn="l">
              <a:spcBef>
                <a:spcPts val="0"/>
              </a:spcBef>
              <a:spcAft>
                <a:spcPts val="0"/>
              </a:spcAft>
              <a:buNone/>
            </a:pPr>
            <a:r>
              <a:rPr lang="en">
                <a:latin typeface="Titillium Web"/>
                <a:ea typeface="Titillium Web"/>
                <a:cs typeface="Titillium Web"/>
                <a:sym typeface="Titillium Web"/>
              </a:rPr>
              <a:t> (fewer side effects)</a:t>
            </a:r>
            <a:endParaRPr>
              <a:latin typeface="Titillium Web"/>
              <a:ea typeface="Titillium Web"/>
              <a:cs typeface="Titillium Web"/>
              <a:sym typeface="Titillium Web"/>
            </a:endParaRPr>
          </a:p>
          <a:p>
            <a:pPr indent="0" lvl="0" marL="0" rtl="0" algn="l">
              <a:spcBef>
                <a:spcPts val="0"/>
              </a:spcBef>
              <a:spcAft>
                <a:spcPts val="0"/>
              </a:spcAft>
              <a:buNone/>
            </a:pPr>
            <a:r>
              <a:rPr lang="en">
                <a:latin typeface="Titillium Web"/>
                <a:ea typeface="Titillium Web"/>
                <a:cs typeface="Titillium Web"/>
                <a:sym typeface="Titillium Web"/>
              </a:rPr>
              <a:t>-In presence of renal failure, </a:t>
            </a:r>
            <a:endParaRPr>
              <a:latin typeface="Titillium Web"/>
              <a:ea typeface="Titillium Web"/>
              <a:cs typeface="Titillium Web"/>
              <a:sym typeface="Titillium Web"/>
            </a:endParaRPr>
          </a:p>
          <a:p>
            <a:pPr indent="0" lvl="0" marL="0" rtl="0" algn="l">
              <a:spcBef>
                <a:spcPts val="0"/>
              </a:spcBef>
              <a:spcAft>
                <a:spcPts val="0"/>
              </a:spcAft>
              <a:buNone/>
            </a:pPr>
            <a:r>
              <a:rPr b="1" lang="en">
                <a:latin typeface="Titillium Web"/>
                <a:ea typeface="Titillium Web"/>
                <a:cs typeface="Titillium Web"/>
                <a:sym typeface="Titillium Web"/>
              </a:rPr>
              <a:t>loop diuretic</a:t>
            </a:r>
            <a:r>
              <a:rPr lang="en">
                <a:latin typeface="Titillium Web"/>
                <a:ea typeface="Titillium Web"/>
                <a:cs typeface="Titillium Web"/>
                <a:sym typeface="Titillium Web"/>
              </a:rPr>
              <a:t> is used.</a:t>
            </a:r>
            <a:endParaRPr>
              <a:latin typeface="Titillium Web"/>
              <a:ea typeface="Titillium Web"/>
              <a:cs typeface="Titillium Web"/>
              <a:sym typeface="Titillium Web"/>
            </a:endParaRPr>
          </a:p>
          <a:p>
            <a:pPr indent="0" lvl="0" marL="0" rtl="0" algn="l">
              <a:spcBef>
                <a:spcPts val="0"/>
              </a:spcBef>
              <a:spcAft>
                <a:spcPts val="0"/>
              </a:spcAft>
              <a:buNone/>
            </a:pPr>
            <a:r>
              <a:t/>
            </a:r>
            <a:endParaRPr>
              <a:latin typeface="Roboto"/>
              <a:ea typeface="Roboto"/>
              <a:cs typeface="Roboto"/>
              <a:sym typeface="Roboto"/>
            </a:endParaRPr>
          </a:p>
        </p:txBody>
      </p:sp>
      <p:sp>
        <p:nvSpPr>
          <p:cNvPr id="360" name="Google Shape;360;p30"/>
          <p:cNvSpPr txBox="1"/>
          <p:nvPr/>
        </p:nvSpPr>
        <p:spPr>
          <a:xfrm>
            <a:off x="4082638" y="3212625"/>
            <a:ext cx="3151500" cy="1242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Titillium Web"/>
                <a:ea typeface="Titillium Web"/>
                <a:cs typeface="Titillium Web"/>
                <a:sym typeface="Titillium Web"/>
              </a:rPr>
              <a:t>- </a:t>
            </a:r>
            <a:r>
              <a:rPr b="1" lang="en">
                <a:latin typeface="Titillium Web"/>
                <a:ea typeface="Titillium Web"/>
                <a:cs typeface="Titillium Web"/>
                <a:sym typeface="Titillium Web"/>
              </a:rPr>
              <a:t>Thiazide diuretic</a:t>
            </a:r>
            <a:r>
              <a:rPr lang="en">
                <a:latin typeface="Titillium Web"/>
                <a:ea typeface="Titillium Web"/>
                <a:cs typeface="Titillium Web"/>
                <a:sym typeface="Titillium Web"/>
              </a:rPr>
              <a:t> is used in mild edema with normal renal function. </a:t>
            </a:r>
            <a:endParaRPr>
              <a:latin typeface="Titillium Web"/>
              <a:ea typeface="Titillium Web"/>
              <a:cs typeface="Titillium Web"/>
              <a:sym typeface="Titillium Web"/>
            </a:endParaRPr>
          </a:p>
          <a:p>
            <a:pPr indent="0" lvl="0" marL="0" rtl="0" algn="l">
              <a:spcBef>
                <a:spcPts val="0"/>
              </a:spcBef>
              <a:spcAft>
                <a:spcPts val="0"/>
              </a:spcAft>
              <a:buNone/>
            </a:pPr>
            <a:r>
              <a:rPr lang="en">
                <a:latin typeface="Titillium Web"/>
                <a:ea typeface="Titillium Web"/>
                <a:cs typeface="Titillium Web"/>
                <a:sym typeface="Titillium Web"/>
              </a:rPr>
              <a:t>- </a:t>
            </a:r>
            <a:r>
              <a:rPr b="1" lang="en">
                <a:latin typeface="Titillium Web"/>
                <a:ea typeface="Titillium Web"/>
                <a:cs typeface="Titillium Web"/>
                <a:sym typeface="Titillium Web"/>
              </a:rPr>
              <a:t>Loop diuretics</a:t>
            </a:r>
            <a:r>
              <a:rPr lang="en">
                <a:latin typeface="Titillium Web"/>
                <a:ea typeface="Titillium Web"/>
                <a:cs typeface="Titillium Web"/>
                <a:sym typeface="Titillium Web"/>
              </a:rPr>
              <a:t> are used in cases with impaired renal function.</a:t>
            </a:r>
            <a:endParaRPr>
              <a:latin typeface="Titillium Web"/>
              <a:ea typeface="Titillium Web"/>
              <a:cs typeface="Titillium Web"/>
              <a:sym typeface="Titillium Web"/>
            </a:endParaRPr>
          </a:p>
          <a:p>
            <a:pPr indent="0" lvl="0" marL="0" rtl="0" algn="l">
              <a:spcBef>
                <a:spcPts val="0"/>
              </a:spcBef>
              <a:spcAft>
                <a:spcPts val="0"/>
              </a:spcAft>
              <a:buNone/>
            </a:pPr>
            <a:r>
              <a:t/>
            </a:r>
            <a:endParaRPr>
              <a:latin typeface="Roboto"/>
              <a:ea typeface="Roboto"/>
              <a:cs typeface="Roboto"/>
              <a:sym typeface="Roboto"/>
            </a:endParaRPr>
          </a:p>
        </p:txBody>
      </p:sp>
      <p:sp>
        <p:nvSpPr>
          <p:cNvPr id="361" name="Google Shape;361;p30"/>
          <p:cNvSpPr txBox="1"/>
          <p:nvPr/>
        </p:nvSpPr>
        <p:spPr>
          <a:xfrm>
            <a:off x="482125" y="6017975"/>
            <a:ext cx="3151500" cy="208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 </a:t>
            </a:r>
            <a:r>
              <a:rPr b="1" lang="en">
                <a:latin typeface="Titillium Web"/>
                <a:ea typeface="Titillium Web"/>
                <a:cs typeface="Titillium Web"/>
                <a:sym typeface="Titillium Web"/>
              </a:rPr>
              <a:t>Thiazides</a:t>
            </a:r>
            <a:r>
              <a:rPr lang="en">
                <a:latin typeface="Titillium Web"/>
                <a:ea typeface="Titillium Web"/>
                <a:cs typeface="Titillium Web"/>
                <a:sym typeface="Titillium Web"/>
              </a:rPr>
              <a:t> may be used in only mild cases with well-preserved renal function. </a:t>
            </a:r>
            <a:endParaRPr>
              <a:latin typeface="Titillium Web"/>
              <a:ea typeface="Titillium Web"/>
              <a:cs typeface="Titillium Web"/>
              <a:sym typeface="Titillium Web"/>
            </a:endParaRPr>
          </a:p>
          <a:p>
            <a:pPr indent="0" lvl="0" marL="0" rtl="0" algn="l">
              <a:spcBef>
                <a:spcPts val="0"/>
              </a:spcBef>
              <a:spcAft>
                <a:spcPts val="0"/>
              </a:spcAft>
              <a:buNone/>
            </a:pPr>
            <a:r>
              <a:rPr lang="en">
                <a:latin typeface="Titillium Web"/>
                <a:ea typeface="Titillium Web"/>
                <a:cs typeface="Titillium Web"/>
                <a:sym typeface="Titillium Web"/>
              </a:rPr>
              <a:t>- </a:t>
            </a:r>
            <a:r>
              <a:rPr b="1" lang="en">
                <a:latin typeface="Titillium Web"/>
                <a:ea typeface="Titillium Web"/>
                <a:cs typeface="Titillium Web"/>
                <a:sym typeface="Titillium Web"/>
              </a:rPr>
              <a:t>Loop diuretics</a:t>
            </a:r>
            <a:r>
              <a:rPr lang="en">
                <a:latin typeface="Titillium Web"/>
                <a:ea typeface="Titillium Web"/>
                <a:cs typeface="Titillium Web"/>
                <a:sym typeface="Titillium Web"/>
              </a:rPr>
              <a:t> are much preferred in severe cases especially when GFR is lowered. </a:t>
            </a:r>
            <a:endParaRPr>
              <a:latin typeface="Titillium Web"/>
              <a:ea typeface="Titillium Web"/>
              <a:cs typeface="Titillium Web"/>
              <a:sym typeface="Titillium Web"/>
            </a:endParaRPr>
          </a:p>
          <a:p>
            <a:pPr indent="0" lvl="0" marL="0" rtl="0" algn="l">
              <a:spcBef>
                <a:spcPts val="0"/>
              </a:spcBef>
              <a:spcAft>
                <a:spcPts val="0"/>
              </a:spcAft>
              <a:buNone/>
            </a:pPr>
            <a:r>
              <a:rPr lang="en">
                <a:latin typeface="Titillium Web"/>
                <a:ea typeface="Titillium Web"/>
                <a:cs typeface="Titillium Web"/>
                <a:sym typeface="Titillium Web"/>
              </a:rPr>
              <a:t>- In life-threatening acute pulmonary edema, </a:t>
            </a:r>
            <a:r>
              <a:rPr lang="en">
                <a:solidFill>
                  <a:srgbClr val="FF0000"/>
                </a:solidFill>
                <a:latin typeface="Titillium Web"/>
                <a:ea typeface="Titillium Web"/>
                <a:cs typeface="Titillium Web"/>
                <a:sym typeface="Titillium Web"/>
              </a:rPr>
              <a:t>furosemide</a:t>
            </a:r>
            <a:r>
              <a:rPr lang="en">
                <a:latin typeface="Titillium Web"/>
                <a:ea typeface="Titillium Web"/>
                <a:cs typeface="Titillium Web"/>
                <a:sym typeface="Titillium Web"/>
              </a:rPr>
              <a:t> is given IV.</a:t>
            </a:r>
            <a:endParaRPr>
              <a:latin typeface="Titillium Web"/>
              <a:ea typeface="Titillium Web"/>
              <a:cs typeface="Titillium Web"/>
              <a:sym typeface="Titillium Web"/>
            </a:endParaRPr>
          </a:p>
          <a:p>
            <a:pPr indent="0" lvl="0" marL="0" rtl="0" algn="l">
              <a:spcBef>
                <a:spcPts val="0"/>
              </a:spcBef>
              <a:spcAft>
                <a:spcPts val="0"/>
              </a:spcAft>
              <a:buNone/>
            </a:pPr>
            <a:r>
              <a:t/>
            </a:r>
            <a:endParaRPr>
              <a:latin typeface="Roboto"/>
              <a:ea typeface="Roboto"/>
              <a:cs typeface="Roboto"/>
              <a:sym typeface="Roboto"/>
            </a:endParaRPr>
          </a:p>
        </p:txBody>
      </p:sp>
      <p:sp>
        <p:nvSpPr>
          <p:cNvPr id="362" name="Google Shape;362;p30"/>
          <p:cNvSpPr txBox="1"/>
          <p:nvPr/>
        </p:nvSpPr>
        <p:spPr>
          <a:xfrm>
            <a:off x="4082650" y="6081126"/>
            <a:ext cx="3151500" cy="145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Titillium Web"/>
                <a:ea typeface="Titillium Web"/>
                <a:cs typeface="Titillium Web"/>
                <a:sym typeface="Titillium Web"/>
              </a:rPr>
              <a:t>- </a:t>
            </a:r>
            <a:r>
              <a:rPr b="1" lang="en">
                <a:latin typeface="Titillium Web"/>
                <a:ea typeface="Titillium Web"/>
                <a:cs typeface="Titillium Web"/>
                <a:sym typeface="Titillium Web"/>
              </a:rPr>
              <a:t>Thiazides</a:t>
            </a:r>
            <a:r>
              <a:rPr lang="en">
                <a:latin typeface="Titillium Web"/>
                <a:ea typeface="Titillium Web"/>
                <a:cs typeface="Titillium Web"/>
                <a:sym typeface="Titillium Web"/>
              </a:rPr>
              <a:t> are used till GFR ≥ 40-50 ml/min. </a:t>
            </a:r>
            <a:endParaRPr>
              <a:latin typeface="Titillium Web"/>
              <a:ea typeface="Titillium Web"/>
              <a:cs typeface="Titillium Web"/>
              <a:sym typeface="Titillium Web"/>
            </a:endParaRPr>
          </a:p>
          <a:p>
            <a:pPr indent="0" lvl="0" marL="0" rtl="0" algn="l">
              <a:spcBef>
                <a:spcPts val="0"/>
              </a:spcBef>
              <a:spcAft>
                <a:spcPts val="0"/>
              </a:spcAft>
              <a:buNone/>
            </a:pPr>
            <a:r>
              <a:rPr lang="en">
                <a:latin typeface="Titillium Web"/>
                <a:ea typeface="Titillium Web"/>
                <a:cs typeface="Titillium Web"/>
                <a:sym typeface="Titillium Web"/>
              </a:rPr>
              <a:t>- </a:t>
            </a:r>
            <a:r>
              <a:rPr b="1" lang="en">
                <a:latin typeface="Titillium Web"/>
                <a:ea typeface="Titillium Web"/>
                <a:cs typeface="Titillium Web"/>
                <a:sym typeface="Titillium Web"/>
              </a:rPr>
              <a:t>Loop diuretic </a:t>
            </a:r>
            <a:r>
              <a:rPr lang="en">
                <a:latin typeface="Titillium Web"/>
                <a:ea typeface="Titillium Web"/>
                <a:cs typeface="Titillium Web"/>
                <a:sym typeface="Titillium Web"/>
              </a:rPr>
              <a:t>are used below given values, with increasing the dose as GFR goes down.</a:t>
            </a:r>
            <a:endParaRPr>
              <a:latin typeface="Titillium Web"/>
              <a:ea typeface="Titillium Web"/>
              <a:cs typeface="Titillium Web"/>
              <a:sym typeface="Titillium Web"/>
            </a:endParaRPr>
          </a:p>
          <a:p>
            <a:pPr indent="0" lvl="0" marL="0" rtl="0" algn="l">
              <a:spcBef>
                <a:spcPts val="0"/>
              </a:spcBef>
              <a:spcAft>
                <a:spcPts val="0"/>
              </a:spcAft>
              <a:buNone/>
            </a:pPr>
            <a:r>
              <a:t/>
            </a:r>
            <a:endParaRPr>
              <a:latin typeface="Roboto"/>
              <a:ea typeface="Roboto"/>
              <a:cs typeface="Roboto"/>
              <a:sym typeface="Roboto"/>
            </a:endParaRPr>
          </a:p>
        </p:txBody>
      </p:sp>
      <p:sp>
        <p:nvSpPr>
          <p:cNvPr id="363" name="Google Shape;363;p30"/>
          <p:cNvSpPr txBox="1"/>
          <p:nvPr/>
        </p:nvSpPr>
        <p:spPr>
          <a:xfrm>
            <a:off x="586674" y="9017525"/>
            <a:ext cx="2796300" cy="103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Titillium Web"/>
                <a:ea typeface="Titillium Web"/>
                <a:cs typeface="Titillium Web"/>
                <a:sym typeface="Titillium Web"/>
              </a:rPr>
              <a:t>Diabetes insipidus: Large volume (&gt;10 L/day) of dilute urine </a:t>
            </a:r>
            <a:endParaRPr>
              <a:latin typeface="Titillium Web"/>
              <a:ea typeface="Titillium Web"/>
              <a:cs typeface="Titillium Web"/>
              <a:sym typeface="Titillium Web"/>
            </a:endParaRPr>
          </a:p>
          <a:p>
            <a:pPr indent="0" lvl="0" marL="0" rtl="0" algn="l">
              <a:spcBef>
                <a:spcPts val="0"/>
              </a:spcBef>
              <a:spcAft>
                <a:spcPts val="0"/>
              </a:spcAft>
              <a:buNone/>
            </a:pPr>
            <a:r>
              <a:rPr lang="en">
                <a:latin typeface="Titillium Web"/>
                <a:ea typeface="Titillium Web"/>
                <a:cs typeface="Titillium Web"/>
                <a:sym typeface="Titillium Web"/>
              </a:rPr>
              <a:t>- </a:t>
            </a:r>
            <a:r>
              <a:rPr b="1" lang="en">
                <a:latin typeface="Titillium Web"/>
                <a:ea typeface="Titillium Web"/>
                <a:cs typeface="Titillium Web"/>
                <a:sym typeface="Titillium Web"/>
              </a:rPr>
              <a:t>Thiazide</a:t>
            </a:r>
            <a:r>
              <a:rPr lang="en">
                <a:latin typeface="Titillium Web"/>
                <a:ea typeface="Titillium Web"/>
                <a:cs typeface="Titillium Web"/>
                <a:sym typeface="Titillium Web"/>
              </a:rPr>
              <a:t> diuretics reduces urine volume</a:t>
            </a:r>
            <a:endParaRPr>
              <a:latin typeface="Titillium Web"/>
              <a:ea typeface="Titillium Web"/>
              <a:cs typeface="Titillium Web"/>
              <a:sym typeface="Titillium Web"/>
            </a:endParaRPr>
          </a:p>
        </p:txBody>
      </p:sp>
      <p:sp>
        <p:nvSpPr>
          <p:cNvPr id="364" name="Google Shape;364;p30"/>
          <p:cNvSpPr txBox="1"/>
          <p:nvPr/>
        </p:nvSpPr>
        <p:spPr>
          <a:xfrm>
            <a:off x="4253561" y="9022475"/>
            <a:ext cx="2939700" cy="59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Titillium Web"/>
                <a:ea typeface="Titillium Web"/>
                <a:cs typeface="Titillium Web"/>
                <a:sym typeface="Titillium Web"/>
              </a:rPr>
              <a:t>Spironolactone is the drug of choice.</a:t>
            </a:r>
            <a:endParaRPr sz="1300">
              <a:latin typeface="Titillium Web"/>
              <a:ea typeface="Titillium Web"/>
              <a:cs typeface="Titillium Web"/>
              <a:sym typeface="Titillium Web"/>
            </a:endParaRPr>
          </a:p>
          <a:p>
            <a:pPr indent="0" lvl="0" marL="0" rtl="0" algn="l">
              <a:spcBef>
                <a:spcPts val="0"/>
              </a:spcBef>
              <a:spcAft>
                <a:spcPts val="0"/>
              </a:spcAft>
              <a:buNone/>
            </a:pPr>
            <a:r>
              <a:t/>
            </a:r>
            <a:endParaRPr>
              <a:latin typeface="Roboto"/>
              <a:ea typeface="Roboto"/>
              <a:cs typeface="Roboto"/>
              <a:sym typeface="Roboto"/>
            </a:endParaRPr>
          </a:p>
        </p:txBody>
      </p:sp>
      <p:sp>
        <p:nvSpPr>
          <p:cNvPr id="365" name="Google Shape;365;p30"/>
          <p:cNvSpPr txBox="1"/>
          <p:nvPr/>
        </p:nvSpPr>
        <p:spPr>
          <a:xfrm>
            <a:off x="4369165" y="8005625"/>
            <a:ext cx="3005700" cy="101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rgbClr val="FFFFFF"/>
                </a:solidFill>
                <a:latin typeface="Titillium Web"/>
                <a:ea typeface="Titillium Web"/>
                <a:cs typeface="Titillium Web"/>
                <a:sym typeface="Titillium Web"/>
              </a:rPr>
              <a:t>Hepatic cirrhosis </a:t>
            </a:r>
            <a:endParaRPr b="1" sz="2000">
              <a:solidFill>
                <a:srgbClr val="FFFFFF"/>
              </a:solidFill>
              <a:latin typeface="Titillium Web"/>
              <a:ea typeface="Titillium Web"/>
              <a:cs typeface="Titillium Web"/>
              <a:sym typeface="Titillium Web"/>
            </a:endParaRPr>
          </a:p>
          <a:p>
            <a:pPr indent="0" lvl="0" marL="0" rtl="0" algn="ctr">
              <a:spcBef>
                <a:spcPts val="0"/>
              </a:spcBef>
              <a:spcAft>
                <a:spcPts val="0"/>
              </a:spcAft>
              <a:buNone/>
            </a:pPr>
            <a:r>
              <a:rPr b="1" lang="en" sz="2000">
                <a:solidFill>
                  <a:srgbClr val="FFFFFF"/>
                </a:solidFill>
                <a:latin typeface="Titillium Web"/>
                <a:ea typeface="Titillium Web"/>
                <a:cs typeface="Titillium Web"/>
                <a:sym typeface="Titillium Web"/>
              </a:rPr>
              <a:t>with ascites</a:t>
            </a:r>
            <a:endParaRPr b="1" sz="2000">
              <a:solidFill>
                <a:srgbClr val="FFFFFF"/>
              </a:solidFill>
              <a:latin typeface="Titillium Web"/>
              <a:ea typeface="Titillium Web"/>
              <a:cs typeface="Titillium Web"/>
              <a:sym typeface="Titillium Web"/>
            </a:endParaRPr>
          </a:p>
          <a:p>
            <a:pPr indent="0" lvl="0" marL="0" rtl="0" algn="ctr">
              <a:spcBef>
                <a:spcPts val="0"/>
              </a:spcBef>
              <a:spcAft>
                <a:spcPts val="0"/>
              </a:spcAft>
              <a:buNone/>
            </a:pPr>
            <a:r>
              <a:t/>
            </a:r>
            <a:endParaRPr b="1">
              <a:latin typeface="Roboto"/>
              <a:ea typeface="Roboto"/>
              <a:cs typeface="Roboto"/>
              <a:sym typeface="Roboto"/>
            </a:endParaRPr>
          </a:p>
        </p:txBody>
      </p:sp>
      <p:sp>
        <p:nvSpPr>
          <p:cNvPr id="366" name="Google Shape;366;p30"/>
          <p:cNvSpPr txBox="1"/>
          <p:nvPr/>
        </p:nvSpPr>
        <p:spPr>
          <a:xfrm>
            <a:off x="755997" y="6049838"/>
            <a:ext cx="60480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367" name="Google Shape;367;p30"/>
          <p:cNvSpPr txBox="1"/>
          <p:nvPr/>
        </p:nvSpPr>
        <p:spPr>
          <a:xfrm>
            <a:off x="1126839" y="8141856"/>
            <a:ext cx="6048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FFFFFF"/>
                </a:solidFill>
                <a:latin typeface="Titillium Web"/>
                <a:ea typeface="Titillium Web"/>
                <a:cs typeface="Titillium Web"/>
                <a:sym typeface="Titillium Web"/>
              </a:rPr>
              <a:t>Diabetes inspidus</a:t>
            </a:r>
            <a:endParaRPr b="1" sz="2000">
              <a:solidFill>
                <a:srgbClr val="FFFFFF"/>
              </a:solidFill>
              <a:latin typeface="Titillium Web"/>
              <a:ea typeface="Titillium Web"/>
              <a:cs typeface="Titillium Web"/>
              <a:sym typeface="Titillium Web"/>
            </a:endParaRPr>
          </a:p>
        </p:txBody>
      </p:sp>
      <p:sp>
        <p:nvSpPr>
          <p:cNvPr id="368" name="Google Shape;368;p30"/>
          <p:cNvSpPr txBox="1"/>
          <p:nvPr/>
        </p:nvSpPr>
        <p:spPr>
          <a:xfrm>
            <a:off x="755989" y="7047856"/>
            <a:ext cx="60480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369" name="Google Shape;369;p30"/>
          <p:cNvSpPr txBox="1"/>
          <p:nvPr/>
        </p:nvSpPr>
        <p:spPr>
          <a:xfrm>
            <a:off x="5059604" y="5382941"/>
            <a:ext cx="6048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FFFFFF"/>
                </a:solidFill>
                <a:latin typeface="Titillium Web"/>
                <a:ea typeface="Titillium Web"/>
                <a:cs typeface="Titillium Web"/>
                <a:sym typeface="Titillium Web"/>
              </a:rPr>
              <a:t>Renal failure</a:t>
            </a:r>
            <a:endParaRPr b="1" sz="2000">
              <a:solidFill>
                <a:srgbClr val="FFFFFF"/>
              </a:solidFill>
              <a:latin typeface="Titillium Web"/>
              <a:ea typeface="Titillium Web"/>
              <a:cs typeface="Titillium Web"/>
              <a:sym typeface="Titillium Web"/>
            </a:endParaRPr>
          </a:p>
        </p:txBody>
      </p:sp>
      <p:sp>
        <p:nvSpPr>
          <p:cNvPr id="370" name="Google Shape;370;p30"/>
          <p:cNvSpPr txBox="1"/>
          <p:nvPr/>
        </p:nvSpPr>
        <p:spPr>
          <a:xfrm>
            <a:off x="847674" y="5279288"/>
            <a:ext cx="2750700" cy="101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rgbClr val="FFFFFF"/>
                </a:solidFill>
                <a:latin typeface="Titillium Web"/>
                <a:ea typeface="Titillium Web"/>
                <a:cs typeface="Titillium Web"/>
                <a:sym typeface="Titillium Web"/>
              </a:rPr>
              <a:t>Congestive Heart Failure</a:t>
            </a:r>
            <a:endParaRPr b="1" sz="2000">
              <a:solidFill>
                <a:srgbClr val="FFFFFF"/>
              </a:solidFill>
              <a:latin typeface="Titillium Web"/>
              <a:ea typeface="Titillium Web"/>
              <a:cs typeface="Titillium Web"/>
              <a:sym typeface="Titillium Web"/>
            </a:endParaRPr>
          </a:p>
          <a:p>
            <a:pPr indent="0" lvl="0" marL="0" rtl="0" algn="ctr">
              <a:spcBef>
                <a:spcPts val="0"/>
              </a:spcBef>
              <a:spcAft>
                <a:spcPts val="0"/>
              </a:spcAft>
              <a:buNone/>
            </a:pPr>
            <a:r>
              <a:t/>
            </a:r>
            <a:endParaRPr>
              <a:latin typeface="Roboto"/>
              <a:ea typeface="Roboto"/>
              <a:cs typeface="Roboto"/>
              <a:sym typeface="Roboto"/>
            </a:endParaRPr>
          </a:p>
        </p:txBody>
      </p:sp>
      <p:sp>
        <p:nvSpPr>
          <p:cNvPr id="371" name="Google Shape;371;p30"/>
          <p:cNvSpPr txBox="1"/>
          <p:nvPr/>
        </p:nvSpPr>
        <p:spPr>
          <a:xfrm>
            <a:off x="4971155" y="2644754"/>
            <a:ext cx="6048000" cy="70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FFFFFF"/>
                </a:solidFill>
                <a:latin typeface="Titillium Web"/>
                <a:ea typeface="Titillium Web"/>
                <a:cs typeface="Titillium Web"/>
                <a:sym typeface="Titillium Web"/>
              </a:rPr>
              <a:t>Edema States</a:t>
            </a:r>
            <a:endParaRPr b="1" sz="2000">
              <a:solidFill>
                <a:srgbClr val="FFFFFF"/>
              </a:solidFill>
              <a:latin typeface="Titillium Web"/>
              <a:ea typeface="Titillium Web"/>
              <a:cs typeface="Titillium Web"/>
              <a:sym typeface="Titillium Web"/>
            </a:endParaRPr>
          </a:p>
          <a:p>
            <a:pPr indent="0" lvl="0" marL="0" rtl="0" algn="l">
              <a:spcBef>
                <a:spcPts val="0"/>
              </a:spcBef>
              <a:spcAft>
                <a:spcPts val="0"/>
              </a:spcAft>
              <a:buNone/>
            </a:pPr>
            <a:r>
              <a:t/>
            </a:r>
            <a:endParaRPr>
              <a:solidFill>
                <a:srgbClr val="FFFFFF"/>
              </a:solidFill>
              <a:latin typeface="Roboto"/>
              <a:ea typeface="Roboto"/>
              <a:cs typeface="Roboto"/>
              <a:sym typeface="Roboto"/>
            </a:endParaRPr>
          </a:p>
        </p:txBody>
      </p:sp>
      <p:pic>
        <p:nvPicPr>
          <p:cNvPr id="372" name="Google Shape;372;p30"/>
          <p:cNvPicPr preferRelativeResize="0"/>
          <p:nvPr/>
        </p:nvPicPr>
        <p:blipFill rotWithShape="1">
          <a:blip r:embed="rId4">
            <a:alphaModFix/>
          </a:blip>
          <a:srcRect b="36083" l="31585" r="32033" t="9598"/>
          <a:stretch/>
        </p:blipFill>
        <p:spPr>
          <a:xfrm>
            <a:off x="3888053" y="2331363"/>
            <a:ext cx="630402" cy="657463"/>
          </a:xfrm>
          <a:prstGeom prst="rect">
            <a:avLst/>
          </a:prstGeom>
          <a:noFill/>
          <a:ln>
            <a:noFill/>
          </a:ln>
        </p:spPr>
      </p:pic>
      <p:pic>
        <p:nvPicPr>
          <p:cNvPr id="373" name="Google Shape;373;p30"/>
          <p:cNvPicPr preferRelativeResize="0"/>
          <p:nvPr/>
        </p:nvPicPr>
        <p:blipFill rotWithShape="1">
          <a:blip r:embed="rId5">
            <a:alphaModFix/>
          </a:blip>
          <a:srcRect b="29167" l="28547" r="29764" t="7752"/>
          <a:stretch/>
        </p:blipFill>
        <p:spPr>
          <a:xfrm>
            <a:off x="217275" y="5007602"/>
            <a:ext cx="630402" cy="666328"/>
          </a:xfrm>
          <a:prstGeom prst="rect">
            <a:avLst/>
          </a:prstGeom>
          <a:noFill/>
          <a:ln>
            <a:noFill/>
          </a:ln>
        </p:spPr>
      </p:pic>
      <p:pic>
        <p:nvPicPr>
          <p:cNvPr id="374" name="Google Shape;374;p30"/>
          <p:cNvPicPr preferRelativeResize="0"/>
          <p:nvPr/>
        </p:nvPicPr>
        <p:blipFill rotWithShape="1">
          <a:blip r:embed="rId6">
            <a:alphaModFix/>
          </a:blip>
          <a:srcRect b="39974" l="48847" r="29436" t="18294"/>
          <a:stretch/>
        </p:blipFill>
        <p:spPr>
          <a:xfrm>
            <a:off x="3888050" y="4956500"/>
            <a:ext cx="630402" cy="846201"/>
          </a:xfrm>
          <a:prstGeom prst="rect">
            <a:avLst/>
          </a:prstGeom>
          <a:noFill/>
          <a:ln>
            <a:noFill/>
          </a:ln>
        </p:spPr>
      </p:pic>
      <p:pic>
        <p:nvPicPr>
          <p:cNvPr id="375" name="Google Shape;375;p30"/>
          <p:cNvPicPr preferRelativeResize="0"/>
          <p:nvPr/>
        </p:nvPicPr>
        <p:blipFill rotWithShape="1">
          <a:blip r:embed="rId7">
            <a:alphaModFix/>
          </a:blip>
          <a:srcRect b="41351" l="51431" r="6882" t="20458"/>
          <a:stretch/>
        </p:blipFill>
        <p:spPr>
          <a:xfrm>
            <a:off x="3735825" y="8045850"/>
            <a:ext cx="769802" cy="492598"/>
          </a:xfrm>
          <a:prstGeom prst="rect">
            <a:avLst/>
          </a:prstGeom>
          <a:noFill/>
          <a:ln>
            <a:noFill/>
          </a:ln>
        </p:spPr>
      </p:pic>
      <p:pic>
        <p:nvPicPr>
          <p:cNvPr id="376" name="Google Shape;376;p30"/>
          <p:cNvPicPr preferRelativeResize="0"/>
          <p:nvPr/>
        </p:nvPicPr>
        <p:blipFill rotWithShape="1">
          <a:blip r:embed="rId8">
            <a:alphaModFix/>
          </a:blip>
          <a:srcRect b="22698" l="23097" r="21139" t="5719"/>
          <a:stretch/>
        </p:blipFill>
        <p:spPr>
          <a:xfrm flipH="1">
            <a:off x="248763" y="7939873"/>
            <a:ext cx="630402" cy="56526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graphicFrame>
        <p:nvGraphicFramePr>
          <p:cNvPr id="381" name="Google Shape;381;p31"/>
          <p:cNvGraphicFramePr/>
          <p:nvPr/>
        </p:nvGraphicFramePr>
        <p:xfrm>
          <a:off x="274021" y="1097340"/>
          <a:ext cx="3000000" cy="3000000"/>
        </p:xfrm>
        <a:graphic>
          <a:graphicData uri="http://schemas.openxmlformats.org/drawingml/2006/table">
            <a:tbl>
              <a:tblPr>
                <a:noFill/>
                <a:tableStyleId>{1E677B6E-CA53-4CA9-B5FF-EB6E101CC1F2}</a:tableStyleId>
              </a:tblPr>
              <a:tblGrid>
                <a:gridCol w="1936000"/>
                <a:gridCol w="1258475"/>
                <a:gridCol w="1252700"/>
                <a:gridCol w="1261200"/>
                <a:gridCol w="1303550"/>
              </a:tblGrid>
              <a:tr h="1127125">
                <a:tc>
                  <a:txBody>
                    <a:bodyPr/>
                    <a:lstStyle/>
                    <a:p>
                      <a:pPr indent="0" lvl="0" marL="0" rtl="0" algn="ctr">
                        <a:spcBef>
                          <a:spcPts val="0"/>
                        </a:spcBef>
                        <a:spcAft>
                          <a:spcPts val="0"/>
                        </a:spcAft>
                        <a:buNone/>
                      </a:pPr>
                      <a:r>
                        <a:rPr b="1" lang="en" sz="1900">
                          <a:solidFill>
                            <a:srgbClr val="666666"/>
                          </a:solidFill>
                          <a:latin typeface="Titillium Web"/>
                          <a:ea typeface="Titillium Web"/>
                          <a:cs typeface="Titillium Web"/>
                          <a:sym typeface="Titillium Web"/>
                        </a:rPr>
                        <a:t>Class</a:t>
                      </a:r>
                      <a:r>
                        <a:rPr b="1" lang="en" sz="1900">
                          <a:latin typeface="Titillium Web"/>
                          <a:ea typeface="Titillium Web"/>
                          <a:cs typeface="Titillium Web"/>
                          <a:sym typeface="Titillium Web"/>
                        </a:rPr>
                        <a:t> </a:t>
                      </a:r>
                      <a:endParaRPr b="1" sz="1900">
                        <a:latin typeface="Titillium Web"/>
                        <a:ea typeface="Titillium Web"/>
                        <a:cs typeface="Titillium Web"/>
                        <a:sym typeface="Titillium Web"/>
                      </a:endParaRPr>
                    </a:p>
                  </a:txBody>
                  <a:tcPr marT="91425" marB="91425" marR="91425" marL="91425" anchor="ctr">
                    <a:solidFill>
                      <a:srgbClr val="D9D9D9"/>
                    </a:solidFill>
                  </a:tcPr>
                </a:tc>
                <a:tc>
                  <a:txBody>
                    <a:bodyPr/>
                    <a:lstStyle/>
                    <a:p>
                      <a:pPr indent="0" lvl="0" marL="0" rtl="0" algn="ctr">
                        <a:spcBef>
                          <a:spcPts val="0"/>
                        </a:spcBef>
                        <a:spcAft>
                          <a:spcPts val="0"/>
                        </a:spcAft>
                        <a:buNone/>
                      </a:pPr>
                      <a:r>
                        <a:rPr b="1" lang="en" sz="1900">
                          <a:solidFill>
                            <a:srgbClr val="666666"/>
                          </a:solidFill>
                          <a:latin typeface="Titillium Web"/>
                          <a:ea typeface="Titillium Web"/>
                          <a:cs typeface="Titillium Web"/>
                          <a:sym typeface="Titillium Web"/>
                        </a:rPr>
                        <a:t>M.O.A</a:t>
                      </a:r>
                      <a:endParaRPr b="1" sz="1900">
                        <a:solidFill>
                          <a:srgbClr val="666666"/>
                        </a:solidFill>
                        <a:latin typeface="Titillium Web"/>
                        <a:ea typeface="Titillium Web"/>
                        <a:cs typeface="Titillium Web"/>
                        <a:sym typeface="Titillium Web"/>
                      </a:endParaRPr>
                    </a:p>
                  </a:txBody>
                  <a:tcPr marT="91425" marB="91425" marR="91425" marL="91425" anchor="ctr">
                    <a:solidFill>
                      <a:srgbClr val="D9D9D9"/>
                    </a:solidFill>
                  </a:tcPr>
                </a:tc>
                <a:tc>
                  <a:txBody>
                    <a:bodyPr/>
                    <a:lstStyle/>
                    <a:p>
                      <a:pPr indent="0" lvl="0" marL="0" rtl="0" algn="ctr">
                        <a:spcBef>
                          <a:spcPts val="0"/>
                        </a:spcBef>
                        <a:spcAft>
                          <a:spcPts val="0"/>
                        </a:spcAft>
                        <a:buNone/>
                      </a:pPr>
                      <a:r>
                        <a:rPr b="1" lang="en" sz="1900">
                          <a:solidFill>
                            <a:srgbClr val="666666"/>
                          </a:solidFill>
                          <a:latin typeface="Titillium Web"/>
                          <a:ea typeface="Titillium Web"/>
                          <a:cs typeface="Titillium Web"/>
                          <a:sym typeface="Titillium Web"/>
                        </a:rPr>
                        <a:t>Effects</a:t>
                      </a:r>
                      <a:endParaRPr b="1" sz="1900">
                        <a:solidFill>
                          <a:srgbClr val="666666"/>
                        </a:solidFill>
                        <a:latin typeface="Titillium Web"/>
                        <a:ea typeface="Titillium Web"/>
                        <a:cs typeface="Titillium Web"/>
                        <a:sym typeface="Titillium Web"/>
                      </a:endParaRPr>
                    </a:p>
                  </a:txBody>
                  <a:tcPr marT="91425" marB="91425" marR="91425" marL="91425" anchor="ctr">
                    <a:solidFill>
                      <a:srgbClr val="D9D9D9"/>
                    </a:solidFill>
                  </a:tcPr>
                </a:tc>
                <a:tc>
                  <a:txBody>
                    <a:bodyPr/>
                    <a:lstStyle/>
                    <a:p>
                      <a:pPr indent="0" lvl="0" marL="0" rtl="0" algn="ctr">
                        <a:spcBef>
                          <a:spcPts val="0"/>
                        </a:spcBef>
                        <a:spcAft>
                          <a:spcPts val="0"/>
                        </a:spcAft>
                        <a:buNone/>
                      </a:pPr>
                      <a:r>
                        <a:rPr b="1" lang="en" sz="1900">
                          <a:solidFill>
                            <a:srgbClr val="666666"/>
                          </a:solidFill>
                          <a:latin typeface="Titillium Web"/>
                          <a:ea typeface="Titillium Web"/>
                          <a:cs typeface="Titillium Web"/>
                          <a:sym typeface="Titillium Web"/>
                        </a:rPr>
                        <a:t>Uses</a:t>
                      </a:r>
                      <a:endParaRPr b="1" sz="1900">
                        <a:solidFill>
                          <a:srgbClr val="666666"/>
                        </a:solidFill>
                        <a:latin typeface="Titillium Web"/>
                        <a:ea typeface="Titillium Web"/>
                        <a:cs typeface="Titillium Web"/>
                        <a:sym typeface="Titillium Web"/>
                      </a:endParaRPr>
                    </a:p>
                  </a:txBody>
                  <a:tcPr marT="91425" marB="91425" marR="91425" marL="91425" anchor="ctr">
                    <a:solidFill>
                      <a:srgbClr val="D9D9D9"/>
                    </a:solidFill>
                  </a:tcPr>
                </a:tc>
                <a:tc>
                  <a:txBody>
                    <a:bodyPr/>
                    <a:lstStyle/>
                    <a:p>
                      <a:pPr indent="0" lvl="0" marL="0" rtl="0" algn="ctr">
                        <a:spcBef>
                          <a:spcPts val="0"/>
                        </a:spcBef>
                        <a:spcAft>
                          <a:spcPts val="0"/>
                        </a:spcAft>
                        <a:buNone/>
                      </a:pPr>
                      <a:r>
                        <a:rPr b="1" lang="en" sz="1900">
                          <a:solidFill>
                            <a:srgbClr val="666666"/>
                          </a:solidFill>
                          <a:latin typeface="Titillium Web"/>
                          <a:ea typeface="Titillium Web"/>
                          <a:cs typeface="Titillium Web"/>
                          <a:sym typeface="Titillium Web"/>
                        </a:rPr>
                        <a:t>ADR</a:t>
                      </a:r>
                      <a:endParaRPr b="1" sz="1900">
                        <a:solidFill>
                          <a:srgbClr val="666666"/>
                        </a:solidFill>
                        <a:latin typeface="Titillium Web"/>
                        <a:ea typeface="Titillium Web"/>
                        <a:cs typeface="Titillium Web"/>
                        <a:sym typeface="Titillium Web"/>
                      </a:endParaRPr>
                    </a:p>
                  </a:txBody>
                  <a:tcPr marT="91425" marB="91425" marR="91425" marL="91425" anchor="ctr">
                    <a:solidFill>
                      <a:srgbClr val="D9D9D9"/>
                    </a:solidFill>
                  </a:tcPr>
                </a:tc>
              </a:tr>
              <a:tr h="1867200">
                <a:tc>
                  <a:txBody>
                    <a:bodyPr/>
                    <a:lstStyle/>
                    <a:p>
                      <a:pPr indent="0" lvl="0" marL="0" rtl="0" algn="l">
                        <a:spcBef>
                          <a:spcPts val="0"/>
                        </a:spcBef>
                        <a:spcAft>
                          <a:spcPts val="0"/>
                        </a:spcAft>
                        <a:buNone/>
                      </a:pPr>
                      <a:r>
                        <a:rPr b="1" lang="en" sz="1500" u="sng">
                          <a:latin typeface="Titillium Web"/>
                          <a:ea typeface="Titillium Web"/>
                          <a:cs typeface="Titillium Web"/>
                          <a:sym typeface="Titillium Web"/>
                        </a:rPr>
                        <a:t>C</a:t>
                      </a:r>
                      <a:r>
                        <a:rPr b="1" lang="en" sz="1500">
                          <a:latin typeface="Titillium Web"/>
                          <a:ea typeface="Titillium Web"/>
                          <a:cs typeface="Titillium Web"/>
                          <a:sym typeface="Titillium Web"/>
                        </a:rPr>
                        <a:t>A inhibitors</a:t>
                      </a:r>
                      <a:r>
                        <a:rPr lang="en">
                          <a:latin typeface="Titillium Web"/>
                          <a:ea typeface="Titillium Web"/>
                          <a:cs typeface="Titillium Web"/>
                          <a:sym typeface="Titillium Web"/>
                        </a:rPr>
                        <a:t> </a:t>
                      </a:r>
                      <a:r>
                        <a:rPr lang="en">
                          <a:solidFill>
                            <a:srgbClr val="FF0000"/>
                          </a:solidFill>
                          <a:latin typeface="Titillium Web"/>
                          <a:ea typeface="Titillium Web"/>
                          <a:cs typeface="Titillium Web"/>
                          <a:sym typeface="Titillium Web"/>
                        </a:rPr>
                        <a:t>Acetohexamide</a:t>
                      </a:r>
                      <a:endParaRPr>
                        <a:solidFill>
                          <a:srgbClr val="FF0000"/>
                        </a:solidFill>
                        <a:latin typeface="Titillium Web"/>
                        <a:ea typeface="Titillium Web"/>
                        <a:cs typeface="Titillium Web"/>
                        <a:sym typeface="Titillium Web"/>
                      </a:endParaRPr>
                    </a:p>
                    <a:p>
                      <a:pPr indent="0" lvl="0" marL="0" rtl="0" algn="l">
                        <a:spcBef>
                          <a:spcPts val="0"/>
                        </a:spcBef>
                        <a:spcAft>
                          <a:spcPts val="0"/>
                        </a:spcAft>
                        <a:buNone/>
                      </a:pPr>
                      <a:r>
                        <a:t/>
                      </a:r>
                      <a:endParaRPr>
                        <a:solidFill>
                          <a:srgbClr val="FF0000"/>
                        </a:solidFill>
                        <a:latin typeface="Titillium Web"/>
                        <a:ea typeface="Titillium Web"/>
                        <a:cs typeface="Titillium Web"/>
                        <a:sym typeface="Titillium Web"/>
                      </a:endParaRPr>
                    </a:p>
                    <a:p>
                      <a:pPr indent="0" lvl="0" marL="0" rtl="0" algn="l">
                        <a:spcBef>
                          <a:spcPts val="0"/>
                        </a:spcBef>
                        <a:spcAft>
                          <a:spcPts val="0"/>
                        </a:spcAft>
                        <a:buNone/>
                      </a:pPr>
                      <a:r>
                        <a:t/>
                      </a:r>
                      <a:endParaRPr>
                        <a:solidFill>
                          <a:srgbClr val="FF0000"/>
                        </a:solidFill>
                        <a:latin typeface="Titillium Web"/>
                        <a:ea typeface="Titillium Web"/>
                        <a:cs typeface="Titillium Web"/>
                        <a:sym typeface="Titillium Web"/>
                      </a:endParaRPr>
                    </a:p>
                    <a:p>
                      <a:pPr indent="0" lvl="0" marL="0" rtl="0" algn="l">
                        <a:spcBef>
                          <a:spcPts val="0"/>
                        </a:spcBef>
                        <a:spcAft>
                          <a:spcPts val="0"/>
                        </a:spcAft>
                        <a:buNone/>
                      </a:pPr>
                      <a:r>
                        <a:rPr lang="en">
                          <a:solidFill>
                            <a:srgbClr val="FF0000"/>
                          </a:solidFill>
                          <a:latin typeface="Titillium Web"/>
                          <a:ea typeface="Titillium Web"/>
                          <a:cs typeface="Titillium Web"/>
                          <a:sym typeface="Titillium Web"/>
                        </a:rPr>
                        <a:t>Dorzolamide (topically for glaucoma)</a:t>
                      </a:r>
                      <a:endParaRPr>
                        <a:solidFill>
                          <a:srgbClr val="FF0000"/>
                        </a:solidFill>
                        <a:latin typeface="Titillium Web"/>
                        <a:ea typeface="Titillium Web"/>
                        <a:cs typeface="Titillium Web"/>
                        <a:sym typeface="Titillium Web"/>
                      </a:endParaRPr>
                    </a:p>
                    <a:p>
                      <a:pPr indent="0" lvl="0" marL="0" rtl="0" algn="l">
                        <a:spcBef>
                          <a:spcPts val="0"/>
                        </a:spcBef>
                        <a:spcAft>
                          <a:spcPts val="0"/>
                        </a:spcAft>
                        <a:buNone/>
                      </a:pPr>
                      <a:r>
                        <a:t/>
                      </a:r>
                      <a:endParaRPr>
                        <a:latin typeface="Titillium Web"/>
                        <a:ea typeface="Titillium Web"/>
                        <a:cs typeface="Titillium Web"/>
                        <a:sym typeface="Titillium Web"/>
                      </a:endParaRPr>
                    </a:p>
                  </a:txBody>
                  <a:tcPr marT="91425" marB="91425" marR="91425" marL="91425">
                    <a:solidFill>
                      <a:srgbClr val="EAD1DC"/>
                    </a:solidFill>
                  </a:tcPr>
                </a:tc>
                <a:tc>
                  <a:txBody>
                    <a:bodyPr/>
                    <a:lstStyle/>
                    <a:p>
                      <a:pPr indent="0" lvl="0" marL="0" rtl="0" algn="ctr">
                        <a:lnSpc>
                          <a:spcPct val="100000"/>
                        </a:lnSpc>
                        <a:spcBef>
                          <a:spcPts val="0"/>
                        </a:spcBef>
                        <a:spcAft>
                          <a:spcPts val="0"/>
                        </a:spcAft>
                        <a:buNone/>
                      </a:pPr>
                      <a:r>
                        <a:rPr lang="en" sz="1000">
                          <a:solidFill>
                            <a:schemeClr val="dk1"/>
                          </a:solidFill>
                          <a:latin typeface="Titillium Web"/>
                          <a:ea typeface="Titillium Web"/>
                          <a:cs typeface="Titillium Web"/>
                          <a:sym typeface="Titillium Web"/>
                        </a:rPr>
                        <a:t>Inhibition of</a:t>
                      </a:r>
                      <a:r>
                        <a:rPr lang="en" sz="1000">
                          <a:solidFill>
                            <a:schemeClr val="dk1"/>
                          </a:solidFill>
                          <a:latin typeface="Titillium Web"/>
                          <a:ea typeface="Titillium Web"/>
                          <a:cs typeface="Titillium Web"/>
                          <a:sym typeface="Titillium Web"/>
                        </a:rPr>
                        <a:t> NaHCO3 re-absorption in PCT. </a:t>
                      </a:r>
                      <a:endParaRPr sz="1000">
                        <a:solidFill>
                          <a:schemeClr val="dk1"/>
                        </a:solidFill>
                        <a:latin typeface="Titillium Web"/>
                        <a:ea typeface="Titillium Web"/>
                        <a:cs typeface="Titillium Web"/>
                        <a:sym typeface="Titillium Web"/>
                      </a:endParaRPr>
                    </a:p>
                  </a:txBody>
                  <a:tcPr marT="91425" marB="91425" marR="91425" marL="91425" anchor="ctr"/>
                </a:tc>
                <a:tc>
                  <a:txBody>
                    <a:bodyPr/>
                    <a:lstStyle/>
                    <a:p>
                      <a:pPr indent="0" lvl="0" marL="0" rtl="0" algn="ctr">
                        <a:lnSpc>
                          <a:spcPct val="100000"/>
                        </a:lnSpc>
                        <a:spcBef>
                          <a:spcPts val="1200"/>
                        </a:spcBef>
                        <a:spcAft>
                          <a:spcPts val="0"/>
                        </a:spcAft>
                        <a:buNone/>
                      </a:pPr>
                      <a:r>
                        <a:rPr lang="en" sz="1000">
                          <a:solidFill>
                            <a:schemeClr val="dk1"/>
                          </a:solidFill>
                          <a:latin typeface="Titillium Web"/>
                          <a:ea typeface="Titillium Web"/>
                          <a:cs typeface="Titillium Web"/>
                          <a:sym typeface="Titillium Web"/>
                        </a:rPr>
                        <a:t>-↑Urinary NaHCO3, K </a:t>
                      </a:r>
                      <a:endParaRPr sz="1000">
                        <a:solidFill>
                          <a:schemeClr val="dk1"/>
                        </a:solidFill>
                        <a:latin typeface="Titillium Web"/>
                        <a:ea typeface="Titillium Web"/>
                        <a:cs typeface="Titillium Web"/>
                        <a:sym typeface="Titillium Web"/>
                      </a:endParaRPr>
                    </a:p>
                    <a:p>
                      <a:pPr indent="0" lvl="0" marL="0" rtl="0" algn="ctr">
                        <a:lnSpc>
                          <a:spcPct val="100000"/>
                        </a:lnSpc>
                        <a:spcBef>
                          <a:spcPts val="1200"/>
                        </a:spcBef>
                        <a:spcAft>
                          <a:spcPts val="0"/>
                        </a:spcAft>
                        <a:buNone/>
                      </a:pPr>
                      <a:r>
                        <a:rPr lang="en" sz="1000">
                          <a:solidFill>
                            <a:schemeClr val="dk1"/>
                          </a:solidFill>
                          <a:latin typeface="Titillium Web"/>
                          <a:ea typeface="Titillium Web"/>
                          <a:cs typeface="Titillium Web"/>
                          <a:sym typeface="Titillium Web"/>
                        </a:rPr>
                        <a:t>-Urinary alkalosis</a:t>
                      </a:r>
                      <a:endParaRPr sz="1000">
                        <a:solidFill>
                          <a:schemeClr val="dk1"/>
                        </a:solidFill>
                        <a:latin typeface="Titillium Web"/>
                        <a:ea typeface="Titillium Web"/>
                        <a:cs typeface="Titillium Web"/>
                        <a:sym typeface="Titillium Web"/>
                      </a:endParaRPr>
                    </a:p>
                    <a:p>
                      <a:pPr indent="0" lvl="0" marL="0" rtl="0" algn="ctr">
                        <a:lnSpc>
                          <a:spcPct val="100000"/>
                        </a:lnSpc>
                        <a:spcBef>
                          <a:spcPts val="1200"/>
                        </a:spcBef>
                        <a:spcAft>
                          <a:spcPts val="0"/>
                        </a:spcAft>
                        <a:buNone/>
                      </a:pPr>
                      <a:r>
                        <a:rPr lang="en" sz="1000">
                          <a:solidFill>
                            <a:schemeClr val="dk1"/>
                          </a:solidFill>
                          <a:latin typeface="Titillium Web"/>
                          <a:ea typeface="Titillium Web"/>
                          <a:cs typeface="Titillium Web"/>
                          <a:sym typeface="Titillium Web"/>
                        </a:rPr>
                        <a:t>- Metabolic acidosis</a:t>
                      </a:r>
                      <a:endParaRPr sz="1000">
                        <a:solidFill>
                          <a:schemeClr val="dk1"/>
                        </a:solidFill>
                        <a:latin typeface="Titillium Web"/>
                        <a:ea typeface="Titillium Web"/>
                        <a:cs typeface="Titillium Web"/>
                        <a:sym typeface="Titillium Web"/>
                      </a:endParaRPr>
                    </a:p>
                    <a:p>
                      <a:pPr indent="0" lvl="0" marL="0" rtl="0" algn="ctr">
                        <a:lnSpc>
                          <a:spcPct val="100000"/>
                        </a:lnSpc>
                        <a:spcBef>
                          <a:spcPts val="1200"/>
                        </a:spcBef>
                        <a:spcAft>
                          <a:spcPts val="1200"/>
                        </a:spcAft>
                        <a:buNone/>
                      </a:pPr>
                      <a:r>
                        <a:t/>
                      </a:r>
                      <a:endParaRPr sz="1000">
                        <a:solidFill>
                          <a:schemeClr val="dk1"/>
                        </a:solidFill>
                        <a:latin typeface="Titillium Web"/>
                        <a:ea typeface="Titillium Web"/>
                        <a:cs typeface="Titillium Web"/>
                        <a:sym typeface="Titillium Web"/>
                      </a:endParaRPr>
                    </a:p>
                  </a:txBody>
                  <a:tcPr marT="91425" marB="91425" marR="91425" marL="91425" anchor="ctr"/>
                </a:tc>
                <a:tc>
                  <a:txBody>
                    <a:bodyPr/>
                    <a:lstStyle/>
                    <a:p>
                      <a:pPr indent="0" lvl="0" marL="0" rtl="0" algn="ctr">
                        <a:lnSpc>
                          <a:spcPct val="100000"/>
                        </a:lnSpc>
                        <a:spcBef>
                          <a:spcPts val="0"/>
                        </a:spcBef>
                        <a:spcAft>
                          <a:spcPts val="0"/>
                        </a:spcAft>
                        <a:buNone/>
                      </a:pPr>
                      <a:r>
                        <a:rPr lang="en" sz="1000">
                          <a:solidFill>
                            <a:schemeClr val="dk1"/>
                          </a:solidFill>
                          <a:latin typeface="Titillium Web"/>
                          <a:ea typeface="Titillium Web"/>
                          <a:cs typeface="Titillium Web"/>
                          <a:sym typeface="Titillium Web"/>
                        </a:rPr>
                        <a:t> - Glaucoma</a:t>
                      </a:r>
                      <a:endParaRPr sz="1000">
                        <a:solidFill>
                          <a:schemeClr val="dk1"/>
                        </a:solidFill>
                        <a:latin typeface="Titillium Web"/>
                        <a:ea typeface="Titillium Web"/>
                        <a:cs typeface="Titillium Web"/>
                        <a:sym typeface="Titillium Web"/>
                      </a:endParaRPr>
                    </a:p>
                    <a:p>
                      <a:pPr indent="0" lvl="0" marL="0" rtl="0" algn="ctr">
                        <a:lnSpc>
                          <a:spcPct val="100000"/>
                        </a:lnSpc>
                        <a:spcBef>
                          <a:spcPts val="1200"/>
                        </a:spcBef>
                        <a:spcAft>
                          <a:spcPts val="0"/>
                        </a:spcAft>
                        <a:buNone/>
                      </a:pPr>
                      <a:r>
                        <a:rPr lang="en" sz="1000">
                          <a:solidFill>
                            <a:schemeClr val="dk1"/>
                          </a:solidFill>
                          <a:latin typeface="Titillium Web"/>
                          <a:ea typeface="Titillium Web"/>
                          <a:cs typeface="Titillium Web"/>
                          <a:sym typeface="Titillium Web"/>
                        </a:rPr>
                        <a:t>- Epilepsy</a:t>
                      </a:r>
                      <a:endParaRPr sz="1000">
                        <a:solidFill>
                          <a:schemeClr val="dk1"/>
                        </a:solidFill>
                        <a:latin typeface="Titillium Web"/>
                        <a:ea typeface="Titillium Web"/>
                        <a:cs typeface="Titillium Web"/>
                        <a:sym typeface="Titillium Web"/>
                      </a:endParaRPr>
                    </a:p>
                    <a:p>
                      <a:pPr indent="0" lvl="0" marL="0" rtl="0" algn="ctr">
                        <a:lnSpc>
                          <a:spcPct val="100000"/>
                        </a:lnSpc>
                        <a:spcBef>
                          <a:spcPts val="1200"/>
                        </a:spcBef>
                        <a:spcAft>
                          <a:spcPts val="0"/>
                        </a:spcAft>
                        <a:buNone/>
                      </a:pPr>
                      <a:r>
                        <a:rPr lang="en" sz="1000">
                          <a:solidFill>
                            <a:schemeClr val="dk1"/>
                          </a:solidFill>
                          <a:latin typeface="Titillium Web"/>
                          <a:ea typeface="Titillium Web"/>
                          <a:cs typeface="Titillium Web"/>
                          <a:sym typeface="Titillium Web"/>
                        </a:rPr>
                        <a:t>- Mountain sickness </a:t>
                      </a:r>
                      <a:endParaRPr sz="1000">
                        <a:solidFill>
                          <a:schemeClr val="dk1"/>
                        </a:solidFill>
                        <a:latin typeface="Titillium Web"/>
                        <a:ea typeface="Titillium Web"/>
                        <a:cs typeface="Titillium Web"/>
                        <a:sym typeface="Titillium Web"/>
                      </a:endParaRPr>
                    </a:p>
                    <a:p>
                      <a:pPr indent="0" lvl="0" marL="0" rtl="0" algn="ctr">
                        <a:lnSpc>
                          <a:spcPct val="100000"/>
                        </a:lnSpc>
                        <a:spcBef>
                          <a:spcPts val="1200"/>
                        </a:spcBef>
                        <a:spcAft>
                          <a:spcPts val="0"/>
                        </a:spcAft>
                        <a:buNone/>
                      </a:pPr>
                      <a:r>
                        <a:rPr lang="en" sz="1000">
                          <a:solidFill>
                            <a:schemeClr val="dk1"/>
                          </a:solidFill>
                          <a:latin typeface="Titillium Web"/>
                          <a:ea typeface="Titillium Web"/>
                          <a:cs typeface="Titillium Web"/>
                          <a:sym typeface="Titillium Web"/>
                        </a:rPr>
                        <a:t>-Alkalosis</a:t>
                      </a:r>
                      <a:endParaRPr sz="1000">
                        <a:solidFill>
                          <a:schemeClr val="dk1"/>
                        </a:solidFill>
                        <a:latin typeface="Titillium Web"/>
                        <a:ea typeface="Titillium Web"/>
                        <a:cs typeface="Titillium Web"/>
                        <a:sym typeface="Titillium Web"/>
                      </a:endParaRPr>
                    </a:p>
                    <a:p>
                      <a:pPr indent="0" lvl="0" marL="0" rtl="0" algn="ctr">
                        <a:lnSpc>
                          <a:spcPct val="100000"/>
                        </a:lnSpc>
                        <a:spcBef>
                          <a:spcPts val="1200"/>
                        </a:spcBef>
                        <a:spcAft>
                          <a:spcPts val="1200"/>
                        </a:spcAft>
                        <a:buNone/>
                      </a:pPr>
                      <a:r>
                        <a:rPr lang="en" sz="1000">
                          <a:solidFill>
                            <a:schemeClr val="dk1"/>
                          </a:solidFill>
                          <a:latin typeface="Titillium Web"/>
                          <a:ea typeface="Titillium Web"/>
                          <a:cs typeface="Titillium Web"/>
                          <a:sym typeface="Titillium Web"/>
                        </a:rPr>
                        <a:t>- Phosphatemia</a:t>
                      </a:r>
                      <a:endParaRPr sz="1000">
                        <a:solidFill>
                          <a:schemeClr val="dk1"/>
                        </a:solidFill>
                        <a:latin typeface="Titillium Web"/>
                        <a:ea typeface="Titillium Web"/>
                        <a:cs typeface="Titillium Web"/>
                        <a:sym typeface="Titillium Web"/>
                      </a:endParaRPr>
                    </a:p>
                  </a:txBody>
                  <a:tcPr marT="91425" marB="91425" marR="91425" marL="91425" anchor="ctr"/>
                </a:tc>
                <a:tc>
                  <a:txBody>
                    <a:bodyPr/>
                    <a:lstStyle/>
                    <a:p>
                      <a:pPr indent="0" lvl="0" marL="0" rtl="0" algn="ctr">
                        <a:lnSpc>
                          <a:spcPct val="100000"/>
                        </a:lnSpc>
                        <a:spcBef>
                          <a:spcPts val="0"/>
                        </a:spcBef>
                        <a:spcAft>
                          <a:spcPts val="0"/>
                        </a:spcAft>
                        <a:buNone/>
                      </a:pPr>
                      <a:r>
                        <a:rPr lang="en" sz="1000">
                          <a:latin typeface="Titillium Web"/>
                          <a:ea typeface="Titillium Web"/>
                          <a:cs typeface="Titillium Web"/>
                          <a:sym typeface="Titillium Web"/>
                        </a:rPr>
                        <a:t> </a:t>
                      </a:r>
                      <a:r>
                        <a:rPr lang="en" sz="1000">
                          <a:solidFill>
                            <a:schemeClr val="dk1"/>
                          </a:solidFill>
                          <a:latin typeface="Titillium Web"/>
                          <a:ea typeface="Titillium Web"/>
                          <a:cs typeface="Titillium Web"/>
                          <a:sym typeface="Titillium Web"/>
                        </a:rPr>
                        <a:t>- Metabolic acidosis </a:t>
                      </a:r>
                      <a:endParaRPr sz="1000">
                        <a:solidFill>
                          <a:schemeClr val="dk1"/>
                        </a:solidFill>
                        <a:latin typeface="Titillium Web"/>
                        <a:ea typeface="Titillium Web"/>
                        <a:cs typeface="Titillium Web"/>
                        <a:sym typeface="Titillium Web"/>
                      </a:endParaRPr>
                    </a:p>
                    <a:p>
                      <a:pPr indent="0" lvl="0" marL="0" rtl="0" algn="ctr">
                        <a:lnSpc>
                          <a:spcPct val="100000"/>
                        </a:lnSpc>
                        <a:spcBef>
                          <a:spcPts val="1200"/>
                        </a:spcBef>
                        <a:spcAft>
                          <a:spcPts val="0"/>
                        </a:spcAft>
                        <a:buNone/>
                      </a:pPr>
                      <a:r>
                        <a:rPr lang="en" sz="1000">
                          <a:solidFill>
                            <a:schemeClr val="dk1"/>
                          </a:solidFill>
                          <a:latin typeface="Titillium Web"/>
                          <a:ea typeface="Titillium Web"/>
                          <a:cs typeface="Titillium Web"/>
                          <a:sym typeface="Titillium Web"/>
                        </a:rPr>
                        <a:t>-Urinary alkalosis  </a:t>
                      </a:r>
                      <a:endParaRPr sz="1000">
                        <a:solidFill>
                          <a:schemeClr val="dk1"/>
                        </a:solidFill>
                        <a:latin typeface="Titillium Web"/>
                        <a:ea typeface="Titillium Web"/>
                        <a:cs typeface="Titillium Web"/>
                        <a:sym typeface="Titillium Web"/>
                      </a:endParaRPr>
                    </a:p>
                    <a:p>
                      <a:pPr indent="0" lvl="0" marL="0" rtl="0" algn="ctr">
                        <a:lnSpc>
                          <a:spcPct val="100000"/>
                        </a:lnSpc>
                        <a:spcBef>
                          <a:spcPts val="1200"/>
                        </a:spcBef>
                        <a:spcAft>
                          <a:spcPts val="1200"/>
                        </a:spcAft>
                        <a:buNone/>
                      </a:pPr>
                      <a:r>
                        <a:rPr lang="en" sz="1000">
                          <a:solidFill>
                            <a:schemeClr val="dk1"/>
                          </a:solidFill>
                          <a:latin typeface="Titillium Web"/>
                          <a:ea typeface="Titillium Web"/>
                          <a:cs typeface="Titillium Web"/>
                          <a:sym typeface="Titillium Web"/>
                        </a:rPr>
                        <a:t>-Hypokalemia</a:t>
                      </a:r>
                      <a:endParaRPr sz="1000">
                        <a:latin typeface="Titillium Web"/>
                        <a:ea typeface="Titillium Web"/>
                        <a:cs typeface="Titillium Web"/>
                        <a:sym typeface="Titillium Web"/>
                      </a:endParaRPr>
                    </a:p>
                  </a:txBody>
                  <a:tcPr marT="91425" marB="91425" marR="91425" marL="91425" anchor="ctr"/>
                </a:tc>
              </a:tr>
              <a:tr h="1602100">
                <a:tc>
                  <a:txBody>
                    <a:bodyPr/>
                    <a:lstStyle/>
                    <a:p>
                      <a:pPr indent="0" lvl="0" marL="0" rtl="0" algn="l">
                        <a:spcBef>
                          <a:spcPts val="0"/>
                        </a:spcBef>
                        <a:spcAft>
                          <a:spcPts val="0"/>
                        </a:spcAft>
                        <a:buNone/>
                      </a:pPr>
                      <a:r>
                        <a:rPr b="1" lang="en" sz="1500" u="sng">
                          <a:latin typeface="Titillium Web"/>
                          <a:ea typeface="Titillium Web"/>
                          <a:cs typeface="Titillium Web"/>
                          <a:sym typeface="Titillium Web"/>
                        </a:rPr>
                        <a:t>O</a:t>
                      </a:r>
                      <a:r>
                        <a:rPr b="1" lang="en" sz="1500">
                          <a:latin typeface="Titillium Web"/>
                          <a:ea typeface="Titillium Web"/>
                          <a:cs typeface="Titillium Web"/>
                          <a:sym typeface="Titillium Web"/>
                        </a:rPr>
                        <a:t>smotic diuretic</a:t>
                      </a:r>
                      <a:r>
                        <a:rPr lang="en">
                          <a:latin typeface="Titillium Web"/>
                          <a:ea typeface="Titillium Web"/>
                          <a:cs typeface="Titillium Web"/>
                          <a:sym typeface="Titillium Web"/>
                        </a:rPr>
                        <a:t> </a:t>
                      </a:r>
                      <a:r>
                        <a:rPr lang="en">
                          <a:solidFill>
                            <a:srgbClr val="FF0000"/>
                          </a:solidFill>
                          <a:latin typeface="Titillium Web"/>
                          <a:ea typeface="Titillium Web"/>
                          <a:cs typeface="Titillium Web"/>
                          <a:sym typeface="Titillium Web"/>
                        </a:rPr>
                        <a:t>Mannitol</a:t>
                      </a:r>
                      <a:endParaRPr>
                        <a:solidFill>
                          <a:srgbClr val="FF0000"/>
                        </a:solidFill>
                        <a:latin typeface="Titillium Web"/>
                        <a:ea typeface="Titillium Web"/>
                        <a:cs typeface="Titillium Web"/>
                        <a:sym typeface="Titillium Web"/>
                      </a:endParaRPr>
                    </a:p>
                  </a:txBody>
                  <a:tcPr marT="91425" marB="91425" marR="91425" marL="91425">
                    <a:solidFill>
                      <a:srgbClr val="D9D2E9"/>
                    </a:solidFill>
                  </a:tcPr>
                </a:tc>
                <a:tc>
                  <a:txBody>
                    <a:bodyPr/>
                    <a:lstStyle/>
                    <a:p>
                      <a:pPr indent="0" lvl="0" marL="0" rtl="0" algn="ctr">
                        <a:lnSpc>
                          <a:spcPct val="100000"/>
                        </a:lnSpc>
                        <a:spcBef>
                          <a:spcPts val="1200"/>
                        </a:spcBef>
                        <a:spcAft>
                          <a:spcPts val="0"/>
                        </a:spcAft>
                        <a:buNone/>
                      </a:pPr>
                      <a:r>
                        <a:rPr lang="en" sz="1000">
                          <a:solidFill>
                            <a:schemeClr val="dk1"/>
                          </a:solidFill>
                          <a:highlight>
                            <a:srgbClr val="FFFFFF"/>
                          </a:highlight>
                          <a:latin typeface="Titillium Web"/>
                          <a:ea typeface="Titillium Web"/>
                          <a:cs typeface="Titillium Web"/>
                          <a:sym typeface="Titillium Web"/>
                        </a:rPr>
                        <a:t>Osmotic effect in PCT</a:t>
                      </a:r>
                      <a:endParaRPr sz="1000">
                        <a:solidFill>
                          <a:schemeClr val="dk1"/>
                        </a:solidFill>
                        <a:highlight>
                          <a:srgbClr val="FFFFFF"/>
                        </a:highlight>
                        <a:latin typeface="Titillium Web"/>
                        <a:ea typeface="Titillium Web"/>
                        <a:cs typeface="Titillium Web"/>
                        <a:sym typeface="Titillium Web"/>
                      </a:endParaRPr>
                    </a:p>
                    <a:p>
                      <a:pPr indent="0" lvl="0" marL="0" rtl="0" algn="ctr">
                        <a:lnSpc>
                          <a:spcPct val="100000"/>
                        </a:lnSpc>
                        <a:spcBef>
                          <a:spcPts val="1200"/>
                        </a:spcBef>
                        <a:spcAft>
                          <a:spcPts val="0"/>
                        </a:spcAft>
                        <a:buNone/>
                      </a:pPr>
                      <a:r>
                        <a:t/>
                      </a:r>
                      <a:endParaRPr sz="1000">
                        <a:latin typeface="Titillium Web"/>
                        <a:ea typeface="Titillium Web"/>
                        <a:cs typeface="Titillium Web"/>
                        <a:sym typeface="Titillium Web"/>
                      </a:endParaRPr>
                    </a:p>
                  </a:txBody>
                  <a:tcPr marT="91425" marB="91425" marR="91425" marL="91425" anchor="ctr"/>
                </a:tc>
                <a:tc>
                  <a:txBody>
                    <a:bodyPr/>
                    <a:lstStyle/>
                    <a:p>
                      <a:pPr indent="0" lvl="0" marL="0" rtl="0" algn="ctr">
                        <a:lnSpc>
                          <a:spcPct val="100000"/>
                        </a:lnSpc>
                        <a:spcBef>
                          <a:spcPts val="1200"/>
                        </a:spcBef>
                        <a:spcAft>
                          <a:spcPts val="0"/>
                        </a:spcAft>
                        <a:buNone/>
                      </a:pPr>
                      <a:r>
                        <a:rPr lang="en" sz="1000">
                          <a:solidFill>
                            <a:schemeClr val="dk1"/>
                          </a:solidFill>
                          <a:highlight>
                            <a:srgbClr val="FFFFFF"/>
                          </a:highlight>
                          <a:latin typeface="Titillium Web"/>
                          <a:ea typeface="Titillium Web"/>
                          <a:cs typeface="Titillium Web"/>
                          <a:sym typeface="Titillium Web"/>
                        </a:rPr>
                        <a:t>- ↑Urine excretion </a:t>
                      </a:r>
                      <a:endParaRPr sz="1000">
                        <a:solidFill>
                          <a:schemeClr val="dk1"/>
                        </a:solidFill>
                        <a:highlight>
                          <a:srgbClr val="FFFFFF"/>
                        </a:highlight>
                        <a:latin typeface="Titillium Web"/>
                        <a:ea typeface="Titillium Web"/>
                        <a:cs typeface="Titillium Web"/>
                        <a:sym typeface="Titillium Web"/>
                      </a:endParaRPr>
                    </a:p>
                    <a:p>
                      <a:pPr indent="0" lvl="0" marL="0" rtl="0" algn="ctr">
                        <a:lnSpc>
                          <a:spcPct val="100000"/>
                        </a:lnSpc>
                        <a:spcBef>
                          <a:spcPts val="1200"/>
                        </a:spcBef>
                        <a:spcAft>
                          <a:spcPts val="0"/>
                        </a:spcAft>
                        <a:buNone/>
                      </a:pPr>
                      <a:r>
                        <a:rPr lang="en" sz="1000">
                          <a:solidFill>
                            <a:schemeClr val="dk1"/>
                          </a:solidFill>
                          <a:highlight>
                            <a:srgbClr val="FFFFFF"/>
                          </a:highlight>
                          <a:latin typeface="Titillium Web"/>
                          <a:ea typeface="Titillium Web"/>
                          <a:cs typeface="Titillium Web"/>
                          <a:sym typeface="Titillium Web"/>
                        </a:rPr>
                        <a:t>-↑Little Na</a:t>
                      </a:r>
                      <a:endParaRPr sz="1000">
                        <a:solidFill>
                          <a:schemeClr val="dk1"/>
                        </a:solidFill>
                        <a:highlight>
                          <a:srgbClr val="FFFFFF"/>
                        </a:highlight>
                        <a:latin typeface="Titillium Web"/>
                        <a:ea typeface="Titillium Web"/>
                        <a:cs typeface="Titillium Web"/>
                        <a:sym typeface="Titillium Web"/>
                      </a:endParaRPr>
                    </a:p>
                    <a:p>
                      <a:pPr indent="0" lvl="0" marL="0" rtl="0" algn="ctr">
                        <a:lnSpc>
                          <a:spcPct val="100000"/>
                        </a:lnSpc>
                        <a:spcBef>
                          <a:spcPts val="1200"/>
                        </a:spcBef>
                        <a:spcAft>
                          <a:spcPts val="0"/>
                        </a:spcAft>
                        <a:buNone/>
                      </a:pPr>
                      <a:r>
                        <a:t/>
                      </a:r>
                      <a:endParaRPr sz="1000">
                        <a:latin typeface="Titillium Web"/>
                        <a:ea typeface="Titillium Web"/>
                        <a:cs typeface="Titillium Web"/>
                        <a:sym typeface="Titillium Web"/>
                      </a:endParaRPr>
                    </a:p>
                  </a:txBody>
                  <a:tcPr marT="91425" marB="91425" marR="91425" marL="91425" anchor="ctr"/>
                </a:tc>
                <a:tc>
                  <a:txBody>
                    <a:bodyPr/>
                    <a:lstStyle/>
                    <a:p>
                      <a:pPr indent="0" lvl="0" marL="0" rtl="0" algn="ctr">
                        <a:lnSpc>
                          <a:spcPct val="100000"/>
                        </a:lnSpc>
                        <a:spcBef>
                          <a:spcPts val="1200"/>
                        </a:spcBef>
                        <a:spcAft>
                          <a:spcPts val="0"/>
                        </a:spcAft>
                        <a:buNone/>
                      </a:pPr>
                      <a:r>
                        <a:rPr lang="en" sz="1000">
                          <a:solidFill>
                            <a:schemeClr val="dk1"/>
                          </a:solidFill>
                          <a:highlight>
                            <a:srgbClr val="FFFFFF"/>
                          </a:highlight>
                          <a:latin typeface="Titillium Web"/>
                          <a:ea typeface="Titillium Web"/>
                          <a:cs typeface="Titillium Web"/>
                          <a:sym typeface="Titillium Web"/>
                        </a:rPr>
                        <a:t>- Cerebral edema</a:t>
                      </a:r>
                      <a:endParaRPr sz="1000">
                        <a:solidFill>
                          <a:schemeClr val="dk1"/>
                        </a:solidFill>
                        <a:highlight>
                          <a:srgbClr val="FFFFFF"/>
                        </a:highlight>
                        <a:latin typeface="Titillium Web"/>
                        <a:ea typeface="Titillium Web"/>
                        <a:cs typeface="Titillium Web"/>
                        <a:sym typeface="Titillium Web"/>
                      </a:endParaRPr>
                    </a:p>
                    <a:p>
                      <a:pPr indent="0" lvl="0" marL="0" rtl="0" algn="ctr">
                        <a:lnSpc>
                          <a:spcPct val="100000"/>
                        </a:lnSpc>
                        <a:spcBef>
                          <a:spcPts val="1200"/>
                        </a:spcBef>
                        <a:spcAft>
                          <a:spcPts val="0"/>
                        </a:spcAft>
                        <a:buNone/>
                      </a:pPr>
                      <a:r>
                        <a:rPr lang="en" sz="1000">
                          <a:solidFill>
                            <a:schemeClr val="dk1"/>
                          </a:solidFill>
                          <a:highlight>
                            <a:srgbClr val="FFFFFF"/>
                          </a:highlight>
                          <a:latin typeface="Titillium Web"/>
                          <a:ea typeface="Titillium Web"/>
                          <a:cs typeface="Titillium Web"/>
                          <a:sym typeface="Titillium Web"/>
                        </a:rPr>
                        <a:t> - Glaucoma</a:t>
                      </a:r>
                      <a:endParaRPr sz="1000">
                        <a:solidFill>
                          <a:schemeClr val="dk1"/>
                        </a:solidFill>
                        <a:highlight>
                          <a:srgbClr val="FFFFFF"/>
                        </a:highlight>
                        <a:latin typeface="Titillium Web"/>
                        <a:ea typeface="Titillium Web"/>
                        <a:cs typeface="Titillium Web"/>
                        <a:sym typeface="Titillium Web"/>
                      </a:endParaRPr>
                    </a:p>
                    <a:p>
                      <a:pPr indent="0" lvl="0" marL="0" rtl="0" algn="ctr">
                        <a:lnSpc>
                          <a:spcPct val="100000"/>
                        </a:lnSpc>
                        <a:spcBef>
                          <a:spcPts val="1200"/>
                        </a:spcBef>
                        <a:spcAft>
                          <a:spcPts val="0"/>
                        </a:spcAft>
                        <a:buNone/>
                      </a:pPr>
                      <a:r>
                        <a:rPr lang="en" sz="1000">
                          <a:solidFill>
                            <a:schemeClr val="dk1"/>
                          </a:solidFill>
                          <a:highlight>
                            <a:srgbClr val="FFFFFF"/>
                          </a:highlight>
                          <a:latin typeface="Titillium Web"/>
                          <a:ea typeface="Titillium Web"/>
                          <a:cs typeface="Titillium Web"/>
                          <a:sym typeface="Titillium Web"/>
                        </a:rPr>
                        <a:t>- Acute renal failure </a:t>
                      </a:r>
                      <a:endParaRPr sz="1000">
                        <a:solidFill>
                          <a:schemeClr val="dk1"/>
                        </a:solidFill>
                        <a:highlight>
                          <a:srgbClr val="FFFFFF"/>
                        </a:highlight>
                        <a:latin typeface="Titillium Web"/>
                        <a:ea typeface="Titillium Web"/>
                        <a:cs typeface="Titillium Web"/>
                        <a:sym typeface="Titillium Web"/>
                      </a:endParaRPr>
                    </a:p>
                    <a:p>
                      <a:pPr indent="0" lvl="0" marL="0" rtl="0" algn="ctr">
                        <a:lnSpc>
                          <a:spcPct val="100000"/>
                        </a:lnSpc>
                        <a:spcBef>
                          <a:spcPts val="1200"/>
                        </a:spcBef>
                        <a:spcAft>
                          <a:spcPts val="1200"/>
                        </a:spcAft>
                        <a:buNone/>
                      </a:pPr>
                      <a:r>
                        <a:rPr lang="en" sz="1000">
                          <a:solidFill>
                            <a:schemeClr val="dk1"/>
                          </a:solidFill>
                          <a:highlight>
                            <a:srgbClr val="FFFFFF"/>
                          </a:highlight>
                          <a:latin typeface="Titillium Web"/>
                          <a:ea typeface="Titillium Web"/>
                          <a:cs typeface="Titillium Web"/>
                          <a:sym typeface="Titillium Web"/>
                        </a:rPr>
                        <a:t> -Drug toxicities</a:t>
                      </a:r>
                      <a:endParaRPr sz="1000">
                        <a:latin typeface="Titillium Web"/>
                        <a:ea typeface="Titillium Web"/>
                        <a:cs typeface="Titillium Web"/>
                        <a:sym typeface="Titillium Web"/>
                      </a:endParaRPr>
                    </a:p>
                  </a:txBody>
                  <a:tcPr marT="91425" marB="91425" marR="91425" marL="91425" anchor="ctr"/>
                </a:tc>
                <a:tc>
                  <a:txBody>
                    <a:bodyPr/>
                    <a:lstStyle/>
                    <a:p>
                      <a:pPr indent="0" lvl="0" marL="0" rtl="0" algn="ctr">
                        <a:lnSpc>
                          <a:spcPct val="100000"/>
                        </a:lnSpc>
                        <a:spcBef>
                          <a:spcPts val="1200"/>
                        </a:spcBef>
                        <a:spcAft>
                          <a:spcPts val="0"/>
                        </a:spcAft>
                        <a:buNone/>
                      </a:pPr>
                      <a:r>
                        <a:rPr lang="en" sz="1000">
                          <a:solidFill>
                            <a:schemeClr val="dk1"/>
                          </a:solidFill>
                          <a:highlight>
                            <a:srgbClr val="FFFFFF"/>
                          </a:highlight>
                          <a:latin typeface="Titillium Web"/>
                          <a:ea typeface="Titillium Web"/>
                          <a:cs typeface="Titillium Web"/>
                          <a:sym typeface="Titillium Web"/>
                        </a:rPr>
                        <a:t>- Extracellular water expansion </a:t>
                      </a:r>
                      <a:endParaRPr sz="1000">
                        <a:solidFill>
                          <a:schemeClr val="dk1"/>
                        </a:solidFill>
                        <a:highlight>
                          <a:srgbClr val="FFFFFF"/>
                        </a:highlight>
                        <a:latin typeface="Titillium Web"/>
                        <a:ea typeface="Titillium Web"/>
                        <a:cs typeface="Titillium Web"/>
                        <a:sym typeface="Titillium Web"/>
                      </a:endParaRPr>
                    </a:p>
                    <a:p>
                      <a:pPr indent="0" lvl="0" marL="0" rtl="0" algn="ctr">
                        <a:lnSpc>
                          <a:spcPct val="100000"/>
                        </a:lnSpc>
                        <a:spcBef>
                          <a:spcPts val="1200"/>
                        </a:spcBef>
                        <a:spcAft>
                          <a:spcPts val="0"/>
                        </a:spcAft>
                        <a:buNone/>
                      </a:pPr>
                      <a:r>
                        <a:rPr lang="en" sz="1000">
                          <a:solidFill>
                            <a:schemeClr val="dk1"/>
                          </a:solidFill>
                          <a:highlight>
                            <a:srgbClr val="FFFFFF"/>
                          </a:highlight>
                          <a:latin typeface="Titillium Web"/>
                          <a:ea typeface="Titillium Web"/>
                          <a:cs typeface="Titillium Web"/>
                          <a:sym typeface="Titillium Web"/>
                        </a:rPr>
                        <a:t>-Dehydration</a:t>
                      </a:r>
                      <a:endParaRPr sz="1000">
                        <a:solidFill>
                          <a:schemeClr val="dk1"/>
                        </a:solidFill>
                        <a:highlight>
                          <a:srgbClr val="FFFFFF"/>
                        </a:highlight>
                        <a:latin typeface="Titillium Web"/>
                        <a:ea typeface="Titillium Web"/>
                        <a:cs typeface="Titillium Web"/>
                        <a:sym typeface="Titillium Web"/>
                      </a:endParaRPr>
                    </a:p>
                    <a:p>
                      <a:pPr indent="0" lvl="0" marL="0" rtl="0" algn="ctr">
                        <a:lnSpc>
                          <a:spcPct val="100000"/>
                        </a:lnSpc>
                        <a:spcBef>
                          <a:spcPts val="1200"/>
                        </a:spcBef>
                        <a:spcAft>
                          <a:spcPts val="0"/>
                        </a:spcAft>
                        <a:buNone/>
                      </a:pPr>
                      <a:r>
                        <a:rPr lang="en" sz="1000">
                          <a:solidFill>
                            <a:schemeClr val="dk1"/>
                          </a:solidFill>
                          <a:highlight>
                            <a:srgbClr val="FFFFFF"/>
                          </a:highlight>
                          <a:latin typeface="Titillium Web"/>
                          <a:ea typeface="Titillium Web"/>
                          <a:cs typeface="Titillium Web"/>
                          <a:sym typeface="Titillium Web"/>
                        </a:rPr>
                        <a:t>- Hypernatremia</a:t>
                      </a:r>
                      <a:endParaRPr sz="1000">
                        <a:solidFill>
                          <a:schemeClr val="dk1"/>
                        </a:solidFill>
                        <a:highlight>
                          <a:srgbClr val="FFFFFF"/>
                        </a:highlight>
                        <a:latin typeface="Titillium Web"/>
                        <a:ea typeface="Titillium Web"/>
                        <a:cs typeface="Titillium Web"/>
                        <a:sym typeface="Titillium Web"/>
                      </a:endParaRPr>
                    </a:p>
                    <a:p>
                      <a:pPr indent="0" lvl="0" marL="0" rtl="0" algn="ctr">
                        <a:lnSpc>
                          <a:spcPct val="100000"/>
                        </a:lnSpc>
                        <a:spcBef>
                          <a:spcPts val="1200"/>
                        </a:spcBef>
                        <a:spcAft>
                          <a:spcPts val="0"/>
                        </a:spcAft>
                        <a:buNone/>
                      </a:pPr>
                      <a:r>
                        <a:t/>
                      </a:r>
                      <a:endParaRPr sz="1000">
                        <a:latin typeface="Titillium Web"/>
                        <a:ea typeface="Titillium Web"/>
                        <a:cs typeface="Titillium Web"/>
                        <a:sym typeface="Titillium Web"/>
                      </a:endParaRPr>
                    </a:p>
                  </a:txBody>
                  <a:tcPr marT="91425" marB="91425" marR="91425" marL="91425" anchor="ctr"/>
                </a:tc>
              </a:tr>
              <a:tr h="1837700">
                <a:tc>
                  <a:txBody>
                    <a:bodyPr/>
                    <a:lstStyle/>
                    <a:p>
                      <a:pPr indent="0" lvl="0" marL="0" rtl="0" algn="l">
                        <a:spcBef>
                          <a:spcPts val="0"/>
                        </a:spcBef>
                        <a:spcAft>
                          <a:spcPts val="0"/>
                        </a:spcAft>
                        <a:buNone/>
                      </a:pPr>
                      <a:r>
                        <a:rPr b="1" lang="en" sz="1500" u="sng">
                          <a:latin typeface="Titillium Web"/>
                          <a:ea typeface="Titillium Web"/>
                          <a:cs typeface="Titillium Web"/>
                          <a:sym typeface="Titillium Web"/>
                        </a:rPr>
                        <a:t>L</a:t>
                      </a:r>
                      <a:r>
                        <a:rPr b="1" lang="en" sz="1500">
                          <a:latin typeface="Titillium Web"/>
                          <a:ea typeface="Titillium Web"/>
                          <a:cs typeface="Titillium Web"/>
                          <a:sym typeface="Titillium Web"/>
                        </a:rPr>
                        <a:t>oop diuretics</a:t>
                      </a:r>
                      <a:r>
                        <a:rPr lang="en" sz="1500">
                          <a:latin typeface="Titillium Web"/>
                          <a:ea typeface="Titillium Web"/>
                          <a:cs typeface="Titillium Web"/>
                          <a:sym typeface="Titillium Web"/>
                        </a:rPr>
                        <a:t> </a:t>
                      </a:r>
                      <a:r>
                        <a:rPr lang="en">
                          <a:solidFill>
                            <a:srgbClr val="FF0000"/>
                          </a:solidFill>
                          <a:latin typeface="Titillium Web"/>
                          <a:ea typeface="Titillium Web"/>
                          <a:cs typeface="Titillium Web"/>
                          <a:sym typeface="Titillium Web"/>
                        </a:rPr>
                        <a:t>Furosemide</a:t>
                      </a:r>
                      <a:endParaRPr>
                        <a:solidFill>
                          <a:srgbClr val="FF0000"/>
                        </a:solidFill>
                        <a:latin typeface="Titillium Web"/>
                        <a:ea typeface="Titillium Web"/>
                        <a:cs typeface="Titillium Web"/>
                        <a:sym typeface="Titillium Web"/>
                      </a:endParaRPr>
                    </a:p>
                    <a:p>
                      <a:pPr indent="0" lvl="0" marL="0" rtl="0" algn="l">
                        <a:spcBef>
                          <a:spcPts val="0"/>
                        </a:spcBef>
                        <a:spcAft>
                          <a:spcPts val="0"/>
                        </a:spcAft>
                        <a:buNone/>
                      </a:pPr>
                      <a:r>
                        <a:t/>
                      </a:r>
                      <a:endParaRPr>
                        <a:latin typeface="Titillium Web"/>
                        <a:ea typeface="Titillium Web"/>
                        <a:cs typeface="Titillium Web"/>
                        <a:sym typeface="Titillium Web"/>
                      </a:endParaRPr>
                    </a:p>
                  </a:txBody>
                  <a:tcPr marT="91425" marB="91425" marR="91425" marL="91425">
                    <a:solidFill>
                      <a:srgbClr val="CFE2F3"/>
                    </a:solidFill>
                  </a:tcPr>
                </a:tc>
                <a:tc>
                  <a:txBody>
                    <a:bodyPr/>
                    <a:lstStyle/>
                    <a:p>
                      <a:pPr indent="0" lvl="0" marL="0" rtl="0" algn="ctr">
                        <a:spcBef>
                          <a:spcPts val="0"/>
                        </a:spcBef>
                        <a:spcAft>
                          <a:spcPts val="0"/>
                        </a:spcAft>
                        <a:buNone/>
                      </a:pPr>
                      <a:r>
                        <a:rPr lang="en" sz="1000">
                          <a:latin typeface="Titillium Web"/>
                          <a:ea typeface="Titillium Web"/>
                          <a:cs typeface="Titillium Web"/>
                          <a:sym typeface="Titillium Web"/>
                        </a:rPr>
                        <a:t>Na/K/2Cl  transporter in TAL the most effective</a:t>
                      </a:r>
                      <a:endParaRPr sz="1000">
                        <a:latin typeface="Titillium Web"/>
                        <a:ea typeface="Titillium Web"/>
                        <a:cs typeface="Titillium Web"/>
                        <a:sym typeface="Titillium Web"/>
                      </a:endParaRPr>
                    </a:p>
                  </a:txBody>
                  <a:tcPr marT="91425" marB="91425" marR="91425" marL="91425" anchor="ctr"/>
                </a:tc>
                <a:tc>
                  <a:txBody>
                    <a:bodyPr/>
                    <a:lstStyle/>
                    <a:p>
                      <a:pPr indent="0" lvl="0" marL="0" rtl="0" algn="ctr">
                        <a:spcBef>
                          <a:spcPts val="0"/>
                        </a:spcBef>
                        <a:spcAft>
                          <a:spcPts val="0"/>
                        </a:spcAft>
                        <a:buNone/>
                      </a:pPr>
                      <a:r>
                        <a:rPr lang="en" sz="1000">
                          <a:latin typeface="Titillium Web"/>
                          <a:ea typeface="Titillium Web"/>
                          <a:cs typeface="Titillium Web"/>
                          <a:sym typeface="Titillium Web"/>
                        </a:rPr>
                        <a:t>Urinary Na, K, Ca, Mg</a:t>
                      </a:r>
                      <a:endParaRPr sz="1000">
                        <a:latin typeface="Titillium Web"/>
                        <a:ea typeface="Titillium Web"/>
                        <a:cs typeface="Titillium Web"/>
                        <a:sym typeface="Titillium Web"/>
                      </a:endParaRPr>
                    </a:p>
                  </a:txBody>
                  <a:tcPr marT="91425" marB="91425" marR="91425" marL="91425" anchor="ctr"/>
                </a:tc>
                <a:tc>
                  <a:txBody>
                    <a:bodyPr/>
                    <a:lstStyle/>
                    <a:p>
                      <a:pPr indent="0" lvl="0" marL="0" rtl="0" algn="ctr">
                        <a:lnSpc>
                          <a:spcPct val="150000"/>
                        </a:lnSpc>
                        <a:spcBef>
                          <a:spcPts val="0"/>
                        </a:spcBef>
                        <a:spcAft>
                          <a:spcPts val="0"/>
                        </a:spcAft>
                        <a:buNone/>
                      </a:pPr>
                      <a:r>
                        <a:rPr lang="en" sz="1000">
                          <a:latin typeface="Titillium Web"/>
                          <a:ea typeface="Titillium Web"/>
                          <a:cs typeface="Titillium Web"/>
                          <a:sym typeface="Titillium Web"/>
                        </a:rPr>
                        <a:t>-Acute pulmonary edema </a:t>
                      </a:r>
                      <a:r>
                        <a:rPr b="1" lang="en" sz="1000">
                          <a:latin typeface="Titillium Web"/>
                          <a:ea typeface="Titillium Web"/>
                          <a:cs typeface="Titillium Web"/>
                          <a:sym typeface="Titillium Web"/>
                        </a:rPr>
                        <a:t>(Drug of choice)</a:t>
                      </a:r>
                      <a:endParaRPr b="1" sz="1000">
                        <a:latin typeface="Titillium Web"/>
                        <a:ea typeface="Titillium Web"/>
                        <a:cs typeface="Titillium Web"/>
                        <a:sym typeface="Titillium Web"/>
                      </a:endParaRPr>
                    </a:p>
                    <a:p>
                      <a:pPr indent="0" lvl="0" marL="0" rtl="0" algn="ctr">
                        <a:lnSpc>
                          <a:spcPct val="150000"/>
                        </a:lnSpc>
                        <a:spcBef>
                          <a:spcPts val="0"/>
                        </a:spcBef>
                        <a:spcAft>
                          <a:spcPts val="0"/>
                        </a:spcAft>
                        <a:buNone/>
                      </a:pPr>
                      <a:r>
                        <a:rPr lang="en" sz="1000">
                          <a:latin typeface="Titillium Web"/>
                          <a:ea typeface="Titillium Web"/>
                          <a:cs typeface="Titillium Web"/>
                          <a:sym typeface="Titillium Web"/>
                        </a:rPr>
                        <a:t>-Heart failure</a:t>
                      </a:r>
                      <a:endParaRPr sz="1000">
                        <a:latin typeface="Titillium Web"/>
                        <a:ea typeface="Titillium Web"/>
                        <a:cs typeface="Titillium Web"/>
                        <a:sym typeface="Titillium Web"/>
                      </a:endParaRPr>
                    </a:p>
                    <a:p>
                      <a:pPr indent="0" lvl="0" marL="0" rtl="0" algn="ctr">
                        <a:lnSpc>
                          <a:spcPct val="150000"/>
                        </a:lnSpc>
                        <a:spcBef>
                          <a:spcPts val="0"/>
                        </a:spcBef>
                        <a:spcAft>
                          <a:spcPts val="0"/>
                        </a:spcAft>
                        <a:buNone/>
                      </a:pPr>
                      <a:r>
                        <a:rPr lang="en" sz="1000">
                          <a:latin typeface="Titillium Web"/>
                          <a:ea typeface="Titillium Web"/>
                          <a:cs typeface="Titillium Web"/>
                          <a:sym typeface="Titillium Web"/>
                        </a:rPr>
                        <a:t>-Hyperkalemia  -Hypercalcemia</a:t>
                      </a:r>
                      <a:endParaRPr sz="1000">
                        <a:latin typeface="Titillium Web"/>
                        <a:ea typeface="Titillium Web"/>
                        <a:cs typeface="Titillium Web"/>
                        <a:sym typeface="Titillium Web"/>
                      </a:endParaRPr>
                    </a:p>
                  </a:txBody>
                  <a:tcPr marT="91425" marB="91425" marR="91425" marL="91425" anchor="ctr"/>
                </a:tc>
                <a:tc>
                  <a:txBody>
                    <a:bodyPr/>
                    <a:lstStyle/>
                    <a:p>
                      <a:pPr indent="0" lvl="0" marL="0" rtl="0" algn="ctr">
                        <a:lnSpc>
                          <a:spcPct val="150000"/>
                        </a:lnSpc>
                        <a:spcBef>
                          <a:spcPts val="0"/>
                        </a:spcBef>
                        <a:spcAft>
                          <a:spcPts val="0"/>
                        </a:spcAft>
                        <a:buNone/>
                      </a:pPr>
                      <a:r>
                        <a:rPr lang="en" sz="1000">
                          <a:latin typeface="Titillium Web"/>
                          <a:ea typeface="Titillium Web"/>
                          <a:cs typeface="Titillium Web"/>
                          <a:sym typeface="Titillium Web"/>
                        </a:rPr>
                        <a:t>-Hypokalemia</a:t>
                      </a:r>
                      <a:endParaRPr sz="1000">
                        <a:latin typeface="Titillium Web"/>
                        <a:ea typeface="Titillium Web"/>
                        <a:cs typeface="Titillium Web"/>
                        <a:sym typeface="Titillium Web"/>
                      </a:endParaRPr>
                    </a:p>
                    <a:p>
                      <a:pPr indent="0" lvl="0" marL="0" rtl="0" algn="ctr">
                        <a:lnSpc>
                          <a:spcPct val="150000"/>
                        </a:lnSpc>
                        <a:spcBef>
                          <a:spcPts val="0"/>
                        </a:spcBef>
                        <a:spcAft>
                          <a:spcPts val="0"/>
                        </a:spcAft>
                        <a:buNone/>
                      </a:pPr>
                      <a:r>
                        <a:rPr lang="en" sz="1000">
                          <a:latin typeface="Titillium Web"/>
                          <a:ea typeface="Titillium Web"/>
                          <a:cs typeface="Titillium Web"/>
                          <a:sym typeface="Titillium Web"/>
                        </a:rPr>
                        <a:t>-hypovolemia -hyponatremia -hypomagnesemia -</a:t>
                      </a:r>
                      <a:r>
                        <a:rPr b="1" lang="en" sz="1000">
                          <a:latin typeface="Titillium Web"/>
                          <a:ea typeface="Titillium Web"/>
                          <a:cs typeface="Titillium Web"/>
                          <a:sym typeface="Titillium Web"/>
                        </a:rPr>
                        <a:t>hypocalcemia</a:t>
                      </a:r>
                      <a:endParaRPr b="1" sz="1000">
                        <a:latin typeface="Titillium Web"/>
                        <a:ea typeface="Titillium Web"/>
                        <a:cs typeface="Titillium Web"/>
                        <a:sym typeface="Titillium Web"/>
                      </a:endParaRPr>
                    </a:p>
                    <a:p>
                      <a:pPr indent="0" lvl="0" marL="0" rtl="0" algn="ctr">
                        <a:lnSpc>
                          <a:spcPct val="150000"/>
                        </a:lnSpc>
                        <a:spcBef>
                          <a:spcPts val="0"/>
                        </a:spcBef>
                        <a:spcAft>
                          <a:spcPts val="0"/>
                        </a:spcAft>
                        <a:buNone/>
                      </a:pPr>
                      <a:r>
                        <a:rPr lang="en" sz="1000">
                          <a:latin typeface="Titillium Web"/>
                          <a:ea typeface="Titillium Web"/>
                          <a:cs typeface="Titillium Web"/>
                          <a:sym typeface="Titillium Web"/>
                        </a:rPr>
                        <a:t>-Precipitate gout -alkalosis</a:t>
                      </a:r>
                      <a:endParaRPr sz="1000">
                        <a:latin typeface="Titillium Web"/>
                        <a:ea typeface="Titillium Web"/>
                        <a:cs typeface="Titillium Web"/>
                        <a:sym typeface="Titillium Web"/>
                      </a:endParaRPr>
                    </a:p>
                  </a:txBody>
                  <a:tcPr marT="91425" marB="91425" marR="91425" marL="91425"/>
                </a:tc>
              </a:tr>
              <a:tr h="1778800">
                <a:tc>
                  <a:txBody>
                    <a:bodyPr/>
                    <a:lstStyle/>
                    <a:p>
                      <a:pPr indent="0" lvl="0" marL="0" rtl="0" algn="l">
                        <a:spcBef>
                          <a:spcPts val="0"/>
                        </a:spcBef>
                        <a:spcAft>
                          <a:spcPts val="0"/>
                        </a:spcAft>
                        <a:buNone/>
                      </a:pPr>
                      <a:r>
                        <a:rPr b="1" lang="en" sz="1500" u="sng">
                          <a:latin typeface="Titillium Web"/>
                          <a:ea typeface="Titillium Web"/>
                          <a:cs typeface="Titillium Web"/>
                          <a:sym typeface="Titillium Web"/>
                        </a:rPr>
                        <a:t>T</a:t>
                      </a:r>
                      <a:r>
                        <a:rPr b="1" lang="en" sz="1500">
                          <a:latin typeface="Titillium Web"/>
                          <a:ea typeface="Titillium Web"/>
                          <a:cs typeface="Titillium Web"/>
                          <a:sym typeface="Titillium Web"/>
                        </a:rPr>
                        <a:t>hiazide diuretics</a:t>
                      </a:r>
                      <a:r>
                        <a:rPr lang="en">
                          <a:latin typeface="Titillium Web"/>
                          <a:ea typeface="Titillium Web"/>
                          <a:cs typeface="Titillium Web"/>
                          <a:sym typeface="Titillium Web"/>
                        </a:rPr>
                        <a:t> </a:t>
                      </a:r>
                      <a:r>
                        <a:rPr lang="en">
                          <a:solidFill>
                            <a:srgbClr val="FF0000"/>
                          </a:solidFill>
                          <a:latin typeface="Titillium Web"/>
                          <a:ea typeface="Titillium Web"/>
                          <a:cs typeface="Titillium Web"/>
                          <a:sym typeface="Titillium Web"/>
                        </a:rPr>
                        <a:t>hydrochlorothiazide</a:t>
                      </a:r>
                      <a:endParaRPr>
                        <a:solidFill>
                          <a:srgbClr val="FF0000"/>
                        </a:solidFill>
                        <a:latin typeface="Titillium Web"/>
                        <a:ea typeface="Titillium Web"/>
                        <a:cs typeface="Titillium Web"/>
                        <a:sym typeface="Titillium Web"/>
                      </a:endParaRPr>
                    </a:p>
                  </a:txBody>
                  <a:tcPr marT="91425" marB="91425" marR="91425" marL="91425">
                    <a:solidFill>
                      <a:srgbClr val="D9EAD3"/>
                    </a:solidFill>
                  </a:tcPr>
                </a:tc>
                <a:tc>
                  <a:txBody>
                    <a:bodyPr/>
                    <a:lstStyle/>
                    <a:p>
                      <a:pPr indent="0" lvl="0" marL="0" rtl="0" algn="ctr">
                        <a:spcBef>
                          <a:spcPts val="0"/>
                        </a:spcBef>
                        <a:spcAft>
                          <a:spcPts val="0"/>
                        </a:spcAft>
                        <a:buNone/>
                      </a:pPr>
                      <a:r>
                        <a:rPr lang="en" sz="1000">
                          <a:latin typeface="Titillium Web"/>
                          <a:ea typeface="Titillium Web"/>
                          <a:cs typeface="Titillium Web"/>
                          <a:sym typeface="Titillium Web"/>
                        </a:rPr>
                        <a:t>Na and Cl cotransporter in DCT</a:t>
                      </a:r>
                      <a:endParaRPr sz="1000">
                        <a:latin typeface="Titillium Web"/>
                        <a:ea typeface="Titillium Web"/>
                        <a:cs typeface="Titillium Web"/>
                        <a:sym typeface="Titillium Web"/>
                      </a:endParaRPr>
                    </a:p>
                  </a:txBody>
                  <a:tcPr marT="91425" marB="91425" marR="91425" marL="91425" anchor="ctr"/>
                </a:tc>
                <a:tc>
                  <a:txBody>
                    <a:bodyPr/>
                    <a:lstStyle/>
                    <a:p>
                      <a:pPr indent="0" lvl="0" marL="0" rtl="0" algn="ctr">
                        <a:spcBef>
                          <a:spcPts val="0"/>
                        </a:spcBef>
                        <a:spcAft>
                          <a:spcPts val="0"/>
                        </a:spcAft>
                        <a:buNone/>
                      </a:pPr>
                      <a:r>
                        <a:rPr lang="en" sz="1000">
                          <a:latin typeface="Titillium Web"/>
                          <a:ea typeface="Titillium Web"/>
                          <a:cs typeface="Titillium Web"/>
                          <a:sym typeface="Titillium Web"/>
                        </a:rPr>
                        <a:t>Urinary Na, K, Mg</a:t>
                      </a:r>
                      <a:endParaRPr sz="1000">
                        <a:latin typeface="Titillium Web"/>
                        <a:ea typeface="Titillium Web"/>
                        <a:cs typeface="Titillium Web"/>
                        <a:sym typeface="Titillium Web"/>
                      </a:endParaRPr>
                    </a:p>
                    <a:p>
                      <a:pPr indent="0" lvl="0" marL="0" rtl="0" algn="ctr">
                        <a:spcBef>
                          <a:spcPts val="0"/>
                        </a:spcBef>
                        <a:spcAft>
                          <a:spcPts val="0"/>
                        </a:spcAft>
                        <a:buNone/>
                      </a:pPr>
                      <a:r>
                        <a:rPr lang="en" sz="1000">
                          <a:solidFill>
                            <a:srgbClr val="FF0000"/>
                          </a:solidFill>
                          <a:latin typeface="Titillium Web"/>
                          <a:ea typeface="Titillium Web"/>
                          <a:cs typeface="Titillium Web"/>
                          <a:sym typeface="Titillium Web"/>
                        </a:rPr>
                        <a:t>BUT</a:t>
                      </a:r>
                      <a:r>
                        <a:rPr lang="en" sz="1000">
                          <a:latin typeface="Titillium Web"/>
                          <a:ea typeface="Titillium Web"/>
                          <a:cs typeface="Titillium Web"/>
                          <a:sym typeface="Titillium Web"/>
                        </a:rPr>
                        <a:t>↓ urinary Ca (</a:t>
                      </a:r>
                      <a:r>
                        <a:rPr lang="en" sz="1000">
                          <a:solidFill>
                            <a:srgbClr val="FF0000"/>
                          </a:solidFill>
                          <a:latin typeface="Titillium Web"/>
                          <a:ea typeface="Titillium Web"/>
                          <a:cs typeface="Titillium Web"/>
                          <a:sym typeface="Titillium Web"/>
                        </a:rPr>
                        <a:t>hypercalcemia</a:t>
                      </a:r>
                      <a:r>
                        <a:rPr lang="en" sz="1000">
                          <a:latin typeface="Titillium Web"/>
                          <a:ea typeface="Titillium Web"/>
                          <a:cs typeface="Titillium Web"/>
                          <a:sym typeface="Titillium Web"/>
                        </a:rPr>
                        <a:t>)</a:t>
                      </a:r>
                      <a:endParaRPr sz="1000">
                        <a:latin typeface="Titillium Web"/>
                        <a:ea typeface="Titillium Web"/>
                        <a:cs typeface="Titillium Web"/>
                        <a:sym typeface="Titillium Web"/>
                      </a:endParaRPr>
                    </a:p>
                    <a:p>
                      <a:pPr indent="0" lvl="0" marL="0" rtl="0" algn="ctr">
                        <a:spcBef>
                          <a:spcPts val="0"/>
                        </a:spcBef>
                        <a:spcAft>
                          <a:spcPts val="0"/>
                        </a:spcAft>
                        <a:buNone/>
                      </a:pPr>
                      <a:r>
                        <a:rPr lang="en" sz="1000">
                          <a:latin typeface="Titillium Web"/>
                          <a:ea typeface="Titillium Web"/>
                          <a:cs typeface="Titillium Web"/>
                          <a:sym typeface="Titillium Web"/>
                        </a:rPr>
                        <a:t>Metabolic alkalosis</a:t>
                      </a:r>
                      <a:endParaRPr sz="1000">
                        <a:latin typeface="Titillium Web"/>
                        <a:ea typeface="Titillium Web"/>
                        <a:cs typeface="Titillium Web"/>
                        <a:sym typeface="Titillium Web"/>
                      </a:endParaRPr>
                    </a:p>
                  </a:txBody>
                  <a:tcPr marT="91425" marB="91425" marR="91425" marL="91425" anchor="ctr"/>
                </a:tc>
                <a:tc>
                  <a:txBody>
                    <a:bodyPr/>
                    <a:lstStyle/>
                    <a:p>
                      <a:pPr indent="0" lvl="0" marL="0" rtl="0" algn="ctr">
                        <a:lnSpc>
                          <a:spcPct val="150000"/>
                        </a:lnSpc>
                        <a:spcBef>
                          <a:spcPts val="0"/>
                        </a:spcBef>
                        <a:spcAft>
                          <a:spcPts val="0"/>
                        </a:spcAft>
                        <a:buNone/>
                      </a:pPr>
                      <a:r>
                        <a:rPr lang="en" sz="1000">
                          <a:solidFill>
                            <a:srgbClr val="FF0000"/>
                          </a:solidFill>
                          <a:latin typeface="Titillium Web"/>
                          <a:ea typeface="Titillium Web"/>
                          <a:cs typeface="Titillium Web"/>
                          <a:sym typeface="Titillium Web"/>
                        </a:rPr>
                        <a:t>Commonly used</a:t>
                      </a:r>
                      <a:endParaRPr sz="1000">
                        <a:solidFill>
                          <a:srgbClr val="FF0000"/>
                        </a:solidFill>
                        <a:latin typeface="Titillium Web"/>
                        <a:ea typeface="Titillium Web"/>
                        <a:cs typeface="Titillium Web"/>
                        <a:sym typeface="Titillium Web"/>
                      </a:endParaRPr>
                    </a:p>
                    <a:p>
                      <a:pPr indent="0" lvl="0" marL="0" rtl="0" algn="ctr">
                        <a:lnSpc>
                          <a:spcPct val="150000"/>
                        </a:lnSpc>
                        <a:spcBef>
                          <a:spcPts val="0"/>
                        </a:spcBef>
                        <a:spcAft>
                          <a:spcPts val="0"/>
                        </a:spcAft>
                        <a:buNone/>
                      </a:pPr>
                      <a:r>
                        <a:rPr lang="en" sz="1000">
                          <a:latin typeface="Titillium Web"/>
                          <a:ea typeface="Titillium Web"/>
                          <a:cs typeface="Titillium Web"/>
                          <a:sym typeface="Titillium Web"/>
                        </a:rPr>
                        <a:t>-Hypertension</a:t>
                      </a:r>
                      <a:endParaRPr sz="1000">
                        <a:latin typeface="Titillium Web"/>
                        <a:ea typeface="Titillium Web"/>
                        <a:cs typeface="Titillium Web"/>
                        <a:sym typeface="Titillium Web"/>
                      </a:endParaRPr>
                    </a:p>
                    <a:p>
                      <a:pPr indent="0" lvl="0" marL="0" rtl="0" algn="ctr">
                        <a:lnSpc>
                          <a:spcPct val="150000"/>
                        </a:lnSpc>
                        <a:spcBef>
                          <a:spcPts val="0"/>
                        </a:spcBef>
                        <a:spcAft>
                          <a:spcPts val="0"/>
                        </a:spcAft>
                        <a:buNone/>
                      </a:pPr>
                      <a:r>
                        <a:rPr lang="en" sz="1000">
                          <a:latin typeface="Titillium Web"/>
                          <a:ea typeface="Titillium Web"/>
                          <a:cs typeface="Titillium Web"/>
                          <a:sym typeface="Titillium Web"/>
                        </a:rPr>
                        <a:t>-mild heart failure -nephrolithiasis -diabetes inspidus</a:t>
                      </a:r>
                      <a:endParaRPr sz="1000">
                        <a:latin typeface="Titillium Web"/>
                        <a:ea typeface="Titillium Web"/>
                        <a:cs typeface="Titillium Web"/>
                        <a:sym typeface="Titillium Web"/>
                      </a:endParaRPr>
                    </a:p>
                  </a:txBody>
                  <a:tcPr marT="91425" marB="91425" marR="91425" marL="91425" anchor="ctr"/>
                </a:tc>
                <a:tc>
                  <a:txBody>
                    <a:bodyPr/>
                    <a:lstStyle/>
                    <a:p>
                      <a:pPr indent="0" lvl="0" marL="0" rtl="0" algn="ctr">
                        <a:lnSpc>
                          <a:spcPct val="115000"/>
                        </a:lnSpc>
                        <a:spcBef>
                          <a:spcPts val="0"/>
                        </a:spcBef>
                        <a:spcAft>
                          <a:spcPts val="0"/>
                        </a:spcAft>
                        <a:buNone/>
                      </a:pPr>
                      <a:r>
                        <a:rPr lang="en" sz="1000">
                          <a:latin typeface="Titillium Web"/>
                          <a:ea typeface="Titillium Web"/>
                          <a:cs typeface="Titillium Web"/>
                          <a:sym typeface="Titillium Web"/>
                        </a:rPr>
                        <a:t>-Hypokalemia -Hyponatremia -Hypovolemia -Hypomagnesemia -Hypercalcemia</a:t>
                      </a:r>
                      <a:endParaRPr sz="1000">
                        <a:latin typeface="Titillium Web"/>
                        <a:ea typeface="Titillium Web"/>
                        <a:cs typeface="Titillium Web"/>
                        <a:sym typeface="Titillium Web"/>
                      </a:endParaRPr>
                    </a:p>
                    <a:p>
                      <a:pPr indent="0" lvl="0" marL="0" rtl="0" algn="ctr">
                        <a:lnSpc>
                          <a:spcPct val="115000"/>
                        </a:lnSpc>
                        <a:spcBef>
                          <a:spcPts val="0"/>
                        </a:spcBef>
                        <a:spcAft>
                          <a:spcPts val="0"/>
                        </a:spcAft>
                        <a:buNone/>
                      </a:pPr>
                      <a:r>
                        <a:rPr lang="en" sz="1000">
                          <a:latin typeface="Titillium Web"/>
                          <a:ea typeface="Titillium Web"/>
                          <a:cs typeface="Titillium Web"/>
                          <a:sym typeface="Titillium Web"/>
                        </a:rPr>
                        <a:t>-Alkalosis </a:t>
                      </a:r>
                      <a:endParaRPr sz="1000">
                        <a:latin typeface="Titillium Web"/>
                        <a:ea typeface="Titillium Web"/>
                        <a:cs typeface="Titillium Web"/>
                        <a:sym typeface="Titillium Web"/>
                      </a:endParaRPr>
                    </a:p>
                    <a:p>
                      <a:pPr indent="0" lvl="0" marL="0" rtl="0" algn="ctr">
                        <a:lnSpc>
                          <a:spcPct val="115000"/>
                        </a:lnSpc>
                        <a:spcBef>
                          <a:spcPts val="0"/>
                        </a:spcBef>
                        <a:spcAft>
                          <a:spcPts val="0"/>
                        </a:spcAft>
                        <a:buNone/>
                      </a:pPr>
                      <a:r>
                        <a:rPr lang="en" sz="1000">
                          <a:latin typeface="Titillium Web"/>
                          <a:ea typeface="Titillium Web"/>
                          <a:cs typeface="Titillium Web"/>
                          <a:sym typeface="Titillium Web"/>
                        </a:rPr>
                        <a:t>-precipitate gout</a:t>
                      </a:r>
                      <a:endParaRPr sz="1000">
                        <a:latin typeface="Titillium Web"/>
                        <a:ea typeface="Titillium Web"/>
                        <a:cs typeface="Titillium Web"/>
                        <a:sym typeface="Titillium Web"/>
                      </a:endParaRPr>
                    </a:p>
                    <a:p>
                      <a:pPr indent="0" lvl="0" marL="0" rtl="0" algn="ctr">
                        <a:lnSpc>
                          <a:spcPct val="115000"/>
                        </a:lnSpc>
                        <a:spcBef>
                          <a:spcPts val="0"/>
                        </a:spcBef>
                        <a:spcAft>
                          <a:spcPts val="0"/>
                        </a:spcAft>
                        <a:buNone/>
                      </a:pPr>
                      <a:r>
                        <a:rPr lang="en" sz="1000">
                          <a:latin typeface="Titillium Web"/>
                          <a:ea typeface="Titillium Web"/>
                          <a:cs typeface="Titillium Web"/>
                          <a:sym typeface="Titillium Web"/>
                        </a:rPr>
                        <a:t>-Hyperlipidemia -Hyperglycemia</a:t>
                      </a:r>
                      <a:endParaRPr sz="1000">
                        <a:latin typeface="Titillium Web"/>
                        <a:ea typeface="Titillium Web"/>
                        <a:cs typeface="Titillium Web"/>
                        <a:sym typeface="Titillium Web"/>
                      </a:endParaRPr>
                    </a:p>
                  </a:txBody>
                  <a:tcPr marT="91425" marB="91425" marR="91425" marL="91425" anchor="ctr"/>
                </a:tc>
              </a:tr>
              <a:tr h="1071975">
                <a:tc>
                  <a:txBody>
                    <a:bodyPr/>
                    <a:lstStyle/>
                    <a:p>
                      <a:pPr indent="0" lvl="0" marL="0" rtl="0" algn="l">
                        <a:spcBef>
                          <a:spcPts val="0"/>
                        </a:spcBef>
                        <a:spcAft>
                          <a:spcPts val="0"/>
                        </a:spcAft>
                        <a:buNone/>
                      </a:pPr>
                      <a:r>
                        <a:rPr b="1" lang="en" sz="1500" u="sng">
                          <a:latin typeface="Titillium Web"/>
                          <a:ea typeface="Titillium Web"/>
                          <a:cs typeface="Titillium Web"/>
                          <a:sym typeface="Titillium Web"/>
                        </a:rPr>
                        <a:t>K</a:t>
                      </a:r>
                      <a:r>
                        <a:rPr b="1" lang="en" sz="1500">
                          <a:latin typeface="Titillium Web"/>
                          <a:ea typeface="Titillium Web"/>
                          <a:cs typeface="Titillium Web"/>
                          <a:sym typeface="Titillium Web"/>
                        </a:rPr>
                        <a:t>-sparing diuretic</a:t>
                      </a:r>
                      <a:r>
                        <a:rPr lang="en">
                          <a:latin typeface="Titillium Web"/>
                          <a:ea typeface="Titillium Web"/>
                          <a:cs typeface="Titillium Web"/>
                          <a:sym typeface="Titillium Web"/>
                        </a:rPr>
                        <a:t> </a:t>
                      </a:r>
                      <a:r>
                        <a:rPr lang="en">
                          <a:solidFill>
                            <a:srgbClr val="FF0000"/>
                          </a:solidFill>
                          <a:latin typeface="Titillium Web"/>
                          <a:ea typeface="Titillium Web"/>
                          <a:cs typeface="Titillium Web"/>
                          <a:sym typeface="Titillium Web"/>
                        </a:rPr>
                        <a:t>Spironolactone</a:t>
                      </a:r>
                      <a:r>
                        <a:rPr lang="en">
                          <a:latin typeface="Titillium Web"/>
                          <a:ea typeface="Titillium Web"/>
                          <a:cs typeface="Titillium Web"/>
                          <a:sym typeface="Titillium Web"/>
                        </a:rPr>
                        <a:t>.</a:t>
                      </a:r>
                      <a:endParaRPr>
                        <a:latin typeface="Titillium Web"/>
                        <a:ea typeface="Titillium Web"/>
                        <a:cs typeface="Titillium Web"/>
                        <a:sym typeface="Titillium Web"/>
                      </a:endParaRPr>
                    </a:p>
                    <a:p>
                      <a:pPr indent="0" lvl="0" marL="0" rtl="0" algn="l">
                        <a:spcBef>
                          <a:spcPts val="0"/>
                        </a:spcBef>
                        <a:spcAft>
                          <a:spcPts val="0"/>
                        </a:spcAft>
                        <a:buNone/>
                      </a:pPr>
                      <a:r>
                        <a:t/>
                      </a:r>
                      <a:endParaRPr>
                        <a:latin typeface="Titillium Web"/>
                        <a:ea typeface="Titillium Web"/>
                        <a:cs typeface="Titillium Web"/>
                        <a:sym typeface="Titillium Web"/>
                      </a:endParaRPr>
                    </a:p>
                  </a:txBody>
                  <a:tcPr marT="91425" marB="91425" marR="91425" marL="91425">
                    <a:solidFill>
                      <a:srgbClr val="FFF2CC"/>
                    </a:solidFill>
                  </a:tcPr>
                </a:tc>
                <a:tc>
                  <a:txBody>
                    <a:bodyPr/>
                    <a:lstStyle/>
                    <a:p>
                      <a:pPr indent="0" lvl="0" marL="0" rtl="0" algn="ctr">
                        <a:spcBef>
                          <a:spcPts val="0"/>
                        </a:spcBef>
                        <a:spcAft>
                          <a:spcPts val="0"/>
                        </a:spcAft>
                        <a:buNone/>
                      </a:pPr>
                      <a:r>
                        <a:rPr lang="en" sz="1000">
                          <a:latin typeface="Titillium Web"/>
                          <a:ea typeface="Titillium Web"/>
                          <a:cs typeface="Titillium Web"/>
                          <a:sym typeface="Titillium Web"/>
                        </a:rPr>
                        <a:t>competitive antagonist of aldosterone in CCT</a:t>
                      </a:r>
                      <a:endParaRPr sz="1000">
                        <a:latin typeface="Titillium Web"/>
                        <a:ea typeface="Titillium Web"/>
                        <a:cs typeface="Titillium Web"/>
                        <a:sym typeface="Titillium Web"/>
                      </a:endParaRPr>
                    </a:p>
                  </a:txBody>
                  <a:tcPr marT="91425" marB="91425" marR="91425" marL="91425" anchor="ctr"/>
                </a:tc>
                <a:tc>
                  <a:txBody>
                    <a:bodyPr/>
                    <a:lstStyle/>
                    <a:p>
                      <a:pPr indent="0" lvl="0" marL="0" rtl="0" algn="ctr">
                        <a:spcBef>
                          <a:spcPts val="0"/>
                        </a:spcBef>
                        <a:spcAft>
                          <a:spcPts val="0"/>
                        </a:spcAft>
                        <a:buNone/>
                      </a:pPr>
                      <a:r>
                        <a:rPr lang="en" sz="1000">
                          <a:latin typeface="Titillium Web"/>
                          <a:ea typeface="Titillium Web"/>
                          <a:cs typeface="Titillium Web"/>
                          <a:sym typeface="Titillium Web"/>
                        </a:rPr>
                        <a:t>↑ Urinary Na</a:t>
                      </a:r>
                      <a:endParaRPr sz="1000">
                        <a:latin typeface="Titillium Web"/>
                        <a:ea typeface="Titillium Web"/>
                        <a:cs typeface="Titillium Web"/>
                        <a:sym typeface="Titillium Web"/>
                      </a:endParaRPr>
                    </a:p>
                    <a:p>
                      <a:pPr indent="0" lvl="0" marL="0" rtl="0" algn="ctr">
                        <a:spcBef>
                          <a:spcPts val="0"/>
                        </a:spcBef>
                        <a:spcAft>
                          <a:spcPts val="0"/>
                        </a:spcAft>
                        <a:buNone/>
                      </a:pPr>
                      <a:r>
                        <a:rPr lang="en" sz="1000">
                          <a:latin typeface="Titillium Web"/>
                          <a:ea typeface="Titillium Web"/>
                          <a:cs typeface="Titillium Web"/>
                          <a:sym typeface="Titillium Web"/>
                        </a:rPr>
                        <a:t>↓ K, H secretion</a:t>
                      </a:r>
                      <a:endParaRPr sz="1000">
                        <a:latin typeface="Titillium Web"/>
                        <a:ea typeface="Titillium Web"/>
                        <a:cs typeface="Titillium Web"/>
                        <a:sym typeface="Titillium Web"/>
                      </a:endParaRPr>
                    </a:p>
                    <a:p>
                      <a:pPr indent="0" lvl="0" marL="0" rtl="0" algn="ctr">
                        <a:spcBef>
                          <a:spcPts val="0"/>
                        </a:spcBef>
                        <a:spcAft>
                          <a:spcPts val="0"/>
                        </a:spcAft>
                        <a:buNone/>
                      </a:pPr>
                      <a:r>
                        <a:rPr lang="en" sz="1000">
                          <a:latin typeface="Titillium Web"/>
                          <a:ea typeface="Titillium Web"/>
                          <a:cs typeface="Titillium Web"/>
                          <a:sym typeface="Titillium Web"/>
                        </a:rPr>
                        <a:t>Metabolic acidosis</a:t>
                      </a:r>
                      <a:endParaRPr sz="1000">
                        <a:latin typeface="Titillium Web"/>
                        <a:ea typeface="Titillium Web"/>
                        <a:cs typeface="Titillium Web"/>
                        <a:sym typeface="Titillium Web"/>
                      </a:endParaRPr>
                    </a:p>
                  </a:txBody>
                  <a:tcPr marT="91425" marB="91425" marR="91425" marL="91425" anchor="ctr"/>
                </a:tc>
                <a:tc>
                  <a:txBody>
                    <a:bodyPr/>
                    <a:lstStyle/>
                    <a:p>
                      <a:pPr indent="0" lvl="0" marL="0" rtl="0" algn="ctr">
                        <a:spcBef>
                          <a:spcPts val="0"/>
                        </a:spcBef>
                        <a:spcAft>
                          <a:spcPts val="0"/>
                        </a:spcAft>
                        <a:buNone/>
                      </a:pPr>
                      <a:r>
                        <a:rPr lang="en" sz="1000">
                          <a:latin typeface="Titillium Web"/>
                          <a:ea typeface="Titillium Web"/>
                          <a:cs typeface="Titillium Web"/>
                          <a:sym typeface="Titillium Web"/>
                        </a:rPr>
                        <a:t>Hepatic cirrhosis</a:t>
                      </a:r>
                      <a:endParaRPr sz="1000">
                        <a:latin typeface="Titillium Web"/>
                        <a:ea typeface="Titillium Web"/>
                        <a:cs typeface="Titillium Web"/>
                        <a:sym typeface="Titillium Web"/>
                      </a:endParaRPr>
                    </a:p>
                    <a:p>
                      <a:pPr indent="0" lvl="0" marL="0" rtl="0" algn="ctr">
                        <a:spcBef>
                          <a:spcPts val="0"/>
                        </a:spcBef>
                        <a:spcAft>
                          <a:spcPts val="0"/>
                        </a:spcAft>
                        <a:buNone/>
                      </a:pPr>
                      <a:r>
                        <a:rPr lang="en" sz="1000">
                          <a:latin typeface="Titillium Web"/>
                          <a:ea typeface="Titillium Web"/>
                          <a:cs typeface="Titillium Web"/>
                          <a:sym typeface="Titillium Web"/>
                        </a:rPr>
                        <a:t>(Drug of choice)</a:t>
                      </a:r>
                      <a:endParaRPr sz="1000">
                        <a:latin typeface="Titillium Web"/>
                        <a:ea typeface="Titillium Web"/>
                        <a:cs typeface="Titillium Web"/>
                        <a:sym typeface="Titillium Web"/>
                      </a:endParaRPr>
                    </a:p>
                  </a:txBody>
                  <a:tcPr marT="91425" marB="91425" marR="91425" marL="91425" anchor="ctr"/>
                </a:tc>
                <a:tc>
                  <a:txBody>
                    <a:bodyPr/>
                    <a:lstStyle/>
                    <a:p>
                      <a:pPr indent="0" lvl="0" marL="0" rtl="0" algn="ctr">
                        <a:lnSpc>
                          <a:spcPct val="115000"/>
                        </a:lnSpc>
                        <a:spcBef>
                          <a:spcPts val="0"/>
                        </a:spcBef>
                        <a:spcAft>
                          <a:spcPts val="0"/>
                        </a:spcAft>
                        <a:buNone/>
                      </a:pPr>
                      <a:r>
                        <a:rPr lang="en" sz="1000">
                          <a:latin typeface="Titillium Web"/>
                          <a:ea typeface="Titillium Web"/>
                          <a:cs typeface="Titillium Web"/>
                          <a:sym typeface="Titillium Web"/>
                        </a:rPr>
                        <a:t>-Gynaecomastia</a:t>
                      </a:r>
                      <a:endParaRPr sz="1000">
                        <a:latin typeface="Titillium Web"/>
                        <a:ea typeface="Titillium Web"/>
                        <a:cs typeface="Titillium Web"/>
                        <a:sym typeface="Titillium Web"/>
                      </a:endParaRPr>
                    </a:p>
                    <a:p>
                      <a:pPr indent="0" lvl="0" marL="0" rtl="0" algn="ctr">
                        <a:lnSpc>
                          <a:spcPct val="115000"/>
                        </a:lnSpc>
                        <a:spcBef>
                          <a:spcPts val="0"/>
                        </a:spcBef>
                        <a:spcAft>
                          <a:spcPts val="0"/>
                        </a:spcAft>
                        <a:buNone/>
                      </a:pPr>
                      <a:r>
                        <a:rPr lang="en" sz="1000">
                          <a:latin typeface="Titillium Web"/>
                          <a:ea typeface="Titillium Web"/>
                          <a:cs typeface="Titillium Web"/>
                          <a:sym typeface="Titillium Web"/>
                        </a:rPr>
                        <a:t>-</a:t>
                      </a:r>
                      <a:r>
                        <a:rPr b="1" lang="en" sz="1000">
                          <a:latin typeface="Titillium Web"/>
                          <a:ea typeface="Titillium Web"/>
                          <a:cs typeface="Titillium Web"/>
                          <a:sym typeface="Titillium Web"/>
                        </a:rPr>
                        <a:t>Hyperkalaemia</a:t>
                      </a:r>
                      <a:r>
                        <a:rPr lang="en" sz="1000">
                          <a:latin typeface="Titillium Web"/>
                          <a:ea typeface="Titillium Web"/>
                          <a:cs typeface="Titillium Web"/>
                          <a:sym typeface="Titillium Web"/>
                        </a:rPr>
                        <a:t> -Metabolic acidosis.</a:t>
                      </a:r>
                      <a:endParaRPr sz="1000">
                        <a:latin typeface="Titillium Web"/>
                        <a:ea typeface="Titillium Web"/>
                        <a:cs typeface="Titillium Web"/>
                        <a:sym typeface="Titillium Web"/>
                      </a:endParaRPr>
                    </a:p>
                    <a:p>
                      <a:pPr indent="0" lvl="0" marL="0" rtl="0" algn="ctr">
                        <a:lnSpc>
                          <a:spcPct val="115000"/>
                        </a:lnSpc>
                        <a:spcBef>
                          <a:spcPts val="0"/>
                        </a:spcBef>
                        <a:spcAft>
                          <a:spcPts val="0"/>
                        </a:spcAft>
                        <a:buNone/>
                      </a:pPr>
                      <a:r>
                        <a:rPr lang="en" sz="1000">
                          <a:latin typeface="Titillium Web"/>
                          <a:ea typeface="Titillium Web"/>
                          <a:cs typeface="Titillium Web"/>
                          <a:sym typeface="Titillium Web"/>
                        </a:rPr>
                        <a:t>-GIT upset and peptic ulcer</a:t>
                      </a:r>
                      <a:endParaRPr sz="1000">
                        <a:latin typeface="Titillium Web"/>
                        <a:ea typeface="Titillium Web"/>
                        <a:cs typeface="Titillium Web"/>
                        <a:sym typeface="Titillium Web"/>
                      </a:endParaRPr>
                    </a:p>
                  </a:txBody>
                  <a:tcPr marT="91425" marB="91425" marR="91425" marL="91425" anchor="ctr"/>
                </a:tc>
              </a:tr>
            </a:tbl>
          </a:graphicData>
        </a:graphic>
      </p:graphicFrame>
      <p:sp>
        <p:nvSpPr>
          <p:cNvPr id="382" name="Google Shape;382;p31"/>
          <p:cNvSpPr txBox="1"/>
          <p:nvPr/>
        </p:nvSpPr>
        <p:spPr>
          <a:xfrm>
            <a:off x="711678" y="4"/>
            <a:ext cx="6048000" cy="74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600">
                <a:latin typeface="Titillium Web"/>
                <a:ea typeface="Titillium Web"/>
                <a:cs typeface="Titillium Web"/>
                <a:sym typeface="Titillium Web"/>
              </a:rPr>
              <a:t>Summary</a:t>
            </a:r>
            <a:r>
              <a:rPr lang="en">
                <a:latin typeface="Roboto"/>
                <a:ea typeface="Roboto"/>
                <a:cs typeface="Roboto"/>
                <a:sym typeface="Roboto"/>
              </a:rPr>
              <a:t> </a:t>
            </a:r>
            <a:endParaRPr>
              <a:latin typeface="Roboto"/>
              <a:ea typeface="Roboto"/>
              <a:cs typeface="Roboto"/>
              <a:sym typeface="Roboto"/>
            </a:endParaRPr>
          </a:p>
        </p:txBody>
      </p:sp>
      <p:sp>
        <p:nvSpPr>
          <p:cNvPr id="383" name="Google Shape;383;p31"/>
          <p:cNvSpPr txBox="1"/>
          <p:nvPr/>
        </p:nvSpPr>
        <p:spPr>
          <a:xfrm>
            <a:off x="187442" y="799543"/>
            <a:ext cx="3132900" cy="78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latin typeface="Titillium Web"/>
                <a:ea typeface="Titillium Web"/>
                <a:cs typeface="Titillium Web"/>
                <a:sym typeface="Titillium Web"/>
              </a:rPr>
              <a:t>Diuretic classification in order of site of action : COLT P</a:t>
            </a:r>
            <a:endParaRPr sz="1000">
              <a:solidFill>
                <a:srgbClr val="999999"/>
              </a:solidFill>
              <a:latin typeface="Titillium Web"/>
              <a:ea typeface="Titillium Web"/>
              <a:cs typeface="Titillium Web"/>
              <a:sym typeface="Titillium Web"/>
            </a:endParaRPr>
          </a:p>
          <a:p>
            <a:pPr indent="0" lvl="0" marL="0" rtl="0" algn="l">
              <a:spcBef>
                <a:spcPts val="0"/>
              </a:spcBef>
              <a:spcAft>
                <a:spcPts val="0"/>
              </a:spcAft>
              <a:buNone/>
            </a:pPr>
            <a:r>
              <a:t/>
            </a:r>
            <a:endParaRPr sz="1500">
              <a:solidFill>
                <a:srgbClr val="999999"/>
              </a:solidFill>
              <a:latin typeface="Titillium Web"/>
              <a:ea typeface="Titillium Web"/>
              <a:cs typeface="Titillium Web"/>
              <a:sym typeface="Titillium Web"/>
            </a:endParaRPr>
          </a:p>
          <a:p>
            <a:pPr indent="0" lvl="0" marL="0" rtl="0" algn="l">
              <a:spcBef>
                <a:spcPts val="0"/>
              </a:spcBef>
              <a:spcAft>
                <a:spcPts val="0"/>
              </a:spcAft>
              <a:buNone/>
            </a:pPr>
            <a:r>
              <a:t/>
            </a:r>
            <a:endParaRPr>
              <a:latin typeface="Roboto"/>
              <a:ea typeface="Roboto"/>
              <a:cs typeface="Roboto"/>
              <a:sym typeface="Roboto"/>
            </a:endParaRPr>
          </a:p>
        </p:txBody>
      </p:sp>
      <p:sp>
        <p:nvSpPr>
          <p:cNvPr id="384" name="Google Shape;384;p31"/>
          <p:cNvSpPr txBox="1"/>
          <p:nvPr/>
        </p:nvSpPr>
        <p:spPr>
          <a:xfrm>
            <a:off x="3115334" y="499832"/>
            <a:ext cx="13293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rgbClr val="D5A6BD"/>
                </a:solidFill>
                <a:latin typeface="Roboto"/>
                <a:ea typeface="Roboto"/>
                <a:cs typeface="Roboto"/>
                <a:sym typeface="Roboto"/>
              </a:rPr>
              <a:t>Girls slides</a:t>
            </a:r>
            <a:endParaRPr sz="1500">
              <a:solidFill>
                <a:srgbClr val="D5A6BD"/>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88" name="Shape 388"/>
        <p:cNvGrpSpPr/>
        <p:nvPr/>
      </p:nvGrpSpPr>
      <p:grpSpPr>
        <a:xfrm>
          <a:off x="0" y="0"/>
          <a:ext cx="0" cy="0"/>
          <a:chOff x="0" y="0"/>
          <a:chExt cx="0" cy="0"/>
        </a:xfrm>
      </p:grpSpPr>
      <p:sp>
        <p:nvSpPr>
          <p:cNvPr id="389" name="Google Shape;389;p32"/>
          <p:cNvSpPr txBox="1"/>
          <p:nvPr/>
        </p:nvSpPr>
        <p:spPr>
          <a:xfrm>
            <a:off x="0" y="703801"/>
            <a:ext cx="1860600" cy="627300"/>
          </a:xfrm>
          <a:prstGeom prst="rect">
            <a:avLst/>
          </a:prstGeom>
          <a:solidFill>
            <a:srgbClr val="D0E0E3"/>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900">
                <a:solidFill>
                  <a:srgbClr val="134F5C"/>
                </a:solidFill>
                <a:latin typeface="Titillium Web"/>
                <a:ea typeface="Titillium Web"/>
                <a:cs typeface="Titillium Web"/>
                <a:sym typeface="Titillium Web"/>
              </a:rPr>
              <a:t>MCQs</a:t>
            </a:r>
            <a:endParaRPr b="1" sz="2900">
              <a:solidFill>
                <a:srgbClr val="134F5C"/>
              </a:solidFill>
              <a:latin typeface="Titillium Web"/>
              <a:ea typeface="Titillium Web"/>
              <a:cs typeface="Titillium Web"/>
              <a:sym typeface="Titillium Web"/>
            </a:endParaRPr>
          </a:p>
        </p:txBody>
      </p:sp>
      <p:sp>
        <p:nvSpPr>
          <p:cNvPr id="390" name="Google Shape;390;p32"/>
          <p:cNvSpPr txBox="1"/>
          <p:nvPr/>
        </p:nvSpPr>
        <p:spPr>
          <a:xfrm>
            <a:off x="129225" y="1331100"/>
            <a:ext cx="3817800" cy="189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latin typeface="Titillium Web"/>
                <a:ea typeface="Titillium Web"/>
                <a:cs typeface="Titillium Web"/>
                <a:sym typeface="Titillium Web"/>
              </a:rPr>
              <a:t>1-</a:t>
            </a:r>
            <a:r>
              <a:rPr b="1" lang="en" sz="1000">
                <a:solidFill>
                  <a:schemeClr val="dk1"/>
                </a:solidFill>
                <a:latin typeface="Titillium Web"/>
                <a:ea typeface="Titillium Web"/>
                <a:cs typeface="Titillium Web"/>
                <a:sym typeface="Titillium Web"/>
              </a:rPr>
              <a:t>a 62 year old woman who is diagnosed with hypercalcemia related to a parathyroid hormone secreting tumor. Other than cancer chemotherapy, a temporary treatment for her hypercalcemia could include administration of:</a:t>
            </a:r>
            <a:r>
              <a:rPr b="1" lang="en" sz="1000">
                <a:latin typeface="Titillium Web"/>
                <a:ea typeface="Titillium Web"/>
                <a:cs typeface="Titillium Web"/>
                <a:sym typeface="Titillium Web"/>
              </a:rPr>
              <a:t> </a:t>
            </a:r>
            <a:endParaRPr b="1" sz="1000">
              <a:latin typeface="Titillium Web"/>
              <a:ea typeface="Titillium Web"/>
              <a:cs typeface="Titillium Web"/>
              <a:sym typeface="Titillium Web"/>
            </a:endParaRPr>
          </a:p>
          <a:p>
            <a:pPr indent="0" lvl="0" marL="0" rtl="0" algn="l">
              <a:spcBef>
                <a:spcPts val="0"/>
              </a:spcBef>
              <a:spcAft>
                <a:spcPts val="0"/>
              </a:spcAft>
              <a:buNone/>
            </a:pPr>
            <a:r>
              <a:t/>
            </a:r>
            <a:endParaRPr b="1" sz="1200">
              <a:latin typeface="Titillium Web"/>
              <a:ea typeface="Titillium Web"/>
              <a:cs typeface="Titillium Web"/>
              <a:sym typeface="Titillium Web"/>
            </a:endParaRPr>
          </a:p>
          <a:p>
            <a:pPr indent="0" lvl="0" marL="0" rtl="0" algn="l">
              <a:spcBef>
                <a:spcPts val="0"/>
              </a:spcBef>
              <a:spcAft>
                <a:spcPts val="0"/>
              </a:spcAft>
              <a:buNone/>
            </a:pPr>
            <a:r>
              <a:rPr lang="en" sz="1200">
                <a:latin typeface="Titillium Web"/>
                <a:ea typeface="Titillium Web"/>
                <a:cs typeface="Titillium Web"/>
                <a:sym typeface="Titillium Web"/>
              </a:rPr>
              <a:t>A-</a:t>
            </a:r>
            <a:r>
              <a:rPr lang="en" sz="1200">
                <a:solidFill>
                  <a:schemeClr val="dk1"/>
                </a:solidFill>
                <a:highlight>
                  <a:srgbClr val="FFFFFF"/>
                </a:highlight>
                <a:latin typeface="Titillium Web"/>
                <a:ea typeface="Titillium Web"/>
                <a:cs typeface="Titillium Web"/>
                <a:sym typeface="Titillium Web"/>
              </a:rPr>
              <a:t>acetazolamide</a:t>
            </a:r>
            <a:endParaRPr sz="1200">
              <a:latin typeface="Titillium Web"/>
              <a:ea typeface="Titillium Web"/>
              <a:cs typeface="Titillium Web"/>
              <a:sym typeface="Titillium Web"/>
            </a:endParaRPr>
          </a:p>
          <a:p>
            <a:pPr indent="0" lvl="0" marL="0" rtl="0" algn="l">
              <a:spcBef>
                <a:spcPts val="0"/>
              </a:spcBef>
              <a:spcAft>
                <a:spcPts val="0"/>
              </a:spcAft>
              <a:buNone/>
            </a:pPr>
            <a:r>
              <a:rPr lang="en" sz="1200">
                <a:latin typeface="Titillium Web"/>
                <a:ea typeface="Titillium Web"/>
                <a:cs typeface="Titillium Web"/>
                <a:sym typeface="Titillium Web"/>
              </a:rPr>
              <a:t>B-</a:t>
            </a:r>
            <a:r>
              <a:rPr lang="en" sz="1200">
                <a:solidFill>
                  <a:schemeClr val="dk1"/>
                </a:solidFill>
                <a:highlight>
                  <a:srgbClr val="FFFFFF"/>
                </a:highlight>
                <a:latin typeface="Titillium Web"/>
                <a:ea typeface="Titillium Web"/>
                <a:cs typeface="Titillium Web"/>
                <a:sym typeface="Titillium Web"/>
              </a:rPr>
              <a:t>furosemide</a:t>
            </a:r>
            <a:endParaRPr sz="1200">
              <a:latin typeface="Titillium Web"/>
              <a:ea typeface="Titillium Web"/>
              <a:cs typeface="Titillium Web"/>
              <a:sym typeface="Titillium Web"/>
            </a:endParaRPr>
          </a:p>
          <a:p>
            <a:pPr indent="0" lvl="0" marL="0" rtl="0" algn="l">
              <a:spcBef>
                <a:spcPts val="0"/>
              </a:spcBef>
              <a:spcAft>
                <a:spcPts val="0"/>
              </a:spcAft>
              <a:buNone/>
            </a:pPr>
            <a:r>
              <a:rPr lang="en" sz="1200">
                <a:latin typeface="Titillium Web"/>
                <a:ea typeface="Titillium Web"/>
                <a:cs typeface="Titillium Web"/>
                <a:sym typeface="Titillium Web"/>
              </a:rPr>
              <a:t>C-</a:t>
            </a:r>
            <a:r>
              <a:rPr lang="en" sz="1200">
                <a:solidFill>
                  <a:schemeClr val="dk1"/>
                </a:solidFill>
                <a:highlight>
                  <a:srgbClr val="FFFFFF"/>
                </a:highlight>
                <a:latin typeface="Titillium Web"/>
                <a:ea typeface="Titillium Web"/>
                <a:cs typeface="Titillium Web"/>
                <a:sym typeface="Titillium Web"/>
              </a:rPr>
              <a:t>hydrochlorothiazide</a:t>
            </a:r>
            <a:endParaRPr sz="1200">
              <a:latin typeface="Titillium Web"/>
              <a:ea typeface="Titillium Web"/>
              <a:cs typeface="Titillium Web"/>
              <a:sym typeface="Titillium Web"/>
            </a:endParaRPr>
          </a:p>
          <a:p>
            <a:pPr indent="0" lvl="0" marL="0" rtl="0" algn="l">
              <a:spcBef>
                <a:spcPts val="0"/>
              </a:spcBef>
              <a:spcAft>
                <a:spcPts val="0"/>
              </a:spcAft>
              <a:buNone/>
            </a:pPr>
            <a:r>
              <a:rPr lang="en" sz="1200">
                <a:latin typeface="Titillium Web"/>
                <a:ea typeface="Titillium Web"/>
                <a:cs typeface="Titillium Web"/>
                <a:sym typeface="Titillium Web"/>
              </a:rPr>
              <a:t>D-</a:t>
            </a:r>
            <a:r>
              <a:rPr lang="en" sz="1200">
                <a:solidFill>
                  <a:schemeClr val="dk1"/>
                </a:solidFill>
                <a:highlight>
                  <a:srgbClr val="FFFFFF"/>
                </a:highlight>
                <a:latin typeface="Titillium Web"/>
                <a:ea typeface="Titillium Web"/>
                <a:cs typeface="Titillium Web"/>
                <a:sym typeface="Titillium Web"/>
              </a:rPr>
              <a:t>spironolactone</a:t>
            </a:r>
            <a:endParaRPr sz="1200">
              <a:latin typeface="Titillium Web"/>
              <a:ea typeface="Titillium Web"/>
              <a:cs typeface="Titillium Web"/>
              <a:sym typeface="Titillium Web"/>
            </a:endParaRPr>
          </a:p>
          <a:p>
            <a:pPr indent="0" lvl="0" marL="0" rtl="0" algn="l">
              <a:spcBef>
                <a:spcPts val="0"/>
              </a:spcBef>
              <a:spcAft>
                <a:spcPts val="0"/>
              </a:spcAft>
              <a:buNone/>
            </a:pPr>
            <a:r>
              <a:t/>
            </a:r>
            <a:endParaRPr sz="1200">
              <a:latin typeface="Titillium Web"/>
              <a:ea typeface="Titillium Web"/>
              <a:cs typeface="Titillium Web"/>
              <a:sym typeface="Titillium Web"/>
            </a:endParaRPr>
          </a:p>
        </p:txBody>
      </p:sp>
      <p:sp>
        <p:nvSpPr>
          <p:cNvPr id="391" name="Google Shape;391;p32"/>
          <p:cNvSpPr txBox="1"/>
          <p:nvPr/>
        </p:nvSpPr>
        <p:spPr>
          <a:xfrm>
            <a:off x="4095250" y="1331100"/>
            <a:ext cx="3379500" cy="193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Titillium Web"/>
                <a:ea typeface="Titillium Web"/>
                <a:cs typeface="Titillium Web"/>
                <a:sym typeface="Titillium Web"/>
              </a:rPr>
              <a:t>2</a:t>
            </a:r>
            <a:r>
              <a:rPr b="1" lang="en" sz="1200">
                <a:latin typeface="Titillium Web"/>
                <a:ea typeface="Titillium Web"/>
                <a:cs typeface="Titillium Web"/>
                <a:sym typeface="Titillium Web"/>
              </a:rPr>
              <a:t>-</a:t>
            </a:r>
            <a:r>
              <a:rPr b="1" lang="en" sz="1000">
                <a:solidFill>
                  <a:schemeClr val="dk1"/>
                </a:solidFill>
                <a:highlight>
                  <a:srgbClr val="FFFFFF"/>
                </a:highlight>
                <a:latin typeface="Titillium Web"/>
                <a:ea typeface="Titillium Web"/>
                <a:cs typeface="Titillium Web"/>
                <a:sym typeface="Titillium Web"/>
              </a:rPr>
              <a:t>A drug that acts on the proximal tubule, has a relatively low efficacy in blocking the reabsorption of Na, but is useful in the treatment of glaucoma, and as a prophylactic to prevent acute mountain sickness:</a:t>
            </a:r>
            <a:endParaRPr b="1" sz="1000">
              <a:latin typeface="Titillium Web"/>
              <a:ea typeface="Titillium Web"/>
              <a:cs typeface="Titillium Web"/>
              <a:sym typeface="Titillium Web"/>
            </a:endParaRPr>
          </a:p>
          <a:p>
            <a:pPr indent="0" lvl="0" marL="0" rtl="0" algn="l">
              <a:spcBef>
                <a:spcPts val="0"/>
              </a:spcBef>
              <a:spcAft>
                <a:spcPts val="0"/>
              </a:spcAft>
              <a:buNone/>
            </a:pPr>
            <a:r>
              <a:t/>
            </a:r>
            <a:endParaRPr b="1" sz="1200">
              <a:latin typeface="Titillium Web"/>
              <a:ea typeface="Titillium Web"/>
              <a:cs typeface="Titillium Web"/>
              <a:sym typeface="Titillium Web"/>
            </a:endParaRPr>
          </a:p>
          <a:p>
            <a:pPr indent="0" lvl="0" marL="0" rtl="0" algn="l">
              <a:spcBef>
                <a:spcPts val="0"/>
              </a:spcBef>
              <a:spcAft>
                <a:spcPts val="0"/>
              </a:spcAft>
              <a:buNone/>
            </a:pPr>
            <a:r>
              <a:rPr lang="en" sz="1200">
                <a:latin typeface="Titillium Web"/>
                <a:ea typeface="Titillium Web"/>
                <a:cs typeface="Titillium Web"/>
                <a:sym typeface="Titillium Web"/>
              </a:rPr>
              <a:t>A-</a:t>
            </a:r>
            <a:r>
              <a:rPr lang="en" sz="1200">
                <a:solidFill>
                  <a:schemeClr val="dk1"/>
                </a:solidFill>
                <a:highlight>
                  <a:srgbClr val="FFFFFF"/>
                </a:highlight>
                <a:latin typeface="Titillium Web"/>
                <a:ea typeface="Titillium Web"/>
                <a:cs typeface="Titillium Web"/>
                <a:sym typeface="Titillium Web"/>
              </a:rPr>
              <a:t>acetazolamide</a:t>
            </a:r>
            <a:endParaRPr sz="1200">
              <a:latin typeface="Titillium Web"/>
              <a:ea typeface="Titillium Web"/>
              <a:cs typeface="Titillium Web"/>
              <a:sym typeface="Titillium Web"/>
            </a:endParaRPr>
          </a:p>
          <a:p>
            <a:pPr indent="0" lvl="0" marL="0" rtl="0" algn="l">
              <a:spcBef>
                <a:spcPts val="0"/>
              </a:spcBef>
              <a:spcAft>
                <a:spcPts val="0"/>
              </a:spcAft>
              <a:buNone/>
            </a:pPr>
            <a:r>
              <a:rPr lang="en" sz="1200">
                <a:latin typeface="Titillium Web"/>
                <a:ea typeface="Titillium Web"/>
                <a:cs typeface="Titillium Web"/>
                <a:sym typeface="Titillium Web"/>
              </a:rPr>
              <a:t>B-</a:t>
            </a:r>
            <a:r>
              <a:rPr lang="en" sz="1200">
                <a:solidFill>
                  <a:schemeClr val="dk1"/>
                </a:solidFill>
                <a:highlight>
                  <a:srgbClr val="FFFFFF"/>
                </a:highlight>
                <a:latin typeface="Titillium Web"/>
                <a:ea typeface="Titillium Web"/>
                <a:cs typeface="Titillium Web"/>
                <a:sym typeface="Titillium Web"/>
              </a:rPr>
              <a:t>hydrochlorothiazide</a:t>
            </a:r>
            <a:endParaRPr sz="1200">
              <a:latin typeface="Titillium Web"/>
              <a:ea typeface="Titillium Web"/>
              <a:cs typeface="Titillium Web"/>
              <a:sym typeface="Titillium Web"/>
            </a:endParaRPr>
          </a:p>
          <a:p>
            <a:pPr indent="0" lvl="0" marL="0" rtl="0" algn="l">
              <a:spcBef>
                <a:spcPts val="0"/>
              </a:spcBef>
              <a:spcAft>
                <a:spcPts val="0"/>
              </a:spcAft>
              <a:buNone/>
            </a:pPr>
            <a:r>
              <a:rPr lang="en" sz="1200">
                <a:latin typeface="Titillium Web"/>
                <a:ea typeface="Titillium Web"/>
                <a:cs typeface="Titillium Web"/>
                <a:sym typeface="Titillium Web"/>
              </a:rPr>
              <a:t>C-</a:t>
            </a:r>
            <a:r>
              <a:rPr lang="en" sz="1200">
                <a:solidFill>
                  <a:schemeClr val="dk1"/>
                </a:solidFill>
                <a:highlight>
                  <a:srgbClr val="FFFFFF"/>
                </a:highlight>
                <a:latin typeface="Titillium Web"/>
                <a:ea typeface="Titillium Web"/>
                <a:cs typeface="Titillium Web"/>
                <a:sym typeface="Titillium Web"/>
              </a:rPr>
              <a:t>spironolactone</a:t>
            </a:r>
            <a:endParaRPr sz="1200">
              <a:latin typeface="Titillium Web"/>
              <a:ea typeface="Titillium Web"/>
              <a:cs typeface="Titillium Web"/>
              <a:sym typeface="Titillium Web"/>
            </a:endParaRPr>
          </a:p>
          <a:p>
            <a:pPr indent="0" lvl="0" marL="0" rtl="0" algn="l">
              <a:spcBef>
                <a:spcPts val="0"/>
              </a:spcBef>
              <a:spcAft>
                <a:spcPts val="0"/>
              </a:spcAft>
              <a:buNone/>
            </a:pPr>
            <a:r>
              <a:rPr lang="en" sz="1200">
                <a:latin typeface="Titillium Web"/>
                <a:ea typeface="Titillium Web"/>
                <a:cs typeface="Titillium Web"/>
                <a:sym typeface="Titillium Web"/>
              </a:rPr>
              <a:t>D-</a:t>
            </a:r>
            <a:r>
              <a:rPr lang="en" sz="1200">
                <a:solidFill>
                  <a:schemeClr val="dk1"/>
                </a:solidFill>
                <a:highlight>
                  <a:srgbClr val="FFFFFF"/>
                </a:highlight>
                <a:latin typeface="Titillium Web"/>
                <a:ea typeface="Titillium Web"/>
                <a:cs typeface="Titillium Web"/>
                <a:sym typeface="Titillium Web"/>
              </a:rPr>
              <a:t>furosemide</a:t>
            </a:r>
            <a:endParaRPr sz="1200">
              <a:latin typeface="Titillium Web"/>
              <a:ea typeface="Titillium Web"/>
              <a:cs typeface="Titillium Web"/>
              <a:sym typeface="Titillium Web"/>
            </a:endParaRPr>
          </a:p>
          <a:p>
            <a:pPr indent="0" lvl="0" marL="0" rtl="0" algn="l">
              <a:spcBef>
                <a:spcPts val="0"/>
              </a:spcBef>
              <a:spcAft>
                <a:spcPts val="0"/>
              </a:spcAft>
              <a:buNone/>
            </a:pPr>
            <a:r>
              <a:t/>
            </a:r>
            <a:endParaRPr sz="1200">
              <a:latin typeface="Titillium Web"/>
              <a:ea typeface="Titillium Web"/>
              <a:cs typeface="Titillium Web"/>
              <a:sym typeface="Titillium Web"/>
            </a:endParaRPr>
          </a:p>
        </p:txBody>
      </p:sp>
      <p:sp>
        <p:nvSpPr>
          <p:cNvPr id="392" name="Google Shape;392;p32"/>
          <p:cNvSpPr txBox="1"/>
          <p:nvPr/>
        </p:nvSpPr>
        <p:spPr>
          <a:xfrm>
            <a:off x="129200" y="2995325"/>
            <a:ext cx="3817800" cy="177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Titillium Web"/>
                <a:ea typeface="Titillium Web"/>
                <a:cs typeface="Titillium Web"/>
                <a:sym typeface="Titillium Web"/>
              </a:rPr>
              <a:t>3</a:t>
            </a:r>
            <a:r>
              <a:rPr b="1" lang="en" sz="1200">
                <a:latin typeface="Titillium Web"/>
                <a:ea typeface="Titillium Web"/>
                <a:cs typeface="Titillium Web"/>
                <a:sym typeface="Titillium Web"/>
              </a:rPr>
              <a:t>- </a:t>
            </a:r>
            <a:r>
              <a:rPr b="1" lang="en" sz="1000">
                <a:solidFill>
                  <a:schemeClr val="dk1"/>
                </a:solidFill>
                <a:highlight>
                  <a:srgbClr val="FFFFFF"/>
                </a:highlight>
                <a:latin typeface="Titillium Web"/>
                <a:ea typeface="Titillium Web"/>
                <a:cs typeface="Titillium Web"/>
                <a:sym typeface="Titillium Web"/>
              </a:rPr>
              <a:t>One of the most powerful "high ceiling" diuretics that has a short duration of action, inhibits the Na/K/Cl transporter, and can block reabsorption of up to 30% of filtered sodium</a:t>
            </a:r>
            <a:r>
              <a:rPr b="1" lang="en" sz="1000">
                <a:latin typeface="Titillium Web"/>
                <a:ea typeface="Titillium Web"/>
                <a:cs typeface="Titillium Web"/>
                <a:sym typeface="Titillium Web"/>
              </a:rPr>
              <a:t> </a:t>
            </a:r>
            <a:endParaRPr b="1" sz="1000">
              <a:latin typeface="Titillium Web"/>
              <a:ea typeface="Titillium Web"/>
              <a:cs typeface="Titillium Web"/>
              <a:sym typeface="Titillium Web"/>
            </a:endParaRPr>
          </a:p>
          <a:p>
            <a:pPr indent="0" lvl="0" marL="0" rtl="0" algn="l">
              <a:spcBef>
                <a:spcPts val="0"/>
              </a:spcBef>
              <a:spcAft>
                <a:spcPts val="0"/>
              </a:spcAft>
              <a:buNone/>
            </a:pPr>
            <a:r>
              <a:t/>
            </a:r>
            <a:endParaRPr b="1" sz="1200">
              <a:latin typeface="Titillium Web"/>
              <a:ea typeface="Titillium Web"/>
              <a:cs typeface="Titillium Web"/>
              <a:sym typeface="Titillium Web"/>
            </a:endParaRPr>
          </a:p>
          <a:p>
            <a:pPr indent="0" lvl="0" marL="0" rtl="0" algn="l">
              <a:spcBef>
                <a:spcPts val="0"/>
              </a:spcBef>
              <a:spcAft>
                <a:spcPts val="0"/>
              </a:spcAft>
              <a:buNone/>
            </a:pPr>
            <a:r>
              <a:rPr lang="en" sz="1200">
                <a:latin typeface="Titillium Web"/>
                <a:ea typeface="Titillium Web"/>
                <a:cs typeface="Titillium Web"/>
                <a:sym typeface="Titillium Web"/>
              </a:rPr>
              <a:t>A-</a:t>
            </a:r>
            <a:r>
              <a:rPr lang="en" sz="1200">
                <a:solidFill>
                  <a:schemeClr val="dk1"/>
                </a:solidFill>
                <a:highlight>
                  <a:srgbClr val="FFFFFF"/>
                </a:highlight>
                <a:latin typeface="Titillium Web"/>
                <a:ea typeface="Titillium Web"/>
                <a:cs typeface="Titillium Web"/>
                <a:sym typeface="Titillium Web"/>
              </a:rPr>
              <a:t>ethacrynic </a:t>
            </a:r>
            <a:r>
              <a:rPr lang="en" sz="1200">
                <a:solidFill>
                  <a:schemeClr val="dk1"/>
                </a:solidFill>
                <a:highlight>
                  <a:srgbClr val="FFFFFF"/>
                </a:highlight>
                <a:latin typeface="Titillium Web"/>
                <a:ea typeface="Titillium Web"/>
                <a:cs typeface="Titillium Web"/>
                <a:sym typeface="Titillium Web"/>
              </a:rPr>
              <a:t>acid</a:t>
            </a:r>
            <a:endParaRPr sz="1200">
              <a:latin typeface="Titillium Web"/>
              <a:ea typeface="Titillium Web"/>
              <a:cs typeface="Titillium Web"/>
              <a:sym typeface="Titillium Web"/>
            </a:endParaRPr>
          </a:p>
          <a:p>
            <a:pPr indent="0" lvl="0" marL="0" rtl="0" algn="l">
              <a:spcBef>
                <a:spcPts val="0"/>
              </a:spcBef>
              <a:spcAft>
                <a:spcPts val="0"/>
              </a:spcAft>
              <a:buNone/>
            </a:pPr>
            <a:r>
              <a:rPr lang="en" sz="1200">
                <a:latin typeface="Titillium Web"/>
                <a:ea typeface="Titillium Web"/>
                <a:cs typeface="Titillium Web"/>
                <a:sym typeface="Titillium Web"/>
              </a:rPr>
              <a:t>B-</a:t>
            </a:r>
            <a:r>
              <a:rPr lang="en" sz="1200">
                <a:solidFill>
                  <a:schemeClr val="dk1"/>
                </a:solidFill>
                <a:highlight>
                  <a:srgbClr val="FFFFFF"/>
                </a:highlight>
                <a:latin typeface="Titillium Web"/>
                <a:ea typeface="Titillium Web"/>
                <a:cs typeface="Titillium Web"/>
                <a:sym typeface="Titillium Web"/>
              </a:rPr>
              <a:t>spironolactone</a:t>
            </a:r>
            <a:endParaRPr sz="1200">
              <a:latin typeface="Titillium Web"/>
              <a:ea typeface="Titillium Web"/>
              <a:cs typeface="Titillium Web"/>
              <a:sym typeface="Titillium Web"/>
            </a:endParaRPr>
          </a:p>
          <a:p>
            <a:pPr indent="0" lvl="0" marL="0" rtl="0" algn="l">
              <a:spcBef>
                <a:spcPts val="0"/>
              </a:spcBef>
              <a:spcAft>
                <a:spcPts val="0"/>
              </a:spcAft>
              <a:buNone/>
            </a:pPr>
            <a:r>
              <a:rPr lang="en" sz="1200">
                <a:latin typeface="Titillium Web"/>
                <a:ea typeface="Titillium Web"/>
                <a:cs typeface="Titillium Web"/>
                <a:sym typeface="Titillium Web"/>
              </a:rPr>
              <a:t>C-</a:t>
            </a:r>
            <a:r>
              <a:rPr lang="en" sz="1200">
                <a:solidFill>
                  <a:schemeClr val="dk1"/>
                </a:solidFill>
                <a:highlight>
                  <a:srgbClr val="FFFFFF"/>
                </a:highlight>
                <a:latin typeface="Titillium Web"/>
                <a:ea typeface="Titillium Web"/>
                <a:cs typeface="Titillium Web"/>
                <a:sym typeface="Titillium Web"/>
              </a:rPr>
              <a:t>acetazolamide</a:t>
            </a:r>
            <a:endParaRPr sz="1200">
              <a:latin typeface="Titillium Web"/>
              <a:ea typeface="Titillium Web"/>
              <a:cs typeface="Titillium Web"/>
              <a:sym typeface="Titillium Web"/>
            </a:endParaRPr>
          </a:p>
          <a:p>
            <a:pPr indent="0" lvl="0" marL="0" rtl="0" algn="l">
              <a:spcBef>
                <a:spcPts val="0"/>
              </a:spcBef>
              <a:spcAft>
                <a:spcPts val="0"/>
              </a:spcAft>
              <a:buNone/>
            </a:pPr>
            <a:r>
              <a:rPr lang="en" sz="1200">
                <a:latin typeface="Titillium Web"/>
                <a:ea typeface="Titillium Web"/>
                <a:cs typeface="Titillium Web"/>
                <a:sym typeface="Titillium Web"/>
              </a:rPr>
              <a:t>D-</a:t>
            </a:r>
            <a:r>
              <a:rPr lang="en" sz="1200">
                <a:solidFill>
                  <a:schemeClr val="dk1"/>
                </a:solidFill>
                <a:highlight>
                  <a:srgbClr val="FFFFFF"/>
                </a:highlight>
                <a:latin typeface="Titillium Web"/>
                <a:ea typeface="Titillium Web"/>
                <a:cs typeface="Titillium Web"/>
                <a:sym typeface="Titillium Web"/>
              </a:rPr>
              <a:t>hydrochlorothiazide</a:t>
            </a:r>
            <a:endParaRPr sz="1200">
              <a:latin typeface="Titillium Web"/>
              <a:ea typeface="Titillium Web"/>
              <a:cs typeface="Titillium Web"/>
              <a:sym typeface="Titillium Web"/>
            </a:endParaRPr>
          </a:p>
          <a:p>
            <a:pPr indent="0" lvl="0" marL="0" rtl="0" algn="l">
              <a:spcBef>
                <a:spcPts val="0"/>
              </a:spcBef>
              <a:spcAft>
                <a:spcPts val="0"/>
              </a:spcAft>
              <a:buNone/>
            </a:pPr>
            <a:r>
              <a:t/>
            </a:r>
            <a:endParaRPr sz="1200">
              <a:latin typeface="Titillium Web"/>
              <a:ea typeface="Titillium Web"/>
              <a:cs typeface="Titillium Web"/>
              <a:sym typeface="Titillium Web"/>
            </a:endParaRPr>
          </a:p>
        </p:txBody>
      </p:sp>
      <p:sp>
        <p:nvSpPr>
          <p:cNvPr id="393" name="Google Shape;393;p32"/>
          <p:cNvSpPr txBox="1"/>
          <p:nvPr/>
        </p:nvSpPr>
        <p:spPr>
          <a:xfrm>
            <a:off x="4095250" y="2995325"/>
            <a:ext cx="29643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Titillium Web"/>
                <a:ea typeface="Titillium Web"/>
                <a:cs typeface="Titillium Web"/>
                <a:sym typeface="Titillium Web"/>
              </a:rPr>
              <a:t>4</a:t>
            </a:r>
            <a:r>
              <a:rPr b="1" lang="en" sz="1200">
                <a:latin typeface="Titillium Web"/>
                <a:ea typeface="Titillium Web"/>
                <a:cs typeface="Titillium Web"/>
                <a:sym typeface="Titillium Web"/>
              </a:rPr>
              <a:t>- </a:t>
            </a:r>
            <a:r>
              <a:rPr b="1" lang="en" sz="1200">
                <a:solidFill>
                  <a:schemeClr val="dk1"/>
                </a:solidFill>
                <a:highlight>
                  <a:srgbClr val="FFFFFF"/>
                </a:highlight>
                <a:latin typeface="Titillium Web"/>
                <a:ea typeface="Titillium Web"/>
                <a:cs typeface="Titillium Web"/>
                <a:sym typeface="Titillium Web"/>
              </a:rPr>
              <a:t>Acts on the collecting duct and can block reabsorption of only 3% of filtered sodium.</a:t>
            </a:r>
            <a:endParaRPr b="1" sz="1200">
              <a:latin typeface="Titillium Web"/>
              <a:ea typeface="Titillium Web"/>
              <a:cs typeface="Titillium Web"/>
              <a:sym typeface="Titillium Web"/>
            </a:endParaRPr>
          </a:p>
          <a:p>
            <a:pPr indent="0" lvl="0" marL="0" rtl="0" algn="l">
              <a:spcBef>
                <a:spcPts val="0"/>
              </a:spcBef>
              <a:spcAft>
                <a:spcPts val="0"/>
              </a:spcAft>
              <a:buNone/>
            </a:pPr>
            <a:r>
              <a:t/>
            </a:r>
            <a:endParaRPr b="1" sz="1200">
              <a:latin typeface="Titillium Web"/>
              <a:ea typeface="Titillium Web"/>
              <a:cs typeface="Titillium Web"/>
              <a:sym typeface="Titillium Web"/>
            </a:endParaRPr>
          </a:p>
          <a:p>
            <a:pPr indent="0" lvl="0" marL="0" rtl="0" algn="l">
              <a:spcBef>
                <a:spcPts val="0"/>
              </a:spcBef>
              <a:spcAft>
                <a:spcPts val="0"/>
              </a:spcAft>
              <a:buNone/>
            </a:pPr>
            <a:r>
              <a:rPr lang="en" sz="1200">
                <a:latin typeface="Titillium Web"/>
                <a:ea typeface="Titillium Web"/>
                <a:cs typeface="Titillium Web"/>
                <a:sym typeface="Titillium Web"/>
              </a:rPr>
              <a:t>A-</a:t>
            </a:r>
            <a:r>
              <a:rPr lang="en" sz="1200">
                <a:solidFill>
                  <a:schemeClr val="dk1"/>
                </a:solidFill>
                <a:highlight>
                  <a:srgbClr val="FFFFFF"/>
                </a:highlight>
                <a:latin typeface="Titillium Web"/>
                <a:ea typeface="Titillium Web"/>
                <a:cs typeface="Titillium Web"/>
                <a:sym typeface="Titillium Web"/>
              </a:rPr>
              <a:t>hydrochlorothiazide</a:t>
            </a:r>
            <a:endParaRPr sz="1200">
              <a:latin typeface="Titillium Web"/>
              <a:ea typeface="Titillium Web"/>
              <a:cs typeface="Titillium Web"/>
              <a:sym typeface="Titillium Web"/>
            </a:endParaRPr>
          </a:p>
          <a:p>
            <a:pPr indent="0" lvl="0" marL="0" rtl="0" algn="l">
              <a:spcBef>
                <a:spcPts val="0"/>
              </a:spcBef>
              <a:spcAft>
                <a:spcPts val="0"/>
              </a:spcAft>
              <a:buNone/>
            </a:pPr>
            <a:r>
              <a:rPr lang="en" sz="1200">
                <a:latin typeface="Titillium Web"/>
                <a:ea typeface="Titillium Web"/>
                <a:cs typeface="Titillium Web"/>
                <a:sym typeface="Titillium Web"/>
              </a:rPr>
              <a:t>B-</a:t>
            </a:r>
            <a:r>
              <a:rPr lang="en" sz="1200">
                <a:solidFill>
                  <a:schemeClr val="dk1"/>
                </a:solidFill>
                <a:highlight>
                  <a:srgbClr val="FFFFFF"/>
                </a:highlight>
                <a:latin typeface="Titillium Web"/>
                <a:ea typeface="Titillium Web"/>
                <a:cs typeface="Titillium Web"/>
                <a:sym typeface="Titillium Web"/>
              </a:rPr>
              <a:t>acetazolamide</a:t>
            </a:r>
            <a:endParaRPr sz="1200">
              <a:latin typeface="Titillium Web"/>
              <a:ea typeface="Titillium Web"/>
              <a:cs typeface="Titillium Web"/>
              <a:sym typeface="Titillium Web"/>
            </a:endParaRPr>
          </a:p>
          <a:p>
            <a:pPr indent="0" lvl="0" marL="0" rtl="0" algn="l">
              <a:spcBef>
                <a:spcPts val="0"/>
              </a:spcBef>
              <a:spcAft>
                <a:spcPts val="0"/>
              </a:spcAft>
              <a:buNone/>
            </a:pPr>
            <a:r>
              <a:rPr lang="en" sz="1200">
                <a:latin typeface="Titillium Web"/>
                <a:ea typeface="Titillium Web"/>
                <a:cs typeface="Titillium Web"/>
                <a:sym typeface="Titillium Web"/>
              </a:rPr>
              <a:t>C-</a:t>
            </a:r>
            <a:r>
              <a:rPr lang="en" sz="1200">
                <a:solidFill>
                  <a:schemeClr val="dk1"/>
                </a:solidFill>
                <a:highlight>
                  <a:srgbClr val="FFFFFF"/>
                </a:highlight>
                <a:latin typeface="Titillium Web"/>
                <a:ea typeface="Titillium Web"/>
                <a:cs typeface="Titillium Web"/>
                <a:sym typeface="Titillium Web"/>
              </a:rPr>
              <a:t>ethacrynic acid</a:t>
            </a:r>
            <a:endParaRPr sz="1200">
              <a:latin typeface="Titillium Web"/>
              <a:ea typeface="Titillium Web"/>
              <a:cs typeface="Titillium Web"/>
              <a:sym typeface="Titillium Web"/>
            </a:endParaRPr>
          </a:p>
          <a:p>
            <a:pPr indent="0" lvl="0" marL="0" rtl="0" algn="l">
              <a:spcBef>
                <a:spcPts val="0"/>
              </a:spcBef>
              <a:spcAft>
                <a:spcPts val="0"/>
              </a:spcAft>
              <a:buNone/>
            </a:pPr>
            <a:r>
              <a:rPr lang="en" sz="1200">
                <a:latin typeface="Titillium Web"/>
                <a:ea typeface="Titillium Web"/>
                <a:cs typeface="Titillium Web"/>
                <a:sym typeface="Titillium Web"/>
              </a:rPr>
              <a:t>D-</a:t>
            </a:r>
            <a:r>
              <a:rPr lang="en" sz="1200">
                <a:solidFill>
                  <a:schemeClr val="dk1"/>
                </a:solidFill>
                <a:highlight>
                  <a:srgbClr val="FFFFFF"/>
                </a:highlight>
                <a:latin typeface="Titillium Web"/>
                <a:ea typeface="Titillium Web"/>
                <a:cs typeface="Titillium Web"/>
                <a:sym typeface="Titillium Web"/>
              </a:rPr>
              <a:t>triamterene</a:t>
            </a:r>
            <a:endParaRPr sz="1200">
              <a:latin typeface="Titillium Web"/>
              <a:ea typeface="Titillium Web"/>
              <a:cs typeface="Titillium Web"/>
              <a:sym typeface="Titillium Web"/>
            </a:endParaRPr>
          </a:p>
        </p:txBody>
      </p:sp>
      <p:sp>
        <p:nvSpPr>
          <p:cNvPr id="394" name="Google Shape;394;p32"/>
          <p:cNvSpPr txBox="1"/>
          <p:nvPr/>
        </p:nvSpPr>
        <p:spPr>
          <a:xfrm>
            <a:off x="129228" y="4533000"/>
            <a:ext cx="3379500" cy="164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Titillium Web"/>
                <a:ea typeface="Titillium Web"/>
                <a:cs typeface="Titillium Web"/>
                <a:sym typeface="Titillium Web"/>
              </a:rPr>
              <a:t>5</a:t>
            </a:r>
            <a:r>
              <a:rPr b="1" lang="en" sz="1200">
                <a:latin typeface="Titillium Web"/>
                <a:ea typeface="Titillium Web"/>
                <a:cs typeface="Titillium Web"/>
                <a:sym typeface="Titillium Web"/>
              </a:rPr>
              <a:t>- </a:t>
            </a:r>
            <a:r>
              <a:rPr b="1" lang="en" sz="1200">
                <a:latin typeface="Titillium Web"/>
                <a:ea typeface="Titillium Web"/>
                <a:cs typeface="Titillium Web"/>
                <a:sym typeface="Titillium Web"/>
              </a:rPr>
              <a:t>Which of the following drugs can be used in  lithium induced  diabetes insipidus</a:t>
            </a:r>
            <a:endParaRPr b="1" sz="1200">
              <a:latin typeface="Titillium Web"/>
              <a:ea typeface="Titillium Web"/>
              <a:cs typeface="Titillium Web"/>
              <a:sym typeface="Titillium Web"/>
            </a:endParaRPr>
          </a:p>
          <a:p>
            <a:pPr indent="0" lvl="0" marL="0" rtl="0" algn="l">
              <a:spcBef>
                <a:spcPts val="0"/>
              </a:spcBef>
              <a:spcAft>
                <a:spcPts val="0"/>
              </a:spcAft>
              <a:buNone/>
            </a:pPr>
            <a:r>
              <a:t/>
            </a:r>
            <a:endParaRPr b="1" sz="1200">
              <a:latin typeface="Titillium Web"/>
              <a:ea typeface="Titillium Web"/>
              <a:cs typeface="Titillium Web"/>
              <a:sym typeface="Titillium Web"/>
            </a:endParaRPr>
          </a:p>
          <a:p>
            <a:pPr indent="0" lvl="0" marL="0" rtl="0" algn="l">
              <a:spcBef>
                <a:spcPts val="0"/>
              </a:spcBef>
              <a:spcAft>
                <a:spcPts val="0"/>
              </a:spcAft>
              <a:buNone/>
            </a:pPr>
            <a:r>
              <a:rPr lang="en" sz="1200">
                <a:latin typeface="Titillium Web"/>
                <a:ea typeface="Titillium Web"/>
                <a:cs typeface="Titillium Web"/>
                <a:sym typeface="Titillium Web"/>
              </a:rPr>
              <a:t>A-Mannitol</a:t>
            </a:r>
            <a:endParaRPr sz="1200">
              <a:latin typeface="Titillium Web"/>
              <a:ea typeface="Titillium Web"/>
              <a:cs typeface="Titillium Web"/>
              <a:sym typeface="Titillium Web"/>
            </a:endParaRPr>
          </a:p>
          <a:p>
            <a:pPr indent="0" lvl="0" marL="0" rtl="0" algn="l">
              <a:spcBef>
                <a:spcPts val="0"/>
              </a:spcBef>
              <a:spcAft>
                <a:spcPts val="0"/>
              </a:spcAft>
              <a:buNone/>
            </a:pPr>
            <a:r>
              <a:rPr lang="en" sz="1200">
                <a:latin typeface="Titillium Web"/>
                <a:ea typeface="Titillium Web"/>
                <a:cs typeface="Titillium Web"/>
                <a:sym typeface="Titillium Web"/>
              </a:rPr>
              <a:t>B-Furosemide </a:t>
            </a:r>
            <a:endParaRPr sz="1200">
              <a:latin typeface="Titillium Web"/>
              <a:ea typeface="Titillium Web"/>
              <a:cs typeface="Titillium Web"/>
              <a:sym typeface="Titillium Web"/>
            </a:endParaRPr>
          </a:p>
          <a:p>
            <a:pPr indent="0" lvl="0" marL="0" rtl="0" algn="l">
              <a:spcBef>
                <a:spcPts val="0"/>
              </a:spcBef>
              <a:spcAft>
                <a:spcPts val="0"/>
              </a:spcAft>
              <a:buNone/>
            </a:pPr>
            <a:r>
              <a:rPr lang="en" sz="1200">
                <a:latin typeface="Titillium Web"/>
                <a:ea typeface="Titillium Web"/>
                <a:cs typeface="Titillium Web"/>
                <a:sym typeface="Titillium Web"/>
              </a:rPr>
              <a:t>C-Amiloride </a:t>
            </a:r>
            <a:endParaRPr sz="1200">
              <a:latin typeface="Titillium Web"/>
              <a:ea typeface="Titillium Web"/>
              <a:cs typeface="Titillium Web"/>
              <a:sym typeface="Titillium Web"/>
            </a:endParaRPr>
          </a:p>
          <a:p>
            <a:pPr indent="0" lvl="0" marL="0" rtl="0" algn="l">
              <a:spcBef>
                <a:spcPts val="0"/>
              </a:spcBef>
              <a:spcAft>
                <a:spcPts val="0"/>
              </a:spcAft>
              <a:buNone/>
            </a:pPr>
            <a:r>
              <a:rPr lang="en" sz="1200">
                <a:latin typeface="Titillium Web"/>
                <a:ea typeface="Titillium Web"/>
                <a:cs typeface="Titillium Web"/>
                <a:sym typeface="Titillium Web"/>
              </a:rPr>
              <a:t>D-Dorzolamide</a:t>
            </a:r>
            <a:endParaRPr sz="1200">
              <a:latin typeface="Titillium Web"/>
              <a:ea typeface="Titillium Web"/>
              <a:cs typeface="Titillium Web"/>
              <a:sym typeface="Titillium Web"/>
            </a:endParaRPr>
          </a:p>
          <a:p>
            <a:pPr indent="0" lvl="0" marL="0" rtl="0" algn="l">
              <a:spcBef>
                <a:spcPts val="0"/>
              </a:spcBef>
              <a:spcAft>
                <a:spcPts val="0"/>
              </a:spcAft>
              <a:buNone/>
            </a:pPr>
            <a:r>
              <a:t/>
            </a:r>
            <a:endParaRPr sz="1200">
              <a:latin typeface="Titillium Web"/>
              <a:ea typeface="Titillium Web"/>
              <a:cs typeface="Titillium Web"/>
              <a:sym typeface="Titillium Web"/>
            </a:endParaRPr>
          </a:p>
        </p:txBody>
      </p:sp>
      <p:sp>
        <p:nvSpPr>
          <p:cNvPr id="395" name="Google Shape;395;p32"/>
          <p:cNvSpPr txBox="1"/>
          <p:nvPr/>
        </p:nvSpPr>
        <p:spPr>
          <a:xfrm>
            <a:off x="4095251" y="4533004"/>
            <a:ext cx="2964300" cy="182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Titillium Web"/>
                <a:ea typeface="Titillium Web"/>
                <a:cs typeface="Titillium Web"/>
                <a:sym typeface="Titillium Web"/>
              </a:rPr>
              <a:t>6</a:t>
            </a:r>
            <a:r>
              <a:rPr b="1" lang="en" sz="1200">
                <a:latin typeface="Titillium Web"/>
                <a:ea typeface="Titillium Web"/>
                <a:cs typeface="Titillium Web"/>
                <a:sym typeface="Titillium Web"/>
              </a:rPr>
              <a:t>- </a:t>
            </a:r>
            <a:r>
              <a:rPr b="1" lang="en" sz="1200">
                <a:latin typeface="Titillium Web"/>
                <a:ea typeface="Titillium Web"/>
                <a:cs typeface="Titillium Web"/>
                <a:sym typeface="Titillium Web"/>
              </a:rPr>
              <a:t>A patient suffers from hypertension and renal failure. What group of diuretics is appropriate?</a:t>
            </a:r>
            <a:endParaRPr b="1" sz="1200">
              <a:latin typeface="Titillium Web"/>
              <a:ea typeface="Titillium Web"/>
              <a:cs typeface="Titillium Web"/>
              <a:sym typeface="Titillium Web"/>
            </a:endParaRPr>
          </a:p>
          <a:p>
            <a:pPr indent="0" lvl="0" marL="0" rtl="0" algn="l">
              <a:spcBef>
                <a:spcPts val="0"/>
              </a:spcBef>
              <a:spcAft>
                <a:spcPts val="0"/>
              </a:spcAft>
              <a:buNone/>
            </a:pPr>
            <a:r>
              <a:t/>
            </a:r>
            <a:endParaRPr b="1" sz="1200">
              <a:latin typeface="Titillium Web"/>
              <a:ea typeface="Titillium Web"/>
              <a:cs typeface="Titillium Web"/>
              <a:sym typeface="Titillium Web"/>
            </a:endParaRPr>
          </a:p>
          <a:p>
            <a:pPr indent="0" lvl="0" marL="0" rtl="0" algn="l">
              <a:spcBef>
                <a:spcPts val="0"/>
              </a:spcBef>
              <a:spcAft>
                <a:spcPts val="0"/>
              </a:spcAft>
              <a:buNone/>
            </a:pPr>
            <a:r>
              <a:rPr lang="en" sz="1200">
                <a:latin typeface="Titillium Web"/>
                <a:ea typeface="Titillium Web"/>
                <a:cs typeface="Titillium Web"/>
                <a:sym typeface="Titillium Web"/>
              </a:rPr>
              <a:t>A-K+ sparing </a:t>
            </a:r>
            <a:endParaRPr sz="1200">
              <a:latin typeface="Titillium Web"/>
              <a:ea typeface="Titillium Web"/>
              <a:cs typeface="Titillium Web"/>
              <a:sym typeface="Titillium Web"/>
            </a:endParaRPr>
          </a:p>
          <a:p>
            <a:pPr indent="0" lvl="0" marL="0" rtl="0" algn="l">
              <a:spcBef>
                <a:spcPts val="0"/>
              </a:spcBef>
              <a:spcAft>
                <a:spcPts val="0"/>
              </a:spcAft>
              <a:buNone/>
            </a:pPr>
            <a:r>
              <a:rPr lang="en" sz="1200">
                <a:latin typeface="Titillium Web"/>
                <a:ea typeface="Titillium Web"/>
                <a:cs typeface="Titillium Web"/>
                <a:sym typeface="Titillium Web"/>
              </a:rPr>
              <a:t>B-Loop </a:t>
            </a:r>
            <a:endParaRPr sz="1200">
              <a:latin typeface="Titillium Web"/>
              <a:ea typeface="Titillium Web"/>
              <a:cs typeface="Titillium Web"/>
              <a:sym typeface="Titillium Web"/>
            </a:endParaRPr>
          </a:p>
          <a:p>
            <a:pPr indent="0" lvl="0" marL="0" rtl="0" algn="l">
              <a:spcBef>
                <a:spcPts val="0"/>
              </a:spcBef>
              <a:spcAft>
                <a:spcPts val="0"/>
              </a:spcAft>
              <a:buNone/>
            </a:pPr>
            <a:r>
              <a:rPr lang="en" sz="1200">
                <a:latin typeface="Titillium Web"/>
                <a:ea typeface="Titillium Web"/>
                <a:cs typeface="Titillium Web"/>
                <a:sym typeface="Titillium Web"/>
              </a:rPr>
              <a:t>C-Thiazide</a:t>
            </a:r>
            <a:endParaRPr sz="1200">
              <a:latin typeface="Titillium Web"/>
              <a:ea typeface="Titillium Web"/>
              <a:cs typeface="Titillium Web"/>
              <a:sym typeface="Titillium Web"/>
            </a:endParaRPr>
          </a:p>
          <a:p>
            <a:pPr indent="0" lvl="0" marL="0" rtl="0" algn="l">
              <a:spcBef>
                <a:spcPts val="0"/>
              </a:spcBef>
              <a:spcAft>
                <a:spcPts val="0"/>
              </a:spcAft>
              <a:buNone/>
            </a:pPr>
            <a:r>
              <a:rPr lang="en" sz="1200">
                <a:latin typeface="Titillium Web"/>
                <a:ea typeface="Titillium Web"/>
                <a:cs typeface="Titillium Web"/>
                <a:sym typeface="Titillium Web"/>
              </a:rPr>
              <a:t>D-Osmotic </a:t>
            </a:r>
            <a:endParaRPr sz="1200">
              <a:latin typeface="Titillium Web"/>
              <a:ea typeface="Titillium Web"/>
              <a:cs typeface="Titillium Web"/>
              <a:sym typeface="Titillium Web"/>
            </a:endParaRPr>
          </a:p>
          <a:p>
            <a:pPr indent="0" lvl="0" marL="0" rtl="0" algn="l">
              <a:spcBef>
                <a:spcPts val="0"/>
              </a:spcBef>
              <a:spcAft>
                <a:spcPts val="0"/>
              </a:spcAft>
              <a:buNone/>
            </a:pPr>
            <a:r>
              <a:t/>
            </a:r>
            <a:endParaRPr sz="1200">
              <a:latin typeface="Titillium Web"/>
              <a:ea typeface="Titillium Web"/>
              <a:cs typeface="Titillium Web"/>
              <a:sym typeface="Titillium Web"/>
            </a:endParaRPr>
          </a:p>
        </p:txBody>
      </p:sp>
      <p:sp>
        <p:nvSpPr>
          <p:cNvPr id="396" name="Google Shape;396;p32"/>
          <p:cNvSpPr txBox="1"/>
          <p:nvPr/>
        </p:nvSpPr>
        <p:spPr>
          <a:xfrm>
            <a:off x="4" y="6130675"/>
            <a:ext cx="1860600" cy="627300"/>
          </a:xfrm>
          <a:prstGeom prst="rect">
            <a:avLst/>
          </a:prstGeom>
          <a:solidFill>
            <a:srgbClr val="D0E0E3"/>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900">
                <a:solidFill>
                  <a:srgbClr val="134F5C"/>
                </a:solidFill>
                <a:latin typeface="Titillium Web"/>
                <a:ea typeface="Titillium Web"/>
                <a:cs typeface="Titillium Web"/>
                <a:sym typeface="Titillium Web"/>
              </a:rPr>
              <a:t>SAQs</a:t>
            </a:r>
            <a:endParaRPr b="1" sz="2900">
              <a:solidFill>
                <a:srgbClr val="134F5C"/>
              </a:solidFill>
              <a:latin typeface="Titillium Web"/>
              <a:ea typeface="Titillium Web"/>
              <a:cs typeface="Titillium Web"/>
              <a:sym typeface="Titillium Web"/>
            </a:endParaRPr>
          </a:p>
        </p:txBody>
      </p:sp>
      <p:sp>
        <p:nvSpPr>
          <p:cNvPr id="397" name="Google Shape;397;p32"/>
          <p:cNvSpPr txBox="1"/>
          <p:nvPr/>
        </p:nvSpPr>
        <p:spPr>
          <a:xfrm>
            <a:off x="129200" y="6891375"/>
            <a:ext cx="3817800" cy="113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Titillium Web"/>
                <a:ea typeface="Titillium Web"/>
                <a:cs typeface="Titillium Web"/>
                <a:sym typeface="Titillium Web"/>
              </a:rPr>
              <a:t>1-</a:t>
            </a:r>
            <a:r>
              <a:rPr b="1" lang="en" sz="1200">
                <a:latin typeface="Titillium Web"/>
                <a:ea typeface="Titillium Web"/>
                <a:cs typeface="Titillium Web"/>
                <a:sym typeface="Titillium Web"/>
              </a:rPr>
              <a:t>What is the MOA of carbonic anhydrase inhibitors? Mention 2 ADRs and 2 therapeutic</a:t>
            </a:r>
            <a:endParaRPr b="1" sz="1200">
              <a:latin typeface="Titillium Web"/>
              <a:ea typeface="Titillium Web"/>
              <a:cs typeface="Titillium Web"/>
              <a:sym typeface="Titillium Web"/>
            </a:endParaRPr>
          </a:p>
          <a:p>
            <a:pPr indent="0" lvl="0" marL="0" rtl="0" algn="l">
              <a:lnSpc>
                <a:spcPct val="115000"/>
              </a:lnSpc>
              <a:spcBef>
                <a:spcPts val="0"/>
              </a:spcBef>
              <a:spcAft>
                <a:spcPts val="0"/>
              </a:spcAft>
              <a:buNone/>
            </a:pPr>
            <a:r>
              <a:rPr b="1" lang="en" sz="1200">
                <a:latin typeface="Titillium Web"/>
                <a:ea typeface="Titillium Web"/>
                <a:cs typeface="Titillium Web"/>
                <a:sym typeface="Titillium Web"/>
              </a:rPr>
              <a:t>uses.</a:t>
            </a:r>
            <a:endParaRPr b="1" sz="1200">
              <a:latin typeface="Titillium Web"/>
              <a:ea typeface="Titillium Web"/>
              <a:cs typeface="Titillium Web"/>
              <a:sym typeface="Titillium Web"/>
            </a:endParaRPr>
          </a:p>
          <a:p>
            <a:pPr indent="0" lvl="0" marL="0" rtl="0" algn="l">
              <a:spcBef>
                <a:spcPts val="0"/>
              </a:spcBef>
              <a:spcAft>
                <a:spcPts val="0"/>
              </a:spcAft>
              <a:buNone/>
            </a:pPr>
            <a:r>
              <a:t/>
            </a:r>
            <a:endParaRPr b="1" sz="1200">
              <a:latin typeface="Titillium Web"/>
              <a:ea typeface="Titillium Web"/>
              <a:cs typeface="Titillium Web"/>
              <a:sym typeface="Titillium Web"/>
            </a:endParaRPr>
          </a:p>
          <a:p>
            <a:pPr indent="0" lvl="0" marL="0" rtl="0" algn="l">
              <a:spcBef>
                <a:spcPts val="0"/>
              </a:spcBef>
              <a:spcAft>
                <a:spcPts val="0"/>
              </a:spcAft>
              <a:buNone/>
            </a:pPr>
            <a:r>
              <a:t/>
            </a:r>
            <a:endParaRPr b="1" sz="1200">
              <a:latin typeface="Titillium Web"/>
              <a:ea typeface="Titillium Web"/>
              <a:cs typeface="Titillium Web"/>
              <a:sym typeface="Titillium Web"/>
            </a:endParaRPr>
          </a:p>
        </p:txBody>
      </p:sp>
      <p:sp>
        <p:nvSpPr>
          <p:cNvPr id="398" name="Google Shape;398;p32"/>
          <p:cNvSpPr txBox="1"/>
          <p:nvPr/>
        </p:nvSpPr>
        <p:spPr>
          <a:xfrm>
            <a:off x="129222" y="7920450"/>
            <a:ext cx="3817800" cy="1062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Titillium Web"/>
                <a:ea typeface="Titillium Web"/>
                <a:cs typeface="Titillium Web"/>
                <a:sym typeface="Titillium Web"/>
              </a:rPr>
              <a:t>2- </a:t>
            </a:r>
            <a:r>
              <a:rPr b="1" lang="en" sz="1100">
                <a:latin typeface="Titillium Web"/>
                <a:ea typeface="Titillium Web"/>
                <a:cs typeface="Titillium Web"/>
                <a:sym typeface="Titillium Web"/>
              </a:rPr>
              <a:t>A 34 years old Asian male was diagnosed with diabetes insipidus, his doctor decided to treat him with Diuretics. What is the best group of Diuretics in this case? What’s their M.O.A? Mention 4 ADRs of this group.</a:t>
            </a:r>
            <a:endParaRPr b="1" sz="1100">
              <a:latin typeface="Titillium Web"/>
              <a:ea typeface="Titillium Web"/>
              <a:cs typeface="Titillium Web"/>
              <a:sym typeface="Titillium Web"/>
            </a:endParaRPr>
          </a:p>
          <a:p>
            <a:pPr indent="0" lvl="0" marL="0" rtl="0" algn="l">
              <a:spcBef>
                <a:spcPts val="0"/>
              </a:spcBef>
              <a:spcAft>
                <a:spcPts val="0"/>
              </a:spcAft>
              <a:buNone/>
            </a:pPr>
            <a:r>
              <a:t/>
            </a:r>
            <a:endParaRPr sz="1200">
              <a:latin typeface="Titillium Web"/>
              <a:ea typeface="Titillium Web"/>
              <a:cs typeface="Titillium Web"/>
              <a:sym typeface="Titillium Web"/>
            </a:endParaRPr>
          </a:p>
        </p:txBody>
      </p:sp>
      <p:sp>
        <p:nvSpPr>
          <p:cNvPr id="399" name="Google Shape;399;p32"/>
          <p:cNvSpPr txBox="1"/>
          <p:nvPr/>
        </p:nvSpPr>
        <p:spPr>
          <a:xfrm>
            <a:off x="3978700" y="6891387"/>
            <a:ext cx="3612600" cy="146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Titillium Web"/>
                <a:ea typeface="Titillium Web"/>
                <a:cs typeface="Titillium Web"/>
                <a:sym typeface="Titillium Web"/>
              </a:rPr>
              <a:t>3- </a:t>
            </a:r>
            <a:r>
              <a:rPr b="1" lang="en" sz="1200">
                <a:latin typeface="Titillium Web"/>
                <a:ea typeface="Titillium Web"/>
                <a:cs typeface="Titillium Web"/>
                <a:sym typeface="Titillium Web"/>
              </a:rPr>
              <a:t>A patient with kidney failure has a  GFR of 30 ml/min. What is the best group of diuretics to be used? What is their MOA? Mention 2 of these drugs.</a:t>
            </a:r>
            <a:endParaRPr b="1" sz="1200">
              <a:latin typeface="Titillium Web"/>
              <a:ea typeface="Titillium Web"/>
              <a:cs typeface="Titillium Web"/>
              <a:sym typeface="Titillium Web"/>
            </a:endParaRPr>
          </a:p>
          <a:p>
            <a:pPr indent="0" lvl="0" marL="0" rtl="0" algn="l">
              <a:spcBef>
                <a:spcPts val="0"/>
              </a:spcBef>
              <a:spcAft>
                <a:spcPts val="0"/>
              </a:spcAft>
              <a:buNone/>
            </a:pPr>
            <a:r>
              <a:t/>
            </a:r>
            <a:endParaRPr b="1" sz="1200">
              <a:latin typeface="Titillium Web"/>
              <a:ea typeface="Titillium Web"/>
              <a:cs typeface="Titillium Web"/>
              <a:sym typeface="Titillium Web"/>
            </a:endParaRPr>
          </a:p>
          <a:p>
            <a:pPr indent="0" lvl="0" marL="0" rtl="0" algn="l">
              <a:spcBef>
                <a:spcPts val="0"/>
              </a:spcBef>
              <a:spcAft>
                <a:spcPts val="0"/>
              </a:spcAft>
              <a:buNone/>
            </a:pPr>
            <a:r>
              <a:t/>
            </a:r>
            <a:endParaRPr b="1" sz="1200">
              <a:latin typeface="Titillium Web"/>
              <a:ea typeface="Titillium Web"/>
              <a:cs typeface="Titillium Web"/>
              <a:sym typeface="Titillium Web"/>
            </a:endParaRPr>
          </a:p>
          <a:p>
            <a:pPr indent="0" lvl="0" marL="0" rtl="0" algn="l">
              <a:spcBef>
                <a:spcPts val="0"/>
              </a:spcBef>
              <a:spcAft>
                <a:spcPts val="0"/>
              </a:spcAft>
              <a:buNone/>
            </a:pPr>
            <a:r>
              <a:t/>
            </a:r>
            <a:endParaRPr sz="1200">
              <a:latin typeface="Titillium Web"/>
              <a:ea typeface="Titillium Web"/>
              <a:cs typeface="Titillium Web"/>
              <a:sym typeface="Titillium Web"/>
            </a:endParaRPr>
          </a:p>
          <a:p>
            <a:pPr indent="0" lvl="0" marL="0" rtl="0" algn="l">
              <a:spcBef>
                <a:spcPts val="0"/>
              </a:spcBef>
              <a:spcAft>
                <a:spcPts val="0"/>
              </a:spcAft>
              <a:buNone/>
            </a:pPr>
            <a:r>
              <a:t/>
            </a:r>
            <a:endParaRPr sz="1200">
              <a:latin typeface="Titillium Web"/>
              <a:ea typeface="Titillium Web"/>
              <a:cs typeface="Titillium Web"/>
              <a:sym typeface="Titillium Web"/>
            </a:endParaRPr>
          </a:p>
        </p:txBody>
      </p:sp>
      <p:sp>
        <p:nvSpPr>
          <p:cNvPr id="400" name="Google Shape;400;p32"/>
          <p:cNvSpPr txBox="1"/>
          <p:nvPr/>
        </p:nvSpPr>
        <p:spPr>
          <a:xfrm>
            <a:off x="168476" y="9061964"/>
            <a:ext cx="5371500" cy="1589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rgbClr val="999999"/>
                </a:solidFill>
                <a:latin typeface="Titillium Web"/>
                <a:ea typeface="Titillium Web"/>
                <a:cs typeface="Titillium Web"/>
                <a:sym typeface="Titillium Web"/>
              </a:rPr>
              <a:t>SAQ</a:t>
            </a:r>
            <a:r>
              <a:rPr b="1" lang="en" sz="1000">
                <a:solidFill>
                  <a:srgbClr val="999999"/>
                </a:solidFill>
                <a:latin typeface="Titillium Web"/>
                <a:ea typeface="Titillium Web"/>
                <a:cs typeface="Titillium Web"/>
                <a:sym typeface="Titillium Web"/>
              </a:rPr>
              <a:t>s Answers:</a:t>
            </a:r>
            <a:endParaRPr b="1" sz="1000">
              <a:solidFill>
                <a:srgbClr val="999999"/>
              </a:solidFill>
              <a:latin typeface="Titillium Web"/>
              <a:ea typeface="Titillium Web"/>
              <a:cs typeface="Titillium Web"/>
              <a:sym typeface="Titillium Web"/>
            </a:endParaRPr>
          </a:p>
          <a:p>
            <a:pPr indent="0" lvl="0" marL="0" rtl="0" algn="l">
              <a:spcBef>
                <a:spcPts val="0"/>
              </a:spcBef>
              <a:spcAft>
                <a:spcPts val="0"/>
              </a:spcAft>
              <a:buNone/>
            </a:pPr>
            <a:r>
              <a:t/>
            </a:r>
            <a:endParaRPr b="1" sz="200">
              <a:latin typeface="Titillium Web"/>
              <a:ea typeface="Titillium Web"/>
              <a:cs typeface="Titillium Web"/>
              <a:sym typeface="Titillium Web"/>
            </a:endParaRPr>
          </a:p>
          <a:p>
            <a:pPr indent="0" lvl="0" marL="0" rtl="0" algn="l">
              <a:spcBef>
                <a:spcPts val="0"/>
              </a:spcBef>
              <a:spcAft>
                <a:spcPts val="0"/>
              </a:spcAft>
              <a:buNone/>
            </a:pPr>
            <a:r>
              <a:rPr lang="en" sz="1000">
                <a:solidFill>
                  <a:srgbClr val="999999"/>
                </a:solidFill>
                <a:latin typeface="Titillium Web"/>
                <a:ea typeface="Titillium Web"/>
                <a:cs typeface="Titillium Web"/>
                <a:sym typeface="Titillium Web"/>
              </a:rPr>
              <a:t>1-</a:t>
            </a:r>
            <a:r>
              <a:rPr lang="en" sz="700">
                <a:solidFill>
                  <a:srgbClr val="999999"/>
                </a:solidFill>
                <a:latin typeface="Titillium Web"/>
                <a:ea typeface="Titillium Web"/>
                <a:cs typeface="Titillium Web"/>
                <a:sym typeface="Titillium Web"/>
              </a:rPr>
              <a:t>They inhibit carbonic anhydrase enzyme at the proximal convoluted tubule so they interfere with NaHCO3 reabsorption and cause diuresis.</a:t>
            </a:r>
            <a:endParaRPr sz="700">
              <a:solidFill>
                <a:srgbClr val="999999"/>
              </a:solidFill>
              <a:latin typeface="Titillium Web"/>
              <a:ea typeface="Titillium Web"/>
              <a:cs typeface="Titillium Web"/>
              <a:sym typeface="Titillium Web"/>
            </a:endParaRPr>
          </a:p>
          <a:p>
            <a:pPr indent="0" lvl="0" marL="0" rtl="0" algn="l">
              <a:lnSpc>
                <a:spcPct val="115000"/>
              </a:lnSpc>
              <a:spcBef>
                <a:spcPts val="0"/>
              </a:spcBef>
              <a:spcAft>
                <a:spcPts val="0"/>
              </a:spcAft>
              <a:buNone/>
            </a:pPr>
            <a:r>
              <a:rPr lang="en" sz="700">
                <a:solidFill>
                  <a:srgbClr val="999999"/>
                </a:solidFill>
                <a:latin typeface="Titillium Web"/>
                <a:ea typeface="Titillium Web"/>
                <a:cs typeface="Titillium Web"/>
                <a:sym typeface="Titillium Web"/>
              </a:rPr>
              <a:t>ADRs: 1) hypersensitivity 2)hypokalemia. Uses: 1) metabolic alkalosis 2) open angle glaucoma.       </a:t>
            </a:r>
            <a:endParaRPr sz="700">
              <a:solidFill>
                <a:srgbClr val="999999"/>
              </a:solidFill>
              <a:latin typeface="Titillium Web"/>
              <a:ea typeface="Titillium Web"/>
              <a:cs typeface="Titillium Web"/>
              <a:sym typeface="Titillium Web"/>
            </a:endParaRPr>
          </a:p>
          <a:p>
            <a:pPr indent="0" lvl="0" marL="0" rtl="0" algn="l">
              <a:spcBef>
                <a:spcPts val="0"/>
              </a:spcBef>
              <a:spcAft>
                <a:spcPts val="0"/>
              </a:spcAft>
              <a:buNone/>
            </a:pPr>
            <a:r>
              <a:rPr lang="en" sz="1000">
                <a:solidFill>
                  <a:srgbClr val="999999"/>
                </a:solidFill>
                <a:latin typeface="Titillium Web"/>
                <a:ea typeface="Titillium Web"/>
                <a:cs typeface="Titillium Web"/>
                <a:sym typeface="Titillium Web"/>
              </a:rPr>
              <a:t>2-</a:t>
            </a:r>
            <a:r>
              <a:rPr lang="en" sz="600">
                <a:solidFill>
                  <a:srgbClr val="999999"/>
                </a:solidFill>
                <a:latin typeface="Titillium Web"/>
                <a:ea typeface="Titillium Web"/>
                <a:cs typeface="Titillium Web"/>
                <a:sym typeface="Titillium Web"/>
              </a:rPr>
              <a:t>Thiazide diuretic., M.O.A:Inhibits Na /Cl cotransporter in DCT,</a:t>
            </a:r>
            <a:endParaRPr sz="600">
              <a:solidFill>
                <a:srgbClr val="999999"/>
              </a:solidFill>
              <a:latin typeface="Titillium Web"/>
              <a:ea typeface="Titillium Web"/>
              <a:cs typeface="Titillium Web"/>
              <a:sym typeface="Titillium Web"/>
            </a:endParaRPr>
          </a:p>
          <a:p>
            <a:pPr indent="0" lvl="0" marL="0" rtl="0" algn="l">
              <a:lnSpc>
                <a:spcPct val="115000"/>
              </a:lnSpc>
              <a:spcBef>
                <a:spcPts val="0"/>
              </a:spcBef>
              <a:spcAft>
                <a:spcPts val="0"/>
              </a:spcAft>
              <a:buNone/>
            </a:pPr>
            <a:r>
              <a:rPr lang="en" sz="600">
                <a:solidFill>
                  <a:srgbClr val="999999"/>
                </a:solidFill>
                <a:latin typeface="Titillium Web"/>
                <a:ea typeface="Titillium Web"/>
                <a:cs typeface="Titillium Web"/>
                <a:sym typeface="Titillium Web"/>
              </a:rPr>
              <a:t>ADRs:1-Hyper: calcemia, lipidemia, glycemia 2-Hypo: kalemia, natremia, volemia, magnesemia. 3-Precipitate gout 4-Alkalosis  </a:t>
            </a:r>
            <a:r>
              <a:rPr lang="en" sz="1000">
                <a:solidFill>
                  <a:srgbClr val="999999"/>
                </a:solidFill>
                <a:latin typeface="Titillium Web"/>
                <a:ea typeface="Titillium Web"/>
                <a:cs typeface="Titillium Web"/>
                <a:sym typeface="Titillium Web"/>
              </a:rPr>
              <a:t>     </a:t>
            </a:r>
            <a:endParaRPr sz="1000">
              <a:solidFill>
                <a:srgbClr val="999999"/>
              </a:solidFill>
              <a:latin typeface="Titillium Web"/>
              <a:ea typeface="Titillium Web"/>
              <a:cs typeface="Titillium Web"/>
              <a:sym typeface="Titillium Web"/>
            </a:endParaRPr>
          </a:p>
          <a:p>
            <a:pPr indent="0" lvl="0" marL="0" rtl="0" algn="l">
              <a:spcBef>
                <a:spcPts val="0"/>
              </a:spcBef>
              <a:spcAft>
                <a:spcPts val="0"/>
              </a:spcAft>
              <a:buNone/>
            </a:pPr>
            <a:r>
              <a:t/>
            </a:r>
            <a:endParaRPr sz="1000">
              <a:solidFill>
                <a:srgbClr val="999999"/>
              </a:solidFill>
              <a:latin typeface="Titillium Web"/>
              <a:ea typeface="Titillium Web"/>
              <a:cs typeface="Titillium Web"/>
              <a:sym typeface="Titillium Web"/>
            </a:endParaRPr>
          </a:p>
          <a:p>
            <a:pPr indent="0" lvl="0" marL="0" rtl="0" algn="l">
              <a:spcBef>
                <a:spcPts val="0"/>
              </a:spcBef>
              <a:spcAft>
                <a:spcPts val="0"/>
              </a:spcAft>
              <a:buNone/>
            </a:pPr>
            <a:r>
              <a:rPr lang="en" sz="1000">
                <a:solidFill>
                  <a:srgbClr val="999999"/>
                </a:solidFill>
                <a:latin typeface="Titillium Web"/>
                <a:ea typeface="Titillium Web"/>
                <a:cs typeface="Titillium Web"/>
                <a:sym typeface="Titillium Web"/>
              </a:rPr>
              <a:t>3-</a:t>
            </a:r>
            <a:r>
              <a:rPr lang="en" sz="1000">
                <a:solidFill>
                  <a:srgbClr val="999999"/>
                </a:solidFill>
                <a:latin typeface="Titillium Web"/>
                <a:ea typeface="Titillium Web"/>
                <a:cs typeface="Titillium Web"/>
                <a:sym typeface="Titillium Web"/>
              </a:rPr>
              <a:t>Loop diuretics.  </a:t>
            </a:r>
            <a:r>
              <a:rPr lang="en" sz="600">
                <a:solidFill>
                  <a:srgbClr val="999999"/>
                </a:solidFill>
                <a:latin typeface="Titillium Web"/>
                <a:ea typeface="Titillium Web"/>
                <a:cs typeface="Titillium Web"/>
                <a:sym typeface="Titillium Web"/>
              </a:rPr>
              <a:t>MOA:  ● Inhibit Na+ /K+ /2 Cl- co-transporer in the luminal membrane of the thick ascending loop of Henle (TAL).</a:t>
            </a:r>
            <a:endParaRPr sz="600">
              <a:solidFill>
                <a:srgbClr val="999999"/>
              </a:solidFill>
              <a:latin typeface="Titillium Web"/>
              <a:ea typeface="Titillium Web"/>
              <a:cs typeface="Titillium Web"/>
              <a:sym typeface="Titillium Web"/>
            </a:endParaRPr>
          </a:p>
          <a:p>
            <a:pPr indent="0" lvl="0" marL="0" rtl="0" algn="l">
              <a:spcBef>
                <a:spcPts val="0"/>
              </a:spcBef>
              <a:spcAft>
                <a:spcPts val="0"/>
              </a:spcAft>
              <a:buNone/>
            </a:pPr>
            <a:r>
              <a:rPr lang="en" sz="700">
                <a:solidFill>
                  <a:srgbClr val="999999"/>
                </a:solidFill>
                <a:latin typeface="Titillium Web"/>
                <a:ea typeface="Titillium Web"/>
                <a:cs typeface="Titillium Web"/>
                <a:sym typeface="Titillium Web"/>
              </a:rPr>
              <a:t>● Inihbit Ca++ and Mg++ reabsorption.</a:t>
            </a:r>
            <a:endParaRPr sz="700">
              <a:solidFill>
                <a:srgbClr val="999999"/>
              </a:solidFill>
              <a:latin typeface="Titillium Web"/>
              <a:ea typeface="Titillium Web"/>
              <a:cs typeface="Titillium Web"/>
              <a:sym typeface="Titillium Web"/>
            </a:endParaRPr>
          </a:p>
          <a:p>
            <a:pPr indent="0" lvl="0" marL="0" rtl="0" algn="l">
              <a:spcBef>
                <a:spcPts val="0"/>
              </a:spcBef>
              <a:spcAft>
                <a:spcPts val="0"/>
              </a:spcAft>
              <a:buNone/>
            </a:pPr>
            <a:r>
              <a:rPr lang="en" sz="600">
                <a:solidFill>
                  <a:srgbClr val="999999"/>
                </a:solidFill>
                <a:latin typeface="Titillium Web"/>
                <a:ea typeface="Titillium Web"/>
                <a:cs typeface="Titillium Web"/>
                <a:sym typeface="Titillium Web"/>
              </a:rPr>
              <a:t>                          </a:t>
            </a:r>
            <a:r>
              <a:rPr lang="en" sz="600">
                <a:solidFill>
                  <a:srgbClr val="999999"/>
                </a:solidFill>
                <a:latin typeface="Titillium Web"/>
                <a:ea typeface="Titillium Web"/>
                <a:cs typeface="Titillium Web"/>
                <a:sym typeface="Titillium Web"/>
              </a:rPr>
              <a:t>           e.g. Bumetanide,  Torsemide</a:t>
            </a:r>
            <a:endParaRPr sz="600">
              <a:solidFill>
                <a:srgbClr val="999999"/>
              </a:solidFill>
              <a:latin typeface="Titillium Web"/>
              <a:ea typeface="Titillium Web"/>
              <a:cs typeface="Titillium Web"/>
              <a:sym typeface="Titillium Web"/>
            </a:endParaRPr>
          </a:p>
        </p:txBody>
      </p:sp>
      <p:sp>
        <p:nvSpPr>
          <p:cNvPr id="401" name="Google Shape;401;p32"/>
          <p:cNvSpPr txBox="1"/>
          <p:nvPr/>
        </p:nvSpPr>
        <p:spPr>
          <a:xfrm>
            <a:off x="6522481" y="9737104"/>
            <a:ext cx="14409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rgbClr val="999999"/>
                </a:solidFill>
                <a:latin typeface="Titillium Web"/>
                <a:ea typeface="Titillium Web"/>
                <a:cs typeface="Titillium Web"/>
                <a:sym typeface="Titillium Web"/>
              </a:rPr>
              <a:t>MCQs Answers:</a:t>
            </a:r>
            <a:endParaRPr b="1" sz="1000">
              <a:solidFill>
                <a:srgbClr val="999999"/>
              </a:solidFill>
              <a:latin typeface="Titillium Web"/>
              <a:ea typeface="Titillium Web"/>
              <a:cs typeface="Titillium Web"/>
              <a:sym typeface="Titillium Web"/>
            </a:endParaRPr>
          </a:p>
          <a:p>
            <a:pPr indent="0" lvl="0" marL="0" rtl="0" algn="l">
              <a:spcBef>
                <a:spcPts val="0"/>
              </a:spcBef>
              <a:spcAft>
                <a:spcPts val="0"/>
              </a:spcAft>
              <a:buNone/>
            </a:pPr>
            <a:r>
              <a:t/>
            </a:r>
            <a:endParaRPr b="1" sz="1000">
              <a:latin typeface="Titillium Web"/>
              <a:ea typeface="Titillium Web"/>
              <a:cs typeface="Titillium Web"/>
              <a:sym typeface="Titillium Web"/>
            </a:endParaRPr>
          </a:p>
          <a:p>
            <a:pPr indent="0" lvl="0" marL="0" rtl="0" algn="l">
              <a:spcBef>
                <a:spcPts val="0"/>
              </a:spcBef>
              <a:spcAft>
                <a:spcPts val="0"/>
              </a:spcAft>
              <a:buNone/>
            </a:pPr>
            <a:r>
              <a:rPr lang="en" sz="1000">
                <a:solidFill>
                  <a:srgbClr val="999999"/>
                </a:solidFill>
                <a:latin typeface="Titillium Web"/>
                <a:ea typeface="Titillium Web"/>
                <a:cs typeface="Titillium Web"/>
                <a:sym typeface="Titillium Web"/>
              </a:rPr>
              <a:t>1-b     </a:t>
            </a:r>
            <a:r>
              <a:rPr lang="en" sz="1000">
                <a:solidFill>
                  <a:srgbClr val="999999"/>
                </a:solidFill>
                <a:latin typeface="Titillium Web"/>
                <a:ea typeface="Titillium Web"/>
                <a:cs typeface="Titillium Web"/>
                <a:sym typeface="Titillium Web"/>
              </a:rPr>
              <a:t>2-a   </a:t>
            </a:r>
            <a:r>
              <a:rPr lang="en" sz="1000">
                <a:solidFill>
                  <a:srgbClr val="999999"/>
                </a:solidFill>
                <a:latin typeface="Titillium Web"/>
                <a:ea typeface="Titillium Web"/>
                <a:cs typeface="Titillium Web"/>
                <a:sym typeface="Titillium Web"/>
              </a:rPr>
              <a:t>   </a:t>
            </a:r>
            <a:endParaRPr sz="1000">
              <a:solidFill>
                <a:srgbClr val="999999"/>
              </a:solidFill>
              <a:latin typeface="Titillium Web"/>
              <a:ea typeface="Titillium Web"/>
              <a:cs typeface="Titillium Web"/>
              <a:sym typeface="Titillium Web"/>
            </a:endParaRPr>
          </a:p>
          <a:p>
            <a:pPr indent="0" lvl="0" marL="0" rtl="0" algn="l">
              <a:spcBef>
                <a:spcPts val="0"/>
              </a:spcBef>
              <a:spcAft>
                <a:spcPts val="0"/>
              </a:spcAft>
              <a:buNone/>
            </a:pPr>
            <a:r>
              <a:rPr lang="en" sz="1000">
                <a:solidFill>
                  <a:srgbClr val="999999"/>
                </a:solidFill>
                <a:latin typeface="Titillium Web"/>
                <a:ea typeface="Titillium Web"/>
                <a:cs typeface="Titillium Web"/>
                <a:sym typeface="Titillium Web"/>
              </a:rPr>
              <a:t>3-a  </a:t>
            </a:r>
            <a:r>
              <a:rPr lang="en" sz="1000">
                <a:solidFill>
                  <a:srgbClr val="999999"/>
                </a:solidFill>
                <a:latin typeface="Titillium Web"/>
                <a:ea typeface="Titillium Web"/>
                <a:cs typeface="Titillium Web"/>
                <a:sym typeface="Titillium Web"/>
              </a:rPr>
              <a:t>   </a:t>
            </a:r>
            <a:r>
              <a:rPr lang="en" sz="1000">
                <a:solidFill>
                  <a:srgbClr val="999999"/>
                </a:solidFill>
                <a:latin typeface="Titillium Web"/>
                <a:ea typeface="Titillium Web"/>
                <a:cs typeface="Titillium Web"/>
                <a:sym typeface="Titillium Web"/>
              </a:rPr>
              <a:t>4-d</a:t>
            </a:r>
            <a:r>
              <a:rPr lang="en" sz="1000">
                <a:solidFill>
                  <a:srgbClr val="999999"/>
                </a:solidFill>
                <a:latin typeface="Titillium Web"/>
                <a:ea typeface="Titillium Web"/>
                <a:cs typeface="Titillium Web"/>
                <a:sym typeface="Titillium Web"/>
              </a:rPr>
              <a:t>   </a:t>
            </a:r>
            <a:endParaRPr sz="1000">
              <a:solidFill>
                <a:srgbClr val="999999"/>
              </a:solidFill>
              <a:latin typeface="Titillium Web"/>
              <a:ea typeface="Titillium Web"/>
              <a:cs typeface="Titillium Web"/>
              <a:sym typeface="Titillium Web"/>
            </a:endParaRPr>
          </a:p>
          <a:p>
            <a:pPr indent="0" lvl="0" marL="0" rtl="0" algn="l">
              <a:spcBef>
                <a:spcPts val="0"/>
              </a:spcBef>
              <a:spcAft>
                <a:spcPts val="0"/>
              </a:spcAft>
              <a:buNone/>
            </a:pPr>
            <a:r>
              <a:rPr lang="en" sz="1000">
                <a:solidFill>
                  <a:srgbClr val="999999"/>
                </a:solidFill>
                <a:latin typeface="Titillium Web"/>
                <a:ea typeface="Titillium Web"/>
                <a:cs typeface="Titillium Web"/>
                <a:sym typeface="Titillium Web"/>
              </a:rPr>
              <a:t>5-c</a:t>
            </a:r>
            <a:r>
              <a:rPr lang="en" sz="1000">
                <a:solidFill>
                  <a:srgbClr val="999999"/>
                </a:solidFill>
                <a:latin typeface="Titillium Web"/>
                <a:ea typeface="Titillium Web"/>
                <a:cs typeface="Titillium Web"/>
                <a:sym typeface="Titillium Web"/>
              </a:rPr>
              <a:t>     6-b</a:t>
            </a:r>
            <a:endParaRPr sz="1000">
              <a:solidFill>
                <a:srgbClr val="999999"/>
              </a:solidFill>
              <a:latin typeface="Titillium Web"/>
              <a:ea typeface="Titillium Web"/>
              <a:cs typeface="Titillium Web"/>
              <a:sym typeface="Titillium Web"/>
            </a:endParaRPr>
          </a:p>
          <a:p>
            <a:pPr indent="0" lvl="0" marL="0" rtl="0" algn="l">
              <a:spcBef>
                <a:spcPts val="0"/>
              </a:spcBef>
              <a:spcAft>
                <a:spcPts val="0"/>
              </a:spcAft>
              <a:buNone/>
            </a:pPr>
            <a:r>
              <a:t/>
            </a:r>
            <a:endParaRPr sz="1000">
              <a:latin typeface="Titillium Web"/>
              <a:ea typeface="Titillium Web"/>
              <a:cs typeface="Titillium Web"/>
              <a:sym typeface="Titillium Web"/>
            </a:endParaRPr>
          </a:p>
        </p:txBody>
      </p:sp>
      <p:sp>
        <p:nvSpPr>
          <p:cNvPr id="402" name="Google Shape;402;p32"/>
          <p:cNvSpPr txBox="1"/>
          <p:nvPr/>
        </p:nvSpPr>
        <p:spPr>
          <a:xfrm>
            <a:off x="1871101" y="0"/>
            <a:ext cx="38178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solidFill>
                  <a:srgbClr val="9E9E9E"/>
                </a:solidFill>
                <a:latin typeface="Titillium Web"/>
                <a:ea typeface="Titillium Web"/>
                <a:cs typeface="Titillium Web"/>
                <a:sym typeface="Titillium Web"/>
              </a:rPr>
              <a:t>Thanks to Pharmacology team439 </a:t>
            </a:r>
            <a:endParaRPr sz="1500">
              <a:solidFill>
                <a:srgbClr val="9E9E9E"/>
              </a:solidFill>
              <a:latin typeface="Titillium Web"/>
              <a:ea typeface="Titillium Web"/>
              <a:cs typeface="Titillium Web"/>
              <a:sym typeface="Titillium Web"/>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06" name="Shape 406"/>
        <p:cNvGrpSpPr/>
        <p:nvPr/>
      </p:nvGrpSpPr>
      <p:grpSpPr>
        <a:xfrm>
          <a:off x="0" y="0"/>
          <a:ext cx="0" cy="0"/>
          <a:chOff x="0" y="0"/>
          <a:chExt cx="0" cy="0"/>
        </a:xfrm>
      </p:grpSpPr>
      <p:sp>
        <p:nvSpPr>
          <p:cNvPr id="407" name="Google Shape;407;p33"/>
          <p:cNvSpPr txBox="1"/>
          <p:nvPr/>
        </p:nvSpPr>
        <p:spPr>
          <a:xfrm>
            <a:off x="0" y="703800"/>
            <a:ext cx="1860600" cy="627300"/>
          </a:xfrm>
          <a:prstGeom prst="rect">
            <a:avLst/>
          </a:prstGeom>
          <a:solidFill>
            <a:srgbClr val="D0E0E3"/>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900">
                <a:solidFill>
                  <a:srgbClr val="134F5C"/>
                </a:solidFill>
                <a:latin typeface="Titillium Web"/>
                <a:ea typeface="Titillium Web"/>
                <a:cs typeface="Titillium Web"/>
                <a:sym typeface="Titillium Web"/>
              </a:rPr>
              <a:t>MCQs</a:t>
            </a:r>
            <a:endParaRPr b="1" sz="2900">
              <a:solidFill>
                <a:srgbClr val="134F5C"/>
              </a:solidFill>
              <a:latin typeface="Titillium Web"/>
              <a:ea typeface="Titillium Web"/>
              <a:cs typeface="Titillium Web"/>
              <a:sym typeface="Titillium Web"/>
            </a:endParaRPr>
          </a:p>
        </p:txBody>
      </p:sp>
      <p:sp>
        <p:nvSpPr>
          <p:cNvPr id="408" name="Google Shape;408;p33"/>
          <p:cNvSpPr txBox="1"/>
          <p:nvPr/>
        </p:nvSpPr>
        <p:spPr>
          <a:xfrm>
            <a:off x="129225" y="1331100"/>
            <a:ext cx="3598200" cy="182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Titillium Web"/>
                <a:ea typeface="Titillium Web"/>
                <a:cs typeface="Titillium Web"/>
                <a:sym typeface="Titillium Web"/>
              </a:rPr>
              <a:t>7</a:t>
            </a:r>
            <a:r>
              <a:rPr b="1" lang="en" sz="1200">
                <a:latin typeface="Titillium Web"/>
                <a:ea typeface="Titillium Web"/>
                <a:cs typeface="Titillium Web"/>
                <a:sym typeface="Titillium Web"/>
              </a:rPr>
              <a:t>- </a:t>
            </a:r>
            <a:r>
              <a:rPr b="1" lang="en" sz="1200">
                <a:latin typeface="Titillium Web"/>
                <a:ea typeface="Titillium Web"/>
                <a:cs typeface="Titillium Web"/>
                <a:sym typeface="Titillium Web"/>
              </a:rPr>
              <a:t>Potassium-sparing diuretics can cause a potentially harmful interaction if taken with ACE inhibitors.</a:t>
            </a:r>
            <a:endParaRPr b="1" sz="1200">
              <a:latin typeface="Titillium Web"/>
              <a:ea typeface="Titillium Web"/>
              <a:cs typeface="Titillium Web"/>
              <a:sym typeface="Titillium Web"/>
            </a:endParaRPr>
          </a:p>
          <a:p>
            <a:pPr indent="0" lvl="0" marL="0" rtl="0" algn="l">
              <a:spcBef>
                <a:spcPts val="0"/>
              </a:spcBef>
              <a:spcAft>
                <a:spcPts val="0"/>
              </a:spcAft>
              <a:buNone/>
            </a:pPr>
            <a:r>
              <a:t/>
            </a:r>
            <a:endParaRPr b="1" sz="1200">
              <a:latin typeface="Titillium Web"/>
              <a:ea typeface="Titillium Web"/>
              <a:cs typeface="Titillium Web"/>
              <a:sym typeface="Titillium Web"/>
            </a:endParaRPr>
          </a:p>
          <a:p>
            <a:pPr indent="0" lvl="0" marL="0" rtl="0" algn="l">
              <a:spcBef>
                <a:spcPts val="0"/>
              </a:spcBef>
              <a:spcAft>
                <a:spcPts val="0"/>
              </a:spcAft>
              <a:buNone/>
            </a:pPr>
            <a:r>
              <a:rPr lang="en" sz="1200">
                <a:latin typeface="Titillium Web"/>
                <a:ea typeface="Titillium Web"/>
                <a:cs typeface="Titillium Web"/>
                <a:sym typeface="Titillium Web"/>
              </a:rPr>
              <a:t>A-true</a:t>
            </a:r>
            <a:endParaRPr sz="1200">
              <a:latin typeface="Titillium Web"/>
              <a:ea typeface="Titillium Web"/>
              <a:cs typeface="Titillium Web"/>
              <a:sym typeface="Titillium Web"/>
            </a:endParaRPr>
          </a:p>
          <a:p>
            <a:pPr indent="0" lvl="0" marL="0" rtl="0" algn="l">
              <a:spcBef>
                <a:spcPts val="0"/>
              </a:spcBef>
              <a:spcAft>
                <a:spcPts val="0"/>
              </a:spcAft>
              <a:buNone/>
            </a:pPr>
            <a:r>
              <a:rPr lang="en" sz="1200">
                <a:latin typeface="Titillium Web"/>
                <a:ea typeface="Titillium Web"/>
                <a:cs typeface="Titillium Web"/>
                <a:sym typeface="Titillium Web"/>
              </a:rPr>
              <a:t>B-false</a:t>
            </a:r>
            <a:endParaRPr sz="1200">
              <a:latin typeface="Titillium Web"/>
              <a:ea typeface="Titillium Web"/>
              <a:cs typeface="Titillium Web"/>
              <a:sym typeface="Titillium Web"/>
            </a:endParaRPr>
          </a:p>
          <a:p>
            <a:pPr indent="0" lvl="0" marL="0" rtl="0" algn="l">
              <a:spcBef>
                <a:spcPts val="0"/>
              </a:spcBef>
              <a:spcAft>
                <a:spcPts val="0"/>
              </a:spcAft>
              <a:buNone/>
            </a:pPr>
            <a:r>
              <a:rPr lang="en" sz="1200">
                <a:latin typeface="Titillium Web"/>
                <a:ea typeface="Titillium Web"/>
                <a:cs typeface="Titillium Web"/>
                <a:sym typeface="Titillium Web"/>
              </a:rPr>
              <a:t>C-</a:t>
            </a:r>
            <a:endParaRPr sz="1200">
              <a:latin typeface="Titillium Web"/>
              <a:ea typeface="Titillium Web"/>
              <a:cs typeface="Titillium Web"/>
              <a:sym typeface="Titillium Web"/>
            </a:endParaRPr>
          </a:p>
          <a:p>
            <a:pPr indent="0" lvl="0" marL="0" rtl="0" algn="l">
              <a:spcBef>
                <a:spcPts val="0"/>
              </a:spcBef>
              <a:spcAft>
                <a:spcPts val="0"/>
              </a:spcAft>
              <a:buNone/>
            </a:pPr>
            <a:r>
              <a:rPr lang="en" sz="1200">
                <a:latin typeface="Titillium Web"/>
                <a:ea typeface="Titillium Web"/>
                <a:cs typeface="Titillium Web"/>
                <a:sym typeface="Titillium Web"/>
              </a:rPr>
              <a:t>D-</a:t>
            </a:r>
            <a:endParaRPr sz="1200">
              <a:latin typeface="Titillium Web"/>
              <a:ea typeface="Titillium Web"/>
              <a:cs typeface="Titillium Web"/>
              <a:sym typeface="Titillium Web"/>
            </a:endParaRPr>
          </a:p>
          <a:p>
            <a:pPr indent="0" lvl="0" marL="0" rtl="0" algn="l">
              <a:spcBef>
                <a:spcPts val="0"/>
              </a:spcBef>
              <a:spcAft>
                <a:spcPts val="0"/>
              </a:spcAft>
              <a:buNone/>
            </a:pPr>
            <a:r>
              <a:t/>
            </a:r>
            <a:endParaRPr sz="1200">
              <a:latin typeface="Titillium Web"/>
              <a:ea typeface="Titillium Web"/>
              <a:cs typeface="Titillium Web"/>
              <a:sym typeface="Titillium Web"/>
            </a:endParaRPr>
          </a:p>
        </p:txBody>
      </p:sp>
      <p:sp>
        <p:nvSpPr>
          <p:cNvPr id="409" name="Google Shape;409;p33"/>
          <p:cNvSpPr txBox="1"/>
          <p:nvPr/>
        </p:nvSpPr>
        <p:spPr>
          <a:xfrm>
            <a:off x="4095250" y="1331100"/>
            <a:ext cx="3464700" cy="164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Titillium Web"/>
                <a:ea typeface="Titillium Web"/>
                <a:cs typeface="Titillium Web"/>
                <a:sym typeface="Titillium Web"/>
              </a:rPr>
              <a:t>8</a:t>
            </a:r>
            <a:r>
              <a:rPr b="1" lang="en" sz="1200">
                <a:latin typeface="Titillium Web"/>
                <a:ea typeface="Titillium Web"/>
                <a:cs typeface="Titillium Web"/>
                <a:sym typeface="Titillium Web"/>
              </a:rPr>
              <a:t>- </a:t>
            </a:r>
            <a:r>
              <a:rPr b="1" lang="en" sz="1200">
                <a:latin typeface="Titillium Web"/>
                <a:ea typeface="Titillium Web"/>
                <a:cs typeface="Titillium Web"/>
                <a:sym typeface="Titillium Web"/>
              </a:rPr>
              <a:t>Which class of diuretics work by acting on the proximal tubule?</a:t>
            </a:r>
            <a:endParaRPr b="1" sz="1200">
              <a:latin typeface="Titillium Web"/>
              <a:ea typeface="Titillium Web"/>
              <a:cs typeface="Titillium Web"/>
              <a:sym typeface="Titillium Web"/>
            </a:endParaRPr>
          </a:p>
          <a:p>
            <a:pPr indent="0" lvl="0" marL="0" rtl="0" algn="l">
              <a:spcBef>
                <a:spcPts val="0"/>
              </a:spcBef>
              <a:spcAft>
                <a:spcPts val="0"/>
              </a:spcAft>
              <a:buNone/>
            </a:pPr>
            <a:r>
              <a:t/>
            </a:r>
            <a:endParaRPr b="1" sz="1200">
              <a:latin typeface="Titillium Web"/>
              <a:ea typeface="Titillium Web"/>
              <a:cs typeface="Titillium Web"/>
              <a:sym typeface="Titillium Web"/>
            </a:endParaRPr>
          </a:p>
          <a:p>
            <a:pPr indent="0" lvl="0" marL="0" rtl="0" algn="l">
              <a:spcBef>
                <a:spcPts val="0"/>
              </a:spcBef>
              <a:spcAft>
                <a:spcPts val="0"/>
              </a:spcAft>
              <a:buNone/>
            </a:pPr>
            <a:r>
              <a:rPr lang="en" sz="1200">
                <a:latin typeface="Titillium Web"/>
                <a:ea typeface="Titillium Web"/>
                <a:cs typeface="Titillium Web"/>
                <a:sym typeface="Titillium Web"/>
              </a:rPr>
              <a:t>A-loop</a:t>
            </a:r>
            <a:endParaRPr sz="1200">
              <a:latin typeface="Titillium Web"/>
              <a:ea typeface="Titillium Web"/>
              <a:cs typeface="Titillium Web"/>
              <a:sym typeface="Titillium Web"/>
            </a:endParaRPr>
          </a:p>
          <a:p>
            <a:pPr indent="0" lvl="0" marL="0" rtl="0" algn="l">
              <a:spcBef>
                <a:spcPts val="0"/>
              </a:spcBef>
              <a:spcAft>
                <a:spcPts val="0"/>
              </a:spcAft>
              <a:buNone/>
            </a:pPr>
            <a:r>
              <a:rPr lang="en" sz="1200">
                <a:latin typeface="Titillium Web"/>
                <a:ea typeface="Titillium Web"/>
                <a:cs typeface="Titillium Web"/>
                <a:sym typeface="Titillium Web"/>
              </a:rPr>
              <a:t>B-thiazide</a:t>
            </a:r>
            <a:endParaRPr sz="1200">
              <a:latin typeface="Titillium Web"/>
              <a:ea typeface="Titillium Web"/>
              <a:cs typeface="Titillium Web"/>
              <a:sym typeface="Titillium Web"/>
            </a:endParaRPr>
          </a:p>
          <a:p>
            <a:pPr indent="0" lvl="0" marL="0" rtl="0" algn="l">
              <a:spcBef>
                <a:spcPts val="0"/>
              </a:spcBef>
              <a:spcAft>
                <a:spcPts val="0"/>
              </a:spcAft>
              <a:buNone/>
            </a:pPr>
            <a:r>
              <a:rPr lang="en" sz="1200">
                <a:latin typeface="Titillium Web"/>
                <a:ea typeface="Titillium Web"/>
                <a:cs typeface="Titillium Web"/>
                <a:sym typeface="Titillium Web"/>
              </a:rPr>
              <a:t>C-K+ sparing</a:t>
            </a:r>
            <a:endParaRPr sz="1200">
              <a:latin typeface="Titillium Web"/>
              <a:ea typeface="Titillium Web"/>
              <a:cs typeface="Titillium Web"/>
              <a:sym typeface="Titillium Web"/>
            </a:endParaRPr>
          </a:p>
          <a:p>
            <a:pPr indent="0" lvl="0" marL="0" rtl="0" algn="l">
              <a:spcBef>
                <a:spcPts val="0"/>
              </a:spcBef>
              <a:spcAft>
                <a:spcPts val="0"/>
              </a:spcAft>
              <a:buNone/>
            </a:pPr>
            <a:r>
              <a:rPr lang="en" sz="1200">
                <a:latin typeface="Titillium Web"/>
                <a:ea typeface="Titillium Web"/>
                <a:cs typeface="Titillium Web"/>
                <a:sym typeface="Titillium Web"/>
              </a:rPr>
              <a:t>D-Carbonic anhydrase inhibitors</a:t>
            </a:r>
            <a:endParaRPr sz="1200">
              <a:latin typeface="Titillium Web"/>
              <a:ea typeface="Titillium Web"/>
              <a:cs typeface="Titillium Web"/>
              <a:sym typeface="Titillium Web"/>
            </a:endParaRPr>
          </a:p>
          <a:p>
            <a:pPr indent="0" lvl="0" marL="0" rtl="0" algn="l">
              <a:spcBef>
                <a:spcPts val="0"/>
              </a:spcBef>
              <a:spcAft>
                <a:spcPts val="0"/>
              </a:spcAft>
              <a:buNone/>
            </a:pPr>
            <a:r>
              <a:t/>
            </a:r>
            <a:endParaRPr sz="1200">
              <a:latin typeface="Titillium Web"/>
              <a:ea typeface="Titillium Web"/>
              <a:cs typeface="Titillium Web"/>
              <a:sym typeface="Titillium Web"/>
            </a:endParaRPr>
          </a:p>
        </p:txBody>
      </p:sp>
      <p:sp>
        <p:nvSpPr>
          <p:cNvPr id="410" name="Google Shape;410;p33"/>
          <p:cNvSpPr txBox="1"/>
          <p:nvPr/>
        </p:nvSpPr>
        <p:spPr>
          <a:xfrm>
            <a:off x="129198" y="2995325"/>
            <a:ext cx="3464700" cy="164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Titillium Web"/>
                <a:ea typeface="Titillium Web"/>
                <a:cs typeface="Titillium Web"/>
                <a:sym typeface="Titillium Web"/>
              </a:rPr>
              <a:t>9</a:t>
            </a:r>
            <a:r>
              <a:rPr b="1" lang="en" sz="1200">
                <a:latin typeface="Titillium Web"/>
                <a:ea typeface="Titillium Web"/>
                <a:cs typeface="Titillium Web"/>
                <a:sym typeface="Titillium Web"/>
              </a:rPr>
              <a:t>- which of the following agents is best avoided in CHF?</a:t>
            </a:r>
            <a:endParaRPr b="1" sz="1200">
              <a:latin typeface="Titillium Web"/>
              <a:ea typeface="Titillium Web"/>
              <a:cs typeface="Titillium Web"/>
              <a:sym typeface="Titillium Web"/>
            </a:endParaRPr>
          </a:p>
          <a:p>
            <a:pPr indent="0" lvl="0" marL="0" rtl="0" algn="l">
              <a:spcBef>
                <a:spcPts val="0"/>
              </a:spcBef>
              <a:spcAft>
                <a:spcPts val="0"/>
              </a:spcAft>
              <a:buNone/>
            </a:pPr>
            <a:r>
              <a:t/>
            </a:r>
            <a:endParaRPr b="1" sz="1200">
              <a:latin typeface="Titillium Web"/>
              <a:ea typeface="Titillium Web"/>
              <a:cs typeface="Titillium Web"/>
              <a:sym typeface="Titillium Web"/>
            </a:endParaRPr>
          </a:p>
          <a:p>
            <a:pPr indent="0" lvl="0" marL="0" rtl="0" algn="l">
              <a:spcBef>
                <a:spcPts val="0"/>
              </a:spcBef>
              <a:spcAft>
                <a:spcPts val="0"/>
              </a:spcAft>
              <a:buNone/>
            </a:pPr>
            <a:r>
              <a:rPr lang="en" sz="1200">
                <a:latin typeface="Titillium Web"/>
                <a:ea typeface="Titillium Web"/>
                <a:cs typeface="Titillium Web"/>
                <a:sym typeface="Titillium Web"/>
              </a:rPr>
              <a:t>A-Furosemide</a:t>
            </a:r>
            <a:endParaRPr sz="1200">
              <a:latin typeface="Titillium Web"/>
              <a:ea typeface="Titillium Web"/>
              <a:cs typeface="Titillium Web"/>
              <a:sym typeface="Titillium Web"/>
            </a:endParaRPr>
          </a:p>
          <a:p>
            <a:pPr indent="0" lvl="0" marL="0" rtl="0" algn="l">
              <a:spcBef>
                <a:spcPts val="0"/>
              </a:spcBef>
              <a:spcAft>
                <a:spcPts val="0"/>
              </a:spcAft>
              <a:buNone/>
            </a:pPr>
            <a:r>
              <a:rPr lang="en" sz="1200">
                <a:latin typeface="Titillium Web"/>
                <a:ea typeface="Titillium Web"/>
                <a:cs typeface="Titillium Web"/>
                <a:sym typeface="Titillium Web"/>
              </a:rPr>
              <a:t>B-Triamterene</a:t>
            </a:r>
            <a:endParaRPr sz="1200">
              <a:latin typeface="Titillium Web"/>
              <a:ea typeface="Titillium Web"/>
              <a:cs typeface="Titillium Web"/>
              <a:sym typeface="Titillium Web"/>
            </a:endParaRPr>
          </a:p>
          <a:p>
            <a:pPr indent="0" lvl="0" marL="0" rtl="0" algn="l">
              <a:spcBef>
                <a:spcPts val="0"/>
              </a:spcBef>
              <a:spcAft>
                <a:spcPts val="0"/>
              </a:spcAft>
              <a:buNone/>
            </a:pPr>
            <a:r>
              <a:rPr lang="en" sz="1200">
                <a:latin typeface="Titillium Web"/>
                <a:ea typeface="Titillium Web"/>
                <a:cs typeface="Titillium Web"/>
                <a:sym typeface="Titillium Web"/>
              </a:rPr>
              <a:t>C-Mannitol</a:t>
            </a:r>
            <a:endParaRPr sz="1200">
              <a:latin typeface="Titillium Web"/>
              <a:ea typeface="Titillium Web"/>
              <a:cs typeface="Titillium Web"/>
              <a:sym typeface="Titillium Web"/>
            </a:endParaRPr>
          </a:p>
          <a:p>
            <a:pPr indent="0" lvl="0" marL="0" rtl="0" algn="l">
              <a:spcBef>
                <a:spcPts val="0"/>
              </a:spcBef>
              <a:spcAft>
                <a:spcPts val="0"/>
              </a:spcAft>
              <a:buNone/>
            </a:pPr>
            <a:r>
              <a:rPr lang="en" sz="1200">
                <a:latin typeface="Titillium Web"/>
                <a:ea typeface="Titillium Web"/>
                <a:cs typeface="Titillium Web"/>
                <a:sym typeface="Titillium Web"/>
              </a:rPr>
              <a:t>D-Hydrochlorothiazide </a:t>
            </a:r>
            <a:endParaRPr sz="1200">
              <a:latin typeface="Titillium Web"/>
              <a:ea typeface="Titillium Web"/>
              <a:cs typeface="Titillium Web"/>
              <a:sym typeface="Titillium Web"/>
            </a:endParaRPr>
          </a:p>
          <a:p>
            <a:pPr indent="0" lvl="0" marL="0" rtl="0" algn="l">
              <a:spcBef>
                <a:spcPts val="0"/>
              </a:spcBef>
              <a:spcAft>
                <a:spcPts val="0"/>
              </a:spcAft>
              <a:buNone/>
            </a:pPr>
            <a:r>
              <a:t/>
            </a:r>
            <a:endParaRPr sz="1200">
              <a:latin typeface="Titillium Web"/>
              <a:ea typeface="Titillium Web"/>
              <a:cs typeface="Titillium Web"/>
              <a:sym typeface="Titillium Web"/>
            </a:endParaRPr>
          </a:p>
        </p:txBody>
      </p:sp>
      <p:sp>
        <p:nvSpPr>
          <p:cNvPr id="411" name="Google Shape;411;p33"/>
          <p:cNvSpPr txBox="1"/>
          <p:nvPr/>
        </p:nvSpPr>
        <p:spPr>
          <a:xfrm>
            <a:off x="4095252" y="2995325"/>
            <a:ext cx="3464700" cy="164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Titillium Web"/>
                <a:ea typeface="Titillium Web"/>
                <a:cs typeface="Titillium Web"/>
                <a:sym typeface="Titillium Web"/>
              </a:rPr>
              <a:t>10</a:t>
            </a:r>
            <a:r>
              <a:rPr b="1" lang="en" sz="1200">
                <a:latin typeface="Titillium Web"/>
                <a:ea typeface="Titillium Web"/>
                <a:cs typeface="Titillium Web"/>
                <a:sym typeface="Titillium Web"/>
              </a:rPr>
              <a:t>- </a:t>
            </a:r>
            <a:r>
              <a:rPr b="1" lang="en" sz="1200">
                <a:latin typeface="Titillium Web"/>
                <a:ea typeface="Titillium Web"/>
                <a:cs typeface="Titillium Web"/>
                <a:sym typeface="Titillium Web"/>
              </a:rPr>
              <a:t>What kind of acid base change acetazolamide use can produce in urine?</a:t>
            </a:r>
            <a:endParaRPr b="1" sz="1200">
              <a:latin typeface="Titillium Web"/>
              <a:ea typeface="Titillium Web"/>
              <a:cs typeface="Titillium Web"/>
              <a:sym typeface="Titillium Web"/>
            </a:endParaRPr>
          </a:p>
          <a:p>
            <a:pPr indent="0" lvl="0" marL="0" rtl="0" algn="l">
              <a:spcBef>
                <a:spcPts val="0"/>
              </a:spcBef>
              <a:spcAft>
                <a:spcPts val="0"/>
              </a:spcAft>
              <a:buNone/>
            </a:pPr>
            <a:r>
              <a:t/>
            </a:r>
            <a:endParaRPr b="1" sz="1200">
              <a:latin typeface="Titillium Web"/>
              <a:ea typeface="Titillium Web"/>
              <a:cs typeface="Titillium Web"/>
              <a:sym typeface="Titillium Web"/>
            </a:endParaRPr>
          </a:p>
          <a:p>
            <a:pPr indent="0" lvl="0" marL="0" rtl="0" algn="l">
              <a:spcBef>
                <a:spcPts val="0"/>
              </a:spcBef>
              <a:spcAft>
                <a:spcPts val="0"/>
              </a:spcAft>
              <a:buNone/>
            </a:pPr>
            <a:r>
              <a:rPr lang="en" sz="1200">
                <a:latin typeface="Titillium Web"/>
                <a:ea typeface="Titillium Web"/>
                <a:cs typeface="Titillium Web"/>
                <a:sym typeface="Titillium Web"/>
              </a:rPr>
              <a:t>A-Alkalization</a:t>
            </a:r>
            <a:endParaRPr sz="1200">
              <a:latin typeface="Titillium Web"/>
              <a:ea typeface="Titillium Web"/>
              <a:cs typeface="Titillium Web"/>
              <a:sym typeface="Titillium Web"/>
            </a:endParaRPr>
          </a:p>
          <a:p>
            <a:pPr indent="0" lvl="0" marL="0" rtl="0" algn="l">
              <a:spcBef>
                <a:spcPts val="0"/>
              </a:spcBef>
              <a:spcAft>
                <a:spcPts val="0"/>
              </a:spcAft>
              <a:buNone/>
            </a:pPr>
            <a:r>
              <a:rPr lang="en" sz="1200">
                <a:latin typeface="Titillium Web"/>
                <a:ea typeface="Titillium Web"/>
                <a:cs typeface="Titillium Web"/>
                <a:sym typeface="Titillium Web"/>
              </a:rPr>
              <a:t>B-Acidification</a:t>
            </a:r>
            <a:endParaRPr sz="1200">
              <a:latin typeface="Titillium Web"/>
              <a:ea typeface="Titillium Web"/>
              <a:cs typeface="Titillium Web"/>
              <a:sym typeface="Titillium Web"/>
            </a:endParaRPr>
          </a:p>
          <a:p>
            <a:pPr indent="0" lvl="0" marL="0" rtl="0" algn="l">
              <a:spcBef>
                <a:spcPts val="0"/>
              </a:spcBef>
              <a:spcAft>
                <a:spcPts val="0"/>
              </a:spcAft>
              <a:buNone/>
            </a:pPr>
            <a:r>
              <a:rPr lang="en" sz="1200">
                <a:latin typeface="Titillium Web"/>
                <a:ea typeface="Titillium Web"/>
                <a:cs typeface="Titillium Web"/>
                <a:sym typeface="Titillium Web"/>
              </a:rPr>
              <a:t>C-no change</a:t>
            </a:r>
            <a:endParaRPr sz="1200">
              <a:latin typeface="Titillium Web"/>
              <a:ea typeface="Titillium Web"/>
              <a:cs typeface="Titillium Web"/>
              <a:sym typeface="Titillium Web"/>
            </a:endParaRPr>
          </a:p>
          <a:p>
            <a:pPr indent="0" lvl="0" marL="0" rtl="0" algn="l">
              <a:spcBef>
                <a:spcPts val="0"/>
              </a:spcBef>
              <a:spcAft>
                <a:spcPts val="0"/>
              </a:spcAft>
              <a:buNone/>
            </a:pPr>
            <a:r>
              <a:rPr lang="en" sz="1200">
                <a:latin typeface="Titillium Web"/>
                <a:ea typeface="Titillium Web"/>
                <a:cs typeface="Titillium Web"/>
                <a:sym typeface="Titillium Web"/>
              </a:rPr>
              <a:t>D-little </a:t>
            </a:r>
            <a:r>
              <a:rPr lang="en" sz="1200">
                <a:latin typeface="Titillium Web"/>
                <a:ea typeface="Titillium Web"/>
                <a:cs typeface="Titillium Web"/>
                <a:sym typeface="Titillium Web"/>
              </a:rPr>
              <a:t>acidification </a:t>
            </a:r>
            <a:endParaRPr sz="1200">
              <a:latin typeface="Titillium Web"/>
              <a:ea typeface="Titillium Web"/>
              <a:cs typeface="Titillium Web"/>
              <a:sym typeface="Titillium Web"/>
            </a:endParaRPr>
          </a:p>
          <a:p>
            <a:pPr indent="0" lvl="0" marL="0" rtl="0" algn="l">
              <a:spcBef>
                <a:spcPts val="0"/>
              </a:spcBef>
              <a:spcAft>
                <a:spcPts val="0"/>
              </a:spcAft>
              <a:buNone/>
            </a:pPr>
            <a:r>
              <a:t/>
            </a:r>
            <a:endParaRPr sz="1200">
              <a:latin typeface="Titillium Web"/>
              <a:ea typeface="Titillium Web"/>
              <a:cs typeface="Titillium Web"/>
              <a:sym typeface="Titillium Web"/>
            </a:endParaRPr>
          </a:p>
        </p:txBody>
      </p:sp>
      <p:sp>
        <p:nvSpPr>
          <p:cNvPr id="412" name="Google Shape;412;p33"/>
          <p:cNvSpPr txBox="1"/>
          <p:nvPr/>
        </p:nvSpPr>
        <p:spPr>
          <a:xfrm>
            <a:off x="129225" y="4533000"/>
            <a:ext cx="3598200" cy="164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Titillium Web"/>
                <a:ea typeface="Titillium Web"/>
                <a:cs typeface="Titillium Web"/>
                <a:sym typeface="Titillium Web"/>
              </a:rPr>
              <a:t>11</a:t>
            </a:r>
            <a:r>
              <a:rPr b="1" lang="en" sz="1200">
                <a:latin typeface="Titillium Web"/>
                <a:ea typeface="Titillium Web"/>
                <a:cs typeface="Titillium Web"/>
                <a:sym typeface="Titillium Web"/>
              </a:rPr>
              <a:t>- Which of the following agents </a:t>
            </a:r>
            <a:r>
              <a:rPr b="1" lang="en" sz="1200">
                <a:latin typeface="Titillium Web"/>
                <a:ea typeface="Titillium Web"/>
                <a:cs typeface="Titillium Web"/>
                <a:sym typeface="Titillium Web"/>
              </a:rPr>
              <a:t>decrease excretion of chloride ions?</a:t>
            </a:r>
            <a:endParaRPr b="1" sz="1200">
              <a:latin typeface="Titillium Web"/>
              <a:ea typeface="Titillium Web"/>
              <a:cs typeface="Titillium Web"/>
              <a:sym typeface="Titillium Web"/>
            </a:endParaRPr>
          </a:p>
          <a:p>
            <a:pPr indent="0" lvl="0" marL="0" rtl="0" algn="l">
              <a:spcBef>
                <a:spcPts val="0"/>
              </a:spcBef>
              <a:spcAft>
                <a:spcPts val="0"/>
              </a:spcAft>
              <a:buNone/>
            </a:pPr>
            <a:r>
              <a:t/>
            </a:r>
            <a:endParaRPr b="1" sz="1200">
              <a:latin typeface="Titillium Web"/>
              <a:ea typeface="Titillium Web"/>
              <a:cs typeface="Titillium Web"/>
              <a:sym typeface="Titillium Web"/>
            </a:endParaRPr>
          </a:p>
          <a:p>
            <a:pPr indent="0" lvl="0" marL="0" rtl="0" algn="l">
              <a:spcBef>
                <a:spcPts val="0"/>
              </a:spcBef>
              <a:spcAft>
                <a:spcPts val="0"/>
              </a:spcAft>
              <a:buNone/>
            </a:pPr>
            <a:r>
              <a:rPr lang="en" sz="1200">
                <a:latin typeface="Titillium Web"/>
                <a:ea typeface="Titillium Web"/>
                <a:cs typeface="Titillium Web"/>
                <a:sym typeface="Titillium Web"/>
              </a:rPr>
              <a:t>A-Furosemide</a:t>
            </a:r>
            <a:endParaRPr sz="1200">
              <a:latin typeface="Titillium Web"/>
              <a:ea typeface="Titillium Web"/>
              <a:cs typeface="Titillium Web"/>
              <a:sym typeface="Titillium Web"/>
            </a:endParaRPr>
          </a:p>
          <a:p>
            <a:pPr indent="0" lvl="0" marL="0" rtl="0" algn="l">
              <a:spcBef>
                <a:spcPts val="0"/>
              </a:spcBef>
              <a:spcAft>
                <a:spcPts val="0"/>
              </a:spcAft>
              <a:buNone/>
            </a:pPr>
            <a:r>
              <a:rPr lang="en" sz="1200">
                <a:latin typeface="Titillium Web"/>
                <a:ea typeface="Titillium Web"/>
                <a:cs typeface="Titillium Web"/>
                <a:sym typeface="Titillium Web"/>
              </a:rPr>
              <a:t>B-Acetazolamide</a:t>
            </a:r>
            <a:endParaRPr sz="1200">
              <a:latin typeface="Titillium Web"/>
              <a:ea typeface="Titillium Web"/>
              <a:cs typeface="Titillium Web"/>
              <a:sym typeface="Titillium Web"/>
            </a:endParaRPr>
          </a:p>
          <a:p>
            <a:pPr indent="0" lvl="0" marL="0" rtl="0" algn="l">
              <a:spcBef>
                <a:spcPts val="0"/>
              </a:spcBef>
              <a:spcAft>
                <a:spcPts val="0"/>
              </a:spcAft>
              <a:buNone/>
            </a:pPr>
            <a:r>
              <a:rPr lang="en" sz="1200">
                <a:latin typeface="Titillium Web"/>
                <a:ea typeface="Titillium Web"/>
                <a:cs typeface="Titillium Web"/>
                <a:sym typeface="Titillium Web"/>
              </a:rPr>
              <a:t>C-Triamterene</a:t>
            </a:r>
            <a:endParaRPr sz="1200">
              <a:latin typeface="Titillium Web"/>
              <a:ea typeface="Titillium Web"/>
              <a:cs typeface="Titillium Web"/>
              <a:sym typeface="Titillium Web"/>
            </a:endParaRPr>
          </a:p>
          <a:p>
            <a:pPr indent="0" lvl="0" marL="0" rtl="0" algn="l">
              <a:spcBef>
                <a:spcPts val="0"/>
              </a:spcBef>
              <a:spcAft>
                <a:spcPts val="0"/>
              </a:spcAft>
              <a:buNone/>
            </a:pPr>
            <a:r>
              <a:rPr lang="en" sz="1200">
                <a:latin typeface="Titillium Web"/>
                <a:ea typeface="Titillium Web"/>
                <a:cs typeface="Titillium Web"/>
                <a:sym typeface="Titillium Web"/>
              </a:rPr>
              <a:t>D- Chlorothiazide </a:t>
            </a:r>
            <a:endParaRPr sz="1200">
              <a:latin typeface="Titillium Web"/>
              <a:ea typeface="Titillium Web"/>
              <a:cs typeface="Titillium Web"/>
              <a:sym typeface="Titillium Web"/>
            </a:endParaRPr>
          </a:p>
          <a:p>
            <a:pPr indent="0" lvl="0" marL="0" rtl="0" algn="l">
              <a:spcBef>
                <a:spcPts val="0"/>
              </a:spcBef>
              <a:spcAft>
                <a:spcPts val="0"/>
              </a:spcAft>
              <a:buNone/>
            </a:pPr>
            <a:r>
              <a:t/>
            </a:r>
            <a:endParaRPr sz="1200">
              <a:latin typeface="Titillium Web"/>
              <a:ea typeface="Titillium Web"/>
              <a:cs typeface="Titillium Web"/>
              <a:sym typeface="Titillium Web"/>
            </a:endParaRPr>
          </a:p>
        </p:txBody>
      </p:sp>
      <p:sp>
        <p:nvSpPr>
          <p:cNvPr id="413" name="Google Shape;413;p33"/>
          <p:cNvSpPr txBox="1"/>
          <p:nvPr/>
        </p:nvSpPr>
        <p:spPr>
          <a:xfrm>
            <a:off x="4095250" y="4533000"/>
            <a:ext cx="3464700" cy="146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Titillium Web"/>
                <a:ea typeface="Titillium Web"/>
                <a:cs typeface="Titillium Web"/>
                <a:sym typeface="Titillium Web"/>
              </a:rPr>
              <a:t>12</a:t>
            </a:r>
            <a:r>
              <a:rPr b="1" lang="en" sz="1200">
                <a:latin typeface="Titillium Web"/>
                <a:ea typeface="Titillium Web"/>
                <a:cs typeface="Titillium Web"/>
                <a:sym typeface="Titillium Web"/>
              </a:rPr>
              <a:t>- MOA of Spironolactone </a:t>
            </a:r>
            <a:endParaRPr b="1" sz="1200">
              <a:latin typeface="Titillium Web"/>
              <a:ea typeface="Titillium Web"/>
              <a:cs typeface="Titillium Web"/>
              <a:sym typeface="Titillium Web"/>
            </a:endParaRPr>
          </a:p>
          <a:p>
            <a:pPr indent="0" lvl="0" marL="0" rtl="0" algn="l">
              <a:spcBef>
                <a:spcPts val="0"/>
              </a:spcBef>
              <a:spcAft>
                <a:spcPts val="0"/>
              </a:spcAft>
              <a:buNone/>
            </a:pPr>
            <a:r>
              <a:t/>
            </a:r>
            <a:endParaRPr b="1" sz="1200">
              <a:latin typeface="Titillium Web"/>
              <a:ea typeface="Titillium Web"/>
              <a:cs typeface="Titillium Web"/>
              <a:sym typeface="Titillium Web"/>
            </a:endParaRPr>
          </a:p>
          <a:p>
            <a:pPr indent="0" lvl="0" marL="0" rtl="0" algn="l">
              <a:spcBef>
                <a:spcPts val="0"/>
              </a:spcBef>
              <a:spcAft>
                <a:spcPts val="0"/>
              </a:spcAft>
              <a:buNone/>
            </a:pPr>
            <a:r>
              <a:rPr lang="en" sz="1200">
                <a:latin typeface="Titillium Web"/>
                <a:ea typeface="Titillium Web"/>
                <a:cs typeface="Titillium Web"/>
                <a:sym typeface="Titillium Web"/>
              </a:rPr>
              <a:t>A-osmotic effect</a:t>
            </a:r>
            <a:endParaRPr sz="1200">
              <a:latin typeface="Titillium Web"/>
              <a:ea typeface="Titillium Web"/>
              <a:cs typeface="Titillium Web"/>
              <a:sym typeface="Titillium Web"/>
            </a:endParaRPr>
          </a:p>
          <a:p>
            <a:pPr indent="0" lvl="0" marL="0" rtl="0" algn="l">
              <a:spcBef>
                <a:spcPts val="0"/>
              </a:spcBef>
              <a:spcAft>
                <a:spcPts val="0"/>
              </a:spcAft>
              <a:buNone/>
            </a:pPr>
            <a:r>
              <a:rPr lang="en" sz="1200">
                <a:latin typeface="Titillium Web"/>
                <a:ea typeface="Titillium Web"/>
                <a:cs typeface="Titillium Web"/>
                <a:sym typeface="Titillium Web"/>
              </a:rPr>
              <a:t>B-</a:t>
            </a:r>
            <a:r>
              <a:rPr lang="en" sz="1200">
                <a:latin typeface="Titillium Web"/>
                <a:ea typeface="Titillium Web"/>
                <a:cs typeface="Titillium Web"/>
                <a:sym typeface="Titillium Web"/>
              </a:rPr>
              <a:t>inhibition of co-transporters</a:t>
            </a:r>
            <a:endParaRPr sz="1200">
              <a:latin typeface="Titillium Web"/>
              <a:ea typeface="Titillium Web"/>
              <a:cs typeface="Titillium Web"/>
              <a:sym typeface="Titillium Web"/>
            </a:endParaRPr>
          </a:p>
          <a:p>
            <a:pPr indent="0" lvl="0" marL="0" rtl="0" algn="l">
              <a:spcBef>
                <a:spcPts val="0"/>
              </a:spcBef>
              <a:spcAft>
                <a:spcPts val="0"/>
              </a:spcAft>
              <a:buNone/>
            </a:pPr>
            <a:r>
              <a:rPr lang="en" sz="1200">
                <a:latin typeface="Titillium Web"/>
                <a:ea typeface="Titillium Web"/>
                <a:cs typeface="Titillium Web"/>
                <a:sym typeface="Titillium Web"/>
              </a:rPr>
              <a:t>C-enzyme inhibition </a:t>
            </a:r>
            <a:endParaRPr sz="1200">
              <a:latin typeface="Titillium Web"/>
              <a:ea typeface="Titillium Web"/>
              <a:cs typeface="Titillium Web"/>
              <a:sym typeface="Titillium Web"/>
            </a:endParaRPr>
          </a:p>
          <a:p>
            <a:pPr indent="0" lvl="0" marL="0" rtl="0" algn="l">
              <a:spcBef>
                <a:spcPts val="0"/>
              </a:spcBef>
              <a:spcAft>
                <a:spcPts val="0"/>
              </a:spcAft>
              <a:buNone/>
            </a:pPr>
            <a:r>
              <a:rPr lang="en" sz="1200">
                <a:latin typeface="Titillium Web"/>
                <a:ea typeface="Titillium Web"/>
                <a:cs typeface="Titillium Web"/>
                <a:sym typeface="Titillium Web"/>
              </a:rPr>
              <a:t>D-interaction with hormonal receptors </a:t>
            </a:r>
            <a:endParaRPr sz="1200">
              <a:latin typeface="Titillium Web"/>
              <a:ea typeface="Titillium Web"/>
              <a:cs typeface="Titillium Web"/>
              <a:sym typeface="Titillium Web"/>
            </a:endParaRPr>
          </a:p>
          <a:p>
            <a:pPr indent="0" lvl="0" marL="0" rtl="0" algn="l">
              <a:spcBef>
                <a:spcPts val="0"/>
              </a:spcBef>
              <a:spcAft>
                <a:spcPts val="0"/>
              </a:spcAft>
              <a:buNone/>
            </a:pPr>
            <a:r>
              <a:t/>
            </a:r>
            <a:endParaRPr sz="1200">
              <a:latin typeface="Titillium Web"/>
              <a:ea typeface="Titillium Web"/>
              <a:cs typeface="Titillium Web"/>
              <a:sym typeface="Titillium Web"/>
            </a:endParaRPr>
          </a:p>
        </p:txBody>
      </p:sp>
      <p:sp>
        <p:nvSpPr>
          <p:cNvPr id="414" name="Google Shape;414;p33"/>
          <p:cNvSpPr txBox="1"/>
          <p:nvPr/>
        </p:nvSpPr>
        <p:spPr>
          <a:xfrm>
            <a:off x="0" y="6130675"/>
            <a:ext cx="1860600" cy="627300"/>
          </a:xfrm>
          <a:prstGeom prst="rect">
            <a:avLst/>
          </a:prstGeom>
          <a:solidFill>
            <a:srgbClr val="D0E0E3"/>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900">
                <a:solidFill>
                  <a:srgbClr val="134F5C"/>
                </a:solidFill>
                <a:latin typeface="Titillium Web"/>
                <a:ea typeface="Titillium Web"/>
                <a:cs typeface="Titillium Web"/>
                <a:sym typeface="Titillium Web"/>
              </a:rPr>
              <a:t>SAQs</a:t>
            </a:r>
            <a:endParaRPr b="1" sz="2900">
              <a:solidFill>
                <a:srgbClr val="134F5C"/>
              </a:solidFill>
              <a:latin typeface="Titillium Web"/>
              <a:ea typeface="Titillium Web"/>
              <a:cs typeface="Titillium Web"/>
              <a:sym typeface="Titillium Web"/>
            </a:endParaRPr>
          </a:p>
        </p:txBody>
      </p:sp>
      <p:sp>
        <p:nvSpPr>
          <p:cNvPr id="415" name="Google Shape;415;p33"/>
          <p:cNvSpPr txBox="1"/>
          <p:nvPr/>
        </p:nvSpPr>
        <p:spPr>
          <a:xfrm>
            <a:off x="129200" y="6891375"/>
            <a:ext cx="7430700" cy="165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Titillium Web"/>
                <a:ea typeface="Titillium Web"/>
                <a:cs typeface="Titillium Web"/>
                <a:sym typeface="Titillium Web"/>
              </a:rPr>
              <a:t>4</a:t>
            </a:r>
            <a:r>
              <a:rPr b="1" lang="en" sz="1200">
                <a:latin typeface="Titillium Web"/>
                <a:ea typeface="Titillium Web"/>
                <a:cs typeface="Titillium Web"/>
                <a:sym typeface="Titillium Web"/>
              </a:rPr>
              <a:t>- </a:t>
            </a:r>
            <a:r>
              <a:rPr b="1" lang="en" sz="1200">
                <a:latin typeface="Titillium Web"/>
                <a:ea typeface="Titillium Web"/>
                <a:cs typeface="Titillium Web"/>
                <a:sym typeface="Titillium Web"/>
              </a:rPr>
              <a:t>A 45 years old patient came to the clinic with symptoms of fatigue, jaundice and oliguria. After investigations, he was diagnosed to have hemolytic anemia. The doctor was worried about his kidneys functions </a:t>
            </a:r>
            <a:endParaRPr b="1" sz="1200">
              <a:latin typeface="Titillium Web"/>
              <a:ea typeface="Titillium Web"/>
              <a:cs typeface="Titillium Web"/>
              <a:sym typeface="Titillium Web"/>
            </a:endParaRPr>
          </a:p>
          <a:p>
            <a:pPr indent="0" lvl="0" marL="0" rtl="0" algn="l">
              <a:spcBef>
                <a:spcPts val="0"/>
              </a:spcBef>
              <a:spcAft>
                <a:spcPts val="0"/>
              </a:spcAft>
              <a:buNone/>
            </a:pPr>
            <a:r>
              <a:t/>
            </a:r>
            <a:endParaRPr b="1" sz="600">
              <a:latin typeface="Titillium Web"/>
              <a:ea typeface="Titillium Web"/>
              <a:cs typeface="Titillium Web"/>
              <a:sym typeface="Titillium Web"/>
            </a:endParaRPr>
          </a:p>
          <a:p>
            <a:pPr indent="0" lvl="0" marL="0" rtl="0" algn="l">
              <a:spcBef>
                <a:spcPts val="0"/>
              </a:spcBef>
              <a:spcAft>
                <a:spcPts val="0"/>
              </a:spcAft>
              <a:buNone/>
            </a:pPr>
            <a:r>
              <a:rPr b="1" lang="en" sz="1000">
                <a:latin typeface="Titillium Web"/>
                <a:ea typeface="Titillium Web"/>
                <a:cs typeface="Titillium Web"/>
                <a:sym typeface="Titillium Web"/>
              </a:rPr>
              <a:t>1-What is the drug of choice to preserve kidneys function </a:t>
            </a:r>
            <a:endParaRPr b="1" sz="1000">
              <a:latin typeface="Titillium Web"/>
              <a:ea typeface="Titillium Web"/>
              <a:cs typeface="Titillium Web"/>
              <a:sym typeface="Titillium Web"/>
            </a:endParaRPr>
          </a:p>
          <a:p>
            <a:pPr indent="0" lvl="0" marL="0" rtl="0" algn="l">
              <a:spcBef>
                <a:spcPts val="0"/>
              </a:spcBef>
              <a:spcAft>
                <a:spcPts val="0"/>
              </a:spcAft>
              <a:buNone/>
            </a:pPr>
            <a:r>
              <a:rPr b="1" lang="en" sz="1000">
                <a:latin typeface="Titillium Web"/>
                <a:ea typeface="Titillium Web"/>
                <a:cs typeface="Titillium Web"/>
                <a:sym typeface="Titillium Web"/>
              </a:rPr>
              <a:t>2- describe its mechanism of action </a:t>
            </a:r>
            <a:endParaRPr b="1" sz="1000">
              <a:latin typeface="Titillium Web"/>
              <a:ea typeface="Titillium Web"/>
              <a:cs typeface="Titillium Web"/>
              <a:sym typeface="Titillium Web"/>
            </a:endParaRPr>
          </a:p>
          <a:p>
            <a:pPr indent="0" lvl="0" marL="0" rtl="0" algn="l">
              <a:spcBef>
                <a:spcPts val="0"/>
              </a:spcBef>
              <a:spcAft>
                <a:spcPts val="0"/>
              </a:spcAft>
              <a:buNone/>
            </a:pPr>
            <a:r>
              <a:rPr b="1" lang="en" sz="1000">
                <a:latin typeface="Titillium Web"/>
                <a:ea typeface="Titillium Web"/>
                <a:cs typeface="Titillium Web"/>
                <a:sym typeface="Titillium Web"/>
              </a:rPr>
              <a:t>3-mention 3 ADRs</a:t>
            </a:r>
            <a:endParaRPr b="1" sz="1000">
              <a:latin typeface="Titillium Web"/>
              <a:ea typeface="Titillium Web"/>
              <a:cs typeface="Titillium Web"/>
              <a:sym typeface="Titillium Web"/>
            </a:endParaRPr>
          </a:p>
          <a:p>
            <a:pPr indent="0" lvl="0" marL="0" rtl="0" algn="l">
              <a:spcBef>
                <a:spcPts val="0"/>
              </a:spcBef>
              <a:spcAft>
                <a:spcPts val="0"/>
              </a:spcAft>
              <a:buNone/>
            </a:pPr>
            <a:r>
              <a:t/>
            </a:r>
            <a:endParaRPr b="1" sz="1200">
              <a:latin typeface="Titillium Web"/>
              <a:ea typeface="Titillium Web"/>
              <a:cs typeface="Titillium Web"/>
              <a:sym typeface="Titillium Web"/>
            </a:endParaRPr>
          </a:p>
          <a:p>
            <a:pPr indent="0" lvl="0" marL="0" rtl="0" algn="l">
              <a:spcBef>
                <a:spcPts val="0"/>
              </a:spcBef>
              <a:spcAft>
                <a:spcPts val="0"/>
              </a:spcAft>
              <a:buNone/>
            </a:pPr>
            <a:r>
              <a:t/>
            </a:r>
            <a:endParaRPr sz="1200">
              <a:latin typeface="Titillium Web"/>
              <a:ea typeface="Titillium Web"/>
              <a:cs typeface="Titillium Web"/>
              <a:sym typeface="Titillium Web"/>
            </a:endParaRPr>
          </a:p>
        </p:txBody>
      </p:sp>
      <p:sp>
        <p:nvSpPr>
          <p:cNvPr id="416" name="Google Shape;416;p33"/>
          <p:cNvSpPr txBox="1"/>
          <p:nvPr/>
        </p:nvSpPr>
        <p:spPr>
          <a:xfrm>
            <a:off x="129185" y="8298925"/>
            <a:ext cx="7430700" cy="109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Titillium Web"/>
                <a:ea typeface="Titillium Web"/>
                <a:cs typeface="Titillium Web"/>
                <a:sym typeface="Titillium Web"/>
              </a:rPr>
              <a:t>5</a:t>
            </a:r>
            <a:r>
              <a:rPr b="1" lang="en" sz="1200">
                <a:latin typeface="Titillium Web"/>
                <a:ea typeface="Titillium Web"/>
                <a:cs typeface="Titillium Web"/>
                <a:sym typeface="Titillium Web"/>
              </a:rPr>
              <a:t>- </a:t>
            </a:r>
            <a:r>
              <a:rPr b="1" lang="en" sz="1200">
                <a:latin typeface="Titillium Web"/>
                <a:ea typeface="Titillium Web"/>
                <a:cs typeface="Titillium Web"/>
                <a:sym typeface="Titillium Web"/>
              </a:rPr>
              <a:t>A male patient is placed on a new medication and notes that his breasts have become enlarged and tender to the touch. Which medication is the most likely taking?</a:t>
            </a:r>
            <a:endParaRPr b="1" sz="1200">
              <a:latin typeface="Titillium Web"/>
              <a:ea typeface="Titillium Web"/>
              <a:cs typeface="Titillium Web"/>
              <a:sym typeface="Titillium Web"/>
            </a:endParaRPr>
          </a:p>
          <a:p>
            <a:pPr indent="0" lvl="0" marL="0" rtl="0" algn="l">
              <a:spcBef>
                <a:spcPts val="0"/>
              </a:spcBef>
              <a:spcAft>
                <a:spcPts val="0"/>
              </a:spcAft>
              <a:buNone/>
            </a:pPr>
            <a:r>
              <a:t/>
            </a:r>
            <a:endParaRPr b="1" sz="1200">
              <a:latin typeface="Titillium Web"/>
              <a:ea typeface="Titillium Web"/>
              <a:cs typeface="Titillium Web"/>
              <a:sym typeface="Titillium Web"/>
            </a:endParaRPr>
          </a:p>
          <a:p>
            <a:pPr indent="0" lvl="0" marL="0" rtl="0" algn="l">
              <a:spcBef>
                <a:spcPts val="0"/>
              </a:spcBef>
              <a:spcAft>
                <a:spcPts val="0"/>
              </a:spcAft>
              <a:buNone/>
            </a:pPr>
            <a:r>
              <a:t/>
            </a:r>
            <a:endParaRPr b="1" sz="1200">
              <a:latin typeface="Titillium Web"/>
              <a:ea typeface="Titillium Web"/>
              <a:cs typeface="Titillium Web"/>
              <a:sym typeface="Titillium Web"/>
            </a:endParaRPr>
          </a:p>
          <a:p>
            <a:pPr indent="0" lvl="0" marL="0" rtl="0" algn="l">
              <a:spcBef>
                <a:spcPts val="0"/>
              </a:spcBef>
              <a:spcAft>
                <a:spcPts val="0"/>
              </a:spcAft>
              <a:buNone/>
            </a:pPr>
            <a:r>
              <a:t/>
            </a:r>
            <a:endParaRPr sz="1200">
              <a:latin typeface="Titillium Web"/>
              <a:ea typeface="Titillium Web"/>
              <a:cs typeface="Titillium Web"/>
              <a:sym typeface="Titillium Web"/>
            </a:endParaRPr>
          </a:p>
        </p:txBody>
      </p:sp>
      <p:sp>
        <p:nvSpPr>
          <p:cNvPr id="417" name="Google Shape;417;p33"/>
          <p:cNvSpPr txBox="1"/>
          <p:nvPr/>
        </p:nvSpPr>
        <p:spPr>
          <a:xfrm>
            <a:off x="129225" y="9562800"/>
            <a:ext cx="54213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rgbClr val="999999"/>
                </a:solidFill>
                <a:latin typeface="Titillium Web"/>
                <a:ea typeface="Titillium Web"/>
                <a:cs typeface="Titillium Web"/>
                <a:sym typeface="Titillium Web"/>
              </a:rPr>
              <a:t>SAQs Answers:</a:t>
            </a:r>
            <a:endParaRPr b="1" sz="1000">
              <a:solidFill>
                <a:srgbClr val="999999"/>
              </a:solidFill>
              <a:latin typeface="Titillium Web"/>
              <a:ea typeface="Titillium Web"/>
              <a:cs typeface="Titillium Web"/>
              <a:sym typeface="Titillium Web"/>
            </a:endParaRPr>
          </a:p>
          <a:p>
            <a:pPr indent="0" lvl="0" marL="0" rtl="0" algn="l">
              <a:spcBef>
                <a:spcPts val="0"/>
              </a:spcBef>
              <a:spcAft>
                <a:spcPts val="0"/>
              </a:spcAft>
              <a:buNone/>
            </a:pPr>
            <a:r>
              <a:t/>
            </a:r>
            <a:endParaRPr b="1" sz="1000">
              <a:latin typeface="Titillium Web"/>
              <a:ea typeface="Titillium Web"/>
              <a:cs typeface="Titillium Web"/>
              <a:sym typeface="Titillium Web"/>
            </a:endParaRPr>
          </a:p>
          <a:p>
            <a:pPr indent="0" lvl="0" marL="0" rtl="0" algn="l">
              <a:spcBef>
                <a:spcPts val="0"/>
              </a:spcBef>
              <a:spcAft>
                <a:spcPts val="0"/>
              </a:spcAft>
              <a:buNone/>
            </a:pPr>
            <a:r>
              <a:rPr lang="en" sz="1000">
                <a:solidFill>
                  <a:srgbClr val="999999"/>
                </a:solidFill>
                <a:latin typeface="Titillium Web"/>
                <a:ea typeface="Titillium Web"/>
                <a:cs typeface="Titillium Web"/>
                <a:sym typeface="Titillium Web"/>
              </a:rPr>
              <a:t>4</a:t>
            </a:r>
            <a:r>
              <a:rPr lang="en" sz="1000">
                <a:solidFill>
                  <a:srgbClr val="999999"/>
                </a:solidFill>
                <a:latin typeface="Titillium Web"/>
                <a:ea typeface="Titillium Web"/>
                <a:cs typeface="Titillium Web"/>
                <a:sym typeface="Titillium Web"/>
              </a:rPr>
              <a:t>- </a:t>
            </a:r>
            <a:r>
              <a:rPr lang="en" sz="1000">
                <a:solidFill>
                  <a:srgbClr val="999999"/>
                </a:solidFill>
                <a:latin typeface="Titillium Web"/>
                <a:ea typeface="Titillium Web"/>
                <a:cs typeface="Titillium Web"/>
                <a:sym typeface="Titillium Web"/>
              </a:rPr>
              <a:t>slide 6</a:t>
            </a:r>
            <a:r>
              <a:rPr lang="en" sz="1000">
                <a:solidFill>
                  <a:srgbClr val="999999"/>
                </a:solidFill>
                <a:latin typeface="Titillium Web"/>
                <a:ea typeface="Titillium Web"/>
                <a:cs typeface="Titillium Web"/>
                <a:sym typeface="Titillium Web"/>
              </a:rPr>
              <a:t>     </a:t>
            </a:r>
            <a:endParaRPr sz="1000">
              <a:solidFill>
                <a:srgbClr val="999999"/>
              </a:solidFill>
              <a:latin typeface="Titillium Web"/>
              <a:ea typeface="Titillium Web"/>
              <a:cs typeface="Titillium Web"/>
              <a:sym typeface="Titillium Web"/>
            </a:endParaRPr>
          </a:p>
          <a:p>
            <a:pPr indent="0" lvl="0" marL="0" rtl="0" algn="l">
              <a:spcBef>
                <a:spcPts val="0"/>
              </a:spcBef>
              <a:spcAft>
                <a:spcPts val="0"/>
              </a:spcAft>
              <a:buNone/>
            </a:pPr>
            <a:r>
              <a:t/>
            </a:r>
            <a:endParaRPr sz="1000">
              <a:solidFill>
                <a:srgbClr val="999999"/>
              </a:solidFill>
              <a:latin typeface="Titillium Web"/>
              <a:ea typeface="Titillium Web"/>
              <a:cs typeface="Titillium Web"/>
              <a:sym typeface="Titillium Web"/>
            </a:endParaRPr>
          </a:p>
          <a:p>
            <a:pPr indent="0" lvl="0" marL="0" rtl="0" algn="l">
              <a:spcBef>
                <a:spcPts val="0"/>
              </a:spcBef>
              <a:spcAft>
                <a:spcPts val="0"/>
              </a:spcAft>
              <a:buNone/>
            </a:pPr>
            <a:r>
              <a:rPr lang="en" sz="1000">
                <a:solidFill>
                  <a:srgbClr val="999999"/>
                </a:solidFill>
                <a:latin typeface="Titillium Web"/>
                <a:ea typeface="Titillium Web"/>
                <a:cs typeface="Titillium Web"/>
                <a:sym typeface="Titillium Web"/>
              </a:rPr>
              <a:t>5- Spironolactone or Eplerenone, An adverse efect to them is gynecomastia due to its efects on androgens and progesterone in the body.</a:t>
            </a:r>
            <a:endParaRPr sz="1000">
              <a:solidFill>
                <a:srgbClr val="999999"/>
              </a:solidFill>
              <a:latin typeface="Titillium Web"/>
              <a:ea typeface="Titillium Web"/>
              <a:cs typeface="Titillium Web"/>
              <a:sym typeface="Titillium Web"/>
            </a:endParaRPr>
          </a:p>
          <a:p>
            <a:pPr indent="0" lvl="0" marL="0" rtl="0" algn="l">
              <a:spcBef>
                <a:spcPts val="0"/>
              </a:spcBef>
              <a:spcAft>
                <a:spcPts val="0"/>
              </a:spcAft>
              <a:buNone/>
            </a:pPr>
            <a:r>
              <a:rPr lang="en" sz="1000">
                <a:solidFill>
                  <a:srgbClr val="999999"/>
                </a:solidFill>
                <a:latin typeface="Titillium Web"/>
                <a:ea typeface="Titillium Web"/>
                <a:cs typeface="Titillium Web"/>
                <a:sym typeface="Titillium Web"/>
              </a:rPr>
              <a:t>     </a:t>
            </a:r>
            <a:endParaRPr sz="1000">
              <a:solidFill>
                <a:srgbClr val="999999"/>
              </a:solidFill>
              <a:latin typeface="Titillium Web"/>
              <a:ea typeface="Titillium Web"/>
              <a:cs typeface="Titillium Web"/>
              <a:sym typeface="Titillium Web"/>
            </a:endParaRPr>
          </a:p>
          <a:p>
            <a:pPr indent="0" lvl="0" marL="0" rtl="0" algn="l">
              <a:spcBef>
                <a:spcPts val="0"/>
              </a:spcBef>
              <a:spcAft>
                <a:spcPts val="0"/>
              </a:spcAft>
              <a:buNone/>
            </a:pPr>
            <a:r>
              <a:rPr lang="en" sz="1000">
                <a:solidFill>
                  <a:srgbClr val="999999"/>
                </a:solidFill>
                <a:latin typeface="Titillium Web"/>
                <a:ea typeface="Titillium Web"/>
                <a:cs typeface="Titillium Web"/>
                <a:sym typeface="Titillium Web"/>
              </a:rPr>
              <a:t>    </a:t>
            </a:r>
            <a:endParaRPr sz="1000">
              <a:latin typeface="Titillium Web"/>
              <a:ea typeface="Titillium Web"/>
              <a:cs typeface="Titillium Web"/>
              <a:sym typeface="Titillium Web"/>
            </a:endParaRPr>
          </a:p>
        </p:txBody>
      </p:sp>
      <p:sp>
        <p:nvSpPr>
          <p:cNvPr id="418" name="Google Shape;418;p33"/>
          <p:cNvSpPr txBox="1"/>
          <p:nvPr/>
        </p:nvSpPr>
        <p:spPr>
          <a:xfrm>
            <a:off x="6506327" y="9716697"/>
            <a:ext cx="11694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rgbClr val="999999"/>
                </a:solidFill>
                <a:latin typeface="Titillium Web"/>
                <a:ea typeface="Titillium Web"/>
                <a:cs typeface="Titillium Web"/>
                <a:sym typeface="Titillium Web"/>
              </a:rPr>
              <a:t>MCQs Answers:</a:t>
            </a:r>
            <a:endParaRPr b="1" sz="1000">
              <a:solidFill>
                <a:srgbClr val="999999"/>
              </a:solidFill>
              <a:latin typeface="Titillium Web"/>
              <a:ea typeface="Titillium Web"/>
              <a:cs typeface="Titillium Web"/>
              <a:sym typeface="Titillium Web"/>
            </a:endParaRPr>
          </a:p>
          <a:p>
            <a:pPr indent="0" lvl="0" marL="0" rtl="0" algn="l">
              <a:spcBef>
                <a:spcPts val="0"/>
              </a:spcBef>
              <a:spcAft>
                <a:spcPts val="0"/>
              </a:spcAft>
              <a:buNone/>
            </a:pPr>
            <a:r>
              <a:t/>
            </a:r>
            <a:endParaRPr b="1" sz="1000">
              <a:latin typeface="Titillium Web"/>
              <a:ea typeface="Titillium Web"/>
              <a:cs typeface="Titillium Web"/>
              <a:sym typeface="Titillium Web"/>
            </a:endParaRPr>
          </a:p>
          <a:p>
            <a:pPr indent="0" lvl="0" marL="0" rtl="0" algn="l">
              <a:spcBef>
                <a:spcPts val="0"/>
              </a:spcBef>
              <a:spcAft>
                <a:spcPts val="0"/>
              </a:spcAft>
              <a:buNone/>
            </a:pPr>
            <a:r>
              <a:rPr lang="en" sz="1000">
                <a:solidFill>
                  <a:srgbClr val="999999"/>
                </a:solidFill>
                <a:latin typeface="Titillium Web"/>
                <a:ea typeface="Titillium Web"/>
                <a:cs typeface="Titillium Web"/>
                <a:sym typeface="Titillium Web"/>
              </a:rPr>
              <a:t>7-A       </a:t>
            </a:r>
            <a:r>
              <a:rPr lang="en" sz="1000">
                <a:solidFill>
                  <a:srgbClr val="999999"/>
                </a:solidFill>
                <a:latin typeface="Titillium Web"/>
                <a:ea typeface="Titillium Web"/>
                <a:cs typeface="Titillium Web"/>
                <a:sym typeface="Titillium Web"/>
              </a:rPr>
              <a:t>8-D</a:t>
            </a:r>
            <a:r>
              <a:rPr lang="en" sz="1000">
                <a:solidFill>
                  <a:srgbClr val="999999"/>
                </a:solidFill>
                <a:latin typeface="Titillium Web"/>
                <a:ea typeface="Titillium Web"/>
                <a:cs typeface="Titillium Web"/>
                <a:sym typeface="Titillium Web"/>
              </a:rPr>
              <a:t>  </a:t>
            </a:r>
            <a:endParaRPr sz="1000">
              <a:solidFill>
                <a:srgbClr val="999999"/>
              </a:solidFill>
              <a:latin typeface="Titillium Web"/>
              <a:ea typeface="Titillium Web"/>
              <a:cs typeface="Titillium Web"/>
              <a:sym typeface="Titillium Web"/>
            </a:endParaRPr>
          </a:p>
          <a:p>
            <a:pPr indent="0" lvl="0" marL="0" rtl="0" algn="l">
              <a:spcBef>
                <a:spcPts val="0"/>
              </a:spcBef>
              <a:spcAft>
                <a:spcPts val="0"/>
              </a:spcAft>
              <a:buNone/>
            </a:pPr>
            <a:r>
              <a:rPr lang="en" sz="1000">
                <a:solidFill>
                  <a:srgbClr val="999999"/>
                </a:solidFill>
                <a:latin typeface="Titillium Web"/>
                <a:ea typeface="Titillium Web"/>
                <a:cs typeface="Titillium Web"/>
                <a:sym typeface="Titillium Web"/>
              </a:rPr>
              <a:t>9-C       </a:t>
            </a:r>
            <a:r>
              <a:rPr lang="en" sz="1000">
                <a:solidFill>
                  <a:srgbClr val="999999"/>
                </a:solidFill>
                <a:latin typeface="Titillium Web"/>
                <a:ea typeface="Titillium Web"/>
                <a:cs typeface="Titillium Web"/>
                <a:sym typeface="Titillium Web"/>
              </a:rPr>
              <a:t>10-A </a:t>
            </a:r>
            <a:endParaRPr sz="1000">
              <a:solidFill>
                <a:srgbClr val="999999"/>
              </a:solidFill>
              <a:latin typeface="Titillium Web"/>
              <a:ea typeface="Titillium Web"/>
              <a:cs typeface="Titillium Web"/>
              <a:sym typeface="Titillium Web"/>
            </a:endParaRPr>
          </a:p>
          <a:p>
            <a:pPr indent="0" lvl="0" marL="0" rtl="0" algn="l">
              <a:spcBef>
                <a:spcPts val="0"/>
              </a:spcBef>
              <a:spcAft>
                <a:spcPts val="0"/>
              </a:spcAft>
              <a:buNone/>
            </a:pPr>
            <a:r>
              <a:rPr lang="en" sz="1000">
                <a:solidFill>
                  <a:srgbClr val="999999"/>
                </a:solidFill>
                <a:latin typeface="Titillium Web"/>
                <a:ea typeface="Titillium Web"/>
                <a:cs typeface="Titillium Web"/>
                <a:sym typeface="Titillium Web"/>
              </a:rPr>
              <a:t>11-B    12-D</a:t>
            </a:r>
            <a:endParaRPr sz="1000">
              <a:solidFill>
                <a:srgbClr val="999999"/>
              </a:solidFill>
              <a:latin typeface="Titillium Web"/>
              <a:ea typeface="Titillium Web"/>
              <a:cs typeface="Titillium Web"/>
              <a:sym typeface="Titillium Web"/>
            </a:endParaRPr>
          </a:p>
          <a:p>
            <a:pPr indent="0" lvl="0" marL="0" rtl="0" algn="l">
              <a:spcBef>
                <a:spcPts val="0"/>
              </a:spcBef>
              <a:spcAft>
                <a:spcPts val="0"/>
              </a:spcAft>
              <a:buNone/>
            </a:pPr>
            <a:r>
              <a:t/>
            </a:r>
            <a:endParaRPr sz="1000">
              <a:latin typeface="Titillium Web"/>
              <a:ea typeface="Titillium Web"/>
              <a:cs typeface="Titillium Web"/>
              <a:sym typeface="Titillium Web"/>
            </a:endParaRPr>
          </a:p>
        </p:txBody>
      </p:sp>
      <p:sp>
        <p:nvSpPr>
          <p:cNvPr id="419" name="Google Shape;419;p33"/>
          <p:cNvSpPr txBox="1"/>
          <p:nvPr/>
        </p:nvSpPr>
        <p:spPr>
          <a:xfrm>
            <a:off x="1871101" y="0"/>
            <a:ext cx="38178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solidFill>
                  <a:srgbClr val="9E9E9E"/>
                </a:solidFill>
                <a:latin typeface="Titillium Web"/>
                <a:ea typeface="Titillium Web"/>
                <a:cs typeface="Titillium Web"/>
                <a:sym typeface="Titillium Web"/>
              </a:rPr>
              <a:t>Thanks to Pharmacology team439 </a:t>
            </a:r>
            <a:endParaRPr sz="1500">
              <a:solidFill>
                <a:srgbClr val="9E9E9E"/>
              </a:solidFill>
              <a:latin typeface="Titillium Web"/>
              <a:ea typeface="Titillium Web"/>
              <a:cs typeface="Titillium Web"/>
              <a:sym typeface="Titillium Web"/>
            </a:endParaRPr>
          </a:p>
        </p:txBody>
      </p:sp>
      <p:sp>
        <p:nvSpPr>
          <p:cNvPr id="420" name="Google Shape;420;p33"/>
          <p:cNvSpPr txBox="1"/>
          <p:nvPr/>
        </p:nvSpPr>
        <p:spPr>
          <a:xfrm>
            <a:off x="1613900" y="415500"/>
            <a:ext cx="4461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CC0000"/>
                </a:solidFill>
                <a:latin typeface="Titillium Web"/>
                <a:ea typeface="Titillium Web"/>
                <a:cs typeface="Titillium Web"/>
                <a:sym typeface="Titillium Web"/>
              </a:rPr>
              <a:t>important</a:t>
            </a:r>
            <a:r>
              <a:rPr lang="en">
                <a:latin typeface="Titillium Web"/>
                <a:ea typeface="Titillium Web"/>
                <a:cs typeface="Titillium Web"/>
                <a:sym typeface="Titillium Web"/>
              </a:rPr>
              <a:t> MCQs made by male’s doctor(team439).</a:t>
            </a:r>
            <a:endParaRPr>
              <a:latin typeface="Titillium Web"/>
              <a:ea typeface="Titillium Web"/>
              <a:cs typeface="Titillium Web"/>
              <a:sym typeface="Titillium Web"/>
            </a:endParaRPr>
          </a:p>
        </p:txBody>
      </p:sp>
      <p:sp>
        <p:nvSpPr>
          <p:cNvPr id="421" name="Google Shape;421;p33"/>
          <p:cNvSpPr txBox="1"/>
          <p:nvPr/>
        </p:nvSpPr>
        <p:spPr>
          <a:xfrm>
            <a:off x="5449400" y="415500"/>
            <a:ext cx="955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latin typeface="Titillium Web"/>
                <a:ea typeface="Titillium Web"/>
                <a:cs typeface="Titillium Web"/>
                <a:sym typeface="Titillium Web"/>
                <a:hlinkClick r:id="rId3"/>
              </a:rPr>
              <a:t>ClickHere</a:t>
            </a:r>
            <a:endParaRPr>
              <a:latin typeface="Titillium Web"/>
              <a:ea typeface="Titillium Web"/>
              <a:cs typeface="Titillium Web"/>
              <a:sym typeface="Titillium Web"/>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34"/>
          <p:cNvSpPr txBox="1"/>
          <p:nvPr/>
        </p:nvSpPr>
        <p:spPr>
          <a:xfrm>
            <a:off x="532950" y="343750"/>
            <a:ext cx="6494100" cy="815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100">
                <a:solidFill>
                  <a:srgbClr val="FFFFFF"/>
                </a:solidFill>
                <a:latin typeface="Titillium Web"/>
                <a:ea typeface="Titillium Web"/>
                <a:cs typeface="Titillium Web"/>
                <a:sym typeface="Titillium Web"/>
              </a:rPr>
              <a:t>Pharmacology Team 442</a:t>
            </a:r>
            <a:endParaRPr b="1" sz="4100">
              <a:solidFill>
                <a:srgbClr val="FFFFFF"/>
              </a:solidFill>
              <a:latin typeface="Titillium Web"/>
              <a:ea typeface="Titillium Web"/>
              <a:cs typeface="Titillium Web"/>
              <a:sym typeface="Titillium Web"/>
            </a:endParaRPr>
          </a:p>
        </p:txBody>
      </p:sp>
      <p:sp>
        <p:nvSpPr>
          <p:cNvPr id="427" name="Google Shape;427;p34"/>
          <p:cNvSpPr txBox="1"/>
          <p:nvPr/>
        </p:nvSpPr>
        <p:spPr>
          <a:xfrm>
            <a:off x="2280000" y="1386713"/>
            <a:ext cx="30000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400">
                <a:solidFill>
                  <a:srgbClr val="FFFFFF"/>
                </a:solidFill>
                <a:latin typeface="Titillium Web"/>
                <a:ea typeface="Titillium Web"/>
                <a:cs typeface="Titillium Web"/>
                <a:sym typeface="Titillium Web"/>
              </a:rPr>
              <a:t>Team Leaders</a:t>
            </a:r>
            <a:endParaRPr b="1" sz="3400">
              <a:solidFill>
                <a:srgbClr val="FFFFFF"/>
              </a:solidFill>
              <a:latin typeface="Titillium Web"/>
              <a:ea typeface="Titillium Web"/>
              <a:cs typeface="Titillium Web"/>
              <a:sym typeface="Titillium Web"/>
            </a:endParaRPr>
          </a:p>
        </p:txBody>
      </p:sp>
      <p:sp>
        <p:nvSpPr>
          <p:cNvPr id="428" name="Google Shape;428;p34"/>
          <p:cNvSpPr txBox="1"/>
          <p:nvPr/>
        </p:nvSpPr>
        <p:spPr>
          <a:xfrm>
            <a:off x="2098050" y="3617323"/>
            <a:ext cx="3363900" cy="70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400">
                <a:solidFill>
                  <a:srgbClr val="134F5C"/>
                </a:solidFill>
                <a:latin typeface="Titillium Web"/>
                <a:ea typeface="Titillium Web"/>
                <a:cs typeface="Titillium Web"/>
                <a:sym typeface="Titillium Web"/>
              </a:rPr>
              <a:t>Team Members</a:t>
            </a:r>
            <a:endParaRPr b="1" sz="3400">
              <a:solidFill>
                <a:srgbClr val="134F5C"/>
              </a:solidFill>
              <a:latin typeface="Titillium Web"/>
              <a:ea typeface="Titillium Web"/>
              <a:cs typeface="Titillium Web"/>
              <a:sym typeface="Titillium Web"/>
            </a:endParaRPr>
          </a:p>
        </p:txBody>
      </p:sp>
      <p:sp>
        <p:nvSpPr>
          <p:cNvPr id="429" name="Google Shape;429;p34"/>
          <p:cNvSpPr txBox="1"/>
          <p:nvPr/>
        </p:nvSpPr>
        <p:spPr>
          <a:xfrm>
            <a:off x="648939" y="4541813"/>
            <a:ext cx="2887500" cy="65571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rgbClr val="345B63"/>
              </a:buClr>
              <a:buSzPts val="1800"/>
              <a:buFont typeface="Titillium Web"/>
              <a:buChar char="●"/>
            </a:pPr>
            <a:r>
              <a:rPr b="1" lang="en" sz="1800">
                <a:latin typeface="Titillium Web"/>
                <a:ea typeface="Titillium Web"/>
                <a:cs typeface="Titillium Web"/>
                <a:sym typeface="Titillium Web"/>
              </a:rPr>
              <a:t>Faris Alseraye</a:t>
            </a:r>
            <a:endParaRPr b="1" sz="1800">
              <a:latin typeface="Titillium Web"/>
              <a:ea typeface="Titillium Web"/>
              <a:cs typeface="Titillium Web"/>
              <a:sym typeface="Titillium Web"/>
            </a:endParaRPr>
          </a:p>
          <a:p>
            <a:pPr indent="0" lvl="0" marL="457200" rtl="0" algn="l">
              <a:spcBef>
                <a:spcPts val="0"/>
              </a:spcBef>
              <a:spcAft>
                <a:spcPts val="0"/>
              </a:spcAft>
              <a:buNone/>
            </a:pPr>
            <a:r>
              <a:t/>
            </a:r>
            <a:endParaRPr b="1" sz="1800">
              <a:latin typeface="Titillium Web"/>
              <a:ea typeface="Titillium Web"/>
              <a:cs typeface="Titillium Web"/>
              <a:sym typeface="Titillium Web"/>
            </a:endParaRPr>
          </a:p>
          <a:p>
            <a:pPr indent="-342900" lvl="0" marL="457200" rtl="0" algn="l">
              <a:spcBef>
                <a:spcPts val="0"/>
              </a:spcBef>
              <a:spcAft>
                <a:spcPts val="0"/>
              </a:spcAft>
              <a:buClr>
                <a:srgbClr val="345B63"/>
              </a:buClr>
              <a:buSzPts val="1800"/>
              <a:buFont typeface="Titillium Web"/>
              <a:buChar char="●"/>
            </a:pPr>
            <a:r>
              <a:rPr b="1" lang="en" sz="1800">
                <a:latin typeface="Titillium Web"/>
                <a:ea typeface="Titillium Web"/>
                <a:cs typeface="Titillium Web"/>
                <a:sym typeface="Titillium Web"/>
              </a:rPr>
              <a:t>Mohammad Alrashed</a:t>
            </a:r>
            <a:endParaRPr b="1" sz="1800">
              <a:latin typeface="Titillium Web"/>
              <a:ea typeface="Titillium Web"/>
              <a:cs typeface="Titillium Web"/>
              <a:sym typeface="Titillium Web"/>
            </a:endParaRPr>
          </a:p>
          <a:p>
            <a:pPr indent="0" lvl="0" marL="457200" rtl="0" algn="l">
              <a:spcBef>
                <a:spcPts val="0"/>
              </a:spcBef>
              <a:spcAft>
                <a:spcPts val="0"/>
              </a:spcAft>
              <a:buNone/>
            </a:pPr>
            <a:r>
              <a:t/>
            </a:r>
            <a:endParaRPr b="1" sz="1800">
              <a:latin typeface="Titillium Web"/>
              <a:ea typeface="Titillium Web"/>
              <a:cs typeface="Titillium Web"/>
              <a:sym typeface="Titillium Web"/>
            </a:endParaRPr>
          </a:p>
          <a:p>
            <a:pPr indent="-342900" lvl="0" marL="457200" rtl="0" algn="l">
              <a:spcBef>
                <a:spcPts val="0"/>
              </a:spcBef>
              <a:spcAft>
                <a:spcPts val="0"/>
              </a:spcAft>
              <a:buClr>
                <a:srgbClr val="345B63"/>
              </a:buClr>
              <a:buSzPts val="1800"/>
              <a:buFont typeface="Titillium Web"/>
              <a:buChar char="●"/>
            </a:pPr>
            <a:r>
              <a:rPr b="1" lang="en" sz="1800">
                <a:latin typeface="Titillium Web"/>
                <a:ea typeface="Titillium Web"/>
                <a:cs typeface="Titillium Web"/>
                <a:sym typeface="Titillium Web"/>
              </a:rPr>
              <a:t>Abdullah Alsalem</a:t>
            </a:r>
            <a:endParaRPr b="1" sz="1800">
              <a:latin typeface="Titillium Web"/>
              <a:ea typeface="Titillium Web"/>
              <a:cs typeface="Titillium Web"/>
              <a:sym typeface="Titillium Web"/>
            </a:endParaRPr>
          </a:p>
          <a:p>
            <a:pPr indent="0" lvl="0" marL="457200" rtl="0" algn="l">
              <a:spcBef>
                <a:spcPts val="0"/>
              </a:spcBef>
              <a:spcAft>
                <a:spcPts val="0"/>
              </a:spcAft>
              <a:buNone/>
            </a:pPr>
            <a:r>
              <a:t/>
            </a:r>
            <a:endParaRPr b="1" sz="1800">
              <a:latin typeface="Titillium Web"/>
              <a:ea typeface="Titillium Web"/>
              <a:cs typeface="Titillium Web"/>
              <a:sym typeface="Titillium Web"/>
            </a:endParaRPr>
          </a:p>
          <a:p>
            <a:pPr indent="-342900" lvl="0" marL="457200" rtl="0" algn="l">
              <a:spcBef>
                <a:spcPts val="0"/>
              </a:spcBef>
              <a:spcAft>
                <a:spcPts val="0"/>
              </a:spcAft>
              <a:buClr>
                <a:srgbClr val="345B63"/>
              </a:buClr>
              <a:buSzPts val="1800"/>
              <a:buFont typeface="Titillium Web"/>
              <a:buChar char="●"/>
            </a:pPr>
            <a:r>
              <a:rPr b="1" lang="en" sz="1800">
                <a:latin typeface="Titillium Web"/>
                <a:ea typeface="Titillium Web"/>
                <a:cs typeface="Titillium Web"/>
                <a:sym typeface="Titillium Web"/>
              </a:rPr>
              <a:t>Faisal Alomar </a:t>
            </a:r>
            <a:endParaRPr b="1" sz="1800">
              <a:latin typeface="Titillium Web"/>
              <a:ea typeface="Titillium Web"/>
              <a:cs typeface="Titillium Web"/>
              <a:sym typeface="Titillium Web"/>
            </a:endParaRPr>
          </a:p>
          <a:p>
            <a:pPr indent="0" lvl="0" marL="457200" rtl="0" algn="l">
              <a:spcBef>
                <a:spcPts val="0"/>
              </a:spcBef>
              <a:spcAft>
                <a:spcPts val="0"/>
              </a:spcAft>
              <a:buNone/>
            </a:pPr>
            <a:r>
              <a:t/>
            </a:r>
            <a:endParaRPr b="1" sz="1800">
              <a:latin typeface="Titillium Web"/>
              <a:ea typeface="Titillium Web"/>
              <a:cs typeface="Titillium Web"/>
              <a:sym typeface="Titillium Web"/>
            </a:endParaRPr>
          </a:p>
          <a:p>
            <a:pPr indent="-342900" lvl="0" marL="457200" rtl="0" algn="l">
              <a:spcBef>
                <a:spcPts val="0"/>
              </a:spcBef>
              <a:spcAft>
                <a:spcPts val="0"/>
              </a:spcAft>
              <a:buClr>
                <a:srgbClr val="345B63"/>
              </a:buClr>
              <a:buSzPts val="1800"/>
              <a:buFont typeface="Titillium Web"/>
              <a:buChar char="●"/>
            </a:pPr>
            <a:r>
              <a:rPr b="1" lang="en" sz="1800">
                <a:latin typeface="Titillium Web"/>
                <a:ea typeface="Titillium Web"/>
                <a:cs typeface="Titillium Web"/>
                <a:sym typeface="Titillium Web"/>
              </a:rPr>
              <a:t>Saif Alotaibi</a:t>
            </a:r>
            <a:endParaRPr b="1" sz="1800">
              <a:latin typeface="Titillium Web"/>
              <a:ea typeface="Titillium Web"/>
              <a:cs typeface="Titillium Web"/>
              <a:sym typeface="Titillium Web"/>
            </a:endParaRPr>
          </a:p>
          <a:p>
            <a:pPr indent="0" lvl="0" marL="457200" rtl="0" algn="l">
              <a:spcBef>
                <a:spcPts val="0"/>
              </a:spcBef>
              <a:spcAft>
                <a:spcPts val="0"/>
              </a:spcAft>
              <a:buNone/>
            </a:pPr>
            <a:r>
              <a:t/>
            </a:r>
            <a:endParaRPr b="1" sz="1800">
              <a:latin typeface="Titillium Web"/>
              <a:ea typeface="Titillium Web"/>
              <a:cs typeface="Titillium Web"/>
              <a:sym typeface="Titillium Web"/>
            </a:endParaRPr>
          </a:p>
          <a:p>
            <a:pPr indent="-342900" lvl="0" marL="457200" rtl="0" algn="l">
              <a:spcBef>
                <a:spcPts val="0"/>
              </a:spcBef>
              <a:spcAft>
                <a:spcPts val="0"/>
              </a:spcAft>
              <a:buClr>
                <a:srgbClr val="345B63"/>
              </a:buClr>
              <a:buSzPts val="1800"/>
              <a:buFont typeface="Titillium Web"/>
              <a:buChar char="●"/>
            </a:pPr>
            <a:r>
              <a:rPr b="1" lang="en" sz="1800">
                <a:latin typeface="Titillium Web"/>
                <a:ea typeface="Titillium Web"/>
                <a:cs typeface="Titillium Web"/>
                <a:sym typeface="Titillium Web"/>
              </a:rPr>
              <a:t>Rakan Alromayan</a:t>
            </a:r>
            <a:endParaRPr b="1" sz="1800">
              <a:latin typeface="Titillium Web"/>
              <a:ea typeface="Titillium Web"/>
              <a:cs typeface="Titillium Web"/>
              <a:sym typeface="Titillium Web"/>
            </a:endParaRPr>
          </a:p>
          <a:p>
            <a:pPr indent="0" lvl="0" marL="457200" rtl="0" algn="l">
              <a:spcBef>
                <a:spcPts val="0"/>
              </a:spcBef>
              <a:spcAft>
                <a:spcPts val="0"/>
              </a:spcAft>
              <a:buNone/>
            </a:pPr>
            <a:r>
              <a:t/>
            </a:r>
            <a:endParaRPr b="1" sz="1800">
              <a:latin typeface="Titillium Web"/>
              <a:ea typeface="Titillium Web"/>
              <a:cs typeface="Titillium Web"/>
              <a:sym typeface="Titillium Web"/>
            </a:endParaRPr>
          </a:p>
          <a:p>
            <a:pPr indent="-342900" lvl="0" marL="457200" rtl="0" algn="l">
              <a:spcBef>
                <a:spcPts val="0"/>
              </a:spcBef>
              <a:spcAft>
                <a:spcPts val="0"/>
              </a:spcAft>
              <a:buClr>
                <a:srgbClr val="345B63"/>
              </a:buClr>
              <a:buSzPts val="1800"/>
              <a:buFont typeface="Titillium Web"/>
              <a:buChar char="●"/>
            </a:pPr>
            <a:r>
              <a:rPr b="1" lang="en" sz="1800">
                <a:solidFill>
                  <a:schemeClr val="dk1"/>
                </a:solidFill>
                <a:latin typeface="Titillium Web"/>
                <a:ea typeface="Titillium Web"/>
                <a:cs typeface="Titillium Web"/>
                <a:sym typeface="Titillium Web"/>
              </a:rPr>
              <a:t>Ahmed Alemam</a:t>
            </a:r>
            <a:endParaRPr b="1" sz="1800">
              <a:latin typeface="Titillium Web"/>
              <a:ea typeface="Titillium Web"/>
              <a:cs typeface="Titillium Web"/>
              <a:sym typeface="Titillium Web"/>
            </a:endParaRPr>
          </a:p>
          <a:p>
            <a:pPr indent="0" lvl="0" marL="457200" rtl="0" algn="l">
              <a:spcBef>
                <a:spcPts val="0"/>
              </a:spcBef>
              <a:spcAft>
                <a:spcPts val="0"/>
              </a:spcAft>
              <a:buNone/>
            </a:pPr>
            <a:r>
              <a:t/>
            </a:r>
            <a:endParaRPr b="1" sz="1800">
              <a:latin typeface="Titillium Web"/>
              <a:ea typeface="Titillium Web"/>
              <a:cs typeface="Titillium Web"/>
              <a:sym typeface="Titillium Web"/>
            </a:endParaRPr>
          </a:p>
          <a:p>
            <a:pPr indent="-342900" lvl="0" marL="457200" rtl="0" algn="l">
              <a:spcBef>
                <a:spcPts val="0"/>
              </a:spcBef>
              <a:spcAft>
                <a:spcPts val="0"/>
              </a:spcAft>
              <a:buClr>
                <a:srgbClr val="345B63"/>
              </a:buClr>
              <a:buSzPts val="1800"/>
              <a:buFont typeface="Titillium Web"/>
              <a:buChar char="●"/>
            </a:pPr>
            <a:r>
              <a:rPr b="1" lang="en" sz="1800">
                <a:solidFill>
                  <a:schemeClr val="dk1"/>
                </a:solidFill>
                <a:latin typeface="Titillium Web"/>
                <a:ea typeface="Titillium Web"/>
                <a:cs typeface="Titillium Web"/>
                <a:sym typeface="Titillium Web"/>
              </a:rPr>
              <a:t>Saad Almogren</a:t>
            </a:r>
            <a:endParaRPr b="1" sz="1800">
              <a:solidFill>
                <a:schemeClr val="dk1"/>
              </a:solidFill>
              <a:latin typeface="Titillium Web"/>
              <a:ea typeface="Titillium Web"/>
              <a:cs typeface="Titillium Web"/>
              <a:sym typeface="Titillium Web"/>
            </a:endParaRPr>
          </a:p>
          <a:p>
            <a:pPr indent="0" lvl="0" marL="457200" rtl="0" algn="l">
              <a:spcBef>
                <a:spcPts val="0"/>
              </a:spcBef>
              <a:spcAft>
                <a:spcPts val="0"/>
              </a:spcAft>
              <a:buNone/>
            </a:pPr>
            <a:r>
              <a:t/>
            </a:r>
            <a:endParaRPr b="1" sz="1800">
              <a:solidFill>
                <a:schemeClr val="dk1"/>
              </a:solidFill>
              <a:latin typeface="Titillium Web"/>
              <a:ea typeface="Titillium Web"/>
              <a:cs typeface="Titillium Web"/>
              <a:sym typeface="Titillium Web"/>
            </a:endParaRPr>
          </a:p>
          <a:p>
            <a:pPr indent="-342900" lvl="0" marL="457200" rtl="0" algn="l">
              <a:spcBef>
                <a:spcPts val="0"/>
              </a:spcBef>
              <a:spcAft>
                <a:spcPts val="0"/>
              </a:spcAft>
              <a:buClr>
                <a:srgbClr val="345B63"/>
              </a:buClr>
              <a:buSzPts val="1800"/>
              <a:buFont typeface="Titillium Web"/>
              <a:buChar char="●"/>
            </a:pPr>
            <a:r>
              <a:rPr b="1" lang="en" sz="1800">
                <a:solidFill>
                  <a:schemeClr val="dk1"/>
                </a:solidFill>
                <a:latin typeface="Titillium Web"/>
                <a:ea typeface="Titillium Web"/>
                <a:cs typeface="Titillium Web"/>
                <a:sym typeface="Titillium Web"/>
              </a:rPr>
              <a:t>Naif Alobeily</a:t>
            </a:r>
            <a:endParaRPr b="1" sz="1800">
              <a:solidFill>
                <a:schemeClr val="dk1"/>
              </a:solidFill>
              <a:latin typeface="Titillium Web"/>
              <a:ea typeface="Titillium Web"/>
              <a:cs typeface="Titillium Web"/>
              <a:sym typeface="Titillium Web"/>
            </a:endParaRPr>
          </a:p>
          <a:p>
            <a:pPr indent="0" lvl="0" marL="457200" rtl="0" algn="l">
              <a:spcBef>
                <a:spcPts val="0"/>
              </a:spcBef>
              <a:spcAft>
                <a:spcPts val="0"/>
              </a:spcAft>
              <a:buNone/>
            </a:pPr>
            <a:r>
              <a:t/>
            </a:r>
            <a:endParaRPr b="1" sz="1800">
              <a:solidFill>
                <a:schemeClr val="dk1"/>
              </a:solidFill>
              <a:latin typeface="Titillium Web"/>
              <a:ea typeface="Titillium Web"/>
              <a:cs typeface="Titillium Web"/>
              <a:sym typeface="Titillium Web"/>
            </a:endParaRPr>
          </a:p>
          <a:p>
            <a:pPr indent="-342900" lvl="0" marL="457200" rtl="0" algn="l">
              <a:spcBef>
                <a:spcPts val="0"/>
              </a:spcBef>
              <a:spcAft>
                <a:spcPts val="0"/>
              </a:spcAft>
              <a:buClr>
                <a:srgbClr val="345B63"/>
              </a:buClr>
              <a:buSzPts val="1800"/>
              <a:buFont typeface="Titillium Web"/>
              <a:buChar char="●"/>
            </a:pPr>
            <a:r>
              <a:rPr b="1" lang="en" sz="1800">
                <a:solidFill>
                  <a:schemeClr val="dk1"/>
                </a:solidFill>
                <a:latin typeface="Titillium Web"/>
                <a:ea typeface="Titillium Web"/>
                <a:cs typeface="Titillium Web"/>
                <a:sym typeface="Titillium Web"/>
              </a:rPr>
              <a:t>Abdullah Almawash</a:t>
            </a:r>
            <a:endParaRPr b="1" sz="1800">
              <a:solidFill>
                <a:schemeClr val="dk1"/>
              </a:solidFill>
              <a:latin typeface="Titillium Web"/>
              <a:ea typeface="Titillium Web"/>
              <a:cs typeface="Titillium Web"/>
              <a:sym typeface="Titillium Web"/>
            </a:endParaRPr>
          </a:p>
          <a:p>
            <a:pPr indent="0" lvl="0" marL="0" rtl="0" algn="l">
              <a:spcBef>
                <a:spcPts val="0"/>
              </a:spcBef>
              <a:spcAft>
                <a:spcPts val="0"/>
              </a:spcAft>
              <a:buNone/>
            </a:pPr>
            <a:r>
              <a:t/>
            </a:r>
            <a:endParaRPr b="1" sz="1800">
              <a:solidFill>
                <a:schemeClr val="dk1"/>
              </a:solidFill>
              <a:latin typeface="Titillium Web"/>
              <a:ea typeface="Titillium Web"/>
              <a:cs typeface="Titillium Web"/>
              <a:sym typeface="Titillium Web"/>
            </a:endParaRPr>
          </a:p>
          <a:p>
            <a:pPr indent="0" lvl="0" marL="0" rtl="0" algn="l">
              <a:spcBef>
                <a:spcPts val="0"/>
              </a:spcBef>
              <a:spcAft>
                <a:spcPts val="0"/>
              </a:spcAft>
              <a:buNone/>
            </a:pPr>
            <a:r>
              <a:t/>
            </a:r>
            <a:endParaRPr b="1" sz="1800">
              <a:solidFill>
                <a:schemeClr val="dk1"/>
              </a:solidFill>
              <a:latin typeface="Titillium Web"/>
              <a:ea typeface="Titillium Web"/>
              <a:cs typeface="Titillium Web"/>
              <a:sym typeface="Titillium Web"/>
            </a:endParaRPr>
          </a:p>
          <a:p>
            <a:pPr indent="0" lvl="0" marL="0" rtl="0" algn="l">
              <a:spcBef>
                <a:spcPts val="0"/>
              </a:spcBef>
              <a:spcAft>
                <a:spcPts val="0"/>
              </a:spcAft>
              <a:buNone/>
            </a:pPr>
            <a:r>
              <a:t/>
            </a:r>
            <a:endParaRPr b="1" sz="1800">
              <a:latin typeface="Titillium Web"/>
              <a:ea typeface="Titillium Web"/>
              <a:cs typeface="Titillium Web"/>
              <a:sym typeface="Titillium Web"/>
            </a:endParaRPr>
          </a:p>
          <a:p>
            <a:pPr indent="0" lvl="0" marL="0" rtl="0" algn="l">
              <a:spcBef>
                <a:spcPts val="0"/>
              </a:spcBef>
              <a:spcAft>
                <a:spcPts val="0"/>
              </a:spcAft>
              <a:buNone/>
            </a:pPr>
            <a:r>
              <a:t/>
            </a:r>
            <a:endParaRPr b="1" sz="1800">
              <a:latin typeface="Titillium Web"/>
              <a:ea typeface="Titillium Web"/>
              <a:cs typeface="Titillium Web"/>
              <a:sym typeface="Titillium Web"/>
            </a:endParaRPr>
          </a:p>
        </p:txBody>
      </p:sp>
      <p:sp>
        <p:nvSpPr>
          <p:cNvPr id="430" name="Google Shape;430;p34"/>
          <p:cNvSpPr txBox="1"/>
          <p:nvPr/>
        </p:nvSpPr>
        <p:spPr>
          <a:xfrm>
            <a:off x="4265989" y="4541813"/>
            <a:ext cx="2645100" cy="49275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rgbClr val="134F5C"/>
              </a:buClr>
              <a:buSzPts val="1800"/>
              <a:buFont typeface="Titillium Web"/>
              <a:buChar char="●"/>
            </a:pPr>
            <a:r>
              <a:rPr b="1" lang="en" sz="1800">
                <a:latin typeface="Titillium Web"/>
                <a:ea typeface="Titillium Web"/>
                <a:cs typeface="Titillium Web"/>
                <a:sym typeface="Titillium Web"/>
              </a:rPr>
              <a:t>Farah Alfayez</a:t>
            </a:r>
            <a:endParaRPr b="1" sz="1800">
              <a:latin typeface="Titillium Web"/>
              <a:ea typeface="Titillium Web"/>
              <a:cs typeface="Titillium Web"/>
              <a:sym typeface="Titillium Web"/>
            </a:endParaRPr>
          </a:p>
          <a:p>
            <a:pPr indent="0" lvl="0" marL="457200" rtl="0" algn="l">
              <a:spcBef>
                <a:spcPts val="0"/>
              </a:spcBef>
              <a:spcAft>
                <a:spcPts val="0"/>
              </a:spcAft>
              <a:buNone/>
            </a:pPr>
            <a:r>
              <a:t/>
            </a:r>
            <a:endParaRPr b="1" sz="1800">
              <a:latin typeface="Titillium Web"/>
              <a:ea typeface="Titillium Web"/>
              <a:cs typeface="Titillium Web"/>
              <a:sym typeface="Titillium Web"/>
            </a:endParaRPr>
          </a:p>
          <a:p>
            <a:pPr indent="-342900" lvl="0" marL="457200" rtl="0" algn="l">
              <a:spcBef>
                <a:spcPts val="0"/>
              </a:spcBef>
              <a:spcAft>
                <a:spcPts val="0"/>
              </a:spcAft>
              <a:buClr>
                <a:srgbClr val="134F5C"/>
              </a:buClr>
              <a:buSzPts val="1800"/>
              <a:buFont typeface="Titillium Web"/>
              <a:buChar char="●"/>
            </a:pPr>
            <a:r>
              <a:rPr b="1" lang="en" sz="1800">
                <a:latin typeface="Titillium Web"/>
                <a:ea typeface="Titillium Web"/>
                <a:cs typeface="Titillium Web"/>
                <a:sym typeface="Titillium Web"/>
              </a:rPr>
              <a:t>Atheer AlKanhal</a:t>
            </a:r>
            <a:endParaRPr b="1" sz="1800">
              <a:latin typeface="Titillium Web"/>
              <a:ea typeface="Titillium Web"/>
              <a:cs typeface="Titillium Web"/>
              <a:sym typeface="Titillium Web"/>
            </a:endParaRPr>
          </a:p>
          <a:p>
            <a:pPr indent="0" lvl="0" marL="457200" rtl="0" algn="l">
              <a:spcBef>
                <a:spcPts val="0"/>
              </a:spcBef>
              <a:spcAft>
                <a:spcPts val="0"/>
              </a:spcAft>
              <a:buNone/>
            </a:pPr>
            <a:r>
              <a:t/>
            </a:r>
            <a:endParaRPr b="1" sz="1800">
              <a:latin typeface="Titillium Web"/>
              <a:ea typeface="Titillium Web"/>
              <a:cs typeface="Titillium Web"/>
              <a:sym typeface="Titillium Web"/>
            </a:endParaRPr>
          </a:p>
          <a:p>
            <a:pPr indent="-342900" lvl="0" marL="457200" rtl="0" algn="l">
              <a:spcBef>
                <a:spcPts val="0"/>
              </a:spcBef>
              <a:spcAft>
                <a:spcPts val="0"/>
              </a:spcAft>
              <a:buClr>
                <a:srgbClr val="134F5C"/>
              </a:buClr>
              <a:buSzPts val="1800"/>
              <a:buFont typeface="Titillium Web"/>
              <a:buChar char="●"/>
            </a:pPr>
            <a:r>
              <a:rPr b="1" lang="en" sz="1800">
                <a:latin typeface="Titillium Web"/>
                <a:ea typeface="Titillium Web"/>
                <a:cs typeface="Titillium Web"/>
                <a:sym typeface="Titillium Web"/>
              </a:rPr>
              <a:t>Shaden albassam</a:t>
            </a:r>
            <a:endParaRPr b="1" sz="1800">
              <a:latin typeface="Titillium Web"/>
              <a:ea typeface="Titillium Web"/>
              <a:cs typeface="Titillium Web"/>
              <a:sym typeface="Titillium Web"/>
            </a:endParaRPr>
          </a:p>
          <a:p>
            <a:pPr indent="0" lvl="0" marL="457200" rtl="0" algn="l">
              <a:spcBef>
                <a:spcPts val="0"/>
              </a:spcBef>
              <a:spcAft>
                <a:spcPts val="0"/>
              </a:spcAft>
              <a:buNone/>
            </a:pPr>
            <a:r>
              <a:t/>
            </a:r>
            <a:endParaRPr b="1" sz="1800">
              <a:latin typeface="Titillium Web"/>
              <a:ea typeface="Titillium Web"/>
              <a:cs typeface="Titillium Web"/>
              <a:sym typeface="Titillium Web"/>
            </a:endParaRPr>
          </a:p>
          <a:p>
            <a:pPr indent="-342900" lvl="0" marL="457200" rtl="0" algn="l">
              <a:spcBef>
                <a:spcPts val="0"/>
              </a:spcBef>
              <a:spcAft>
                <a:spcPts val="0"/>
              </a:spcAft>
              <a:buClr>
                <a:srgbClr val="134F5C"/>
              </a:buClr>
              <a:buSzPts val="1800"/>
              <a:buFont typeface="Titillium Web"/>
              <a:buChar char="●"/>
            </a:pPr>
            <a:r>
              <a:rPr b="1" lang="en" sz="1800">
                <a:latin typeface="Titillium Web"/>
                <a:ea typeface="Titillium Web"/>
                <a:cs typeface="Titillium Web"/>
                <a:sym typeface="Titillium Web"/>
              </a:rPr>
              <a:t>Aljazi AlBabtain</a:t>
            </a:r>
            <a:endParaRPr b="1" sz="1800">
              <a:latin typeface="Titillium Web"/>
              <a:ea typeface="Titillium Web"/>
              <a:cs typeface="Titillium Web"/>
              <a:sym typeface="Titillium Web"/>
            </a:endParaRPr>
          </a:p>
          <a:p>
            <a:pPr indent="0" lvl="0" marL="457200" rtl="0" algn="l">
              <a:spcBef>
                <a:spcPts val="0"/>
              </a:spcBef>
              <a:spcAft>
                <a:spcPts val="0"/>
              </a:spcAft>
              <a:buNone/>
            </a:pPr>
            <a:r>
              <a:t/>
            </a:r>
            <a:endParaRPr b="1" sz="1800">
              <a:latin typeface="Titillium Web"/>
              <a:ea typeface="Titillium Web"/>
              <a:cs typeface="Titillium Web"/>
              <a:sym typeface="Titillium Web"/>
            </a:endParaRPr>
          </a:p>
          <a:p>
            <a:pPr indent="-342900" lvl="0" marL="457200" rtl="0" algn="l">
              <a:spcBef>
                <a:spcPts val="0"/>
              </a:spcBef>
              <a:spcAft>
                <a:spcPts val="0"/>
              </a:spcAft>
              <a:buClr>
                <a:srgbClr val="134F5C"/>
              </a:buClr>
              <a:buSzPts val="1800"/>
              <a:buFont typeface="Titillium Web"/>
              <a:buChar char="●"/>
            </a:pPr>
            <a:r>
              <a:rPr b="1" lang="en" sz="1800">
                <a:latin typeface="Titillium Web"/>
                <a:ea typeface="Titillium Web"/>
                <a:cs typeface="Titillium Web"/>
                <a:sym typeface="Titillium Web"/>
              </a:rPr>
              <a:t>Rahaf Almotairi</a:t>
            </a:r>
            <a:endParaRPr b="1" sz="1800">
              <a:latin typeface="Titillium Web"/>
              <a:ea typeface="Titillium Web"/>
              <a:cs typeface="Titillium Web"/>
              <a:sym typeface="Titillium Web"/>
            </a:endParaRPr>
          </a:p>
          <a:p>
            <a:pPr indent="0" lvl="0" marL="457200" rtl="0" algn="l">
              <a:spcBef>
                <a:spcPts val="0"/>
              </a:spcBef>
              <a:spcAft>
                <a:spcPts val="0"/>
              </a:spcAft>
              <a:buNone/>
            </a:pPr>
            <a:r>
              <a:t/>
            </a:r>
            <a:endParaRPr b="1" sz="1800">
              <a:latin typeface="Titillium Web"/>
              <a:ea typeface="Titillium Web"/>
              <a:cs typeface="Titillium Web"/>
              <a:sym typeface="Titillium Web"/>
            </a:endParaRPr>
          </a:p>
          <a:p>
            <a:pPr indent="-342900" lvl="0" marL="457200" rtl="0" algn="l">
              <a:spcBef>
                <a:spcPts val="0"/>
              </a:spcBef>
              <a:spcAft>
                <a:spcPts val="0"/>
              </a:spcAft>
              <a:buClr>
                <a:srgbClr val="134F5C"/>
              </a:buClr>
              <a:buSzPts val="1800"/>
              <a:buFont typeface="Titillium Web"/>
              <a:buChar char="●"/>
            </a:pPr>
            <a:r>
              <a:rPr b="1" lang="en" sz="1800">
                <a:latin typeface="Titillium Web"/>
                <a:ea typeface="Titillium Web"/>
                <a:cs typeface="Titillium Web"/>
                <a:sym typeface="Titillium Web"/>
              </a:rPr>
              <a:t>Mayssam Aljaloud</a:t>
            </a:r>
            <a:endParaRPr b="1" sz="1800">
              <a:latin typeface="Titillium Web"/>
              <a:ea typeface="Titillium Web"/>
              <a:cs typeface="Titillium Web"/>
              <a:sym typeface="Titillium Web"/>
            </a:endParaRPr>
          </a:p>
          <a:p>
            <a:pPr indent="0" lvl="0" marL="457200" rtl="0" algn="l">
              <a:spcBef>
                <a:spcPts val="0"/>
              </a:spcBef>
              <a:spcAft>
                <a:spcPts val="0"/>
              </a:spcAft>
              <a:buNone/>
            </a:pPr>
            <a:r>
              <a:t/>
            </a:r>
            <a:endParaRPr b="1" sz="1800">
              <a:latin typeface="Titillium Web"/>
              <a:ea typeface="Titillium Web"/>
              <a:cs typeface="Titillium Web"/>
              <a:sym typeface="Titillium Web"/>
            </a:endParaRPr>
          </a:p>
          <a:p>
            <a:pPr indent="-342900" lvl="0" marL="457200" rtl="0" algn="l">
              <a:spcBef>
                <a:spcPts val="0"/>
              </a:spcBef>
              <a:spcAft>
                <a:spcPts val="0"/>
              </a:spcAft>
              <a:buClr>
                <a:srgbClr val="134F5C"/>
              </a:buClr>
              <a:buSzPts val="1800"/>
              <a:buFont typeface="Titillium Web"/>
              <a:buChar char="●"/>
            </a:pPr>
            <a:r>
              <a:rPr b="1" lang="en" sz="1800">
                <a:latin typeface="Titillium Web"/>
                <a:ea typeface="Titillium Web"/>
                <a:cs typeface="Titillium Web"/>
                <a:sym typeface="Titillium Web"/>
              </a:rPr>
              <a:t>Farah Alqazlan</a:t>
            </a:r>
            <a:endParaRPr b="1" sz="1800">
              <a:latin typeface="Titillium Web"/>
              <a:ea typeface="Titillium Web"/>
              <a:cs typeface="Titillium Web"/>
              <a:sym typeface="Titillium Web"/>
            </a:endParaRPr>
          </a:p>
          <a:p>
            <a:pPr indent="0" lvl="0" marL="457200" rtl="0" algn="l">
              <a:spcBef>
                <a:spcPts val="0"/>
              </a:spcBef>
              <a:spcAft>
                <a:spcPts val="0"/>
              </a:spcAft>
              <a:buNone/>
            </a:pPr>
            <a:r>
              <a:t/>
            </a:r>
            <a:endParaRPr b="1" sz="1800">
              <a:latin typeface="Titillium Web"/>
              <a:ea typeface="Titillium Web"/>
              <a:cs typeface="Titillium Web"/>
              <a:sym typeface="Titillium Web"/>
            </a:endParaRPr>
          </a:p>
          <a:p>
            <a:pPr indent="-342900" lvl="0" marL="457200" rtl="0" algn="l">
              <a:spcBef>
                <a:spcPts val="0"/>
              </a:spcBef>
              <a:spcAft>
                <a:spcPts val="0"/>
              </a:spcAft>
              <a:buClr>
                <a:srgbClr val="134F5C"/>
              </a:buClr>
              <a:buSzPts val="1800"/>
              <a:buFont typeface="Titillium Web"/>
              <a:buChar char="●"/>
            </a:pPr>
            <a:r>
              <a:rPr b="1" lang="en" sz="1800">
                <a:latin typeface="Titillium Web"/>
                <a:ea typeface="Titillium Web"/>
                <a:cs typeface="Titillium Web"/>
                <a:sym typeface="Titillium Web"/>
              </a:rPr>
              <a:t>Nourah Alfawaz</a:t>
            </a:r>
            <a:endParaRPr b="1" sz="1800">
              <a:latin typeface="Titillium Web"/>
              <a:ea typeface="Titillium Web"/>
              <a:cs typeface="Titillium Web"/>
              <a:sym typeface="Titillium Web"/>
            </a:endParaRPr>
          </a:p>
          <a:p>
            <a:pPr indent="0" lvl="0" marL="457200" rtl="0" algn="l">
              <a:spcBef>
                <a:spcPts val="0"/>
              </a:spcBef>
              <a:spcAft>
                <a:spcPts val="0"/>
              </a:spcAft>
              <a:buNone/>
            </a:pPr>
            <a:r>
              <a:t/>
            </a:r>
            <a:endParaRPr b="1" sz="1800">
              <a:latin typeface="Titillium Web"/>
              <a:ea typeface="Titillium Web"/>
              <a:cs typeface="Titillium Web"/>
              <a:sym typeface="Titillium Web"/>
            </a:endParaRPr>
          </a:p>
          <a:p>
            <a:pPr indent="-342900" lvl="0" marL="457200" rtl="0" algn="l">
              <a:spcBef>
                <a:spcPts val="0"/>
              </a:spcBef>
              <a:spcAft>
                <a:spcPts val="0"/>
              </a:spcAft>
              <a:buClr>
                <a:srgbClr val="134F5C"/>
              </a:buClr>
              <a:buSzPts val="1800"/>
              <a:buFont typeface="Titillium Web"/>
              <a:buChar char="●"/>
            </a:pPr>
            <a:r>
              <a:rPr b="1" lang="en" sz="1800">
                <a:latin typeface="Titillium Web"/>
                <a:ea typeface="Titillium Web"/>
                <a:cs typeface="Titillium Web"/>
                <a:sym typeface="Titillium Web"/>
              </a:rPr>
              <a:t>Rand Aljarallah</a:t>
            </a:r>
            <a:endParaRPr b="1" sz="1800">
              <a:latin typeface="Titillium Web"/>
              <a:ea typeface="Titillium Web"/>
              <a:cs typeface="Titillium Web"/>
              <a:sym typeface="Titillium Web"/>
            </a:endParaRPr>
          </a:p>
        </p:txBody>
      </p:sp>
      <p:sp>
        <p:nvSpPr>
          <p:cNvPr id="431" name="Google Shape;431;p34"/>
          <p:cNvSpPr txBox="1"/>
          <p:nvPr/>
        </p:nvSpPr>
        <p:spPr>
          <a:xfrm>
            <a:off x="367600" y="2321975"/>
            <a:ext cx="31854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800">
                <a:solidFill>
                  <a:srgbClr val="FFFFFF"/>
                </a:solidFill>
                <a:latin typeface="Titillium Web"/>
                <a:ea typeface="Titillium Web"/>
                <a:cs typeface="Titillium Web"/>
                <a:sym typeface="Titillium Web"/>
              </a:rPr>
              <a:t>Mishal Alsuwayegh </a:t>
            </a:r>
            <a:endParaRPr b="1" sz="2800">
              <a:solidFill>
                <a:srgbClr val="FFFFFF"/>
              </a:solidFill>
              <a:latin typeface="Titillium Web"/>
              <a:ea typeface="Titillium Web"/>
              <a:cs typeface="Titillium Web"/>
              <a:sym typeface="Titillium Web"/>
            </a:endParaRPr>
          </a:p>
        </p:txBody>
      </p:sp>
      <p:sp>
        <p:nvSpPr>
          <p:cNvPr id="432" name="Google Shape;432;p34"/>
          <p:cNvSpPr txBox="1"/>
          <p:nvPr/>
        </p:nvSpPr>
        <p:spPr>
          <a:xfrm>
            <a:off x="4192400" y="2321975"/>
            <a:ext cx="3000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800">
                <a:solidFill>
                  <a:srgbClr val="FFFFFF"/>
                </a:solidFill>
                <a:latin typeface="Titillium Web"/>
                <a:ea typeface="Titillium Web"/>
                <a:cs typeface="Titillium Web"/>
                <a:sym typeface="Titillium Web"/>
              </a:rPr>
              <a:t>Dena Alsuhaibani</a:t>
            </a:r>
            <a:endParaRPr b="1" sz="2800">
              <a:solidFill>
                <a:srgbClr val="FFFFFF"/>
              </a:solidFill>
              <a:latin typeface="Titillium Web"/>
              <a:ea typeface="Titillium Web"/>
              <a:cs typeface="Titillium Web"/>
              <a:sym typeface="Titillium Web"/>
            </a:endParaRPr>
          </a:p>
        </p:txBody>
      </p:sp>
      <p:pic>
        <p:nvPicPr>
          <p:cNvPr id="433" name="Google Shape;433;p34"/>
          <p:cNvPicPr preferRelativeResize="0"/>
          <p:nvPr/>
        </p:nvPicPr>
        <p:blipFill>
          <a:blip r:embed="rId3">
            <a:alphaModFix/>
          </a:blip>
          <a:stretch>
            <a:fillRect/>
          </a:stretch>
        </p:blipFill>
        <p:spPr>
          <a:xfrm>
            <a:off x="684600" y="5158201"/>
            <a:ext cx="375575" cy="375575"/>
          </a:xfrm>
          <a:prstGeom prst="rect">
            <a:avLst/>
          </a:prstGeom>
          <a:noFill/>
          <a:ln>
            <a:noFill/>
          </a:ln>
        </p:spPr>
      </p:pic>
      <p:pic>
        <p:nvPicPr>
          <p:cNvPr id="434" name="Google Shape;434;p34"/>
          <p:cNvPicPr preferRelativeResize="0"/>
          <p:nvPr/>
        </p:nvPicPr>
        <p:blipFill>
          <a:blip r:embed="rId3">
            <a:alphaModFix/>
          </a:blip>
          <a:stretch>
            <a:fillRect/>
          </a:stretch>
        </p:blipFill>
        <p:spPr>
          <a:xfrm>
            <a:off x="4312949" y="5676812"/>
            <a:ext cx="375575" cy="375575"/>
          </a:xfrm>
          <a:prstGeom prst="rect">
            <a:avLst/>
          </a:prstGeom>
          <a:noFill/>
          <a:ln>
            <a:noFill/>
          </a:ln>
        </p:spPr>
      </p:pic>
      <p:sp>
        <p:nvSpPr>
          <p:cNvPr id="435" name="Google Shape;435;p34"/>
          <p:cNvSpPr txBox="1"/>
          <p:nvPr/>
        </p:nvSpPr>
        <p:spPr>
          <a:xfrm>
            <a:off x="1403704" y="10247700"/>
            <a:ext cx="4752600" cy="44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latin typeface="Titillium Web"/>
                <a:ea typeface="Titillium Web"/>
                <a:cs typeface="Titillium Web"/>
                <a:sym typeface="Titillium Web"/>
              </a:rPr>
              <a:t>Theme was done by Mohammad Alrashed</a:t>
            </a:r>
            <a:endParaRPr b="1" sz="1700">
              <a:latin typeface="Titillium Web"/>
              <a:ea typeface="Titillium Web"/>
              <a:cs typeface="Titillium Web"/>
              <a:sym typeface="Titillium Web"/>
            </a:endParaRPr>
          </a:p>
        </p:txBody>
      </p:sp>
      <p:pic>
        <p:nvPicPr>
          <p:cNvPr id="436" name="Google Shape;436;p34"/>
          <p:cNvPicPr preferRelativeResize="0"/>
          <p:nvPr/>
        </p:nvPicPr>
        <p:blipFill>
          <a:blip r:embed="rId3">
            <a:alphaModFix/>
          </a:blip>
          <a:stretch>
            <a:fillRect/>
          </a:stretch>
        </p:blipFill>
        <p:spPr>
          <a:xfrm>
            <a:off x="684600" y="5676800"/>
            <a:ext cx="375575" cy="375575"/>
          </a:xfrm>
          <a:prstGeom prst="rect">
            <a:avLst/>
          </a:prstGeom>
          <a:noFill/>
          <a:ln>
            <a:noFill/>
          </a:ln>
        </p:spPr>
      </p:pic>
      <p:pic>
        <p:nvPicPr>
          <p:cNvPr id="437" name="Google Shape;437;p34"/>
          <p:cNvPicPr preferRelativeResize="0"/>
          <p:nvPr/>
        </p:nvPicPr>
        <p:blipFill>
          <a:blip r:embed="rId3">
            <a:alphaModFix/>
          </a:blip>
          <a:stretch>
            <a:fillRect/>
          </a:stretch>
        </p:blipFill>
        <p:spPr>
          <a:xfrm>
            <a:off x="684602" y="6195401"/>
            <a:ext cx="375575" cy="375575"/>
          </a:xfrm>
          <a:prstGeom prst="rect">
            <a:avLst/>
          </a:prstGeom>
          <a:noFill/>
          <a:ln>
            <a:noFill/>
          </a:ln>
        </p:spPr>
      </p:pic>
      <p:pic>
        <p:nvPicPr>
          <p:cNvPr id="438" name="Google Shape;438;p34"/>
          <p:cNvPicPr preferRelativeResize="0"/>
          <p:nvPr/>
        </p:nvPicPr>
        <p:blipFill>
          <a:blip r:embed="rId3">
            <a:alphaModFix/>
          </a:blip>
          <a:stretch>
            <a:fillRect/>
          </a:stretch>
        </p:blipFill>
        <p:spPr>
          <a:xfrm>
            <a:off x="4312945" y="7897494"/>
            <a:ext cx="375575" cy="375575"/>
          </a:xfrm>
          <a:prstGeom prst="rect">
            <a:avLst/>
          </a:prstGeom>
          <a:noFill/>
          <a:ln>
            <a:noFill/>
          </a:ln>
        </p:spPr>
      </p:pic>
      <p:pic>
        <p:nvPicPr>
          <p:cNvPr id="439" name="Google Shape;439;p34"/>
          <p:cNvPicPr preferRelativeResize="0"/>
          <p:nvPr/>
        </p:nvPicPr>
        <p:blipFill>
          <a:blip r:embed="rId3">
            <a:alphaModFix/>
          </a:blip>
          <a:stretch>
            <a:fillRect/>
          </a:stretch>
        </p:blipFill>
        <p:spPr>
          <a:xfrm>
            <a:off x="4312945" y="9025608"/>
            <a:ext cx="375575" cy="3755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35"/>
          <p:cNvSpPr txBox="1"/>
          <p:nvPr/>
        </p:nvSpPr>
        <p:spPr>
          <a:xfrm>
            <a:off x="532950" y="343750"/>
            <a:ext cx="64941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3900">
              <a:solidFill>
                <a:srgbClr val="FFFFFF"/>
              </a:solidFill>
              <a:latin typeface="Titillium Web"/>
              <a:ea typeface="Titillium Web"/>
              <a:cs typeface="Titillium Web"/>
              <a:sym typeface="Titillium Web"/>
            </a:endParaRPr>
          </a:p>
        </p:txBody>
      </p:sp>
      <p:sp>
        <p:nvSpPr>
          <p:cNvPr id="445" name="Google Shape;445;p35"/>
          <p:cNvSpPr txBox="1"/>
          <p:nvPr/>
        </p:nvSpPr>
        <p:spPr>
          <a:xfrm>
            <a:off x="-79800" y="149737"/>
            <a:ext cx="7719600" cy="89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rgbClr val="FFFFFF"/>
                </a:solidFill>
                <a:latin typeface="Titillium Web"/>
                <a:ea typeface="Titillium Web"/>
                <a:cs typeface="Titillium Web"/>
                <a:sym typeface="Titillium Web"/>
              </a:rPr>
              <a:t>A big Thanks to Year 1 Pharmacology Team</a:t>
            </a:r>
            <a:endParaRPr b="1" sz="3000">
              <a:solidFill>
                <a:srgbClr val="FFFFFF"/>
              </a:solidFill>
              <a:latin typeface="Titillium Web"/>
              <a:ea typeface="Titillium Web"/>
              <a:cs typeface="Titillium Web"/>
              <a:sym typeface="Titillium Web"/>
            </a:endParaRPr>
          </a:p>
          <a:p>
            <a:pPr indent="0" lvl="0" marL="0" rtl="0" algn="ctr">
              <a:spcBef>
                <a:spcPts val="0"/>
              </a:spcBef>
              <a:spcAft>
                <a:spcPts val="0"/>
              </a:spcAft>
              <a:buNone/>
            </a:pPr>
            <a:r>
              <a:rPr b="1" lang="en" sz="1600">
                <a:solidFill>
                  <a:srgbClr val="FFFFFF"/>
                </a:solidFill>
                <a:latin typeface="Titillium Web"/>
                <a:ea typeface="Titillium Web"/>
                <a:cs typeface="Titillium Web"/>
                <a:sym typeface="Titillium Web"/>
              </a:rPr>
              <a:t>Who has done 44 lectures this year </a:t>
            </a:r>
            <a:endParaRPr b="1" sz="1600">
              <a:solidFill>
                <a:srgbClr val="FFFFFF"/>
              </a:solidFill>
              <a:latin typeface="Titillium Web"/>
              <a:ea typeface="Titillium Web"/>
              <a:cs typeface="Titillium Web"/>
              <a:sym typeface="Titillium Web"/>
            </a:endParaRPr>
          </a:p>
        </p:txBody>
      </p:sp>
      <p:pic>
        <p:nvPicPr>
          <p:cNvPr id="446" name="Google Shape;446;p35"/>
          <p:cNvPicPr preferRelativeResize="0"/>
          <p:nvPr/>
        </p:nvPicPr>
        <p:blipFill>
          <a:blip r:embed="rId3">
            <a:alphaModFix/>
          </a:blip>
          <a:stretch>
            <a:fillRect/>
          </a:stretch>
        </p:blipFill>
        <p:spPr>
          <a:xfrm>
            <a:off x="2384613" y="3707897"/>
            <a:ext cx="2790773" cy="1563900"/>
          </a:xfrm>
          <a:prstGeom prst="rect">
            <a:avLst/>
          </a:prstGeom>
          <a:noFill/>
          <a:ln>
            <a:noFill/>
          </a:ln>
        </p:spPr>
      </p:pic>
      <p:sp>
        <p:nvSpPr>
          <p:cNvPr id="447" name="Google Shape;447;p35"/>
          <p:cNvSpPr txBox="1"/>
          <p:nvPr/>
        </p:nvSpPr>
        <p:spPr>
          <a:xfrm>
            <a:off x="2596350" y="1128850"/>
            <a:ext cx="23673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700">
                <a:solidFill>
                  <a:srgbClr val="134F5C"/>
                </a:solidFill>
                <a:latin typeface="Titillium Web"/>
                <a:ea typeface="Titillium Web"/>
                <a:cs typeface="Titillium Web"/>
                <a:sym typeface="Titillium Web"/>
              </a:rPr>
              <a:t>Leaders</a:t>
            </a:r>
            <a:endParaRPr b="1" sz="2700">
              <a:solidFill>
                <a:srgbClr val="134F5C"/>
              </a:solidFill>
              <a:latin typeface="Titillium Web"/>
              <a:ea typeface="Titillium Web"/>
              <a:cs typeface="Titillium Web"/>
              <a:sym typeface="Titillium Web"/>
            </a:endParaRPr>
          </a:p>
        </p:txBody>
      </p:sp>
      <p:sp>
        <p:nvSpPr>
          <p:cNvPr id="448" name="Google Shape;448;p35"/>
          <p:cNvSpPr txBox="1"/>
          <p:nvPr/>
        </p:nvSpPr>
        <p:spPr>
          <a:xfrm>
            <a:off x="174450" y="1505750"/>
            <a:ext cx="7211100" cy="2616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Titillium Web"/>
                <a:ea typeface="Titillium Web"/>
                <a:cs typeface="Titillium Web"/>
                <a:sym typeface="Titillium Web"/>
              </a:rPr>
              <a:t>Foundation </a:t>
            </a:r>
            <a:r>
              <a:rPr b="1" lang="en">
                <a:latin typeface="Titillium Web"/>
                <a:ea typeface="Titillium Web"/>
                <a:cs typeface="Titillium Web"/>
                <a:sym typeface="Titillium Web"/>
              </a:rPr>
              <a:t>block:</a:t>
            </a:r>
            <a:r>
              <a:rPr lang="en" sz="2000">
                <a:latin typeface="Titillium Web"/>
                <a:ea typeface="Titillium Web"/>
                <a:cs typeface="Titillium Web"/>
                <a:sym typeface="Titillium Web"/>
              </a:rPr>
              <a:t> </a:t>
            </a:r>
            <a:endParaRPr sz="2000">
              <a:latin typeface="Titillium Web"/>
              <a:ea typeface="Titillium Web"/>
              <a:cs typeface="Titillium Web"/>
              <a:sym typeface="Titillium Web"/>
            </a:endParaRPr>
          </a:p>
          <a:p>
            <a:pPr indent="0" lvl="0" marL="0" rtl="0" algn="ctr">
              <a:spcBef>
                <a:spcPts val="0"/>
              </a:spcBef>
              <a:spcAft>
                <a:spcPts val="0"/>
              </a:spcAft>
              <a:buNone/>
            </a:pPr>
            <a:r>
              <a:rPr lang="en">
                <a:solidFill>
                  <a:schemeClr val="dk1"/>
                </a:solidFill>
                <a:latin typeface="Titillium Web"/>
                <a:ea typeface="Titillium Web"/>
                <a:cs typeface="Titillium Web"/>
                <a:sym typeface="Titillium Web"/>
              </a:rPr>
              <a:t>Khalid Al Rasheed - Reema Alquraini</a:t>
            </a:r>
            <a:endParaRPr>
              <a:solidFill>
                <a:schemeClr val="dk1"/>
              </a:solidFill>
              <a:latin typeface="Titillium Web"/>
              <a:ea typeface="Titillium Web"/>
              <a:cs typeface="Titillium Web"/>
              <a:sym typeface="Titillium Web"/>
            </a:endParaRPr>
          </a:p>
          <a:p>
            <a:pPr indent="0" lvl="0" marL="0" rtl="0" algn="ctr">
              <a:spcBef>
                <a:spcPts val="0"/>
              </a:spcBef>
              <a:spcAft>
                <a:spcPts val="0"/>
              </a:spcAft>
              <a:buNone/>
            </a:pPr>
            <a:r>
              <a:rPr b="1" lang="en">
                <a:solidFill>
                  <a:schemeClr val="dk1"/>
                </a:solidFill>
                <a:latin typeface="Titillium Web"/>
                <a:ea typeface="Titillium Web"/>
                <a:cs typeface="Titillium Web"/>
                <a:sym typeface="Titillium Web"/>
              </a:rPr>
              <a:t>Musculoskeletal and Respiratory block: </a:t>
            </a:r>
            <a:endParaRPr b="1">
              <a:solidFill>
                <a:schemeClr val="dk1"/>
              </a:solidFill>
              <a:latin typeface="Titillium Web"/>
              <a:ea typeface="Titillium Web"/>
              <a:cs typeface="Titillium Web"/>
              <a:sym typeface="Titillium Web"/>
            </a:endParaRPr>
          </a:p>
          <a:p>
            <a:pPr indent="0" lvl="0" marL="0" rtl="0" algn="ctr">
              <a:spcBef>
                <a:spcPts val="0"/>
              </a:spcBef>
              <a:spcAft>
                <a:spcPts val="0"/>
              </a:spcAft>
              <a:buNone/>
            </a:pPr>
            <a:r>
              <a:rPr lang="en">
                <a:solidFill>
                  <a:schemeClr val="dk1"/>
                </a:solidFill>
                <a:latin typeface="Titillium Web"/>
                <a:ea typeface="Titillium Web"/>
                <a:cs typeface="Titillium Web"/>
                <a:sym typeface="Titillium Web"/>
              </a:rPr>
              <a:t>Saif alotaibi - Mayssam Aljaloud - Rahaf Almotairi (RES block)</a:t>
            </a:r>
            <a:endParaRPr>
              <a:solidFill>
                <a:schemeClr val="dk1"/>
              </a:solidFill>
              <a:latin typeface="Titillium Web"/>
              <a:ea typeface="Titillium Web"/>
              <a:cs typeface="Titillium Web"/>
              <a:sym typeface="Titillium Web"/>
            </a:endParaRPr>
          </a:p>
          <a:p>
            <a:pPr indent="0" lvl="0" marL="0" rtl="0" algn="ctr">
              <a:spcBef>
                <a:spcPts val="0"/>
              </a:spcBef>
              <a:spcAft>
                <a:spcPts val="0"/>
              </a:spcAft>
              <a:buNone/>
            </a:pPr>
            <a:r>
              <a:rPr b="1" lang="en">
                <a:solidFill>
                  <a:schemeClr val="dk1"/>
                </a:solidFill>
                <a:latin typeface="Titillium Web"/>
                <a:ea typeface="Titillium Web"/>
                <a:cs typeface="Titillium Web"/>
                <a:sym typeface="Titillium Web"/>
              </a:rPr>
              <a:t>Cardiovascular block: </a:t>
            </a:r>
            <a:endParaRPr b="1">
              <a:solidFill>
                <a:schemeClr val="dk1"/>
              </a:solidFill>
              <a:latin typeface="Titillium Web"/>
              <a:ea typeface="Titillium Web"/>
              <a:cs typeface="Titillium Web"/>
              <a:sym typeface="Titillium Web"/>
            </a:endParaRPr>
          </a:p>
          <a:p>
            <a:pPr indent="0" lvl="0" marL="0" rtl="0" algn="ctr">
              <a:spcBef>
                <a:spcPts val="0"/>
              </a:spcBef>
              <a:spcAft>
                <a:spcPts val="0"/>
              </a:spcAft>
              <a:buNone/>
            </a:pPr>
            <a:r>
              <a:rPr lang="en">
                <a:solidFill>
                  <a:schemeClr val="dk1"/>
                </a:solidFill>
                <a:latin typeface="Titillium Web"/>
                <a:ea typeface="Titillium Web"/>
                <a:cs typeface="Titillium Web"/>
                <a:sym typeface="Titillium Web"/>
              </a:rPr>
              <a:t>Hassan Alabdullatif Othman - Alabdullah</a:t>
            </a:r>
            <a:endParaRPr>
              <a:solidFill>
                <a:schemeClr val="dk1"/>
              </a:solidFill>
              <a:latin typeface="Titillium Web"/>
              <a:ea typeface="Titillium Web"/>
              <a:cs typeface="Titillium Web"/>
              <a:sym typeface="Titillium Web"/>
            </a:endParaRPr>
          </a:p>
          <a:p>
            <a:pPr indent="0" lvl="0" marL="0" rtl="0" algn="ctr">
              <a:spcBef>
                <a:spcPts val="0"/>
              </a:spcBef>
              <a:spcAft>
                <a:spcPts val="0"/>
              </a:spcAft>
              <a:buNone/>
            </a:pPr>
            <a:r>
              <a:rPr lang="en">
                <a:solidFill>
                  <a:schemeClr val="dk1"/>
                </a:solidFill>
                <a:latin typeface="Titillium Web"/>
                <a:ea typeface="Titillium Web"/>
                <a:cs typeface="Titillium Web"/>
                <a:sym typeface="Titillium Web"/>
              </a:rPr>
              <a:t>Arob Alasheikh - Dena Alsuhaibani </a:t>
            </a:r>
            <a:endParaRPr>
              <a:solidFill>
                <a:schemeClr val="dk1"/>
              </a:solidFill>
              <a:latin typeface="Titillium Web"/>
              <a:ea typeface="Titillium Web"/>
              <a:cs typeface="Titillium Web"/>
              <a:sym typeface="Titillium Web"/>
            </a:endParaRPr>
          </a:p>
          <a:p>
            <a:pPr indent="0" lvl="0" marL="0" rtl="0" algn="ctr">
              <a:spcBef>
                <a:spcPts val="0"/>
              </a:spcBef>
              <a:spcAft>
                <a:spcPts val="0"/>
              </a:spcAft>
              <a:buNone/>
            </a:pPr>
            <a:r>
              <a:rPr b="1" lang="en">
                <a:solidFill>
                  <a:schemeClr val="dk1"/>
                </a:solidFill>
                <a:latin typeface="Titillium Web"/>
                <a:ea typeface="Titillium Web"/>
                <a:cs typeface="Titillium Web"/>
                <a:sym typeface="Titillium Web"/>
              </a:rPr>
              <a:t>Renal block:</a:t>
            </a:r>
            <a:endParaRPr b="1">
              <a:solidFill>
                <a:schemeClr val="dk1"/>
              </a:solidFill>
              <a:latin typeface="Titillium Web"/>
              <a:ea typeface="Titillium Web"/>
              <a:cs typeface="Titillium Web"/>
              <a:sym typeface="Titillium Web"/>
            </a:endParaRPr>
          </a:p>
          <a:p>
            <a:pPr indent="0" lvl="0" marL="0" rtl="0" algn="ctr">
              <a:spcBef>
                <a:spcPts val="0"/>
              </a:spcBef>
              <a:spcAft>
                <a:spcPts val="0"/>
              </a:spcAft>
              <a:buNone/>
            </a:pPr>
            <a:r>
              <a:rPr lang="en">
                <a:solidFill>
                  <a:schemeClr val="dk1"/>
                </a:solidFill>
                <a:latin typeface="Titillium Web"/>
                <a:ea typeface="Titillium Web"/>
                <a:cs typeface="Titillium Web"/>
                <a:sym typeface="Titillium Web"/>
              </a:rPr>
              <a:t>Mishal Alsuwayegh - Dena Alsuhaibani</a:t>
            </a:r>
            <a:endParaRPr>
              <a:solidFill>
                <a:schemeClr val="dk1"/>
              </a:solidFill>
              <a:latin typeface="Titillium Web"/>
              <a:ea typeface="Titillium Web"/>
              <a:cs typeface="Titillium Web"/>
              <a:sym typeface="Titillium Web"/>
            </a:endParaRPr>
          </a:p>
          <a:p>
            <a:pPr indent="0" lvl="0" marL="0" rtl="0" algn="l">
              <a:spcBef>
                <a:spcPts val="0"/>
              </a:spcBef>
              <a:spcAft>
                <a:spcPts val="0"/>
              </a:spcAft>
              <a:buNone/>
            </a:pPr>
            <a:r>
              <a:t/>
            </a:r>
            <a:endParaRPr sz="1000">
              <a:solidFill>
                <a:schemeClr val="dk1"/>
              </a:solidFill>
              <a:latin typeface="Titillium Web"/>
              <a:ea typeface="Titillium Web"/>
              <a:cs typeface="Titillium Web"/>
              <a:sym typeface="Titillium Web"/>
            </a:endParaRPr>
          </a:p>
          <a:p>
            <a:pPr indent="0" lvl="0" marL="0" rtl="0" algn="l">
              <a:spcBef>
                <a:spcPts val="0"/>
              </a:spcBef>
              <a:spcAft>
                <a:spcPts val="0"/>
              </a:spcAft>
              <a:buNone/>
            </a:pPr>
            <a:r>
              <a:t/>
            </a:r>
            <a:endParaRPr sz="1600">
              <a:latin typeface="Titillium Web"/>
              <a:ea typeface="Titillium Web"/>
              <a:cs typeface="Titillium Web"/>
              <a:sym typeface="Titillium Web"/>
            </a:endParaRPr>
          </a:p>
        </p:txBody>
      </p:sp>
      <p:sp>
        <p:nvSpPr>
          <p:cNvPr id="449" name="Google Shape;449;p35"/>
          <p:cNvSpPr txBox="1"/>
          <p:nvPr/>
        </p:nvSpPr>
        <p:spPr>
          <a:xfrm>
            <a:off x="5948925" y="5657975"/>
            <a:ext cx="2159400" cy="543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Titillium Web"/>
                <a:ea typeface="Titillium Web"/>
                <a:cs typeface="Titillium Web"/>
                <a:sym typeface="Titillium Web"/>
              </a:rPr>
              <a:t>-</a:t>
            </a:r>
            <a:r>
              <a:rPr lang="en" sz="1200">
                <a:solidFill>
                  <a:schemeClr val="dk1"/>
                </a:solidFill>
                <a:latin typeface="Titillium Web"/>
                <a:ea typeface="Titillium Web"/>
                <a:cs typeface="Titillium Web"/>
                <a:sym typeface="Titillium Web"/>
              </a:rPr>
              <a:t>Shahed Bukhari</a:t>
            </a:r>
            <a:endParaRPr sz="1200">
              <a:solidFill>
                <a:schemeClr val="dk1"/>
              </a:solidFill>
              <a:latin typeface="Titillium Web"/>
              <a:ea typeface="Titillium Web"/>
              <a:cs typeface="Titillium Web"/>
              <a:sym typeface="Titillium Web"/>
            </a:endParaRPr>
          </a:p>
          <a:p>
            <a:pPr indent="0" lvl="0" marL="0" rtl="0" algn="l">
              <a:spcBef>
                <a:spcPts val="0"/>
              </a:spcBef>
              <a:spcAft>
                <a:spcPts val="0"/>
              </a:spcAft>
              <a:buNone/>
            </a:pPr>
            <a:r>
              <a:rPr lang="en" sz="1200">
                <a:solidFill>
                  <a:schemeClr val="dk1"/>
                </a:solidFill>
                <a:latin typeface="Titillium Web"/>
                <a:ea typeface="Titillium Web"/>
                <a:cs typeface="Titillium Web"/>
                <a:sym typeface="Titillium Web"/>
              </a:rPr>
              <a:t>-Kadi aldossari</a:t>
            </a:r>
            <a:endParaRPr sz="1200">
              <a:solidFill>
                <a:schemeClr val="dk1"/>
              </a:solidFill>
              <a:latin typeface="Titillium Web"/>
              <a:ea typeface="Titillium Web"/>
              <a:cs typeface="Titillium Web"/>
              <a:sym typeface="Titillium Web"/>
            </a:endParaRPr>
          </a:p>
          <a:p>
            <a:pPr indent="0" lvl="0" marL="0" rtl="0" algn="l">
              <a:spcBef>
                <a:spcPts val="0"/>
              </a:spcBef>
              <a:spcAft>
                <a:spcPts val="0"/>
              </a:spcAft>
              <a:buNone/>
            </a:pPr>
            <a:r>
              <a:rPr lang="en" sz="1200">
                <a:solidFill>
                  <a:schemeClr val="dk1"/>
                </a:solidFill>
                <a:latin typeface="Titillium Web"/>
                <a:ea typeface="Titillium Web"/>
                <a:cs typeface="Titillium Web"/>
                <a:sym typeface="Titillium Web"/>
              </a:rPr>
              <a:t>-Hend Almogary</a:t>
            </a:r>
            <a:endParaRPr sz="1200">
              <a:solidFill>
                <a:schemeClr val="dk1"/>
              </a:solidFill>
              <a:latin typeface="Titillium Web"/>
              <a:ea typeface="Titillium Web"/>
              <a:cs typeface="Titillium Web"/>
              <a:sym typeface="Titillium Web"/>
            </a:endParaRPr>
          </a:p>
          <a:p>
            <a:pPr indent="0" lvl="0" marL="0" rtl="0" algn="l">
              <a:spcBef>
                <a:spcPts val="0"/>
              </a:spcBef>
              <a:spcAft>
                <a:spcPts val="0"/>
              </a:spcAft>
              <a:buNone/>
            </a:pPr>
            <a:r>
              <a:rPr lang="en" sz="1200">
                <a:solidFill>
                  <a:schemeClr val="dk1"/>
                </a:solidFill>
                <a:latin typeface="Titillium Web"/>
                <a:ea typeface="Titillium Web"/>
                <a:cs typeface="Titillium Web"/>
                <a:sym typeface="Titillium Web"/>
              </a:rPr>
              <a:t>-Razan Almohanna</a:t>
            </a:r>
            <a:endParaRPr sz="1200">
              <a:solidFill>
                <a:schemeClr val="dk1"/>
              </a:solidFill>
              <a:latin typeface="Titillium Web"/>
              <a:ea typeface="Titillium Web"/>
              <a:cs typeface="Titillium Web"/>
              <a:sym typeface="Titillium Web"/>
            </a:endParaRPr>
          </a:p>
          <a:p>
            <a:pPr indent="0" lvl="0" marL="0" rtl="0" algn="l">
              <a:spcBef>
                <a:spcPts val="0"/>
              </a:spcBef>
              <a:spcAft>
                <a:spcPts val="0"/>
              </a:spcAft>
              <a:buNone/>
            </a:pPr>
            <a:r>
              <a:rPr lang="en" sz="1200">
                <a:solidFill>
                  <a:schemeClr val="dk1"/>
                </a:solidFill>
                <a:latin typeface="Titillium Web"/>
                <a:ea typeface="Titillium Web"/>
                <a:cs typeface="Titillium Web"/>
                <a:sym typeface="Titillium Web"/>
              </a:rPr>
              <a:t>-razan almanjomi</a:t>
            </a:r>
            <a:endParaRPr sz="1200">
              <a:solidFill>
                <a:schemeClr val="dk1"/>
              </a:solidFill>
              <a:latin typeface="Titillium Web"/>
              <a:ea typeface="Titillium Web"/>
              <a:cs typeface="Titillium Web"/>
              <a:sym typeface="Titillium Web"/>
            </a:endParaRPr>
          </a:p>
          <a:p>
            <a:pPr indent="0" lvl="0" marL="0" rtl="0" algn="l">
              <a:spcBef>
                <a:spcPts val="0"/>
              </a:spcBef>
              <a:spcAft>
                <a:spcPts val="0"/>
              </a:spcAft>
              <a:buNone/>
            </a:pPr>
            <a:r>
              <a:rPr lang="en" sz="1200">
                <a:solidFill>
                  <a:schemeClr val="dk1"/>
                </a:solidFill>
                <a:latin typeface="Titillium Web"/>
                <a:ea typeface="Titillium Web"/>
                <a:cs typeface="Titillium Web"/>
                <a:sym typeface="Titillium Web"/>
              </a:rPr>
              <a:t>-Noura bin hammad</a:t>
            </a:r>
            <a:endParaRPr sz="1200">
              <a:solidFill>
                <a:schemeClr val="dk1"/>
              </a:solidFill>
              <a:latin typeface="Titillium Web"/>
              <a:ea typeface="Titillium Web"/>
              <a:cs typeface="Titillium Web"/>
              <a:sym typeface="Titillium Web"/>
            </a:endParaRPr>
          </a:p>
          <a:p>
            <a:pPr indent="0" lvl="0" marL="0" rtl="0" algn="l">
              <a:spcBef>
                <a:spcPts val="0"/>
              </a:spcBef>
              <a:spcAft>
                <a:spcPts val="0"/>
              </a:spcAft>
              <a:buNone/>
            </a:pPr>
            <a:r>
              <a:rPr lang="en" sz="1200">
                <a:solidFill>
                  <a:schemeClr val="dk1"/>
                </a:solidFill>
                <a:latin typeface="Titillium Web"/>
                <a:ea typeface="Titillium Web"/>
                <a:cs typeface="Titillium Web"/>
                <a:sym typeface="Titillium Web"/>
              </a:rPr>
              <a:t>-Lina alyahya</a:t>
            </a:r>
            <a:endParaRPr sz="1200">
              <a:solidFill>
                <a:schemeClr val="dk1"/>
              </a:solidFill>
              <a:latin typeface="Titillium Web"/>
              <a:ea typeface="Titillium Web"/>
              <a:cs typeface="Titillium Web"/>
              <a:sym typeface="Titillium Web"/>
            </a:endParaRPr>
          </a:p>
          <a:p>
            <a:pPr indent="0" lvl="0" marL="0" rtl="0" algn="l">
              <a:spcBef>
                <a:spcPts val="0"/>
              </a:spcBef>
              <a:spcAft>
                <a:spcPts val="0"/>
              </a:spcAft>
              <a:buNone/>
            </a:pPr>
            <a:r>
              <a:rPr lang="en" sz="1200">
                <a:solidFill>
                  <a:schemeClr val="dk1"/>
                </a:solidFill>
                <a:latin typeface="Titillium Web"/>
                <a:ea typeface="Titillium Web"/>
                <a:cs typeface="Titillium Web"/>
                <a:sym typeface="Titillium Web"/>
              </a:rPr>
              <a:t>-Reema Aljubreen</a:t>
            </a:r>
            <a:endParaRPr sz="1200">
              <a:solidFill>
                <a:schemeClr val="dk1"/>
              </a:solidFill>
              <a:latin typeface="Titillium Web"/>
              <a:ea typeface="Titillium Web"/>
              <a:cs typeface="Titillium Web"/>
              <a:sym typeface="Titillium Web"/>
            </a:endParaRPr>
          </a:p>
          <a:p>
            <a:pPr indent="0" lvl="0" marL="0" rtl="0" algn="l">
              <a:spcBef>
                <a:spcPts val="0"/>
              </a:spcBef>
              <a:spcAft>
                <a:spcPts val="0"/>
              </a:spcAft>
              <a:buNone/>
            </a:pPr>
            <a:r>
              <a:rPr lang="en" sz="1200">
                <a:solidFill>
                  <a:schemeClr val="dk1"/>
                </a:solidFill>
                <a:latin typeface="Titillium Web"/>
                <a:ea typeface="Titillium Web"/>
                <a:cs typeface="Titillium Web"/>
                <a:sym typeface="Titillium Web"/>
              </a:rPr>
              <a:t>-Reema Alhussien</a:t>
            </a:r>
            <a:endParaRPr sz="1200">
              <a:solidFill>
                <a:schemeClr val="dk1"/>
              </a:solidFill>
              <a:latin typeface="Titillium Web"/>
              <a:ea typeface="Titillium Web"/>
              <a:cs typeface="Titillium Web"/>
              <a:sym typeface="Titillium Web"/>
            </a:endParaRPr>
          </a:p>
          <a:p>
            <a:pPr indent="0" lvl="0" marL="0" rtl="0" algn="l">
              <a:spcBef>
                <a:spcPts val="0"/>
              </a:spcBef>
              <a:spcAft>
                <a:spcPts val="0"/>
              </a:spcAft>
              <a:buNone/>
            </a:pPr>
            <a:r>
              <a:rPr lang="en" sz="1200">
                <a:solidFill>
                  <a:schemeClr val="dk1"/>
                </a:solidFill>
                <a:latin typeface="Titillium Web"/>
                <a:ea typeface="Titillium Web"/>
                <a:cs typeface="Titillium Web"/>
                <a:sym typeface="Titillium Web"/>
              </a:rPr>
              <a:t>-Rahaf Almotairi</a:t>
            </a:r>
            <a:endParaRPr sz="1200">
              <a:solidFill>
                <a:schemeClr val="dk1"/>
              </a:solidFill>
              <a:latin typeface="Titillium Web"/>
              <a:ea typeface="Titillium Web"/>
              <a:cs typeface="Titillium Web"/>
              <a:sym typeface="Titillium Web"/>
            </a:endParaRPr>
          </a:p>
          <a:p>
            <a:pPr indent="0" lvl="0" marL="0" rtl="0" algn="l">
              <a:spcBef>
                <a:spcPts val="0"/>
              </a:spcBef>
              <a:spcAft>
                <a:spcPts val="0"/>
              </a:spcAft>
              <a:buNone/>
            </a:pPr>
            <a:r>
              <a:rPr lang="en" sz="1200">
                <a:solidFill>
                  <a:schemeClr val="dk1"/>
                </a:solidFill>
                <a:latin typeface="Titillium Web"/>
                <a:ea typeface="Titillium Web"/>
                <a:cs typeface="Titillium Web"/>
                <a:sym typeface="Titillium Web"/>
              </a:rPr>
              <a:t>-Layan Aldoukhi</a:t>
            </a:r>
            <a:endParaRPr sz="1200">
              <a:solidFill>
                <a:schemeClr val="dk1"/>
              </a:solidFill>
              <a:latin typeface="Titillium Web"/>
              <a:ea typeface="Titillium Web"/>
              <a:cs typeface="Titillium Web"/>
              <a:sym typeface="Titillium Web"/>
            </a:endParaRPr>
          </a:p>
          <a:p>
            <a:pPr indent="0" lvl="0" marL="0" rtl="0" algn="l">
              <a:spcBef>
                <a:spcPts val="0"/>
              </a:spcBef>
              <a:spcAft>
                <a:spcPts val="0"/>
              </a:spcAft>
              <a:buNone/>
            </a:pPr>
            <a:r>
              <a:rPr lang="en" sz="1200">
                <a:solidFill>
                  <a:schemeClr val="dk1"/>
                </a:solidFill>
                <a:latin typeface="Titillium Web"/>
                <a:ea typeface="Titillium Web"/>
                <a:cs typeface="Titillium Web"/>
                <a:sym typeface="Titillium Web"/>
              </a:rPr>
              <a:t>-Farah Alfayez</a:t>
            </a:r>
            <a:endParaRPr sz="1200">
              <a:solidFill>
                <a:schemeClr val="dk1"/>
              </a:solidFill>
              <a:latin typeface="Titillium Web"/>
              <a:ea typeface="Titillium Web"/>
              <a:cs typeface="Titillium Web"/>
              <a:sym typeface="Titillium Web"/>
            </a:endParaRPr>
          </a:p>
          <a:p>
            <a:pPr indent="0" lvl="0" marL="0" rtl="0" algn="l">
              <a:spcBef>
                <a:spcPts val="0"/>
              </a:spcBef>
              <a:spcAft>
                <a:spcPts val="0"/>
              </a:spcAft>
              <a:buNone/>
            </a:pPr>
            <a:r>
              <a:rPr lang="en" sz="1200">
                <a:solidFill>
                  <a:schemeClr val="dk1"/>
                </a:solidFill>
                <a:latin typeface="Titillium Web"/>
                <a:ea typeface="Titillium Web"/>
                <a:cs typeface="Titillium Web"/>
                <a:sym typeface="Titillium Web"/>
              </a:rPr>
              <a:t>-Reema Alqurani </a:t>
            </a:r>
            <a:endParaRPr sz="1200">
              <a:solidFill>
                <a:schemeClr val="dk1"/>
              </a:solidFill>
              <a:latin typeface="Titillium Web"/>
              <a:ea typeface="Titillium Web"/>
              <a:cs typeface="Titillium Web"/>
              <a:sym typeface="Titillium Web"/>
            </a:endParaRPr>
          </a:p>
          <a:p>
            <a:pPr indent="0" lvl="0" marL="0" rtl="0" algn="l">
              <a:spcBef>
                <a:spcPts val="0"/>
              </a:spcBef>
              <a:spcAft>
                <a:spcPts val="0"/>
              </a:spcAft>
              <a:buNone/>
            </a:pPr>
            <a:r>
              <a:rPr lang="en" sz="1200">
                <a:solidFill>
                  <a:schemeClr val="dk1"/>
                </a:solidFill>
                <a:latin typeface="Titillium Web"/>
                <a:ea typeface="Titillium Web"/>
                <a:cs typeface="Titillium Web"/>
                <a:sym typeface="Titillium Web"/>
              </a:rPr>
              <a:t>-Alhnouf Alyami</a:t>
            </a:r>
            <a:endParaRPr sz="1200">
              <a:solidFill>
                <a:schemeClr val="dk1"/>
              </a:solidFill>
              <a:latin typeface="Titillium Web"/>
              <a:ea typeface="Titillium Web"/>
              <a:cs typeface="Titillium Web"/>
              <a:sym typeface="Titillium Web"/>
            </a:endParaRPr>
          </a:p>
          <a:p>
            <a:pPr indent="0" lvl="0" marL="0" rtl="0" algn="l">
              <a:spcBef>
                <a:spcPts val="0"/>
              </a:spcBef>
              <a:spcAft>
                <a:spcPts val="0"/>
              </a:spcAft>
              <a:buNone/>
            </a:pPr>
            <a:r>
              <a:rPr lang="en" sz="1200">
                <a:solidFill>
                  <a:schemeClr val="dk1"/>
                </a:solidFill>
                <a:latin typeface="Titillium Web"/>
                <a:ea typeface="Titillium Web"/>
                <a:cs typeface="Titillium Web"/>
                <a:sym typeface="Titillium Web"/>
              </a:rPr>
              <a:t>-Alhatoun Alhawyan</a:t>
            </a:r>
            <a:endParaRPr sz="1200">
              <a:solidFill>
                <a:schemeClr val="dk1"/>
              </a:solidFill>
              <a:latin typeface="Titillium Web"/>
              <a:ea typeface="Titillium Web"/>
              <a:cs typeface="Titillium Web"/>
              <a:sym typeface="Titillium Web"/>
            </a:endParaRPr>
          </a:p>
          <a:p>
            <a:pPr indent="0" lvl="0" marL="0" rtl="0" algn="l">
              <a:spcBef>
                <a:spcPts val="0"/>
              </a:spcBef>
              <a:spcAft>
                <a:spcPts val="0"/>
              </a:spcAft>
              <a:buNone/>
            </a:pPr>
            <a:r>
              <a:rPr lang="en" sz="1200">
                <a:solidFill>
                  <a:schemeClr val="dk1"/>
                </a:solidFill>
                <a:latin typeface="Titillium Web"/>
                <a:ea typeface="Titillium Web"/>
                <a:cs typeface="Titillium Web"/>
                <a:sym typeface="Titillium Web"/>
              </a:rPr>
              <a:t>-Refal Alamry</a:t>
            </a:r>
            <a:endParaRPr sz="1200">
              <a:solidFill>
                <a:schemeClr val="dk1"/>
              </a:solidFill>
              <a:latin typeface="Titillium Web"/>
              <a:ea typeface="Titillium Web"/>
              <a:cs typeface="Titillium Web"/>
              <a:sym typeface="Titillium Web"/>
            </a:endParaRPr>
          </a:p>
          <a:p>
            <a:pPr indent="0" lvl="0" marL="0" rtl="0" algn="l">
              <a:spcBef>
                <a:spcPts val="0"/>
              </a:spcBef>
              <a:spcAft>
                <a:spcPts val="0"/>
              </a:spcAft>
              <a:buNone/>
            </a:pPr>
            <a:r>
              <a:rPr lang="en" sz="1200">
                <a:solidFill>
                  <a:schemeClr val="dk1"/>
                </a:solidFill>
                <a:latin typeface="Titillium Web"/>
                <a:ea typeface="Titillium Web"/>
                <a:cs typeface="Titillium Web"/>
                <a:sym typeface="Titillium Web"/>
              </a:rPr>
              <a:t>-Shatha Alshabani</a:t>
            </a:r>
            <a:endParaRPr sz="1200">
              <a:solidFill>
                <a:schemeClr val="dk1"/>
              </a:solidFill>
              <a:latin typeface="Titillium Web"/>
              <a:ea typeface="Titillium Web"/>
              <a:cs typeface="Titillium Web"/>
              <a:sym typeface="Titillium Web"/>
            </a:endParaRPr>
          </a:p>
          <a:p>
            <a:pPr indent="0" lvl="0" marL="0" rtl="0" algn="l">
              <a:spcBef>
                <a:spcPts val="0"/>
              </a:spcBef>
              <a:spcAft>
                <a:spcPts val="0"/>
              </a:spcAft>
              <a:buNone/>
            </a:pPr>
            <a:r>
              <a:rPr lang="en" sz="1200">
                <a:solidFill>
                  <a:schemeClr val="dk1"/>
                </a:solidFill>
                <a:latin typeface="Titillium Web"/>
                <a:ea typeface="Titillium Web"/>
                <a:cs typeface="Titillium Web"/>
                <a:sym typeface="Titillium Web"/>
              </a:rPr>
              <a:t>-Sara Alsuwaidan</a:t>
            </a:r>
            <a:endParaRPr sz="1200">
              <a:solidFill>
                <a:schemeClr val="dk1"/>
              </a:solidFill>
              <a:latin typeface="Titillium Web"/>
              <a:ea typeface="Titillium Web"/>
              <a:cs typeface="Titillium Web"/>
              <a:sym typeface="Titillium Web"/>
            </a:endParaRPr>
          </a:p>
          <a:p>
            <a:pPr indent="0" lvl="0" marL="0" rtl="0" algn="l">
              <a:spcBef>
                <a:spcPts val="0"/>
              </a:spcBef>
              <a:spcAft>
                <a:spcPts val="0"/>
              </a:spcAft>
              <a:buNone/>
            </a:pPr>
            <a:r>
              <a:rPr lang="en" sz="1200">
                <a:solidFill>
                  <a:schemeClr val="dk1"/>
                </a:solidFill>
                <a:latin typeface="Titillium Web"/>
                <a:ea typeface="Titillium Web"/>
                <a:cs typeface="Titillium Web"/>
                <a:sym typeface="Titillium Web"/>
              </a:rPr>
              <a:t>-Jana Alhazmi</a:t>
            </a:r>
            <a:endParaRPr sz="1200">
              <a:solidFill>
                <a:schemeClr val="dk1"/>
              </a:solidFill>
              <a:latin typeface="Titillium Web"/>
              <a:ea typeface="Titillium Web"/>
              <a:cs typeface="Titillium Web"/>
              <a:sym typeface="Titillium Web"/>
            </a:endParaRPr>
          </a:p>
          <a:p>
            <a:pPr indent="0" lvl="0" marL="0" rtl="0" algn="l">
              <a:spcBef>
                <a:spcPts val="0"/>
              </a:spcBef>
              <a:spcAft>
                <a:spcPts val="0"/>
              </a:spcAft>
              <a:buNone/>
            </a:pPr>
            <a:r>
              <a:rPr lang="en" sz="1200">
                <a:solidFill>
                  <a:schemeClr val="dk1"/>
                </a:solidFill>
                <a:latin typeface="Titillium Web"/>
                <a:ea typeface="Titillium Web"/>
                <a:cs typeface="Titillium Web"/>
                <a:sym typeface="Titillium Web"/>
              </a:rPr>
              <a:t>-Alanoud Almarzuqi</a:t>
            </a:r>
            <a:endParaRPr sz="1200">
              <a:solidFill>
                <a:schemeClr val="dk1"/>
              </a:solidFill>
              <a:latin typeface="Titillium Web"/>
              <a:ea typeface="Titillium Web"/>
              <a:cs typeface="Titillium Web"/>
              <a:sym typeface="Titillium Web"/>
            </a:endParaRPr>
          </a:p>
          <a:p>
            <a:pPr indent="0" lvl="0" marL="0" rtl="0" algn="l">
              <a:spcBef>
                <a:spcPts val="0"/>
              </a:spcBef>
              <a:spcAft>
                <a:spcPts val="0"/>
              </a:spcAft>
              <a:buNone/>
            </a:pPr>
            <a:r>
              <a:rPr lang="en" sz="1200">
                <a:solidFill>
                  <a:schemeClr val="dk1"/>
                </a:solidFill>
                <a:latin typeface="Titillium Web"/>
                <a:ea typeface="Titillium Web"/>
                <a:cs typeface="Titillium Web"/>
                <a:sym typeface="Titillium Web"/>
              </a:rPr>
              <a:t>-Nourah Alfawaz</a:t>
            </a:r>
            <a:endParaRPr sz="1200">
              <a:solidFill>
                <a:schemeClr val="dk1"/>
              </a:solidFill>
              <a:latin typeface="Titillium Web"/>
              <a:ea typeface="Titillium Web"/>
              <a:cs typeface="Titillium Web"/>
              <a:sym typeface="Titillium Web"/>
            </a:endParaRPr>
          </a:p>
          <a:p>
            <a:pPr indent="0" lvl="0" marL="0" rtl="0" algn="ctr">
              <a:spcBef>
                <a:spcPts val="0"/>
              </a:spcBef>
              <a:spcAft>
                <a:spcPts val="0"/>
              </a:spcAft>
              <a:buNone/>
            </a:pPr>
            <a:r>
              <a:t/>
            </a:r>
            <a:endParaRPr sz="1200">
              <a:solidFill>
                <a:schemeClr val="dk1"/>
              </a:solidFill>
              <a:latin typeface="Titillium Web"/>
              <a:ea typeface="Titillium Web"/>
              <a:cs typeface="Titillium Web"/>
              <a:sym typeface="Titillium Web"/>
            </a:endParaRPr>
          </a:p>
          <a:p>
            <a:pPr indent="0" lvl="0" marL="0" rtl="0" algn="l">
              <a:spcBef>
                <a:spcPts val="0"/>
              </a:spcBef>
              <a:spcAft>
                <a:spcPts val="0"/>
              </a:spcAft>
              <a:buNone/>
            </a:pPr>
            <a:r>
              <a:t/>
            </a:r>
            <a:endParaRPr sz="1200">
              <a:solidFill>
                <a:schemeClr val="dk1"/>
              </a:solidFill>
              <a:latin typeface="Titillium Web"/>
              <a:ea typeface="Titillium Web"/>
              <a:cs typeface="Titillium Web"/>
              <a:sym typeface="Titillium Web"/>
            </a:endParaRPr>
          </a:p>
          <a:p>
            <a:pPr indent="0" lvl="0" marL="0" rtl="0" algn="l">
              <a:spcBef>
                <a:spcPts val="0"/>
              </a:spcBef>
              <a:spcAft>
                <a:spcPts val="0"/>
              </a:spcAft>
              <a:buNone/>
            </a:pPr>
            <a:r>
              <a:t/>
            </a:r>
            <a:endParaRPr b="1" sz="1600">
              <a:solidFill>
                <a:schemeClr val="dk1"/>
              </a:solidFill>
              <a:latin typeface="Titillium Web"/>
              <a:ea typeface="Titillium Web"/>
              <a:cs typeface="Titillium Web"/>
              <a:sym typeface="Titillium Web"/>
            </a:endParaRPr>
          </a:p>
          <a:p>
            <a:pPr indent="0" lvl="0" marL="0" rtl="0" algn="l">
              <a:spcBef>
                <a:spcPts val="0"/>
              </a:spcBef>
              <a:spcAft>
                <a:spcPts val="0"/>
              </a:spcAft>
              <a:buNone/>
            </a:pPr>
            <a:r>
              <a:t/>
            </a:r>
            <a:endParaRPr b="1" sz="1600">
              <a:solidFill>
                <a:schemeClr val="dk1"/>
              </a:solidFill>
              <a:latin typeface="Titillium Web"/>
              <a:ea typeface="Titillium Web"/>
              <a:cs typeface="Titillium Web"/>
              <a:sym typeface="Titillium Web"/>
            </a:endParaRPr>
          </a:p>
          <a:p>
            <a:pPr indent="0" lvl="0" marL="0" rtl="0" algn="l">
              <a:spcBef>
                <a:spcPts val="0"/>
              </a:spcBef>
              <a:spcAft>
                <a:spcPts val="0"/>
              </a:spcAft>
              <a:buNone/>
            </a:pPr>
            <a:r>
              <a:t/>
            </a:r>
            <a:endParaRPr sz="1200">
              <a:solidFill>
                <a:schemeClr val="dk1"/>
              </a:solidFill>
              <a:latin typeface="Titillium Web"/>
              <a:ea typeface="Titillium Web"/>
              <a:cs typeface="Titillium Web"/>
              <a:sym typeface="Titillium Web"/>
            </a:endParaRPr>
          </a:p>
          <a:p>
            <a:pPr indent="0" lvl="0" marL="0" rtl="0" algn="l">
              <a:spcBef>
                <a:spcPts val="0"/>
              </a:spcBef>
              <a:spcAft>
                <a:spcPts val="0"/>
              </a:spcAft>
              <a:buNone/>
            </a:pPr>
            <a:r>
              <a:t/>
            </a:r>
            <a:endParaRPr sz="1200">
              <a:solidFill>
                <a:schemeClr val="dk1"/>
              </a:solidFill>
              <a:latin typeface="Titillium Web"/>
              <a:ea typeface="Titillium Web"/>
              <a:cs typeface="Titillium Web"/>
              <a:sym typeface="Titillium Web"/>
            </a:endParaRPr>
          </a:p>
          <a:p>
            <a:pPr indent="0" lvl="0" marL="0" rtl="0" algn="l">
              <a:spcBef>
                <a:spcPts val="0"/>
              </a:spcBef>
              <a:spcAft>
                <a:spcPts val="0"/>
              </a:spcAft>
              <a:buNone/>
            </a:pPr>
            <a:r>
              <a:t/>
            </a:r>
            <a:endParaRPr sz="1200">
              <a:solidFill>
                <a:srgbClr val="073763"/>
              </a:solidFill>
              <a:highlight>
                <a:srgbClr val="93C47D"/>
              </a:highlight>
              <a:latin typeface="Merriweather"/>
              <a:ea typeface="Merriweather"/>
              <a:cs typeface="Merriweather"/>
              <a:sym typeface="Merriweather"/>
            </a:endParaRPr>
          </a:p>
        </p:txBody>
      </p:sp>
      <p:sp>
        <p:nvSpPr>
          <p:cNvPr id="450" name="Google Shape;450;p35"/>
          <p:cNvSpPr txBox="1"/>
          <p:nvPr/>
        </p:nvSpPr>
        <p:spPr>
          <a:xfrm>
            <a:off x="0" y="5657975"/>
            <a:ext cx="3140400" cy="7169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Titillium Web"/>
                <a:ea typeface="Titillium Web"/>
                <a:cs typeface="Titillium Web"/>
                <a:sym typeface="Titillium Web"/>
              </a:rPr>
              <a:t>-Abdullah Alsalem</a:t>
            </a:r>
            <a:endParaRPr sz="1200">
              <a:solidFill>
                <a:schemeClr val="dk1"/>
              </a:solidFill>
              <a:latin typeface="Titillium Web"/>
              <a:ea typeface="Titillium Web"/>
              <a:cs typeface="Titillium Web"/>
              <a:sym typeface="Titillium Web"/>
            </a:endParaRPr>
          </a:p>
          <a:p>
            <a:pPr indent="0" lvl="0" marL="0" rtl="0" algn="l">
              <a:spcBef>
                <a:spcPts val="0"/>
              </a:spcBef>
              <a:spcAft>
                <a:spcPts val="0"/>
              </a:spcAft>
              <a:buNone/>
            </a:pPr>
            <a:r>
              <a:rPr lang="en" sz="1200">
                <a:solidFill>
                  <a:schemeClr val="dk1"/>
                </a:solidFill>
                <a:latin typeface="Titillium Web"/>
                <a:ea typeface="Titillium Web"/>
                <a:cs typeface="Titillium Web"/>
                <a:sym typeface="Titillium Web"/>
              </a:rPr>
              <a:t>-</a:t>
            </a:r>
            <a:r>
              <a:rPr lang="en" sz="1200">
                <a:solidFill>
                  <a:schemeClr val="dk1"/>
                </a:solidFill>
                <a:latin typeface="Titillium Web"/>
                <a:ea typeface="Titillium Web"/>
                <a:cs typeface="Titillium Web"/>
                <a:sym typeface="Titillium Web"/>
              </a:rPr>
              <a:t>Mohammed Alrashed</a:t>
            </a:r>
            <a:endParaRPr sz="1200">
              <a:solidFill>
                <a:schemeClr val="dk1"/>
              </a:solidFill>
              <a:latin typeface="Titillium Web"/>
              <a:ea typeface="Titillium Web"/>
              <a:cs typeface="Titillium Web"/>
              <a:sym typeface="Titillium Web"/>
            </a:endParaRPr>
          </a:p>
          <a:p>
            <a:pPr indent="0" lvl="0" marL="0" rtl="0" algn="l">
              <a:spcBef>
                <a:spcPts val="0"/>
              </a:spcBef>
              <a:spcAft>
                <a:spcPts val="0"/>
              </a:spcAft>
              <a:buNone/>
            </a:pPr>
            <a:r>
              <a:rPr lang="en" sz="1200">
                <a:solidFill>
                  <a:schemeClr val="dk1"/>
                </a:solidFill>
                <a:latin typeface="Titillium Web"/>
                <a:ea typeface="Titillium Web"/>
                <a:cs typeface="Titillium Web"/>
                <a:sym typeface="Titillium Web"/>
              </a:rPr>
              <a:t>-</a:t>
            </a:r>
            <a:r>
              <a:rPr lang="en" sz="1200">
                <a:solidFill>
                  <a:schemeClr val="dk1"/>
                </a:solidFill>
                <a:latin typeface="Titillium Web"/>
                <a:ea typeface="Titillium Web"/>
                <a:cs typeface="Titillium Web"/>
                <a:sym typeface="Titillium Web"/>
              </a:rPr>
              <a:t>Faisal Alomar</a:t>
            </a:r>
            <a:endParaRPr sz="1200">
              <a:solidFill>
                <a:schemeClr val="dk1"/>
              </a:solidFill>
              <a:latin typeface="Titillium Web"/>
              <a:ea typeface="Titillium Web"/>
              <a:cs typeface="Titillium Web"/>
              <a:sym typeface="Titillium Web"/>
            </a:endParaRPr>
          </a:p>
          <a:p>
            <a:pPr indent="0" lvl="0" marL="0" rtl="0" algn="l">
              <a:spcBef>
                <a:spcPts val="0"/>
              </a:spcBef>
              <a:spcAft>
                <a:spcPts val="0"/>
              </a:spcAft>
              <a:buClr>
                <a:schemeClr val="dk1"/>
              </a:buClr>
              <a:buSzPts val="1100"/>
              <a:buFont typeface="Arial"/>
              <a:buNone/>
            </a:pPr>
            <a:r>
              <a:rPr lang="en" sz="1200">
                <a:solidFill>
                  <a:schemeClr val="dk1"/>
                </a:solidFill>
                <a:latin typeface="Titillium Web"/>
                <a:ea typeface="Titillium Web"/>
                <a:cs typeface="Titillium Web"/>
                <a:sym typeface="Titillium Web"/>
              </a:rPr>
              <a:t>-Saud Al Taleb</a:t>
            </a:r>
            <a:endParaRPr sz="1200">
              <a:solidFill>
                <a:schemeClr val="dk1"/>
              </a:solidFill>
              <a:latin typeface="Titillium Web"/>
              <a:ea typeface="Titillium Web"/>
              <a:cs typeface="Titillium Web"/>
              <a:sym typeface="Titillium Web"/>
            </a:endParaRPr>
          </a:p>
          <a:p>
            <a:pPr indent="0" lvl="0" marL="0" rtl="0" algn="l">
              <a:spcBef>
                <a:spcPts val="0"/>
              </a:spcBef>
              <a:spcAft>
                <a:spcPts val="0"/>
              </a:spcAft>
              <a:buNone/>
            </a:pPr>
            <a:r>
              <a:rPr lang="en" sz="1200">
                <a:solidFill>
                  <a:schemeClr val="dk1"/>
                </a:solidFill>
                <a:latin typeface="Titillium Web"/>
                <a:ea typeface="Titillium Web"/>
                <a:cs typeface="Titillium Web"/>
                <a:sym typeface="Titillium Web"/>
              </a:rPr>
              <a:t>-Mohammed aloraini </a:t>
            </a:r>
            <a:endParaRPr sz="1200">
              <a:solidFill>
                <a:schemeClr val="dk1"/>
              </a:solidFill>
              <a:latin typeface="Titillium Web"/>
              <a:ea typeface="Titillium Web"/>
              <a:cs typeface="Titillium Web"/>
              <a:sym typeface="Titillium Web"/>
            </a:endParaRPr>
          </a:p>
          <a:p>
            <a:pPr indent="0" lvl="0" marL="0" rtl="0" algn="l">
              <a:spcBef>
                <a:spcPts val="0"/>
              </a:spcBef>
              <a:spcAft>
                <a:spcPts val="0"/>
              </a:spcAft>
              <a:buNone/>
            </a:pPr>
            <a:r>
              <a:rPr lang="en" sz="1200">
                <a:solidFill>
                  <a:schemeClr val="dk1"/>
                </a:solidFill>
                <a:latin typeface="Titillium Web"/>
                <a:ea typeface="Titillium Web"/>
                <a:cs typeface="Titillium Web"/>
                <a:sym typeface="Titillium Web"/>
              </a:rPr>
              <a:t>-Musaed almutair</a:t>
            </a:r>
            <a:r>
              <a:rPr lang="en" sz="1200">
                <a:solidFill>
                  <a:schemeClr val="dk1"/>
                </a:solidFill>
                <a:latin typeface="Titillium Web"/>
                <a:ea typeface="Titillium Web"/>
                <a:cs typeface="Titillium Web"/>
                <a:sym typeface="Titillium Web"/>
              </a:rPr>
              <a:t>i</a:t>
            </a:r>
            <a:endParaRPr sz="1200">
              <a:solidFill>
                <a:schemeClr val="dk1"/>
              </a:solidFill>
              <a:latin typeface="Titillium Web"/>
              <a:ea typeface="Titillium Web"/>
              <a:cs typeface="Titillium Web"/>
              <a:sym typeface="Titillium Web"/>
            </a:endParaRPr>
          </a:p>
          <a:p>
            <a:pPr indent="0" lvl="0" marL="0" rtl="0" algn="l">
              <a:spcBef>
                <a:spcPts val="0"/>
              </a:spcBef>
              <a:spcAft>
                <a:spcPts val="0"/>
              </a:spcAft>
              <a:buNone/>
            </a:pPr>
            <a:r>
              <a:rPr lang="en" sz="1200">
                <a:solidFill>
                  <a:schemeClr val="dk1"/>
                </a:solidFill>
                <a:latin typeface="Titillium Web"/>
                <a:ea typeface="Titillium Web"/>
                <a:cs typeface="Titillium Web"/>
                <a:sym typeface="Titillium Web"/>
              </a:rPr>
              <a:t>-Mohammed al-zeer</a:t>
            </a:r>
            <a:endParaRPr sz="1200">
              <a:solidFill>
                <a:schemeClr val="dk1"/>
              </a:solidFill>
              <a:latin typeface="Titillium Web"/>
              <a:ea typeface="Titillium Web"/>
              <a:cs typeface="Titillium Web"/>
              <a:sym typeface="Titillium Web"/>
            </a:endParaRPr>
          </a:p>
          <a:p>
            <a:pPr indent="0" lvl="0" marL="0" rtl="0" algn="l">
              <a:spcBef>
                <a:spcPts val="0"/>
              </a:spcBef>
              <a:spcAft>
                <a:spcPts val="0"/>
              </a:spcAft>
              <a:buNone/>
            </a:pPr>
            <a:r>
              <a:rPr lang="en" sz="1200">
                <a:solidFill>
                  <a:schemeClr val="dk1"/>
                </a:solidFill>
                <a:latin typeface="Titillium Web"/>
                <a:ea typeface="Titillium Web"/>
                <a:cs typeface="Titillium Web"/>
                <a:sym typeface="Titillium Web"/>
              </a:rPr>
              <a:t>-Ibrahim alharbi</a:t>
            </a:r>
            <a:endParaRPr sz="1200">
              <a:solidFill>
                <a:schemeClr val="dk1"/>
              </a:solidFill>
              <a:latin typeface="Titillium Web"/>
              <a:ea typeface="Titillium Web"/>
              <a:cs typeface="Titillium Web"/>
              <a:sym typeface="Titillium Web"/>
            </a:endParaRPr>
          </a:p>
          <a:p>
            <a:pPr indent="0" lvl="0" marL="0" rtl="0" algn="l">
              <a:spcBef>
                <a:spcPts val="0"/>
              </a:spcBef>
              <a:spcAft>
                <a:spcPts val="0"/>
              </a:spcAft>
              <a:buNone/>
            </a:pPr>
            <a:r>
              <a:rPr lang="en" sz="1200">
                <a:solidFill>
                  <a:schemeClr val="dk1"/>
                </a:solidFill>
                <a:latin typeface="Titillium Web"/>
                <a:ea typeface="Titillium Web"/>
                <a:cs typeface="Titillium Web"/>
                <a:sym typeface="Titillium Web"/>
              </a:rPr>
              <a:t>-Hamad Alotaibi</a:t>
            </a:r>
            <a:endParaRPr sz="1200">
              <a:solidFill>
                <a:schemeClr val="dk1"/>
              </a:solidFill>
              <a:latin typeface="Titillium Web"/>
              <a:ea typeface="Titillium Web"/>
              <a:cs typeface="Titillium Web"/>
              <a:sym typeface="Titillium Web"/>
            </a:endParaRPr>
          </a:p>
          <a:p>
            <a:pPr indent="0" lvl="0" marL="0" rtl="0" algn="l">
              <a:spcBef>
                <a:spcPts val="0"/>
              </a:spcBef>
              <a:spcAft>
                <a:spcPts val="0"/>
              </a:spcAft>
              <a:buNone/>
            </a:pPr>
            <a:r>
              <a:rPr lang="en" sz="1200">
                <a:solidFill>
                  <a:schemeClr val="dk1"/>
                </a:solidFill>
                <a:latin typeface="Titillium Web"/>
                <a:ea typeface="Titillium Web"/>
                <a:cs typeface="Titillium Web"/>
                <a:sym typeface="Titillium Web"/>
              </a:rPr>
              <a:t>-Ahmed Abdualaziz</a:t>
            </a:r>
            <a:endParaRPr sz="1200">
              <a:solidFill>
                <a:schemeClr val="dk1"/>
              </a:solidFill>
              <a:latin typeface="Titillium Web"/>
              <a:ea typeface="Titillium Web"/>
              <a:cs typeface="Titillium Web"/>
              <a:sym typeface="Titillium Web"/>
            </a:endParaRPr>
          </a:p>
          <a:p>
            <a:pPr indent="0" lvl="0" marL="0" rtl="0" algn="l">
              <a:spcBef>
                <a:spcPts val="0"/>
              </a:spcBef>
              <a:spcAft>
                <a:spcPts val="0"/>
              </a:spcAft>
              <a:buNone/>
            </a:pPr>
            <a:r>
              <a:rPr lang="en" sz="1200">
                <a:solidFill>
                  <a:schemeClr val="dk1"/>
                </a:solidFill>
                <a:latin typeface="Titillium Web"/>
                <a:ea typeface="Titillium Web"/>
                <a:cs typeface="Titillium Web"/>
                <a:sym typeface="Titillium Web"/>
              </a:rPr>
              <a:t>-Azzam Alotaibi</a:t>
            </a:r>
            <a:endParaRPr sz="1200">
              <a:solidFill>
                <a:schemeClr val="dk1"/>
              </a:solidFill>
              <a:latin typeface="Titillium Web"/>
              <a:ea typeface="Titillium Web"/>
              <a:cs typeface="Titillium Web"/>
              <a:sym typeface="Titillium Web"/>
            </a:endParaRPr>
          </a:p>
          <a:p>
            <a:pPr indent="0" lvl="0" marL="0" rtl="0" algn="l">
              <a:spcBef>
                <a:spcPts val="0"/>
              </a:spcBef>
              <a:spcAft>
                <a:spcPts val="0"/>
              </a:spcAft>
              <a:buNone/>
            </a:pPr>
            <a:r>
              <a:rPr lang="en" sz="1200">
                <a:solidFill>
                  <a:schemeClr val="dk1"/>
                </a:solidFill>
                <a:latin typeface="Titillium Web"/>
                <a:ea typeface="Titillium Web"/>
                <a:cs typeface="Titillium Web"/>
                <a:sym typeface="Titillium Web"/>
              </a:rPr>
              <a:t>-Talal Alharbi</a:t>
            </a:r>
            <a:endParaRPr sz="1200">
              <a:solidFill>
                <a:schemeClr val="dk1"/>
              </a:solidFill>
              <a:latin typeface="Titillium Web"/>
              <a:ea typeface="Titillium Web"/>
              <a:cs typeface="Titillium Web"/>
              <a:sym typeface="Titillium Web"/>
            </a:endParaRPr>
          </a:p>
          <a:p>
            <a:pPr indent="0" lvl="0" marL="0" rtl="0" algn="l">
              <a:spcBef>
                <a:spcPts val="0"/>
              </a:spcBef>
              <a:spcAft>
                <a:spcPts val="0"/>
              </a:spcAft>
              <a:buNone/>
            </a:pPr>
            <a:r>
              <a:rPr lang="en" sz="1200">
                <a:solidFill>
                  <a:schemeClr val="dk1"/>
                </a:solidFill>
                <a:latin typeface="Titillium Web"/>
                <a:ea typeface="Titillium Web"/>
                <a:cs typeface="Titillium Web"/>
                <a:sym typeface="Titillium Web"/>
              </a:rPr>
              <a:t>-Rakan Alromayan</a:t>
            </a:r>
            <a:endParaRPr sz="1200">
              <a:solidFill>
                <a:schemeClr val="dk1"/>
              </a:solidFill>
              <a:latin typeface="Titillium Web"/>
              <a:ea typeface="Titillium Web"/>
              <a:cs typeface="Titillium Web"/>
              <a:sym typeface="Titillium Web"/>
            </a:endParaRPr>
          </a:p>
          <a:p>
            <a:pPr indent="0" lvl="0" marL="0" rtl="0" algn="l">
              <a:spcBef>
                <a:spcPts val="0"/>
              </a:spcBef>
              <a:spcAft>
                <a:spcPts val="0"/>
              </a:spcAft>
              <a:buNone/>
            </a:pPr>
            <a:r>
              <a:rPr lang="en" sz="1200">
                <a:solidFill>
                  <a:schemeClr val="dk1"/>
                </a:solidFill>
                <a:latin typeface="Titillium Web"/>
                <a:ea typeface="Titillium Web"/>
                <a:cs typeface="Titillium Web"/>
                <a:sym typeface="Titillium Web"/>
              </a:rPr>
              <a:t>-Abdulaziz Alshalhoub</a:t>
            </a:r>
            <a:endParaRPr sz="1200">
              <a:solidFill>
                <a:schemeClr val="dk1"/>
              </a:solidFill>
              <a:latin typeface="Titillium Web"/>
              <a:ea typeface="Titillium Web"/>
              <a:cs typeface="Titillium Web"/>
              <a:sym typeface="Titillium Web"/>
            </a:endParaRPr>
          </a:p>
          <a:p>
            <a:pPr indent="0" lvl="0" marL="0" rtl="0" algn="l">
              <a:spcBef>
                <a:spcPts val="0"/>
              </a:spcBef>
              <a:spcAft>
                <a:spcPts val="0"/>
              </a:spcAft>
              <a:buNone/>
            </a:pPr>
            <a:r>
              <a:rPr lang="en" sz="1200">
                <a:solidFill>
                  <a:schemeClr val="dk1"/>
                </a:solidFill>
                <a:latin typeface="Titillium Web"/>
                <a:ea typeface="Titillium Web"/>
                <a:cs typeface="Titillium Web"/>
                <a:sym typeface="Titillium Web"/>
              </a:rPr>
              <a:t>-Yazeed Alshehry</a:t>
            </a:r>
            <a:endParaRPr sz="1200">
              <a:solidFill>
                <a:schemeClr val="dk1"/>
              </a:solidFill>
              <a:latin typeface="Titillium Web"/>
              <a:ea typeface="Titillium Web"/>
              <a:cs typeface="Titillium Web"/>
              <a:sym typeface="Titillium Web"/>
            </a:endParaRPr>
          </a:p>
          <a:p>
            <a:pPr indent="0" lvl="0" marL="0" rtl="0" algn="l">
              <a:spcBef>
                <a:spcPts val="0"/>
              </a:spcBef>
              <a:spcAft>
                <a:spcPts val="0"/>
              </a:spcAft>
              <a:buNone/>
            </a:pPr>
            <a:r>
              <a:rPr lang="en" sz="1200">
                <a:solidFill>
                  <a:schemeClr val="dk1"/>
                </a:solidFill>
                <a:latin typeface="Titillium Web"/>
                <a:ea typeface="Titillium Web"/>
                <a:cs typeface="Titillium Web"/>
                <a:sym typeface="Titillium Web"/>
              </a:rPr>
              <a:t>-Abdullah Alsubaie</a:t>
            </a:r>
            <a:endParaRPr sz="1200">
              <a:solidFill>
                <a:schemeClr val="dk1"/>
              </a:solidFill>
              <a:latin typeface="Titillium Web"/>
              <a:ea typeface="Titillium Web"/>
              <a:cs typeface="Titillium Web"/>
              <a:sym typeface="Titillium Web"/>
            </a:endParaRPr>
          </a:p>
          <a:p>
            <a:pPr indent="0" lvl="0" marL="0" rtl="0" algn="l">
              <a:spcBef>
                <a:spcPts val="0"/>
              </a:spcBef>
              <a:spcAft>
                <a:spcPts val="0"/>
              </a:spcAft>
              <a:buNone/>
            </a:pPr>
            <a:r>
              <a:rPr lang="en" sz="1200">
                <a:solidFill>
                  <a:schemeClr val="dk1"/>
                </a:solidFill>
                <a:latin typeface="Titillium Web"/>
                <a:ea typeface="Titillium Web"/>
                <a:cs typeface="Titillium Web"/>
                <a:sym typeface="Titillium Web"/>
              </a:rPr>
              <a:t>-</a:t>
            </a:r>
            <a:r>
              <a:rPr lang="en" sz="1200">
                <a:solidFill>
                  <a:schemeClr val="dk1"/>
                </a:solidFill>
                <a:latin typeface="Titillium Web"/>
                <a:ea typeface="Titillium Web"/>
                <a:cs typeface="Titillium Web"/>
                <a:sym typeface="Titillium Web"/>
              </a:rPr>
              <a:t>Mohammed Alrashod</a:t>
            </a:r>
            <a:endParaRPr sz="1200">
              <a:solidFill>
                <a:schemeClr val="dk1"/>
              </a:solidFill>
              <a:latin typeface="Titillium Web"/>
              <a:ea typeface="Titillium Web"/>
              <a:cs typeface="Titillium Web"/>
              <a:sym typeface="Titillium Web"/>
            </a:endParaRPr>
          </a:p>
          <a:p>
            <a:pPr indent="0" lvl="0" marL="0" rtl="0" algn="l">
              <a:spcBef>
                <a:spcPts val="0"/>
              </a:spcBef>
              <a:spcAft>
                <a:spcPts val="0"/>
              </a:spcAft>
              <a:buNone/>
            </a:pPr>
            <a:r>
              <a:rPr lang="en" sz="1200">
                <a:solidFill>
                  <a:schemeClr val="dk1"/>
                </a:solidFill>
                <a:latin typeface="Titillium Web"/>
                <a:ea typeface="Titillium Web"/>
                <a:cs typeface="Titillium Web"/>
                <a:sym typeface="Titillium Web"/>
              </a:rPr>
              <a:t>-Hassam Alabdullatif</a:t>
            </a:r>
            <a:endParaRPr sz="1200">
              <a:solidFill>
                <a:schemeClr val="dk1"/>
              </a:solidFill>
              <a:latin typeface="Titillium Web"/>
              <a:ea typeface="Titillium Web"/>
              <a:cs typeface="Titillium Web"/>
              <a:sym typeface="Titillium Web"/>
            </a:endParaRPr>
          </a:p>
          <a:p>
            <a:pPr indent="0" lvl="0" marL="0" rtl="0" algn="l">
              <a:spcBef>
                <a:spcPts val="0"/>
              </a:spcBef>
              <a:spcAft>
                <a:spcPts val="0"/>
              </a:spcAft>
              <a:buNone/>
            </a:pPr>
            <a:r>
              <a:rPr lang="en" sz="1200">
                <a:solidFill>
                  <a:schemeClr val="dk1"/>
                </a:solidFill>
                <a:latin typeface="Titillium Web"/>
                <a:ea typeface="Titillium Web"/>
                <a:cs typeface="Titillium Web"/>
                <a:sym typeface="Titillium Web"/>
              </a:rPr>
              <a:t>-</a:t>
            </a:r>
            <a:r>
              <a:rPr lang="en" sz="1200">
                <a:solidFill>
                  <a:schemeClr val="dk1"/>
                </a:solidFill>
                <a:latin typeface="Titillium Web"/>
                <a:ea typeface="Titillium Web"/>
                <a:cs typeface="Titillium Web"/>
                <a:sym typeface="Titillium Web"/>
              </a:rPr>
              <a:t>Meshari alshathri</a:t>
            </a:r>
            <a:endParaRPr sz="1200">
              <a:solidFill>
                <a:schemeClr val="dk1"/>
              </a:solidFill>
              <a:latin typeface="Titillium Web"/>
              <a:ea typeface="Titillium Web"/>
              <a:cs typeface="Titillium Web"/>
              <a:sym typeface="Titillium Web"/>
            </a:endParaRPr>
          </a:p>
          <a:p>
            <a:pPr indent="0" lvl="0" marL="0" rtl="0" algn="l">
              <a:spcBef>
                <a:spcPts val="0"/>
              </a:spcBef>
              <a:spcAft>
                <a:spcPts val="0"/>
              </a:spcAft>
              <a:buNone/>
            </a:pPr>
            <a:r>
              <a:rPr lang="en" sz="1200">
                <a:solidFill>
                  <a:schemeClr val="dk1"/>
                </a:solidFill>
                <a:latin typeface="Titillium Web"/>
                <a:ea typeface="Titillium Web"/>
                <a:cs typeface="Titillium Web"/>
                <a:sym typeface="Titillium Web"/>
              </a:rPr>
              <a:t>-Nasser Alghaith</a:t>
            </a:r>
            <a:endParaRPr sz="1200">
              <a:solidFill>
                <a:schemeClr val="dk1"/>
              </a:solidFill>
              <a:latin typeface="Titillium Web"/>
              <a:ea typeface="Titillium Web"/>
              <a:cs typeface="Titillium Web"/>
              <a:sym typeface="Titillium Web"/>
            </a:endParaRPr>
          </a:p>
          <a:p>
            <a:pPr indent="0" lvl="0" marL="0" rtl="0" algn="l">
              <a:spcBef>
                <a:spcPts val="0"/>
              </a:spcBef>
              <a:spcAft>
                <a:spcPts val="0"/>
              </a:spcAft>
              <a:buNone/>
            </a:pPr>
            <a:r>
              <a:rPr lang="en" sz="1200">
                <a:solidFill>
                  <a:schemeClr val="dk1"/>
                </a:solidFill>
                <a:latin typeface="Titillium Web"/>
                <a:ea typeface="Titillium Web"/>
                <a:cs typeface="Titillium Web"/>
                <a:sym typeface="Titillium Web"/>
              </a:rPr>
              <a:t>-Alwaleed Faqihi</a:t>
            </a:r>
            <a:endParaRPr sz="1200">
              <a:solidFill>
                <a:schemeClr val="dk1"/>
              </a:solidFill>
              <a:latin typeface="Titillium Web"/>
              <a:ea typeface="Titillium Web"/>
              <a:cs typeface="Titillium Web"/>
              <a:sym typeface="Titillium Web"/>
            </a:endParaRPr>
          </a:p>
          <a:p>
            <a:pPr indent="0" lvl="0" marL="0" rtl="0" algn="l">
              <a:spcBef>
                <a:spcPts val="0"/>
              </a:spcBef>
              <a:spcAft>
                <a:spcPts val="0"/>
              </a:spcAft>
              <a:buNone/>
            </a:pPr>
            <a:r>
              <a:rPr lang="en" sz="1200">
                <a:solidFill>
                  <a:schemeClr val="dk1"/>
                </a:solidFill>
                <a:latin typeface="Titillium Web"/>
                <a:ea typeface="Titillium Web"/>
                <a:cs typeface="Titillium Web"/>
                <a:sym typeface="Titillium Web"/>
              </a:rPr>
              <a:t>-Malik halees</a:t>
            </a:r>
            <a:endParaRPr sz="1200">
              <a:solidFill>
                <a:schemeClr val="dk1"/>
              </a:solidFill>
              <a:latin typeface="Titillium Web"/>
              <a:ea typeface="Titillium Web"/>
              <a:cs typeface="Titillium Web"/>
              <a:sym typeface="Titillium Web"/>
            </a:endParaRPr>
          </a:p>
          <a:p>
            <a:pPr indent="0" lvl="0" marL="0" rtl="0" algn="l">
              <a:spcBef>
                <a:spcPts val="0"/>
              </a:spcBef>
              <a:spcAft>
                <a:spcPts val="0"/>
              </a:spcAft>
              <a:buNone/>
            </a:pPr>
            <a:r>
              <a:rPr lang="en" sz="1200">
                <a:solidFill>
                  <a:schemeClr val="dk1"/>
                </a:solidFill>
                <a:latin typeface="Titillium Web"/>
                <a:ea typeface="Titillium Web"/>
                <a:cs typeface="Titillium Web"/>
                <a:sym typeface="Titillium Web"/>
              </a:rPr>
              <a:t>-Nawaf Alrefaei</a:t>
            </a:r>
            <a:endParaRPr sz="1200">
              <a:solidFill>
                <a:schemeClr val="dk1"/>
              </a:solidFill>
              <a:latin typeface="Titillium Web"/>
              <a:ea typeface="Titillium Web"/>
              <a:cs typeface="Titillium Web"/>
              <a:sym typeface="Titillium Web"/>
            </a:endParaRPr>
          </a:p>
          <a:p>
            <a:pPr indent="0" lvl="0" marL="0" rtl="0" algn="l">
              <a:spcBef>
                <a:spcPts val="0"/>
              </a:spcBef>
              <a:spcAft>
                <a:spcPts val="0"/>
              </a:spcAft>
              <a:buNone/>
            </a:pPr>
            <a:r>
              <a:rPr lang="en" sz="1200">
                <a:solidFill>
                  <a:schemeClr val="dk1"/>
                </a:solidFill>
                <a:latin typeface="Titillium Web"/>
                <a:ea typeface="Titillium Web"/>
                <a:cs typeface="Titillium Web"/>
                <a:sym typeface="Titillium Web"/>
              </a:rPr>
              <a:t>-Saad Alahmari</a:t>
            </a:r>
            <a:endParaRPr sz="1200">
              <a:solidFill>
                <a:schemeClr val="dk1"/>
              </a:solidFill>
              <a:latin typeface="Titillium Web"/>
              <a:ea typeface="Titillium Web"/>
              <a:cs typeface="Titillium Web"/>
              <a:sym typeface="Titillium Web"/>
            </a:endParaRPr>
          </a:p>
          <a:p>
            <a:pPr indent="0" lvl="0" marL="0" rtl="0" algn="l">
              <a:spcBef>
                <a:spcPts val="0"/>
              </a:spcBef>
              <a:spcAft>
                <a:spcPts val="0"/>
              </a:spcAft>
              <a:buNone/>
            </a:pPr>
            <a:r>
              <a:rPr lang="en" sz="1200">
                <a:solidFill>
                  <a:schemeClr val="dk1"/>
                </a:solidFill>
                <a:latin typeface="Titillium Web"/>
                <a:ea typeface="Titillium Web"/>
                <a:cs typeface="Titillium Web"/>
                <a:sym typeface="Titillium Web"/>
              </a:rPr>
              <a:t>-Khaled bin arbeed</a:t>
            </a:r>
            <a:endParaRPr sz="1200">
              <a:solidFill>
                <a:schemeClr val="dk1"/>
              </a:solidFill>
              <a:latin typeface="Titillium Web"/>
              <a:ea typeface="Titillium Web"/>
              <a:cs typeface="Titillium Web"/>
              <a:sym typeface="Titillium Web"/>
            </a:endParaRPr>
          </a:p>
          <a:p>
            <a:pPr indent="0" lvl="0" marL="0" rtl="0" algn="l">
              <a:spcBef>
                <a:spcPts val="0"/>
              </a:spcBef>
              <a:spcAft>
                <a:spcPts val="0"/>
              </a:spcAft>
              <a:buNone/>
            </a:pPr>
            <a:r>
              <a:rPr lang="en" sz="1200">
                <a:solidFill>
                  <a:schemeClr val="dk1"/>
                </a:solidFill>
                <a:latin typeface="Titillium Web"/>
                <a:ea typeface="Titillium Web"/>
                <a:cs typeface="Titillium Web"/>
                <a:sym typeface="Titillium Web"/>
              </a:rPr>
              <a:t>-Fahad Alhelelah</a:t>
            </a:r>
            <a:endParaRPr sz="1200">
              <a:solidFill>
                <a:schemeClr val="dk1"/>
              </a:solidFill>
              <a:latin typeface="Titillium Web"/>
              <a:ea typeface="Titillium Web"/>
              <a:cs typeface="Titillium Web"/>
              <a:sym typeface="Titillium Web"/>
            </a:endParaRPr>
          </a:p>
          <a:p>
            <a:pPr indent="0" lvl="0" marL="0" rtl="0" algn="l">
              <a:spcBef>
                <a:spcPts val="0"/>
              </a:spcBef>
              <a:spcAft>
                <a:spcPts val="0"/>
              </a:spcAft>
              <a:buClr>
                <a:schemeClr val="dk1"/>
              </a:buClr>
              <a:buSzPts val="1100"/>
              <a:buFont typeface="Arial"/>
              <a:buNone/>
            </a:pPr>
            <a:r>
              <a:t/>
            </a:r>
            <a:endParaRPr sz="1200">
              <a:solidFill>
                <a:schemeClr val="dk1"/>
              </a:solidFill>
              <a:latin typeface="Titillium Web"/>
              <a:ea typeface="Titillium Web"/>
              <a:cs typeface="Titillium Web"/>
              <a:sym typeface="Titillium Web"/>
            </a:endParaRPr>
          </a:p>
          <a:p>
            <a:pPr indent="0" lvl="0" marL="0" rtl="0" algn="l">
              <a:spcBef>
                <a:spcPts val="0"/>
              </a:spcBef>
              <a:spcAft>
                <a:spcPts val="0"/>
              </a:spcAft>
              <a:buNone/>
            </a:pPr>
            <a:r>
              <a:t/>
            </a:r>
            <a:endParaRPr sz="1200">
              <a:solidFill>
                <a:schemeClr val="dk1"/>
              </a:solidFill>
              <a:latin typeface="Titillium Web"/>
              <a:ea typeface="Titillium Web"/>
              <a:cs typeface="Titillium Web"/>
              <a:sym typeface="Titillium Web"/>
            </a:endParaRPr>
          </a:p>
          <a:p>
            <a:pPr indent="0" lvl="0" marL="0" rtl="0" algn="ctr">
              <a:spcBef>
                <a:spcPts val="0"/>
              </a:spcBef>
              <a:spcAft>
                <a:spcPts val="0"/>
              </a:spcAft>
              <a:buNone/>
            </a:pPr>
            <a:r>
              <a:t/>
            </a:r>
            <a:endParaRPr sz="1600">
              <a:solidFill>
                <a:schemeClr val="dk1"/>
              </a:solidFill>
              <a:latin typeface="Titillium Web"/>
              <a:ea typeface="Titillium Web"/>
              <a:cs typeface="Titillium Web"/>
              <a:sym typeface="Titillium Web"/>
            </a:endParaRPr>
          </a:p>
          <a:p>
            <a:pPr indent="0" lvl="0" marL="0" rtl="0" algn="ctr">
              <a:spcBef>
                <a:spcPts val="0"/>
              </a:spcBef>
              <a:spcAft>
                <a:spcPts val="0"/>
              </a:spcAft>
              <a:buNone/>
            </a:pPr>
            <a:r>
              <a:t/>
            </a:r>
            <a:endParaRPr b="1" sz="1600">
              <a:solidFill>
                <a:schemeClr val="dk1"/>
              </a:solidFill>
              <a:latin typeface="Titillium Web"/>
              <a:ea typeface="Titillium Web"/>
              <a:cs typeface="Titillium Web"/>
              <a:sym typeface="Titillium Web"/>
            </a:endParaRPr>
          </a:p>
          <a:p>
            <a:pPr indent="0" lvl="0" marL="0" rtl="0" algn="ctr">
              <a:spcBef>
                <a:spcPts val="0"/>
              </a:spcBef>
              <a:spcAft>
                <a:spcPts val="0"/>
              </a:spcAft>
              <a:buNone/>
            </a:pPr>
            <a:r>
              <a:t/>
            </a:r>
            <a:endParaRPr b="1" sz="1600">
              <a:solidFill>
                <a:schemeClr val="dk1"/>
              </a:solidFill>
              <a:latin typeface="Titillium Web"/>
              <a:ea typeface="Titillium Web"/>
              <a:cs typeface="Titillium Web"/>
              <a:sym typeface="Titillium Web"/>
            </a:endParaRPr>
          </a:p>
          <a:p>
            <a:pPr indent="0" lvl="0" marL="0" rtl="0" algn="ctr">
              <a:spcBef>
                <a:spcPts val="0"/>
              </a:spcBef>
              <a:spcAft>
                <a:spcPts val="0"/>
              </a:spcAft>
              <a:buNone/>
            </a:pPr>
            <a:r>
              <a:t/>
            </a:r>
            <a:endParaRPr b="1" sz="1600">
              <a:solidFill>
                <a:schemeClr val="dk1"/>
              </a:solidFill>
              <a:latin typeface="Titillium Web"/>
              <a:ea typeface="Titillium Web"/>
              <a:cs typeface="Titillium Web"/>
              <a:sym typeface="Titillium Web"/>
            </a:endParaRPr>
          </a:p>
          <a:p>
            <a:pPr indent="0" lvl="0" marL="0" rtl="0" algn="ctr">
              <a:spcBef>
                <a:spcPts val="0"/>
              </a:spcBef>
              <a:spcAft>
                <a:spcPts val="0"/>
              </a:spcAft>
              <a:buNone/>
            </a:pPr>
            <a:r>
              <a:t/>
            </a:r>
            <a:endParaRPr b="1" sz="1600">
              <a:solidFill>
                <a:schemeClr val="dk1"/>
              </a:solidFill>
              <a:latin typeface="Titillium Web"/>
              <a:ea typeface="Titillium Web"/>
              <a:cs typeface="Titillium Web"/>
              <a:sym typeface="Titillium Web"/>
            </a:endParaRPr>
          </a:p>
          <a:p>
            <a:pPr indent="0" lvl="0" marL="0" rtl="0" algn="ctr">
              <a:spcBef>
                <a:spcPts val="0"/>
              </a:spcBef>
              <a:spcAft>
                <a:spcPts val="0"/>
              </a:spcAft>
              <a:buNone/>
            </a:pPr>
            <a:r>
              <a:t/>
            </a:r>
            <a:endParaRPr b="1" sz="1600">
              <a:solidFill>
                <a:schemeClr val="dk1"/>
              </a:solidFill>
              <a:latin typeface="Titillium Web"/>
              <a:ea typeface="Titillium Web"/>
              <a:cs typeface="Titillium Web"/>
              <a:sym typeface="Titillium Web"/>
            </a:endParaRPr>
          </a:p>
          <a:p>
            <a:pPr indent="0" lvl="0" marL="0" rtl="0" algn="ctr">
              <a:spcBef>
                <a:spcPts val="0"/>
              </a:spcBef>
              <a:spcAft>
                <a:spcPts val="0"/>
              </a:spcAft>
              <a:buNone/>
            </a:pPr>
            <a:r>
              <a:t/>
            </a:r>
            <a:endParaRPr sz="1200">
              <a:solidFill>
                <a:schemeClr val="dk1"/>
              </a:solidFill>
              <a:latin typeface="Titillium Web"/>
              <a:ea typeface="Titillium Web"/>
              <a:cs typeface="Titillium Web"/>
              <a:sym typeface="Titillium Web"/>
            </a:endParaRPr>
          </a:p>
          <a:p>
            <a:pPr indent="0" lvl="0" marL="0" rtl="0" algn="ctr">
              <a:spcBef>
                <a:spcPts val="0"/>
              </a:spcBef>
              <a:spcAft>
                <a:spcPts val="0"/>
              </a:spcAft>
              <a:buNone/>
            </a:pPr>
            <a:r>
              <a:t/>
            </a:r>
            <a:endParaRPr sz="1200">
              <a:solidFill>
                <a:schemeClr val="dk1"/>
              </a:solidFill>
              <a:latin typeface="Titillium Web"/>
              <a:ea typeface="Titillium Web"/>
              <a:cs typeface="Titillium Web"/>
              <a:sym typeface="Titillium Web"/>
            </a:endParaRPr>
          </a:p>
        </p:txBody>
      </p:sp>
      <p:sp>
        <p:nvSpPr>
          <p:cNvPr id="451" name="Google Shape;451;p35"/>
          <p:cNvSpPr txBox="1"/>
          <p:nvPr/>
        </p:nvSpPr>
        <p:spPr>
          <a:xfrm>
            <a:off x="2596350" y="5195550"/>
            <a:ext cx="2367300" cy="631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900">
                <a:solidFill>
                  <a:srgbClr val="134F5C"/>
                </a:solidFill>
                <a:latin typeface="Titillium Web"/>
                <a:ea typeface="Titillium Web"/>
                <a:cs typeface="Titillium Web"/>
                <a:sym typeface="Titillium Web"/>
              </a:rPr>
              <a:t>Members</a:t>
            </a:r>
            <a:endParaRPr b="1" sz="2900">
              <a:solidFill>
                <a:srgbClr val="134F5C"/>
              </a:solidFill>
              <a:latin typeface="Titillium Web"/>
              <a:ea typeface="Titillium Web"/>
              <a:cs typeface="Titillium Web"/>
              <a:sym typeface="Titillium Web"/>
            </a:endParaRPr>
          </a:p>
        </p:txBody>
      </p:sp>
      <p:sp>
        <p:nvSpPr>
          <p:cNvPr id="452" name="Google Shape;452;p35"/>
          <p:cNvSpPr txBox="1"/>
          <p:nvPr/>
        </p:nvSpPr>
        <p:spPr>
          <a:xfrm>
            <a:off x="2280000" y="5657975"/>
            <a:ext cx="3000000" cy="4754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1"/>
                </a:solidFill>
                <a:latin typeface="Titillium Web"/>
                <a:ea typeface="Titillium Web"/>
                <a:cs typeface="Titillium Web"/>
                <a:sym typeface="Titillium Web"/>
              </a:rPr>
              <a:t>-Emad Almutairi</a:t>
            </a:r>
            <a:endParaRPr sz="1200">
              <a:solidFill>
                <a:schemeClr val="dk1"/>
              </a:solidFill>
              <a:latin typeface="Titillium Web"/>
              <a:ea typeface="Titillium Web"/>
              <a:cs typeface="Titillium Web"/>
              <a:sym typeface="Titillium Web"/>
            </a:endParaRPr>
          </a:p>
          <a:p>
            <a:pPr indent="0" lvl="0" marL="0" rtl="0" algn="ctr">
              <a:spcBef>
                <a:spcPts val="0"/>
              </a:spcBef>
              <a:spcAft>
                <a:spcPts val="0"/>
              </a:spcAft>
              <a:buNone/>
            </a:pPr>
            <a:r>
              <a:rPr lang="en" sz="1200">
                <a:solidFill>
                  <a:schemeClr val="dk1"/>
                </a:solidFill>
                <a:latin typeface="Titillium Web"/>
                <a:ea typeface="Titillium Web"/>
                <a:cs typeface="Titillium Web"/>
                <a:sym typeface="Titillium Web"/>
              </a:rPr>
              <a:t>-Salem alrasheed</a:t>
            </a:r>
            <a:endParaRPr sz="1200">
              <a:solidFill>
                <a:schemeClr val="dk1"/>
              </a:solidFill>
              <a:latin typeface="Titillium Web"/>
              <a:ea typeface="Titillium Web"/>
              <a:cs typeface="Titillium Web"/>
              <a:sym typeface="Titillium Web"/>
            </a:endParaRPr>
          </a:p>
          <a:p>
            <a:pPr indent="0" lvl="0" marL="0" rtl="0" algn="ctr">
              <a:spcBef>
                <a:spcPts val="0"/>
              </a:spcBef>
              <a:spcAft>
                <a:spcPts val="0"/>
              </a:spcAft>
              <a:buNone/>
            </a:pPr>
            <a:r>
              <a:rPr lang="en" sz="1200">
                <a:solidFill>
                  <a:schemeClr val="dk1"/>
                </a:solidFill>
                <a:latin typeface="Titillium Web"/>
                <a:ea typeface="Titillium Web"/>
                <a:cs typeface="Titillium Web"/>
                <a:sym typeface="Titillium Web"/>
              </a:rPr>
              <a:t>-Mohammed Almajhadi</a:t>
            </a:r>
            <a:endParaRPr sz="1200">
              <a:solidFill>
                <a:schemeClr val="dk1"/>
              </a:solidFill>
              <a:latin typeface="Titillium Web"/>
              <a:ea typeface="Titillium Web"/>
              <a:cs typeface="Titillium Web"/>
              <a:sym typeface="Titillium Web"/>
            </a:endParaRPr>
          </a:p>
          <a:p>
            <a:pPr indent="0" lvl="0" marL="0" rtl="0" algn="ctr">
              <a:spcBef>
                <a:spcPts val="0"/>
              </a:spcBef>
              <a:spcAft>
                <a:spcPts val="0"/>
              </a:spcAft>
              <a:buNone/>
            </a:pPr>
            <a:r>
              <a:rPr lang="en" sz="1200">
                <a:solidFill>
                  <a:schemeClr val="dk1"/>
                </a:solidFill>
                <a:latin typeface="Titillium Web"/>
                <a:ea typeface="Titillium Web"/>
                <a:cs typeface="Titillium Web"/>
                <a:sym typeface="Titillium Web"/>
              </a:rPr>
              <a:t>-Faisal adel</a:t>
            </a:r>
            <a:endParaRPr sz="1200">
              <a:solidFill>
                <a:schemeClr val="dk1"/>
              </a:solidFill>
              <a:latin typeface="Titillium Web"/>
              <a:ea typeface="Titillium Web"/>
              <a:cs typeface="Titillium Web"/>
              <a:sym typeface="Titillium Web"/>
            </a:endParaRPr>
          </a:p>
          <a:p>
            <a:pPr indent="0" lvl="0" marL="0" rtl="0" algn="ctr">
              <a:spcBef>
                <a:spcPts val="0"/>
              </a:spcBef>
              <a:spcAft>
                <a:spcPts val="0"/>
              </a:spcAft>
              <a:buNone/>
            </a:pPr>
            <a:r>
              <a:rPr lang="en" sz="1200">
                <a:solidFill>
                  <a:schemeClr val="dk1"/>
                </a:solidFill>
                <a:latin typeface="Titillium Web"/>
                <a:ea typeface="Titillium Web"/>
                <a:cs typeface="Titillium Web"/>
                <a:sym typeface="Titillium Web"/>
              </a:rPr>
              <a:t>-Khalid alrasheed</a:t>
            </a:r>
            <a:endParaRPr sz="1200">
              <a:solidFill>
                <a:schemeClr val="dk1"/>
              </a:solidFill>
              <a:latin typeface="Titillium Web"/>
              <a:ea typeface="Titillium Web"/>
              <a:cs typeface="Titillium Web"/>
              <a:sym typeface="Titillium Web"/>
            </a:endParaRPr>
          </a:p>
          <a:p>
            <a:pPr indent="0" lvl="0" marL="0" rtl="0" algn="ctr">
              <a:spcBef>
                <a:spcPts val="0"/>
              </a:spcBef>
              <a:spcAft>
                <a:spcPts val="0"/>
              </a:spcAft>
              <a:buNone/>
            </a:pPr>
            <a:r>
              <a:rPr lang="en" sz="1200">
                <a:solidFill>
                  <a:schemeClr val="dk1"/>
                </a:solidFill>
                <a:latin typeface="Titillium Web"/>
                <a:ea typeface="Titillium Web"/>
                <a:cs typeface="Titillium Web"/>
                <a:sym typeface="Titillium Web"/>
              </a:rPr>
              <a:t>-Faris Alseraye</a:t>
            </a:r>
            <a:endParaRPr sz="1200">
              <a:solidFill>
                <a:schemeClr val="dk1"/>
              </a:solidFill>
              <a:latin typeface="Titillium Web"/>
              <a:ea typeface="Titillium Web"/>
              <a:cs typeface="Titillium Web"/>
              <a:sym typeface="Titillium Web"/>
            </a:endParaRPr>
          </a:p>
          <a:p>
            <a:pPr indent="0" lvl="0" marL="0" rtl="0" algn="ctr">
              <a:spcBef>
                <a:spcPts val="0"/>
              </a:spcBef>
              <a:spcAft>
                <a:spcPts val="0"/>
              </a:spcAft>
              <a:buNone/>
            </a:pPr>
            <a:r>
              <a:rPr lang="en" sz="1200">
                <a:solidFill>
                  <a:schemeClr val="dk1"/>
                </a:solidFill>
                <a:latin typeface="Titillium Web"/>
                <a:ea typeface="Titillium Web"/>
                <a:cs typeface="Titillium Web"/>
                <a:sym typeface="Titillium Web"/>
              </a:rPr>
              <a:t>-Omar Alkadhi</a:t>
            </a:r>
            <a:endParaRPr sz="1200">
              <a:solidFill>
                <a:schemeClr val="dk1"/>
              </a:solidFill>
              <a:latin typeface="Titillium Web"/>
              <a:ea typeface="Titillium Web"/>
              <a:cs typeface="Titillium Web"/>
              <a:sym typeface="Titillium Web"/>
            </a:endParaRPr>
          </a:p>
          <a:p>
            <a:pPr indent="0" lvl="0" marL="0" rtl="0" algn="ctr">
              <a:spcBef>
                <a:spcPts val="0"/>
              </a:spcBef>
              <a:spcAft>
                <a:spcPts val="0"/>
              </a:spcAft>
              <a:buNone/>
            </a:pPr>
            <a:r>
              <a:rPr lang="en" sz="1200">
                <a:solidFill>
                  <a:schemeClr val="dk1"/>
                </a:solidFill>
                <a:latin typeface="Titillium Web"/>
                <a:ea typeface="Titillium Web"/>
                <a:cs typeface="Titillium Web"/>
                <a:sym typeface="Titillium Web"/>
              </a:rPr>
              <a:t>-Abdullah Alsalem</a:t>
            </a:r>
            <a:endParaRPr sz="1200">
              <a:solidFill>
                <a:schemeClr val="dk1"/>
              </a:solidFill>
              <a:latin typeface="Titillium Web"/>
              <a:ea typeface="Titillium Web"/>
              <a:cs typeface="Titillium Web"/>
              <a:sym typeface="Titillium Web"/>
            </a:endParaRPr>
          </a:p>
          <a:p>
            <a:pPr indent="0" lvl="0" marL="0" rtl="0" algn="ctr">
              <a:spcBef>
                <a:spcPts val="0"/>
              </a:spcBef>
              <a:spcAft>
                <a:spcPts val="0"/>
              </a:spcAft>
              <a:buNone/>
            </a:pPr>
            <a:r>
              <a:rPr lang="en" sz="1200">
                <a:solidFill>
                  <a:schemeClr val="dk1"/>
                </a:solidFill>
                <a:latin typeface="Titillium Web"/>
                <a:ea typeface="Titillium Web"/>
                <a:cs typeface="Titillium Web"/>
                <a:sym typeface="Titillium Web"/>
              </a:rPr>
              <a:t>-Ahmed Alemam</a:t>
            </a:r>
            <a:endParaRPr sz="1200">
              <a:solidFill>
                <a:schemeClr val="dk1"/>
              </a:solidFill>
              <a:latin typeface="Titillium Web"/>
              <a:ea typeface="Titillium Web"/>
              <a:cs typeface="Titillium Web"/>
              <a:sym typeface="Titillium Web"/>
            </a:endParaRPr>
          </a:p>
          <a:p>
            <a:pPr indent="0" lvl="0" marL="0" rtl="0" algn="ctr">
              <a:spcBef>
                <a:spcPts val="0"/>
              </a:spcBef>
              <a:spcAft>
                <a:spcPts val="0"/>
              </a:spcAft>
              <a:buNone/>
            </a:pPr>
            <a:r>
              <a:rPr lang="en" sz="1200">
                <a:solidFill>
                  <a:schemeClr val="dk1"/>
                </a:solidFill>
                <a:latin typeface="Titillium Web"/>
                <a:ea typeface="Titillium Web"/>
                <a:cs typeface="Titillium Web"/>
                <a:sym typeface="Titillium Web"/>
              </a:rPr>
              <a:t>-Saad Almogren</a:t>
            </a:r>
            <a:endParaRPr sz="1200">
              <a:solidFill>
                <a:schemeClr val="dk1"/>
              </a:solidFill>
              <a:latin typeface="Titillium Web"/>
              <a:ea typeface="Titillium Web"/>
              <a:cs typeface="Titillium Web"/>
              <a:sym typeface="Titillium Web"/>
            </a:endParaRPr>
          </a:p>
          <a:p>
            <a:pPr indent="0" lvl="0" marL="0" rtl="0" algn="ctr">
              <a:spcBef>
                <a:spcPts val="0"/>
              </a:spcBef>
              <a:spcAft>
                <a:spcPts val="0"/>
              </a:spcAft>
              <a:buNone/>
            </a:pPr>
            <a:r>
              <a:rPr lang="en" sz="1200">
                <a:solidFill>
                  <a:schemeClr val="dk1"/>
                </a:solidFill>
                <a:latin typeface="Titillium Web"/>
                <a:ea typeface="Titillium Web"/>
                <a:cs typeface="Titillium Web"/>
                <a:sym typeface="Titillium Web"/>
              </a:rPr>
              <a:t>-Naif Alobeily</a:t>
            </a:r>
            <a:endParaRPr sz="1200">
              <a:solidFill>
                <a:schemeClr val="dk1"/>
              </a:solidFill>
              <a:latin typeface="Titillium Web"/>
              <a:ea typeface="Titillium Web"/>
              <a:cs typeface="Titillium Web"/>
              <a:sym typeface="Titillium Web"/>
            </a:endParaRPr>
          </a:p>
          <a:p>
            <a:pPr indent="0" lvl="0" marL="0" rtl="0" algn="ctr">
              <a:spcBef>
                <a:spcPts val="0"/>
              </a:spcBef>
              <a:spcAft>
                <a:spcPts val="0"/>
              </a:spcAft>
              <a:buNone/>
            </a:pPr>
            <a:r>
              <a:rPr lang="en" sz="1200">
                <a:solidFill>
                  <a:schemeClr val="dk1"/>
                </a:solidFill>
                <a:latin typeface="Titillium Web"/>
                <a:ea typeface="Titillium Web"/>
                <a:cs typeface="Titillium Web"/>
                <a:sym typeface="Titillium Web"/>
              </a:rPr>
              <a:t>-Abdullah Almawash</a:t>
            </a:r>
            <a:endParaRPr sz="1200">
              <a:solidFill>
                <a:schemeClr val="dk1"/>
              </a:solidFill>
              <a:latin typeface="Titillium Web"/>
              <a:ea typeface="Titillium Web"/>
              <a:cs typeface="Titillium Web"/>
              <a:sym typeface="Titillium Web"/>
            </a:endParaRPr>
          </a:p>
          <a:p>
            <a:pPr indent="0" lvl="0" marL="0" rtl="0" algn="ctr">
              <a:spcBef>
                <a:spcPts val="0"/>
              </a:spcBef>
              <a:spcAft>
                <a:spcPts val="0"/>
              </a:spcAft>
              <a:buClr>
                <a:schemeClr val="dk1"/>
              </a:buClr>
              <a:buSzPts val="1100"/>
              <a:buFont typeface="Arial"/>
              <a:buNone/>
            </a:pPr>
            <a:r>
              <a:rPr lang="en" sz="1200">
                <a:solidFill>
                  <a:schemeClr val="dk1"/>
                </a:solidFill>
                <a:latin typeface="Titillium Web"/>
                <a:ea typeface="Titillium Web"/>
                <a:cs typeface="Titillium Web"/>
                <a:sym typeface="Titillium Web"/>
              </a:rPr>
              <a:t>-Luay Almutair</a:t>
            </a:r>
            <a:endParaRPr sz="1200">
              <a:solidFill>
                <a:schemeClr val="dk1"/>
              </a:solidFill>
              <a:latin typeface="Titillium Web"/>
              <a:ea typeface="Titillium Web"/>
              <a:cs typeface="Titillium Web"/>
              <a:sym typeface="Titillium Web"/>
            </a:endParaRPr>
          </a:p>
          <a:p>
            <a:pPr indent="0" lvl="0" marL="0" rtl="0" algn="ctr">
              <a:spcBef>
                <a:spcPts val="0"/>
              </a:spcBef>
              <a:spcAft>
                <a:spcPts val="0"/>
              </a:spcAft>
              <a:buNone/>
            </a:pPr>
            <a:r>
              <a:rPr lang="en" sz="1200">
                <a:solidFill>
                  <a:schemeClr val="dk1"/>
                </a:solidFill>
                <a:latin typeface="Titillium Web"/>
                <a:ea typeface="Titillium Web"/>
                <a:cs typeface="Titillium Web"/>
                <a:sym typeface="Titillium Web"/>
              </a:rPr>
              <a:t>-Shahad Aljeri</a:t>
            </a:r>
            <a:endParaRPr sz="1200">
              <a:solidFill>
                <a:schemeClr val="dk1"/>
              </a:solidFill>
              <a:latin typeface="Titillium Web"/>
              <a:ea typeface="Titillium Web"/>
              <a:cs typeface="Titillium Web"/>
              <a:sym typeface="Titillium Web"/>
            </a:endParaRPr>
          </a:p>
          <a:p>
            <a:pPr indent="0" lvl="0" marL="0" rtl="0" algn="ctr">
              <a:spcBef>
                <a:spcPts val="0"/>
              </a:spcBef>
              <a:spcAft>
                <a:spcPts val="0"/>
              </a:spcAft>
              <a:buNone/>
            </a:pPr>
            <a:r>
              <a:rPr lang="en" sz="1200">
                <a:solidFill>
                  <a:schemeClr val="dk1"/>
                </a:solidFill>
                <a:latin typeface="Titillium Web"/>
                <a:ea typeface="Titillium Web"/>
                <a:cs typeface="Titillium Web"/>
                <a:sym typeface="Titillium Web"/>
              </a:rPr>
              <a:t>-Fatima Halawi </a:t>
            </a:r>
            <a:endParaRPr sz="1200">
              <a:solidFill>
                <a:schemeClr val="dk1"/>
              </a:solidFill>
              <a:latin typeface="Titillium Web"/>
              <a:ea typeface="Titillium Web"/>
              <a:cs typeface="Titillium Web"/>
              <a:sym typeface="Titillium Web"/>
            </a:endParaRPr>
          </a:p>
          <a:p>
            <a:pPr indent="0" lvl="0" marL="0" rtl="0" algn="ctr">
              <a:spcBef>
                <a:spcPts val="0"/>
              </a:spcBef>
              <a:spcAft>
                <a:spcPts val="0"/>
              </a:spcAft>
              <a:buNone/>
            </a:pPr>
            <a:r>
              <a:rPr lang="en" sz="1200">
                <a:solidFill>
                  <a:schemeClr val="dk1"/>
                </a:solidFill>
                <a:latin typeface="Titillium Web"/>
                <a:ea typeface="Titillium Web"/>
                <a:cs typeface="Titillium Web"/>
                <a:sym typeface="Titillium Web"/>
              </a:rPr>
              <a:t>-Norah Alrashoud</a:t>
            </a:r>
            <a:endParaRPr sz="1200">
              <a:solidFill>
                <a:schemeClr val="dk1"/>
              </a:solidFill>
              <a:latin typeface="Titillium Web"/>
              <a:ea typeface="Titillium Web"/>
              <a:cs typeface="Titillium Web"/>
              <a:sym typeface="Titillium Web"/>
            </a:endParaRPr>
          </a:p>
          <a:p>
            <a:pPr indent="0" lvl="0" marL="0" rtl="0" algn="ctr">
              <a:spcBef>
                <a:spcPts val="0"/>
              </a:spcBef>
              <a:spcAft>
                <a:spcPts val="0"/>
              </a:spcAft>
              <a:buNone/>
            </a:pPr>
            <a:r>
              <a:rPr lang="en" sz="1200">
                <a:solidFill>
                  <a:schemeClr val="dk1"/>
                </a:solidFill>
                <a:latin typeface="Titillium Web"/>
                <a:ea typeface="Titillium Web"/>
                <a:cs typeface="Titillium Web"/>
                <a:sym typeface="Titillium Web"/>
              </a:rPr>
              <a:t>-Aljazi AlBabtain</a:t>
            </a:r>
            <a:endParaRPr sz="1200">
              <a:solidFill>
                <a:schemeClr val="dk1"/>
              </a:solidFill>
              <a:latin typeface="Titillium Web"/>
              <a:ea typeface="Titillium Web"/>
              <a:cs typeface="Titillium Web"/>
              <a:sym typeface="Titillium Web"/>
            </a:endParaRPr>
          </a:p>
          <a:p>
            <a:pPr indent="0" lvl="0" marL="0" rtl="0" algn="ctr">
              <a:spcBef>
                <a:spcPts val="0"/>
              </a:spcBef>
              <a:spcAft>
                <a:spcPts val="0"/>
              </a:spcAft>
              <a:buNone/>
            </a:pPr>
            <a:r>
              <a:rPr lang="en" sz="1200">
                <a:solidFill>
                  <a:schemeClr val="dk1"/>
                </a:solidFill>
                <a:latin typeface="Titillium Web"/>
                <a:ea typeface="Titillium Web"/>
                <a:cs typeface="Titillium Web"/>
                <a:sym typeface="Titillium Web"/>
              </a:rPr>
              <a:t>-Atheer Alkanhal</a:t>
            </a:r>
            <a:endParaRPr sz="1200">
              <a:solidFill>
                <a:schemeClr val="dk1"/>
              </a:solidFill>
              <a:latin typeface="Titillium Web"/>
              <a:ea typeface="Titillium Web"/>
              <a:cs typeface="Titillium Web"/>
              <a:sym typeface="Titillium Web"/>
            </a:endParaRPr>
          </a:p>
          <a:p>
            <a:pPr indent="0" lvl="0" marL="0" rtl="0" algn="ctr">
              <a:spcBef>
                <a:spcPts val="0"/>
              </a:spcBef>
              <a:spcAft>
                <a:spcPts val="0"/>
              </a:spcAft>
              <a:buNone/>
            </a:pPr>
            <a:r>
              <a:rPr lang="en" sz="1200">
                <a:solidFill>
                  <a:schemeClr val="dk1"/>
                </a:solidFill>
                <a:latin typeface="Titillium Web"/>
                <a:ea typeface="Titillium Web"/>
                <a:cs typeface="Titillium Web"/>
                <a:sym typeface="Titillium Web"/>
              </a:rPr>
              <a:t>-Nouf Aldhalaan</a:t>
            </a:r>
            <a:endParaRPr sz="1200">
              <a:solidFill>
                <a:schemeClr val="dk1"/>
              </a:solidFill>
              <a:latin typeface="Titillium Web"/>
              <a:ea typeface="Titillium Web"/>
              <a:cs typeface="Titillium Web"/>
              <a:sym typeface="Titillium Web"/>
            </a:endParaRPr>
          </a:p>
          <a:p>
            <a:pPr indent="0" lvl="0" marL="0" rtl="0" algn="ctr">
              <a:spcBef>
                <a:spcPts val="0"/>
              </a:spcBef>
              <a:spcAft>
                <a:spcPts val="0"/>
              </a:spcAft>
              <a:buNone/>
            </a:pPr>
            <a:r>
              <a:rPr lang="en" sz="1200">
                <a:solidFill>
                  <a:schemeClr val="dk1"/>
                </a:solidFill>
                <a:latin typeface="Titillium Web"/>
                <a:ea typeface="Titillium Web"/>
                <a:cs typeface="Titillium Web"/>
                <a:sym typeface="Titillium Web"/>
              </a:rPr>
              <a:t>-Noura Alshafi</a:t>
            </a:r>
            <a:endParaRPr sz="1200">
              <a:solidFill>
                <a:schemeClr val="dk1"/>
              </a:solidFill>
              <a:latin typeface="Titillium Web"/>
              <a:ea typeface="Titillium Web"/>
              <a:cs typeface="Titillium Web"/>
              <a:sym typeface="Titillium Web"/>
            </a:endParaRPr>
          </a:p>
          <a:p>
            <a:pPr indent="0" lvl="0" marL="0" rtl="0" algn="ctr">
              <a:spcBef>
                <a:spcPts val="0"/>
              </a:spcBef>
              <a:spcAft>
                <a:spcPts val="0"/>
              </a:spcAft>
              <a:buNone/>
            </a:pPr>
            <a:r>
              <a:rPr lang="en" sz="1200">
                <a:solidFill>
                  <a:schemeClr val="dk1"/>
                </a:solidFill>
                <a:latin typeface="Titillium Web"/>
                <a:ea typeface="Titillium Web"/>
                <a:cs typeface="Titillium Web"/>
                <a:sym typeface="Titillium Web"/>
              </a:rPr>
              <a:t>-Tharaa Alhowaish</a:t>
            </a:r>
            <a:endParaRPr sz="1200">
              <a:solidFill>
                <a:schemeClr val="dk1"/>
              </a:solidFill>
              <a:latin typeface="Titillium Web"/>
              <a:ea typeface="Titillium Web"/>
              <a:cs typeface="Titillium Web"/>
              <a:sym typeface="Titillium Web"/>
            </a:endParaRPr>
          </a:p>
          <a:p>
            <a:pPr indent="0" lvl="0" marL="0" rtl="0" algn="ctr">
              <a:spcBef>
                <a:spcPts val="0"/>
              </a:spcBef>
              <a:spcAft>
                <a:spcPts val="0"/>
              </a:spcAft>
              <a:buNone/>
            </a:pPr>
            <a:r>
              <a:rPr lang="en" sz="1200">
                <a:solidFill>
                  <a:schemeClr val="dk1"/>
                </a:solidFill>
                <a:latin typeface="Titillium Web"/>
                <a:ea typeface="Titillium Web"/>
                <a:cs typeface="Titillium Web"/>
                <a:sym typeface="Titillium Web"/>
              </a:rPr>
              <a:t>-shaden albassam</a:t>
            </a:r>
            <a:endParaRPr sz="1200">
              <a:solidFill>
                <a:schemeClr val="dk1"/>
              </a:solidFill>
              <a:latin typeface="Titillium Web"/>
              <a:ea typeface="Titillium Web"/>
              <a:cs typeface="Titillium Web"/>
              <a:sym typeface="Titillium Web"/>
            </a:endParaRPr>
          </a:p>
          <a:p>
            <a:pPr indent="0" lvl="0" marL="0" rtl="0" algn="ctr">
              <a:spcBef>
                <a:spcPts val="0"/>
              </a:spcBef>
              <a:spcAft>
                <a:spcPts val="0"/>
              </a:spcAft>
              <a:buNone/>
            </a:pPr>
            <a:r>
              <a:rPr lang="en" sz="1200">
                <a:solidFill>
                  <a:schemeClr val="dk1"/>
                </a:solidFill>
                <a:latin typeface="Titillium Web"/>
                <a:ea typeface="Titillium Web"/>
                <a:cs typeface="Titillium Web"/>
                <a:sym typeface="Titillium Web"/>
              </a:rPr>
              <a:t>-Mayssam Aljaloud</a:t>
            </a:r>
            <a:endParaRPr sz="1200">
              <a:solidFill>
                <a:schemeClr val="dk1"/>
              </a:solidFill>
              <a:latin typeface="Titillium Web"/>
              <a:ea typeface="Titillium Web"/>
              <a:cs typeface="Titillium Web"/>
              <a:sym typeface="Titillium Web"/>
            </a:endParaRPr>
          </a:p>
          <a:p>
            <a:pPr indent="0" lvl="0" marL="0" rtl="0" algn="ctr">
              <a:spcBef>
                <a:spcPts val="0"/>
              </a:spcBef>
              <a:spcAft>
                <a:spcPts val="0"/>
              </a:spcAft>
              <a:buNone/>
            </a:pPr>
            <a:r>
              <a:rPr lang="en" sz="1200">
                <a:solidFill>
                  <a:schemeClr val="dk1"/>
                </a:solidFill>
                <a:latin typeface="Titillium Web"/>
                <a:ea typeface="Titillium Web"/>
                <a:cs typeface="Titillium Web"/>
                <a:sym typeface="Titillium Web"/>
              </a:rPr>
              <a:t>-Farah Alqazlan</a:t>
            </a:r>
            <a:endParaRPr sz="1200">
              <a:solidFill>
                <a:schemeClr val="dk1"/>
              </a:solidFill>
              <a:latin typeface="Titillium Web"/>
              <a:ea typeface="Titillium Web"/>
              <a:cs typeface="Titillium Web"/>
              <a:sym typeface="Titillium Web"/>
            </a:endParaRPr>
          </a:p>
          <a:p>
            <a:pPr indent="0" lvl="0" marL="0" rtl="0" algn="ctr">
              <a:spcBef>
                <a:spcPts val="0"/>
              </a:spcBef>
              <a:spcAft>
                <a:spcPts val="0"/>
              </a:spcAft>
              <a:buNone/>
            </a:pPr>
            <a:r>
              <a:rPr lang="en" sz="1200">
                <a:solidFill>
                  <a:schemeClr val="dk1"/>
                </a:solidFill>
                <a:latin typeface="Titillium Web"/>
                <a:ea typeface="Titillium Web"/>
                <a:cs typeface="Titillium Web"/>
                <a:sym typeface="Titillium Web"/>
              </a:rPr>
              <a:t>-Rand Aljarallah</a:t>
            </a:r>
            <a:endParaRPr sz="1200">
              <a:solidFill>
                <a:schemeClr val="dk1"/>
              </a:solidFill>
              <a:latin typeface="Titillium Web"/>
              <a:ea typeface="Titillium Web"/>
              <a:cs typeface="Titillium Web"/>
              <a:sym typeface="Titillium Web"/>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cxnSp>
        <p:nvCxnSpPr>
          <p:cNvPr id="158" name="Google Shape;158;p21"/>
          <p:cNvCxnSpPr/>
          <p:nvPr/>
        </p:nvCxnSpPr>
        <p:spPr>
          <a:xfrm flipH="1">
            <a:off x="1445390" y="501100"/>
            <a:ext cx="12900" cy="4213500"/>
          </a:xfrm>
          <a:prstGeom prst="straightConnector1">
            <a:avLst/>
          </a:prstGeom>
          <a:noFill/>
          <a:ln cap="flat" cmpd="sng" w="76200">
            <a:solidFill>
              <a:srgbClr val="134F5C"/>
            </a:solidFill>
            <a:prstDash val="solid"/>
            <a:round/>
            <a:headEnd len="med" w="med" type="none"/>
            <a:tailEnd len="med" w="med" type="none"/>
          </a:ln>
        </p:spPr>
      </p:cxnSp>
      <p:grpSp>
        <p:nvGrpSpPr>
          <p:cNvPr id="159" name="Google Shape;159;p21"/>
          <p:cNvGrpSpPr/>
          <p:nvPr/>
        </p:nvGrpSpPr>
        <p:grpSpPr>
          <a:xfrm>
            <a:off x="1198429" y="556080"/>
            <a:ext cx="227109" cy="419983"/>
            <a:chOff x="4136752" y="1733232"/>
            <a:chExt cx="723738" cy="1422708"/>
          </a:xfrm>
        </p:grpSpPr>
        <p:sp>
          <p:nvSpPr>
            <p:cNvPr id="160" name="Google Shape;160;p21"/>
            <p:cNvSpPr/>
            <p:nvPr/>
          </p:nvSpPr>
          <p:spPr>
            <a:xfrm>
              <a:off x="4149190" y="1733232"/>
              <a:ext cx="711300" cy="1422600"/>
            </a:xfrm>
            <a:prstGeom prst="chevron">
              <a:avLst>
                <a:gd fmla="val 52989" name="adj"/>
              </a:avLst>
            </a:prstGeom>
            <a:solidFill>
              <a:srgbClr val="0C343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C343D"/>
                </a:solidFill>
                <a:latin typeface="Arial"/>
                <a:ea typeface="Arial"/>
                <a:cs typeface="Arial"/>
                <a:sym typeface="Arial"/>
              </a:endParaRPr>
            </a:p>
          </p:txBody>
        </p:sp>
        <p:sp>
          <p:nvSpPr>
            <p:cNvPr id="161" name="Google Shape;161;p21"/>
            <p:cNvSpPr/>
            <p:nvPr/>
          </p:nvSpPr>
          <p:spPr>
            <a:xfrm rot="10800000">
              <a:off x="4136752" y="2819640"/>
              <a:ext cx="288000" cy="336300"/>
            </a:xfrm>
            <a:prstGeom prst="rect">
              <a:avLst/>
            </a:prstGeom>
            <a:solidFill>
              <a:srgbClr val="0C343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C343D"/>
                </a:solidFill>
                <a:latin typeface="Arial"/>
                <a:ea typeface="Arial"/>
                <a:cs typeface="Arial"/>
                <a:sym typeface="Arial"/>
              </a:endParaRPr>
            </a:p>
          </p:txBody>
        </p:sp>
        <p:sp>
          <p:nvSpPr>
            <p:cNvPr id="162" name="Google Shape;162;p21"/>
            <p:cNvSpPr/>
            <p:nvPr/>
          </p:nvSpPr>
          <p:spPr>
            <a:xfrm rot="10800000">
              <a:off x="4136752" y="1733274"/>
              <a:ext cx="288000" cy="336300"/>
            </a:xfrm>
            <a:prstGeom prst="rect">
              <a:avLst/>
            </a:prstGeom>
            <a:solidFill>
              <a:srgbClr val="0C343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C343D"/>
                </a:solidFill>
                <a:latin typeface="Arial"/>
                <a:ea typeface="Arial"/>
                <a:cs typeface="Arial"/>
                <a:sym typeface="Arial"/>
              </a:endParaRPr>
            </a:p>
          </p:txBody>
        </p:sp>
      </p:grpSp>
      <p:sp>
        <p:nvSpPr>
          <p:cNvPr id="163" name="Google Shape;163;p21"/>
          <p:cNvSpPr txBox="1"/>
          <p:nvPr/>
        </p:nvSpPr>
        <p:spPr>
          <a:xfrm flipH="1">
            <a:off x="141900" y="577675"/>
            <a:ext cx="1172100" cy="3768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
                <a:solidFill>
                  <a:srgbClr val="134F5C"/>
                </a:solidFill>
                <a:latin typeface="Titillium Web"/>
                <a:ea typeface="Titillium Web"/>
                <a:cs typeface="Titillium Web"/>
                <a:sym typeface="Titillium Web"/>
              </a:rPr>
              <a:t>Definitions</a:t>
            </a:r>
            <a:endParaRPr b="1" i="0" sz="3100" cap="none" strike="noStrike">
              <a:solidFill>
                <a:srgbClr val="0C343D"/>
              </a:solidFill>
              <a:latin typeface="Exo"/>
              <a:ea typeface="Exo"/>
              <a:cs typeface="Exo"/>
              <a:sym typeface="Exo"/>
            </a:endParaRPr>
          </a:p>
        </p:txBody>
      </p:sp>
      <p:sp>
        <p:nvSpPr>
          <p:cNvPr id="164" name="Google Shape;164;p21"/>
          <p:cNvSpPr txBox="1"/>
          <p:nvPr/>
        </p:nvSpPr>
        <p:spPr>
          <a:xfrm>
            <a:off x="1512950" y="577675"/>
            <a:ext cx="6662100" cy="1469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100">
                <a:latin typeface="Titillium Web"/>
                <a:ea typeface="Titillium Web"/>
                <a:cs typeface="Titillium Web"/>
                <a:sym typeface="Titillium Web"/>
              </a:rPr>
              <a:t>Diuretics</a:t>
            </a:r>
            <a:r>
              <a:rPr lang="en" sz="1100">
                <a:latin typeface="Titillium Web"/>
                <a:ea typeface="Titillium Web"/>
                <a:cs typeface="Titillium Web"/>
                <a:sym typeface="Titillium Web"/>
              </a:rPr>
              <a:t>: are drugs that increase</a:t>
            </a:r>
            <a:r>
              <a:rPr lang="en" sz="1100">
                <a:solidFill>
                  <a:srgbClr val="F26D9A"/>
                </a:solidFill>
                <a:latin typeface="Titillium Web"/>
                <a:ea typeface="Titillium Web"/>
                <a:cs typeface="Titillium Web"/>
                <a:sym typeface="Titillium Web"/>
              </a:rPr>
              <a:t> </a:t>
            </a:r>
            <a:r>
              <a:rPr lang="en" sz="1100">
                <a:solidFill>
                  <a:srgbClr val="D5A6BD"/>
                </a:solidFill>
                <a:latin typeface="Titillium Web"/>
                <a:ea typeface="Titillium Web"/>
                <a:cs typeface="Titillium Web"/>
                <a:sym typeface="Titillium Web"/>
              </a:rPr>
              <a:t>(urine volume</a:t>
            </a:r>
            <a:r>
              <a:rPr lang="en" sz="1100">
                <a:solidFill>
                  <a:srgbClr val="D5A6BD"/>
                </a:solidFill>
                <a:latin typeface="Titillium Web"/>
                <a:ea typeface="Titillium Web"/>
                <a:cs typeface="Titillium Web"/>
                <a:sym typeface="Titillium Web"/>
              </a:rPr>
              <a:t>) </a:t>
            </a:r>
            <a:r>
              <a:rPr lang="en" sz="1100">
                <a:solidFill>
                  <a:srgbClr val="6FA8DC"/>
                </a:solidFill>
                <a:latin typeface="Titillium Web"/>
                <a:ea typeface="Titillium Web"/>
                <a:cs typeface="Titillium Web"/>
                <a:sym typeface="Titillium Web"/>
              </a:rPr>
              <a:t>renal flow rate. They act by</a:t>
            </a:r>
            <a:endParaRPr sz="1100">
              <a:solidFill>
                <a:srgbClr val="6FA8DC"/>
              </a:solidFill>
              <a:latin typeface="Titillium Web"/>
              <a:ea typeface="Titillium Web"/>
              <a:cs typeface="Titillium Web"/>
              <a:sym typeface="Titillium Web"/>
            </a:endParaRPr>
          </a:p>
          <a:p>
            <a:pPr indent="0" lvl="0" marL="0" rtl="0" algn="l">
              <a:lnSpc>
                <a:spcPct val="115000"/>
              </a:lnSpc>
              <a:spcBef>
                <a:spcPts val="0"/>
              </a:spcBef>
              <a:spcAft>
                <a:spcPts val="0"/>
              </a:spcAft>
              <a:buNone/>
            </a:pPr>
            <a:r>
              <a:rPr lang="en" sz="1100">
                <a:solidFill>
                  <a:srgbClr val="6FA8DC"/>
                </a:solidFill>
                <a:latin typeface="Titillium Web"/>
                <a:ea typeface="Titillium Web"/>
                <a:cs typeface="Titillium Web"/>
                <a:sym typeface="Titillium Web"/>
              </a:rPr>
              <a:t>↑the quantity of sodium in urine (natriuretic diuretics). </a:t>
            </a:r>
            <a:endParaRPr sz="1100">
              <a:solidFill>
                <a:srgbClr val="6FA8DC"/>
              </a:solidFill>
              <a:latin typeface="Titillium Web"/>
              <a:ea typeface="Titillium Web"/>
              <a:cs typeface="Titillium Web"/>
              <a:sym typeface="Titillium Web"/>
            </a:endParaRPr>
          </a:p>
          <a:p>
            <a:pPr indent="0" lvl="0" marL="0" rtl="0" algn="l">
              <a:lnSpc>
                <a:spcPct val="115000"/>
              </a:lnSpc>
              <a:spcBef>
                <a:spcPts val="0"/>
              </a:spcBef>
              <a:spcAft>
                <a:spcPts val="0"/>
              </a:spcAft>
              <a:buNone/>
            </a:pPr>
            <a:r>
              <a:rPr lang="en" sz="1100">
                <a:solidFill>
                  <a:srgbClr val="6FA8DC"/>
                </a:solidFill>
                <a:latin typeface="Titillium Web"/>
                <a:ea typeface="Titillium Web"/>
                <a:cs typeface="Titillium Web"/>
                <a:sym typeface="Titillium Web"/>
              </a:rPr>
              <a:t>Used to remove excess extracellular fluid (oedema)→ water diuresis</a:t>
            </a:r>
            <a:endParaRPr sz="1100">
              <a:solidFill>
                <a:srgbClr val="6FA8DC"/>
              </a:solidFill>
              <a:latin typeface="Titillium Web"/>
              <a:ea typeface="Titillium Web"/>
              <a:cs typeface="Titillium Web"/>
              <a:sym typeface="Titillium Web"/>
            </a:endParaRPr>
          </a:p>
          <a:p>
            <a:pPr indent="0" lvl="0" marL="0" rtl="0" algn="l">
              <a:lnSpc>
                <a:spcPct val="115000"/>
              </a:lnSpc>
              <a:spcBef>
                <a:spcPts val="0"/>
              </a:spcBef>
              <a:spcAft>
                <a:spcPts val="0"/>
              </a:spcAft>
              <a:buNone/>
            </a:pPr>
            <a:r>
              <a:t/>
            </a:r>
            <a:endParaRPr sz="1100">
              <a:solidFill>
                <a:schemeClr val="accent4"/>
              </a:solidFill>
              <a:latin typeface="Titillium Web"/>
              <a:ea typeface="Titillium Web"/>
              <a:cs typeface="Titillium Web"/>
              <a:sym typeface="Titillium Web"/>
            </a:endParaRPr>
          </a:p>
          <a:p>
            <a:pPr indent="0" lvl="0" marL="0" rtl="0" algn="l">
              <a:lnSpc>
                <a:spcPct val="115000"/>
              </a:lnSpc>
              <a:spcBef>
                <a:spcPts val="0"/>
              </a:spcBef>
              <a:spcAft>
                <a:spcPts val="0"/>
              </a:spcAft>
              <a:buNone/>
            </a:pPr>
            <a:r>
              <a:rPr b="1" lang="en" sz="1100">
                <a:solidFill>
                  <a:srgbClr val="D5A6BD"/>
                </a:solidFill>
                <a:latin typeface="Titillium Web"/>
                <a:ea typeface="Titillium Web"/>
                <a:cs typeface="Titillium Web"/>
                <a:sym typeface="Titillium Web"/>
              </a:rPr>
              <a:t>Diuresis</a:t>
            </a:r>
            <a:r>
              <a:rPr lang="en" sz="1100">
                <a:solidFill>
                  <a:srgbClr val="D5A6BD"/>
                </a:solidFill>
                <a:latin typeface="Titillium Web"/>
                <a:ea typeface="Titillium Web"/>
                <a:cs typeface="Titillium Web"/>
                <a:sym typeface="Titillium Web"/>
              </a:rPr>
              <a:t>: is the process of excretion of water in the urine. Water can be used as diuretic. </a:t>
            </a:r>
            <a:endParaRPr sz="1100">
              <a:solidFill>
                <a:srgbClr val="D5A6BD"/>
              </a:solidFill>
              <a:latin typeface="Titillium Web"/>
              <a:ea typeface="Titillium Web"/>
              <a:cs typeface="Titillium Web"/>
              <a:sym typeface="Titillium Web"/>
            </a:endParaRPr>
          </a:p>
          <a:p>
            <a:pPr indent="0" lvl="0" marL="0" rtl="0" algn="l">
              <a:lnSpc>
                <a:spcPct val="115000"/>
              </a:lnSpc>
              <a:spcBef>
                <a:spcPts val="0"/>
              </a:spcBef>
              <a:spcAft>
                <a:spcPts val="0"/>
              </a:spcAft>
              <a:buNone/>
            </a:pPr>
            <a:r>
              <a:rPr lang="en" sz="800">
                <a:solidFill>
                  <a:srgbClr val="CCCCCC"/>
                </a:solidFill>
                <a:latin typeface="Titillium Web"/>
                <a:ea typeface="Titillium Web"/>
                <a:cs typeface="Titillium Web"/>
                <a:sym typeface="Titillium Web"/>
              </a:rPr>
              <a:t>Water↑ blood volume→ ↑ renal blood flow→ ↑GFR→ ↑urine excretion</a:t>
            </a:r>
            <a:endParaRPr sz="800">
              <a:solidFill>
                <a:srgbClr val="CCCCCC"/>
              </a:solidFill>
              <a:latin typeface="Titillium Web"/>
              <a:ea typeface="Titillium Web"/>
              <a:cs typeface="Titillium Web"/>
              <a:sym typeface="Titillium Web"/>
            </a:endParaRPr>
          </a:p>
          <a:p>
            <a:pPr indent="0" lvl="0" marL="0" rtl="0" algn="l">
              <a:lnSpc>
                <a:spcPct val="115000"/>
              </a:lnSpc>
              <a:spcBef>
                <a:spcPts val="0"/>
              </a:spcBef>
              <a:spcAft>
                <a:spcPts val="0"/>
              </a:spcAft>
              <a:buNone/>
            </a:pPr>
            <a:r>
              <a:rPr b="1" lang="en" sz="1100">
                <a:solidFill>
                  <a:srgbClr val="D5A6BD"/>
                </a:solidFill>
                <a:latin typeface="Titillium Web"/>
                <a:ea typeface="Titillium Web"/>
                <a:cs typeface="Titillium Web"/>
                <a:sym typeface="Titillium Web"/>
              </a:rPr>
              <a:t>Natriuresis</a:t>
            </a:r>
            <a:r>
              <a:rPr lang="en" sz="1100">
                <a:solidFill>
                  <a:srgbClr val="D5A6BD"/>
                </a:solidFill>
                <a:latin typeface="Titillium Web"/>
                <a:ea typeface="Titillium Web"/>
                <a:cs typeface="Titillium Web"/>
                <a:sym typeface="Titillium Web"/>
              </a:rPr>
              <a:t>: is the process of sodium excretion in water.</a:t>
            </a:r>
            <a:r>
              <a:rPr lang="en" sz="1100">
                <a:solidFill>
                  <a:srgbClr val="F26D9A"/>
                </a:solidFill>
                <a:latin typeface="Titillium Web"/>
                <a:ea typeface="Titillium Web"/>
                <a:cs typeface="Titillium Web"/>
                <a:sym typeface="Titillium Web"/>
              </a:rPr>
              <a:t> </a:t>
            </a:r>
            <a:r>
              <a:rPr lang="en" sz="1100">
                <a:solidFill>
                  <a:srgbClr val="990000"/>
                </a:solidFill>
                <a:latin typeface="Titillium Web"/>
                <a:ea typeface="Titillium Web"/>
                <a:cs typeface="Titillium Web"/>
                <a:sym typeface="Titillium Web"/>
              </a:rPr>
              <a:t>All diuretics have natriuretic effect</a:t>
            </a:r>
            <a:endParaRPr sz="1100">
              <a:solidFill>
                <a:srgbClr val="990000"/>
              </a:solidFill>
              <a:latin typeface="Titillium Web"/>
              <a:ea typeface="Titillium Web"/>
              <a:cs typeface="Titillium Web"/>
              <a:sym typeface="Titillium Web"/>
            </a:endParaRPr>
          </a:p>
        </p:txBody>
      </p:sp>
      <p:sp>
        <p:nvSpPr>
          <p:cNvPr id="165" name="Google Shape;165;p21"/>
          <p:cNvSpPr txBox="1"/>
          <p:nvPr/>
        </p:nvSpPr>
        <p:spPr>
          <a:xfrm>
            <a:off x="0" y="2089975"/>
            <a:ext cx="1455900" cy="3768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
                <a:solidFill>
                  <a:srgbClr val="134F5C"/>
                </a:solidFill>
                <a:latin typeface="Titillium Web"/>
                <a:ea typeface="Titillium Web"/>
                <a:cs typeface="Titillium Web"/>
                <a:sym typeface="Titillium Web"/>
              </a:rPr>
              <a:t>Indications</a:t>
            </a:r>
            <a:endParaRPr b="1">
              <a:solidFill>
                <a:srgbClr val="134F5C"/>
              </a:solidFill>
              <a:latin typeface="Titillium Web"/>
              <a:ea typeface="Titillium Web"/>
              <a:cs typeface="Titillium Web"/>
              <a:sym typeface="Titillium Web"/>
            </a:endParaRPr>
          </a:p>
        </p:txBody>
      </p:sp>
      <p:grpSp>
        <p:nvGrpSpPr>
          <p:cNvPr id="166" name="Google Shape;166;p21"/>
          <p:cNvGrpSpPr/>
          <p:nvPr/>
        </p:nvGrpSpPr>
        <p:grpSpPr>
          <a:xfrm>
            <a:off x="1198429" y="2046780"/>
            <a:ext cx="227109" cy="419983"/>
            <a:chOff x="4136752" y="1733232"/>
            <a:chExt cx="723738" cy="1422708"/>
          </a:xfrm>
        </p:grpSpPr>
        <p:sp>
          <p:nvSpPr>
            <p:cNvPr id="167" name="Google Shape;167;p21"/>
            <p:cNvSpPr/>
            <p:nvPr/>
          </p:nvSpPr>
          <p:spPr>
            <a:xfrm>
              <a:off x="4149190" y="1733232"/>
              <a:ext cx="711300" cy="1422600"/>
            </a:xfrm>
            <a:prstGeom prst="chevron">
              <a:avLst>
                <a:gd fmla="val 52989" name="adj"/>
              </a:avLst>
            </a:prstGeom>
            <a:solidFill>
              <a:srgbClr val="0C343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C343D"/>
                </a:solidFill>
                <a:latin typeface="Arial"/>
                <a:ea typeface="Arial"/>
                <a:cs typeface="Arial"/>
                <a:sym typeface="Arial"/>
              </a:endParaRPr>
            </a:p>
          </p:txBody>
        </p:sp>
        <p:sp>
          <p:nvSpPr>
            <p:cNvPr id="168" name="Google Shape;168;p21"/>
            <p:cNvSpPr/>
            <p:nvPr/>
          </p:nvSpPr>
          <p:spPr>
            <a:xfrm rot="10800000">
              <a:off x="4136752" y="2819640"/>
              <a:ext cx="288000" cy="336300"/>
            </a:xfrm>
            <a:prstGeom prst="rect">
              <a:avLst/>
            </a:prstGeom>
            <a:solidFill>
              <a:srgbClr val="0C343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C343D"/>
                </a:solidFill>
                <a:latin typeface="Arial"/>
                <a:ea typeface="Arial"/>
                <a:cs typeface="Arial"/>
                <a:sym typeface="Arial"/>
              </a:endParaRPr>
            </a:p>
          </p:txBody>
        </p:sp>
        <p:sp>
          <p:nvSpPr>
            <p:cNvPr id="169" name="Google Shape;169;p21"/>
            <p:cNvSpPr/>
            <p:nvPr/>
          </p:nvSpPr>
          <p:spPr>
            <a:xfrm rot="10800000">
              <a:off x="4136752" y="1733274"/>
              <a:ext cx="288000" cy="336300"/>
            </a:xfrm>
            <a:prstGeom prst="rect">
              <a:avLst/>
            </a:prstGeom>
            <a:solidFill>
              <a:srgbClr val="0C343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C343D"/>
                </a:solidFill>
                <a:latin typeface="Arial"/>
                <a:ea typeface="Arial"/>
                <a:cs typeface="Arial"/>
                <a:sym typeface="Arial"/>
              </a:endParaRPr>
            </a:p>
          </p:txBody>
        </p:sp>
      </p:grpSp>
      <p:sp>
        <p:nvSpPr>
          <p:cNvPr id="170" name="Google Shape;170;p21"/>
          <p:cNvSpPr txBox="1"/>
          <p:nvPr/>
        </p:nvSpPr>
        <p:spPr>
          <a:xfrm>
            <a:off x="1478150" y="2041450"/>
            <a:ext cx="3243600" cy="1127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sz="1100">
                <a:solidFill>
                  <a:srgbClr val="6D9EEB"/>
                </a:solidFill>
                <a:latin typeface="Titillium Web"/>
                <a:ea typeface="Titillium Web"/>
                <a:cs typeface="Titillium Web"/>
                <a:sym typeface="Titillium Web"/>
              </a:rPr>
              <a:t>-</a:t>
            </a:r>
            <a:r>
              <a:rPr b="1" lang="en" sz="1100">
                <a:solidFill>
                  <a:srgbClr val="6D9EEB"/>
                </a:solidFill>
                <a:latin typeface="Titillium Web"/>
                <a:ea typeface="Titillium Web"/>
                <a:cs typeface="Titillium Web"/>
                <a:sym typeface="Titillium Web"/>
              </a:rPr>
              <a:t>Edema</a:t>
            </a:r>
            <a:r>
              <a:rPr lang="en" sz="1100">
                <a:solidFill>
                  <a:srgbClr val="6D9EEB"/>
                </a:solidFill>
                <a:latin typeface="Titillium Web"/>
                <a:ea typeface="Titillium Web"/>
                <a:cs typeface="Titillium Web"/>
                <a:sym typeface="Titillium Web"/>
              </a:rPr>
              <a:t> of any origin       </a:t>
            </a:r>
            <a:r>
              <a:rPr lang="en" sz="900">
                <a:solidFill>
                  <a:srgbClr val="93C47D"/>
                </a:solidFill>
                <a:latin typeface="Titillium Web"/>
                <a:ea typeface="Titillium Web"/>
                <a:cs typeface="Titillium Web"/>
                <a:sym typeface="Titillium Web"/>
              </a:rPr>
              <a:t>Ex:pulmonary edema</a:t>
            </a:r>
            <a:endParaRPr sz="900">
              <a:solidFill>
                <a:srgbClr val="93C47D"/>
              </a:solidFill>
              <a:latin typeface="Titillium Web"/>
              <a:ea typeface="Titillium Web"/>
              <a:cs typeface="Titillium Web"/>
              <a:sym typeface="Titillium Web"/>
            </a:endParaRPr>
          </a:p>
          <a:p>
            <a:pPr indent="0" lvl="0" marL="0" rtl="0" algn="l">
              <a:lnSpc>
                <a:spcPct val="115000"/>
              </a:lnSpc>
              <a:spcBef>
                <a:spcPts val="0"/>
              </a:spcBef>
              <a:spcAft>
                <a:spcPts val="0"/>
              </a:spcAft>
              <a:buClr>
                <a:schemeClr val="dk1"/>
              </a:buClr>
              <a:buSzPts val="1100"/>
              <a:buFont typeface="Arial"/>
              <a:buNone/>
            </a:pPr>
            <a:r>
              <a:rPr lang="en" sz="1100">
                <a:solidFill>
                  <a:srgbClr val="6D9EEB"/>
                </a:solidFill>
                <a:latin typeface="Titillium Web"/>
                <a:ea typeface="Titillium Web"/>
                <a:cs typeface="Titillium Web"/>
                <a:sym typeface="Titillium Web"/>
              </a:rPr>
              <a:t>-</a:t>
            </a:r>
            <a:r>
              <a:rPr b="1" lang="en" sz="1100">
                <a:solidFill>
                  <a:srgbClr val="6D9EEB"/>
                </a:solidFill>
                <a:latin typeface="Titillium Web"/>
                <a:ea typeface="Titillium Web"/>
                <a:cs typeface="Titillium Web"/>
                <a:sym typeface="Titillium Web"/>
              </a:rPr>
              <a:t>Congestive heart failure</a:t>
            </a:r>
            <a:endParaRPr b="1" sz="1100">
              <a:solidFill>
                <a:srgbClr val="6D9EEB"/>
              </a:solidFill>
              <a:latin typeface="Titillium Web"/>
              <a:ea typeface="Titillium Web"/>
              <a:cs typeface="Titillium Web"/>
              <a:sym typeface="Titillium Web"/>
            </a:endParaRPr>
          </a:p>
          <a:p>
            <a:pPr indent="0" lvl="0" marL="0" rtl="0" algn="l">
              <a:lnSpc>
                <a:spcPct val="115000"/>
              </a:lnSpc>
              <a:spcBef>
                <a:spcPts val="0"/>
              </a:spcBef>
              <a:spcAft>
                <a:spcPts val="0"/>
              </a:spcAft>
              <a:buClr>
                <a:schemeClr val="dk1"/>
              </a:buClr>
              <a:buSzPts val="1100"/>
              <a:buFont typeface="Arial"/>
              <a:buNone/>
            </a:pPr>
            <a:r>
              <a:rPr lang="en" sz="1100">
                <a:solidFill>
                  <a:srgbClr val="6D9EEB"/>
                </a:solidFill>
                <a:latin typeface="Titillium Web"/>
                <a:ea typeface="Titillium Web"/>
                <a:cs typeface="Titillium Web"/>
                <a:sym typeface="Titillium Web"/>
              </a:rPr>
              <a:t>-</a:t>
            </a:r>
            <a:r>
              <a:rPr b="1" lang="en" sz="1100">
                <a:solidFill>
                  <a:srgbClr val="6D9EEB"/>
                </a:solidFill>
                <a:latin typeface="Titillium Web"/>
                <a:ea typeface="Titillium Web"/>
                <a:cs typeface="Titillium Web"/>
                <a:sym typeface="Titillium Web"/>
              </a:rPr>
              <a:t>Hypertension</a:t>
            </a:r>
            <a:endParaRPr b="1" sz="1100">
              <a:solidFill>
                <a:srgbClr val="6D9EEB"/>
              </a:solidFill>
              <a:latin typeface="Titillium Web"/>
              <a:ea typeface="Titillium Web"/>
              <a:cs typeface="Titillium Web"/>
              <a:sym typeface="Titillium Web"/>
            </a:endParaRPr>
          </a:p>
          <a:p>
            <a:pPr indent="0" lvl="0" marL="0" rtl="0" algn="l">
              <a:lnSpc>
                <a:spcPct val="115000"/>
              </a:lnSpc>
              <a:spcBef>
                <a:spcPts val="0"/>
              </a:spcBef>
              <a:spcAft>
                <a:spcPts val="0"/>
              </a:spcAft>
              <a:buClr>
                <a:schemeClr val="dk1"/>
              </a:buClr>
              <a:buSzPts val="1100"/>
              <a:buFont typeface="Arial"/>
              <a:buNone/>
            </a:pPr>
            <a:r>
              <a:rPr lang="en" sz="1100">
                <a:solidFill>
                  <a:srgbClr val="6D9EEB"/>
                </a:solidFill>
                <a:latin typeface="Titillium Web"/>
                <a:ea typeface="Titillium Web"/>
                <a:cs typeface="Titillium Web"/>
                <a:sym typeface="Titillium Web"/>
              </a:rPr>
              <a:t>-Elimination of </a:t>
            </a:r>
            <a:r>
              <a:rPr b="1" lang="en" sz="1100">
                <a:solidFill>
                  <a:srgbClr val="6D9EEB"/>
                </a:solidFill>
                <a:latin typeface="Titillium Web"/>
                <a:ea typeface="Titillium Web"/>
                <a:cs typeface="Titillium Web"/>
                <a:sym typeface="Titillium Web"/>
              </a:rPr>
              <a:t>toxins</a:t>
            </a:r>
            <a:endParaRPr b="1" sz="1100">
              <a:solidFill>
                <a:srgbClr val="6D9EEB"/>
              </a:solidFill>
              <a:latin typeface="Titillium Web"/>
              <a:ea typeface="Titillium Web"/>
              <a:cs typeface="Titillium Web"/>
              <a:sym typeface="Titillium Web"/>
            </a:endParaRPr>
          </a:p>
          <a:p>
            <a:pPr indent="0" lvl="0" marL="0" rtl="0" algn="l">
              <a:spcBef>
                <a:spcPts val="0"/>
              </a:spcBef>
              <a:spcAft>
                <a:spcPts val="0"/>
              </a:spcAft>
              <a:buNone/>
            </a:pPr>
            <a:r>
              <a:t/>
            </a:r>
            <a:endParaRPr sz="1100">
              <a:solidFill>
                <a:srgbClr val="6D9EEB"/>
              </a:solidFill>
              <a:latin typeface="Titillium Web"/>
              <a:ea typeface="Titillium Web"/>
              <a:cs typeface="Titillium Web"/>
              <a:sym typeface="Titillium Web"/>
            </a:endParaRPr>
          </a:p>
        </p:txBody>
      </p:sp>
      <p:grpSp>
        <p:nvGrpSpPr>
          <p:cNvPr id="171" name="Google Shape;171;p21"/>
          <p:cNvGrpSpPr/>
          <p:nvPr/>
        </p:nvGrpSpPr>
        <p:grpSpPr>
          <a:xfrm>
            <a:off x="1198429" y="3019755"/>
            <a:ext cx="227109" cy="419983"/>
            <a:chOff x="4136752" y="1733232"/>
            <a:chExt cx="723738" cy="1422708"/>
          </a:xfrm>
        </p:grpSpPr>
        <p:sp>
          <p:nvSpPr>
            <p:cNvPr id="172" name="Google Shape;172;p21"/>
            <p:cNvSpPr/>
            <p:nvPr/>
          </p:nvSpPr>
          <p:spPr>
            <a:xfrm>
              <a:off x="4149190" y="1733232"/>
              <a:ext cx="711300" cy="1422600"/>
            </a:xfrm>
            <a:prstGeom prst="chevron">
              <a:avLst>
                <a:gd fmla="val 52989" name="adj"/>
              </a:avLst>
            </a:prstGeom>
            <a:solidFill>
              <a:srgbClr val="0C343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C343D"/>
                </a:solidFill>
                <a:latin typeface="Arial"/>
                <a:ea typeface="Arial"/>
                <a:cs typeface="Arial"/>
                <a:sym typeface="Arial"/>
              </a:endParaRPr>
            </a:p>
          </p:txBody>
        </p:sp>
        <p:sp>
          <p:nvSpPr>
            <p:cNvPr id="173" name="Google Shape;173;p21"/>
            <p:cNvSpPr/>
            <p:nvPr/>
          </p:nvSpPr>
          <p:spPr>
            <a:xfrm rot="10800000">
              <a:off x="4136752" y="2819640"/>
              <a:ext cx="288000" cy="336300"/>
            </a:xfrm>
            <a:prstGeom prst="rect">
              <a:avLst/>
            </a:prstGeom>
            <a:solidFill>
              <a:srgbClr val="0C343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C343D"/>
                </a:solidFill>
                <a:latin typeface="Arial"/>
                <a:ea typeface="Arial"/>
                <a:cs typeface="Arial"/>
                <a:sym typeface="Arial"/>
              </a:endParaRPr>
            </a:p>
          </p:txBody>
        </p:sp>
        <p:sp>
          <p:nvSpPr>
            <p:cNvPr id="174" name="Google Shape;174;p21"/>
            <p:cNvSpPr/>
            <p:nvPr/>
          </p:nvSpPr>
          <p:spPr>
            <a:xfrm rot="10800000">
              <a:off x="4136752" y="1733274"/>
              <a:ext cx="288000" cy="336300"/>
            </a:xfrm>
            <a:prstGeom prst="rect">
              <a:avLst/>
            </a:prstGeom>
            <a:solidFill>
              <a:srgbClr val="0C343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C343D"/>
                </a:solidFill>
                <a:latin typeface="Arial"/>
                <a:ea typeface="Arial"/>
                <a:cs typeface="Arial"/>
                <a:sym typeface="Arial"/>
              </a:endParaRPr>
            </a:p>
          </p:txBody>
        </p:sp>
      </p:grpSp>
      <p:sp>
        <p:nvSpPr>
          <p:cNvPr id="175" name="Google Shape;175;p21"/>
          <p:cNvSpPr txBox="1"/>
          <p:nvPr/>
        </p:nvSpPr>
        <p:spPr>
          <a:xfrm>
            <a:off x="381600" y="3041350"/>
            <a:ext cx="932400" cy="3768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 sz="1900">
                <a:solidFill>
                  <a:srgbClr val="134F5C"/>
                </a:solidFill>
                <a:latin typeface="Titillium Web"/>
                <a:ea typeface="Titillium Web"/>
                <a:cs typeface="Titillium Web"/>
                <a:sym typeface="Titillium Web"/>
              </a:rPr>
              <a:t>MAO</a:t>
            </a:r>
            <a:endParaRPr b="1" sz="1900">
              <a:solidFill>
                <a:srgbClr val="134F5C"/>
              </a:solidFill>
              <a:latin typeface="Titillium Web"/>
              <a:ea typeface="Titillium Web"/>
              <a:cs typeface="Titillium Web"/>
              <a:sym typeface="Titillium Web"/>
            </a:endParaRPr>
          </a:p>
        </p:txBody>
      </p:sp>
      <p:sp>
        <p:nvSpPr>
          <p:cNvPr id="176" name="Google Shape;176;p21"/>
          <p:cNvSpPr txBox="1"/>
          <p:nvPr/>
        </p:nvSpPr>
        <p:spPr>
          <a:xfrm>
            <a:off x="1440150" y="3041350"/>
            <a:ext cx="4679700" cy="569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100">
                <a:solidFill>
                  <a:srgbClr val="D5A6BD"/>
                </a:solidFill>
                <a:latin typeface="Titillium Web"/>
                <a:ea typeface="Titillium Web"/>
                <a:cs typeface="Titillium Web"/>
                <a:sym typeface="Titillium Web"/>
              </a:rPr>
              <a:t>Most</a:t>
            </a:r>
            <a:r>
              <a:rPr lang="en" sz="1100">
                <a:solidFill>
                  <a:srgbClr val="D5A6BD"/>
                </a:solidFill>
                <a:latin typeface="Titillium Web"/>
                <a:ea typeface="Titillium Web"/>
                <a:cs typeface="Titillium Web"/>
                <a:sym typeface="Titillium Web"/>
              </a:rPr>
              <a:t> diuretics act by interfering with the normal sodium reabsorption by the renal tubules resulting into sodium and water excretion.</a:t>
            </a:r>
            <a:endParaRPr sz="1100">
              <a:solidFill>
                <a:srgbClr val="D5A6BD"/>
              </a:solidFill>
              <a:latin typeface="Titillium Web"/>
              <a:ea typeface="Titillium Web"/>
              <a:cs typeface="Titillium Web"/>
              <a:sym typeface="Titillium Web"/>
            </a:endParaRPr>
          </a:p>
        </p:txBody>
      </p:sp>
      <p:grpSp>
        <p:nvGrpSpPr>
          <p:cNvPr id="177" name="Google Shape;177;p21"/>
          <p:cNvGrpSpPr/>
          <p:nvPr/>
        </p:nvGrpSpPr>
        <p:grpSpPr>
          <a:xfrm>
            <a:off x="1198429" y="3805880"/>
            <a:ext cx="227109" cy="419983"/>
            <a:chOff x="4136752" y="1733232"/>
            <a:chExt cx="723738" cy="1422708"/>
          </a:xfrm>
        </p:grpSpPr>
        <p:sp>
          <p:nvSpPr>
            <p:cNvPr id="178" name="Google Shape;178;p21"/>
            <p:cNvSpPr/>
            <p:nvPr/>
          </p:nvSpPr>
          <p:spPr>
            <a:xfrm>
              <a:off x="4149190" y="1733232"/>
              <a:ext cx="711300" cy="1422600"/>
            </a:xfrm>
            <a:prstGeom prst="chevron">
              <a:avLst>
                <a:gd fmla="val 52989" name="adj"/>
              </a:avLst>
            </a:prstGeom>
            <a:solidFill>
              <a:srgbClr val="0C343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C343D"/>
                </a:solidFill>
                <a:latin typeface="Arial"/>
                <a:ea typeface="Arial"/>
                <a:cs typeface="Arial"/>
                <a:sym typeface="Arial"/>
              </a:endParaRPr>
            </a:p>
          </p:txBody>
        </p:sp>
        <p:sp>
          <p:nvSpPr>
            <p:cNvPr id="179" name="Google Shape;179;p21"/>
            <p:cNvSpPr/>
            <p:nvPr/>
          </p:nvSpPr>
          <p:spPr>
            <a:xfrm rot="10800000">
              <a:off x="4136752" y="2819640"/>
              <a:ext cx="288000" cy="336300"/>
            </a:xfrm>
            <a:prstGeom prst="rect">
              <a:avLst/>
            </a:prstGeom>
            <a:solidFill>
              <a:srgbClr val="0C343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C343D"/>
                </a:solidFill>
                <a:latin typeface="Arial"/>
                <a:ea typeface="Arial"/>
                <a:cs typeface="Arial"/>
                <a:sym typeface="Arial"/>
              </a:endParaRPr>
            </a:p>
          </p:txBody>
        </p:sp>
        <p:sp>
          <p:nvSpPr>
            <p:cNvPr id="180" name="Google Shape;180;p21"/>
            <p:cNvSpPr/>
            <p:nvPr/>
          </p:nvSpPr>
          <p:spPr>
            <a:xfrm rot="10800000">
              <a:off x="4136752" y="1733274"/>
              <a:ext cx="288000" cy="336300"/>
            </a:xfrm>
            <a:prstGeom prst="rect">
              <a:avLst/>
            </a:prstGeom>
            <a:solidFill>
              <a:srgbClr val="0C343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C343D"/>
                </a:solidFill>
                <a:latin typeface="Arial"/>
                <a:ea typeface="Arial"/>
                <a:cs typeface="Arial"/>
                <a:sym typeface="Arial"/>
              </a:endParaRPr>
            </a:p>
          </p:txBody>
        </p:sp>
      </p:grpSp>
      <p:sp>
        <p:nvSpPr>
          <p:cNvPr id="181" name="Google Shape;181;p21"/>
          <p:cNvSpPr txBox="1"/>
          <p:nvPr/>
        </p:nvSpPr>
        <p:spPr>
          <a:xfrm>
            <a:off x="-30350" y="3827475"/>
            <a:ext cx="1455900" cy="3768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
                <a:solidFill>
                  <a:srgbClr val="134F5C"/>
                </a:solidFill>
                <a:latin typeface="Titillium Web"/>
                <a:ea typeface="Titillium Web"/>
                <a:cs typeface="Titillium Web"/>
                <a:sym typeface="Titillium Web"/>
              </a:rPr>
              <a:t>Site of action</a:t>
            </a:r>
            <a:endParaRPr b="1">
              <a:solidFill>
                <a:srgbClr val="134F5C"/>
              </a:solidFill>
              <a:latin typeface="Titillium Web"/>
              <a:ea typeface="Titillium Web"/>
              <a:cs typeface="Titillium Web"/>
              <a:sym typeface="Titillium Web"/>
            </a:endParaRPr>
          </a:p>
        </p:txBody>
      </p:sp>
      <p:sp>
        <p:nvSpPr>
          <p:cNvPr id="182" name="Google Shape;182;p21"/>
          <p:cNvSpPr txBox="1"/>
          <p:nvPr/>
        </p:nvSpPr>
        <p:spPr>
          <a:xfrm>
            <a:off x="1455900" y="3797938"/>
            <a:ext cx="5722500" cy="906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100">
                <a:latin typeface="Titillium Web"/>
                <a:ea typeface="Titillium Web"/>
                <a:cs typeface="Titillium Web"/>
                <a:sym typeface="Titillium Web"/>
              </a:rPr>
              <a:t>Target</a:t>
            </a:r>
            <a:r>
              <a:rPr lang="en" sz="1100">
                <a:latin typeface="Titillium Web"/>
                <a:ea typeface="Titillium Web"/>
                <a:cs typeface="Titillium Web"/>
                <a:sym typeface="Titillium Web"/>
              </a:rPr>
              <a:t> molecules for diuretics are carriers or transporters in luminal membrane of renal tubular cells required for tubular reabsorption of sodium from filtrate back into blood </a:t>
            </a:r>
            <a:endParaRPr sz="1100">
              <a:latin typeface="Titillium Web"/>
              <a:ea typeface="Titillium Web"/>
              <a:cs typeface="Titillium Web"/>
              <a:sym typeface="Titillium Web"/>
            </a:endParaRPr>
          </a:p>
          <a:p>
            <a:pPr indent="0" lvl="0" marL="0" rtl="0" algn="l">
              <a:lnSpc>
                <a:spcPct val="115000"/>
              </a:lnSpc>
              <a:spcBef>
                <a:spcPts val="0"/>
              </a:spcBef>
              <a:spcAft>
                <a:spcPts val="0"/>
              </a:spcAft>
              <a:buClr>
                <a:schemeClr val="dk1"/>
              </a:buClr>
              <a:buSzPts val="1100"/>
              <a:buFont typeface="Arial"/>
              <a:buNone/>
            </a:pPr>
            <a:r>
              <a:rPr lang="en" sz="900">
                <a:solidFill>
                  <a:srgbClr val="B7B7B7"/>
                </a:solidFill>
                <a:latin typeface="Titillium Web"/>
                <a:ea typeface="Titillium Web"/>
                <a:cs typeface="Titillium Web"/>
                <a:sym typeface="Titillium Web"/>
              </a:rPr>
              <a:t>so diuretics inhibit these carriers therefore inhibit reabsorption</a:t>
            </a:r>
            <a:endParaRPr sz="900">
              <a:solidFill>
                <a:srgbClr val="B7B7B7"/>
              </a:solidFill>
              <a:latin typeface="Titillium Web"/>
              <a:ea typeface="Titillium Web"/>
              <a:cs typeface="Titillium Web"/>
              <a:sym typeface="Titillium Web"/>
            </a:endParaRPr>
          </a:p>
          <a:p>
            <a:pPr indent="0" lvl="0" marL="0" rtl="0" algn="l">
              <a:spcBef>
                <a:spcPts val="0"/>
              </a:spcBef>
              <a:spcAft>
                <a:spcPts val="0"/>
              </a:spcAft>
              <a:buNone/>
            </a:pPr>
            <a:r>
              <a:t/>
            </a:r>
            <a:endParaRPr sz="1100">
              <a:latin typeface="Titillium Web"/>
              <a:ea typeface="Titillium Web"/>
              <a:cs typeface="Titillium Web"/>
              <a:sym typeface="Titillium Web"/>
            </a:endParaRPr>
          </a:p>
        </p:txBody>
      </p:sp>
      <p:sp>
        <p:nvSpPr>
          <p:cNvPr id="183" name="Google Shape;183;p21"/>
          <p:cNvSpPr txBox="1"/>
          <p:nvPr/>
        </p:nvSpPr>
        <p:spPr>
          <a:xfrm>
            <a:off x="1772247" y="4715250"/>
            <a:ext cx="4015500" cy="507900"/>
          </a:xfrm>
          <a:prstGeom prst="rect">
            <a:avLst/>
          </a:prstGeom>
          <a:noFill/>
          <a:ln cap="flat" cmpd="sng" w="9525">
            <a:solidFill>
              <a:srgbClr val="000000"/>
            </a:solidFill>
            <a:prstDash val="dash"/>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solidFill>
                  <a:srgbClr val="134F5C"/>
                </a:solidFill>
                <a:latin typeface="Titillium Web"/>
                <a:ea typeface="Titillium Web"/>
                <a:cs typeface="Titillium Web"/>
                <a:sym typeface="Titillium Web"/>
              </a:rPr>
              <a:t>Main Classes of Diuretics</a:t>
            </a:r>
            <a:endParaRPr b="1" sz="2100">
              <a:solidFill>
                <a:srgbClr val="134F5C"/>
              </a:solidFill>
              <a:latin typeface="Titillium Web"/>
              <a:ea typeface="Titillium Web"/>
              <a:cs typeface="Titillium Web"/>
              <a:sym typeface="Titillium Web"/>
            </a:endParaRPr>
          </a:p>
        </p:txBody>
      </p:sp>
      <p:sp>
        <p:nvSpPr>
          <p:cNvPr id="184" name="Google Shape;184;p21"/>
          <p:cNvSpPr/>
          <p:nvPr/>
        </p:nvSpPr>
        <p:spPr>
          <a:xfrm>
            <a:off x="106806" y="5386575"/>
            <a:ext cx="1482000" cy="3309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1000">
                <a:latin typeface="Titillium Web"/>
                <a:ea typeface="Titillium Web"/>
                <a:cs typeface="Titillium Web"/>
                <a:sym typeface="Titillium Web"/>
              </a:rPr>
              <a:t>Carbonic Anhydrase</a:t>
            </a:r>
            <a:endParaRPr sz="1000">
              <a:latin typeface="Titillium Web"/>
              <a:ea typeface="Titillium Web"/>
              <a:cs typeface="Titillium Web"/>
              <a:sym typeface="Titillium Web"/>
            </a:endParaRPr>
          </a:p>
          <a:p>
            <a:pPr indent="0" lvl="0" marL="0" rtl="0" algn="ctr">
              <a:lnSpc>
                <a:spcPct val="115000"/>
              </a:lnSpc>
              <a:spcBef>
                <a:spcPts val="0"/>
              </a:spcBef>
              <a:spcAft>
                <a:spcPts val="0"/>
              </a:spcAft>
              <a:buClr>
                <a:schemeClr val="dk1"/>
              </a:buClr>
              <a:buSzPts val="1100"/>
              <a:buFont typeface="Arial"/>
              <a:buNone/>
            </a:pPr>
            <a:r>
              <a:rPr lang="en" sz="1000">
                <a:latin typeface="Titillium Web"/>
                <a:ea typeface="Titillium Web"/>
                <a:cs typeface="Titillium Web"/>
                <a:sym typeface="Titillium Web"/>
              </a:rPr>
              <a:t>inhibitors</a:t>
            </a:r>
            <a:endParaRPr sz="1000">
              <a:latin typeface="Titillium Web"/>
              <a:ea typeface="Titillium Web"/>
              <a:cs typeface="Titillium Web"/>
              <a:sym typeface="Titillium Web"/>
            </a:endParaRPr>
          </a:p>
        </p:txBody>
      </p:sp>
      <p:sp>
        <p:nvSpPr>
          <p:cNvPr id="185" name="Google Shape;185;p21"/>
          <p:cNvSpPr txBox="1"/>
          <p:nvPr/>
        </p:nvSpPr>
        <p:spPr>
          <a:xfrm>
            <a:off x="-89841" y="5162588"/>
            <a:ext cx="4206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300">
                <a:solidFill>
                  <a:srgbClr val="345B63"/>
                </a:solidFill>
                <a:latin typeface="Titillium Web"/>
                <a:ea typeface="Titillium Web"/>
                <a:cs typeface="Titillium Web"/>
                <a:sym typeface="Titillium Web"/>
              </a:rPr>
              <a:t>1</a:t>
            </a:r>
            <a:endParaRPr b="1" sz="3300">
              <a:solidFill>
                <a:srgbClr val="134F5C"/>
              </a:solidFill>
              <a:latin typeface="Titillium Web"/>
              <a:ea typeface="Titillium Web"/>
              <a:cs typeface="Titillium Web"/>
              <a:sym typeface="Titillium Web"/>
            </a:endParaRPr>
          </a:p>
        </p:txBody>
      </p:sp>
      <p:sp>
        <p:nvSpPr>
          <p:cNvPr id="186" name="Google Shape;186;p21"/>
          <p:cNvSpPr/>
          <p:nvPr/>
        </p:nvSpPr>
        <p:spPr>
          <a:xfrm>
            <a:off x="3039006" y="5386575"/>
            <a:ext cx="1482000" cy="3309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Titillium Web"/>
                <a:ea typeface="Titillium Web"/>
                <a:cs typeface="Titillium Web"/>
                <a:sym typeface="Titillium Web"/>
              </a:rPr>
              <a:t>Loop Diuretics</a:t>
            </a:r>
            <a:endParaRPr sz="1000">
              <a:latin typeface="Titillium Web"/>
              <a:ea typeface="Titillium Web"/>
              <a:cs typeface="Titillium Web"/>
              <a:sym typeface="Titillium Web"/>
            </a:endParaRPr>
          </a:p>
        </p:txBody>
      </p:sp>
      <p:sp>
        <p:nvSpPr>
          <p:cNvPr id="187" name="Google Shape;187;p21"/>
          <p:cNvSpPr txBox="1"/>
          <p:nvPr/>
        </p:nvSpPr>
        <p:spPr>
          <a:xfrm>
            <a:off x="2826209" y="5205663"/>
            <a:ext cx="4206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300">
                <a:solidFill>
                  <a:srgbClr val="345B63"/>
                </a:solidFill>
                <a:latin typeface="Titillium Web"/>
                <a:ea typeface="Titillium Web"/>
                <a:cs typeface="Titillium Web"/>
                <a:sym typeface="Titillium Web"/>
              </a:rPr>
              <a:t>2</a:t>
            </a:r>
            <a:endParaRPr b="1" sz="3300">
              <a:solidFill>
                <a:srgbClr val="134F5C"/>
              </a:solidFill>
              <a:latin typeface="Titillium Web"/>
              <a:ea typeface="Titillium Web"/>
              <a:cs typeface="Titillium Web"/>
              <a:sym typeface="Titillium Web"/>
            </a:endParaRPr>
          </a:p>
        </p:txBody>
      </p:sp>
      <p:sp>
        <p:nvSpPr>
          <p:cNvPr id="188" name="Google Shape;188;p21"/>
          <p:cNvSpPr/>
          <p:nvPr/>
        </p:nvSpPr>
        <p:spPr>
          <a:xfrm>
            <a:off x="5860556" y="5386575"/>
            <a:ext cx="1482000" cy="3309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Titillium Web"/>
                <a:ea typeface="Titillium Web"/>
                <a:cs typeface="Titillium Web"/>
                <a:sym typeface="Titillium Web"/>
              </a:rPr>
              <a:t>Thiazide </a:t>
            </a:r>
            <a:r>
              <a:rPr lang="en" sz="1000">
                <a:solidFill>
                  <a:schemeClr val="dk1"/>
                </a:solidFill>
                <a:latin typeface="Titillium Web"/>
                <a:ea typeface="Titillium Web"/>
                <a:cs typeface="Titillium Web"/>
                <a:sym typeface="Titillium Web"/>
              </a:rPr>
              <a:t>Diuretics</a:t>
            </a:r>
            <a:endParaRPr sz="1000">
              <a:latin typeface="Titillium Web"/>
              <a:ea typeface="Titillium Web"/>
              <a:cs typeface="Titillium Web"/>
              <a:sym typeface="Titillium Web"/>
            </a:endParaRPr>
          </a:p>
        </p:txBody>
      </p:sp>
      <p:sp>
        <p:nvSpPr>
          <p:cNvPr id="189" name="Google Shape;189;p21"/>
          <p:cNvSpPr txBox="1"/>
          <p:nvPr/>
        </p:nvSpPr>
        <p:spPr>
          <a:xfrm>
            <a:off x="5609959" y="5205663"/>
            <a:ext cx="4206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300">
                <a:solidFill>
                  <a:srgbClr val="345B63"/>
                </a:solidFill>
                <a:latin typeface="Titillium Web"/>
                <a:ea typeface="Titillium Web"/>
                <a:cs typeface="Titillium Web"/>
                <a:sym typeface="Titillium Web"/>
              </a:rPr>
              <a:t>3</a:t>
            </a:r>
            <a:endParaRPr b="1" sz="3300">
              <a:solidFill>
                <a:srgbClr val="134F5C"/>
              </a:solidFill>
              <a:latin typeface="Titillium Web"/>
              <a:ea typeface="Titillium Web"/>
              <a:cs typeface="Titillium Web"/>
              <a:sym typeface="Titillium Web"/>
            </a:endParaRPr>
          </a:p>
        </p:txBody>
      </p:sp>
      <p:sp>
        <p:nvSpPr>
          <p:cNvPr id="190" name="Google Shape;190;p21"/>
          <p:cNvSpPr/>
          <p:nvPr/>
        </p:nvSpPr>
        <p:spPr>
          <a:xfrm>
            <a:off x="1548956" y="6031800"/>
            <a:ext cx="1482000" cy="3309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Titillium Web"/>
                <a:ea typeface="Titillium Web"/>
                <a:cs typeface="Titillium Web"/>
                <a:sym typeface="Titillium Web"/>
              </a:rPr>
              <a:t>K+ sparing </a:t>
            </a:r>
            <a:r>
              <a:rPr lang="en" sz="1000">
                <a:solidFill>
                  <a:schemeClr val="dk1"/>
                </a:solidFill>
                <a:latin typeface="Titillium Web"/>
                <a:ea typeface="Titillium Web"/>
                <a:cs typeface="Titillium Web"/>
                <a:sym typeface="Titillium Web"/>
              </a:rPr>
              <a:t>Diuretics</a:t>
            </a:r>
            <a:endParaRPr sz="1000">
              <a:latin typeface="Titillium Web"/>
              <a:ea typeface="Titillium Web"/>
              <a:cs typeface="Titillium Web"/>
              <a:sym typeface="Titillium Web"/>
            </a:endParaRPr>
          </a:p>
        </p:txBody>
      </p:sp>
      <p:sp>
        <p:nvSpPr>
          <p:cNvPr id="191" name="Google Shape;191;p21"/>
          <p:cNvSpPr/>
          <p:nvPr/>
        </p:nvSpPr>
        <p:spPr>
          <a:xfrm>
            <a:off x="4521006" y="6031800"/>
            <a:ext cx="1482000" cy="3309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000">
                <a:latin typeface="Titillium Web"/>
                <a:ea typeface="Titillium Web"/>
                <a:cs typeface="Titillium Web"/>
                <a:sym typeface="Titillium Web"/>
              </a:rPr>
              <a:t>Osmotic</a:t>
            </a:r>
            <a:endParaRPr sz="1000">
              <a:latin typeface="Titillium Web"/>
              <a:ea typeface="Titillium Web"/>
              <a:cs typeface="Titillium Web"/>
              <a:sym typeface="Titillium Web"/>
            </a:endParaRPr>
          </a:p>
          <a:p>
            <a:pPr indent="0" lvl="0" marL="0" rtl="0" algn="ctr">
              <a:spcBef>
                <a:spcPts val="0"/>
              </a:spcBef>
              <a:spcAft>
                <a:spcPts val="0"/>
              </a:spcAft>
              <a:buClr>
                <a:schemeClr val="dk1"/>
              </a:buClr>
              <a:buSzPts val="1100"/>
              <a:buFont typeface="Arial"/>
              <a:buNone/>
            </a:pPr>
            <a:r>
              <a:rPr lang="en" sz="1000">
                <a:latin typeface="Titillium Web"/>
                <a:ea typeface="Titillium Web"/>
                <a:cs typeface="Titillium Web"/>
                <a:sym typeface="Titillium Web"/>
              </a:rPr>
              <a:t>Diuretics</a:t>
            </a:r>
            <a:endParaRPr sz="1000">
              <a:latin typeface="Titillium Web"/>
              <a:ea typeface="Titillium Web"/>
              <a:cs typeface="Titillium Web"/>
              <a:sym typeface="Titillium Web"/>
            </a:endParaRPr>
          </a:p>
        </p:txBody>
      </p:sp>
      <p:sp>
        <p:nvSpPr>
          <p:cNvPr id="192" name="Google Shape;192;p21"/>
          <p:cNvSpPr txBox="1"/>
          <p:nvPr/>
        </p:nvSpPr>
        <p:spPr>
          <a:xfrm>
            <a:off x="4338409" y="5836738"/>
            <a:ext cx="4206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300">
                <a:solidFill>
                  <a:srgbClr val="345B63"/>
                </a:solidFill>
                <a:latin typeface="Titillium Web"/>
                <a:ea typeface="Titillium Web"/>
                <a:cs typeface="Titillium Web"/>
                <a:sym typeface="Titillium Web"/>
              </a:rPr>
              <a:t>5</a:t>
            </a:r>
            <a:endParaRPr b="1" sz="3300">
              <a:solidFill>
                <a:srgbClr val="134F5C"/>
              </a:solidFill>
              <a:latin typeface="Titillium Web"/>
              <a:ea typeface="Titillium Web"/>
              <a:cs typeface="Titillium Web"/>
              <a:sym typeface="Titillium Web"/>
            </a:endParaRPr>
          </a:p>
        </p:txBody>
      </p:sp>
      <p:sp>
        <p:nvSpPr>
          <p:cNvPr id="193" name="Google Shape;193;p21"/>
          <p:cNvSpPr txBox="1"/>
          <p:nvPr/>
        </p:nvSpPr>
        <p:spPr>
          <a:xfrm>
            <a:off x="1314009" y="5850888"/>
            <a:ext cx="4206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300">
                <a:solidFill>
                  <a:srgbClr val="345B63"/>
                </a:solidFill>
                <a:latin typeface="Titillium Web"/>
                <a:ea typeface="Titillium Web"/>
                <a:cs typeface="Titillium Web"/>
                <a:sym typeface="Titillium Web"/>
              </a:rPr>
              <a:t>4</a:t>
            </a:r>
            <a:endParaRPr b="1" sz="3300">
              <a:solidFill>
                <a:srgbClr val="134F5C"/>
              </a:solidFill>
              <a:latin typeface="Titillium Web"/>
              <a:ea typeface="Titillium Web"/>
              <a:cs typeface="Titillium Web"/>
              <a:sym typeface="Titillium Web"/>
            </a:endParaRPr>
          </a:p>
        </p:txBody>
      </p:sp>
      <p:sp>
        <p:nvSpPr>
          <p:cNvPr id="194" name="Google Shape;194;p21"/>
          <p:cNvSpPr txBox="1"/>
          <p:nvPr/>
        </p:nvSpPr>
        <p:spPr>
          <a:xfrm>
            <a:off x="1772250" y="20000"/>
            <a:ext cx="4015500" cy="631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None/>
            </a:pPr>
            <a:r>
              <a:rPr b="1" lang="en" sz="2900">
                <a:solidFill>
                  <a:srgbClr val="134F5C"/>
                </a:solidFill>
                <a:highlight>
                  <a:srgbClr val="FFFFFF"/>
                </a:highlight>
                <a:latin typeface="Titillium Web"/>
                <a:ea typeface="Titillium Web"/>
                <a:cs typeface="Titillium Web"/>
                <a:sym typeface="Titillium Web"/>
              </a:rPr>
              <a:t>Diuretics</a:t>
            </a:r>
            <a:endParaRPr b="1" sz="2900">
              <a:solidFill>
                <a:srgbClr val="134F5C"/>
              </a:solidFill>
              <a:highlight>
                <a:srgbClr val="FFFFFF"/>
              </a:highlight>
              <a:latin typeface="Titillium Web"/>
              <a:ea typeface="Titillium Web"/>
              <a:cs typeface="Titillium Web"/>
              <a:sym typeface="Titillium Web"/>
            </a:endParaRPr>
          </a:p>
        </p:txBody>
      </p:sp>
      <p:cxnSp>
        <p:nvCxnSpPr>
          <p:cNvPr id="195" name="Google Shape;195;p21"/>
          <p:cNvCxnSpPr>
            <a:stCxn id="196" idx="2"/>
            <a:endCxn id="197" idx="1"/>
          </p:cNvCxnSpPr>
          <p:nvPr/>
        </p:nvCxnSpPr>
        <p:spPr>
          <a:xfrm>
            <a:off x="447750" y="8686776"/>
            <a:ext cx="1397400" cy="1128300"/>
          </a:xfrm>
          <a:prstGeom prst="bentConnector3">
            <a:avLst>
              <a:gd fmla="val 49996" name="adj1"/>
            </a:avLst>
          </a:prstGeom>
          <a:noFill/>
          <a:ln cap="flat" cmpd="sng" w="9525">
            <a:solidFill>
              <a:srgbClr val="000000"/>
            </a:solidFill>
            <a:prstDash val="solid"/>
            <a:round/>
            <a:headEnd len="sm" w="sm" type="none"/>
            <a:tailEnd len="sm" w="sm" type="none"/>
          </a:ln>
        </p:spPr>
      </p:cxnSp>
      <p:cxnSp>
        <p:nvCxnSpPr>
          <p:cNvPr id="198" name="Google Shape;198;p21"/>
          <p:cNvCxnSpPr>
            <a:stCxn id="196" idx="2"/>
            <a:endCxn id="199" idx="1"/>
          </p:cNvCxnSpPr>
          <p:nvPr/>
        </p:nvCxnSpPr>
        <p:spPr>
          <a:xfrm flipH="1" rot="10800000">
            <a:off x="447750" y="7773876"/>
            <a:ext cx="1397400" cy="912900"/>
          </a:xfrm>
          <a:prstGeom prst="bentConnector3">
            <a:avLst>
              <a:gd fmla="val 49996" name="adj1"/>
            </a:avLst>
          </a:prstGeom>
          <a:noFill/>
          <a:ln cap="flat" cmpd="sng" w="9525">
            <a:solidFill>
              <a:srgbClr val="000000"/>
            </a:solidFill>
            <a:prstDash val="solid"/>
            <a:round/>
            <a:headEnd len="sm" w="sm" type="none"/>
            <a:tailEnd len="sm" w="sm" type="none"/>
          </a:ln>
        </p:spPr>
      </p:cxnSp>
      <p:sp>
        <p:nvSpPr>
          <p:cNvPr id="196" name="Google Shape;196;p21"/>
          <p:cNvSpPr/>
          <p:nvPr/>
        </p:nvSpPr>
        <p:spPr>
          <a:xfrm rot="-5400000">
            <a:off x="-1379700" y="8468826"/>
            <a:ext cx="3219000" cy="435900"/>
          </a:xfrm>
          <a:prstGeom prst="roundRect">
            <a:avLst>
              <a:gd fmla="val 16667" name="adj"/>
            </a:avLst>
          </a:prstGeom>
          <a:solidFill>
            <a:srgbClr val="134F5C"/>
          </a:solidFill>
          <a:ln>
            <a:noFill/>
          </a:ln>
        </p:spPr>
        <p:txBody>
          <a:bodyPr anchorCtr="0" anchor="ctr" bIns="75875" lIns="75875" spcFirstLastPara="1" rIns="75875" wrap="square" tIns="75875">
            <a:noAutofit/>
          </a:bodyPr>
          <a:lstStyle/>
          <a:p>
            <a:pPr indent="0" lvl="0" marL="0" rtl="0" algn="ctr">
              <a:spcBef>
                <a:spcPts val="0"/>
              </a:spcBef>
              <a:spcAft>
                <a:spcPts val="0"/>
              </a:spcAft>
              <a:buClr>
                <a:schemeClr val="dk1"/>
              </a:buClr>
              <a:buSzPts val="1100"/>
              <a:buFont typeface="Arial"/>
              <a:buNone/>
            </a:pPr>
            <a:r>
              <a:rPr b="1" lang="en" sz="1200">
                <a:solidFill>
                  <a:schemeClr val="lt1"/>
                </a:solidFill>
                <a:latin typeface="Titillium Web"/>
                <a:ea typeface="Titillium Web"/>
                <a:cs typeface="Titillium Web"/>
                <a:sym typeface="Titillium Web"/>
              </a:rPr>
              <a:t>Classification of diuretics According to protein</a:t>
            </a:r>
            <a:endParaRPr b="1" sz="1200">
              <a:solidFill>
                <a:schemeClr val="lt1"/>
              </a:solidFill>
              <a:latin typeface="Titillium Web"/>
              <a:ea typeface="Titillium Web"/>
              <a:cs typeface="Titillium Web"/>
              <a:sym typeface="Titillium Web"/>
            </a:endParaRPr>
          </a:p>
        </p:txBody>
      </p:sp>
      <p:sp>
        <p:nvSpPr>
          <p:cNvPr id="199" name="Google Shape;199;p21"/>
          <p:cNvSpPr/>
          <p:nvPr/>
        </p:nvSpPr>
        <p:spPr>
          <a:xfrm>
            <a:off x="1845049" y="7608548"/>
            <a:ext cx="1343400" cy="330900"/>
          </a:xfrm>
          <a:prstGeom prst="roundRect">
            <a:avLst>
              <a:gd fmla="val 16667" name="adj"/>
            </a:avLst>
          </a:prstGeom>
          <a:solidFill>
            <a:srgbClr val="45818E"/>
          </a:solidFill>
          <a:ln>
            <a:noFill/>
          </a:ln>
        </p:spPr>
        <p:txBody>
          <a:bodyPr anchorCtr="0" anchor="ctr" bIns="75875" lIns="75875" spcFirstLastPara="1" rIns="75875" wrap="square" tIns="75875">
            <a:noAutofit/>
          </a:bodyPr>
          <a:lstStyle/>
          <a:p>
            <a:pPr indent="0" lvl="0" marL="0" rtl="0" algn="ctr">
              <a:spcBef>
                <a:spcPts val="0"/>
              </a:spcBef>
              <a:spcAft>
                <a:spcPts val="0"/>
              </a:spcAft>
              <a:buNone/>
            </a:pPr>
            <a:r>
              <a:rPr b="1" lang="en" sz="1100">
                <a:solidFill>
                  <a:schemeClr val="lt1"/>
                </a:solidFill>
                <a:latin typeface="Titillium Web"/>
                <a:ea typeface="Titillium Web"/>
                <a:cs typeface="Titillium Web"/>
                <a:sym typeface="Titillium Web"/>
              </a:rPr>
              <a:t>Target protein</a:t>
            </a:r>
            <a:endParaRPr b="1" sz="1100">
              <a:solidFill>
                <a:schemeClr val="lt1"/>
              </a:solidFill>
              <a:latin typeface="Titillium Web"/>
              <a:ea typeface="Titillium Web"/>
              <a:cs typeface="Titillium Web"/>
              <a:sym typeface="Titillium Web"/>
            </a:endParaRPr>
          </a:p>
        </p:txBody>
      </p:sp>
      <p:sp>
        <p:nvSpPr>
          <p:cNvPr id="197" name="Google Shape;197;p21"/>
          <p:cNvSpPr/>
          <p:nvPr/>
        </p:nvSpPr>
        <p:spPr>
          <a:xfrm>
            <a:off x="1845049" y="9649624"/>
            <a:ext cx="1343400" cy="330900"/>
          </a:xfrm>
          <a:prstGeom prst="roundRect">
            <a:avLst>
              <a:gd fmla="val 16667" name="adj"/>
            </a:avLst>
          </a:prstGeom>
          <a:solidFill>
            <a:srgbClr val="45818E"/>
          </a:solidFill>
          <a:ln>
            <a:noFill/>
          </a:ln>
        </p:spPr>
        <p:txBody>
          <a:bodyPr anchorCtr="0" anchor="ctr" bIns="75875" lIns="75875" spcFirstLastPara="1" rIns="75875" wrap="square" tIns="75875">
            <a:noAutofit/>
          </a:bodyPr>
          <a:lstStyle/>
          <a:p>
            <a:pPr indent="0" lvl="0" marL="0" rtl="0" algn="ctr">
              <a:spcBef>
                <a:spcPts val="0"/>
              </a:spcBef>
              <a:spcAft>
                <a:spcPts val="0"/>
              </a:spcAft>
              <a:buNone/>
            </a:pPr>
            <a:r>
              <a:rPr b="1" lang="en" sz="1000">
                <a:solidFill>
                  <a:srgbClr val="FFFFFF"/>
                </a:solidFill>
                <a:latin typeface="Titillium Web"/>
                <a:ea typeface="Titillium Web"/>
                <a:cs typeface="Titillium Web"/>
                <a:sym typeface="Titillium Web"/>
              </a:rPr>
              <a:t>No target protein</a:t>
            </a:r>
            <a:endParaRPr b="1" sz="1000">
              <a:solidFill>
                <a:srgbClr val="FFFFFF"/>
              </a:solidFill>
              <a:latin typeface="Titillium Web"/>
              <a:ea typeface="Titillium Web"/>
              <a:cs typeface="Titillium Web"/>
              <a:sym typeface="Titillium Web"/>
            </a:endParaRPr>
          </a:p>
        </p:txBody>
      </p:sp>
      <p:sp>
        <p:nvSpPr>
          <p:cNvPr id="200" name="Google Shape;200;p21"/>
          <p:cNvSpPr/>
          <p:nvPr/>
        </p:nvSpPr>
        <p:spPr>
          <a:xfrm>
            <a:off x="4463525" y="6902838"/>
            <a:ext cx="1032300" cy="330900"/>
          </a:xfrm>
          <a:prstGeom prst="roundRect">
            <a:avLst>
              <a:gd fmla="val 16667" name="adj"/>
            </a:avLst>
          </a:prstGeom>
          <a:solidFill>
            <a:srgbClr val="76A5AF"/>
          </a:solidFill>
          <a:ln>
            <a:noFill/>
          </a:ln>
        </p:spPr>
        <p:txBody>
          <a:bodyPr anchorCtr="0" anchor="ctr" bIns="75875" lIns="75875" spcFirstLastPara="1" rIns="75875" wrap="square" tIns="75875">
            <a:noAutofit/>
          </a:bodyPr>
          <a:lstStyle/>
          <a:p>
            <a:pPr indent="0" lvl="0" marL="0" rtl="0" algn="ctr">
              <a:spcBef>
                <a:spcPts val="0"/>
              </a:spcBef>
              <a:spcAft>
                <a:spcPts val="0"/>
              </a:spcAft>
              <a:buNone/>
            </a:pPr>
            <a:r>
              <a:rPr lang="en" sz="1100">
                <a:solidFill>
                  <a:schemeClr val="lt1"/>
                </a:solidFill>
                <a:latin typeface="Titillium Web"/>
                <a:ea typeface="Titillium Web"/>
                <a:cs typeface="Titillium Web"/>
                <a:sym typeface="Titillium Web"/>
              </a:rPr>
              <a:t>Transporter</a:t>
            </a:r>
            <a:endParaRPr sz="1100">
              <a:solidFill>
                <a:schemeClr val="lt1"/>
              </a:solidFill>
              <a:latin typeface="Titillium Web"/>
              <a:ea typeface="Titillium Web"/>
              <a:cs typeface="Titillium Web"/>
              <a:sym typeface="Titillium Web"/>
            </a:endParaRPr>
          </a:p>
        </p:txBody>
      </p:sp>
      <p:sp>
        <p:nvSpPr>
          <p:cNvPr id="201" name="Google Shape;201;p21"/>
          <p:cNvSpPr/>
          <p:nvPr/>
        </p:nvSpPr>
        <p:spPr>
          <a:xfrm>
            <a:off x="4463525" y="7856550"/>
            <a:ext cx="1032300" cy="330900"/>
          </a:xfrm>
          <a:prstGeom prst="roundRect">
            <a:avLst>
              <a:gd fmla="val 16667" name="adj"/>
            </a:avLst>
          </a:prstGeom>
          <a:solidFill>
            <a:srgbClr val="76A5AF"/>
          </a:solidFill>
          <a:ln>
            <a:noFill/>
          </a:ln>
        </p:spPr>
        <p:txBody>
          <a:bodyPr anchorCtr="0" anchor="ctr" bIns="75875" lIns="75875" spcFirstLastPara="1" rIns="75875" wrap="square" tIns="75875">
            <a:noAutofit/>
          </a:bodyPr>
          <a:lstStyle/>
          <a:p>
            <a:pPr indent="0" lvl="0" marL="0" rtl="0" algn="ctr">
              <a:spcBef>
                <a:spcPts val="0"/>
              </a:spcBef>
              <a:spcAft>
                <a:spcPts val="0"/>
              </a:spcAft>
              <a:buNone/>
            </a:pPr>
            <a:r>
              <a:rPr lang="en" sz="1100">
                <a:solidFill>
                  <a:schemeClr val="lt1"/>
                </a:solidFill>
                <a:latin typeface="Titillium Web"/>
                <a:ea typeface="Titillium Web"/>
                <a:cs typeface="Titillium Web"/>
                <a:sym typeface="Titillium Web"/>
              </a:rPr>
              <a:t>Ion channel</a:t>
            </a:r>
            <a:endParaRPr sz="1100">
              <a:solidFill>
                <a:schemeClr val="lt1"/>
              </a:solidFill>
              <a:latin typeface="Titillium Web"/>
              <a:ea typeface="Titillium Web"/>
              <a:cs typeface="Titillium Web"/>
              <a:sym typeface="Titillium Web"/>
            </a:endParaRPr>
          </a:p>
        </p:txBody>
      </p:sp>
      <p:cxnSp>
        <p:nvCxnSpPr>
          <p:cNvPr id="202" name="Google Shape;202;p21"/>
          <p:cNvCxnSpPr>
            <a:stCxn id="199" idx="3"/>
            <a:endCxn id="200" idx="1"/>
          </p:cNvCxnSpPr>
          <p:nvPr/>
        </p:nvCxnSpPr>
        <p:spPr>
          <a:xfrm flipH="1" rot="10800000">
            <a:off x="3188449" y="7068398"/>
            <a:ext cx="1275000" cy="705600"/>
          </a:xfrm>
          <a:prstGeom prst="bentConnector3">
            <a:avLst>
              <a:gd fmla="val 50003" name="adj1"/>
            </a:avLst>
          </a:prstGeom>
          <a:noFill/>
          <a:ln cap="flat" cmpd="sng" w="9525">
            <a:solidFill>
              <a:srgbClr val="000000"/>
            </a:solidFill>
            <a:prstDash val="solid"/>
            <a:round/>
            <a:headEnd len="sm" w="sm" type="none"/>
            <a:tailEnd len="sm" w="sm" type="none"/>
          </a:ln>
        </p:spPr>
      </p:cxnSp>
      <p:cxnSp>
        <p:nvCxnSpPr>
          <p:cNvPr id="203" name="Google Shape;203;p21"/>
          <p:cNvCxnSpPr>
            <a:stCxn id="199" idx="3"/>
            <a:endCxn id="201" idx="1"/>
          </p:cNvCxnSpPr>
          <p:nvPr/>
        </p:nvCxnSpPr>
        <p:spPr>
          <a:xfrm>
            <a:off x="3188449" y="7773998"/>
            <a:ext cx="1275000" cy="248100"/>
          </a:xfrm>
          <a:prstGeom prst="bentConnector3">
            <a:avLst>
              <a:gd fmla="val 50003" name="adj1"/>
            </a:avLst>
          </a:prstGeom>
          <a:noFill/>
          <a:ln cap="flat" cmpd="sng" w="9525">
            <a:solidFill>
              <a:srgbClr val="000000"/>
            </a:solidFill>
            <a:prstDash val="solid"/>
            <a:round/>
            <a:headEnd len="sm" w="sm" type="none"/>
            <a:tailEnd len="sm" w="sm" type="none"/>
          </a:ln>
        </p:spPr>
      </p:cxnSp>
      <p:cxnSp>
        <p:nvCxnSpPr>
          <p:cNvPr id="204" name="Google Shape;204;p21"/>
          <p:cNvCxnSpPr>
            <a:stCxn id="205" idx="1"/>
            <a:endCxn id="197" idx="3"/>
          </p:cNvCxnSpPr>
          <p:nvPr/>
        </p:nvCxnSpPr>
        <p:spPr>
          <a:xfrm rot="10800000">
            <a:off x="3188350" y="9815074"/>
            <a:ext cx="566100" cy="465600"/>
          </a:xfrm>
          <a:prstGeom prst="bentConnector3">
            <a:avLst>
              <a:gd fmla="val 49991" name="adj1"/>
            </a:avLst>
          </a:prstGeom>
          <a:noFill/>
          <a:ln cap="flat" cmpd="sng" w="9525">
            <a:solidFill>
              <a:srgbClr val="000000"/>
            </a:solidFill>
            <a:prstDash val="solid"/>
            <a:round/>
            <a:headEnd len="sm" w="sm" type="none"/>
            <a:tailEnd len="sm" w="sm" type="none"/>
          </a:ln>
        </p:spPr>
      </p:cxnSp>
      <p:sp>
        <p:nvSpPr>
          <p:cNvPr id="205" name="Google Shape;205;p21"/>
          <p:cNvSpPr/>
          <p:nvPr/>
        </p:nvSpPr>
        <p:spPr>
          <a:xfrm>
            <a:off x="3754450" y="10115224"/>
            <a:ext cx="1283700" cy="330900"/>
          </a:xfrm>
          <a:prstGeom prst="roundRect">
            <a:avLst>
              <a:gd fmla="val 16667" name="adj"/>
            </a:avLst>
          </a:prstGeom>
          <a:solidFill>
            <a:srgbClr val="D0E0E3"/>
          </a:solidFill>
          <a:ln>
            <a:noFill/>
          </a:ln>
        </p:spPr>
        <p:txBody>
          <a:bodyPr anchorCtr="0" anchor="ctr" bIns="75875" lIns="75875" spcFirstLastPara="1" rIns="75875" wrap="square" tIns="75875">
            <a:noAutofit/>
          </a:bodyPr>
          <a:lstStyle/>
          <a:p>
            <a:pPr indent="0" lvl="0" marL="0" rtl="0" algn="ctr">
              <a:spcBef>
                <a:spcPts val="0"/>
              </a:spcBef>
              <a:spcAft>
                <a:spcPts val="0"/>
              </a:spcAft>
              <a:buClr>
                <a:schemeClr val="dk1"/>
              </a:buClr>
              <a:buSzPts val="1100"/>
              <a:buFont typeface="Arial"/>
              <a:buNone/>
            </a:pPr>
            <a:r>
              <a:rPr lang="en" sz="1100">
                <a:latin typeface="Titillium Web"/>
                <a:ea typeface="Titillium Web"/>
                <a:cs typeface="Titillium Web"/>
                <a:sym typeface="Titillium Web"/>
              </a:rPr>
              <a:t>Osmotic</a:t>
            </a:r>
            <a:endParaRPr sz="1100">
              <a:latin typeface="Titillium Web"/>
              <a:ea typeface="Titillium Web"/>
              <a:cs typeface="Titillium Web"/>
              <a:sym typeface="Titillium Web"/>
            </a:endParaRPr>
          </a:p>
          <a:p>
            <a:pPr indent="0" lvl="0" marL="0" rtl="0" algn="ctr">
              <a:spcBef>
                <a:spcPts val="0"/>
              </a:spcBef>
              <a:spcAft>
                <a:spcPts val="0"/>
              </a:spcAft>
              <a:buClr>
                <a:schemeClr val="dk1"/>
              </a:buClr>
              <a:buSzPts val="1100"/>
              <a:buFont typeface="Arial"/>
              <a:buNone/>
            </a:pPr>
            <a:r>
              <a:rPr lang="en" sz="1100">
                <a:latin typeface="Titillium Web"/>
                <a:ea typeface="Titillium Web"/>
                <a:cs typeface="Titillium Web"/>
                <a:sym typeface="Titillium Web"/>
              </a:rPr>
              <a:t>Diuretics</a:t>
            </a:r>
            <a:endParaRPr sz="1100">
              <a:latin typeface="Titillium Web"/>
              <a:ea typeface="Titillium Web"/>
              <a:cs typeface="Titillium Web"/>
              <a:sym typeface="Titillium Web"/>
            </a:endParaRPr>
          </a:p>
        </p:txBody>
      </p:sp>
      <p:sp>
        <p:nvSpPr>
          <p:cNvPr id="206" name="Google Shape;206;p21"/>
          <p:cNvSpPr/>
          <p:nvPr/>
        </p:nvSpPr>
        <p:spPr>
          <a:xfrm>
            <a:off x="4463525" y="8775963"/>
            <a:ext cx="1032300" cy="232500"/>
          </a:xfrm>
          <a:prstGeom prst="roundRect">
            <a:avLst>
              <a:gd fmla="val 16667" name="adj"/>
            </a:avLst>
          </a:prstGeom>
          <a:solidFill>
            <a:srgbClr val="76A5AF"/>
          </a:solidFill>
          <a:ln>
            <a:noFill/>
          </a:ln>
        </p:spPr>
        <p:txBody>
          <a:bodyPr anchorCtr="0" anchor="ctr" bIns="75875" lIns="75875" spcFirstLastPara="1" rIns="75875" wrap="square" tIns="75875">
            <a:noAutofit/>
          </a:bodyPr>
          <a:lstStyle/>
          <a:p>
            <a:pPr indent="0" lvl="0" marL="0" rtl="0" algn="ctr">
              <a:spcBef>
                <a:spcPts val="0"/>
              </a:spcBef>
              <a:spcAft>
                <a:spcPts val="0"/>
              </a:spcAft>
              <a:buNone/>
            </a:pPr>
            <a:r>
              <a:rPr lang="en" sz="1100">
                <a:solidFill>
                  <a:schemeClr val="lt1"/>
                </a:solidFill>
                <a:latin typeface="Titillium Web"/>
                <a:ea typeface="Titillium Web"/>
                <a:cs typeface="Titillium Web"/>
                <a:sym typeface="Titillium Web"/>
              </a:rPr>
              <a:t>Enzyme</a:t>
            </a:r>
            <a:endParaRPr sz="1100">
              <a:solidFill>
                <a:schemeClr val="lt1"/>
              </a:solidFill>
              <a:latin typeface="Titillium Web"/>
              <a:ea typeface="Titillium Web"/>
              <a:cs typeface="Titillium Web"/>
              <a:sym typeface="Titillium Web"/>
            </a:endParaRPr>
          </a:p>
        </p:txBody>
      </p:sp>
      <p:cxnSp>
        <p:nvCxnSpPr>
          <p:cNvPr id="207" name="Google Shape;207;p21"/>
          <p:cNvCxnSpPr>
            <a:stCxn id="206" idx="1"/>
            <a:endCxn id="199" idx="3"/>
          </p:cNvCxnSpPr>
          <p:nvPr/>
        </p:nvCxnSpPr>
        <p:spPr>
          <a:xfrm rot="10800000">
            <a:off x="3188525" y="7774113"/>
            <a:ext cx="1275000" cy="1118100"/>
          </a:xfrm>
          <a:prstGeom prst="bentConnector3">
            <a:avLst>
              <a:gd fmla="val 50003" name="adj1"/>
            </a:avLst>
          </a:prstGeom>
          <a:noFill/>
          <a:ln cap="flat" cmpd="sng" w="9525">
            <a:solidFill>
              <a:schemeClr val="dk1"/>
            </a:solidFill>
            <a:prstDash val="solid"/>
            <a:round/>
            <a:headEnd len="med" w="med" type="none"/>
            <a:tailEnd len="med" w="med" type="none"/>
          </a:ln>
        </p:spPr>
      </p:cxnSp>
      <p:sp>
        <p:nvSpPr>
          <p:cNvPr id="208" name="Google Shape;208;p21"/>
          <p:cNvSpPr/>
          <p:nvPr/>
        </p:nvSpPr>
        <p:spPr>
          <a:xfrm>
            <a:off x="4463525" y="9396400"/>
            <a:ext cx="1032300" cy="330900"/>
          </a:xfrm>
          <a:prstGeom prst="roundRect">
            <a:avLst>
              <a:gd fmla="val 16667" name="adj"/>
            </a:avLst>
          </a:prstGeom>
          <a:solidFill>
            <a:srgbClr val="76A5AF"/>
          </a:solidFill>
          <a:ln>
            <a:noFill/>
          </a:ln>
        </p:spPr>
        <p:txBody>
          <a:bodyPr anchorCtr="0" anchor="ctr" bIns="75875" lIns="75875" spcFirstLastPara="1" rIns="75875" wrap="square" tIns="75875">
            <a:noAutofit/>
          </a:bodyPr>
          <a:lstStyle/>
          <a:p>
            <a:pPr indent="0" lvl="0" marL="0" rtl="0" algn="ctr">
              <a:spcBef>
                <a:spcPts val="0"/>
              </a:spcBef>
              <a:spcAft>
                <a:spcPts val="0"/>
              </a:spcAft>
              <a:buNone/>
            </a:pPr>
            <a:r>
              <a:rPr lang="en" sz="1100">
                <a:solidFill>
                  <a:schemeClr val="lt1"/>
                </a:solidFill>
                <a:latin typeface="Titillium Web"/>
                <a:ea typeface="Titillium Web"/>
                <a:cs typeface="Titillium Web"/>
                <a:sym typeface="Titillium Web"/>
              </a:rPr>
              <a:t>Receptor</a:t>
            </a:r>
            <a:endParaRPr sz="1100">
              <a:solidFill>
                <a:schemeClr val="lt1"/>
              </a:solidFill>
              <a:latin typeface="Titillium Web"/>
              <a:ea typeface="Titillium Web"/>
              <a:cs typeface="Titillium Web"/>
              <a:sym typeface="Titillium Web"/>
            </a:endParaRPr>
          </a:p>
        </p:txBody>
      </p:sp>
      <p:cxnSp>
        <p:nvCxnSpPr>
          <p:cNvPr id="209" name="Google Shape;209;p21"/>
          <p:cNvCxnSpPr>
            <a:stCxn id="199" idx="3"/>
            <a:endCxn id="208" idx="1"/>
          </p:cNvCxnSpPr>
          <p:nvPr/>
        </p:nvCxnSpPr>
        <p:spPr>
          <a:xfrm>
            <a:off x="3188449" y="7773998"/>
            <a:ext cx="1275000" cy="1788000"/>
          </a:xfrm>
          <a:prstGeom prst="bentConnector3">
            <a:avLst>
              <a:gd fmla="val 50003" name="adj1"/>
            </a:avLst>
          </a:prstGeom>
          <a:noFill/>
          <a:ln cap="flat" cmpd="sng" w="9525">
            <a:solidFill>
              <a:schemeClr val="dk1"/>
            </a:solidFill>
            <a:prstDash val="solid"/>
            <a:round/>
            <a:headEnd len="med" w="med" type="none"/>
            <a:tailEnd len="med" w="med" type="none"/>
          </a:ln>
        </p:spPr>
      </p:cxnSp>
      <p:sp>
        <p:nvSpPr>
          <p:cNvPr id="210" name="Google Shape;210;p21"/>
          <p:cNvSpPr/>
          <p:nvPr/>
        </p:nvSpPr>
        <p:spPr>
          <a:xfrm>
            <a:off x="6345050" y="7151763"/>
            <a:ext cx="1032300" cy="232500"/>
          </a:xfrm>
          <a:prstGeom prst="roundRect">
            <a:avLst>
              <a:gd fmla="val 16667" name="adj"/>
            </a:avLst>
          </a:prstGeom>
          <a:solidFill>
            <a:srgbClr val="D0E0E3"/>
          </a:solidFill>
          <a:ln>
            <a:noFill/>
          </a:ln>
        </p:spPr>
        <p:txBody>
          <a:bodyPr anchorCtr="0" anchor="ctr" bIns="75875" lIns="75875" spcFirstLastPara="1" rIns="75875" wrap="square" tIns="75875">
            <a:noAutofit/>
          </a:bodyPr>
          <a:lstStyle/>
          <a:p>
            <a:pPr indent="0" lvl="0" marL="0" rtl="0" algn="ctr">
              <a:spcBef>
                <a:spcPts val="0"/>
              </a:spcBef>
              <a:spcAft>
                <a:spcPts val="0"/>
              </a:spcAft>
              <a:buNone/>
            </a:pPr>
            <a:r>
              <a:rPr lang="en" sz="1100">
                <a:latin typeface="Titillium Web"/>
                <a:ea typeface="Titillium Web"/>
                <a:cs typeface="Titillium Web"/>
                <a:sym typeface="Titillium Web"/>
              </a:rPr>
              <a:t>Thiazides</a:t>
            </a:r>
            <a:endParaRPr sz="1100">
              <a:latin typeface="Titillium Web"/>
              <a:ea typeface="Titillium Web"/>
              <a:cs typeface="Titillium Web"/>
              <a:sym typeface="Titillium Web"/>
            </a:endParaRPr>
          </a:p>
        </p:txBody>
      </p:sp>
      <p:sp>
        <p:nvSpPr>
          <p:cNvPr id="211" name="Google Shape;211;p21"/>
          <p:cNvSpPr/>
          <p:nvPr/>
        </p:nvSpPr>
        <p:spPr>
          <a:xfrm>
            <a:off x="6310250" y="6543588"/>
            <a:ext cx="1032300" cy="232500"/>
          </a:xfrm>
          <a:prstGeom prst="roundRect">
            <a:avLst>
              <a:gd fmla="val 16667" name="adj"/>
            </a:avLst>
          </a:prstGeom>
          <a:solidFill>
            <a:srgbClr val="D0E0E3"/>
          </a:solidFill>
          <a:ln>
            <a:noFill/>
          </a:ln>
        </p:spPr>
        <p:txBody>
          <a:bodyPr anchorCtr="0" anchor="ctr" bIns="75875" lIns="75875" spcFirstLastPara="1" rIns="75875" wrap="square" tIns="75875">
            <a:noAutofit/>
          </a:bodyPr>
          <a:lstStyle/>
          <a:p>
            <a:pPr indent="0" lvl="0" marL="0" rtl="0" algn="ctr">
              <a:spcBef>
                <a:spcPts val="0"/>
              </a:spcBef>
              <a:spcAft>
                <a:spcPts val="0"/>
              </a:spcAft>
              <a:buNone/>
            </a:pPr>
            <a:r>
              <a:rPr lang="en" sz="1100">
                <a:latin typeface="Titillium Web"/>
                <a:ea typeface="Titillium Web"/>
                <a:cs typeface="Titillium Web"/>
                <a:sym typeface="Titillium Web"/>
              </a:rPr>
              <a:t>Loop diuretics</a:t>
            </a:r>
            <a:endParaRPr sz="1100">
              <a:latin typeface="Titillium Web"/>
              <a:ea typeface="Titillium Web"/>
              <a:cs typeface="Titillium Web"/>
              <a:sym typeface="Titillium Web"/>
            </a:endParaRPr>
          </a:p>
        </p:txBody>
      </p:sp>
      <p:cxnSp>
        <p:nvCxnSpPr>
          <p:cNvPr id="212" name="Google Shape;212;p21"/>
          <p:cNvCxnSpPr>
            <a:stCxn id="211" idx="1"/>
            <a:endCxn id="200" idx="3"/>
          </p:cNvCxnSpPr>
          <p:nvPr/>
        </p:nvCxnSpPr>
        <p:spPr>
          <a:xfrm flipH="1">
            <a:off x="5495750" y="6659838"/>
            <a:ext cx="814500" cy="408600"/>
          </a:xfrm>
          <a:prstGeom prst="bentConnector3">
            <a:avLst>
              <a:gd fmla="val 49995" name="adj1"/>
            </a:avLst>
          </a:prstGeom>
          <a:noFill/>
          <a:ln cap="flat" cmpd="sng" w="9525">
            <a:solidFill>
              <a:schemeClr val="dk1"/>
            </a:solidFill>
            <a:prstDash val="solid"/>
            <a:round/>
            <a:headEnd len="med" w="med" type="none"/>
            <a:tailEnd len="med" w="med" type="none"/>
          </a:ln>
        </p:spPr>
      </p:cxnSp>
      <p:cxnSp>
        <p:nvCxnSpPr>
          <p:cNvPr id="213" name="Google Shape;213;p21"/>
          <p:cNvCxnSpPr>
            <a:stCxn id="210" idx="1"/>
            <a:endCxn id="200" idx="3"/>
          </p:cNvCxnSpPr>
          <p:nvPr/>
        </p:nvCxnSpPr>
        <p:spPr>
          <a:xfrm rot="10800000">
            <a:off x="5495750" y="7068213"/>
            <a:ext cx="849300" cy="199800"/>
          </a:xfrm>
          <a:prstGeom prst="bentConnector3">
            <a:avLst>
              <a:gd fmla="val 52043" name="adj1"/>
            </a:avLst>
          </a:prstGeom>
          <a:noFill/>
          <a:ln cap="flat" cmpd="sng" w="9525">
            <a:solidFill>
              <a:schemeClr val="dk1"/>
            </a:solidFill>
            <a:prstDash val="solid"/>
            <a:round/>
            <a:headEnd len="med" w="med" type="none"/>
            <a:tailEnd len="med" w="med" type="none"/>
          </a:ln>
        </p:spPr>
      </p:cxnSp>
      <p:sp>
        <p:nvSpPr>
          <p:cNvPr id="214" name="Google Shape;214;p21"/>
          <p:cNvSpPr/>
          <p:nvPr/>
        </p:nvSpPr>
        <p:spPr>
          <a:xfrm>
            <a:off x="6345050" y="7602213"/>
            <a:ext cx="1032300" cy="232500"/>
          </a:xfrm>
          <a:prstGeom prst="roundRect">
            <a:avLst>
              <a:gd fmla="val 16667" name="adj"/>
            </a:avLst>
          </a:prstGeom>
          <a:solidFill>
            <a:srgbClr val="D0E0E3"/>
          </a:solidFill>
          <a:ln>
            <a:noFill/>
          </a:ln>
        </p:spPr>
        <p:txBody>
          <a:bodyPr anchorCtr="0" anchor="ctr" bIns="75875" lIns="75875" spcFirstLastPara="1" rIns="75875" wrap="square" tIns="75875">
            <a:noAutofit/>
          </a:bodyPr>
          <a:lstStyle/>
          <a:p>
            <a:pPr indent="0" lvl="0" marL="0" rtl="0" algn="ctr">
              <a:spcBef>
                <a:spcPts val="0"/>
              </a:spcBef>
              <a:spcAft>
                <a:spcPts val="0"/>
              </a:spcAft>
              <a:buNone/>
            </a:pPr>
            <a:r>
              <a:rPr lang="en" sz="1100">
                <a:latin typeface="Titillium Web"/>
                <a:ea typeface="Titillium Web"/>
                <a:cs typeface="Titillium Web"/>
                <a:sym typeface="Titillium Web"/>
              </a:rPr>
              <a:t>Triamterene</a:t>
            </a:r>
            <a:endParaRPr sz="1100">
              <a:latin typeface="Titillium Web"/>
              <a:ea typeface="Titillium Web"/>
              <a:cs typeface="Titillium Web"/>
              <a:sym typeface="Titillium Web"/>
            </a:endParaRPr>
          </a:p>
        </p:txBody>
      </p:sp>
      <p:sp>
        <p:nvSpPr>
          <p:cNvPr id="215" name="Google Shape;215;p21"/>
          <p:cNvSpPr/>
          <p:nvPr/>
        </p:nvSpPr>
        <p:spPr>
          <a:xfrm>
            <a:off x="6345050" y="8153413"/>
            <a:ext cx="1032300" cy="232500"/>
          </a:xfrm>
          <a:prstGeom prst="roundRect">
            <a:avLst>
              <a:gd fmla="val 16667" name="adj"/>
            </a:avLst>
          </a:prstGeom>
          <a:solidFill>
            <a:srgbClr val="D0E0E3"/>
          </a:solidFill>
          <a:ln>
            <a:noFill/>
          </a:ln>
        </p:spPr>
        <p:txBody>
          <a:bodyPr anchorCtr="0" anchor="ctr" bIns="75875" lIns="75875" spcFirstLastPara="1" rIns="75875" wrap="square" tIns="75875">
            <a:noAutofit/>
          </a:bodyPr>
          <a:lstStyle/>
          <a:p>
            <a:pPr indent="0" lvl="0" marL="0" rtl="0" algn="ctr">
              <a:spcBef>
                <a:spcPts val="0"/>
              </a:spcBef>
              <a:spcAft>
                <a:spcPts val="0"/>
              </a:spcAft>
              <a:buNone/>
            </a:pPr>
            <a:r>
              <a:rPr lang="en" sz="1100">
                <a:latin typeface="Titillium Web"/>
                <a:ea typeface="Titillium Web"/>
                <a:cs typeface="Titillium Web"/>
                <a:sym typeface="Titillium Web"/>
              </a:rPr>
              <a:t>Amiloride</a:t>
            </a:r>
            <a:endParaRPr sz="1100">
              <a:latin typeface="Titillium Web"/>
              <a:ea typeface="Titillium Web"/>
              <a:cs typeface="Titillium Web"/>
              <a:sym typeface="Titillium Web"/>
            </a:endParaRPr>
          </a:p>
        </p:txBody>
      </p:sp>
      <p:sp>
        <p:nvSpPr>
          <p:cNvPr id="216" name="Google Shape;216;p21"/>
          <p:cNvSpPr/>
          <p:nvPr/>
        </p:nvSpPr>
        <p:spPr>
          <a:xfrm>
            <a:off x="6298250" y="8747475"/>
            <a:ext cx="1172100" cy="303600"/>
          </a:xfrm>
          <a:prstGeom prst="roundRect">
            <a:avLst>
              <a:gd fmla="val 16667" name="adj"/>
            </a:avLst>
          </a:prstGeom>
          <a:solidFill>
            <a:srgbClr val="D0E0E3"/>
          </a:solidFill>
          <a:ln>
            <a:noFill/>
          </a:ln>
        </p:spPr>
        <p:txBody>
          <a:bodyPr anchorCtr="0" anchor="ctr" bIns="75875" lIns="75875" spcFirstLastPara="1" rIns="75875" wrap="square" tIns="75875">
            <a:noAutofit/>
          </a:bodyPr>
          <a:lstStyle/>
          <a:p>
            <a:pPr indent="0" lvl="0" marL="0" rtl="0" algn="ctr">
              <a:spcBef>
                <a:spcPts val="0"/>
              </a:spcBef>
              <a:spcAft>
                <a:spcPts val="0"/>
              </a:spcAft>
              <a:buNone/>
            </a:pPr>
            <a:r>
              <a:rPr lang="en" sz="900">
                <a:latin typeface="Titillium Web"/>
                <a:ea typeface="Titillium Web"/>
                <a:cs typeface="Titillium Web"/>
                <a:sym typeface="Titillium Web"/>
              </a:rPr>
              <a:t>Carbonic Anhydrase inhibitors</a:t>
            </a:r>
            <a:endParaRPr sz="900">
              <a:latin typeface="Titillium Web"/>
              <a:ea typeface="Titillium Web"/>
              <a:cs typeface="Titillium Web"/>
              <a:sym typeface="Titillium Web"/>
            </a:endParaRPr>
          </a:p>
        </p:txBody>
      </p:sp>
      <p:sp>
        <p:nvSpPr>
          <p:cNvPr id="217" name="Google Shape;217;p21"/>
          <p:cNvSpPr/>
          <p:nvPr/>
        </p:nvSpPr>
        <p:spPr>
          <a:xfrm>
            <a:off x="6345050" y="9483713"/>
            <a:ext cx="1032300" cy="232500"/>
          </a:xfrm>
          <a:prstGeom prst="roundRect">
            <a:avLst>
              <a:gd fmla="val 16667" name="adj"/>
            </a:avLst>
          </a:prstGeom>
          <a:solidFill>
            <a:srgbClr val="D0E0E3"/>
          </a:solidFill>
          <a:ln>
            <a:noFill/>
          </a:ln>
        </p:spPr>
        <p:txBody>
          <a:bodyPr anchorCtr="0" anchor="ctr" bIns="75875" lIns="75875" spcFirstLastPara="1" rIns="75875" wrap="square" tIns="75875">
            <a:noAutofit/>
          </a:bodyPr>
          <a:lstStyle/>
          <a:p>
            <a:pPr indent="0" lvl="0" marL="0" rtl="0" algn="ctr">
              <a:spcBef>
                <a:spcPts val="0"/>
              </a:spcBef>
              <a:spcAft>
                <a:spcPts val="0"/>
              </a:spcAft>
              <a:buNone/>
            </a:pPr>
            <a:r>
              <a:rPr lang="en" sz="1100">
                <a:latin typeface="Titillium Web"/>
                <a:ea typeface="Titillium Web"/>
                <a:cs typeface="Titillium Web"/>
                <a:sym typeface="Titillium Web"/>
              </a:rPr>
              <a:t>Spironolacton</a:t>
            </a:r>
            <a:endParaRPr sz="1100">
              <a:latin typeface="Titillium Web"/>
              <a:ea typeface="Titillium Web"/>
              <a:cs typeface="Titillium Web"/>
              <a:sym typeface="Titillium Web"/>
            </a:endParaRPr>
          </a:p>
        </p:txBody>
      </p:sp>
      <p:cxnSp>
        <p:nvCxnSpPr>
          <p:cNvPr id="218" name="Google Shape;218;p21"/>
          <p:cNvCxnSpPr>
            <a:stCxn id="214" idx="1"/>
            <a:endCxn id="201" idx="3"/>
          </p:cNvCxnSpPr>
          <p:nvPr/>
        </p:nvCxnSpPr>
        <p:spPr>
          <a:xfrm flipH="1">
            <a:off x="5495750" y="7718463"/>
            <a:ext cx="849300" cy="303600"/>
          </a:xfrm>
          <a:prstGeom prst="bentConnector3">
            <a:avLst>
              <a:gd fmla="val 49996" name="adj1"/>
            </a:avLst>
          </a:prstGeom>
          <a:noFill/>
          <a:ln cap="flat" cmpd="sng" w="9525">
            <a:solidFill>
              <a:schemeClr val="dk1"/>
            </a:solidFill>
            <a:prstDash val="solid"/>
            <a:round/>
            <a:headEnd len="med" w="med" type="none"/>
            <a:tailEnd len="med" w="med" type="none"/>
          </a:ln>
        </p:spPr>
      </p:cxnSp>
      <p:cxnSp>
        <p:nvCxnSpPr>
          <p:cNvPr id="219" name="Google Shape;219;p21"/>
          <p:cNvCxnSpPr>
            <a:stCxn id="215" idx="1"/>
            <a:endCxn id="201" idx="3"/>
          </p:cNvCxnSpPr>
          <p:nvPr/>
        </p:nvCxnSpPr>
        <p:spPr>
          <a:xfrm rot="10800000">
            <a:off x="5495750" y="8021863"/>
            <a:ext cx="849300" cy="247800"/>
          </a:xfrm>
          <a:prstGeom prst="bentConnector3">
            <a:avLst>
              <a:gd fmla="val 49996" name="adj1"/>
            </a:avLst>
          </a:prstGeom>
          <a:noFill/>
          <a:ln cap="flat" cmpd="sng" w="9525">
            <a:solidFill>
              <a:schemeClr val="dk1"/>
            </a:solidFill>
            <a:prstDash val="solid"/>
            <a:round/>
            <a:headEnd len="med" w="med" type="none"/>
            <a:tailEnd len="med" w="med" type="none"/>
          </a:ln>
        </p:spPr>
      </p:cxnSp>
      <p:cxnSp>
        <p:nvCxnSpPr>
          <p:cNvPr id="220" name="Google Shape;220;p21"/>
          <p:cNvCxnSpPr>
            <a:stCxn id="216" idx="1"/>
            <a:endCxn id="206" idx="3"/>
          </p:cNvCxnSpPr>
          <p:nvPr/>
        </p:nvCxnSpPr>
        <p:spPr>
          <a:xfrm rot="10800000">
            <a:off x="5495750" y="8892075"/>
            <a:ext cx="802500" cy="7200"/>
          </a:xfrm>
          <a:prstGeom prst="curvedConnector3">
            <a:avLst>
              <a:gd fmla="val 49995" name="adj1"/>
            </a:avLst>
          </a:prstGeom>
          <a:noFill/>
          <a:ln cap="flat" cmpd="sng" w="9525">
            <a:solidFill>
              <a:schemeClr val="dk1"/>
            </a:solidFill>
            <a:prstDash val="solid"/>
            <a:round/>
            <a:headEnd len="med" w="med" type="none"/>
            <a:tailEnd len="med" w="med" type="none"/>
          </a:ln>
        </p:spPr>
      </p:cxnSp>
      <p:cxnSp>
        <p:nvCxnSpPr>
          <p:cNvPr id="221" name="Google Shape;221;p21"/>
          <p:cNvCxnSpPr>
            <a:stCxn id="217" idx="1"/>
            <a:endCxn id="208" idx="3"/>
          </p:cNvCxnSpPr>
          <p:nvPr/>
        </p:nvCxnSpPr>
        <p:spPr>
          <a:xfrm rot="10800000">
            <a:off x="5495750" y="9561863"/>
            <a:ext cx="849300" cy="38100"/>
          </a:xfrm>
          <a:prstGeom prst="curvedConnector3">
            <a:avLst>
              <a:gd fmla="val 49996" name="adj1"/>
            </a:avLst>
          </a:prstGeom>
          <a:noFill/>
          <a:ln cap="flat" cmpd="sng" w="9525">
            <a:solidFill>
              <a:srgbClr val="000000"/>
            </a:solidFill>
            <a:prstDash val="solid"/>
            <a:round/>
            <a:headEnd len="med" w="med" type="none"/>
            <a:tailEnd len="med" w="med" type="none"/>
          </a:ln>
        </p:spPr>
      </p:cxnSp>
      <p:sp>
        <p:nvSpPr>
          <p:cNvPr id="222" name="Google Shape;222;p21"/>
          <p:cNvSpPr/>
          <p:nvPr/>
        </p:nvSpPr>
        <p:spPr>
          <a:xfrm rot="10800000">
            <a:off x="6884185" y="0"/>
            <a:ext cx="696000" cy="690900"/>
          </a:xfrm>
          <a:prstGeom prst="rtTriangle">
            <a:avLst/>
          </a:prstGeom>
          <a:solidFill>
            <a:srgbClr val="D0E0E3">
              <a:alpha val="54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itillium Web"/>
              <a:ea typeface="Titillium Web"/>
              <a:cs typeface="Titillium Web"/>
              <a:sym typeface="Titillium Web"/>
            </a:endParaRPr>
          </a:p>
        </p:txBody>
      </p:sp>
      <p:sp>
        <p:nvSpPr>
          <p:cNvPr id="223" name="Google Shape;223;p21"/>
          <p:cNvSpPr/>
          <p:nvPr/>
        </p:nvSpPr>
        <p:spPr>
          <a:xfrm rot="10800000">
            <a:off x="6945950" y="0"/>
            <a:ext cx="696000" cy="690900"/>
          </a:xfrm>
          <a:prstGeom prst="rtTriangle">
            <a:avLst/>
          </a:prstGeom>
          <a:solidFill>
            <a:srgbClr val="A2C4C9">
              <a:alpha val="23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itillium Web"/>
              <a:ea typeface="Titillium Web"/>
              <a:cs typeface="Titillium Web"/>
              <a:sym typeface="Titillium Web"/>
            </a:endParaRPr>
          </a:p>
        </p:txBody>
      </p:sp>
      <p:sp>
        <p:nvSpPr>
          <p:cNvPr id="224" name="Google Shape;224;p21"/>
          <p:cNvSpPr/>
          <p:nvPr/>
        </p:nvSpPr>
        <p:spPr>
          <a:xfrm flipH="1" rot="10800000">
            <a:off x="-33125" y="0"/>
            <a:ext cx="639300" cy="690900"/>
          </a:xfrm>
          <a:prstGeom prst="rtTriangle">
            <a:avLst/>
          </a:prstGeom>
          <a:solidFill>
            <a:srgbClr val="D0E0E3">
              <a:alpha val="54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itillium Web"/>
              <a:ea typeface="Titillium Web"/>
              <a:cs typeface="Titillium Web"/>
              <a:sym typeface="Titillium Web"/>
            </a:endParaRPr>
          </a:p>
        </p:txBody>
      </p:sp>
      <p:sp>
        <p:nvSpPr>
          <p:cNvPr id="225" name="Google Shape;225;p21"/>
          <p:cNvSpPr/>
          <p:nvPr/>
        </p:nvSpPr>
        <p:spPr>
          <a:xfrm flipH="1" rot="10800000">
            <a:off x="-89855" y="0"/>
            <a:ext cx="639300" cy="690900"/>
          </a:xfrm>
          <a:prstGeom prst="rtTriangle">
            <a:avLst/>
          </a:prstGeom>
          <a:solidFill>
            <a:srgbClr val="A2C4C9">
              <a:alpha val="23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itillium Web"/>
              <a:ea typeface="Titillium Web"/>
              <a:cs typeface="Titillium Web"/>
              <a:sym typeface="Titillium Web"/>
            </a:endParaRPr>
          </a:p>
        </p:txBody>
      </p:sp>
      <p:pic>
        <p:nvPicPr>
          <p:cNvPr id="226" name="Google Shape;226;p21"/>
          <p:cNvPicPr preferRelativeResize="0"/>
          <p:nvPr/>
        </p:nvPicPr>
        <p:blipFill>
          <a:blip r:embed="rId3">
            <a:alphaModFix/>
          </a:blip>
          <a:stretch>
            <a:fillRect/>
          </a:stretch>
        </p:blipFill>
        <p:spPr>
          <a:xfrm>
            <a:off x="1395000" y="8019170"/>
            <a:ext cx="2121273" cy="155072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30" name="Shape 230"/>
        <p:cNvGrpSpPr/>
        <p:nvPr/>
      </p:nvGrpSpPr>
      <p:grpSpPr>
        <a:xfrm>
          <a:off x="0" y="0"/>
          <a:ext cx="0" cy="0"/>
          <a:chOff x="0" y="0"/>
          <a:chExt cx="0" cy="0"/>
        </a:xfrm>
      </p:grpSpPr>
      <p:sp>
        <p:nvSpPr>
          <p:cNvPr id="231" name="Google Shape;231;p22"/>
          <p:cNvSpPr txBox="1"/>
          <p:nvPr/>
        </p:nvSpPr>
        <p:spPr>
          <a:xfrm>
            <a:off x="1731747" y="904600"/>
            <a:ext cx="5243100" cy="97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t/>
            </a:r>
            <a:endParaRPr b="1" sz="2400">
              <a:solidFill>
                <a:srgbClr val="134F5C"/>
              </a:solidFill>
              <a:latin typeface="Titillium Web"/>
              <a:ea typeface="Titillium Web"/>
              <a:cs typeface="Titillium Web"/>
              <a:sym typeface="Titillium Web"/>
            </a:endParaRPr>
          </a:p>
          <a:p>
            <a:pPr indent="0" lvl="0" marL="0" rtl="0" algn="l">
              <a:spcBef>
                <a:spcPts val="0"/>
              </a:spcBef>
              <a:spcAft>
                <a:spcPts val="0"/>
              </a:spcAft>
              <a:buNone/>
            </a:pPr>
            <a:r>
              <a:t/>
            </a:r>
            <a:endParaRPr b="1" sz="2400">
              <a:solidFill>
                <a:srgbClr val="134F5C"/>
              </a:solidFill>
              <a:latin typeface="Titillium Web"/>
              <a:ea typeface="Titillium Web"/>
              <a:cs typeface="Titillium Web"/>
              <a:sym typeface="Titillium Web"/>
            </a:endParaRPr>
          </a:p>
        </p:txBody>
      </p:sp>
      <p:sp>
        <p:nvSpPr>
          <p:cNvPr id="232" name="Google Shape;232;p22"/>
          <p:cNvSpPr txBox="1"/>
          <p:nvPr/>
        </p:nvSpPr>
        <p:spPr>
          <a:xfrm>
            <a:off x="1019700" y="4329775"/>
            <a:ext cx="5520600" cy="538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None/>
            </a:pPr>
            <a:r>
              <a:rPr b="1" lang="en" sz="2300">
                <a:solidFill>
                  <a:srgbClr val="073763"/>
                </a:solidFill>
                <a:highlight>
                  <a:srgbClr val="FFFFFF"/>
                </a:highlight>
                <a:latin typeface="Titillium Web"/>
                <a:ea typeface="Titillium Web"/>
                <a:cs typeface="Titillium Web"/>
                <a:sym typeface="Titillium Web"/>
              </a:rPr>
              <a:t>Site of Action of Diuretics</a:t>
            </a:r>
            <a:endParaRPr b="1" sz="2300">
              <a:solidFill>
                <a:srgbClr val="073763"/>
              </a:solidFill>
              <a:highlight>
                <a:srgbClr val="FFFFFF"/>
              </a:highlight>
              <a:latin typeface="Titillium Web"/>
              <a:ea typeface="Titillium Web"/>
              <a:cs typeface="Titillium Web"/>
              <a:sym typeface="Titillium Web"/>
            </a:endParaRPr>
          </a:p>
        </p:txBody>
      </p:sp>
      <p:graphicFrame>
        <p:nvGraphicFramePr>
          <p:cNvPr id="233" name="Google Shape;233;p22"/>
          <p:cNvGraphicFramePr/>
          <p:nvPr/>
        </p:nvGraphicFramePr>
        <p:xfrm>
          <a:off x="0" y="4926371"/>
          <a:ext cx="3000000" cy="3000000"/>
        </p:xfrm>
        <a:graphic>
          <a:graphicData uri="http://schemas.openxmlformats.org/drawingml/2006/table">
            <a:tbl>
              <a:tblPr>
                <a:noFill/>
                <a:tableStyleId>{1E677B6E-CA53-4CA9-B5FF-EB6E101CC1F2}</a:tableStyleId>
              </a:tblPr>
              <a:tblGrid>
                <a:gridCol w="1019700"/>
                <a:gridCol w="2256350"/>
                <a:gridCol w="2328425"/>
                <a:gridCol w="1955525"/>
              </a:tblGrid>
              <a:tr h="430175">
                <a:tc>
                  <a:txBody>
                    <a:bodyPr/>
                    <a:lstStyle/>
                    <a:p>
                      <a:pPr indent="0" lvl="0" marL="0" rtl="0" algn="ctr">
                        <a:spcBef>
                          <a:spcPts val="0"/>
                        </a:spcBef>
                        <a:spcAft>
                          <a:spcPts val="0"/>
                        </a:spcAft>
                        <a:buNone/>
                      </a:pPr>
                      <a:r>
                        <a:rPr b="1" lang="en" sz="1300">
                          <a:latin typeface="Titillium Web"/>
                          <a:ea typeface="Titillium Web"/>
                          <a:cs typeface="Titillium Web"/>
                          <a:sym typeface="Titillium Web"/>
                        </a:rPr>
                        <a:t>Segment</a:t>
                      </a:r>
                      <a:endParaRPr b="1" sz="1300">
                        <a:latin typeface="Titillium Web"/>
                        <a:ea typeface="Titillium Web"/>
                        <a:cs typeface="Titillium Web"/>
                        <a:sym typeface="Titillium Web"/>
                      </a:endParaRPr>
                    </a:p>
                  </a:txBody>
                  <a:tcPr marT="91425" marB="91425" marR="91425" marL="91425">
                    <a:solidFill>
                      <a:srgbClr val="EEEEEE"/>
                    </a:solidFill>
                  </a:tcPr>
                </a:tc>
                <a:tc>
                  <a:txBody>
                    <a:bodyPr/>
                    <a:lstStyle/>
                    <a:p>
                      <a:pPr indent="0" lvl="0" marL="0" rtl="0" algn="ctr">
                        <a:spcBef>
                          <a:spcPts val="0"/>
                        </a:spcBef>
                        <a:spcAft>
                          <a:spcPts val="0"/>
                        </a:spcAft>
                        <a:buNone/>
                      </a:pPr>
                      <a:r>
                        <a:rPr b="1" lang="en" sz="1300">
                          <a:solidFill>
                            <a:srgbClr val="FFFFFF"/>
                          </a:solidFill>
                          <a:latin typeface="Titillium Web"/>
                          <a:ea typeface="Titillium Web"/>
                          <a:cs typeface="Titillium Web"/>
                          <a:sym typeface="Titillium Web"/>
                        </a:rPr>
                        <a:t>Functions </a:t>
                      </a:r>
                      <a:endParaRPr b="1" sz="1300">
                        <a:solidFill>
                          <a:srgbClr val="FFFFFF"/>
                        </a:solidFill>
                        <a:latin typeface="Titillium Web"/>
                        <a:ea typeface="Titillium Web"/>
                        <a:cs typeface="Titillium Web"/>
                        <a:sym typeface="Titillium Web"/>
                      </a:endParaRPr>
                    </a:p>
                  </a:txBody>
                  <a:tcPr marT="91425" marB="91425" marR="91425" marL="91425">
                    <a:solidFill>
                      <a:srgbClr val="D0E0E3"/>
                    </a:solidFill>
                  </a:tcPr>
                </a:tc>
                <a:tc>
                  <a:txBody>
                    <a:bodyPr/>
                    <a:lstStyle/>
                    <a:p>
                      <a:pPr indent="0" lvl="0" marL="0" rtl="0" algn="ctr">
                        <a:spcBef>
                          <a:spcPts val="0"/>
                        </a:spcBef>
                        <a:spcAft>
                          <a:spcPts val="0"/>
                        </a:spcAft>
                        <a:buNone/>
                      </a:pPr>
                      <a:r>
                        <a:rPr b="1" lang="en" sz="1300">
                          <a:solidFill>
                            <a:srgbClr val="FFFFFF"/>
                          </a:solidFill>
                          <a:latin typeface="Titillium Web"/>
                          <a:ea typeface="Titillium Web"/>
                          <a:cs typeface="Titillium Web"/>
                          <a:sym typeface="Titillium Web"/>
                        </a:rPr>
                        <a:t>transporters</a:t>
                      </a:r>
                      <a:endParaRPr b="1" sz="1300">
                        <a:solidFill>
                          <a:srgbClr val="FFFFFF"/>
                        </a:solidFill>
                        <a:latin typeface="Titillium Web"/>
                        <a:ea typeface="Titillium Web"/>
                        <a:cs typeface="Titillium Web"/>
                        <a:sym typeface="Titillium Web"/>
                      </a:endParaRPr>
                    </a:p>
                  </a:txBody>
                  <a:tcPr marT="91425" marB="91425" marR="91425" marL="91425">
                    <a:solidFill>
                      <a:srgbClr val="A2C4C9"/>
                    </a:solidFill>
                  </a:tcPr>
                </a:tc>
                <a:tc>
                  <a:txBody>
                    <a:bodyPr/>
                    <a:lstStyle/>
                    <a:p>
                      <a:pPr indent="0" lvl="0" marL="0" rtl="0" algn="ctr">
                        <a:spcBef>
                          <a:spcPts val="0"/>
                        </a:spcBef>
                        <a:spcAft>
                          <a:spcPts val="0"/>
                        </a:spcAft>
                        <a:buNone/>
                      </a:pPr>
                      <a:r>
                        <a:rPr b="1" lang="en" sz="1300">
                          <a:solidFill>
                            <a:srgbClr val="FFFFFF"/>
                          </a:solidFill>
                          <a:latin typeface="Titillium Web"/>
                          <a:ea typeface="Titillium Web"/>
                          <a:cs typeface="Titillium Web"/>
                          <a:sym typeface="Titillium Web"/>
                        </a:rPr>
                        <a:t>Diuretics </a:t>
                      </a:r>
                      <a:endParaRPr b="1" sz="1300">
                        <a:solidFill>
                          <a:srgbClr val="FFFFFF"/>
                        </a:solidFill>
                        <a:latin typeface="Titillium Web"/>
                        <a:ea typeface="Titillium Web"/>
                        <a:cs typeface="Titillium Web"/>
                        <a:sym typeface="Titillium Web"/>
                      </a:endParaRPr>
                    </a:p>
                  </a:txBody>
                  <a:tcPr marT="91425" marB="91425" marR="91425" marL="91425">
                    <a:solidFill>
                      <a:srgbClr val="76A5AF"/>
                    </a:solidFill>
                  </a:tcPr>
                </a:tc>
              </a:tr>
              <a:tr h="1153550">
                <a:tc>
                  <a:txBody>
                    <a:bodyPr/>
                    <a:lstStyle/>
                    <a:p>
                      <a:pPr indent="0" lvl="0" marL="0" rtl="0" algn="ctr">
                        <a:lnSpc>
                          <a:spcPct val="100000"/>
                        </a:lnSpc>
                        <a:spcBef>
                          <a:spcPts val="1200"/>
                        </a:spcBef>
                        <a:spcAft>
                          <a:spcPts val="1200"/>
                        </a:spcAft>
                        <a:buClr>
                          <a:schemeClr val="dk1"/>
                        </a:buClr>
                        <a:buSzPts val="1100"/>
                        <a:buFont typeface="Arial"/>
                        <a:buNone/>
                      </a:pPr>
                      <a:r>
                        <a:rPr b="1" lang="en" sz="1300">
                          <a:solidFill>
                            <a:schemeClr val="dk1"/>
                          </a:solidFill>
                          <a:latin typeface="Titillium Web"/>
                          <a:ea typeface="Titillium Web"/>
                          <a:cs typeface="Titillium Web"/>
                          <a:sym typeface="Titillium Web"/>
                        </a:rPr>
                        <a:t>Proximal convoluted tubules</a:t>
                      </a:r>
                      <a:endParaRPr b="1" sz="1300">
                        <a:solidFill>
                          <a:schemeClr val="dk1"/>
                        </a:solidFill>
                        <a:latin typeface="Titillium Web"/>
                        <a:ea typeface="Titillium Web"/>
                        <a:cs typeface="Titillium Web"/>
                        <a:sym typeface="Titillium Web"/>
                      </a:endParaRPr>
                    </a:p>
                  </a:txBody>
                  <a:tcPr marT="91425" marB="91425" marR="91425" marL="91425">
                    <a:solidFill>
                      <a:srgbClr val="EEEEEE"/>
                    </a:solidFill>
                  </a:tcPr>
                </a:tc>
                <a:tc>
                  <a:txBody>
                    <a:bodyPr/>
                    <a:lstStyle/>
                    <a:p>
                      <a:pPr indent="-342900" lvl="0" marL="342900" rtl="0" algn="ctr">
                        <a:lnSpc>
                          <a:spcPct val="100000"/>
                        </a:lnSpc>
                        <a:spcBef>
                          <a:spcPts val="0"/>
                        </a:spcBef>
                        <a:spcAft>
                          <a:spcPts val="1400"/>
                        </a:spcAft>
                        <a:buNone/>
                      </a:pPr>
                      <a:r>
                        <a:rPr lang="en" sz="1250">
                          <a:solidFill>
                            <a:schemeClr val="dk1"/>
                          </a:solidFill>
                          <a:latin typeface="Titillium Web"/>
                          <a:ea typeface="Titillium Web"/>
                          <a:cs typeface="Titillium Web"/>
                          <a:sym typeface="Titillium Web"/>
                        </a:rPr>
                        <a:t>Re-absorption of 66%, Na, K, Ca, Mg, 65% NaHCO3</a:t>
                      </a:r>
                      <a:r>
                        <a:rPr lang="en" sz="1450">
                          <a:solidFill>
                            <a:schemeClr val="dk1"/>
                          </a:solidFill>
                          <a:latin typeface="Titillium Web"/>
                          <a:ea typeface="Titillium Web"/>
                          <a:cs typeface="Titillium Web"/>
                          <a:sym typeface="Titillium Web"/>
                        </a:rPr>
                        <a:t> </a:t>
                      </a:r>
                      <a:r>
                        <a:rPr lang="en" sz="550">
                          <a:solidFill>
                            <a:schemeClr val="dk1"/>
                          </a:solidFill>
                          <a:latin typeface="Titillium Web"/>
                          <a:ea typeface="Titillium Web"/>
                          <a:cs typeface="Titillium Web"/>
                          <a:sym typeface="Titillium Web"/>
                        </a:rPr>
                        <a:t> </a:t>
                      </a:r>
                      <a:r>
                        <a:rPr lang="en" sz="1300">
                          <a:solidFill>
                            <a:schemeClr val="dk1"/>
                          </a:solidFill>
                          <a:latin typeface="Titillium Web"/>
                          <a:ea typeface="Titillium Web"/>
                          <a:cs typeface="Titillium Web"/>
                          <a:sym typeface="Titillium Web"/>
                        </a:rPr>
                        <a:t>100% glucose &amp; amino acids</a:t>
                      </a:r>
                      <a:endParaRPr b="1" sz="750">
                        <a:solidFill>
                          <a:schemeClr val="dk1"/>
                        </a:solidFill>
                        <a:latin typeface="Titillium Web"/>
                        <a:ea typeface="Titillium Web"/>
                        <a:cs typeface="Titillium Web"/>
                        <a:sym typeface="Titillium Web"/>
                      </a:endParaRPr>
                    </a:p>
                  </a:txBody>
                  <a:tcPr marT="91425" marB="91425" marR="91425" marL="91425"/>
                </a:tc>
                <a:tc>
                  <a:txBody>
                    <a:bodyPr/>
                    <a:lstStyle/>
                    <a:p>
                      <a:pPr indent="-342900" lvl="0" marL="342900" rtl="0" algn="ctr">
                        <a:lnSpc>
                          <a:spcPct val="100000"/>
                        </a:lnSpc>
                        <a:spcBef>
                          <a:spcPts val="0"/>
                        </a:spcBef>
                        <a:spcAft>
                          <a:spcPts val="1400"/>
                        </a:spcAft>
                        <a:buClr>
                          <a:schemeClr val="dk1"/>
                        </a:buClr>
                        <a:buSzPts val="1100"/>
                        <a:buFont typeface="Arial"/>
                        <a:buNone/>
                      </a:pPr>
                      <a:r>
                        <a:rPr lang="en" sz="1250">
                          <a:solidFill>
                            <a:schemeClr val="dk1"/>
                          </a:solidFill>
                          <a:latin typeface="Titillium Web"/>
                          <a:ea typeface="Titillium Web"/>
                          <a:cs typeface="Titillium Web"/>
                          <a:sym typeface="Titillium Web"/>
                        </a:rPr>
                        <a:t> Na/H transporter Carbonic anhydrase enzyme</a:t>
                      </a:r>
                      <a:endParaRPr sz="1250">
                        <a:solidFill>
                          <a:schemeClr val="dk1"/>
                        </a:solidFill>
                        <a:latin typeface="Titillium Web"/>
                        <a:ea typeface="Titillium Web"/>
                        <a:cs typeface="Titillium Web"/>
                        <a:sym typeface="Titillium Web"/>
                      </a:endParaRPr>
                    </a:p>
                  </a:txBody>
                  <a:tcPr marT="91425" marB="91425" marR="91425" marL="91425"/>
                </a:tc>
                <a:tc>
                  <a:txBody>
                    <a:bodyPr/>
                    <a:lstStyle/>
                    <a:p>
                      <a:pPr indent="0" lvl="0" marL="0" rtl="0" algn="ctr">
                        <a:lnSpc>
                          <a:spcPct val="100000"/>
                        </a:lnSpc>
                        <a:spcBef>
                          <a:spcPts val="0"/>
                        </a:spcBef>
                        <a:spcAft>
                          <a:spcPts val="0"/>
                        </a:spcAft>
                        <a:buNone/>
                      </a:pPr>
                      <a:r>
                        <a:rPr lang="en" sz="1300">
                          <a:latin typeface="Titillium Web"/>
                          <a:ea typeface="Titillium Web"/>
                          <a:cs typeface="Titillium Web"/>
                          <a:sym typeface="Titillium Web"/>
                        </a:rPr>
                        <a:t>Carbonic anhydrase inhibitors</a:t>
                      </a:r>
                      <a:endParaRPr sz="1300">
                        <a:latin typeface="Titillium Web"/>
                        <a:ea typeface="Titillium Web"/>
                        <a:cs typeface="Titillium Web"/>
                        <a:sym typeface="Titillium Web"/>
                      </a:endParaRPr>
                    </a:p>
                  </a:txBody>
                  <a:tcPr marT="91425" marB="91425" marR="91425" marL="91425"/>
                </a:tc>
              </a:tr>
              <a:tr h="945875">
                <a:tc>
                  <a:txBody>
                    <a:bodyPr/>
                    <a:lstStyle/>
                    <a:p>
                      <a:pPr indent="0" lvl="0" marL="0" rtl="0" algn="ctr">
                        <a:lnSpc>
                          <a:spcPct val="100000"/>
                        </a:lnSpc>
                        <a:spcBef>
                          <a:spcPts val="0"/>
                        </a:spcBef>
                        <a:spcAft>
                          <a:spcPts val="0"/>
                        </a:spcAft>
                        <a:buClr>
                          <a:schemeClr val="dk1"/>
                        </a:buClr>
                        <a:buSzPts val="1100"/>
                        <a:buFont typeface="Arial"/>
                        <a:buNone/>
                      </a:pPr>
                      <a:r>
                        <a:rPr b="1" lang="en" sz="1300">
                          <a:latin typeface="Titillium Web"/>
                          <a:ea typeface="Titillium Web"/>
                          <a:cs typeface="Titillium Web"/>
                          <a:sym typeface="Titillium Web"/>
                        </a:rPr>
                        <a:t>Proximal Straight Tubules</a:t>
                      </a:r>
                      <a:endParaRPr b="1" sz="1300">
                        <a:latin typeface="Titillium Web"/>
                        <a:ea typeface="Titillium Web"/>
                        <a:cs typeface="Titillium Web"/>
                        <a:sym typeface="Titillium Web"/>
                      </a:endParaRPr>
                    </a:p>
                  </a:txBody>
                  <a:tcPr marT="91425" marB="91425" marR="91425" marL="91425">
                    <a:solidFill>
                      <a:srgbClr val="EEEEEE"/>
                    </a:solidFill>
                  </a:tcPr>
                </a:tc>
                <a:tc>
                  <a:txBody>
                    <a:bodyPr/>
                    <a:lstStyle/>
                    <a:p>
                      <a:pPr indent="-342900" lvl="0" marL="342900" rtl="0" algn="ctr">
                        <a:lnSpc>
                          <a:spcPct val="100000"/>
                        </a:lnSpc>
                        <a:spcBef>
                          <a:spcPts val="0"/>
                        </a:spcBef>
                        <a:spcAft>
                          <a:spcPts val="1400"/>
                        </a:spcAft>
                        <a:buNone/>
                      </a:pPr>
                      <a:r>
                        <a:rPr lang="en" sz="1300">
                          <a:solidFill>
                            <a:schemeClr val="dk1"/>
                          </a:solidFill>
                          <a:latin typeface="Titillium Web"/>
                          <a:ea typeface="Titillium Web"/>
                          <a:cs typeface="Titillium Web"/>
                          <a:sym typeface="Titillium Web"/>
                        </a:rPr>
                        <a:t>Secretion and re-absorption of organic acids and bases</a:t>
                      </a:r>
                      <a:endParaRPr sz="1300">
                        <a:latin typeface="Titillium Web"/>
                        <a:ea typeface="Titillium Web"/>
                        <a:cs typeface="Titillium Web"/>
                        <a:sym typeface="Titillium Web"/>
                      </a:endParaRPr>
                    </a:p>
                  </a:txBody>
                  <a:tcPr marT="91425" marB="91425" marR="91425" marL="91425"/>
                </a:tc>
                <a:tc>
                  <a:txBody>
                    <a:bodyPr/>
                    <a:lstStyle/>
                    <a:p>
                      <a:pPr indent="-342900" lvl="0" marL="342900" rtl="0" algn="ctr">
                        <a:lnSpc>
                          <a:spcPct val="100000"/>
                        </a:lnSpc>
                        <a:spcBef>
                          <a:spcPts val="0"/>
                        </a:spcBef>
                        <a:spcAft>
                          <a:spcPts val="0"/>
                        </a:spcAft>
                        <a:buClr>
                          <a:schemeClr val="dk1"/>
                        </a:buClr>
                        <a:buSzPts val="1100"/>
                        <a:buFont typeface="Arial"/>
                        <a:buNone/>
                      </a:pPr>
                      <a:r>
                        <a:rPr lang="en" sz="1300">
                          <a:solidFill>
                            <a:schemeClr val="dk1"/>
                          </a:solidFill>
                          <a:latin typeface="Titillium Web"/>
                          <a:ea typeface="Titillium Web"/>
                          <a:cs typeface="Titillium Web"/>
                          <a:sym typeface="Titillium Web"/>
                        </a:rPr>
                        <a:t>Acid &amp; base transporter</a:t>
                      </a:r>
                      <a:endParaRPr sz="1300">
                        <a:solidFill>
                          <a:schemeClr val="dk1"/>
                        </a:solidFill>
                        <a:latin typeface="Titillium Web"/>
                        <a:ea typeface="Titillium Web"/>
                        <a:cs typeface="Titillium Web"/>
                        <a:sym typeface="Titillium Web"/>
                      </a:endParaRPr>
                    </a:p>
                    <a:p>
                      <a:pPr indent="0" lvl="0" marL="0" rtl="0" algn="ctr">
                        <a:lnSpc>
                          <a:spcPct val="100000"/>
                        </a:lnSpc>
                        <a:spcBef>
                          <a:spcPts val="1400"/>
                        </a:spcBef>
                        <a:spcAft>
                          <a:spcPts val="0"/>
                        </a:spcAft>
                        <a:buNone/>
                      </a:pPr>
                      <a:r>
                        <a:t/>
                      </a:r>
                      <a:endParaRPr sz="1300">
                        <a:latin typeface="Titillium Web"/>
                        <a:ea typeface="Titillium Web"/>
                        <a:cs typeface="Titillium Web"/>
                        <a:sym typeface="Titillium Web"/>
                      </a:endParaRPr>
                    </a:p>
                  </a:txBody>
                  <a:tcPr marT="91425" marB="91425" marR="91425" marL="91425"/>
                </a:tc>
                <a:tc>
                  <a:txBody>
                    <a:bodyPr/>
                    <a:lstStyle/>
                    <a:p>
                      <a:pPr indent="0" lvl="0" marL="0" rtl="0" algn="ctr">
                        <a:lnSpc>
                          <a:spcPct val="100000"/>
                        </a:lnSpc>
                        <a:spcBef>
                          <a:spcPts val="0"/>
                        </a:spcBef>
                        <a:spcAft>
                          <a:spcPts val="0"/>
                        </a:spcAft>
                        <a:buNone/>
                      </a:pPr>
                      <a:r>
                        <a:rPr lang="en" sz="1300">
                          <a:latin typeface="Titillium Web"/>
                          <a:ea typeface="Titillium Web"/>
                          <a:cs typeface="Titillium Web"/>
                          <a:sym typeface="Titillium Web"/>
                        </a:rPr>
                        <a:t>None </a:t>
                      </a:r>
                      <a:endParaRPr sz="1300">
                        <a:latin typeface="Titillium Web"/>
                        <a:ea typeface="Titillium Web"/>
                        <a:cs typeface="Titillium Web"/>
                        <a:sym typeface="Titillium Web"/>
                      </a:endParaRPr>
                    </a:p>
                  </a:txBody>
                  <a:tcPr marT="91425" marB="91425" marR="91425" marL="91425"/>
                </a:tc>
              </a:tr>
              <a:tr h="1052850">
                <a:tc>
                  <a:txBody>
                    <a:bodyPr/>
                    <a:lstStyle/>
                    <a:p>
                      <a:pPr indent="0" lvl="0" marL="0" rtl="0" algn="ctr">
                        <a:lnSpc>
                          <a:spcPct val="100000"/>
                        </a:lnSpc>
                        <a:spcBef>
                          <a:spcPts val="0"/>
                        </a:spcBef>
                        <a:spcAft>
                          <a:spcPts val="0"/>
                        </a:spcAft>
                        <a:buNone/>
                      </a:pPr>
                      <a:r>
                        <a:rPr b="1" lang="en" sz="1300">
                          <a:latin typeface="Titillium Web"/>
                          <a:ea typeface="Titillium Web"/>
                          <a:cs typeface="Titillium Web"/>
                          <a:sym typeface="Titillium Web"/>
                        </a:rPr>
                        <a:t>Thick ascending loop of Henle </a:t>
                      </a:r>
                      <a:endParaRPr b="1" sz="1300">
                        <a:latin typeface="Titillium Web"/>
                        <a:ea typeface="Titillium Web"/>
                        <a:cs typeface="Titillium Web"/>
                        <a:sym typeface="Titillium Web"/>
                      </a:endParaRPr>
                    </a:p>
                  </a:txBody>
                  <a:tcPr marT="91425" marB="91425" marR="91425" marL="91425">
                    <a:solidFill>
                      <a:srgbClr val="EEEEEE"/>
                    </a:solidFill>
                  </a:tcPr>
                </a:tc>
                <a:tc>
                  <a:txBody>
                    <a:bodyPr/>
                    <a:lstStyle/>
                    <a:p>
                      <a:pPr indent="-342900" lvl="0" marL="342900" rtl="0" algn="ctr">
                        <a:lnSpc>
                          <a:spcPct val="100000"/>
                        </a:lnSpc>
                        <a:spcBef>
                          <a:spcPts val="0"/>
                        </a:spcBef>
                        <a:spcAft>
                          <a:spcPts val="1400"/>
                        </a:spcAft>
                        <a:buNone/>
                      </a:pPr>
                      <a:r>
                        <a:rPr lang="en" sz="1200">
                          <a:solidFill>
                            <a:schemeClr val="dk1"/>
                          </a:solidFill>
                          <a:latin typeface="Titillium Web"/>
                          <a:ea typeface="Titillium Web"/>
                          <a:cs typeface="Titillium Web"/>
                          <a:sym typeface="Titillium Web"/>
                        </a:rPr>
                        <a:t>Active reabsorption  </a:t>
                      </a:r>
                      <a:r>
                        <a:rPr lang="en" sz="1300">
                          <a:solidFill>
                            <a:schemeClr val="dk1"/>
                          </a:solidFill>
                          <a:latin typeface="Titillium Web"/>
                          <a:ea typeface="Titillium Web"/>
                          <a:cs typeface="Titillium Web"/>
                          <a:sym typeface="Titillium Web"/>
                        </a:rPr>
                        <a:t>Of 25% Na, K, Cl Ca, Mg reabsorption</a:t>
                      </a:r>
                      <a:endParaRPr sz="1300">
                        <a:latin typeface="Titillium Web"/>
                        <a:ea typeface="Titillium Web"/>
                        <a:cs typeface="Titillium Web"/>
                        <a:sym typeface="Titillium Web"/>
                      </a:endParaRPr>
                    </a:p>
                  </a:txBody>
                  <a:tcPr marT="91425" marB="91425" marR="91425" marL="91425"/>
                </a:tc>
                <a:tc>
                  <a:txBody>
                    <a:bodyPr/>
                    <a:lstStyle/>
                    <a:p>
                      <a:pPr indent="-342900" lvl="0" marL="342900" rtl="0" algn="ctr">
                        <a:lnSpc>
                          <a:spcPct val="100000"/>
                        </a:lnSpc>
                        <a:spcBef>
                          <a:spcPts val="0"/>
                        </a:spcBef>
                        <a:spcAft>
                          <a:spcPts val="1400"/>
                        </a:spcAft>
                        <a:buNone/>
                      </a:pPr>
                      <a:r>
                        <a:rPr lang="en" sz="1300">
                          <a:solidFill>
                            <a:schemeClr val="dk1"/>
                          </a:solidFill>
                          <a:latin typeface="Titillium Web"/>
                          <a:ea typeface="Titillium Web"/>
                          <a:cs typeface="Titillium Web"/>
                          <a:sym typeface="Titillium Web"/>
                        </a:rPr>
                        <a:t>Na/K/2Cl transporter</a:t>
                      </a:r>
                      <a:endParaRPr sz="1300">
                        <a:latin typeface="Titillium Web"/>
                        <a:ea typeface="Titillium Web"/>
                        <a:cs typeface="Titillium Web"/>
                        <a:sym typeface="Titillium Web"/>
                      </a:endParaRPr>
                    </a:p>
                  </a:txBody>
                  <a:tcPr marT="91425" marB="91425" marR="91425" marL="91425"/>
                </a:tc>
                <a:tc>
                  <a:txBody>
                    <a:bodyPr/>
                    <a:lstStyle/>
                    <a:p>
                      <a:pPr indent="0" lvl="0" marL="0" rtl="0" algn="ctr">
                        <a:lnSpc>
                          <a:spcPct val="100000"/>
                        </a:lnSpc>
                        <a:spcBef>
                          <a:spcPts val="0"/>
                        </a:spcBef>
                        <a:spcAft>
                          <a:spcPts val="0"/>
                        </a:spcAft>
                        <a:buClr>
                          <a:schemeClr val="dk1"/>
                        </a:buClr>
                        <a:buSzPts val="1100"/>
                        <a:buFont typeface="Arial"/>
                        <a:buNone/>
                      </a:pPr>
                      <a:r>
                        <a:rPr lang="en" sz="1300">
                          <a:latin typeface="Titillium Web"/>
                          <a:ea typeface="Titillium Web"/>
                          <a:cs typeface="Titillium Web"/>
                          <a:sym typeface="Titillium Web"/>
                        </a:rPr>
                        <a:t>Loop diuretics</a:t>
                      </a:r>
                      <a:endParaRPr sz="1300">
                        <a:latin typeface="Titillium Web"/>
                        <a:ea typeface="Titillium Web"/>
                        <a:cs typeface="Titillium Web"/>
                        <a:sym typeface="Titillium Web"/>
                      </a:endParaRPr>
                    </a:p>
                    <a:p>
                      <a:pPr indent="0" lvl="0" marL="0" rtl="0" algn="ctr">
                        <a:lnSpc>
                          <a:spcPct val="100000"/>
                        </a:lnSpc>
                        <a:spcBef>
                          <a:spcPts val="0"/>
                        </a:spcBef>
                        <a:spcAft>
                          <a:spcPts val="0"/>
                        </a:spcAft>
                        <a:buClr>
                          <a:schemeClr val="dk1"/>
                        </a:buClr>
                        <a:buSzPts val="1100"/>
                        <a:buFont typeface="Arial"/>
                        <a:buNone/>
                      </a:pPr>
                      <a:r>
                        <a:t/>
                      </a:r>
                      <a:endParaRPr sz="1300">
                        <a:latin typeface="Titillium Web"/>
                        <a:ea typeface="Titillium Web"/>
                        <a:cs typeface="Titillium Web"/>
                        <a:sym typeface="Titillium Web"/>
                      </a:endParaRPr>
                    </a:p>
                    <a:p>
                      <a:pPr indent="0" lvl="0" marL="0" rtl="0" algn="ctr">
                        <a:lnSpc>
                          <a:spcPct val="100000"/>
                        </a:lnSpc>
                        <a:spcBef>
                          <a:spcPts val="0"/>
                        </a:spcBef>
                        <a:spcAft>
                          <a:spcPts val="0"/>
                        </a:spcAft>
                        <a:buNone/>
                      </a:pPr>
                      <a:r>
                        <a:t/>
                      </a:r>
                      <a:endParaRPr sz="1300">
                        <a:latin typeface="Titillium Web"/>
                        <a:ea typeface="Titillium Web"/>
                        <a:cs typeface="Titillium Web"/>
                        <a:sym typeface="Titillium Web"/>
                      </a:endParaRPr>
                    </a:p>
                  </a:txBody>
                  <a:tcPr marT="91425" marB="91425" marR="91425" marL="91425"/>
                </a:tc>
              </a:tr>
              <a:tr h="960300">
                <a:tc>
                  <a:txBody>
                    <a:bodyPr/>
                    <a:lstStyle/>
                    <a:p>
                      <a:pPr indent="0" lvl="0" marL="0" rtl="0" algn="ctr">
                        <a:lnSpc>
                          <a:spcPct val="100000"/>
                        </a:lnSpc>
                        <a:spcBef>
                          <a:spcPts val="0"/>
                        </a:spcBef>
                        <a:spcAft>
                          <a:spcPts val="0"/>
                        </a:spcAft>
                        <a:buNone/>
                      </a:pPr>
                      <a:r>
                        <a:rPr b="1" lang="en" sz="1300">
                          <a:latin typeface="Titillium Web"/>
                          <a:ea typeface="Titillium Web"/>
                          <a:cs typeface="Titillium Web"/>
                          <a:sym typeface="Titillium Web"/>
                        </a:rPr>
                        <a:t>Distal convoluted  tubules </a:t>
                      </a:r>
                      <a:endParaRPr b="1" sz="1300">
                        <a:latin typeface="Titillium Web"/>
                        <a:ea typeface="Titillium Web"/>
                        <a:cs typeface="Titillium Web"/>
                        <a:sym typeface="Titillium Web"/>
                      </a:endParaRPr>
                    </a:p>
                  </a:txBody>
                  <a:tcPr marT="91425" marB="91425" marR="91425" marL="91425">
                    <a:solidFill>
                      <a:srgbClr val="EEEEEE"/>
                    </a:solidFill>
                  </a:tcPr>
                </a:tc>
                <a:tc>
                  <a:txBody>
                    <a:bodyPr/>
                    <a:lstStyle/>
                    <a:p>
                      <a:pPr indent="-342900" lvl="0" marL="342900" rtl="0" algn="ctr">
                        <a:lnSpc>
                          <a:spcPct val="100000"/>
                        </a:lnSpc>
                        <a:spcBef>
                          <a:spcPts val="0"/>
                        </a:spcBef>
                        <a:spcAft>
                          <a:spcPts val="1400"/>
                        </a:spcAft>
                        <a:buNone/>
                      </a:pPr>
                      <a:r>
                        <a:rPr lang="en" sz="1300">
                          <a:solidFill>
                            <a:schemeClr val="dk1"/>
                          </a:solidFill>
                          <a:latin typeface="Titillium Web"/>
                          <a:ea typeface="Titillium Web"/>
                          <a:cs typeface="Titillium Web"/>
                          <a:sym typeface="Titillium Web"/>
                        </a:rPr>
                        <a:t>Active tubular reabsorption of 5%Na, Cl, Ca</a:t>
                      </a:r>
                      <a:endParaRPr sz="1300">
                        <a:latin typeface="Titillium Web"/>
                        <a:ea typeface="Titillium Web"/>
                        <a:cs typeface="Titillium Web"/>
                        <a:sym typeface="Titillium Web"/>
                      </a:endParaRPr>
                    </a:p>
                  </a:txBody>
                  <a:tcPr marT="91425" marB="91425" marR="91425" marL="91425"/>
                </a:tc>
                <a:tc>
                  <a:txBody>
                    <a:bodyPr/>
                    <a:lstStyle/>
                    <a:p>
                      <a:pPr indent="-342900" lvl="0" marL="342900" rtl="0" algn="ctr">
                        <a:lnSpc>
                          <a:spcPct val="100000"/>
                        </a:lnSpc>
                        <a:spcBef>
                          <a:spcPts val="0"/>
                        </a:spcBef>
                        <a:spcAft>
                          <a:spcPts val="0"/>
                        </a:spcAft>
                        <a:buClr>
                          <a:schemeClr val="dk1"/>
                        </a:buClr>
                        <a:buSzPts val="1100"/>
                        <a:buFont typeface="Arial"/>
                        <a:buNone/>
                      </a:pPr>
                      <a:r>
                        <a:rPr lang="en" sz="1300">
                          <a:solidFill>
                            <a:schemeClr val="dk1"/>
                          </a:solidFill>
                          <a:latin typeface="Titillium Web"/>
                          <a:ea typeface="Titillium Web"/>
                          <a:cs typeface="Titillium Web"/>
                          <a:sym typeface="Titillium Web"/>
                        </a:rPr>
                        <a:t> Na and Cl </a:t>
                      </a:r>
                      <a:endParaRPr sz="1300">
                        <a:solidFill>
                          <a:schemeClr val="dk1"/>
                        </a:solidFill>
                        <a:latin typeface="Titillium Web"/>
                        <a:ea typeface="Titillium Web"/>
                        <a:cs typeface="Titillium Web"/>
                        <a:sym typeface="Titillium Web"/>
                      </a:endParaRPr>
                    </a:p>
                    <a:p>
                      <a:pPr indent="-342900" lvl="0" marL="342900" rtl="0" algn="ctr">
                        <a:lnSpc>
                          <a:spcPct val="100000"/>
                        </a:lnSpc>
                        <a:spcBef>
                          <a:spcPts val="1400"/>
                        </a:spcBef>
                        <a:spcAft>
                          <a:spcPts val="1400"/>
                        </a:spcAft>
                        <a:buNone/>
                      </a:pPr>
                      <a:r>
                        <a:rPr lang="en" sz="1300">
                          <a:solidFill>
                            <a:schemeClr val="dk1"/>
                          </a:solidFill>
                          <a:latin typeface="Titillium Web"/>
                          <a:ea typeface="Titillium Web"/>
                          <a:cs typeface="Titillium Web"/>
                          <a:sym typeface="Titillium Web"/>
                        </a:rPr>
                        <a:t>cotransporter</a:t>
                      </a:r>
                      <a:endParaRPr sz="1300">
                        <a:latin typeface="Titillium Web"/>
                        <a:ea typeface="Titillium Web"/>
                        <a:cs typeface="Titillium Web"/>
                        <a:sym typeface="Titillium Web"/>
                      </a:endParaRPr>
                    </a:p>
                  </a:txBody>
                  <a:tcPr marT="91425" marB="91425" marR="91425" marL="91425"/>
                </a:tc>
                <a:tc>
                  <a:txBody>
                    <a:bodyPr/>
                    <a:lstStyle/>
                    <a:p>
                      <a:pPr indent="0" lvl="0" marL="0" rtl="0" algn="ctr">
                        <a:lnSpc>
                          <a:spcPct val="100000"/>
                        </a:lnSpc>
                        <a:spcBef>
                          <a:spcPts val="0"/>
                        </a:spcBef>
                        <a:spcAft>
                          <a:spcPts val="0"/>
                        </a:spcAft>
                        <a:buClr>
                          <a:schemeClr val="dk1"/>
                        </a:buClr>
                        <a:buSzPts val="1100"/>
                        <a:buFont typeface="Arial"/>
                        <a:buNone/>
                      </a:pPr>
                      <a:r>
                        <a:rPr lang="en" sz="1300">
                          <a:latin typeface="Titillium Web"/>
                          <a:ea typeface="Titillium Web"/>
                          <a:cs typeface="Titillium Web"/>
                          <a:sym typeface="Titillium Web"/>
                        </a:rPr>
                        <a:t>Thiazide diuretics</a:t>
                      </a:r>
                      <a:endParaRPr sz="1300">
                        <a:latin typeface="Titillium Web"/>
                        <a:ea typeface="Titillium Web"/>
                        <a:cs typeface="Titillium Web"/>
                        <a:sym typeface="Titillium Web"/>
                      </a:endParaRPr>
                    </a:p>
                    <a:p>
                      <a:pPr indent="0" lvl="0" marL="0" rtl="0" algn="ctr">
                        <a:lnSpc>
                          <a:spcPct val="100000"/>
                        </a:lnSpc>
                        <a:spcBef>
                          <a:spcPts val="0"/>
                        </a:spcBef>
                        <a:spcAft>
                          <a:spcPts val="0"/>
                        </a:spcAft>
                        <a:buClr>
                          <a:schemeClr val="dk1"/>
                        </a:buClr>
                        <a:buSzPts val="1100"/>
                        <a:buFont typeface="Arial"/>
                        <a:buNone/>
                      </a:pPr>
                      <a:r>
                        <a:t/>
                      </a:r>
                      <a:endParaRPr sz="1300">
                        <a:latin typeface="Titillium Web"/>
                        <a:ea typeface="Titillium Web"/>
                        <a:cs typeface="Titillium Web"/>
                        <a:sym typeface="Titillium Web"/>
                      </a:endParaRPr>
                    </a:p>
                    <a:p>
                      <a:pPr indent="0" lvl="0" marL="0" rtl="0" algn="ctr">
                        <a:lnSpc>
                          <a:spcPct val="100000"/>
                        </a:lnSpc>
                        <a:spcBef>
                          <a:spcPts val="0"/>
                        </a:spcBef>
                        <a:spcAft>
                          <a:spcPts val="0"/>
                        </a:spcAft>
                        <a:buNone/>
                      </a:pPr>
                      <a:r>
                        <a:t/>
                      </a:r>
                      <a:endParaRPr sz="1300">
                        <a:latin typeface="Titillium Web"/>
                        <a:ea typeface="Titillium Web"/>
                        <a:cs typeface="Titillium Web"/>
                        <a:sym typeface="Titillium Web"/>
                      </a:endParaRPr>
                    </a:p>
                  </a:txBody>
                  <a:tcPr marT="91425" marB="91425" marR="91425" marL="91425"/>
                </a:tc>
              </a:tr>
              <a:tr h="1222875">
                <a:tc>
                  <a:txBody>
                    <a:bodyPr/>
                    <a:lstStyle/>
                    <a:p>
                      <a:pPr indent="0" lvl="0" marL="0" rtl="0" algn="ctr">
                        <a:lnSpc>
                          <a:spcPct val="100000"/>
                        </a:lnSpc>
                        <a:spcBef>
                          <a:spcPts val="0"/>
                        </a:spcBef>
                        <a:spcAft>
                          <a:spcPts val="0"/>
                        </a:spcAft>
                        <a:buNone/>
                      </a:pPr>
                      <a:r>
                        <a:rPr b="1" lang="en" sz="1300">
                          <a:latin typeface="Titillium Web"/>
                          <a:ea typeface="Titillium Web"/>
                          <a:cs typeface="Titillium Web"/>
                          <a:sym typeface="Titillium Web"/>
                        </a:rPr>
                        <a:t>Collecting tubules</a:t>
                      </a:r>
                      <a:endParaRPr b="1" sz="1300">
                        <a:latin typeface="Titillium Web"/>
                        <a:ea typeface="Titillium Web"/>
                        <a:cs typeface="Titillium Web"/>
                        <a:sym typeface="Titillium Web"/>
                      </a:endParaRPr>
                    </a:p>
                  </a:txBody>
                  <a:tcPr marT="91425" marB="91425" marR="91425" marL="91425">
                    <a:solidFill>
                      <a:srgbClr val="EEEEEE"/>
                    </a:solidFill>
                  </a:tcPr>
                </a:tc>
                <a:tc>
                  <a:txBody>
                    <a:bodyPr/>
                    <a:lstStyle/>
                    <a:p>
                      <a:pPr indent="-342900" lvl="0" marL="342900" rtl="0" algn="ctr">
                        <a:lnSpc>
                          <a:spcPct val="100000"/>
                        </a:lnSpc>
                        <a:spcBef>
                          <a:spcPts val="0"/>
                        </a:spcBef>
                        <a:spcAft>
                          <a:spcPts val="0"/>
                        </a:spcAft>
                        <a:buClr>
                          <a:schemeClr val="dk1"/>
                        </a:buClr>
                        <a:buSzPts val="1100"/>
                        <a:buFont typeface="Arial"/>
                        <a:buNone/>
                      </a:pPr>
                      <a:r>
                        <a:rPr lang="en" sz="1300">
                          <a:solidFill>
                            <a:schemeClr val="dk1"/>
                          </a:solidFill>
                          <a:latin typeface="Titillium Web"/>
                          <a:ea typeface="Titillium Web"/>
                          <a:cs typeface="Titillium Web"/>
                          <a:sym typeface="Titillium Web"/>
                        </a:rPr>
                        <a:t>Na reabsorption Na channels K &amp; H secretion</a:t>
                      </a:r>
                      <a:endParaRPr sz="1300">
                        <a:solidFill>
                          <a:schemeClr val="dk1"/>
                        </a:solidFill>
                        <a:latin typeface="Titillium Web"/>
                        <a:ea typeface="Titillium Web"/>
                        <a:cs typeface="Titillium Web"/>
                        <a:sym typeface="Titillium Web"/>
                      </a:endParaRPr>
                    </a:p>
                    <a:p>
                      <a:pPr indent="0" lvl="0" marL="0" rtl="0" algn="l">
                        <a:lnSpc>
                          <a:spcPct val="100000"/>
                        </a:lnSpc>
                        <a:spcBef>
                          <a:spcPts val="1400"/>
                        </a:spcBef>
                        <a:spcAft>
                          <a:spcPts val="0"/>
                        </a:spcAft>
                        <a:buNone/>
                      </a:pPr>
                      <a:r>
                        <a:t/>
                      </a:r>
                      <a:endParaRPr sz="1300">
                        <a:latin typeface="Titillium Web"/>
                        <a:ea typeface="Titillium Web"/>
                        <a:cs typeface="Titillium Web"/>
                        <a:sym typeface="Titillium Web"/>
                      </a:endParaRPr>
                    </a:p>
                  </a:txBody>
                  <a:tcPr marT="91425" marB="91425" marR="91425" marL="91425"/>
                </a:tc>
                <a:tc>
                  <a:txBody>
                    <a:bodyPr/>
                    <a:lstStyle/>
                    <a:p>
                      <a:pPr indent="-342900" lvl="0" marL="342900" rtl="0" algn="ctr">
                        <a:lnSpc>
                          <a:spcPct val="100000"/>
                        </a:lnSpc>
                        <a:spcBef>
                          <a:spcPts val="0"/>
                        </a:spcBef>
                        <a:spcAft>
                          <a:spcPts val="0"/>
                        </a:spcAft>
                        <a:buClr>
                          <a:schemeClr val="dk1"/>
                        </a:buClr>
                        <a:buSzPts val="1100"/>
                        <a:buFont typeface="Arial"/>
                        <a:buNone/>
                      </a:pPr>
                      <a:r>
                        <a:rPr lang="en" sz="1300">
                          <a:solidFill>
                            <a:schemeClr val="dk1"/>
                          </a:solidFill>
                          <a:latin typeface="Titillium Web"/>
                          <a:ea typeface="Titillium Web"/>
                          <a:cs typeface="Titillium Web"/>
                          <a:sym typeface="Titillium Web"/>
                        </a:rPr>
                        <a:t> Na channels</a:t>
                      </a:r>
                      <a:endParaRPr sz="1300">
                        <a:solidFill>
                          <a:schemeClr val="dk1"/>
                        </a:solidFill>
                        <a:latin typeface="Titillium Web"/>
                        <a:ea typeface="Titillium Web"/>
                        <a:cs typeface="Titillium Web"/>
                        <a:sym typeface="Titillium Web"/>
                      </a:endParaRPr>
                    </a:p>
                    <a:p>
                      <a:pPr indent="-342900" lvl="0" marL="342900" rtl="0" algn="ctr">
                        <a:lnSpc>
                          <a:spcPct val="100000"/>
                        </a:lnSpc>
                        <a:spcBef>
                          <a:spcPts val="1400"/>
                        </a:spcBef>
                        <a:spcAft>
                          <a:spcPts val="0"/>
                        </a:spcAft>
                        <a:buClr>
                          <a:schemeClr val="dk1"/>
                        </a:buClr>
                        <a:buSzPts val="1100"/>
                        <a:buFont typeface="Arial"/>
                        <a:buNone/>
                      </a:pPr>
                      <a:r>
                        <a:rPr lang="en" sz="1300">
                          <a:solidFill>
                            <a:schemeClr val="dk1"/>
                          </a:solidFill>
                          <a:latin typeface="Titillium Web"/>
                          <a:ea typeface="Titillium Web"/>
                          <a:cs typeface="Titillium Web"/>
                          <a:sym typeface="Titillium Web"/>
                        </a:rPr>
                        <a:t>K &amp; H transporter</a:t>
                      </a:r>
                      <a:endParaRPr sz="1300">
                        <a:solidFill>
                          <a:schemeClr val="dk1"/>
                        </a:solidFill>
                        <a:latin typeface="Titillium Web"/>
                        <a:ea typeface="Titillium Web"/>
                        <a:cs typeface="Titillium Web"/>
                        <a:sym typeface="Titillium Web"/>
                      </a:endParaRPr>
                    </a:p>
                    <a:p>
                      <a:pPr indent="0" lvl="0" marL="0" rtl="0" algn="l">
                        <a:lnSpc>
                          <a:spcPct val="100000"/>
                        </a:lnSpc>
                        <a:spcBef>
                          <a:spcPts val="1400"/>
                        </a:spcBef>
                        <a:spcAft>
                          <a:spcPts val="0"/>
                        </a:spcAft>
                        <a:buNone/>
                      </a:pPr>
                      <a:r>
                        <a:t/>
                      </a:r>
                      <a:endParaRPr sz="1300">
                        <a:latin typeface="Titillium Web"/>
                        <a:ea typeface="Titillium Web"/>
                        <a:cs typeface="Titillium Web"/>
                        <a:sym typeface="Titillium Web"/>
                      </a:endParaRPr>
                    </a:p>
                  </a:txBody>
                  <a:tcPr marT="91425" marB="91425" marR="91425" marL="91425"/>
                </a:tc>
                <a:tc>
                  <a:txBody>
                    <a:bodyPr/>
                    <a:lstStyle/>
                    <a:p>
                      <a:pPr indent="0" lvl="0" marL="0" rtl="0" algn="ctr">
                        <a:lnSpc>
                          <a:spcPct val="100000"/>
                        </a:lnSpc>
                        <a:spcBef>
                          <a:spcPts val="0"/>
                        </a:spcBef>
                        <a:spcAft>
                          <a:spcPts val="0"/>
                        </a:spcAft>
                        <a:buNone/>
                      </a:pPr>
                      <a:r>
                        <a:rPr lang="en" sz="1300">
                          <a:latin typeface="Titillium Web"/>
                          <a:ea typeface="Titillium Web"/>
                          <a:cs typeface="Titillium Web"/>
                          <a:sym typeface="Titillium Web"/>
                        </a:rPr>
                        <a:t>K-sparing diuretics</a:t>
                      </a:r>
                      <a:endParaRPr sz="1300">
                        <a:latin typeface="Titillium Web"/>
                        <a:ea typeface="Titillium Web"/>
                        <a:cs typeface="Titillium Web"/>
                        <a:sym typeface="Titillium Web"/>
                      </a:endParaRPr>
                    </a:p>
                  </a:txBody>
                  <a:tcPr marT="91425" marB="91425" marR="91425" marL="91425"/>
                </a:tc>
              </a:tr>
            </a:tbl>
          </a:graphicData>
        </a:graphic>
      </p:graphicFrame>
      <p:cxnSp>
        <p:nvCxnSpPr>
          <p:cNvPr id="234" name="Google Shape;234;p22"/>
          <p:cNvCxnSpPr>
            <a:stCxn id="235" idx="2"/>
            <a:endCxn id="236" idx="1"/>
          </p:cNvCxnSpPr>
          <p:nvPr/>
        </p:nvCxnSpPr>
        <p:spPr>
          <a:xfrm>
            <a:off x="1021050" y="2543301"/>
            <a:ext cx="1574400" cy="888300"/>
          </a:xfrm>
          <a:prstGeom prst="bentConnector3">
            <a:avLst>
              <a:gd fmla="val 50000" name="adj1"/>
            </a:avLst>
          </a:prstGeom>
          <a:noFill/>
          <a:ln cap="flat" cmpd="sng" w="9525">
            <a:solidFill>
              <a:srgbClr val="000000"/>
            </a:solidFill>
            <a:prstDash val="solid"/>
            <a:round/>
            <a:headEnd len="sm" w="sm" type="none"/>
            <a:tailEnd len="sm" w="sm" type="none"/>
          </a:ln>
        </p:spPr>
      </p:cxnSp>
      <p:cxnSp>
        <p:nvCxnSpPr>
          <p:cNvPr id="237" name="Google Shape;237;p22"/>
          <p:cNvCxnSpPr>
            <a:stCxn id="235" idx="2"/>
            <a:endCxn id="238" idx="1"/>
          </p:cNvCxnSpPr>
          <p:nvPr/>
        </p:nvCxnSpPr>
        <p:spPr>
          <a:xfrm flipH="1" rot="10800000">
            <a:off x="1021050" y="949101"/>
            <a:ext cx="1574400" cy="1594200"/>
          </a:xfrm>
          <a:prstGeom prst="bentConnector3">
            <a:avLst>
              <a:gd fmla="val 49998" name="adj1"/>
            </a:avLst>
          </a:prstGeom>
          <a:noFill/>
          <a:ln cap="flat" cmpd="sng" w="9525">
            <a:solidFill>
              <a:srgbClr val="000000"/>
            </a:solidFill>
            <a:prstDash val="solid"/>
            <a:round/>
            <a:headEnd len="sm" w="sm" type="none"/>
            <a:tailEnd len="sm" w="sm" type="none"/>
          </a:ln>
        </p:spPr>
      </p:cxnSp>
      <p:sp>
        <p:nvSpPr>
          <p:cNvPr id="235" name="Google Shape;235;p22"/>
          <p:cNvSpPr/>
          <p:nvPr/>
        </p:nvSpPr>
        <p:spPr>
          <a:xfrm rot="-5400000">
            <a:off x="-806400" y="2325351"/>
            <a:ext cx="3219000" cy="435900"/>
          </a:xfrm>
          <a:prstGeom prst="roundRect">
            <a:avLst>
              <a:gd fmla="val 16667" name="adj"/>
            </a:avLst>
          </a:prstGeom>
          <a:solidFill>
            <a:srgbClr val="134F5C"/>
          </a:solidFill>
          <a:ln>
            <a:noFill/>
          </a:ln>
        </p:spPr>
        <p:txBody>
          <a:bodyPr anchorCtr="0" anchor="ctr" bIns="75875" lIns="75875" spcFirstLastPara="1" rIns="75875" wrap="square" tIns="75875">
            <a:noAutofit/>
          </a:bodyPr>
          <a:lstStyle/>
          <a:p>
            <a:pPr indent="0" lvl="0" marL="0" rtl="0" algn="ctr">
              <a:spcBef>
                <a:spcPts val="0"/>
              </a:spcBef>
              <a:spcAft>
                <a:spcPts val="0"/>
              </a:spcAft>
              <a:buNone/>
            </a:pPr>
            <a:r>
              <a:rPr b="1" lang="en" sz="1200">
                <a:solidFill>
                  <a:schemeClr val="lt1"/>
                </a:solidFill>
                <a:latin typeface="Titillium Web"/>
                <a:ea typeface="Titillium Web"/>
                <a:cs typeface="Titillium Web"/>
                <a:sym typeface="Titillium Web"/>
              </a:rPr>
              <a:t>Classification of diuretics </a:t>
            </a:r>
            <a:r>
              <a:rPr b="1" lang="en" sz="1200">
                <a:solidFill>
                  <a:schemeClr val="lt1"/>
                </a:solidFill>
                <a:latin typeface="Titillium Web"/>
                <a:ea typeface="Titillium Web"/>
                <a:cs typeface="Titillium Web"/>
                <a:sym typeface="Titillium Web"/>
              </a:rPr>
              <a:t>According to efficacy</a:t>
            </a:r>
            <a:endParaRPr b="1" sz="1200">
              <a:solidFill>
                <a:schemeClr val="lt1"/>
              </a:solidFill>
              <a:latin typeface="Titillium Web"/>
              <a:ea typeface="Titillium Web"/>
              <a:cs typeface="Titillium Web"/>
              <a:sym typeface="Titillium Web"/>
            </a:endParaRPr>
          </a:p>
        </p:txBody>
      </p:sp>
      <p:sp>
        <p:nvSpPr>
          <p:cNvPr id="238" name="Google Shape;238;p22"/>
          <p:cNvSpPr/>
          <p:nvPr/>
        </p:nvSpPr>
        <p:spPr>
          <a:xfrm>
            <a:off x="2595374" y="783698"/>
            <a:ext cx="1343400" cy="330900"/>
          </a:xfrm>
          <a:prstGeom prst="roundRect">
            <a:avLst>
              <a:gd fmla="val 16667" name="adj"/>
            </a:avLst>
          </a:prstGeom>
          <a:solidFill>
            <a:srgbClr val="45818E"/>
          </a:solidFill>
          <a:ln>
            <a:noFill/>
          </a:ln>
        </p:spPr>
        <p:txBody>
          <a:bodyPr anchorCtr="0" anchor="ctr" bIns="75875" lIns="75875" spcFirstLastPara="1" rIns="75875" wrap="square" tIns="75875">
            <a:noAutofit/>
          </a:bodyPr>
          <a:lstStyle/>
          <a:p>
            <a:pPr indent="0" lvl="0" marL="0" rtl="0" algn="ctr">
              <a:spcBef>
                <a:spcPts val="0"/>
              </a:spcBef>
              <a:spcAft>
                <a:spcPts val="0"/>
              </a:spcAft>
              <a:buNone/>
            </a:pPr>
            <a:r>
              <a:rPr b="1" lang="en" sz="1100">
                <a:solidFill>
                  <a:schemeClr val="lt1"/>
                </a:solidFill>
                <a:latin typeface="Titillium Web"/>
                <a:ea typeface="Titillium Web"/>
                <a:cs typeface="Titillium Web"/>
                <a:sym typeface="Titillium Web"/>
              </a:rPr>
              <a:t>High efficacy</a:t>
            </a:r>
            <a:endParaRPr b="1" sz="1100">
              <a:solidFill>
                <a:schemeClr val="lt1"/>
              </a:solidFill>
              <a:latin typeface="Titillium Web"/>
              <a:ea typeface="Titillium Web"/>
              <a:cs typeface="Titillium Web"/>
              <a:sym typeface="Titillium Web"/>
            </a:endParaRPr>
          </a:p>
        </p:txBody>
      </p:sp>
      <p:sp>
        <p:nvSpPr>
          <p:cNvPr id="236" name="Google Shape;236;p22"/>
          <p:cNvSpPr/>
          <p:nvPr/>
        </p:nvSpPr>
        <p:spPr>
          <a:xfrm>
            <a:off x="2595450" y="3210196"/>
            <a:ext cx="1429200" cy="443100"/>
          </a:xfrm>
          <a:prstGeom prst="roundRect">
            <a:avLst>
              <a:gd fmla="val 16667" name="adj"/>
            </a:avLst>
          </a:prstGeom>
          <a:solidFill>
            <a:srgbClr val="45818E"/>
          </a:solidFill>
          <a:ln>
            <a:noFill/>
          </a:ln>
        </p:spPr>
        <p:txBody>
          <a:bodyPr anchorCtr="0" anchor="ctr" bIns="75875" lIns="75875" spcFirstLastPara="1" rIns="75875" wrap="square" tIns="75875">
            <a:noAutofit/>
          </a:bodyPr>
          <a:lstStyle/>
          <a:p>
            <a:pPr indent="0" lvl="0" marL="0" rtl="0" algn="ctr">
              <a:spcBef>
                <a:spcPts val="0"/>
              </a:spcBef>
              <a:spcAft>
                <a:spcPts val="0"/>
              </a:spcAft>
              <a:buNone/>
            </a:pPr>
            <a:r>
              <a:rPr b="1" lang="en" sz="1200">
                <a:solidFill>
                  <a:srgbClr val="FFFFFF"/>
                </a:solidFill>
                <a:latin typeface="Titillium Web"/>
                <a:ea typeface="Titillium Web"/>
                <a:cs typeface="Titillium Web"/>
                <a:sym typeface="Titillium Web"/>
              </a:rPr>
              <a:t>Low efficacy</a:t>
            </a:r>
            <a:endParaRPr b="1" sz="1200">
              <a:solidFill>
                <a:srgbClr val="FFFFFF"/>
              </a:solidFill>
              <a:latin typeface="Titillium Web"/>
              <a:ea typeface="Titillium Web"/>
              <a:cs typeface="Titillium Web"/>
              <a:sym typeface="Titillium Web"/>
            </a:endParaRPr>
          </a:p>
        </p:txBody>
      </p:sp>
      <p:sp>
        <p:nvSpPr>
          <p:cNvPr id="239" name="Google Shape;239;p22"/>
          <p:cNvSpPr/>
          <p:nvPr/>
        </p:nvSpPr>
        <p:spPr>
          <a:xfrm>
            <a:off x="5540550" y="551206"/>
            <a:ext cx="1158600" cy="330900"/>
          </a:xfrm>
          <a:prstGeom prst="roundRect">
            <a:avLst>
              <a:gd fmla="val 16667" name="adj"/>
            </a:avLst>
          </a:prstGeom>
          <a:solidFill>
            <a:srgbClr val="76A5AF"/>
          </a:solidFill>
          <a:ln>
            <a:noFill/>
          </a:ln>
        </p:spPr>
        <p:txBody>
          <a:bodyPr anchorCtr="0" anchor="ctr" bIns="75875" lIns="75875" spcFirstLastPara="1" rIns="75875" wrap="square" tIns="75875">
            <a:noAutofit/>
          </a:bodyPr>
          <a:lstStyle/>
          <a:p>
            <a:pPr indent="0" lvl="0" marL="0" rtl="0" algn="ctr">
              <a:spcBef>
                <a:spcPts val="0"/>
              </a:spcBef>
              <a:spcAft>
                <a:spcPts val="0"/>
              </a:spcAft>
              <a:buNone/>
            </a:pPr>
            <a:r>
              <a:rPr lang="en" sz="1100">
                <a:solidFill>
                  <a:schemeClr val="lt1"/>
                </a:solidFill>
                <a:latin typeface="Titillium Web"/>
                <a:ea typeface="Titillium Web"/>
                <a:cs typeface="Titillium Web"/>
                <a:sym typeface="Titillium Web"/>
              </a:rPr>
              <a:t>Loop diuretics</a:t>
            </a:r>
            <a:endParaRPr sz="1100">
              <a:solidFill>
                <a:schemeClr val="lt1"/>
              </a:solidFill>
              <a:latin typeface="Titillium Web"/>
              <a:ea typeface="Titillium Web"/>
              <a:cs typeface="Titillium Web"/>
              <a:sym typeface="Titillium Web"/>
            </a:endParaRPr>
          </a:p>
        </p:txBody>
      </p:sp>
      <p:cxnSp>
        <p:nvCxnSpPr>
          <p:cNvPr id="240" name="Google Shape;240;p22"/>
          <p:cNvCxnSpPr>
            <a:stCxn id="239" idx="1"/>
            <a:endCxn id="238" idx="3"/>
          </p:cNvCxnSpPr>
          <p:nvPr/>
        </p:nvCxnSpPr>
        <p:spPr>
          <a:xfrm flipH="1">
            <a:off x="3938850" y="716656"/>
            <a:ext cx="1601700" cy="232500"/>
          </a:xfrm>
          <a:prstGeom prst="bentConnector3">
            <a:avLst>
              <a:gd fmla="val 48464" name="adj1"/>
            </a:avLst>
          </a:prstGeom>
          <a:noFill/>
          <a:ln cap="flat" cmpd="sng" w="9525">
            <a:solidFill>
              <a:schemeClr val="dk1"/>
            </a:solidFill>
            <a:prstDash val="solid"/>
            <a:round/>
            <a:headEnd len="med" w="med" type="none"/>
            <a:tailEnd len="med" w="med" type="none"/>
          </a:ln>
        </p:spPr>
      </p:cxnSp>
      <p:sp>
        <p:nvSpPr>
          <p:cNvPr id="241" name="Google Shape;241;p22"/>
          <p:cNvSpPr/>
          <p:nvPr/>
        </p:nvSpPr>
        <p:spPr>
          <a:xfrm>
            <a:off x="2595375" y="1472200"/>
            <a:ext cx="1343400" cy="523200"/>
          </a:xfrm>
          <a:prstGeom prst="roundRect">
            <a:avLst>
              <a:gd fmla="val 16667" name="adj"/>
            </a:avLst>
          </a:prstGeom>
          <a:solidFill>
            <a:srgbClr val="45818E"/>
          </a:solidFill>
          <a:ln>
            <a:noFill/>
          </a:ln>
        </p:spPr>
        <p:txBody>
          <a:bodyPr anchorCtr="0" anchor="ctr" bIns="75875" lIns="75875" spcFirstLastPara="1" rIns="75875" wrap="square" tIns="75875">
            <a:noAutofit/>
          </a:bodyPr>
          <a:lstStyle/>
          <a:p>
            <a:pPr indent="0" lvl="0" marL="0" rtl="0" algn="ctr">
              <a:spcBef>
                <a:spcPts val="0"/>
              </a:spcBef>
              <a:spcAft>
                <a:spcPts val="0"/>
              </a:spcAft>
              <a:buNone/>
            </a:pPr>
            <a:r>
              <a:rPr b="1" lang="en" sz="1100">
                <a:solidFill>
                  <a:schemeClr val="lt1"/>
                </a:solidFill>
                <a:latin typeface="Titillium Web"/>
                <a:ea typeface="Titillium Web"/>
                <a:cs typeface="Titillium Web"/>
                <a:sym typeface="Titillium Web"/>
              </a:rPr>
              <a:t>Moderate</a:t>
            </a:r>
            <a:endParaRPr b="1" sz="1100">
              <a:solidFill>
                <a:schemeClr val="lt1"/>
              </a:solidFill>
              <a:latin typeface="Titillium Web"/>
              <a:ea typeface="Titillium Web"/>
              <a:cs typeface="Titillium Web"/>
              <a:sym typeface="Titillium Web"/>
            </a:endParaRPr>
          </a:p>
          <a:p>
            <a:pPr indent="0" lvl="0" marL="0" rtl="0" algn="ctr">
              <a:spcBef>
                <a:spcPts val="0"/>
              </a:spcBef>
              <a:spcAft>
                <a:spcPts val="0"/>
              </a:spcAft>
              <a:buNone/>
            </a:pPr>
            <a:r>
              <a:rPr b="1" lang="en" sz="1100">
                <a:solidFill>
                  <a:schemeClr val="lt1"/>
                </a:solidFill>
                <a:latin typeface="Titillium Web"/>
                <a:ea typeface="Titillium Web"/>
                <a:cs typeface="Titillium Web"/>
                <a:sym typeface="Titillium Web"/>
              </a:rPr>
              <a:t>efficacy</a:t>
            </a:r>
            <a:endParaRPr b="1" sz="1100">
              <a:solidFill>
                <a:schemeClr val="lt1"/>
              </a:solidFill>
              <a:latin typeface="Titillium Web"/>
              <a:ea typeface="Titillium Web"/>
              <a:cs typeface="Titillium Web"/>
              <a:sym typeface="Titillium Web"/>
            </a:endParaRPr>
          </a:p>
        </p:txBody>
      </p:sp>
      <p:cxnSp>
        <p:nvCxnSpPr>
          <p:cNvPr id="242" name="Google Shape;242;p22"/>
          <p:cNvCxnSpPr>
            <a:stCxn id="241" idx="1"/>
            <a:endCxn id="235" idx="2"/>
          </p:cNvCxnSpPr>
          <p:nvPr/>
        </p:nvCxnSpPr>
        <p:spPr>
          <a:xfrm flipH="1">
            <a:off x="1020975" y="1733800"/>
            <a:ext cx="1574400" cy="809400"/>
          </a:xfrm>
          <a:prstGeom prst="bentConnector3">
            <a:avLst>
              <a:gd fmla="val 49998" name="adj1"/>
            </a:avLst>
          </a:prstGeom>
          <a:noFill/>
          <a:ln cap="flat" cmpd="sng" w="9525">
            <a:solidFill>
              <a:schemeClr val="dk1"/>
            </a:solidFill>
            <a:prstDash val="solid"/>
            <a:round/>
            <a:headEnd len="med" w="med" type="none"/>
            <a:tailEnd len="med" w="med" type="none"/>
          </a:ln>
        </p:spPr>
      </p:cxnSp>
      <p:sp>
        <p:nvSpPr>
          <p:cNvPr id="243" name="Google Shape;243;p22"/>
          <p:cNvSpPr/>
          <p:nvPr/>
        </p:nvSpPr>
        <p:spPr>
          <a:xfrm>
            <a:off x="5540550" y="1402756"/>
            <a:ext cx="1158600" cy="330900"/>
          </a:xfrm>
          <a:prstGeom prst="roundRect">
            <a:avLst>
              <a:gd fmla="val 16667" name="adj"/>
            </a:avLst>
          </a:prstGeom>
          <a:solidFill>
            <a:srgbClr val="76A5AF"/>
          </a:solidFill>
          <a:ln>
            <a:noFill/>
          </a:ln>
        </p:spPr>
        <p:txBody>
          <a:bodyPr anchorCtr="0" anchor="ctr" bIns="75875" lIns="75875" spcFirstLastPara="1" rIns="75875" wrap="square" tIns="75875">
            <a:noAutofit/>
          </a:bodyPr>
          <a:lstStyle/>
          <a:p>
            <a:pPr indent="0" lvl="0" marL="0" rtl="0" algn="ctr">
              <a:spcBef>
                <a:spcPts val="0"/>
              </a:spcBef>
              <a:spcAft>
                <a:spcPts val="0"/>
              </a:spcAft>
              <a:buNone/>
            </a:pPr>
            <a:r>
              <a:rPr lang="en" sz="1100">
                <a:solidFill>
                  <a:schemeClr val="lt1"/>
                </a:solidFill>
                <a:latin typeface="Titillium Web"/>
                <a:ea typeface="Titillium Web"/>
                <a:cs typeface="Titillium Web"/>
                <a:sym typeface="Titillium Web"/>
              </a:rPr>
              <a:t>Thiazides</a:t>
            </a:r>
            <a:endParaRPr sz="1100">
              <a:solidFill>
                <a:schemeClr val="lt1"/>
              </a:solidFill>
              <a:latin typeface="Titillium Web"/>
              <a:ea typeface="Titillium Web"/>
              <a:cs typeface="Titillium Web"/>
              <a:sym typeface="Titillium Web"/>
            </a:endParaRPr>
          </a:p>
        </p:txBody>
      </p:sp>
      <p:cxnSp>
        <p:nvCxnSpPr>
          <p:cNvPr id="244" name="Google Shape;244;p22"/>
          <p:cNvCxnSpPr>
            <a:endCxn id="241" idx="3"/>
          </p:cNvCxnSpPr>
          <p:nvPr/>
        </p:nvCxnSpPr>
        <p:spPr>
          <a:xfrm flipH="1">
            <a:off x="3938775" y="1568200"/>
            <a:ext cx="1644600" cy="165600"/>
          </a:xfrm>
          <a:prstGeom prst="bentConnector3">
            <a:avLst>
              <a:gd fmla="val 50000" name="adj1"/>
            </a:avLst>
          </a:prstGeom>
          <a:noFill/>
          <a:ln cap="flat" cmpd="sng" w="9525">
            <a:solidFill>
              <a:schemeClr val="dk1"/>
            </a:solidFill>
            <a:prstDash val="solid"/>
            <a:round/>
            <a:headEnd len="med" w="med" type="none"/>
            <a:tailEnd len="med" w="med" type="none"/>
          </a:ln>
        </p:spPr>
      </p:cxnSp>
      <p:sp>
        <p:nvSpPr>
          <p:cNvPr id="245" name="Google Shape;245;p22"/>
          <p:cNvSpPr/>
          <p:nvPr/>
        </p:nvSpPr>
        <p:spPr>
          <a:xfrm>
            <a:off x="5540550" y="2187256"/>
            <a:ext cx="1158600" cy="330900"/>
          </a:xfrm>
          <a:prstGeom prst="roundRect">
            <a:avLst>
              <a:gd fmla="val 16667" name="adj"/>
            </a:avLst>
          </a:prstGeom>
          <a:solidFill>
            <a:srgbClr val="76A5AF"/>
          </a:solidFill>
          <a:ln>
            <a:noFill/>
          </a:ln>
        </p:spPr>
        <p:txBody>
          <a:bodyPr anchorCtr="0" anchor="ctr" bIns="75875" lIns="75875" spcFirstLastPara="1" rIns="75875" wrap="square" tIns="75875">
            <a:noAutofit/>
          </a:bodyPr>
          <a:lstStyle/>
          <a:p>
            <a:pPr indent="0" lvl="0" marL="0" rtl="0" algn="ctr">
              <a:spcBef>
                <a:spcPts val="0"/>
              </a:spcBef>
              <a:spcAft>
                <a:spcPts val="0"/>
              </a:spcAft>
              <a:buNone/>
            </a:pPr>
            <a:r>
              <a:rPr lang="en" sz="1100">
                <a:solidFill>
                  <a:schemeClr val="lt1"/>
                </a:solidFill>
                <a:latin typeface="Titillium Web"/>
                <a:ea typeface="Titillium Web"/>
                <a:cs typeface="Titillium Web"/>
                <a:sym typeface="Titillium Web"/>
              </a:rPr>
              <a:t>K+ sparing</a:t>
            </a:r>
            <a:endParaRPr sz="1100">
              <a:solidFill>
                <a:schemeClr val="lt1"/>
              </a:solidFill>
              <a:latin typeface="Titillium Web"/>
              <a:ea typeface="Titillium Web"/>
              <a:cs typeface="Titillium Web"/>
              <a:sym typeface="Titillium Web"/>
            </a:endParaRPr>
          </a:p>
        </p:txBody>
      </p:sp>
      <p:sp>
        <p:nvSpPr>
          <p:cNvPr id="246" name="Google Shape;246;p22"/>
          <p:cNvSpPr/>
          <p:nvPr/>
        </p:nvSpPr>
        <p:spPr>
          <a:xfrm>
            <a:off x="5540550" y="2952406"/>
            <a:ext cx="1158600" cy="330900"/>
          </a:xfrm>
          <a:prstGeom prst="roundRect">
            <a:avLst>
              <a:gd fmla="val 16667" name="adj"/>
            </a:avLst>
          </a:prstGeom>
          <a:solidFill>
            <a:srgbClr val="76A5AF"/>
          </a:solidFill>
          <a:ln>
            <a:noFill/>
          </a:ln>
        </p:spPr>
        <p:txBody>
          <a:bodyPr anchorCtr="0" anchor="ctr" bIns="75875" lIns="75875" spcFirstLastPara="1" rIns="75875" wrap="square" tIns="75875">
            <a:noAutofit/>
          </a:bodyPr>
          <a:lstStyle/>
          <a:p>
            <a:pPr indent="0" lvl="0" marL="0" rtl="0" algn="ctr">
              <a:spcBef>
                <a:spcPts val="0"/>
              </a:spcBef>
              <a:spcAft>
                <a:spcPts val="0"/>
              </a:spcAft>
              <a:buNone/>
            </a:pPr>
            <a:r>
              <a:rPr lang="en" sz="1100">
                <a:solidFill>
                  <a:schemeClr val="lt1"/>
                </a:solidFill>
                <a:latin typeface="Titillium Web"/>
                <a:ea typeface="Titillium Web"/>
                <a:cs typeface="Titillium Web"/>
                <a:sym typeface="Titillium Web"/>
              </a:rPr>
              <a:t>Osmotic</a:t>
            </a:r>
            <a:endParaRPr sz="1100">
              <a:solidFill>
                <a:schemeClr val="lt1"/>
              </a:solidFill>
              <a:latin typeface="Titillium Web"/>
              <a:ea typeface="Titillium Web"/>
              <a:cs typeface="Titillium Web"/>
              <a:sym typeface="Titillium Web"/>
            </a:endParaRPr>
          </a:p>
        </p:txBody>
      </p:sp>
      <p:sp>
        <p:nvSpPr>
          <p:cNvPr id="247" name="Google Shape;247;p22"/>
          <p:cNvSpPr/>
          <p:nvPr/>
        </p:nvSpPr>
        <p:spPr>
          <a:xfrm>
            <a:off x="5540550" y="3658481"/>
            <a:ext cx="1158600" cy="613500"/>
          </a:xfrm>
          <a:prstGeom prst="roundRect">
            <a:avLst>
              <a:gd fmla="val 16667" name="adj"/>
            </a:avLst>
          </a:prstGeom>
          <a:solidFill>
            <a:srgbClr val="76A5AF"/>
          </a:solidFill>
          <a:ln>
            <a:noFill/>
          </a:ln>
        </p:spPr>
        <p:txBody>
          <a:bodyPr anchorCtr="0" anchor="ctr" bIns="75875" lIns="75875" spcFirstLastPara="1" rIns="75875" wrap="square" tIns="75875">
            <a:noAutofit/>
          </a:bodyPr>
          <a:lstStyle/>
          <a:p>
            <a:pPr indent="0" lvl="0" marL="0" rtl="0" algn="ctr">
              <a:spcBef>
                <a:spcPts val="0"/>
              </a:spcBef>
              <a:spcAft>
                <a:spcPts val="0"/>
              </a:spcAft>
              <a:buNone/>
            </a:pPr>
            <a:r>
              <a:rPr lang="en" sz="1100">
                <a:solidFill>
                  <a:schemeClr val="lt1"/>
                </a:solidFill>
                <a:latin typeface="Titillium Web"/>
                <a:ea typeface="Titillium Web"/>
                <a:cs typeface="Titillium Web"/>
                <a:sym typeface="Titillium Web"/>
              </a:rPr>
              <a:t>Carbonic</a:t>
            </a:r>
            <a:endParaRPr sz="1100">
              <a:solidFill>
                <a:schemeClr val="lt1"/>
              </a:solidFill>
              <a:latin typeface="Titillium Web"/>
              <a:ea typeface="Titillium Web"/>
              <a:cs typeface="Titillium Web"/>
              <a:sym typeface="Titillium Web"/>
            </a:endParaRPr>
          </a:p>
          <a:p>
            <a:pPr indent="0" lvl="0" marL="0" rtl="0" algn="ctr">
              <a:spcBef>
                <a:spcPts val="0"/>
              </a:spcBef>
              <a:spcAft>
                <a:spcPts val="0"/>
              </a:spcAft>
              <a:buNone/>
            </a:pPr>
            <a:r>
              <a:rPr lang="en" sz="1100">
                <a:solidFill>
                  <a:schemeClr val="lt1"/>
                </a:solidFill>
                <a:latin typeface="Titillium Web"/>
                <a:ea typeface="Titillium Web"/>
                <a:cs typeface="Titillium Web"/>
                <a:sym typeface="Titillium Web"/>
              </a:rPr>
              <a:t>anhydrase</a:t>
            </a:r>
            <a:endParaRPr sz="1100">
              <a:solidFill>
                <a:schemeClr val="lt1"/>
              </a:solidFill>
              <a:latin typeface="Titillium Web"/>
              <a:ea typeface="Titillium Web"/>
              <a:cs typeface="Titillium Web"/>
              <a:sym typeface="Titillium Web"/>
            </a:endParaRPr>
          </a:p>
          <a:p>
            <a:pPr indent="0" lvl="0" marL="0" rtl="0" algn="ctr">
              <a:spcBef>
                <a:spcPts val="0"/>
              </a:spcBef>
              <a:spcAft>
                <a:spcPts val="0"/>
              </a:spcAft>
              <a:buNone/>
            </a:pPr>
            <a:r>
              <a:rPr lang="en" sz="1100">
                <a:solidFill>
                  <a:schemeClr val="lt1"/>
                </a:solidFill>
                <a:latin typeface="Titillium Web"/>
                <a:ea typeface="Titillium Web"/>
                <a:cs typeface="Titillium Web"/>
                <a:sym typeface="Titillium Web"/>
              </a:rPr>
              <a:t>inhibitors</a:t>
            </a:r>
            <a:endParaRPr sz="1100">
              <a:solidFill>
                <a:schemeClr val="lt1"/>
              </a:solidFill>
              <a:latin typeface="Titillium Web"/>
              <a:ea typeface="Titillium Web"/>
              <a:cs typeface="Titillium Web"/>
              <a:sym typeface="Titillium Web"/>
            </a:endParaRPr>
          </a:p>
        </p:txBody>
      </p:sp>
      <p:cxnSp>
        <p:nvCxnSpPr>
          <p:cNvPr id="248" name="Google Shape;248;p22"/>
          <p:cNvCxnSpPr>
            <a:stCxn id="245" idx="1"/>
            <a:endCxn id="236" idx="3"/>
          </p:cNvCxnSpPr>
          <p:nvPr/>
        </p:nvCxnSpPr>
        <p:spPr>
          <a:xfrm flipH="1">
            <a:off x="4024650" y="2352706"/>
            <a:ext cx="1515900" cy="1079100"/>
          </a:xfrm>
          <a:prstGeom prst="bentConnector3">
            <a:avLst>
              <a:gd fmla="val 50000" name="adj1"/>
            </a:avLst>
          </a:prstGeom>
          <a:noFill/>
          <a:ln cap="flat" cmpd="sng" w="9525">
            <a:solidFill>
              <a:schemeClr val="dk1"/>
            </a:solidFill>
            <a:prstDash val="solid"/>
            <a:round/>
            <a:headEnd len="med" w="med" type="none"/>
            <a:tailEnd len="med" w="med" type="none"/>
          </a:ln>
        </p:spPr>
      </p:cxnSp>
      <p:cxnSp>
        <p:nvCxnSpPr>
          <p:cNvPr id="249" name="Google Shape;249;p22"/>
          <p:cNvCxnSpPr>
            <a:stCxn id="246" idx="1"/>
            <a:endCxn id="236" idx="3"/>
          </p:cNvCxnSpPr>
          <p:nvPr/>
        </p:nvCxnSpPr>
        <p:spPr>
          <a:xfrm flipH="1">
            <a:off x="4024650" y="3117856"/>
            <a:ext cx="1515900" cy="313800"/>
          </a:xfrm>
          <a:prstGeom prst="bentConnector3">
            <a:avLst>
              <a:gd fmla="val 50000" name="adj1"/>
            </a:avLst>
          </a:prstGeom>
          <a:noFill/>
          <a:ln cap="flat" cmpd="sng" w="9525">
            <a:solidFill>
              <a:schemeClr val="dk1"/>
            </a:solidFill>
            <a:prstDash val="solid"/>
            <a:round/>
            <a:headEnd len="med" w="med" type="none"/>
            <a:tailEnd len="med" w="med" type="none"/>
          </a:ln>
        </p:spPr>
      </p:cxnSp>
      <p:cxnSp>
        <p:nvCxnSpPr>
          <p:cNvPr id="250" name="Google Shape;250;p22"/>
          <p:cNvCxnSpPr>
            <a:stCxn id="247" idx="1"/>
            <a:endCxn id="236" idx="3"/>
          </p:cNvCxnSpPr>
          <p:nvPr/>
        </p:nvCxnSpPr>
        <p:spPr>
          <a:xfrm rot="10800000">
            <a:off x="4024650" y="3431831"/>
            <a:ext cx="1515900" cy="533400"/>
          </a:xfrm>
          <a:prstGeom prst="bentConnector3">
            <a:avLst>
              <a:gd fmla="val 50000" name="adj1"/>
            </a:avLst>
          </a:prstGeom>
          <a:noFill/>
          <a:ln cap="flat" cmpd="sng" w="9525">
            <a:solidFill>
              <a:schemeClr val="dk1"/>
            </a:solidFill>
            <a:prstDash val="solid"/>
            <a:round/>
            <a:headEnd len="med" w="med" type="none"/>
            <a:tailEnd len="med" w="med"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23"/>
          <p:cNvSpPr txBox="1"/>
          <p:nvPr/>
        </p:nvSpPr>
        <p:spPr>
          <a:xfrm>
            <a:off x="949950" y="109975"/>
            <a:ext cx="56601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700">
                <a:solidFill>
                  <a:srgbClr val="134F5C"/>
                </a:solidFill>
                <a:latin typeface="Titillium Web"/>
                <a:ea typeface="Titillium Web"/>
                <a:cs typeface="Titillium Web"/>
                <a:sym typeface="Titillium Web"/>
              </a:rPr>
              <a:t> Carbonic Anhydrase Inhibitors</a:t>
            </a:r>
            <a:endParaRPr b="1" sz="2700">
              <a:solidFill>
                <a:srgbClr val="134F5C"/>
              </a:solidFill>
              <a:latin typeface="Titillium Web"/>
              <a:ea typeface="Titillium Web"/>
              <a:cs typeface="Titillium Web"/>
              <a:sym typeface="Titillium Web"/>
            </a:endParaRPr>
          </a:p>
        </p:txBody>
      </p:sp>
      <p:graphicFrame>
        <p:nvGraphicFramePr>
          <p:cNvPr id="256" name="Google Shape;256;p23"/>
          <p:cNvGraphicFramePr/>
          <p:nvPr/>
        </p:nvGraphicFramePr>
        <p:xfrm>
          <a:off x="-11" y="710286"/>
          <a:ext cx="3000000" cy="3000000"/>
        </p:xfrm>
        <a:graphic>
          <a:graphicData uri="http://schemas.openxmlformats.org/drawingml/2006/table">
            <a:tbl>
              <a:tblPr>
                <a:noFill/>
                <a:tableStyleId>{1E677B6E-CA53-4CA9-B5FF-EB6E101CC1F2}</a:tableStyleId>
              </a:tblPr>
              <a:tblGrid>
                <a:gridCol w="1212650"/>
                <a:gridCol w="2918775"/>
                <a:gridCol w="1522350"/>
                <a:gridCol w="1906225"/>
              </a:tblGrid>
              <a:tr h="592000">
                <a:tc>
                  <a:txBody>
                    <a:bodyPr/>
                    <a:lstStyle/>
                    <a:p>
                      <a:pPr indent="0" lvl="0" marL="0" rtl="0" algn="ctr">
                        <a:spcBef>
                          <a:spcPts val="0"/>
                        </a:spcBef>
                        <a:spcAft>
                          <a:spcPts val="0"/>
                        </a:spcAft>
                        <a:buNone/>
                      </a:pPr>
                      <a:r>
                        <a:rPr b="1" lang="en">
                          <a:latin typeface="Titillium Web"/>
                          <a:ea typeface="Titillium Web"/>
                          <a:cs typeface="Titillium Web"/>
                          <a:sym typeface="Titillium Web"/>
                        </a:rPr>
                        <a:t>Drug</a:t>
                      </a:r>
                      <a:r>
                        <a:rPr b="1" lang="en" sz="2400">
                          <a:latin typeface="Titillium Web"/>
                          <a:ea typeface="Titillium Web"/>
                          <a:cs typeface="Titillium Web"/>
                          <a:sym typeface="Titillium Web"/>
                        </a:rPr>
                        <a:t>           </a:t>
                      </a:r>
                      <a:endParaRPr b="1" sz="2400">
                        <a:latin typeface="Titillium Web"/>
                        <a:ea typeface="Titillium Web"/>
                        <a:cs typeface="Titillium Web"/>
                        <a:sym typeface="Titillium Web"/>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EEEEEE"/>
                    </a:solidFill>
                  </a:tcPr>
                </a:tc>
                <a:tc gridSpan="3">
                  <a:txBody>
                    <a:bodyPr/>
                    <a:lstStyle/>
                    <a:p>
                      <a:pPr indent="0" lvl="0" marL="0" rtl="0" algn="ctr">
                        <a:spcBef>
                          <a:spcPts val="0"/>
                        </a:spcBef>
                        <a:spcAft>
                          <a:spcPts val="0"/>
                        </a:spcAft>
                        <a:buNone/>
                      </a:pPr>
                      <a:r>
                        <a:rPr b="1" lang="en" sz="1800">
                          <a:solidFill>
                            <a:schemeClr val="lt1"/>
                          </a:solidFill>
                          <a:latin typeface="Titillium Web"/>
                          <a:ea typeface="Titillium Web"/>
                          <a:cs typeface="Titillium Web"/>
                          <a:sym typeface="Titillium Web"/>
                        </a:rPr>
                        <a:t>1-</a:t>
                      </a:r>
                      <a:r>
                        <a:rPr b="1" lang="en" sz="1800">
                          <a:solidFill>
                            <a:schemeClr val="lt1"/>
                          </a:solidFill>
                          <a:latin typeface="Titillium Web"/>
                          <a:ea typeface="Titillium Web"/>
                          <a:cs typeface="Titillium Web"/>
                          <a:sym typeface="Titillium Web"/>
                        </a:rPr>
                        <a:t>Acetazolamide</a:t>
                      </a:r>
                      <a:endParaRPr>
                        <a:latin typeface="Titillium Web"/>
                        <a:ea typeface="Titillium Web"/>
                        <a:cs typeface="Titillium Web"/>
                        <a:sym typeface="Titillium Web"/>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0E0E3"/>
                    </a:solidFill>
                  </a:tcPr>
                </a:tc>
                <a:tc hMerge="1"/>
                <a:tc hMerge="1"/>
              </a:tr>
              <a:tr h="1959975">
                <a:tc>
                  <a:txBody>
                    <a:bodyPr/>
                    <a:lstStyle/>
                    <a:p>
                      <a:pPr indent="0" lvl="0" marL="0" rtl="0" algn="ctr">
                        <a:spcBef>
                          <a:spcPts val="0"/>
                        </a:spcBef>
                        <a:spcAft>
                          <a:spcPts val="0"/>
                        </a:spcAft>
                        <a:buClr>
                          <a:schemeClr val="dk1"/>
                        </a:buClr>
                        <a:buSzPts val="1100"/>
                        <a:buFont typeface="Arial"/>
                        <a:buNone/>
                      </a:pPr>
                      <a:r>
                        <a:rPr b="1" lang="en">
                          <a:latin typeface="Titillium Web"/>
                          <a:ea typeface="Titillium Web"/>
                          <a:cs typeface="Titillium Web"/>
                          <a:sym typeface="Titillium Web"/>
                        </a:rPr>
                        <a:t> M.O.A</a:t>
                      </a:r>
                      <a:endParaRPr b="1">
                        <a:latin typeface="Titillium Web"/>
                        <a:ea typeface="Titillium Web"/>
                        <a:cs typeface="Titillium Web"/>
                        <a:sym typeface="Titillium Web"/>
                      </a:endParaRPr>
                    </a:p>
                    <a:p>
                      <a:pPr indent="0" lvl="0" marL="0" rtl="0" algn="ctr">
                        <a:spcBef>
                          <a:spcPts val="0"/>
                        </a:spcBef>
                        <a:spcAft>
                          <a:spcPts val="0"/>
                        </a:spcAft>
                        <a:buClr>
                          <a:schemeClr val="dk1"/>
                        </a:buClr>
                        <a:buSzPts val="1100"/>
                        <a:buFont typeface="Arial"/>
                        <a:buNone/>
                      </a:pPr>
                      <a:r>
                        <a:rPr b="1" lang="en" sz="1300">
                          <a:solidFill>
                            <a:schemeClr val="dk1"/>
                          </a:solidFill>
                          <a:latin typeface="Titillium Web"/>
                          <a:ea typeface="Titillium Web"/>
                          <a:cs typeface="Titillium Web"/>
                          <a:sym typeface="Titillium Web"/>
                        </a:rPr>
                        <a:t>(common with Dorzolamide)</a:t>
                      </a:r>
                      <a:endParaRPr b="1" sz="1300">
                        <a:solidFill>
                          <a:schemeClr val="dk1"/>
                        </a:solidFill>
                        <a:latin typeface="Titillium Web"/>
                        <a:ea typeface="Titillium Web"/>
                        <a:cs typeface="Titillium Web"/>
                        <a:sym typeface="Titillium Web"/>
                      </a:endParaRPr>
                    </a:p>
                    <a:p>
                      <a:pPr indent="0" lvl="0" marL="0" rtl="0" algn="ctr">
                        <a:spcBef>
                          <a:spcPts val="0"/>
                        </a:spcBef>
                        <a:spcAft>
                          <a:spcPts val="0"/>
                        </a:spcAft>
                        <a:buClr>
                          <a:schemeClr val="dk1"/>
                        </a:buClr>
                        <a:buSzPts val="1100"/>
                        <a:buFont typeface="Arial"/>
                        <a:buNone/>
                      </a:pPr>
                      <a:r>
                        <a:t/>
                      </a:r>
                      <a:endParaRPr b="1">
                        <a:latin typeface="Titillium Web"/>
                        <a:ea typeface="Titillium Web"/>
                        <a:cs typeface="Titillium Web"/>
                        <a:sym typeface="Titillium Web"/>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EEEEEE"/>
                    </a:solidFill>
                  </a:tcPr>
                </a:tc>
                <a:tc gridSpan="3">
                  <a:txBody>
                    <a:bodyPr/>
                    <a:lstStyle/>
                    <a:p>
                      <a:pPr indent="0" lvl="0" marL="0" rtl="0" algn="l">
                        <a:spcBef>
                          <a:spcPts val="0"/>
                        </a:spcBef>
                        <a:spcAft>
                          <a:spcPts val="0"/>
                        </a:spcAft>
                        <a:buNone/>
                      </a:pPr>
                      <a:r>
                        <a:rPr lang="en" sz="1200">
                          <a:solidFill>
                            <a:srgbClr val="D5A6BD"/>
                          </a:solidFill>
                          <a:latin typeface="Titillium Web"/>
                          <a:ea typeface="Titillium Web"/>
                          <a:cs typeface="Titillium Web"/>
                          <a:sym typeface="Titillium Web"/>
                        </a:rPr>
                        <a:t>Inhibits carbonic anhydrase enzyme in proximal convoluted  tubules thus interferes with NaHCO3 re-absorption and causes diuresis. </a:t>
                      </a:r>
                      <a:endParaRPr sz="1200">
                        <a:solidFill>
                          <a:srgbClr val="D5A6BD"/>
                        </a:solidFill>
                        <a:latin typeface="Titillium Web"/>
                        <a:ea typeface="Titillium Web"/>
                        <a:cs typeface="Titillium Web"/>
                        <a:sym typeface="Titillium Web"/>
                      </a:endParaRPr>
                    </a:p>
                    <a:p>
                      <a:pPr indent="0" lvl="0" marL="0" rtl="0" algn="l">
                        <a:lnSpc>
                          <a:spcPct val="115000"/>
                        </a:lnSpc>
                        <a:spcBef>
                          <a:spcPts val="1200"/>
                        </a:spcBef>
                        <a:spcAft>
                          <a:spcPts val="0"/>
                        </a:spcAft>
                        <a:buNone/>
                      </a:pPr>
                      <a:r>
                        <a:rPr lang="en" sz="1200">
                          <a:solidFill>
                            <a:srgbClr val="990000"/>
                          </a:solidFill>
                          <a:highlight>
                            <a:srgbClr val="FFFFFF"/>
                          </a:highlight>
                          <a:latin typeface="Titillium Web"/>
                          <a:ea typeface="Titillium Web"/>
                          <a:cs typeface="Titillium Web"/>
                          <a:sym typeface="Titillium Web"/>
                        </a:rPr>
                        <a:t>Carbonic anhydrase</a:t>
                      </a:r>
                      <a:r>
                        <a:rPr lang="en" sz="1200">
                          <a:solidFill>
                            <a:srgbClr val="D5A6BD"/>
                          </a:solidFill>
                          <a:highlight>
                            <a:srgbClr val="FFFFFF"/>
                          </a:highlight>
                          <a:latin typeface="Titillium Web"/>
                          <a:ea typeface="Titillium Web"/>
                          <a:cs typeface="Titillium Web"/>
                          <a:sym typeface="Titillium Web"/>
                        </a:rPr>
                        <a:t> required for reversible reaction</a:t>
                      </a:r>
                      <a:r>
                        <a:rPr lang="en" sz="1200">
                          <a:solidFill>
                            <a:srgbClr val="6D9EEB"/>
                          </a:solidFill>
                          <a:highlight>
                            <a:srgbClr val="FFFFFF"/>
                          </a:highlight>
                          <a:latin typeface="Titillium Web"/>
                          <a:ea typeface="Titillium Web"/>
                          <a:cs typeface="Titillium Web"/>
                          <a:sym typeface="Titillium Web"/>
                        </a:rPr>
                        <a:t> </a:t>
                      </a:r>
                      <a:r>
                        <a:rPr lang="en" sz="1200">
                          <a:solidFill>
                            <a:srgbClr val="6FA8DC"/>
                          </a:solidFill>
                          <a:highlight>
                            <a:srgbClr val="FFFFFF"/>
                          </a:highlight>
                          <a:latin typeface="Titillium Web"/>
                          <a:ea typeface="Titillium Web"/>
                          <a:cs typeface="Titillium Web"/>
                          <a:sym typeface="Titillium Web"/>
                        </a:rPr>
                        <a:t>(accelerates the attainment of equilibrium in the reaction), </a:t>
                      </a:r>
                      <a:r>
                        <a:rPr lang="en" sz="1200">
                          <a:solidFill>
                            <a:srgbClr val="D5A6BD"/>
                          </a:solidFill>
                          <a:highlight>
                            <a:srgbClr val="FFFFFF"/>
                          </a:highlight>
                          <a:latin typeface="Titillium Web"/>
                          <a:ea typeface="Titillium Web"/>
                          <a:cs typeface="Titillium Web"/>
                          <a:sym typeface="Titillium Web"/>
                        </a:rPr>
                        <a:t>in which</a:t>
                      </a:r>
                      <a:endParaRPr sz="1200">
                        <a:solidFill>
                          <a:srgbClr val="D5A6BD"/>
                        </a:solidFill>
                        <a:highlight>
                          <a:srgbClr val="FFFFFF"/>
                        </a:highlight>
                        <a:latin typeface="Titillium Web"/>
                        <a:ea typeface="Titillium Web"/>
                        <a:cs typeface="Titillium Web"/>
                        <a:sym typeface="Titillium Web"/>
                      </a:endParaRPr>
                    </a:p>
                    <a:p>
                      <a:pPr indent="0" lvl="0" marL="0" rtl="0" algn="l">
                        <a:lnSpc>
                          <a:spcPct val="115000"/>
                        </a:lnSpc>
                        <a:spcBef>
                          <a:spcPts val="1200"/>
                        </a:spcBef>
                        <a:spcAft>
                          <a:spcPts val="1200"/>
                        </a:spcAft>
                        <a:buNone/>
                      </a:pPr>
                      <a:r>
                        <a:rPr lang="en" sz="1200">
                          <a:solidFill>
                            <a:schemeClr val="dk1"/>
                          </a:solidFill>
                          <a:latin typeface="Titillium Web"/>
                          <a:ea typeface="Titillium Web"/>
                          <a:cs typeface="Titillium Web"/>
                          <a:sym typeface="Titillium Web"/>
                        </a:rPr>
                        <a:t>CO2+ H2O ⇋ H2CO3 ⇋H+ HCO3</a:t>
                      </a:r>
                      <a:r>
                        <a:rPr b="1" lang="en" sz="1200">
                          <a:solidFill>
                            <a:schemeClr val="dk1"/>
                          </a:solidFill>
                          <a:latin typeface="Titillium Web"/>
                          <a:ea typeface="Titillium Web"/>
                          <a:cs typeface="Titillium Web"/>
                          <a:sym typeface="Titillium Web"/>
                        </a:rPr>
                        <a:t>-</a:t>
                      </a:r>
                      <a:endParaRPr sz="1200">
                        <a:solidFill>
                          <a:srgbClr val="D5A6BD"/>
                        </a:solidFill>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c hMerge="1"/>
                <a:tc hMerge="1"/>
              </a:tr>
              <a:tr h="1728500">
                <a:tc>
                  <a:txBody>
                    <a:bodyPr/>
                    <a:lstStyle/>
                    <a:p>
                      <a:pPr indent="0" lvl="0" marL="0" rtl="0" algn="ctr">
                        <a:spcBef>
                          <a:spcPts val="0"/>
                        </a:spcBef>
                        <a:spcAft>
                          <a:spcPts val="0"/>
                        </a:spcAft>
                        <a:buNone/>
                      </a:pPr>
                      <a:r>
                        <a:t/>
                      </a:r>
                      <a:endParaRPr b="1">
                        <a:latin typeface="Titillium Web"/>
                        <a:ea typeface="Titillium Web"/>
                        <a:cs typeface="Titillium Web"/>
                        <a:sym typeface="Titillium Web"/>
                      </a:endParaRPr>
                    </a:p>
                    <a:p>
                      <a:pPr indent="0" lvl="0" marL="0" rtl="0" algn="ctr">
                        <a:spcBef>
                          <a:spcPts val="0"/>
                        </a:spcBef>
                        <a:spcAft>
                          <a:spcPts val="0"/>
                        </a:spcAft>
                        <a:buNone/>
                      </a:pPr>
                      <a:r>
                        <a:t/>
                      </a:r>
                      <a:endParaRPr b="1">
                        <a:latin typeface="Titillium Web"/>
                        <a:ea typeface="Titillium Web"/>
                        <a:cs typeface="Titillium Web"/>
                        <a:sym typeface="Titillium Web"/>
                      </a:endParaRPr>
                    </a:p>
                    <a:p>
                      <a:pPr indent="0" lvl="0" marL="0" rtl="0" algn="ctr">
                        <a:spcBef>
                          <a:spcPts val="0"/>
                        </a:spcBef>
                        <a:spcAft>
                          <a:spcPts val="0"/>
                        </a:spcAft>
                        <a:buNone/>
                      </a:pPr>
                      <a:r>
                        <a:t/>
                      </a:r>
                      <a:endParaRPr b="1">
                        <a:latin typeface="Titillium Web"/>
                        <a:ea typeface="Titillium Web"/>
                        <a:cs typeface="Titillium Web"/>
                        <a:sym typeface="Titillium Web"/>
                      </a:endParaRPr>
                    </a:p>
                    <a:p>
                      <a:pPr indent="0" lvl="0" marL="0" rtl="0" algn="ctr">
                        <a:spcBef>
                          <a:spcPts val="0"/>
                        </a:spcBef>
                        <a:spcAft>
                          <a:spcPts val="0"/>
                        </a:spcAft>
                        <a:buNone/>
                      </a:pPr>
                      <a:r>
                        <a:rPr b="1" lang="en">
                          <a:latin typeface="Titillium Web"/>
                          <a:ea typeface="Titillium Web"/>
                          <a:cs typeface="Titillium Web"/>
                          <a:sym typeface="Titillium Web"/>
                        </a:rPr>
                        <a:t>P.K</a:t>
                      </a:r>
                      <a:endParaRPr b="1">
                        <a:latin typeface="Titillium Web"/>
                        <a:ea typeface="Titillium Web"/>
                        <a:cs typeface="Titillium Web"/>
                        <a:sym typeface="Titillium Web"/>
                      </a:endParaRPr>
                    </a:p>
                    <a:p>
                      <a:pPr indent="0" lvl="0" marL="0" rtl="0" algn="ctr">
                        <a:spcBef>
                          <a:spcPts val="0"/>
                        </a:spcBef>
                        <a:spcAft>
                          <a:spcPts val="0"/>
                        </a:spcAft>
                        <a:buNone/>
                      </a:pPr>
                      <a:r>
                        <a:t/>
                      </a:r>
                      <a:endParaRPr b="1">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EEEEEE"/>
                    </a:solidFill>
                  </a:tcPr>
                </a:tc>
                <a:tc gridSpan="3">
                  <a:txBody>
                    <a:bodyPr/>
                    <a:lstStyle/>
                    <a:p>
                      <a:pPr indent="-304800" lvl="0" marL="457200" rtl="0" algn="l">
                        <a:lnSpc>
                          <a:spcPct val="115000"/>
                        </a:lnSpc>
                        <a:spcBef>
                          <a:spcPts val="1200"/>
                        </a:spcBef>
                        <a:spcAft>
                          <a:spcPts val="0"/>
                        </a:spcAft>
                        <a:buSzPts val="1200"/>
                        <a:buFont typeface="Titillium Web"/>
                        <a:buChar char="●"/>
                      </a:pPr>
                      <a:r>
                        <a:rPr lang="en" sz="1200">
                          <a:solidFill>
                            <a:schemeClr val="dk1"/>
                          </a:solidFill>
                          <a:highlight>
                            <a:srgbClr val="FFFFFF"/>
                          </a:highlight>
                          <a:latin typeface="Titillium Web"/>
                          <a:ea typeface="Titillium Web"/>
                          <a:cs typeface="Titillium Web"/>
                          <a:sym typeface="Titillium Web"/>
                        </a:rPr>
                        <a:t>Given orally once a day </a:t>
                      </a:r>
                      <a:r>
                        <a:rPr lang="en" sz="1200">
                          <a:solidFill>
                            <a:srgbClr val="999999"/>
                          </a:solidFill>
                          <a:highlight>
                            <a:srgbClr val="FFFFFF"/>
                          </a:highlight>
                          <a:latin typeface="Titillium Web"/>
                          <a:ea typeface="Titillium Web"/>
                          <a:cs typeface="Titillium Web"/>
                          <a:sym typeface="Titillium Web"/>
                        </a:rPr>
                        <a:t>so it has a long duration of action </a:t>
                      </a:r>
                      <a:r>
                        <a:rPr lang="en" sz="1200">
                          <a:solidFill>
                            <a:schemeClr val="dk1"/>
                          </a:solidFill>
                          <a:highlight>
                            <a:srgbClr val="FFFFFF"/>
                          </a:highlight>
                          <a:latin typeface="Titillium Web"/>
                          <a:ea typeface="Titillium Web"/>
                          <a:cs typeface="Titillium Web"/>
                          <a:sym typeface="Titillium Web"/>
                        </a:rPr>
                        <a:t>-Onset of action is rapid</a:t>
                      </a:r>
                      <a:r>
                        <a:rPr lang="en" sz="1100">
                          <a:solidFill>
                            <a:schemeClr val="dk1"/>
                          </a:solidFill>
                          <a:highlight>
                            <a:srgbClr val="FFFFFF"/>
                          </a:highlight>
                          <a:latin typeface="Titillium Web"/>
                          <a:ea typeface="Titillium Web"/>
                          <a:cs typeface="Titillium Web"/>
                          <a:sym typeface="Titillium Web"/>
                        </a:rPr>
                        <a:t> (30 min)</a:t>
                      </a:r>
                      <a:endParaRPr sz="1100">
                        <a:solidFill>
                          <a:schemeClr val="dk1"/>
                        </a:solidFill>
                        <a:highlight>
                          <a:srgbClr val="FFFFFF"/>
                        </a:highlight>
                        <a:latin typeface="Titillium Web"/>
                        <a:ea typeface="Titillium Web"/>
                        <a:cs typeface="Titillium Web"/>
                        <a:sym typeface="Titillium Web"/>
                      </a:endParaRPr>
                    </a:p>
                    <a:p>
                      <a:pPr indent="-304800" lvl="0" marL="457200" rtl="0" algn="l">
                        <a:lnSpc>
                          <a:spcPct val="115000"/>
                        </a:lnSpc>
                        <a:spcBef>
                          <a:spcPts val="0"/>
                        </a:spcBef>
                        <a:spcAft>
                          <a:spcPts val="0"/>
                        </a:spcAft>
                        <a:buSzPts val="1200"/>
                        <a:buFont typeface="Titillium Web"/>
                        <a:buChar char="●"/>
                      </a:pPr>
                      <a:r>
                        <a:rPr lang="en" sz="1200">
                          <a:solidFill>
                            <a:srgbClr val="D5A6BD"/>
                          </a:solidFill>
                          <a:highlight>
                            <a:srgbClr val="FFFFFF"/>
                          </a:highlight>
                          <a:latin typeface="Titillium Web"/>
                          <a:ea typeface="Titillium Web"/>
                          <a:cs typeface="Titillium Web"/>
                          <a:sym typeface="Titillium Web"/>
                        </a:rPr>
                        <a:t>Duration of action (9-12h)</a:t>
                      </a:r>
                      <a:endParaRPr sz="1200">
                        <a:solidFill>
                          <a:srgbClr val="D5A6BD"/>
                        </a:solidFill>
                        <a:highlight>
                          <a:srgbClr val="FFFFFF"/>
                        </a:highlight>
                        <a:latin typeface="Titillium Web"/>
                        <a:ea typeface="Titillium Web"/>
                        <a:cs typeface="Titillium Web"/>
                        <a:sym typeface="Titillium Web"/>
                      </a:endParaRPr>
                    </a:p>
                    <a:p>
                      <a:pPr indent="-304800" lvl="0" marL="457200" rtl="0" algn="l">
                        <a:lnSpc>
                          <a:spcPct val="115000"/>
                        </a:lnSpc>
                        <a:spcBef>
                          <a:spcPts val="0"/>
                        </a:spcBef>
                        <a:spcAft>
                          <a:spcPts val="0"/>
                        </a:spcAft>
                        <a:buSzPts val="1200"/>
                        <a:buFont typeface="Titillium Web"/>
                        <a:buChar char="●"/>
                      </a:pPr>
                      <a:r>
                        <a:rPr lang="en" sz="1200">
                          <a:solidFill>
                            <a:srgbClr val="6D9EEB"/>
                          </a:solidFill>
                          <a:highlight>
                            <a:srgbClr val="FFFFFF"/>
                          </a:highlight>
                          <a:latin typeface="Titillium Web"/>
                          <a:ea typeface="Titillium Web"/>
                          <a:cs typeface="Titillium Web"/>
                          <a:sym typeface="Titillium Web"/>
                        </a:rPr>
                        <a:t> </a:t>
                      </a:r>
                      <a:r>
                        <a:rPr lang="en" sz="1200">
                          <a:solidFill>
                            <a:srgbClr val="6FA8DC"/>
                          </a:solidFill>
                          <a:highlight>
                            <a:srgbClr val="FFFFFF"/>
                          </a:highlight>
                          <a:latin typeface="Titillium Web"/>
                          <a:ea typeface="Titillium Web"/>
                          <a:cs typeface="Titillium Web"/>
                          <a:sym typeface="Titillium Web"/>
                        </a:rPr>
                        <a:t>t 1⁄2 6-9h</a:t>
                      </a:r>
                      <a:endParaRPr sz="1200">
                        <a:solidFill>
                          <a:srgbClr val="6FA8DC"/>
                        </a:solidFill>
                        <a:highlight>
                          <a:srgbClr val="FFFFFF"/>
                        </a:highlight>
                        <a:latin typeface="Titillium Web"/>
                        <a:ea typeface="Titillium Web"/>
                        <a:cs typeface="Titillium Web"/>
                        <a:sym typeface="Titillium Web"/>
                      </a:endParaRPr>
                    </a:p>
                    <a:p>
                      <a:pPr indent="-304800" lvl="0" marL="457200" rtl="0" algn="l">
                        <a:lnSpc>
                          <a:spcPct val="115000"/>
                        </a:lnSpc>
                        <a:spcBef>
                          <a:spcPts val="0"/>
                        </a:spcBef>
                        <a:spcAft>
                          <a:spcPts val="0"/>
                        </a:spcAft>
                        <a:buSzPts val="1200"/>
                        <a:buFont typeface="Titillium Web"/>
                        <a:buChar char="●"/>
                      </a:pPr>
                      <a:r>
                        <a:rPr lang="en" sz="1200">
                          <a:solidFill>
                            <a:schemeClr val="dk1"/>
                          </a:solidFill>
                          <a:highlight>
                            <a:srgbClr val="FFFFFF"/>
                          </a:highlight>
                          <a:latin typeface="Titillium Web"/>
                          <a:ea typeface="Titillium Web"/>
                          <a:cs typeface="Titillium Web"/>
                          <a:sym typeface="Titillium Web"/>
                        </a:rPr>
                        <a:t>Excreted by active secretion in proximal convoluted tubule</a:t>
                      </a:r>
                      <a:endParaRPr sz="1200">
                        <a:solidFill>
                          <a:schemeClr val="dk1"/>
                        </a:solidFill>
                        <a:highlight>
                          <a:srgbClr val="FFFFFF"/>
                        </a:highlight>
                        <a:latin typeface="Titillium Web"/>
                        <a:ea typeface="Titillium Web"/>
                        <a:cs typeface="Titillium Web"/>
                        <a:sym typeface="Titillium Web"/>
                      </a:endParaRPr>
                    </a:p>
                    <a:p>
                      <a:pPr indent="-304800" lvl="0" marL="457200" rtl="0" algn="l">
                        <a:lnSpc>
                          <a:spcPct val="115000"/>
                        </a:lnSpc>
                        <a:spcBef>
                          <a:spcPts val="0"/>
                        </a:spcBef>
                        <a:spcAft>
                          <a:spcPts val="0"/>
                        </a:spcAft>
                        <a:buSzPts val="1200"/>
                        <a:buFont typeface="Titillium Web"/>
                        <a:buChar char="●"/>
                      </a:pPr>
                      <a:r>
                        <a:rPr lang="en" sz="1200">
                          <a:solidFill>
                            <a:srgbClr val="990000"/>
                          </a:solidFill>
                          <a:highlight>
                            <a:srgbClr val="FFFFFF"/>
                          </a:highlight>
                          <a:latin typeface="Titillium Web"/>
                          <a:ea typeface="Titillium Web"/>
                          <a:cs typeface="Titillium Web"/>
                          <a:sym typeface="Titillium Web"/>
                        </a:rPr>
                        <a:t> Produces alkaline urine</a:t>
                      </a:r>
                      <a:r>
                        <a:rPr lang="en" sz="1200">
                          <a:solidFill>
                            <a:srgbClr val="FF0000"/>
                          </a:solidFill>
                          <a:highlight>
                            <a:srgbClr val="FFFFFF"/>
                          </a:highlight>
                          <a:latin typeface="Titillium Web"/>
                          <a:ea typeface="Titillium Web"/>
                          <a:cs typeface="Titillium Web"/>
                          <a:sym typeface="Titillium Web"/>
                        </a:rPr>
                        <a:t> </a:t>
                      </a:r>
                      <a:r>
                        <a:rPr lang="en" sz="1200">
                          <a:solidFill>
                            <a:srgbClr val="6AA84F"/>
                          </a:solidFill>
                          <a:highlight>
                            <a:srgbClr val="FFFFFF"/>
                          </a:highlight>
                          <a:latin typeface="Titillium Web"/>
                          <a:ea typeface="Titillium Web"/>
                          <a:cs typeface="Titillium Web"/>
                          <a:sym typeface="Titillium Web"/>
                        </a:rPr>
                        <a:t>because NaHCO3 is an alkaline and it is being excreted</a:t>
                      </a:r>
                      <a:r>
                        <a:rPr lang="en" sz="1200">
                          <a:solidFill>
                            <a:srgbClr val="999999"/>
                          </a:solidFill>
                          <a:highlight>
                            <a:srgbClr val="FFFFFF"/>
                          </a:highlight>
                          <a:latin typeface="Titillium Web"/>
                          <a:ea typeface="Titillium Web"/>
                          <a:cs typeface="Titillium Web"/>
                          <a:sym typeface="Titillium Web"/>
                        </a:rPr>
                        <a:t> ( only CA inhibitors cause alkaline urine)</a:t>
                      </a:r>
                      <a:endParaRPr sz="1200">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chemeClr val="lt1"/>
                    </a:solidFill>
                  </a:tcPr>
                </a:tc>
                <a:tc hMerge="1"/>
                <a:tc hMerge="1"/>
              </a:tr>
              <a:tr h="1485850">
                <a:tc>
                  <a:txBody>
                    <a:bodyPr/>
                    <a:lstStyle/>
                    <a:p>
                      <a:pPr indent="0" lvl="0" marL="0" rtl="0" algn="l">
                        <a:spcBef>
                          <a:spcPts val="0"/>
                        </a:spcBef>
                        <a:spcAft>
                          <a:spcPts val="0"/>
                        </a:spcAft>
                        <a:buNone/>
                      </a:pPr>
                      <a:r>
                        <a:t/>
                      </a:r>
                      <a:endParaRPr b="1">
                        <a:latin typeface="Titillium Web"/>
                        <a:ea typeface="Titillium Web"/>
                        <a:cs typeface="Titillium Web"/>
                        <a:sym typeface="Titillium Web"/>
                      </a:endParaRPr>
                    </a:p>
                    <a:p>
                      <a:pPr indent="0" lvl="0" marL="0" rtl="0" algn="l">
                        <a:spcBef>
                          <a:spcPts val="0"/>
                        </a:spcBef>
                        <a:spcAft>
                          <a:spcPts val="0"/>
                        </a:spcAft>
                        <a:buNone/>
                      </a:pPr>
                      <a:r>
                        <a:t/>
                      </a:r>
                      <a:endParaRPr b="1">
                        <a:latin typeface="Titillium Web"/>
                        <a:ea typeface="Titillium Web"/>
                        <a:cs typeface="Titillium Web"/>
                        <a:sym typeface="Titillium Web"/>
                      </a:endParaRPr>
                    </a:p>
                    <a:p>
                      <a:pPr indent="0" lvl="0" marL="0" rtl="0" algn="l">
                        <a:spcBef>
                          <a:spcPts val="0"/>
                        </a:spcBef>
                        <a:spcAft>
                          <a:spcPts val="0"/>
                        </a:spcAft>
                        <a:buNone/>
                      </a:pPr>
                      <a:r>
                        <a:t/>
                      </a:r>
                      <a:endParaRPr b="1">
                        <a:latin typeface="Titillium Web"/>
                        <a:ea typeface="Titillium Web"/>
                        <a:cs typeface="Titillium Web"/>
                        <a:sym typeface="Titillium Web"/>
                      </a:endParaRPr>
                    </a:p>
                    <a:p>
                      <a:pPr indent="0" lvl="0" marL="0" rtl="0" algn="ctr">
                        <a:spcBef>
                          <a:spcPts val="0"/>
                        </a:spcBef>
                        <a:spcAft>
                          <a:spcPts val="0"/>
                        </a:spcAft>
                        <a:buNone/>
                      </a:pPr>
                      <a:r>
                        <a:rPr b="1" lang="en">
                          <a:latin typeface="Titillium Web"/>
                          <a:ea typeface="Titillium Web"/>
                          <a:cs typeface="Titillium Web"/>
                          <a:sym typeface="Titillium Web"/>
                        </a:rPr>
                        <a:t> P.D</a:t>
                      </a:r>
                      <a:endParaRPr b="1">
                        <a:latin typeface="Titillium Web"/>
                        <a:ea typeface="Titillium Web"/>
                        <a:cs typeface="Titillium Web"/>
                        <a:sym typeface="Titillium Web"/>
                      </a:endParaRPr>
                    </a:p>
                    <a:p>
                      <a:pPr indent="0" lvl="0" marL="0" rtl="0" algn="ctr">
                        <a:spcBef>
                          <a:spcPts val="0"/>
                        </a:spcBef>
                        <a:spcAft>
                          <a:spcPts val="0"/>
                        </a:spcAft>
                        <a:buNone/>
                      </a:pPr>
                      <a:r>
                        <a:t/>
                      </a:r>
                      <a:endParaRPr b="1">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EEEEEE"/>
                    </a:solidFill>
                  </a:tcPr>
                </a:tc>
                <a:tc gridSpan="3">
                  <a:txBody>
                    <a:bodyPr/>
                    <a:lstStyle/>
                    <a:p>
                      <a:pPr indent="-304800" lvl="0" marL="457200" rtl="0" algn="l">
                        <a:lnSpc>
                          <a:spcPct val="150000"/>
                        </a:lnSpc>
                        <a:spcBef>
                          <a:spcPts val="1200"/>
                        </a:spcBef>
                        <a:spcAft>
                          <a:spcPts val="0"/>
                        </a:spcAft>
                        <a:buSzPts val="1200"/>
                        <a:buFont typeface="Titillium Web"/>
                        <a:buChar char="●"/>
                      </a:pPr>
                      <a:r>
                        <a:rPr lang="en" sz="1200">
                          <a:solidFill>
                            <a:srgbClr val="6FA8DC"/>
                          </a:solidFill>
                          <a:latin typeface="Titillium Web"/>
                          <a:ea typeface="Titillium Web"/>
                          <a:cs typeface="Titillium Web"/>
                          <a:sym typeface="Titillium Web"/>
                        </a:rPr>
                        <a:t>Potent specific inhibitor of carbonic anhydrase, enzyme inhibition is non competitive. </a:t>
                      </a:r>
                      <a:endParaRPr sz="1200">
                        <a:solidFill>
                          <a:srgbClr val="6FA8DC"/>
                        </a:solidFill>
                        <a:latin typeface="Titillium Web"/>
                        <a:ea typeface="Titillium Web"/>
                        <a:cs typeface="Titillium Web"/>
                        <a:sym typeface="Titillium Web"/>
                      </a:endParaRPr>
                    </a:p>
                    <a:p>
                      <a:pPr indent="-304800" lvl="0" marL="457200" rtl="0" algn="l">
                        <a:lnSpc>
                          <a:spcPct val="150000"/>
                        </a:lnSpc>
                        <a:spcBef>
                          <a:spcPts val="0"/>
                        </a:spcBef>
                        <a:spcAft>
                          <a:spcPts val="0"/>
                        </a:spcAft>
                        <a:buSzPts val="1200"/>
                        <a:buFont typeface="Titillium Web"/>
                        <a:buChar char="●"/>
                      </a:pPr>
                      <a:r>
                        <a:rPr lang="en" sz="1200">
                          <a:solidFill>
                            <a:srgbClr val="6FA8DC"/>
                          </a:solidFill>
                          <a:latin typeface="Titillium Web"/>
                          <a:ea typeface="Titillium Web"/>
                          <a:cs typeface="Titillium Web"/>
                          <a:sym typeface="Titillium Web"/>
                        </a:rPr>
                        <a:t>It </a:t>
                      </a:r>
                      <a:r>
                        <a:rPr lang="en" sz="1200">
                          <a:solidFill>
                            <a:srgbClr val="990000"/>
                          </a:solidFill>
                          <a:latin typeface="Titillium Web"/>
                          <a:ea typeface="Titillium Web"/>
                          <a:cs typeface="Titillium Web"/>
                          <a:sym typeface="Titillium Web"/>
                        </a:rPr>
                        <a:t>↓ reabsorption of bicarbonate in the proximal tubule</a:t>
                      </a:r>
                      <a:r>
                        <a:rPr lang="en" sz="1200">
                          <a:solidFill>
                            <a:srgbClr val="FF0000"/>
                          </a:solidFill>
                          <a:latin typeface="Titillium Web"/>
                          <a:ea typeface="Titillium Web"/>
                          <a:cs typeface="Titillium Web"/>
                          <a:sym typeface="Titillium Web"/>
                        </a:rPr>
                        <a:t> </a:t>
                      </a:r>
                      <a:r>
                        <a:rPr lang="en" sz="1200">
                          <a:solidFill>
                            <a:srgbClr val="6FA8DC"/>
                          </a:solidFill>
                          <a:latin typeface="Titillium Web"/>
                          <a:ea typeface="Titillium Web"/>
                          <a:cs typeface="Titillium Web"/>
                          <a:sym typeface="Titillium Web"/>
                        </a:rPr>
                        <a:t>&amp; prevent the acidification of urine in the distal tubule</a:t>
                      </a:r>
                      <a:endParaRPr sz="1200">
                        <a:solidFill>
                          <a:srgbClr val="6FA8DC"/>
                        </a:solidFill>
                        <a:latin typeface="Titillium Web"/>
                        <a:ea typeface="Titillium Web"/>
                        <a:cs typeface="Titillium Web"/>
                        <a:sym typeface="Titillium Web"/>
                      </a:endParaRPr>
                    </a:p>
                    <a:p>
                      <a:pPr indent="-304800" lvl="0" marL="457200" rtl="0" algn="l">
                        <a:lnSpc>
                          <a:spcPct val="150000"/>
                        </a:lnSpc>
                        <a:spcBef>
                          <a:spcPts val="0"/>
                        </a:spcBef>
                        <a:spcAft>
                          <a:spcPts val="0"/>
                        </a:spcAft>
                        <a:buSzPts val="1200"/>
                        <a:buFont typeface="Titillium Web"/>
                        <a:buChar char="●"/>
                      </a:pPr>
                      <a:r>
                        <a:rPr lang="en" sz="1200">
                          <a:solidFill>
                            <a:srgbClr val="990000"/>
                          </a:solidFill>
                          <a:latin typeface="Titillium Web"/>
                          <a:ea typeface="Titillium Web"/>
                          <a:cs typeface="Titillium Web"/>
                          <a:sym typeface="Titillium Web"/>
                        </a:rPr>
                        <a:t>Self- limiting action </a:t>
                      </a:r>
                      <a:r>
                        <a:rPr lang="en" sz="1200">
                          <a:solidFill>
                            <a:srgbClr val="6FA8DC"/>
                          </a:solidFill>
                          <a:latin typeface="Titillium Web"/>
                          <a:ea typeface="Titillium Web"/>
                          <a:cs typeface="Titillium Web"/>
                          <a:sym typeface="Titillium Web"/>
                        </a:rPr>
                        <a:t>of acetazolamide restrict its use to mild oedema.</a:t>
                      </a:r>
                      <a:endParaRPr b="1" sz="1200">
                        <a:solidFill>
                          <a:srgbClr val="6FA8DC"/>
                        </a:solidFill>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chemeClr val="lt1"/>
                    </a:solidFill>
                  </a:tcPr>
                </a:tc>
                <a:tc hMerge="1"/>
                <a:tc hMerge="1"/>
              </a:tr>
              <a:tr h="1805200">
                <a:tc>
                  <a:txBody>
                    <a:bodyPr/>
                    <a:lstStyle/>
                    <a:p>
                      <a:pPr indent="0" lvl="0" marL="0" rtl="0" algn="ctr">
                        <a:spcBef>
                          <a:spcPts val="0"/>
                        </a:spcBef>
                        <a:spcAft>
                          <a:spcPts val="0"/>
                        </a:spcAft>
                        <a:buNone/>
                      </a:pPr>
                      <a:r>
                        <a:t/>
                      </a:r>
                      <a:endParaRPr b="1">
                        <a:latin typeface="Titillium Web"/>
                        <a:ea typeface="Titillium Web"/>
                        <a:cs typeface="Titillium Web"/>
                        <a:sym typeface="Titillium Web"/>
                      </a:endParaRPr>
                    </a:p>
                    <a:p>
                      <a:pPr indent="0" lvl="0" marL="0" rtl="0" algn="ctr">
                        <a:spcBef>
                          <a:spcPts val="0"/>
                        </a:spcBef>
                        <a:spcAft>
                          <a:spcPts val="0"/>
                        </a:spcAft>
                        <a:buNone/>
                      </a:pPr>
                      <a:r>
                        <a:t/>
                      </a:r>
                      <a:endParaRPr b="1">
                        <a:latin typeface="Titillium Web"/>
                        <a:ea typeface="Titillium Web"/>
                        <a:cs typeface="Titillium Web"/>
                        <a:sym typeface="Titillium Web"/>
                      </a:endParaRPr>
                    </a:p>
                    <a:p>
                      <a:pPr indent="0" lvl="0" marL="0" rtl="0" algn="ctr">
                        <a:spcBef>
                          <a:spcPts val="0"/>
                        </a:spcBef>
                        <a:spcAft>
                          <a:spcPts val="0"/>
                        </a:spcAft>
                        <a:buNone/>
                      </a:pPr>
                      <a:r>
                        <a:rPr b="1" lang="en">
                          <a:latin typeface="Titillium Web"/>
                          <a:ea typeface="Titillium Web"/>
                          <a:cs typeface="Titillium Web"/>
                          <a:sym typeface="Titillium Web"/>
                        </a:rPr>
                        <a:t>  </a:t>
                      </a:r>
                      <a:r>
                        <a:rPr b="1" lang="en" sz="1200">
                          <a:solidFill>
                            <a:schemeClr val="dk1"/>
                          </a:solidFill>
                          <a:latin typeface="Titillium Web"/>
                          <a:ea typeface="Titillium Web"/>
                          <a:cs typeface="Titillium Web"/>
                          <a:sym typeface="Titillium Web"/>
                        </a:rPr>
                        <a:t>Pharmacological </a:t>
                      </a:r>
                      <a:r>
                        <a:rPr b="1" lang="en" sz="1300">
                          <a:solidFill>
                            <a:schemeClr val="dk1"/>
                          </a:solidFill>
                          <a:latin typeface="Titillium Web"/>
                          <a:ea typeface="Titillium Web"/>
                          <a:cs typeface="Titillium Web"/>
                          <a:sym typeface="Titillium Web"/>
                        </a:rPr>
                        <a:t>actions</a:t>
                      </a:r>
                      <a:endParaRPr b="1" sz="1300">
                        <a:solidFill>
                          <a:schemeClr val="dk1"/>
                        </a:solidFill>
                        <a:latin typeface="Titillium Web"/>
                        <a:ea typeface="Titillium Web"/>
                        <a:cs typeface="Titillium Web"/>
                        <a:sym typeface="Titillium Web"/>
                      </a:endParaRPr>
                    </a:p>
                    <a:p>
                      <a:pPr indent="0" lvl="0" marL="0" rtl="0" algn="ctr">
                        <a:spcBef>
                          <a:spcPts val="0"/>
                        </a:spcBef>
                        <a:spcAft>
                          <a:spcPts val="0"/>
                        </a:spcAft>
                        <a:buNone/>
                      </a:pPr>
                      <a:r>
                        <a:rPr b="1" lang="en">
                          <a:latin typeface="Titillium Web"/>
                          <a:ea typeface="Titillium Web"/>
                          <a:cs typeface="Titillium Web"/>
                          <a:sym typeface="Titillium Web"/>
                        </a:rPr>
                        <a:t> </a:t>
                      </a:r>
                      <a:endParaRPr b="1">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EEEEEE"/>
                    </a:solidFill>
                  </a:tcPr>
                </a:tc>
                <a:tc gridSpan="3">
                  <a:txBody>
                    <a:bodyPr/>
                    <a:lstStyle/>
                    <a:p>
                      <a:pPr indent="-304800" lvl="0" marL="457200" rtl="0" algn="l">
                        <a:lnSpc>
                          <a:spcPct val="115000"/>
                        </a:lnSpc>
                        <a:spcBef>
                          <a:spcPts val="1200"/>
                        </a:spcBef>
                        <a:spcAft>
                          <a:spcPts val="0"/>
                        </a:spcAft>
                        <a:buSzPts val="1200"/>
                        <a:buFont typeface="Titillium Web"/>
                        <a:buChar char="●"/>
                      </a:pPr>
                      <a:r>
                        <a:rPr lang="en" sz="1200">
                          <a:solidFill>
                            <a:schemeClr val="dk1"/>
                          </a:solidFill>
                          <a:highlight>
                            <a:srgbClr val="FFFFFF"/>
                          </a:highlight>
                          <a:latin typeface="Titillium Web"/>
                          <a:ea typeface="Titillium Web"/>
                          <a:cs typeface="Titillium Web"/>
                          <a:sym typeface="Titillium Web"/>
                        </a:rPr>
                        <a:t>↑mild increase in urine volume</a:t>
                      </a:r>
                      <a:endParaRPr sz="1200">
                        <a:solidFill>
                          <a:schemeClr val="dk1"/>
                        </a:solidFill>
                        <a:highlight>
                          <a:srgbClr val="FFFFFF"/>
                        </a:highlight>
                        <a:latin typeface="Titillium Web"/>
                        <a:ea typeface="Titillium Web"/>
                        <a:cs typeface="Titillium Web"/>
                        <a:sym typeface="Titillium Web"/>
                      </a:endParaRPr>
                    </a:p>
                    <a:p>
                      <a:pPr indent="-304800" lvl="0" marL="457200" rtl="0" algn="l">
                        <a:lnSpc>
                          <a:spcPct val="115000"/>
                        </a:lnSpc>
                        <a:spcBef>
                          <a:spcPts val="0"/>
                        </a:spcBef>
                        <a:spcAft>
                          <a:spcPts val="0"/>
                        </a:spcAft>
                        <a:buSzPts val="1200"/>
                        <a:buFont typeface="Titillium Web"/>
                        <a:buChar char="●"/>
                      </a:pPr>
                      <a:r>
                        <a:rPr lang="en" sz="1200">
                          <a:solidFill>
                            <a:schemeClr val="dk1"/>
                          </a:solidFill>
                          <a:highlight>
                            <a:srgbClr val="FFFFFF"/>
                          </a:highlight>
                          <a:latin typeface="Titillium Web"/>
                          <a:ea typeface="Titillium Web"/>
                          <a:cs typeface="Titillium Web"/>
                          <a:sym typeface="Titillium Web"/>
                        </a:rPr>
                        <a:t>↑urinary excretion of sodium,potassium, bicarbonate</a:t>
                      </a:r>
                      <a:r>
                        <a:rPr lang="en" sz="1200">
                          <a:solidFill>
                            <a:srgbClr val="990000"/>
                          </a:solidFill>
                          <a:highlight>
                            <a:srgbClr val="FFFFFF"/>
                          </a:highlight>
                          <a:latin typeface="Titillium Web"/>
                          <a:ea typeface="Titillium Web"/>
                          <a:cs typeface="Titillium Web"/>
                          <a:sym typeface="Titillium Web"/>
                        </a:rPr>
                        <a:t> (alkaline urine)</a:t>
                      </a:r>
                      <a:endParaRPr sz="1200">
                        <a:solidFill>
                          <a:srgbClr val="990000"/>
                        </a:solidFill>
                        <a:highlight>
                          <a:srgbClr val="FFFFFF"/>
                        </a:highlight>
                        <a:latin typeface="Titillium Web"/>
                        <a:ea typeface="Titillium Web"/>
                        <a:cs typeface="Titillium Web"/>
                        <a:sym typeface="Titillium Web"/>
                      </a:endParaRPr>
                    </a:p>
                    <a:p>
                      <a:pPr indent="-304800" lvl="0" marL="457200" rtl="0" algn="l">
                        <a:lnSpc>
                          <a:spcPct val="115000"/>
                        </a:lnSpc>
                        <a:spcBef>
                          <a:spcPts val="0"/>
                        </a:spcBef>
                        <a:spcAft>
                          <a:spcPts val="0"/>
                        </a:spcAft>
                        <a:buSzPts val="1200"/>
                        <a:buFont typeface="Titillium Web"/>
                        <a:buChar char="●"/>
                      </a:pPr>
                      <a:r>
                        <a:rPr lang="en" sz="1200">
                          <a:solidFill>
                            <a:schemeClr val="dk1"/>
                          </a:solidFill>
                          <a:highlight>
                            <a:srgbClr val="FFFFFF"/>
                          </a:highlight>
                          <a:latin typeface="Titillium Web"/>
                          <a:ea typeface="Titillium Web"/>
                          <a:cs typeface="Titillium Web"/>
                          <a:sym typeface="Titillium Web"/>
                        </a:rPr>
                        <a:t>Metabolic acidosis </a:t>
                      </a:r>
                      <a:r>
                        <a:rPr lang="en" sz="1200">
                          <a:solidFill>
                            <a:srgbClr val="999999"/>
                          </a:solidFill>
                          <a:highlight>
                            <a:srgbClr val="FFFFFF"/>
                          </a:highlight>
                          <a:latin typeface="Titillium Web"/>
                          <a:ea typeface="Titillium Web"/>
                          <a:cs typeface="Titillium Web"/>
                          <a:sym typeface="Titillium Web"/>
                        </a:rPr>
                        <a:t>due to the continuous loss of NaHCO3 from the blood</a:t>
                      </a:r>
                      <a:endParaRPr sz="1200">
                        <a:solidFill>
                          <a:srgbClr val="999999"/>
                        </a:solidFill>
                        <a:highlight>
                          <a:srgbClr val="FFFFFF"/>
                        </a:highlight>
                        <a:latin typeface="Titillium Web"/>
                        <a:ea typeface="Titillium Web"/>
                        <a:cs typeface="Titillium Web"/>
                        <a:sym typeface="Titillium Web"/>
                      </a:endParaRPr>
                    </a:p>
                    <a:p>
                      <a:pPr indent="-304800" lvl="0" marL="457200" rtl="0" algn="l">
                        <a:lnSpc>
                          <a:spcPct val="115000"/>
                        </a:lnSpc>
                        <a:spcBef>
                          <a:spcPts val="0"/>
                        </a:spcBef>
                        <a:spcAft>
                          <a:spcPts val="0"/>
                        </a:spcAft>
                        <a:buSzPts val="1200"/>
                        <a:buFont typeface="Titillium Web"/>
                        <a:buChar char="●"/>
                      </a:pPr>
                      <a:r>
                        <a:rPr lang="en" sz="1200">
                          <a:solidFill>
                            <a:schemeClr val="dk1"/>
                          </a:solidFill>
                          <a:highlight>
                            <a:srgbClr val="FFFFFF"/>
                          </a:highlight>
                          <a:latin typeface="Titillium Web"/>
                          <a:ea typeface="Titillium Web"/>
                          <a:cs typeface="Titillium Web"/>
                          <a:sym typeface="Titillium Web"/>
                        </a:rPr>
                        <a:t>↑ Urinary phosphate excretion.</a:t>
                      </a:r>
                      <a:r>
                        <a:rPr lang="en" sz="1200">
                          <a:solidFill>
                            <a:srgbClr val="999999"/>
                          </a:solidFill>
                          <a:highlight>
                            <a:srgbClr val="FFFFFF"/>
                          </a:highlight>
                          <a:latin typeface="Titillium Web"/>
                          <a:ea typeface="Titillium Web"/>
                          <a:cs typeface="Titillium Web"/>
                          <a:sym typeface="Titillium Web"/>
                        </a:rPr>
                        <a:t> Phosphate excretion increases with acidosis of the blood</a:t>
                      </a:r>
                      <a:endParaRPr sz="1200">
                        <a:solidFill>
                          <a:srgbClr val="999999"/>
                        </a:solidFill>
                        <a:highlight>
                          <a:srgbClr val="FFFFFF"/>
                        </a:highlight>
                        <a:latin typeface="Titillium Web"/>
                        <a:ea typeface="Titillium Web"/>
                        <a:cs typeface="Titillium Web"/>
                        <a:sym typeface="Titillium Web"/>
                      </a:endParaRPr>
                    </a:p>
                    <a:p>
                      <a:pPr indent="-304800" lvl="0" marL="457200" rtl="0" algn="l">
                        <a:lnSpc>
                          <a:spcPct val="115000"/>
                        </a:lnSpc>
                        <a:spcBef>
                          <a:spcPts val="0"/>
                        </a:spcBef>
                        <a:spcAft>
                          <a:spcPts val="0"/>
                        </a:spcAft>
                        <a:buSzPts val="1200"/>
                        <a:buFont typeface="Titillium Web"/>
                        <a:buChar char="●"/>
                      </a:pPr>
                      <a:r>
                        <a:rPr lang="en" sz="1200">
                          <a:solidFill>
                            <a:schemeClr val="dk1"/>
                          </a:solidFill>
                          <a:highlight>
                            <a:srgbClr val="FFFFFF"/>
                          </a:highlight>
                          <a:latin typeface="Titillium Web"/>
                          <a:ea typeface="Titillium Web"/>
                          <a:cs typeface="Titillium Web"/>
                          <a:sym typeface="Titillium Web"/>
                        </a:rPr>
                        <a:t>Promotes K+ excretion by ↑ the load of Na delivered to the distal tubules </a:t>
                      </a:r>
                      <a:r>
                        <a:rPr lang="en" sz="1200">
                          <a:solidFill>
                            <a:srgbClr val="93C47D"/>
                          </a:solidFill>
                          <a:highlight>
                            <a:srgbClr val="FFFFFF"/>
                          </a:highlight>
                          <a:latin typeface="Titillium Web"/>
                          <a:ea typeface="Titillium Web"/>
                          <a:cs typeface="Titillium Web"/>
                          <a:sym typeface="Titillium Web"/>
                        </a:rPr>
                        <a:t> </a:t>
                      </a:r>
                      <a:r>
                        <a:rPr lang="en" sz="1200">
                          <a:solidFill>
                            <a:srgbClr val="6AA84F"/>
                          </a:solidFill>
                          <a:highlight>
                            <a:srgbClr val="FFFFFF"/>
                          </a:highlight>
                          <a:latin typeface="Titillium Web"/>
                          <a:ea typeface="Titillium Web"/>
                          <a:cs typeface="Titillium Web"/>
                          <a:sym typeface="Titillium Web"/>
                        </a:rPr>
                        <a:t>Na will be reabsorbed again in distal tubules in an amount that does not </a:t>
                      </a:r>
                      <a:r>
                        <a:rPr lang="en" sz="1200">
                          <a:solidFill>
                            <a:srgbClr val="6AA84F"/>
                          </a:solidFill>
                          <a:highlight>
                            <a:srgbClr val="FFFFFF"/>
                          </a:highlight>
                          <a:latin typeface="Titillium Web"/>
                          <a:ea typeface="Titillium Web"/>
                          <a:cs typeface="Titillium Web"/>
                          <a:sym typeface="Titillium Web"/>
                        </a:rPr>
                        <a:t>influence the diuretics action </a:t>
                      </a:r>
                      <a:endParaRPr b="1" sz="1200">
                        <a:solidFill>
                          <a:srgbClr val="6AA84F"/>
                        </a:solidFill>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hMerge="1"/>
                <a:tc hMerge="1"/>
              </a:tr>
              <a:tr h="2410200">
                <a:tc>
                  <a:txBody>
                    <a:bodyPr/>
                    <a:lstStyle/>
                    <a:p>
                      <a:pPr indent="0" lvl="0" marL="0" rtl="0" algn="ctr">
                        <a:spcBef>
                          <a:spcPts val="0"/>
                        </a:spcBef>
                        <a:spcAft>
                          <a:spcPts val="0"/>
                        </a:spcAft>
                        <a:buNone/>
                      </a:pPr>
                      <a:r>
                        <a:t/>
                      </a:r>
                      <a:endParaRPr>
                        <a:latin typeface="Titillium Web"/>
                        <a:ea typeface="Titillium Web"/>
                        <a:cs typeface="Titillium Web"/>
                        <a:sym typeface="Titillium Web"/>
                      </a:endParaRPr>
                    </a:p>
                    <a:p>
                      <a:pPr indent="0" lvl="0" marL="0" rtl="0" algn="ctr">
                        <a:spcBef>
                          <a:spcPts val="0"/>
                        </a:spcBef>
                        <a:spcAft>
                          <a:spcPts val="0"/>
                        </a:spcAft>
                        <a:buNone/>
                      </a:pPr>
                      <a:r>
                        <a:rPr b="1" lang="en">
                          <a:latin typeface="Titillium Web"/>
                          <a:ea typeface="Titillium Web"/>
                          <a:cs typeface="Titillium Web"/>
                          <a:sym typeface="Titillium Web"/>
                        </a:rPr>
                        <a:t> Notes </a:t>
                      </a:r>
                      <a:endParaRPr b="1">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EEEEEE"/>
                    </a:solidFill>
                  </a:tcPr>
                </a:tc>
                <a:tc gridSpan="3">
                  <a:txBody>
                    <a:bodyPr/>
                    <a:lstStyle/>
                    <a:p>
                      <a:pPr indent="0" lvl="0" marL="0" rtl="0" algn="l">
                        <a:lnSpc>
                          <a:spcPct val="115000"/>
                        </a:lnSpc>
                        <a:spcBef>
                          <a:spcPts val="1200"/>
                        </a:spcBef>
                        <a:spcAft>
                          <a:spcPts val="0"/>
                        </a:spcAft>
                        <a:buClr>
                          <a:schemeClr val="dk1"/>
                        </a:buClr>
                        <a:buSzPts val="1100"/>
                        <a:buFont typeface="Arial"/>
                        <a:buNone/>
                      </a:pPr>
                      <a:r>
                        <a:rPr lang="en" sz="1200">
                          <a:solidFill>
                            <a:srgbClr val="D5A6BD"/>
                          </a:solidFill>
                          <a:latin typeface="Titillium Web"/>
                          <a:ea typeface="Titillium Web"/>
                          <a:cs typeface="Titillium Web"/>
                          <a:sym typeface="Titillium Web"/>
                        </a:rPr>
                        <a:t>Why do CA inhibitors have </a:t>
                      </a:r>
                      <a:r>
                        <a:rPr lang="en" sz="1200">
                          <a:solidFill>
                            <a:srgbClr val="990000"/>
                          </a:solidFill>
                          <a:latin typeface="Titillium Web"/>
                          <a:ea typeface="Titillium Web"/>
                          <a:cs typeface="Titillium Web"/>
                          <a:sym typeface="Titillium Web"/>
                        </a:rPr>
                        <a:t>weak diuretic</a:t>
                      </a:r>
                      <a:r>
                        <a:rPr b="1" lang="en" sz="1200">
                          <a:solidFill>
                            <a:srgbClr val="D5A6BD"/>
                          </a:solidFill>
                          <a:latin typeface="Titillium Web"/>
                          <a:ea typeface="Titillium Web"/>
                          <a:cs typeface="Titillium Web"/>
                          <a:sym typeface="Titillium Web"/>
                        </a:rPr>
                        <a:t> </a:t>
                      </a:r>
                      <a:r>
                        <a:rPr lang="en" sz="1200">
                          <a:solidFill>
                            <a:srgbClr val="D5A6BD"/>
                          </a:solidFill>
                          <a:latin typeface="Titillium Web"/>
                          <a:ea typeface="Titillium Web"/>
                          <a:cs typeface="Titillium Web"/>
                          <a:sym typeface="Titillium Web"/>
                        </a:rPr>
                        <a:t>properties?</a:t>
                      </a:r>
                      <a:endParaRPr sz="1200">
                        <a:solidFill>
                          <a:srgbClr val="D5A6BD"/>
                        </a:solidFill>
                        <a:latin typeface="Titillium Web"/>
                        <a:ea typeface="Titillium Web"/>
                        <a:cs typeface="Titillium Web"/>
                        <a:sym typeface="Titillium Web"/>
                      </a:endParaRPr>
                    </a:p>
                    <a:p>
                      <a:pPr indent="0" lvl="0" marL="0" rtl="0" algn="l">
                        <a:lnSpc>
                          <a:spcPct val="115000"/>
                        </a:lnSpc>
                        <a:spcBef>
                          <a:spcPts val="1200"/>
                        </a:spcBef>
                        <a:spcAft>
                          <a:spcPts val="1200"/>
                        </a:spcAft>
                        <a:buClr>
                          <a:schemeClr val="dk1"/>
                        </a:buClr>
                        <a:buSzPts val="1100"/>
                        <a:buFont typeface="Arial"/>
                        <a:buNone/>
                      </a:pPr>
                      <a:r>
                        <a:rPr lang="en" sz="1200">
                          <a:solidFill>
                            <a:srgbClr val="D5A6BD"/>
                          </a:solidFill>
                          <a:latin typeface="Titillium Web"/>
                          <a:ea typeface="Titillium Web"/>
                          <a:cs typeface="Titillium Web"/>
                          <a:sym typeface="Titillium Web"/>
                        </a:rPr>
                        <a:t>Diuretic properties decreases after several days as the blood bicarbonate falls. </a:t>
                      </a:r>
                      <a:r>
                        <a:rPr lang="en" sz="1200">
                          <a:solidFill>
                            <a:srgbClr val="6FA8DC"/>
                          </a:solidFill>
                          <a:highlight>
                            <a:srgbClr val="FFFFFF"/>
                          </a:highlight>
                          <a:latin typeface="Titillium Web"/>
                          <a:ea typeface="Titillium Web"/>
                          <a:cs typeface="Titillium Web"/>
                          <a:sym typeface="Titillium Web"/>
                        </a:rPr>
                        <a:t>with repeated dosage the diuretic action is lost → loss of HCO3- &amp; development of Acidosis</a:t>
                      </a:r>
                      <a:r>
                        <a:rPr lang="en" sz="1200">
                          <a:solidFill>
                            <a:srgbClr val="6D9EEB"/>
                          </a:solidFill>
                          <a:highlight>
                            <a:srgbClr val="FFFFFF"/>
                          </a:highlight>
                          <a:latin typeface="Titillium Web"/>
                          <a:ea typeface="Titillium Web"/>
                          <a:cs typeface="Titillium Web"/>
                          <a:sym typeface="Titillium Web"/>
                        </a:rPr>
                        <a:t>, </a:t>
                      </a:r>
                      <a:r>
                        <a:rPr lang="en" sz="1200">
                          <a:solidFill>
                            <a:srgbClr val="999999"/>
                          </a:solidFill>
                          <a:highlight>
                            <a:srgbClr val="FFFFFF"/>
                          </a:highlight>
                          <a:latin typeface="Titillium Web"/>
                          <a:ea typeface="Titillium Web"/>
                          <a:cs typeface="Titillium Web"/>
                          <a:sym typeface="Titillium Web"/>
                        </a:rPr>
                        <a:t>because as we know, the main target for carbonic anhydrase inhibitors is the bicarbonate and when there’s a constant usage of Acetazolamide the amount of bicarbonate decreases after a period of time thus decreasing the efficacy. (Team 438)</a:t>
                      </a:r>
                      <a:endParaRPr b="1" sz="1200">
                        <a:solidFill>
                          <a:srgbClr val="9FC5E8"/>
                        </a:solidFill>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hMerge="1"/>
                <a:tc hMerge="1"/>
              </a:tr>
            </a:tbl>
          </a:graphicData>
        </a:graphic>
      </p:graphicFrame>
      <p:sp>
        <p:nvSpPr>
          <p:cNvPr id="257" name="Google Shape;257;p23"/>
          <p:cNvSpPr/>
          <p:nvPr/>
        </p:nvSpPr>
        <p:spPr>
          <a:xfrm rot="10800000">
            <a:off x="6884185" y="0"/>
            <a:ext cx="696000" cy="690900"/>
          </a:xfrm>
          <a:prstGeom prst="rtTriangle">
            <a:avLst/>
          </a:prstGeom>
          <a:solidFill>
            <a:srgbClr val="D0E0E3">
              <a:alpha val="54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itillium Web"/>
              <a:ea typeface="Titillium Web"/>
              <a:cs typeface="Titillium Web"/>
              <a:sym typeface="Titillium Web"/>
            </a:endParaRPr>
          </a:p>
        </p:txBody>
      </p:sp>
      <p:sp>
        <p:nvSpPr>
          <p:cNvPr id="258" name="Google Shape;258;p23"/>
          <p:cNvSpPr/>
          <p:nvPr/>
        </p:nvSpPr>
        <p:spPr>
          <a:xfrm rot="10800000">
            <a:off x="6945950" y="0"/>
            <a:ext cx="696000" cy="690900"/>
          </a:xfrm>
          <a:prstGeom prst="rtTriangle">
            <a:avLst/>
          </a:prstGeom>
          <a:solidFill>
            <a:srgbClr val="A2C4C9">
              <a:alpha val="23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itillium Web"/>
              <a:ea typeface="Titillium Web"/>
              <a:cs typeface="Titillium Web"/>
              <a:sym typeface="Titillium Web"/>
            </a:endParaRPr>
          </a:p>
        </p:txBody>
      </p:sp>
      <p:sp>
        <p:nvSpPr>
          <p:cNvPr id="259" name="Google Shape;259;p23"/>
          <p:cNvSpPr/>
          <p:nvPr/>
        </p:nvSpPr>
        <p:spPr>
          <a:xfrm flipH="1" rot="10800000">
            <a:off x="-33125" y="0"/>
            <a:ext cx="639300" cy="690900"/>
          </a:xfrm>
          <a:prstGeom prst="rtTriangle">
            <a:avLst/>
          </a:prstGeom>
          <a:solidFill>
            <a:srgbClr val="D0E0E3">
              <a:alpha val="54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itillium Web"/>
              <a:ea typeface="Titillium Web"/>
              <a:cs typeface="Titillium Web"/>
              <a:sym typeface="Titillium Web"/>
            </a:endParaRPr>
          </a:p>
        </p:txBody>
      </p:sp>
      <p:sp>
        <p:nvSpPr>
          <p:cNvPr id="260" name="Google Shape;260;p23"/>
          <p:cNvSpPr/>
          <p:nvPr/>
        </p:nvSpPr>
        <p:spPr>
          <a:xfrm flipH="1" rot="10800000">
            <a:off x="-89855" y="0"/>
            <a:ext cx="639300" cy="690900"/>
          </a:xfrm>
          <a:prstGeom prst="rtTriangle">
            <a:avLst/>
          </a:prstGeom>
          <a:solidFill>
            <a:srgbClr val="A2C4C9">
              <a:alpha val="23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itillium Web"/>
              <a:ea typeface="Titillium Web"/>
              <a:cs typeface="Titillium Web"/>
              <a:sym typeface="Titillium Web"/>
            </a:endParaRPr>
          </a:p>
        </p:txBody>
      </p:sp>
      <p:pic>
        <p:nvPicPr>
          <p:cNvPr id="261" name="Google Shape;261;p23"/>
          <p:cNvPicPr preferRelativeResize="0"/>
          <p:nvPr/>
        </p:nvPicPr>
        <p:blipFill>
          <a:blip r:embed="rId3">
            <a:alphaModFix/>
          </a:blip>
          <a:stretch>
            <a:fillRect/>
          </a:stretch>
        </p:blipFill>
        <p:spPr>
          <a:xfrm>
            <a:off x="6034501" y="2196196"/>
            <a:ext cx="1308150" cy="966349"/>
          </a:xfrm>
          <a:prstGeom prst="rect">
            <a:avLst/>
          </a:prstGeom>
          <a:noFill/>
          <a:ln>
            <a:noFill/>
          </a:ln>
        </p:spPr>
      </p:pic>
      <p:pic>
        <p:nvPicPr>
          <p:cNvPr id="262" name="Google Shape;262;p23"/>
          <p:cNvPicPr preferRelativeResize="0"/>
          <p:nvPr/>
        </p:nvPicPr>
        <p:blipFill>
          <a:blip r:embed="rId4">
            <a:alphaModFix/>
          </a:blip>
          <a:stretch>
            <a:fillRect/>
          </a:stretch>
        </p:blipFill>
        <p:spPr>
          <a:xfrm>
            <a:off x="4476824" y="2202575"/>
            <a:ext cx="1308150" cy="953617"/>
          </a:xfrm>
          <a:prstGeom prst="rect">
            <a:avLst/>
          </a:prstGeom>
          <a:noFill/>
          <a:ln>
            <a:noFill/>
          </a:ln>
        </p:spPr>
      </p:pic>
      <p:pic>
        <p:nvPicPr>
          <p:cNvPr id="263" name="Google Shape;263;p23"/>
          <p:cNvPicPr preferRelativeResize="0"/>
          <p:nvPr/>
        </p:nvPicPr>
        <p:blipFill>
          <a:blip r:embed="rId5">
            <a:alphaModFix/>
          </a:blip>
          <a:stretch>
            <a:fillRect/>
          </a:stretch>
        </p:blipFill>
        <p:spPr>
          <a:xfrm>
            <a:off x="5574964" y="9613725"/>
            <a:ext cx="1633536" cy="9536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graphicFrame>
        <p:nvGraphicFramePr>
          <p:cNvPr id="268" name="Google Shape;268;p24"/>
          <p:cNvGraphicFramePr/>
          <p:nvPr/>
        </p:nvGraphicFramePr>
        <p:xfrm>
          <a:off x="1" y="1719421"/>
          <a:ext cx="3000000" cy="3000000"/>
        </p:xfrm>
        <a:graphic>
          <a:graphicData uri="http://schemas.openxmlformats.org/drawingml/2006/table">
            <a:tbl>
              <a:tblPr>
                <a:noFill/>
                <a:tableStyleId>{1E677B6E-CA53-4CA9-B5FF-EB6E101CC1F2}</a:tableStyleId>
              </a:tblPr>
              <a:tblGrid>
                <a:gridCol w="1134975"/>
                <a:gridCol w="2772425"/>
                <a:gridCol w="1872625"/>
                <a:gridCol w="1779950"/>
              </a:tblGrid>
              <a:tr h="554950">
                <a:tc gridSpan="4">
                  <a:txBody>
                    <a:bodyPr/>
                    <a:lstStyle/>
                    <a:p>
                      <a:pPr indent="0" lvl="0" marL="0" rtl="0" algn="ctr">
                        <a:spcBef>
                          <a:spcPts val="0"/>
                        </a:spcBef>
                        <a:spcAft>
                          <a:spcPts val="0"/>
                        </a:spcAft>
                        <a:buNone/>
                      </a:pPr>
                      <a:r>
                        <a:rPr b="1" lang="en" sz="2000">
                          <a:latin typeface="Titillium Web"/>
                          <a:ea typeface="Titillium Web"/>
                          <a:cs typeface="Titillium Web"/>
                          <a:sym typeface="Titillium Web"/>
                        </a:rPr>
                        <a:t>               </a:t>
                      </a:r>
                      <a:r>
                        <a:rPr b="1" lang="en" sz="2000">
                          <a:solidFill>
                            <a:srgbClr val="FFFFFF"/>
                          </a:solidFill>
                          <a:latin typeface="Titillium Web"/>
                          <a:ea typeface="Titillium Web"/>
                          <a:cs typeface="Titillium Web"/>
                          <a:sym typeface="Titillium Web"/>
                        </a:rPr>
                        <a:t>Carbonic anhydrase inhibitors family</a:t>
                      </a:r>
                      <a:endParaRPr b="1">
                        <a:solidFill>
                          <a:srgbClr val="999999"/>
                        </a:solidFill>
                        <a:latin typeface="Titillium Web"/>
                        <a:ea typeface="Titillium Web"/>
                        <a:cs typeface="Titillium Web"/>
                        <a:sym typeface="Titillium Web"/>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D0E0E3"/>
                    </a:solidFill>
                  </a:tcPr>
                </a:tc>
                <a:tc hMerge="1"/>
                <a:tc hMerge="1"/>
                <a:tc hMerge="1"/>
              </a:tr>
              <a:tr h="5122300">
                <a:tc>
                  <a:txBody>
                    <a:bodyPr/>
                    <a:lstStyle/>
                    <a:p>
                      <a:pPr indent="0" lvl="0" marL="0" rtl="0" algn="ctr">
                        <a:lnSpc>
                          <a:spcPct val="115000"/>
                        </a:lnSpc>
                        <a:spcBef>
                          <a:spcPts val="1200"/>
                        </a:spcBef>
                        <a:spcAft>
                          <a:spcPts val="0"/>
                        </a:spcAft>
                        <a:buClr>
                          <a:schemeClr val="dk1"/>
                        </a:buClr>
                        <a:buSzPts val="1100"/>
                        <a:buFont typeface="Arial"/>
                        <a:buNone/>
                      </a:pPr>
                      <a:r>
                        <a:t/>
                      </a:r>
                      <a:endParaRPr b="1">
                        <a:solidFill>
                          <a:schemeClr val="dk1"/>
                        </a:solidFill>
                        <a:latin typeface="Titillium Web"/>
                        <a:ea typeface="Titillium Web"/>
                        <a:cs typeface="Titillium Web"/>
                        <a:sym typeface="Titillium Web"/>
                      </a:endParaRPr>
                    </a:p>
                    <a:p>
                      <a:pPr indent="0" lvl="0" marL="0" rtl="0" algn="ctr">
                        <a:lnSpc>
                          <a:spcPct val="115000"/>
                        </a:lnSpc>
                        <a:spcBef>
                          <a:spcPts val="1200"/>
                        </a:spcBef>
                        <a:spcAft>
                          <a:spcPts val="0"/>
                        </a:spcAft>
                        <a:buClr>
                          <a:schemeClr val="dk1"/>
                        </a:buClr>
                        <a:buSzPts val="1100"/>
                        <a:buFont typeface="Arial"/>
                        <a:buNone/>
                      </a:pPr>
                      <a:r>
                        <a:t/>
                      </a:r>
                      <a:endParaRPr b="1">
                        <a:solidFill>
                          <a:schemeClr val="dk1"/>
                        </a:solidFill>
                        <a:latin typeface="Titillium Web"/>
                        <a:ea typeface="Titillium Web"/>
                        <a:cs typeface="Titillium Web"/>
                        <a:sym typeface="Titillium Web"/>
                      </a:endParaRPr>
                    </a:p>
                    <a:p>
                      <a:pPr indent="0" lvl="0" marL="0" rtl="0" algn="ctr">
                        <a:lnSpc>
                          <a:spcPct val="115000"/>
                        </a:lnSpc>
                        <a:spcBef>
                          <a:spcPts val="1200"/>
                        </a:spcBef>
                        <a:spcAft>
                          <a:spcPts val="0"/>
                        </a:spcAft>
                        <a:buClr>
                          <a:schemeClr val="dk1"/>
                        </a:buClr>
                        <a:buSzPts val="1100"/>
                        <a:buFont typeface="Arial"/>
                        <a:buNone/>
                      </a:pPr>
                      <a:r>
                        <a:t/>
                      </a:r>
                      <a:endParaRPr b="1">
                        <a:solidFill>
                          <a:schemeClr val="dk1"/>
                        </a:solidFill>
                        <a:latin typeface="Titillium Web"/>
                        <a:ea typeface="Titillium Web"/>
                        <a:cs typeface="Titillium Web"/>
                        <a:sym typeface="Titillium Web"/>
                      </a:endParaRPr>
                    </a:p>
                    <a:p>
                      <a:pPr indent="0" lvl="0" marL="0" rtl="0" algn="ctr">
                        <a:lnSpc>
                          <a:spcPct val="115000"/>
                        </a:lnSpc>
                        <a:spcBef>
                          <a:spcPts val="1200"/>
                        </a:spcBef>
                        <a:spcAft>
                          <a:spcPts val="0"/>
                        </a:spcAft>
                        <a:buClr>
                          <a:schemeClr val="dk1"/>
                        </a:buClr>
                        <a:buSzPts val="1100"/>
                        <a:buFont typeface="Arial"/>
                        <a:buNone/>
                      </a:pPr>
                      <a:r>
                        <a:t/>
                      </a:r>
                      <a:endParaRPr b="1">
                        <a:solidFill>
                          <a:schemeClr val="dk1"/>
                        </a:solidFill>
                        <a:latin typeface="Titillium Web"/>
                        <a:ea typeface="Titillium Web"/>
                        <a:cs typeface="Titillium Web"/>
                        <a:sym typeface="Titillium Web"/>
                      </a:endParaRPr>
                    </a:p>
                    <a:p>
                      <a:pPr indent="0" lvl="0" marL="0" rtl="0" algn="ctr">
                        <a:lnSpc>
                          <a:spcPct val="115000"/>
                        </a:lnSpc>
                        <a:spcBef>
                          <a:spcPts val="1200"/>
                        </a:spcBef>
                        <a:spcAft>
                          <a:spcPts val="0"/>
                        </a:spcAft>
                        <a:buClr>
                          <a:schemeClr val="dk1"/>
                        </a:buClr>
                        <a:buSzPts val="1100"/>
                        <a:buFont typeface="Arial"/>
                        <a:buNone/>
                      </a:pPr>
                      <a:r>
                        <a:t/>
                      </a:r>
                      <a:endParaRPr b="1">
                        <a:solidFill>
                          <a:schemeClr val="dk1"/>
                        </a:solidFill>
                        <a:latin typeface="Titillium Web"/>
                        <a:ea typeface="Titillium Web"/>
                        <a:cs typeface="Titillium Web"/>
                        <a:sym typeface="Titillium Web"/>
                      </a:endParaRPr>
                    </a:p>
                    <a:p>
                      <a:pPr indent="0" lvl="0" marL="0" rtl="0" algn="ctr">
                        <a:lnSpc>
                          <a:spcPct val="115000"/>
                        </a:lnSpc>
                        <a:spcBef>
                          <a:spcPts val="1200"/>
                        </a:spcBef>
                        <a:spcAft>
                          <a:spcPts val="0"/>
                        </a:spcAft>
                        <a:buClr>
                          <a:schemeClr val="dk1"/>
                        </a:buClr>
                        <a:buSzPts val="1100"/>
                        <a:buFont typeface="Arial"/>
                        <a:buNone/>
                      </a:pPr>
                      <a:r>
                        <a:t/>
                      </a:r>
                      <a:endParaRPr b="1">
                        <a:solidFill>
                          <a:schemeClr val="dk1"/>
                        </a:solidFill>
                        <a:latin typeface="Titillium Web"/>
                        <a:ea typeface="Titillium Web"/>
                        <a:cs typeface="Titillium Web"/>
                        <a:sym typeface="Titillium Web"/>
                      </a:endParaRPr>
                    </a:p>
                    <a:p>
                      <a:pPr indent="0" lvl="0" marL="0" rtl="0" algn="ctr">
                        <a:lnSpc>
                          <a:spcPct val="115000"/>
                        </a:lnSpc>
                        <a:spcBef>
                          <a:spcPts val="1200"/>
                        </a:spcBef>
                        <a:spcAft>
                          <a:spcPts val="0"/>
                        </a:spcAft>
                        <a:buClr>
                          <a:schemeClr val="dk1"/>
                        </a:buClr>
                        <a:buSzPts val="1100"/>
                        <a:buFont typeface="Arial"/>
                        <a:buNone/>
                      </a:pPr>
                      <a:r>
                        <a:rPr b="1" lang="en">
                          <a:solidFill>
                            <a:schemeClr val="dk1"/>
                          </a:solidFill>
                          <a:latin typeface="Titillium Web"/>
                          <a:ea typeface="Titillium Web"/>
                          <a:cs typeface="Titillium Web"/>
                          <a:sym typeface="Titillium Web"/>
                        </a:rPr>
                        <a:t>Therapeutic</a:t>
                      </a:r>
                      <a:r>
                        <a:rPr b="1" lang="en">
                          <a:solidFill>
                            <a:schemeClr val="dk1"/>
                          </a:solidFill>
                          <a:latin typeface="Titillium Web"/>
                          <a:ea typeface="Titillium Web"/>
                          <a:cs typeface="Titillium Web"/>
                          <a:sym typeface="Titillium Web"/>
                        </a:rPr>
                        <a:t> uses </a:t>
                      </a:r>
                      <a:endParaRPr b="1">
                        <a:solidFill>
                          <a:schemeClr val="dk1"/>
                        </a:solidFill>
                        <a:latin typeface="Titillium Web"/>
                        <a:ea typeface="Titillium Web"/>
                        <a:cs typeface="Titillium Web"/>
                        <a:sym typeface="Titillium Web"/>
                      </a:endParaRPr>
                    </a:p>
                    <a:p>
                      <a:pPr indent="0" lvl="0" marL="0" rtl="0" algn="ctr">
                        <a:spcBef>
                          <a:spcPts val="1200"/>
                        </a:spcBef>
                        <a:spcAft>
                          <a:spcPts val="0"/>
                        </a:spcAft>
                        <a:buNone/>
                      </a:pPr>
                      <a:r>
                        <a:rPr lang="en">
                          <a:latin typeface="Titillium Web"/>
                          <a:ea typeface="Titillium Web"/>
                          <a:cs typeface="Titillium Web"/>
                          <a:sym typeface="Titillium Web"/>
                        </a:rPr>
                        <a:t> </a:t>
                      </a:r>
                      <a:endParaRPr>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999999"/>
                      </a:solidFill>
                      <a:prstDash val="solid"/>
                      <a:round/>
                      <a:headEnd len="sm" w="sm" type="none"/>
                      <a:tailEnd len="sm" w="sm" type="none"/>
                    </a:lnB>
                    <a:solidFill>
                      <a:srgbClr val="EEEEEE"/>
                    </a:solidFill>
                  </a:tcPr>
                </a:tc>
                <a:tc gridSpan="3">
                  <a:txBody>
                    <a:bodyPr/>
                    <a:lstStyle/>
                    <a:p>
                      <a:pPr indent="-304800" lvl="0" marL="457200" rtl="0" algn="l">
                        <a:lnSpc>
                          <a:spcPct val="100000"/>
                        </a:lnSpc>
                        <a:spcBef>
                          <a:spcPts val="0"/>
                        </a:spcBef>
                        <a:spcAft>
                          <a:spcPts val="0"/>
                        </a:spcAft>
                        <a:buSzPts val="1200"/>
                        <a:buFont typeface="Titillium Web"/>
                        <a:buAutoNum type="arabicPeriod"/>
                      </a:pPr>
                      <a:r>
                        <a:rPr lang="en" sz="1200">
                          <a:solidFill>
                            <a:schemeClr val="dk1"/>
                          </a:solidFill>
                          <a:highlight>
                            <a:srgbClr val="FFFFFF"/>
                          </a:highlight>
                          <a:latin typeface="Titillium Web"/>
                          <a:ea typeface="Titillium Web"/>
                          <a:cs typeface="Titillium Web"/>
                          <a:sym typeface="Titillium Web"/>
                        </a:rPr>
                        <a:t>Open angle glaucoma:</a:t>
                      </a:r>
                      <a:br>
                        <a:rPr lang="en" sz="1200">
                          <a:solidFill>
                            <a:schemeClr val="dk1"/>
                          </a:solidFill>
                          <a:highlight>
                            <a:srgbClr val="FFFFFF"/>
                          </a:highlight>
                          <a:latin typeface="Titillium Web"/>
                          <a:ea typeface="Titillium Web"/>
                          <a:cs typeface="Titillium Web"/>
                          <a:sym typeface="Titillium Web"/>
                        </a:rPr>
                      </a:br>
                      <a:r>
                        <a:rPr lang="en" sz="1200">
                          <a:solidFill>
                            <a:srgbClr val="6FA8DC"/>
                          </a:solidFill>
                          <a:highlight>
                            <a:srgbClr val="FFFFFF"/>
                          </a:highlight>
                          <a:latin typeface="Titillium Web"/>
                          <a:ea typeface="Titillium Web"/>
                          <a:cs typeface="Titillium Web"/>
                          <a:sym typeface="Titillium Web"/>
                        </a:rPr>
                        <a:t>Aqueous humor contains a high concentration of bicarbonates,</a:t>
                      </a:r>
                      <a:r>
                        <a:rPr lang="en" sz="1200">
                          <a:solidFill>
                            <a:srgbClr val="9FC5E8"/>
                          </a:solidFill>
                          <a:highlight>
                            <a:srgbClr val="FFFFFF"/>
                          </a:highlight>
                          <a:latin typeface="Titillium Web"/>
                          <a:ea typeface="Titillium Web"/>
                          <a:cs typeface="Titillium Web"/>
                          <a:sym typeface="Titillium Web"/>
                        </a:rPr>
                        <a:t> </a:t>
                      </a:r>
                      <a:r>
                        <a:rPr lang="en" sz="1200">
                          <a:solidFill>
                            <a:srgbClr val="D5A6BD"/>
                          </a:solidFill>
                          <a:highlight>
                            <a:srgbClr val="FFFFFF"/>
                          </a:highlight>
                          <a:latin typeface="Titillium Web"/>
                          <a:ea typeface="Titillium Web"/>
                          <a:cs typeface="Titillium Web"/>
                          <a:sym typeface="Titillium Web"/>
                        </a:rPr>
                        <a:t>carbonic anhydrase inhibitors</a:t>
                      </a:r>
                      <a:r>
                        <a:rPr lang="en" sz="1200">
                          <a:solidFill>
                            <a:srgbClr val="F26D9A"/>
                          </a:solidFill>
                          <a:highlight>
                            <a:srgbClr val="FFFFFF"/>
                          </a:highlight>
                          <a:latin typeface="Titillium Web"/>
                          <a:ea typeface="Titillium Web"/>
                          <a:cs typeface="Titillium Web"/>
                          <a:sym typeface="Titillium Web"/>
                        </a:rPr>
                        <a:t> </a:t>
                      </a:r>
                      <a:r>
                        <a:rPr lang="en" sz="1200">
                          <a:solidFill>
                            <a:srgbClr val="6FA8DC"/>
                          </a:solidFill>
                          <a:highlight>
                            <a:srgbClr val="FFFFFF"/>
                          </a:highlight>
                          <a:latin typeface="Titillium Web"/>
                          <a:ea typeface="Titillium Web"/>
                          <a:cs typeface="Titillium Web"/>
                          <a:sym typeface="Titillium Web"/>
                        </a:rPr>
                        <a:t>↓ Carbonic Anhydrase ↓ rate</a:t>
                      </a:r>
                      <a:r>
                        <a:rPr lang="en" sz="1200">
                          <a:solidFill>
                            <a:srgbClr val="9FC5E8"/>
                          </a:solidFill>
                          <a:highlight>
                            <a:srgbClr val="FFFFFF"/>
                          </a:highlight>
                          <a:latin typeface="Titillium Web"/>
                          <a:ea typeface="Titillium Web"/>
                          <a:cs typeface="Titillium Web"/>
                          <a:sym typeface="Titillium Web"/>
                        </a:rPr>
                        <a:t> </a:t>
                      </a:r>
                      <a:r>
                        <a:rPr lang="en" sz="1200">
                          <a:solidFill>
                            <a:schemeClr val="dk1"/>
                          </a:solidFill>
                          <a:highlight>
                            <a:srgbClr val="FFFFFF"/>
                          </a:highlight>
                          <a:latin typeface="Titillium Web"/>
                          <a:ea typeface="Titillium Web"/>
                          <a:cs typeface="Titillium Web"/>
                          <a:sym typeface="Titillium Web"/>
                        </a:rPr>
                        <a:t>of aqueous humor</a:t>
                      </a:r>
                      <a:r>
                        <a:rPr lang="en" sz="1200">
                          <a:solidFill>
                            <a:srgbClr val="6AA84F"/>
                          </a:solidFill>
                          <a:highlight>
                            <a:srgbClr val="FFFFFF"/>
                          </a:highlight>
                          <a:latin typeface="Titillium Web"/>
                          <a:ea typeface="Titillium Web"/>
                          <a:cs typeface="Titillium Web"/>
                          <a:sym typeface="Titillium Web"/>
                        </a:rPr>
                        <a:t> has HCO3 </a:t>
                      </a:r>
                      <a:r>
                        <a:rPr lang="en" sz="1200">
                          <a:solidFill>
                            <a:schemeClr val="dk1"/>
                          </a:solidFill>
                          <a:highlight>
                            <a:srgbClr val="FFFFFF"/>
                          </a:highlight>
                          <a:latin typeface="Titillium Web"/>
                          <a:ea typeface="Titillium Web"/>
                          <a:cs typeface="Titillium Web"/>
                          <a:sym typeface="Titillium Web"/>
                        </a:rPr>
                        <a:t>formation ↓ IOP </a:t>
                      </a:r>
                      <a:r>
                        <a:rPr lang="en" sz="1200">
                          <a:solidFill>
                            <a:srgbClr val="D5A6BD"/>
                          </a:solidFill>
                          <a:highlight>
                            <a:srgbClr val="FFFFFF"/>
                          </a:highlight>
                          <a:latin typeface="Titillium Web"/>
                          <a:ea typeface="Titillium Web"/>
                          <a:cs typeface="Titillium Web"/>
                          <a:sym typeface="Titillium Web"/>
                        </a:rPr>
                        <a:t>by reducing aqueous humor formation in ciliary body of eye</a:t>
                      </a:r>
                      <a:r>
                        <a:rPr lang="en" sz="1200">
                          <a:solidFill>
                            <a:srgbClr val="6FA8DC"/>
                          </a:solidFill>
                          <a:highlight>
                            <a:srgbClr val="FFFFFF"/>
                          </a:highlight>
                          <a:latin typeface="Titillium Web"/>
                          <a:ea typeface="Titillium Web"/>
                          <a:cs typeface="Titillium Web"/>
                          <a:sym typeface="Titillium Web"/>
                        </a:rPr>
                        <a:t> (tolerance does not develop to this effect)</a:t>
                      </a:r>
                      <a:endParaRPr sz="1200">
                        <a:solidFill>
                          <a:srgbClr val="6FA8DC"/>
                        </a:solidFill>
                        <a:highlight>
                          <a:srgbClr val="FFFFFF"/>
                        </a:highlight>
                        <a:latin typeface="Titillium Web"/>
                        <a:ea typeface="Titillium Web"/>
                        <a:cs typeface="Titillium Web"/>
                        <a:sym typeface="Titillium Web"/>
                      </a:endParaRPr>
                    </a:p>
                    <a:p>
                      <a:pPr indent="-304800" lvl="0" marL="457200" rtl="0" algn="l">
                        <a:lnSpc>
                          <a:spcPct val="100000"/>
                        </a:lnSpc>
                        <a:spcBef>
                          <a:spcPts val="1200"/>
                        </a:spcBef>
                        <a:spcAft>
                          <a:spcPts val="0"/>
                        </a:spcAft>
                        <a:buSzPts val="1200"/>
                        <a:buFont typeface="Titillium Web"/>
                        <a:buAutoNum type="arabicPeriod"/>
                      </a:pPr>
                      <a:r>
                        <a:rPr lang="en" sz="1200">
                          <a:solidFill>
                            <a:schemeClr val="dk1"/>
                          </a:solidFill>
                          <a:highlight>
                            <a:srgbClr val="FFFFFF"/>
                          </a:highlight>
                          <a:latin typeface="Titillium Web"/>
                          <a:ea typeface="Titillium Web"/>
                          <a:cs typeface="Titillium Web"/>
                          <a:sym typeface="Titillium Web"/>
                        </a:rPr>
                        <a:t>Urinary alkalinization</a:t>
                      </a:r>
                      <a:r>
                        <a:rPr lang="en" sz="1200">
                          <a:solidFill>
                            <a:srgbClr val="D5A6BD"/>
                          </a:solidFill>
                          <a:highlight>
                            <a:srgbClr val="FFFFFF"/>
                          </a:highlight>
                          <a:latin typeface="Titillium Web"/>
                          <a:ea typeface="Titillium Web"/>
                          <a:cs typeface="Titillium Web"/>
                          <a:sym typeface="Titillium Web"/>
                        </a:rPr>
                        <a:t> to enhance renal excretion of acidic substances</a:t>
                      </a:r>
                      <a:r>
                        <a:rPr lang="en" sz="1200">
                          <a:solidFill>
                            <a:srgbClr val="F26D9A"/>
                          </a:solidFill>
                          <a:highlight>
                            <a:srgbClr val="FFFFFF"/>
                          </a:highlight>
                          <a:latin typeface="Titillium Web"/>
                          <a:ea typeface="Titillium Web"/>
                          <a:cs typeface="Titillium Web"/>
                          <a:sym typeface="Titillium Web"/>
                        </a:rPr>
                        <a:t>:</a:t>
                      </a:r>
                      <a:br>
                        <a:rPr lang="en" sz="1200">
                          <a:solidFill>
                            <a:srgbClr val="F26D9A"/>
                          </a:solidFill>
                          <a:highlight>
                            <a:srgbClr val="FFFFFF"/>
                          </a:highlight>
                          <a:latin typeface="Titillium Web"/>
                          <a:ea typeface="Titillium Web"/>
                          <a:cs typeface="Titillium Web"/>
                          <a:sym typeface="Titillium Web"/>
                        </a:rPr>
                      </a:br>
                      <a:r>
                        <a:rPr lang="en" sz="1200">
                          <a:solidFill>
                            <a:schemeClr val="dk1"/>
                          </a:solidFill>
                          <a:highlight>
                            <a:srgbClr val="FFFFFF"/>
                          </a:highlight>
                          <a:latin typeface="Titillium Web"/>
                          <a:ea typeface="Titillium Web"/>
                          <a:cs typeface="Titillium Web"/>
                          <a:sym typeface="Titillium Web"/>
                        </a:rPr>
                        <a:t>(uric acid, methotrexate and cysteine </a:t>
                      </a:r>
                      <a:r>
                        <a:rPr lang="en" sz="1200">
                          <a:solidFill>
                            <a:srgbClr val="D5A6BD"/>
                          </a:solidFill>
                          <a:highlight>
                            <a:srgbClr val="FFFFFF"/>
                          </a:highlight>
                          <a:latin typeface="Titillium Web"/>
                          <a:ea typeface="Titillium Web"/>
                          <a:cs typeface="Titillium Web"/>
                          <a:sym typeface="Titillium Web"/>
                        </a:rPr>
                        <a:t>in cystinuria)</a:t>
                      </a:r>
                      <a:r>
                        <a:rPr lang="en" sz="1200">
                          <a:solidFill>
                            <a:schemeClr val="dk1"/>
                          </a:solidFill>
                          <a:highlight>
                            <a:srgbClr val="FFFFFF"/>
                          </a:highlight>
                          <a:latin typeface="Titillium Web"/>
                          <a:ea typeface="Titillium Web"/>
                          <a:cs typeface="Titillium Web"/>
                          <a:sym typeface="Titillium Web"/>
                        </a:rPr>
                        <a:t> </a:t>
                      </a:r>
                      <a:r>
                        <a:rPr lang="en" sz="1200">
                          <a:solidFill>
                            <a:srgbClr val="6FA8DC"/>
                          </a:solidFill>
                          <a:highlight>
                            <a:srgbClr val="FFFFFF"/>
                          </a:highlight>
                          <a:latin typeface="Titillium Web"/>
                          <a:ea typeface="Titillium Web"/>
                          <a:cs typeface="Titillium Web"/>
                          <a:sym typeface="Titillium Web"/>
                        </a:rPr>
                        <a:t>are relatively insoluble in acid urine. Renal excretion can be ↑by ↑ urinary bicarbonate excretion. Effect is short lived &amp; require bicarbonate infusion.</a:t>
                      </a:r>
                      <a:endParaRPr sz="1200">
                        <a:solidFill>
                          <a:srgbClr val="6FA8DC"/>
                        </a:solidFill>
                        <a:highlight>
                          <a:srgbClr val="FFFFFF"/>
                        </a:highlight>
                        <a:latin typeface="Titillium Web"/>
                        <a:ea typeface="Titillium Web"/>
                        <a:cs typeface="Titillium Web"/>
                        <a:sym typeface="Titillium Web"/>
                      </a:endParaRPr>
                    </a:p>
                    <a:p>
                      <a:pPr indent="-304800" lvl="0" marL="457200" rtl="0" algn="l">
                        <a:lnSpc>
                          <a:spcPct val="100000"/>
                        </a:lnSpc>
                        <a:spcBef>
                          <a:spcPts val="1200"/>
                        </a:spcBef>
                        <a:spcAft>
                          <a:spcPts val="0"/>
                        </a:spcAft>
                        <a:buClr>
                          <a:schemeClr val="dk1"/>
                        </a:buClr>
                        <a:buSzPts val="1200"/>
                        <a:buFont typeface="Titillium Web"/>
                        <a:buAutoNum type="arabicPeriod"/>
                      </a:pPr>
                      <a:r>
                        <a:rPr lang="en" sz="1200">
                          <a:solidFill>
                            <a:schemeClr val="dk1"/>
                          </a:solidFill>
                          <a:highlight>
                            <a:srgbClr val="FFFFFF"/>
                          </a:highlight>
                          <a:latin typeface="Titillium Web"/>
                          <a:ea typeface="Titillium Web"/>
                          <a:cs typeface="Titillium Web"/>
                          <a:sym typeface="Titillium Web"/>
                        </a:rPr>
                        <a:t>In </a:t>
                      </a:r>
                      <a:r>
                        <a:rPr lang="en" sz="1200">
                          <a:solidFill>
                            <a:schemeClr val="dk1"/>
                          </a:solidFill>
                          <a:highlight>
                            <a:schemeClr val="lt1"/>
                          </a:highlight>
                          <a:latin typeface="Titillium Web"/>
                          <a:ea typeface="Titillium Web"/>
                          <a:cs typeface="Titillium Web"/>
                          <a:sym typeface="Titillium Web"/>
                        </a:rPr>
                        <a:t>benign intracranial hypertension</a:t>
                      </a:r>
                      <a:r>
                        <a:rPr lang="en" sz="1200">
                          <a:solidFill>
                            <a:schemeClr val="dk1"/>
                          </a:solidFill>
                          <a:highlight>
                            <a:srgbClr val="FFFFFF"/>
                          </a:highlight>
                          <a:latin typeface="Titillium Web"/>
                          <a:ea typeface="Titillium Web"/>
                          <a:cs typeface="Titillium Web"/>
                          <a:sym typeface="Titillium Web"/>
                        </a:rPr>
                        <a:t>:</a:t>
                      </a:r>
                      <a:br>
                        <a:rPr lang="en" sz="1200">
                          <a:solidFill>
                            <a:schemeClr val="dk1"/>
                          </a:solidFill>
                          <a:highlight>
                            <a:srgbClr val="FFFFFF"/>
                          </a:highlight>
                          <a:latin typeface="Titillium Web"/>
                          <a:ea typeface="Titillium Web"/>
                          <a:cs typeface="Titillium Web"/>
                          <a:sym typeface="Titillium Web"/>
                        </a:rPr>
                      </a:br>
                      <a:r>
                        <a:rPr lang="en" sz="1200">
                          <a:solidFill>
                            <a:schemeClr val="dk1"/>
                          </a:solidFill>
                          <a:highlight>
                            <a:srgbClr val="FFFFFF"/>
                          </a:highlight>
                          <a:latin typeface="Titillium Web"/>
                          <a:ea typeface="Titillium Web"/>
                          <a:cs typeface="Titillium Web"/>
                          <a:sym typeface="Titillium Web"/>
                        </a:rPr>
                        <a:t>↓ of carbonic anhydrase in the choroid plexus→↓formation of CSF. </a:t>
                      </a:r>
                      <a:endParaRPr sz="1200">
                        <a:solidFill>
                          <a:schemeClr val="dk1"/>
                        </a:solidFill>
                        <a:highlight>
                          <a:srgbClr val="FFFFFF"/>
                        </a:highlight>
                        <a:latin typeface="Titillium Web"/>
                        <a:ea typeface="Titillium Web"/>
                        <a:cs typeface="Titillium Web"/>
                        <a:sym typeface="Titillium Web"/>
                      </a:endParaRPr>
                    </a:p>
                    <a:p>
                      <a:pPr indent="-304800" lvl="0" marL="457200" rtl="0" algn="l">
                        <a:lnSpc>
                          <a:spcPct val="100000"/>
                        </a:lnSpc>
                        <a:spcBef>
                          <a:spcPts val="1200"/>
                        </a:spcBef>
                        <a:spcAft>
                          <a:spcPts val="0"/>
                        </a:spcAft>
                        <a:buClr>
                          <a:schemeClr val="dk1"/>
                        </a:buClr>
                        <a:buSzPts val="1200"/>
                        <a:buFont typeface="Titillium Web"/>
                        <a:buAutoNum type="arabicPeriod"/>
                      </a:pPr>
                      <a:r>
                        <a:rPr lang="en" sz="1200">
                          <a:solidFill>
                            <a:schemeClr val="dk1"/>
                          </a:solidFill>
                          <a:highlight>
                            <a:srgbClr val="FFFFFF"/>
                          </a:highlight>
                          <a:latin typeface="Titillium Web"/>
                          <a:ea typeface="Titillium Web"/>
                          <a:cs typeface="Titillium Web"/>
                          <a:sym typeface="Titillium Web"/>
                        </a:rPr>
                        <a:t>Hyperphosphatemia </a:t>
                      </a:r>
                      <a:endParaRPr sz="1200">
                        <a:solidFill>
                          <a:schemeClr val="dk1"/>
                        </a:solidFill>
                        <a:highlight>
                          <a:srgbClr val="FFFFFF"/>
                        </a:highlight>
                        <a:latin typeface="Titillium Web"/>
                        <a:ea typeface="Titillium Web"/>
                        <a:cs typeface="Titillium Web"/>
                        <a:sym typeface="Titillium Web"/>
                      </a:endParaRPr>
                    </a:p>
                    <a:p>
                      <a:pPr indent="-304800" lvl="0" marL="457200" rtl="0" algn="l">
                        <a:lnSpc>
                          <a:spcPct val="100000"/>
                        </a:lnSpc>
                        <a:spcBef>
                          <a:spcPts val="1200"/>
                        </a:spcBef>
                        <a:spcAft>
                          <a:spcPts val="0"/>
                        </a:spcAft>
                        <a:buClr>
                          <a:schemeClr val="dk1"/>
                        </a:buClr>
                        <a:buSzPts val="1200"/>
                        <a:buFont typeface="Titillium Web"/>
                        <a:buAutoNum type="arabicPeriod"/>
                      </a:pPr>
                      <a:r>
                        <a:rPr lang="en" sz="1200">
                          <a:solidFill>
                            <a:schemeClr val="dk1"/>
                          </a:solidFill>
                          <a:highlight>
                            <a:srgbClr val="FFFFFF"/>
                          </a:highlight>
                          <a:latin typeface="Titillium Web"/>
                          <a:ea typeface="Titillium Web"/>
                          <a:cs typeface="Titillium Web"/>
                          <a:sym typeface="Titillium Web"/>
                        </a:rPr>
                        <a:t>Metabolic alkalosis</a:t>
                      </a:r>
                      <a:br>
                        <a:rPr lang="en" sz="1200">
                          <a:solidFill>
                            <a:schemeClr val="dk1"/>
                          </a:solidFill>
                          <a:highlight>
                            <a:srgbClr val="FFFFFF"/>
                          </a:highlight>
                          <a:latin typeface="Titillium Web"/>
                          <a:ea typeface="Titillium Web"/>
                          <a:cs typeface="Titillium Web"/>
                          <a:sym typeface="Titillium Web"/>
                        </a:rPr>
                      </a:br>
                      <a:r>
                        <a:rPr lang="en" sz="1200">
                          <a:solidFill>
                            <a:schemeClr val="dk1"/>
                          </a:solidFill>
                          <a:highlight>
                            <a:srgbClr val="FFFFFF"/>
                          </a:highlight>
                          <a:latin typeface="Titillium Web"/>
                          <a:ea typeface="Titillium Web"/>
                          <a:cs typeface="Titillium Web"/>
                          <a:sym typeface="Titillium Web"/>
                        </a:rPr>
                        <a:t> Useful for correcting a metabolic alkalosis, especially an alkalosis caused by diuretic-induced increases in H+ excretion &amp; metabolic alkalosis of heart failure</a:t>
                      </a:r>
                      <a:endParaRPr sz="1200">
                        <a:solidFill>
                          <a:schemeClr val="dk1"/>
                        </a:solidFill>
                        <a:highlight>
                          <a:srgbClr val="FFFFFF"/>
                        </a:highlight>
                        <a:latin typeface="Titillium Web"/>
                        <a:ea typeface="Titillium Web"/>
                        <a:cs typeface="Titillium Web"/>
                        <a:sym typeface="Titillium Web"/>
                      </a:endParaRPr>
                    </a:p>
                    <a:p>
                      <a:pPr indent="-304800" lvl="0" marL="457200" rtl="0" algn="l">
                        <a:lnSpc>
                          <a:spcPct val="100000"/>
                        </a:lnSpc>
                        <a:spcBef>
                          <a:spcPts val="2600"/>
                        </a:spcBef>
                        <a:spcAft>
                          <a:spcPts val="0"/>
                        </a:spcAft>
                        <a:buSzPts val="1200"/>
                        <a:buFont typeface="Titillium Web"/>
                        <a:buAutoNum type="arabicPeriod"/>
                      </a:pPr>
                      <a:r>
                        <a:rPr lang="en" sz="1200">
                          <a:solidFill>
                            <a:schemeClr val="dk1"/>
                          </a:solidFill>
                          <a:highlight>
                            <a:srgbClr val="FFFFFF"/>
                          </a:highlight>
                          <a:latin typeface="Titillium Web"/>
                          <a:ea typeface="Titillium Web"/>
                          <a:cs typeface="Titillium Web"/>
                          <a:sym typeface="Titillium Web"/>
                        </a:rPr>
                        <a:t>As prophylactic therapy, in acute mountain sickness</a:t>
                      </a:r>
                      <a:r>
                        <a:rPr lang="en" sz="1200">
                          <a:solidFill>
                            <a:srgbClr val="D5A6BD"/>
                          </a:solidFill>
                          <a:highlight>
                            <a:srgbClr val="FFFFFF"/>
                          </a:highlight>
                          <a:latin typeface="Titillium Web"/>
                          <a:ea typeface="Titillium Web"/>
                          <a:cs typeface="Titillium Web"/>
                          <a:sym typeface="Titillium Web"/>
                        </a:rPr>
                        <a:t> ↓ CSF of brain: </a:t>
                      </a:r>
                      <a:r>
                        <a:rPr lang="en" sz="1200">
                          <a:solidFill>
                            <a:schemeClr val="dk1"/>
                          </a:solidFill>
                          <a:highlight>
                            <a:srgbClr val="FFFFFF"/>
                          </a:highlight>
                          <a:latin typeface="Titillium Web"/>
                          <a:ea typeface="Titillium Web"/>
                          <a:cs typeface="Titillium Web"/>
                          <a:sym typeface="Titillium Web"/>
                        </a:rPr>
                        <a:t>given nightly 5 days before the ascent ↓ weakness, breathlessness, dizziness, nausea, cerebral &amp;</a:t>
                      </a:r>
                      <a:br>
                        <a:rPr lang="en" sz="1200">
                          <a:solidFill>
                            <a:schemeClr val="dk1"/>
                          </a:solidFill>
                          <a:highlight>
                            <a:srgbClr val="FFFFFF"/>
                          </a:highlight>
                          <a:latin typeface="Titillium Web"/>
                          <a:ea typeface="Titillium Web"/>
                          <a:cs typeface="Titillium Web"/>
                          <a:sym typeface="Titillium Web"/>
                        </a:rPr>
                      </a:br>
                      <a:r>
                        <a:rPr lang="en" sz="1200">
                          <a:solidFill>
                            <a:schemeClr val="dk1"/>
                          </a:solidFill>
                          <a:highlight>
                            <a:srgbClr val="FFFFFF"/>
                          </a:highlight>
                          <a:latin typeface="Titillium Web"/>
                          <a:ea typeface="Titillium Web"/>
                          <a:cs typeface="Titillium Web"/>
                          <a:sym typeface="Titillium Web"/>
                        </a:rPr>
                        <a:t>pulmonary oedema</a:t>
                      </a:r>
                      <a:endParaRPr sz="1200">
                        <a:solidFill>
                          <a:schemeClr val="dk1"/>
                        </a:solidFill>
                        <a:highlight>
                          <a:srgbClr val="FFFFFF"/>
                        </a:highlight>
                        <a:latin typeface="Titillium Web"/>
                        <a:ea typeface="Titillium Web"/>
                        <a:cs typeface="Titillium Web"/>
                        <a:sym typeface="Titillium Web"/>
                      </a:endParaRPr>
                    </a:p>
                    <a:p>
                      <a:pPr indent="-304800" lvl="0" marL="457200" rtl="0" algn="l">
                        <a:lnSpc>
                          <a:spcPct val="100000"/>
                        </a:lnSpc>
                        <a:spcBef>
                          <a:spcPts val="1200"/>
                        </a:spcBef>
                        <a:spcAft>
                          <a:spcPts val="1200"/>
                        </a:spcAft>
                        <a:buClr>
                          <a:schemeClr val="dk1"/>
                        </a:buClr>
                        <a:buSzPts val="1200"/>
                        <a:buFont typeface="Titillium Web"/>
                        <a:buAutoNum type="arabicPeriod"/>
                      </a:pPr>
                      <a:r>
                        <a:rPr lang="en" sz="1200">
                          <a:solidFill>
                            <a:schemeClr val="dk1"/>
                          </a:solidFill>
                          <a:highlight>
                            <a:srgbClr val="FFFFFF"/>
                          </a:highlight>
                          <a:latin typeface="Titillium Web"/>
                          <a:ea typeface="Titillium Web"/>
                          <a:cs typeface="Titillium Web"/>
                          <a:sym typeface="Titillium Web"/>
                        </a:rPr>
                        <a:t>Adjunct for treatment of epilepsy</a:t>
                      </a:r>
                      <a:br>
                        <a:rPr lang="en" sz="1200">
                          <a:solidFill>
                            <a:schemeClr val="dk1"/>
                          </a:solidFill>
                          <a:highlight>
                            <a:srgbClr val="FFFFFF"/>
                          </a:highlight>
                          <a:latin typeface="Titillium Web"/>
                          <a:ea typeface="Titillium Web"/>
                          <a:cs typeface="Titillium Web"/>
                          <a:sym typeface="Titillium Web"/>
                        </a:rPr>
                      </a:br>
                      <a:r>
                        <a:rPr lang="en" sz="1200">
                          <a:solidFill>
                            <a:schemeClr val="dk1"/>
                          </a:solidFill>
                          <a:highlight>
                            <a:srgbClr val="FFFFFF"/>
                          </a:highlight>
                          <a:latin typeface="Titillium Web"/>
                          <a:ea typeface="Titillium Web"/>
                          <a:cs typeface="Titillium Web"/>
                          <a:sym typeface="Titillium Web"/>
                        </a:rPr>
                        <a:t>glial cells contain carbonic anhydrase. Nerves are highly responsive to rise in pH. ↑7.4→ 7.8 causes convulsions. ↓of neuronal carbonic anhydrase →↓ pH in the vicinity of neurons→↓ convulsions.</a:t>
                      </a:r>
                      <a:endParaRPr sz="1200">
                        <a:solidFill>
                          <a:srgbClr val="6FA8DC"/>
                        </a:solidFill>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999999"/>
                      </a:solidFill>
                      <a:prstDash val="solid"/>
                      <a:round/>
                      <a:headEnd len="sm" w="sm" type="none"/>
                      <a:tailEnd len="sm" w="sm" type="none"/>
                    </a:lnB>
                  </a:tcPr>
                </a:tc>
                <a:tc hMerge="1"/>
                <a:tc hMerge="1"/>
              </a:tr>
              <a:tr h="2079875">
                <a:tc>
                  <a:txBody>
                    <a:bodyPr/>
                    <a:lstStyle/>
                    <a:p>
                      <a:pPr indent="0" lvl="0" marL="0" rtl="0" algn="ctr">
                        <a:spcBef>
                          <a:spcPts val="0"/>
                        </a:spcBef>
                        <a:spcAft>
                          <a:spcPts val="0"/>
                        </a:spcAft>
                        <a:buNone/>
                      </a:pPr>
                      <a:r>
                        <a:t/>
                      </a:r>
                      <a:endParaRPr b="1">
                        <a:latin typeface="Titillium Web"/>
                        <a:ea typeface="Titillium Web"/>
                        <a:cs typeface="Titillium Web"/>
                        <a:sym typeface="Titillium Web"/>
                      </a:endParaRPr>
                    </a:p>
                    <a:p>
                      <a:pPr indent="0" lvl="0" marL="0" rtl="0" algn="ctr">
                        <a:spcBef>
                          <a:spcPts val="0"/>
                        </a:spcBef>
                        <a:spcAft>
                          <a:spcPts val="0"/>
                        </a:spcAft>
                        <a:buNone/>
                      </a:pPr>
                      <a:r>
                        <a:t/>
                      </a:r>
                      <a:endParaRPr b="1">
                        <a:latin typeface="Titillium Web"/>
                        <a:ea typeface="Titillium Web"/>
                        <a:cs typeface="Titillium Web"/>
                        <a:sym typeface="Titillium Web"/>
                      </a:endParaRPr>
                    </a:p>
                    <a:p>
                      <a:pPr indent="0" lvl="0" marL="0" rtl="0" algn="ctr">
                        <a:spcBef>
                          <a:spcPts val="0"/>
                        </a:spcBef>
                        <a:spcAft>
                          <a:spcPts val="0"/>
                        </a:spcAft>
                        <a:buNone/>
                      </a:pPr>
                      <a:r>
                        <a:t/>
                      </a:r>
                      <a:endParaRPr b="1">
                        <a:latin typeface="Titillium Web"/>
                        <a:ea typeface="Titillium Web"/>
                        <a:cs typeface="Titillium Web"/>
                        <a:sym typeface="Titillium Web"/>
                      </a:endParaRPr>
                    </a:p>
                    <a:p>
                      <a:pPr indent="0" lvl="0" marL="0" rtl="0" algn="ctr">
                        <a:spcBef>
                          <a:spcPts val="0"/>
                        </a:spcBef>
                        <a:spcAft>
                          <a:spcPts val="0"/>
                        </a:spcAft>
                        <a:buNone/>
                      </a:pPr>
                      <a:r>
                        <a:t/>
                      </a:r>
                      <a:endParaRPr b="1">
                        <a:latin typeface="Titillium Web"/>
                        <a:ea typeface="Titillium Web"/>
                        <a:cs typeface="Titillium Web"/>
                        <a:sym typeface="Titillium Web"/>
                      </a:endParaRPr>
                    </a:p>
                    <a:p>
                      <a:pPr indent="0" lvl="0" marL="0" rtl="0" algn="ctr">
                        <a:spcBef>
                          <a:spcPts val="0"/>
                        </a:spcBef>
                        <a:spcAft>
                          <a:spcPts val="0"/>
                        </a:spcAft>
                        <a:buNone/>
                      </a:pPr>
                      <a:r>
                        <a:rPr b="1" lang="en">
                          <a:latin typeface="Titillium Web"/>
                          <a:ea typeface="Titillium Web"/>
                          <a:cs typeface="Titillium Web"/>
                          <a:sym typeface="Titillium Web"/>
                        </a:rPr>
                        <a:t>ADR’s</a:t>
                      </a:r>
                      <a:endParaRPr b="1">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EEEEEE"/>
                    </a:solidFill>
                  </a:tcPr>
                </a:tc>
                <a:tc gridSpan="3">
                  <a:txBody>
                    <a:bodyPr/>
                    <a:lstStyle/>
                    <a:p>
                      <a:pPr indent="-228600" lvl="0" marL="457200" rtl="0" algn="l">
                        <a:lnSpc>
                          <a:spcPct val="115000"/>
                        </a:lnSpc>
                        <a:spcBef>
                          <a:spcPts val="1200"/>
                        </a:spcBef>
                        <a:spcAft>
                          <a:spcPts val="0"/>
                        </a:spcAft>
                        <a:buClr>
                          <a:srgbClr val="D5A6BD"/>
                        </a:buClr>
                        <a:buSzPts val="1200"/>
                        <a:buFont typeface="Titillium Web"/>
                        <a:buNone/>
                      </a:pPr>
                      <a:r>
                        <a:rPr lang="en" sz="1200">
                          <a:solidFill>
                            <a:srgbClr val="D5A6BD"/>
                          </a:solidFill>
                          <a:highlight>
                            <a:srgbClr val="FFFFFF"/>
                          </a:highlight>
                          <a:latin typeface="Titillium Web"/>
                          <a:ea typeface="Titillium Web"/>
                          <a:cs typeface="Titillium Web"/>
                          <a:sym typeface="Titillium Web"/>
                        </a:rPr>
                        <a:t>● Hypokalemia (potassium loss).</a:t>
                      </a:r>
                      <a:endParaRPr sz="1200">
                        <a:solidFill>
                          <a:srgbClr val="D5A6BD"/>
                        </a:solidFill>
                        <a:highlight>
                          <a:srgbClr val="FFFFFF"/>
                        </a:highlight>
                        <a:latin typeface="Titillium Web"/>
                        <a:ea typeface="Titillium Web"/>
                        <a:cs typeface="Titillium Web"/>
                        <a:sym typeface="Titillium Web"/>
                      </a:endParaRPr>
                    </a:p>
                    <a:p>
                      <a:pPr indent="-228600" lvl="0" marL="457200" rtl="0" algn="l">
                        <a:lnSpc>
                          <a:spcPct val="115000"/>
                        </a:lnSpc>
                        <a:spcBef>
                          <a:spcPts val="0"/>
                        </a:spcBef>
                        <a:spcAft>
                          <a:spcPts val="0"/>
                        </a:spcAft>
                        <a:buClr>
                          <a:schemeClr val="dk1"/>
                        </a:buClr>
                        <a:buSzPts val="1200"/>
                        <a:buFont typeface="Titillium Web"/>
                        <a:buNone/>
                      </a:pPr>
                      <a:r>
                        <a:rPr lang="en" sz="1200">
                          <a:solidFill>
                            <a:srgbClr val="D5A6BD"/>
                          </a:solidFill>
                          <a:highlight>
                            <a:srgbClr val="FFFFFF"/>
                          </a:highlight>
                          <a:latin typeface="Titillium Web"/>
                          <a:ea typeface="Titillium Web"/>
                          <a:cs typeface="Titillium Web"/>
                          <a:sym typeface="Titillium Web"/>
                        </a:rPr>
                        <a:t>● Metabolic acidosis.</a:t>
                      </a:r>
                      <a:r>
                        <a:rPr lang="en" sz="1200">
                          <a:solidFill>
                            <a:srgbClr val="6AA84F"/>
                          </a:solidFill>
                          <a:highlight>
                            <a:srgbClr val="FFFFFF"/>
                          </a:highlight>
                          <a:latin typeface="Titillium Web"/>
                          <a:ea typeface="Titillium Web"/>
                          <a:cs typeface="Titillium Web"/>
                          <a:sym typeface="Titillium Web"/>
                        </a:rPr>
                        <a:t>(loss of bicarbonate will increase H+ and decrease PH (acidosis).</a:t>
                      </a:r>
                      <a:endParaRPr sz="1200">
                        <a:solidFill>
                          <a:srgbClr val="6AA84F"/>
                        </a:solidFill>
                        <a:highlight>
                          <a:srgbClr val="FFFFFF"/>
                        </a:highlight>
                        <a:latin typeface="Titillium Web"/>
                        <a:ea typeface="Titillium Web"/>
                        <a:cs typeface="Titillium Web"/>
                        <a:sym typeface="Titillium Web"/>
                      </a:endParaRPr>
                    </a:p>
                    <a:p>
                      <a:pPr indent="-228600" lvl="0" marL="457200" rtl="0" algn="l">
                        <a:lnSpc>
                          <a:spcPct val="115000"/>
                        </a:lnSpc>
                        <a:spcBef>
                          <a:spcPts val="0"/>
                        </a:spcBef>
                        <a:spcAft>
                          <a:spcPts val="0"/>
                        </a:spcAft>
                        <a:buClr>
                          <a:schemeClr val="dk1"/>
                        </a:buClr>
                        <a:buSzPts val="1200"/>
                        <a:buFont typeface="Titillium Web"/>
                        <a:buNone/>
                      </a:pPr>
                      <a:r>
                        <a:rPr lang="en" sz="1200">
                          <a:solidFill>
                            <a:srgbClr val="D5A6BD"/>
                          </a:solidFill>
                          <a:highlight>
                            <a:srgbClr val="FFFFFF"/>
                          </a:highlight>
                          <a:latin typeface="Titillium Web"/>
                          <a:ea typeface="Titillium Web"/>
                          <a:cs typeface="Titillium Web"/>
                          <a:sym typeface="Titillium Web"/>
                        </a:rPr>
                        <a:t>● Renal stone formation (calcium phosphate stones). </a:t>
                      </a:r>
                      <a:endParaRPr sz="1200">
                        <a:solidFill>
                          <a:srgbClr val="38761D"/>
                        </a:solidFill>
                        <a:highlight>
                          <a:srgbClr val="FFFFFF"/>
                        </a:highlight>
                        <a:latin typeface="Titillium Web"/>
                        <a:ea typeface="Titillium Web"/>
                        <a:cs typeface="Titillium Web"/>
                        <a:sym typeface="Titillium Web"/>
                      </a:endParaRPr>
                    </a:p>
                    <a:p>
                      <a:pPr indent="-228600" lvl="0" marL="457200" rtl="0" algn="l">
                        <a:lnSpc>
                          <a:spcPct val="115000"/>
                        </a:lnSpc>
                        <a:spcBef>
                          <a:spcPts val="0"/>
                        </a:spcBef>
                        <a:spcAft>
                          <a:spcPts val="0"/>
                        </a:spcAft>
                        <a:buClr>
                          <a:schemeClr val="dk1"/>
                        </a:buClr>
                        <a:buSzPts val="1200"/>
                        <a:buFont typeface="Titillium Web"/>
                        <a:buNone/>
                      </a:pPr>
                      <a:r>
                        <a:rPr lang="en" sz="1200">
                          <a:solidFill>
                            <a:srgbClr val="D5A6BD"/>
                          </a:solidFill>
                          <a:highlight>
                            <a:srgbClr val="FFFFFF"/>
                          </a:highlight>
                          <a:latin typeface="Titillium Web"/>
                          <a:ea typeface="Titillium Web"/>
                          <a:cs typeface="Titillium Web"/>
                          <a:sym typeface="Titillium Web"/>
                        </a:rPr>
                        <a:t>● Hypersensitivity reaction</a:t>
                      </a:r>
                      <a:r>
                        <a:rPr lang="en" sz="1200">
                          <a:solidFill>
                            <a:srgbClr val="6AA84F"/>
                          </a:solidFill>
                          <a:highlight>
                            <a:srgbClr val="FFFFFF"/>
                          </a:highlight>
                          <a:latin typeface="Titillium Web"/>
                          <a:ea typeface="Titillium Web"/>
                          <a:cs typeface="Titillium Web"/>
                          <a:sym typeface="Titillium Web"/>
                        </a:rPr>
                        <a:t>. Because the drug is similar in structure to sulfonamides and sulfonamides are known to cause allergic reactions.</a:t>
                      </a:r>
                      <a:endParaRPr sz="1200">
                        <a:solidFill>
                          <a:srgbClr val="6AA84F"/>
                        </a:solidFill>
                        <a:highlight>
                          <a:srgbClr val="FFFFFF"/>
                        </a:highlight>
                        <a:latin typeface="Titillium Web"/>
                        <a:ea typeface="Titillium Web"/>
                        <a:cs typeface="Titillium Web"/>
                        <a:sym typeface="Titillium Web"/>
                      </a:endParaRPr>
                    </a:p>
                    <a:p>
                      <a:pPr indent="-228600" lvl="0" marL="457200" rtl="0" algn="l">
                        <a:lnSpc>
                          <a:spcPct val="115000"/>
                        </a:lnSpc>
                        <a:spcBef>
                          <a:spcPts val="0"/>
                        </a:spcBef>
                        <a:spcAft>
                          <a:spcPts val="0"/>
                        </a:spcAft>
                        <a:buClr>
                          <a:srgbClr val="6FA8DC"/>
                        </a:buClr>
                        <a:buSzPts val="1200"/>
                        <a:buFont typeface="Titillium Web"/>
                        <a:buNone/>
                      </a:pPr>
                      <a:r>
                        <a:rPr lang="en" sz="1200">
                          <a:solidFill>
                            <a:srgbClr val="6FA8DC"/>
                          </a:solidFill>
                          <a:highlight>
                            <a:srgbClr val="FFFFFF"/>
                          </a:highlight>
                          <a:latin typeface="Titillium Web"/>
                          <a:ea typeface="Titillium Web"/>
                          <a:cs typeface="Titillium Web"/>
                          <a:sym typeface="Titillium Web"/>
                        </a:rPr>
                        <a:t>● Drowsiness</a:t>
                      </a:r>
                      <a:endParaRPr sz="1200">
                        <a:solidFill>
                          <a:srgbClr val="6FA8DC"/>
                        </a:solidFill>
                        <a:highlight>
                          <a:srgbClr val="FFFFFF"/>
                        </a:highlight>
                        <a:latin typeface="Titillium Web"/>
                        <a:ea typeface="Titillium Web"/>
                        <a:cs typeface="Titillium Web"/>
                        <a:sym typeface="Titillium Web"/>
                      </a:endParaRPr>
                    </a:p>
                    <a:p>
                      <a:pPr indent="-228600" lvl="0" marL="457200" rtl="0" algn="l">
                        <a:lnSpc>
                          <a:spcPct val="115000"/>
                        </a:lnSpc>
                        <a:spcBef>
                          <a:spcPts val="0"/>
                        </a:spcBef>
                        <a:spcAft>
                          <a:spcPts val="0"/>
                        </a:spcAft>
                        <a:buClr>
                          <a:srgbClr val="6FA8DC"/>
                        </a:buClr>
                        <a:buSzPts val="1200"/>
                        <a:buFont typeface="Titillium Web"/>
                        <a:buNone/>
                      </a:pPr>
                      <a:r>
                        <a:rPr lang="en" sz="1200">
                          <a:solidFill>
                            <a:srgbClr val="6FA8DC"/>
                          </a:solidFill>
                          <a:highlight>
                            <a:srgbClr val="FFFFFF"/>
                          </a:highlight>
                          <a:latin typeface="Titillium Web"/>
                          <a:ea typeface="Titillium Web"/>
                          <a:cs typeface="Titillium Web"/>
                          <a:sym typeface="Titillium Web"/>
                        </a:rPr>
                        <a:t>● Numbness</a:t>
                      </a:r>
                      <a:endParaRPr sz="1200">
                        <a:solidFill>
                          <a:srgbClr val="6FA8DC"/>
                        </a:solidFill>
                        <a:highlight>
                          <a:srgbClr val="FFFFFF"/>
                        </a:highlight>
                        <a:latin typeface="Titillium Web"/>
                        <a:ea typeface="Titillium Web"/>
                        <a:cs typeface="Titillium Web"/>
                        <a:sym typeface="Titillium Web"/>
                      </a:endParaRPr>
                    </a:p>
                    <a:p>
                      <a:pPr indent="-228600" lvl="0" marL="457200" rtl="0" algn="l">
                        <a:lnSpc>
                          <a:spcPct val="115000"/>
                        </a:lnSpc>
                        <a:spcBef>
                          <a:spcPts val="0"/>
                        </a:spcBef>
                        <a:spcAft>
                          <a:spcPts val="0"/>
                        </a:spcAft>
                        <a:buClr>
                          <a:srgbClr val="6FA8DC"/>
                        </a:buClr>
                        <a:buSzPts val="1200"/>
                        <a:buFont typeface="Titillium Web"/>
                        <a:buNone/>
                      </a:pPr>
                      <a:r>
                        <a:rPr lang="en" sz="1200">
                          <a:solidFill>
                            <a:srgbClr val="6FA8DC"/>
                          </a:solidFill>
                          <a:highlight>
                            <a:srgbClr val="FFFFFF"/>
                          </a:highlight>
                          <a:latin typeface="Titillium Web"/>
                          <a:ea typeface="Titillium Web"/>
                          <a:cs typeface="Titillium Web"/>
                          <a:sym typeface="Titillium Web"/>
                        </a:rPr>
                        <a:t>● Disturbance of vision</a:t>
                      </a:r>
                      <a:endParaRPr sz="1200">
                        <a:solidFill>
                          <a:srgbClr val="6FA8DC"/>
                        </a:solidFill>
                        <a:highlight>
                          <a:srgbClr val="FFFFFF"/>
                        </a:highlight>
                        <a:latin typeface="Titillium Web"/>
                        <a:ea typeface="Titillium Web"/>
                        <a:cs typeface="Titillium Web"/>
                        <a:sym typeface="Titillium Web"/>
                      </a:endParaRPr>
                    </a:p>
                    <a:p>
                      <a:pPr indent="-228600" lvl="0" marL="457200" rtl="0" algn="l">
                        <a:lnSpc>
                          <a:spcPct val="115000"/>
                        </a:lnSpc>
                        <a:spcBef>
                          <a:spcPts val="0"/>
                        </a:spcBef>
                        <a:spcAft>
                          <a:spcPts val="0"/>
                        </a:spcAft>
                        <a:buClr>
                          <a:srgbClr val="6FA8DC"/>
                        </a:buClr>
                        <a:buSzPts val="1200"/>
                        <a:buFont typeface="Titillium Web"/>
                        <a:buNone/>
                      </a:pPr>
                      <a:r>
                        <a:rPr lang="en" sz="1200">
                          <a:solidFill>
                            <a:srgbClr val="6FA8DC"/>
                          </a:solidFill>
                          <a:highlight>
                            <a:srgbClr val="FFFFFF"/>
                          </a:highlight>
                          <a:latin typeface="Titillium Web"/>
                          <a:ea typeface="Titillium Web"/>
                          <a:cs typeface="Titillium Web"/>
                          <a:sym typeface="Titillium Web"/>
                        </a:rPr>
                        <a:t>● Tingling sensation of the face &amp; extremities</a:t>
                      </a:r>
                      <a:endParaRPr sz="1200">
                        <a:solidFill>
                          <a:srgbClr val="6FA8DC"/>
                        </a:solidFill>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chemeClr val="lt1"/>
                    </a:solidFill>
                  </a:tcPr>
                </a:tc>
                <a:tc hMerge="1"/>
                <a:tc hMerge="1"/>
              </a:tr>
              <a:tr h="654475">
                <a:tc>
                  <a:txBody>
                    <a:bodyPr/>
                    <a:lstStyle/>
                    <a:p>
                      <a:pPr indent="0" lvl="0" marL="0" rtl="0" algn="ctr">
                        <a:lnSpc>
                          <a:spcPct val="115000"/>
                        </a:lnSpc>
                        <a:spcBef>
                          <a:spcPts val="1200"/>
                        </a:spcBef>
                        <a:spcAft>
                          <a:spcPts val="0"/>
                        </a:spcAft>
                        <a:buClr>
                          <a:schemeClr val="dk1"/>
                        </a:buClr>
                        <a:buSzPts val="1100"/>
                        <a:buFont typeface="Arial"/>
                        <a:buNone/>
                      </a:pPr>
                      <a:r>
                        <a:rPr b="1" lang="en">
                          <a:solidFill>
                            <a:schemeClr val="dk1"/>
                          </a:solidFill>
                          <a:latin typeface="Titillium Web"/>
                          <a:ea typeface="Titillium Web"/>
                          <a:cs typeface="Titillium Web"/>
                          <a:sym typeface="Titillium Web"/>
                        </a:rPr>
                        <a:t>Contraindications</a:t>
                      </a:r>
                      <a:endParaRPr b="1">
                        <a:solidFill>
                          <a:schemeClr val="dk1"/>
                        </a:solidFill>
                        <a:latin typeface="Titillium Web"/>
                        <a:ea typeface="Titillium Web"/>
                        <a:cs typeface="Titillium Web"/>
                        <a:sym typeface="Titillium Web"/>
                      </a:endParaRPr>
                    </a:p>
                    <a:p>
                      <a:pPr indent="0" lvl="0" marL="0" rtl="0" algn="l">
                        <a:spcBef>
                          <a:spcPts val="1200"/>
                        </a:spcBef>
                        <a:spcAft>
                          <a:spcPts val="0"/>
                        </a:spcAft>
                        <a:buNone/>
                      </a:pPr>
                      <a:r>
                        <a:t/>
                      </a:r>
                      <a:endParaRPr b="1">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EEEEEE"/>
                    </a:solidFill>
                  </a:tcPr>
                </a:tc>
                <a:tc gridSpan="3">
                  <a:txBody>
                    <a:bodyPr/>
                    <a:lstStyle/>
                    <a:p>
                      <a:pPr indent="0" lvl="0" marL="0" rtl="0" algn="l">
                        <a:lnSpc>
                          <a:spcPct val="100000"/>
                        </a:lnSpc>
                        <a:spcBef>
                          <a:spcPts val="1200"/>
                        </a:spcBef>
                        <a:spcAft>
                          <a:spcPts val="1200"/>
                        </a:spcAft>
                        <a:buNone/>
                      </a:pPr>
                      <a:r>
                        <a:rPr lang="en" sz="1200">
                          <a:solidFill>
                            <a:srgbClr val="6FA8DC"/>
                          </a:solidFill>
                          <a:highlight>
                            <a:srgbClr val="FFFFFF"/>
                          </a:highlight>
                          <a:latin typeface="Titillium Web"/>
                          <a:ea typeface="Titillium Web"/>
                          <a:cs typeface="Titillium Web"/>
                          <a:sym typeface="Titillium Web"/>
                        </a:rPr>
                        <a:t>Contraindicated in</a:t>
                      </a:r>
                      <a:r>
                        <a:rPr lang="en" sz="1200">
                          <a:solidFill>
                            <a:srgbClr val="B4A7D6"/>
                          </a:solidFill>
                          <a:highlight>
                            <a:srgbClr val="FFFFFF"/>
                          </a:highlight>
                          <a:latin typeface="Titillium Web"/>
                          <a:ea typeface="Titillium Web"/>
                          <a:cs typeface="Titillium Web"/>
                          <a:sym typeface="Titillium Web"/>
                        </a:rPr>
                        <a:t> </a:t>
                      </a:r>
                      <a:r>
                        <a:rPr lang="en" sz="1200">
                          <a:solidFill>
                            <a:schemeClr val="dk1"/>
                          </a:solidFill>
                          <a:highlight>
                            <a:srgbClr val="FFFFFF"/>
                          </a:highlight>
                          <a:latin typeface="Titillium Web"/>
                          <a:ea typeface="Titillium Web"/>
                          <a:cs typeface="Titillium Web"/>
                          <a:sym typeface="Titillium Web"/>
                        </a:rPr>
                        <a:t>patients with liver cirrhosis </a:t>
                      </a:r>
                      <a:r>
                        <a:rPr lang="en" sz="1200">
                          <a:solidFill>
                            <a:srgbClr val="6FA8DC"/>
                          </a:solidFill>
                          <a:highlight>
                            <a:srgbClr val="FFFFFF"/>
                          </a:highlight>
                          <a:latin typeface="Titillium Web"/>
                          <a:ea typeface="Titillium Web"/>
                          <a:cs typeface="Titillium Web"/>
                          <a:sym typeface="Titillium Web"/>
                        </a:rPr>
                        <a:t>(alkaline urine ↓excretion of NH4→ hyperammon</a:t>
                      </a:r>
                      <a:r>
                        <a:rPr lang="en" sz="1200">
                          <a:solidFill>
                            <a:srgbClr val="6FA8DC"/>
                          </a:solidFill>
                          <a:highlight>
                            <a:srgbClr val="FFFFFF"/>
                          </a:highlight>
                          <a:latin typeface="Titillium Web"/>
                          <a:ea typeface="Titillium Web"/>
                          <a:cs typeface="Titillium Web"/>
                          <a:sym typeface="Titillium Web"/>
                        </a:rPr>
                        <a:t>e</a:t>
                      </a:r>
                      <a:r>
                        <a:rPr lang="en" sz="1200">
                          <a:solidFill>
                            <a:srgbClr val="6FA8DC"/>
                          </a:solidFill>
                          <a:highlight>
                            <a:srgbClr val="FFFFFF"/>
                          </a:highlight>
                          <a:latin typeface="Titillium Web"/>
                          <a:ea typeface="Titillium Web"/>
                          <a:cs typeface="Titillium Web"/>
                          <a:sym typeface="Titillium Web"/>
                        </a:rPr>
                        <a:t>mia &amp; hepatic encephalopathy</a:t>
                      </a:r>
                      <a:endParaRPr sz="1200">
                        <a:solidFill>
                          <a:srgbClr val="6FA8DC"/>
                        </a:solidFill>
                        <a:highlight>
                          <a:srgbClr val="FFFFFF"/>
                        </a:highlight>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chemeClr val="lt1"/>
                    </a:solidFill>
                  </a:tcPr>
                </a:tc>
                <a:tc hMerge="1"/>
                <a:tc hMerge="1"/>
              </a:tr>
            </a:tbl>
          </a:graphicData>
        </a:graphic>
      </p:graphicFrame>
      <p:sp>
        <p:nvSpPr>
          <p:cNvPr id="269" name="Google Shape;269;p24"/>
          <p:cNvSpPr txBox="1"/>
          <p:nvPr/>
        </p:nvSpPr>
        <p:spPr>
          <a:xfrm>
            <a:off x="144400" y="791175"/>
            <a:ext cx="8097000" cy="7941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1200"/>
              </a:spcBef>
              <a:spcAft>
                <a:spcPts val="0"/>
              </a:spcAft>
              <a:buClr>
                <a:schemeClr val="dk1"/>
              </a:buClr>
              <a:buSzPts val="1200"/>
              <a:buFont typeface="Titillium Web"/>
              <a:buChar char="●"/>
            </a:pPr>
            <a:r>
              <a:rPr lang="en" sz="1200">
                <a:solidFill>
                  <a:schemeClr val="dk1"/>
                </a:solidFill>
                <a:latin typeface="Titillium Web"/>
                <a:ea typeface="Titillium Web"/>
                <a:cs typeface="Titillium Web"/>
                <a:sym typeface="Titillium Web"/>
              </a:rPr>
              <a:t>Is a carbonic anhydrase inhibitor</a:t>
            </a:r>
            <a:endParaRPr sz="1200">
              <a:solidFill>
                <a:schemeClr val="dk1"/>
              </a:solidFill>
              <a:latin typeface="Titillium Web"/>
              <a:ea typeface="Titillium Web"/>
              <a:cs typeface="Titillium Web"/>
              <a:sym typeface="Titillium Web"/>
            </a:endParaRPr>
          </a:p>
          <a:p>
            <a:pPr indent="-304800" lvl="0" marL="457200" rtl="0" algn="l">
              <a:lnSpc>
                <a:spcPct val="115000"/>
              </a:lnSpc>
              <a:spcBef>
                <a:spcPts val="0"/>
              </a:spcBef>
              <a:spcAft>
                <a:spcPts val="0"/>
              </a:spcAft>
              <a:buClr>
                <a:schemeClr val="dk1"/>
              </a:buClr>
              <a:buSzPts val="1200"/>
              <a:buFont typeface="Titillium Web"/>
              <a:buChar char="●"/>
            </a:pPr>
            <a:r>
              <a:rPr lang="en" sz="1200">
                <a:solidFill>
                  <a:schemeClr val="dk1"/>
                </a:solidFill>
                <a:latin typeface="Titillium Web"/>
                <a:ea typeface="Titillium Web"/>
                <a:cs typeface="Titillium Web"/>
                <a:sym typeface="Titillium Web"/>
              </a:rPr>
              <a:t>Used topically for treatment of </a:t>
            </a:r>
            <a:r>
              <a:rPr lang="en" sz="1200">
                <a:solidFill>
                  <a:srgbClr val="6FA8DC"/>
                </a:solidFill>
                <a:latin typeface="Titillium Web"/>
                <a:ea typeface="Titillium Web"/>
                <a:cs typeface="Titillium Web"/>
                <a:sym typeface="Titillium Web"/>
              </a:rPr>
              <a:t>↑ IOP in</a:t>
            </a:r>
            <a:r>
              <a:rPr lang="en" sz="1200">
                <a:solidFill>
                  <a:srgbClr val="4A86E8"/>
                </a:solidFill>
                <a:latin typeface="Titillium Web"/>
                <a:ea typeface="Titillium Web"/>
                <a:cs typeface="Titillium Web"/>
                <a:sym typeface="Titillium Web"/>
              </a:rPr>
              <a:t> </a:t>
            </a:r>
            <a:r>
              <a:rPr lang="en" sz="1200">
                <a:solidFill>
                  <a:schemeClr val="dk1"/>
                </a:solidFill>
                <a:latin typeface="Titillium Web"/>
                <a:ea typeface="Titillium Web"/>
                <a:cs typeface="Titillium Web"/>
                <a:sym typeface="Titillium Web"/>
              </a:rPr>
              <a:t>open-angle</a:t>
            </a:r>
            <a:r>
              <a:rPr lang="en" sz="1200">
                <a:solidFill>
                  <a:srgbClr val="990000"/>
                </a:solidFill>
                <a:latin typeface="Titillium Web"/>
                <a:ea typeface="Titillium Web"/>
                <a:cs typeface="Titillium Web"/>
                <a:sym typeface="Titillium Web"/>
              </a:rPr>
              <a:t> glaucoma.</a:t>
            </a:r>
            <a:endParaRPr sz="1200">
              <a:solidFill>
                <a:srgbClr val="990000"/>
              </a:solidFill>
              <a:latin typeface="Titillium Web"/>
              <a:ea typeface="Titillium Web"/>
              <a:cs typeface="Titillium Web"/>
              <a:sym typeface="Titillium Web"/>
            </a:endParaRPr>
          </a:p>
          <a:p>
            <a:pPr indent="-304800" lvl="0" marL="457200" rtl="0" algn="l">
              <a:lnSpc>
                <a:spcPct val="115000"/>
              </a:lnSpc>
              <a:spcBef>
                <a:spcPts val="0"/>
              </a:spcBef>
              <a:spcAft>
                <a:spcPts val="0"/>
              </a:spcAft>
              <a:buClr>
                <a:schemeClr val="dk1"/>
              </a:buClr>
              <a:buSzPts val="1200"/>
              <a:buFont typeface="Titillium Web"/>
              <a:buChar char="●"/>
            </a:pPr>
            <a:r>
              <a:rPr lang="en" sz="1200">
                <a:solidFill>
                  <a:schemeClr val="dk1"/>
                </a:solidFill>
                <a:latin typeface="Titillium Web"/>
                <a:ea typeface="Titillium Web"/>
                <a:cs typeface="Titillium Web"/>
                <a:sym typeface="Titillium Web"/>
              </a:rPr>
              <a:t> no diuretic or systemic side effects </a:t>
            </a:r>
            <a:r>
              <a:rPr lang="en" sz="1200">
                <a:solidFill>
                  <a:srgbClr val="990000"/>
                </a:solidFill>
                <a:latin typeface="Titillium Web"/>
                <a:ea typeface="Titillium Web"/>
                <a:cs typeface="Titillium Web"/>
                <a:sym typeface="Titillium Web"/>
              </a:rPr>
              <a:t>(Why? ) </a:t>
            </a:r>
            <a:r>
              <a:rPr lang="en" sz="1200">
                <a:solidFill>
                  <a:srgbClr val="6AA84F"/>
                </a:solidFill>
                <a:latin typeface="Titillium Web"/>
                <a:ea typeface="Titillium Web"/>
                <a:cs typeface="Titillium Web"/>
                <a:sym typeface="Titillium Web"/>
              </a:rPr>
              <a:t>because it’s topical</a:t>
            </a:r>
            <a:endParaRPr sz="1200"/>
          </a:p>
        </p:txBody>
      </p:sp>
      <p:graphicFrame>
        <p:nvGraphicFramePr>
          <p:cNvPr id="270" name="Google Shape;270;p24"/>
          <p:cNvGraphicFramePr/>
          <p:nvPr/>
        </p:nvGraphicFramePr>
        <p:xfrm>
          <a:off x="1" y="11"/>
          <a:ext cx="3000000" cy="3000000"/>
        </p:xfrm>
        <a:graphic>
          <a:graphicData uri="http://schemas.openxmlformats.org/drawingml/2006/table">
            <a:tbl>
              <a:tblPr>
                <a:noFill/>
                <a:tableStyleId>{1E677B6E-CA53-4CA9-B5FF-EB6E101CC1F2}</a:tableStyleId>
              </a:tblPr>
              <a:tblGrid>
                <a:gridCol w="1212650"/>
                <a:gridCol w="2918750"/>
                <a:gridCol w="1522350"/>
                <a:gridCol w="1906225"/>
              </a:tblGrid>
              <a:tr h="657025">
                <a:tc>
                  <a:txBody>
                    <a:bodyPr/>
                    <a:lstStyle/>
                    <a:p>
                      <a:pPr indent="0" lvl="0" marL="0" rtl="0" algn="ctr">
                        <a:spcBef>
                          <a:spcPts val="0"/>
                        </a:spcBef>
                        <a:spcAft>
                          <a:spcPts val="0"/>
                        </a:spcAft>
                        <a:buNone/>
                      </a:pPr>
                      <a:r>
                        <a:rPr b="1" lang="en">
                          <a:latin typeface="Titillium Web"/>
                          <a:ea typeface="Titillium Web"/>
                          <a:cs typeface="Titillium Web"/>
                          <a:sym typeface="Titillium Web"/>
                        </a:rPr>
                        <a:t>Drug</a:t>
                      </a:r>
                      <a:r>
                        <a:rPr b="1" lang="en" sz="2400">
                          <a:latin typeface="Titillium Web"/>
                          <a:ea typeface="Titillium Web"/>
                          <a:cs typeface="Titillium Web"/>
                          <a:sym typeface="Titillium Web"/>
                        </a:rPr>
                        <a:t>           </a:t>
                      </a:r>
                      <a:endParaRPr b="1" sz="2400">
                        <a:latin typeface="Titillium Web"/>
                        <a:ea typeface="Titillium Web"/>
                        <a:cs typeface="Titillium Web"/>
                        <a:sym typeface="Titillium Web"/>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EEEEEE"/>
                    </a:solidFill>
                  </a:tcPr>
                </a:tc>
                <a:tc gridSpan="3">
                  <a:txBody>
                    <a:bodyPr/>
                    <a:lstStyle/>
                    <a:p>
                      <a:pPr indent="0" lvl="0" marL="0" rtl="0" algn="ctr">
                        <a:spcBef>
                          <a:spcPts val="0"/>
                        </a:spcBef>
                        <a:spcAft>
                          <a:spcPts val="0"/>
                        </a:spcAft>
                        <a:buNone/>
                      </a:pPr>
                      <a:r>
                        <a:rPr b="1" lang="en" sz="2000">
                          <a:solidFill>
                            <a:schemeClr val="lt1"/>
                          </a:solidFill>
                          <a:latin typeface="Titillium Web"/>
                          <a:ea typeface="Titillium Web"/>
                          <a:cs typeface="Titillium Web"/>
                          <a:sym typeface="Titillium Web"/>
                        </a:rPr>
                        <a:t>2-Dorzolamide</a:t>
                      </a:r>
                      <a:endParaRPr b="1" sz="2400">
                        <a:solidFill>
                          <a:schemeClr val="lt1"/>
                        </a:solidFill>
                        <a:latin typeface="Titillium Web"/>
                        <a:ea typeface="Titillium Web"/>
                        <a:cs typeface="Titillium Web"/>
                        <a:sym typeface="Titillium Web"/>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0E0E3"/>
                    </a:solidFill>
                  </a:tcPr>
                </a:tc>
                <a:tc hMerge="1"/>
                <a:tc hMerge="1"/>
              </a:tr>
            </a:tbl>
          </a:graphicData>
        </a:graphic>
      </p:graphicFrame>
      <p:sp>
        <p:nvSpPr>
          <p:cNvPr id="271" name="Google Shape;271;p24"/>
          <p:cNvSpPr txBox="1"/>
          <p:nvPr/>
        </p:nvSpPr>
        <p:spPr>
          <a:xfrm>
            <a:off x="6110700" y="917725"/>
            <a:ext cx="1274700" cy="4002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700">
                <a:solidFill>
                  <a:srgbClr val="999999"/>
                </a:solidFill>
                <a:latin typeface="Roboto"/>
                <a:ea typeface="Roboto"/>
                <a:cs typeface="Roboto"/>
                <a:sym typeface="Roboto"/>
              </a:rPr>
              <a:t>IOP</a:t>
            </a:r>
            <a:r>
              <a:rPr lang="en" sz="700">
                <a:solidFill>
                  <a:srgbClr val="999999"/>
                </a:solidFill>
                <a:latin typeface="Roboto"/>
                <a:ea typeface="Roboto"/>
                <a:cs typeface="Roboto"/>
                <a:sym typeface="Roboto"/>
              </a:rPr>
              <a:t> : Intraocular pressure </a:t>
            </a:r>
            <a:endParaRPr sz="700">
              <a:solidFill>
                <a:srgbClr val="999999"/>
              </a:solidFill>
              <a:latin typeface="Roboto"/>
              <a:ea typeface="Roboto"/>
              <a:cs typeface="Roboto"/>
              <a:sym typeface="Roboto"/>
            </a:endParaRPr>
          </a:p>
          <a:p>
            <a:pPr indent="0" lvl="0" marL="0" rtl="0" algn="l">
              <a:spcBef>
                <a:spcPts val="0"/>
              </a:spcBef>
              <a:spcAft>
                <a:spcPts val="0"/>
              </a:spcAft>
              <a:buNone/>
            </a:pPr>
            <a:r>
              <a:rPr b="1" lang="en" sz="700">
                <a:solidFill>
                  <a:srgbClr val="999999"/>
                </a:solidFill>
                <a:latin typeface="Roboto"/>
                <a:ea typeface="Roboto"/>
                <a:cs typeface="Roboto"/>
                <a:sym typeface="Roboto"/>
              </a:rPr>
              <a:t>CSF</a:t>
            </a:r>
            <a:r>
              <a:rPr lang="en" sz="700">
                <a:solidFill>
                  <a:srgbClr val="999999"/>
                </a:solidFill>
                <a:latin typeface="Roboto"/>
                <a:ea typeface="Roboto"/>
                <a:cs typeface="Roboto"/>
                <a:sym typeface="Roboto"/>
              </a:rPr>
              <a:t> : Cerebrospinal fluid </a:t>
            </a:r>
            <a:endParaRPr sz="700">
              <a:solidFill>
                <a:srgbClr val="999999"/>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25"/>
          <p:cNvSpPr txBox="1"/>
          <p:nvPr/>
        </p:nvSpPr>
        <p:spPr>
          <a:xfrm>
            <a:off x="2280150" y="-9"/>
            <a:ext cx="2999700" cy="59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700">
                <a:solidFill>
                  <a:srgbClr val="134F5C"/>
                </a:solidFill>
                <a:latin typeface="Titillium Web"/>
                <a:ea typeface="Titillium Web"/>
                <a:cs typeface="Titillium Web"/>
                <a:sym typeface="Titillium Web"/>
              </a:rPr>
              <a:t>Osmotic Diuretics</a:t>
            </a:r>
            <a:endParaRPr b="1" sz="2700">
              <a:solidFill>
                <a:srgbClr val="134F5C"/>
              </a:solidFill>
              <a:latin typeface="Titillium Web"/>
              <a:ea typeface="Titillium Web"/>
              <a:cs typeface="Titillium Web"/>
              <a:sym typeface="Titillium Web"/>
            </a:endParaRPr>
          </a:p>
        </p:txBody>
      </p:sp>
      <p:graphicFrame>
        <p:nvGraphicFramePr>
          <p:cNvPr id="277" name="Google Shape;277;p25"/>
          <p:cNvGraphicFramePr/>
          <p:nvPr/>
        </p:nvGraphicFramePr>
        <p:xfrm>
          <a:off x="1" y="598203"/>
          <a:ext cx="3000000" cy="3000000"/>
        </p:xfrm>
        <a:graphic>
          <a:graphicData uri="http://schemas.openxmlformats.org/drawingml/2006/table">
            <a:tbl>
              <a:tblPr>
                <a:noFill/>
                <a:tableStyleId>{1E677B6E-CA53-4CA9-B5FF-EB6E101CC1F2}</a:tableStyleId>
              </a:tblPr>
              <a:tblGrid>
                <a:gridCol w="1878975"/>
                <a:gridCol w="2799150"/>
                <a:gridCol w="1316375"/>
                <a:gridCol w="1565500"/>
              </a:tblGrid>
              <a:tr h="492000">
                <a:tc gridSpan="4">
                  <a:txBody>
                    <a:bodyPr/>
                    <a:lstStyle/>
                    <a:p>
                      <a:pPr indent="0" lvl="0" marL="0" rtl="0" algn="ctr">
                        <a:spcBef>
                          <a:spcPts val="0"/>
                        </a:spcBef>
                        <a:spcAft>
                          <a:spcPts val="0"/>
                        </a:spcAft>
                        <a:buNone/>
                      </a:pPr>
                      <a:r>
                        <a:rPr b="1" lang="en" sz="2000">
                          <a:latin typeface="Titillium Web"/>
                          <a:ea typeface="Titillium Web"/>
                          <a:cs typeface="Titillium Web"/>
                          <a:sym typeface="Titillium Web"/>
                        </a:rPr>
                        <a:t>               </a:t>
                      </a:r>
                      <a:r>
                        <a:rPr b="1" lang="en" sz="2000">
                          <a:solidFill>
                            <a:srgbClr val="FFFFFF"/>
                          </a:solidFill>
                          <a:latin typeface="Titillium Web"/>
                          <a:ea typeface="Titillium Web"/>
                          <a:cs typeface="Titillium Web"/>
                          <a:sym typeface="Titillium Web"/>
                        </a:rPr>
                        <a:t>Mannitol</a:t>
                      </a:r>
                      <a:r>
                        <a:rPr b="1" lang="en" sz="2000">
                          <a:latin typeface="Titillium Web"/>
                          <a:ea typeface="Titillium Web"/>
                          <a:cs typeface="Titillium Web"/>
                          <a:sym typeface="Titillium Web"/>
                        </a:rPr>
                        <a:t> </a:t>
                      </a:r>
                      <a:r>
                        <a:rPr b="1" lang="en">
                          <a:solidFill>
                            <a:srgbClr val="999999"/>
                          </a:solidFill>
                          <a:latin typeface="Titillium Web"/>
                          <a:ea typeface="Titillium Web"/>
                          <a:cs typeface="Titillium Web"/>
                          <a:sym typeface="Titillium Web"/>
                        </a:rPr>
                        <a:t>(A sugar) </a:t>
                      </a:r>
                      <a:endParaRPr b="1">
                        <a:solidFill>
                          <a:srgbClr val="999999"/>
                        </a:solidFill>
                        <a:latin typeface="Titillium Web"/>
                        <a:ea typeface="Titillium Web"/>
                        <a:cs typeface="Titillium Web"/>
                        <a:sym typeface="Titillium Web"/>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D0E0E3"/>
                    </a:solidFill>
                  </a:tcPr>
                </a:tc>
                <a:tc hMerge="1"/>
                <a:tc hMerge="1"/>
                <a:tc hMerge="1"/>
              </a:tr>
              <a:tr h="2087225">
                <a:tc>
                  <a:txBody>
                    <a:bodyPr/>
                    <a:lstStyle/>
                    <a:p>
                      <a:pPr indent="0" lvl="0" marL="0" rtl="0" algn="ctr">
                        <a:spcBef>
                          <a:spcPts val="0"/>
                        </a:spcBef>
                        <a:spcAft>
                          <a:spcPts val="0"/>
                        </a:spcAft>
                        <a:buClr>
                          <a:schemeClr val="dk1"/>
                        </a:buClr>
                        <a:buSzPts val="1100"/>
                        <a:buFont typeface="Arial"/>
                        <a:buNone/>
                      </a:pPr>
                      <a:r>
                        <a:rPr b="1" lang="en">
                          <a:latin typeface="Titillium Web"/>
                          <a:ea typeface="Titillium Web"/>
                          <a:cs typeface="Titillium Web"/>
                          <a:sym typeface="Titillium Web"/>
                        </a:rPr>
                        <a:t>P.K</a:t>
                      </a:r>
                      <a:endParaRPr b="1">
                        <a:latin typeface="Titillium Web"/>
                        <a:ea typeface="Titillium Web"/>
                        <a:cs typeface="Titillium Web"/>
                        <a:sym typeface="Titillium Web"/>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EEEEE"/>
                    </a:solidFill>
                  </a:tcPr>
                </a:tc>
                <a:tc gridSpan="3">
                  <a:txBody>
                    <a:bodyPr/>
                    <a:lstStyle/>
                    <a:p>
                      <a:pPr indent="0" lvl="0" marL="0" rtl="0" algn="l">
                        <a:spcBef>
                          <a:spcPts val="0"/>
                        </a:spcBef>
                        <a:spcAft>
                          <a:spcPts val="0"/>
                        </a:spcAft>
                        <a:buNone/>
                      </a:pPr>
                      <a:r>
                        <a:rPr lang="en" sz="1100">
                          <a:latin typeface="Titillium Web"/>
                          <a:ea typeface="Titillium Web"/>
                          <a:cs typeface="Titillium Web"/>
                          <a:sym typeface="Titillium Web"/>
                        </a:rPr>
                        <a:t>-</a:t>
                      </a:r>
                      <a:r>
                        <a:rPr lang="en" sz="1100">
                          <a:solidFill>
                            <a:srgbClr val="D5A6BD"/>
                          </a:solidFill>
                          <a:latin typeface="Titillium Web"/>
                          <a:ea typeface="Titillium Web"/>
                          <a:cs typeface="Titillium Web"/>
                          <a:sym typeface="Titillium Web"/>
                        </a:rPr>
                        <a:t>Poorly absorbed </a:t>
                      </a:r>
                      <a:endParaRPr sz="1100">
                        <a:solidFill>
                          <a:srgbClr val="D5A6BD"/>
                        </a:solidFill>
                        <a:latin typeface="Titillium Web"/>
                        <a:ea typeface="Titillium Web"/>
                        <a:cs typeface="Titillium Web"/>
                        <a:sym typeface="Titillium Web"/>
                      </a:endParaRPr>
                    </a:p>
                    <a:p>
                      <a:pPr indent="0" lvl="0" marL="0" rtl="0" algn="l">
                        <a:spcBef>
                          <a:spcPts val="0"/>
                        </a:spcBef>
                        <a:spcAft>
                          <a:spcPts val="0"/>
                        </a:spcAft>
                        <a:buNone/>
                      </a:pPr>
                      <a:r>
                        <a:rPr lang="en" sz="1100">
                          <a:latin typeface="Titillium Web"/>
                          <a:ea typeface="Titillium Web"/>
                          <a:cs typeface="Titillium Web"/>
                          <a:sym typeface="Titillium Web"/>
                        </a:rPr>
                        <a:t>-If given orally         osmotic diarrhea </a:t>
                      </a:r>
                      <a:endParaRPr sz="1100">
                        <a:latin typeface="Titillium Web"/>
                        <a:ea typeface="Titillium Web"/>
                        <a:cs typeface="Titillium Web"/>
                        <a:sym typeface="Titillium Web"/>
                      </a:endParaRPr>
                    </a:p>
                    <a:p>
                      <a:pPr indent="0" lvl="0" marL="0" rtl="0" algn="l">
                        <a:spcBef>
                          <a:spcPts val="0"/>
                        </a:spcBef>
                        <a:spcAft>
                          <a:spcPts val="0"/>
                        </a:spcAft>
                        <a:buNone/>
                      </a:pPr>
                      <a:r>
                        <a:rPr lang="en" sz="1100">
                          <a:latin typeface="Titillium Web"/>
                          <a:ea typeface="Titillium Web"/>
                          <a:cs typeface="Titillium Web"/>
                          <a:sym typeface="Titillium Web"/>
                        </a:rPr>
                        <a:t>-</a:t>
                      </a:r>
                      <a:r>
                        <a:rPr lang="en" sz="1100">
                          <a:solidFill>
                            <a:srgbClr val="6FA8DC"/>
                          </a:solidFill>
                          <a:latin typeface="Titillium Web"/>
                          <a:ea typeface="Titillium Web"/>
                          <a:cs typeface="Titillium Web"/>
                          <a:sym typeface="Titillium Web"/>
                        </a:rPr>
                        <a:t>Mainly excreted unchanged in urine </a:t>
                      </a:r>
                      <a:endParaRPr sz="1100">
                        <a:solidFill>
                          <a:srgbClr val="6FA8DC"/>
                        </a:solidFill>
                        <a:latin typeface="Titillium Web"/>
                        <a:ea typeface="Titillium Web"/>
                        <a:cs typeface="Titillium Web"/>
                        <a:sym typeface="Titillium Web"/>
                      </a:endParaRPr>
                    </a:p>
                    <a:p>
                      <a:pPr indent="0" lvl="0" marL="0" rtl="0" algn="l">
                        <a:spcBef>
                          <a:spcPts val="0"/>
                        </a:spcBef>
                        <a:spcAft>
                          <a:spcPts val="0"/>
                        </a:spcAft>
                        <a:buNone/>
                      </a:pPr>
                      <a:r>
                        <a:rPr lang="en" sz="1100">
                          <a:latin typeface="Titillium Web"/>
                          <a:ea typeface="Titillium Web"/>
                          <a:cs typeface="Titillium Web"/>
                          <a:sym typeface="Titillium Web"/>
                        </a:rPr>
                        <a:t>-Given intravenously          </a:t>
                      </a:r>
                      <a:endParaRPr sz="1100">
                        <a:latin typeface="Titillium Web"/>
                        <a:ea typeface="Titillium Web"/>
                        <a:cs typeface="Titillium Web"/>
                        <a:sym typeface="Titillium Web"/>
                      </a:endParaRPr>
                    </a:p>
                    <a:p>
                      <a:pPr indent="0" lvl="0" marL="0" rtl="0" algn="l">
                        <a:spcBef>
                          <a:spcPts val="0"/>
                        </a:spcBef>
                        <a:spcAft>
                          <a:spcPts val="0"/>
                        </a:spcAft>
                        <a:buNone/>
                      </a:pPr>
                      <a:r>
                        <a:rPr lang="en" sz="1100">
                          <a:latin typeface="Titillium Web"/>
                          <a:ea typeface="Titillium Web"/>
                          <a:cs typeface="Titillium Web"/>
                          <a:sym typeface="Titillium Web"/>
                        </a:rPr>
                        <a:t> -</a:t>
                      </a:r>
                      <a:r>
                        <a:rPr lang="en" sz="1100">
                          <a:solidFill>
                            <a:srgbClr val="6FA8DC"/>
                          </a:solidFill>
                          <a:latin typeface="Titillium Web"/>
                          <a:ea typeface="Titillium Web"/>
                          <a:cs typeface="Titillium Web"/>
                          <a:sym typeface="Titillium Web"/>
                        </a:rPr>
                        <a:t>little</a:t>
                      </a:r>
                      <a:r>
                        <a:rPr lang="en" sz="1100">
                          <a:latin typeface="Titillium Web"/>
                          <a:ea typeface="Titillium Web"/>
                          <a:cs typeface="Titillium Web"/>
                          <a:sym typeface="Titillium Web"/>
                        </a:rPr>
                        <a:t>/</a:t>
                      </a:r>
                      <a:r>
                        <a:rPr lang="en" sz="1100">
                          <a:solidFill>
                            <a:srgbClr val="D5A6BD"/>
                          </a:solidFill>
                          <a:latin typeface="Titillium Web"/>
                          <a:ea typeface="Titillium Web"/>
                          <a:cs typeface="Titillium Web"/>
                          <a:sym typeface="Titillium Web"/>
                        </a:rPr>
                        <a:t>Not</a:t>
                      </a:r>
                      <a:r>
                        <a:rPr lang="en" sz="1100">
                          <a:latin typeface="Titillium Web"/>
                          <a:ea typeface="Titillium Web"/>
                          <a:cs typeface="Titillium Web"/>
                          <a:sym typeface="Titillium Web"/>
                        </a:rPr>
                        <a:t> metabolized </a:t>
                      </a:r>
                      <a:endParaRPr sz="1100">
                        <a:latin typeface="Titillium Web"/>
                        <a:ea typeface="Titillium Web"/>
                        <a:cs typeface="Titillium Web"/>
                        <a:sym typeface="Titillium Web"/>
                      </a:endParaRPr>
                    </a:p>
                    <a:p>
                      <a:pPr indent="0" lvl="0" marL="0" rtl="0" algn="l">
                        <a:spcBef>
                          <a:spcPts val="0"/>
                        </a:spcBef>
                        <a:spcAft>
                          <a:spcPts val="0"/>
                        </a:spcAft>
                        <a:buNone/>
                      </a:pPr>
                      <a:r>
                        <a:rPr lang="en" sz="1100">
                          <a:latin typeface="Titillium Web"/>
                          <a:ea typeface="Titillium Web"/>
                          <a:cs typeface="Titillium Web"/>
                          <a:sym typeface="Titillium Web"/>
                        </a:rPr>
                        <a:t>-</a:t>
                      </a:r>
                      <a:r>
                        <a:rPr lang="en" sz="1100">
                          <a:solidFill>
                            <a:srgbClr val="6FA8DC"/>
                          </a:solidFill>
                          <a:latin typeface="Titillium Web"/>
                          <a:ea typeface="Titillium Web"/>
                          <a:cs typeface="Titillium Web"/>
                          <a:sym typeface="Titillium Web"/>
                        </a:rPr>
                        <a:t>Mannitol, IV, not absorbed from the GIT,  </a:t>
                      </a:r>
                      <a:r>
                        <a:rPr lang="en" sz="1100">
                          <a:solidFill>
                            <a:srgbClr val="990000"/>
                          </a:solidFill>
                          <a:latin typeface="Titillium Web"/>
                          <a:ea typeface="Titillium Web"/>
                          <a:cs typeface="Titillium Web"/>
                          <a:sym typeface="Titillium Web"/>
                        </a:rPr>
                        <a:t>water excretion with relatively less effect on Na+ [aquaretic]</a:t>
                      </a:r>
                      <a:endParaRPr sz="1100">
                        <a:solidFill>
                          <a:srgbClr val="990000"/>
                        </a:solidFill>
                        <a:latin typeface="Titillium Web"/>
                        <a:ea typeface="Titillium Web"/>
                        <a:cs typeface="Titillium Web"/>
                        <a:sym typeface="Titillium Web"/>
                      </a:endParaRPr>
                    </a:p>
                    <a:p>
                      <a:pPr indent="0" lvl="0" marL="0" rtl="0" algn="l">
                        <a:spcBef>
                          <a:spcPts val="0"/>
                        </a:spcBef>
                        <a:spcAft>
                          <a:spcPts val="0"/>
                        </a:spcAft>
                        <a:buNone/>
                      </a:pPr>
                      <a:r>
                        <a:rPr lang="en" sz="1100">
                          <a:latin typeface="Titillium Web"/>
                          <a:ea typeface="Titillium Web"/>
                          <a:cs typeface="Titillium Web"/>
                          <a:sym typeface="Titillium Web"/>
                        </a:rPr>
                        <a:t>-Excreted by glomerular filtration </a:t>
                      </a:r>
                      <a:r>
                        <a:rPr lang="en" sz="1100">
                          <a:solidFill>
                            <a:srgbClr val="D5A6BD"/>
                          </a:solidFill>
                          <a:latin typeface="Titillium Web"/>
                          <a:ea typeface="Titillium Web"/>
                          <a:cs typeface="Titillium Web"/>
                          <a:sym typeface="Titillium Web"/>
                        </a:rPr>
                        <a:t>without being  </a:t>
                      </a:r>
                      <a:r>
                        <a:rPr lang="en" sz="1100">
                          <a:solidFill>
                            <a:srgbClr val="D5A6BD"/>
                          </a:solidFill>
                          <a:latin typeface="Titillium Web"/>
                          <a:ea typeface="Titillium Web"/>
                          <a:cs typeface="Titillium Web"/>
                          <a:sym typeface="Titillium Web"/>
                        </a:rPr>
                        <a:t>reabsorbed</a:t>
                      </a:r>
                      <a:r>
                        <a:rPr lang="en" sz="1100">
                          <a:solidFill>
                            <a:srgbClr val="D5A6BD"/>
                          </a:solidFill>
                          <a:latin typeface="Titillium Web"/>
                          <a:ea typeface="Titillium Web"/>
                          <a:cs typeface="Titillium Web"/>
                          <a:sym typeface="Titillium Web"/>
                        </a:rPr>
                        <a:t> or secreted</a:t>
                      </a:r>
                      <a:endParaRPr sz="1100">
                        <a:solidFill>
                          <a:srgbClr val="D5A6BD"/>
                        </a:solidFill>
                        <a:latin typeface="Titillium Web"/>
                        <a:ea typeface="Titillium Web"/>
                        <a:cs typeface="Titillium Web"/>
                        <a:sym typeface="Titillium Web"/>
                      </a:endParaRPr>
                    </a:p>
                    <a:p>
                      <a:pPr indent="0" lvl="0" marL="0" rtl="0" algn="l">
                        <a:spcBef>
                          <a:spcPts val="0"/>
                        </a:spcBef>
                        <a:spcAft>
                          <a:spcPts val="0"/>
                        </a:spcAft>
                        <a:buNone/>
                      </a:pPr>
                      <a:r>
                        <a:rPr lang="en" sz="1100">
                          <a:solidFill>
                            <a:srgbClr val="D5A6BD"/>
                          </a:solidFill>
                          <a:latin typeface="Titillium Web"/>
                          <a:ea typeface="Titillium Web"/>
                          <a:cs typeface="Titillium Web"/>
                          <a:sym typeface="Titillium Web"/>
                        </a:rPr>
                        <a:t>within 30-60 min</a:t>
                      </a:r>
                      <a:endParaRPr sz="1100">
                        <a:solidFill>
                          <a:srgbClr val="D5A6BD"/>
                        </a:solidFill>
                        <a:latin typeface="Titillium Web"/>
                        <a:ea typeface="Titillium Web"/>
                        <a:cs typeface="Titillium Web"/>
                        <a:sym typeface="Titillium Web"/>
                      </a:endParaRPr>
                    </a:p>
                    <a:p>
                      <a:pPr indent="0" lvl="0" marL="0" rtl="0" algn="l">
                        <a:spcBef>
                          <a:spcPts val="0"/>
                        </a:spcBef>
                        <a:spcAft>
                          <a:spcPts val="0"/>
                        </a:spcAft>
                        <a:buNone/>
                      </a:pPr>
                      <a:r>
                        <a:rPr lang="en" sz="1100">
                          <a:latin typeface="Titillium Web"/>
                          <a:ea typeface="Titillium Web"/>
                          <a:cs typeface="Titillium Web"/>
                          <a:sym typeface="Titillium Web"/>
                        </a:rPr>
                        <a:t>-</a:t>
                      </a:r>
                      <a:r>
                        <a:rPr lang="en" sz="1100">
                          <a:solidFill>
                            <a:srgbClr val="6FA8DC"/>
                          </a:solidFill>
                          <a:latin typeface="Titillium Web"/>
                          <a:ea typeface="Titillium Web"/>
                          <a:cs typeface="Titillium Web"/>
                          <a:sym typeface="Titillium Web"/>
                        </a:rPr>
                        <a:t>T½ 0.25-1.7h, prolonged in renal failure to 36h</a:t>
                      </a:r>
                      <a:endParaRPr sz="1100">
                        <a:solidFill>
                          <a:srgbClr val="6FA8DC"/>
                        </a:solidFill>
                        <a:latin typeface="Titillium Web"/>
                        <a:ea typeface="Titillium Web"/>
                        <a:cs typeface="Titillium Web"/>
                        <a:sym typeface="Titillium Web"/>
                      </a:endParaRPr>
                    </a:p>
                    <a:p>
                      <a:pPr indent="0" lvl="0" marL="0" rtl="0" algn="l">
                        <a:spcBef>
                          <a:spcPts val="0"/>
                        </a:spcBef>
                        <a:spcAft>
                          <a:spcPts val="0"/>
                        </a:spcAft>
                        <a:buNone/>
                      </a:pPr>
                      <a:r>
                        <a:rPr lang="en" sz="1100">
                          <a:solidFill>
                            <a:srgbClr val="999999"/>
                          </a:solidFill>
                          <a:latin typeface="Titillium Web"/>
                          <a:ea typeface="Titillium Web"/>
                          <a:cs typeface="Titillium Web"/>
                          <a:sym typeface="Titillium Web"/>
                        </a:rPr>
                        <a:t>-it’s usually used in emergency (10min onset of action)</a:t>
                      </a:r>
                      <a:endParaRPr sz="1100">
                        <a:solidFill>
                          <a:srgbClr val="999999"/>
                        </a:solidFill>
                        <a:latin typeface="Titillium Web"/>
                        <a:ea typeface="Titillium Web"/>
                        <a:cs typeface="Titillium Web"/>
                        <a:sym typeface="Titillium Web"/>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hMerge="1"/>
                <a:tc hMerge="1"/>
              </a:tr>
              <a:tr h="2601075">
                <a:tc>
                  <a:txBody>
                    <a:bodyPr/>
                    <a:lstStyle/>
                    <a:p>
                      <a:pPr indent="0" lvl="0" marL="0" rtl="0" algn="ctr">
                        <a:spcBef>
                          <a:spcPts val="0"/>
                        </a:spcBef>
                        <a:spcAft>
                          <a:spcPts val="0"/>
                        </a:spcAft>
                        <a:buNone/>
                      </a:pPr>
                      <a:r>
                        <a:t/>
                      </a:r>
                      <a:endParaRPr b="1">
                        <a:latin typeface="Titillium Web"/>
                        <a:ea typeface="Titillium Web"/>
                        <a:cs typeface="Titillium Web"/>
                        <a:sym typeface="Titillium Web"/>
                      </a:endParaRPr>
                    </a:p>
                    <a:p>
                      <a:pPr indent="0" lvl="0" marL="0" rtl="0" algn="ctr">
                        <a:spcBef>
                          <a:spcPts val="0"/>
                        </a:spcBef>
                        <a:spcAft>
                          <a:spcPts val="0"/>
                        </a:spcAft>
                        <a:buNone/>
                      </a:pPr>
                      <a:r>
                        <a:t/>
                      </a:r>
                      <a:endParaRPr b="1">
                        <a:latin typeface="Titillium Web"/>
                        <a:ea typeface="Titillium Web"/>
                        <a:cs typeface="Titillium Web"/>
                        <a:sym typeface="Titillium Web"/>
                      </a:endParaRPr>
                    </a:p>
                    <a:p>
                      <a:pPr indent="0" lvl="0" marL="0" rtl="0" algn="ctr">
                        <a:spcBef>
                          <a:spcPts val="0"/>
                        </a:spcBef>
                        <a:spcAft>
                          <a:spcPts val="0"/>
                        </a:spcAft>
                        <a:buNone/>
                      </a:pPr>
                      <a:r>
                        <a:t/>
                      </a:r>
                      <a:endParaRPr b="1">
                        <a:latin typeface="Titillium Web"/>
                        <a:ea typeface="Titillium Web"/>
                        <a:cs typeface="Titillium Web"/>
                        <a:sym typeface="Titillium Web"/>
                      </a:endParaRPr>
                    </a:p>
                    <a:p>
                      <a:pPr indent="0" lvl="0" marL="0" rtl="0" algn="ctr">
                        <a:spcBef>
                          <a:spcPts val="0"/>
                        </a:spcBef>
                        <a:spcAft>
                          <a:spcPts val="0"/>
                        </a:spcAft>
                        <a:buNone/>
                      </a:pPr>
                      <a:r>
                        <a:rPr b="1" lang="en">
                          <a:latin typeface="Titillium Web"/>
                          <a:ea typeface="Titillium Web"/>
                          <a:cs typeface="Titillium Web"/>
                          <a:sym typeface="Titillium Web"/>
                        </a:rPr>
                        <a:t>P.D</a:t>
                      </a:r>
                      <a:endParaRPr b="1">
                        <a:latin typeface="Titillium Web"/>
                        <a:ea typeface="Titillium Web"/>
                        <a:cs typeface="Titillium Web"/>
                        <a:sym typeface="Titillium Web"/>
                      </a:endParaRPr>
                    </a:p>
                    <a:p>
                      <a:pPr indent="0" lvl="0" marL="0" rtl="0" algn="ctr">
                        <a:spcBef>
                          <a:spcPts val="0"/>
                        </a:spcBef>
                        <a:spcAft>
                          <a:spcPts val="0"/>
                        </a:spcAft>
                        <a:buNone/>
                      </a:pPr>
                      <a:r>
                        <a:t/>
                      </a:r>
                      <a:endParaRPr b="1">
                        <a:latin typeface="Titillium Web"/>
                        <a:ea typeface="Titillium Web"/>
                        <a:cs typeface="Titillium Web"/>
                        <a:sym typeface="Titillium Web"/>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EEEEE"/>
                    </a:solidFill>
                  </a:tcPr>
                </a:tc>
                <a:tc>
                  <a:txBody>
                    <a:bodyPr/>
                    <a:lstStyle/>
                    <a:p>
                      <a:pPr indent="0" lvl="0" marL="0" rtl="0" algn="l">
                        <a:spcBef>
                          <a:spcPts val="0"/>
                        </a:spcBef>
                        <a:spcAft>
                          <a:spcPts val="0"/>
                        </a:spcAft>
                        <a:buNone/>
                      </a:pPr>
                      <a:r>
                        <a:rPr b="1" lang="en" sz="1100">
                          <a:solidFill>
                            <a:srgbClr val="6FA8DC"/>
                          </a:solidFill>
                          <a:latin typeface="Titillium Web"/>
                          <a:ea typeface="Titillium Web"/>
                          <a:cs typeface="Titillium Web"/>
                          <a:sym typeface="Titillium Web"/>
                        </a:rPr>
                        <a:t>In systemic circulation:</a:t>
                      </a:r>
                      <a:endParaRPr b="1" sz="1100">
                        <a:solidFill>
                          <a:srgbClr val="6FA8DC"/>
                        </a:solidFill>
                        <a:latin typeface="Titillium Web"/>
                        <a:ea typeface="Titillium Web"/>
                        <a:cs typeface="Titillium Web"/>
                        <a:sym typeface="Titillium Web"/>
                      </a:endParaRPr>
                    </a:p>
                    <a:p>
                      <a:pPr indent="0" lvl="0" marL="0" rtl="0" algn="l">
                        <a:spcBef>
                          <a:spcPts val="0"/>
                        </a:spcBef>
                        <a:spcAft>
                          <a:spcPts val="0"/>
                        </a:spcAft>
                        <a:buNone/>
                      </a:pPr>
                      <a:r>
                        <a:t/>
                      </a:r>
                      <a:endParaRPr b="1" sz="1100">
                        <a:latin typeface="Titillium Web"/>
                        <a:ea typeface="Titillium Web"/>
                        <a:cs typeface="Titillium Web"/>
                        <a:sym typeface="Titillium Web"/>
                      </a:endParaRPr>
                    </a:p>
                    <a:p>
                      <a:pPr indent="0" lvl="0" marL="0" rtl="0" algn="l">
                        <a:spcBef>
                          <a:spcPts val="0"/>
                        </a:spcBef>
                        <a:spcAft>
                          <a:spcPts val="0"/>
                        </a:spcAft>
                        <a:buNone/>
                      </a:pPr>
                      <a:r>
                        <a:rPr lang="en" sz="1100">
                          <a:latin typeface="Titillium Web"/>
                          <a:ea typeface="Titillium Web"/>
                          <a:cs typeface="Titillium Web"/>
                          <a:sym typeface="Titillium Web"/>
                        </a:rPr>
                        <a:t>1-</a:t>
                      </a:r>
                      <a:r>
                        <a:rPr lang="en" sz="1100">
                          <a:solidFill>
                            <a:srgbClr val="D5A6BD"/>
                          </a:solidFill>
                          <a:latin typeface="Titillium Web"/>
                          <a:ea typeface="Titillium Web"/>
                          <a:cs typeface="Titillium Web"/>
                          <a:sym typeface="Titillium Web"/>
                        </a:rPr>
                        <a:t>Mannitol increases urine output by osmosis</a:t>
                      </a:r>
                      <a:r>
                        <a:rPr lang="en" sz="1100">
                          <a:latin typeface="Titillium Web"/>
                          <a:ea typeface="Titillium Web"/>
                          <a:cs typeface="Titillium Web"/>
                          <a:sym typeface="Titillium Web"/>
                        </a:rPr>
                        <a:t>, drawing water out of cells and into the bloodstream.</a:t>
                      </a:r>
                      <a:endParaRPr sz="1100">
                        <a:latin typeface="Titillium Web"/>
                        <a:ea typeface="Titillium Web"/>
                        <a:cs typeface="Titillium Web"/>
                        <a:sym typeface="Titillium Web"/>
                      </a:endParaRPr>
                    </a:p>
                    <a:p>
                      <a:pPr indent="0" lvl="0" marL="0" rtl="0" algn="l">
                        <a:spcBef>
                          <a:spcPts val="0"/>
                        </a:spcBef>
                        <a:spcAft>
                          <a:spcPts val="0"/>
                        </a:spcAft>
                        <a:buNone/>
                      </a:pPr>
                      <a:r>
                        <a:t/>
                      </a:r>
                      <a:endParaRPr sz="1100">
                        <a:latin typeface="Titillium Web"/>
                        <a:ea typeface="Titillium Web"/>
                        <a:cs typeface="Titillium Web"/>
                        <a:sym typeface="Titillium Web"/>
                      </a:endParaRPr>
                    </a:p>
                    <a:p>
                      <a:pPr indent="0" lvl="0" marL="0" rtl="0" algn="l">
                        <a:spcBef>
                          <a:spcPts val="0"/>
                        </a:spcBef>
                        <a:spcAft>
                          <a:spcPts val="0"/>
                        </a:spcAft>
                        <a:buNone/>
                      </a:pPr>
                      <a:r>
                        <a:rPr lang="en" sz="1100">
                          <a:latin typeface="Titillium Web"/>
                          <a:ea typeface="Titillium Web"/>
                          <a:cs typeface="Titillium Web"/>
                          <a:sym typeface="Titillium Web"/>
                        </a:rPr>
                        <a:t>2-Expand the extracellular fluid volume, decrease blood  viscosity, and inhibit renin release, ↑renal blood flow→ </a:t>
                      </a:r>
                      <a:r>
                        <a:rPr lang="en" sz="1100">
                          <a:solidFill>
                            <a:srgbClr val="999999"/>
                          </a:solidFill>
                          <a:latin typeface="Titillium Web"/>
                          <a:ea typeface="Titillium Web"/>
                          <a:cs typeface="Titillium Web"/>
                          <a:sym typeface="Titillium Web"/>
                        </a:rPr>
                        <a:t>↑GFR→ ↑urine volume.</a:t>
                      </a:r>
                      <a:endParaRPr sz="1100">
                        <a:solidFill>
                          <a:srgbClr val="999999"/>
                        </a:solidFill>
                        <a:latin typeface="Titillium Web"/>
                        <a:ea typeface="Titillium Web"/>
                        <a:cs typeface="Titillium Web"/>
                        <a:sym typeface="Titillium Web"/>
                      </a:endParaRPr>
                    </a:p>
                    <a:p>
                      <a:pPr indent="0" lvl="0" marL="0" rtl="0" algn="l">
                        <a:spcBef>
                          <a:spcPts val="0"/>
                        </a:spcBef>
                        <a:spcAft>
                          <a:spcPts val="0"/>
                        </a:spcAft>
                        <a:buNone/>
                      </a:pPr>
                      <a:r>
                        <a:t/>
                      </a:r>
                      <a:endParaRPr sz="1100">
                        <a:latin typeface="Titillium Web"/>
                        <a:ea typeface="Titillium Web"/>
                        <a:cs typeface="Titillium Web"/>
                        <a:sym typeface="Titillium Web"/>
                      </a:endParaRPr>
                    </a:p>
                  </a:txBody>
                  <a:tcPr marT="91425" marB="91425" marR="91425" marL="91425">
                    <a:lnL cap="flat" cmpd="sng" w="9525">
                      <a:solidFill>
                        <a:srgbClr val="B7B7B7"/>
                      </a:solidFill>
                      <a:prstDash val="solid"/>
                      <a:round/>
                      <a:headEnd len="sm" w="sm" type="none"/>
                      <a:tailEnd len="sm" w="sm" type="none"/>
                    </a:lnL>
                    <a:lnT cap="flat" cmpd="sng" w="9525">
                      <a:solidFill>
                        <a:srgbClr val="9E9E9E"/>
                      </a:solidFill>
                      <a:prstDash val="solid"/>
                      <a:round/>
                      <a:headEnd len="sm" w="sm" type="none"/>
                      <a:tailEnd len="sm" w="sm" type="none"/>
                    </a:lnT>
                    <a:solidFill>
                      <a:schemeClr val="lt1"/>
                    </a:solidFill>
                  </a:tcPr>
                </a:tc>
                <a:tc gridSpan="2">
                  <a:txBody>
                    <a:bodyPr/>
                    <a:lstStyle/>
                    <a:p>
                      <a:pPr indent="0" lvl="0" marL="0" rtl="0" algn="l">
                        <a:spcBef>
                          <a:spcPts val="0"/>
                        </a:spcBef>
                        <a:spcAft>
                          <a:spcPts val="0"/>
                        </a:spcAft>
                        <a:buNone/>
                      </a:pPr>
                      <a:r>
                        <a:rPr b="1" lang="en" sz="1100">
                          <a:solidFill>
                            <a:srgbClr val="6FA8DC"/>
                          </a:solidFill>
                          <a:latin typeface="Titillium Web"/>
                          <a:ea typeface="Titillium Web"/>
                          <a:cs typeface="Titillium Web"/>
                          <a:sym typeface="Titillium Web"/>
                        </a:rPr>
                        <a:t>In the kidney tubule:</a:t>
                      </a:r>
                      <a:endParaRPr b="1" sz="1100">
                        <a:solidFill>
                          <a:srgbClr val="6FA8DC"/>
                        </a:solidFill>
                        <a:latin typeface="Titillium Web"/>
                        <a:ea typeface="Titillium Web"/>
                        <a:cs typeface="Titillium Web"/>
                        <a:sym typeface="Titillium Web"/>
                      </a:endParaRPr>
                    </a:p>
                    <a:p>
                      <a:pPr indent="0" lvl="0" marL="0" rtl="0" algn="l">
                        <a:spcBef>
                          <a:spcPts val="0"/>
                        </a:spcBef>
                        <a:spcAft>
                          <a:spcPts val="0"/>
                        </a:spcAft>
                        <a:buNone/>
                      </a:pPr>
                      <a:r>
                        <a:t/>
                      </a:r>
                      <a:endParaRPr b="1" sz="1100">
                        <a:latin typeface="Titillium Web"/>
                        <a:ea typeface="Titillium Web"/>
                        <a:cs typeface="Titillium Web"/>
                        <a:sym typeface="Titillium Web"/>
                      </a:endParaRPr>
                    </a:p>
                    <a:p>
                      <a:pPr indent="0" lvl="0" marL="0" rtl="0" algn="l">
                        <a:spcBef>
                          <a:spcPts val="0"/>
                        </a:spcBef>
                        <a:spcAft>
                          <a:spcPts val="0"/>
                        </a:spcAft>
                        <a:buNone/>
                      </a:pPr>
                      <a:r>
                        <a:rPr lang="en" sz="1100">
                          <a:latin typeface="Titillium Web"/>
                          <a:ea typeface="Titillium Web"/>
                          <a:cs typeface="Titillium Web"/>
                          <a:sym typeface="Titillium Web"/>
                        </a:rPr>
                        <a:t>1-</a:t>
                      </a:r>
                      <a:r>
                        <a:rPr lang="en" sz="1100">
                          <a:solidFill>
                            <a:srgbClr val="D5A6BD"/>
                          </a:solidFill>
                          <a:latin typeface="Titillium Web"/>
                          <a:ea typeface="Titillium Web"/>
                          <a:cs typeface="Titillium Web"/>
                          <a:sym typeface="Titillium Web"/>
                        </a:rPr>
                        <a:t>Acts in proximal tubules &amp; descending loop of Henle by osmotic effect</a:t>
                      </a:r>
                      <a:r>
                        <a:rPr b="1" lang="en" sz="1100">
                          <a:solidFill>
                            <a:srgbClr val="D5A6BD"/>
                          </a:solidFill>
                          <a:latin typeface="Titillium Web"/>
                          <a:ea typeface="Titillium Web"/>
                          <a:cs typeface="Titillium Web"/>
                          <a:sym typeface="Titillium Web"/>
                        </a:rPr>
                        <a:t>.</a:t>
                      </a:r>
                      <a:endParaRPr b="1" sz="1100">
                        <a:solidFill>
                          <a:srgbClr val="D5A6BD"/>
                        </a:solidFill>
                        <a:latin typeface="Titillium Web"/>
                        <a:ea typeface="Titillium Web"/>
                        <a:cs typeface="Titillium Web"/>
                        <a:sym typeface="Titillium Web"/>
                      </a:endParaRPr>
                    </a:p>
                    <a:p>
                      <a:pPr indent="0" lvl="0" marL="0" rtl="0" algn="l">
                        <a:spcBef>
                          <a:spcPts val="0"/>
                        </a:spcBef>
                        <a:spcAft>
                          <a:spcPts val="0"/>
                        </a:spcAft>
                        <a:buNone/>
                      </a:pPr>
                      <a:r>
                        <a:t/>
                      </a:r>
                      <a:endParaRPr b="1" sz="1100">
                        <a:latin typeface="Titillium Web"/>
                        <a:ea typeface="Titillium Web"/>
                        <a:cs typeface="Titillium Web"/>
                        <a:sym typeface="Titillium Web"/>
                      </a:endParaRPr>
                    </a:p>
                    <a:p>
                      <a:pPr indent="0" lvl="0" marL="0" rtl="0" algn="l">
                        <a:spcBef>
                          <a:spcPts val="0"/>
                        </a:spcBef>
                        <a:spcAft>
                          <a:spcPts val="0"/>
                        </a:spcAft>
                        <a:buNone/>
                      </a:pPr>
                      <a:r>
                        <a:rPr lang="en" sz="1100">
                          <a:latin typeface="Titillium Web"/>
                          <a:ea typeface="Titillium Web"/>
                          <a:cs typeface="Titillium Web"/>
                          <a:sym typeface="Titillium Web"/>
                        </a:rPr>
                        <a:t>2-</a:t>
                      </a:r>
                      <a:r>
                        <a:rPr lang="en" sz="1100">
                          <a:solidFill>
                            <a:srgbClr val="6FA8DC"/>
                          </a:solidFill>
                          <a:latin typeface="Titillium Web"/>
                          <a:ea typeface="Titillium Web"/>
                          <a:cs typeface="Titillium Web"/>
                          <a:sym typeface="Titillium Web"/>
                        </a:rPr>
                        <a:t>IV administration of any solute filtered by glomeruli may produce osmotic diuresis when the amount delivered to tubules exceeds their absorptive capacity</a:t>
                      </a:r>
                      <a:r>
                        <a:rPr lang="en" sz="1100">
                          <a:solidFill>
                            <a:srgbClr val="6D9EEB"/>
                          </a:solidFill>
                          <a:latin typeface="Titillium Web"/>
                          <a:ea typeface="Titillium Web"/>
                          <a:cs typeface="Titillium Web"/>
                          <a:sym typeface="Titillium Web"/>
                        </a:rPr>
                        <a:t> </a:t>
                      </a:r>
                      <a:r>
                        <a:rPr lang="en" sz="1100">
                          <a:latin typeface="Titillium Web"/>
                          <a:ea typeface="Titillium Web"/>
                          <a:cs typeface="Titillium Web"/>
                          <a:sym typeface="Titillium Web"/>
                        </a:rPr>
                        <a:t>exert an osmotic pressure→↓ water &amp; Na+ reabsorption.</a:t>
                      </a:r>
                      <a:endParaRPr sz="1100">
                        <a:latin typeface="Titillium Web"/>
                        <a:ea typeface="Titillium Web"/>
                        <a:cs typeface="Titillium Web"/>
                        <a:sym typeface="Titillium Web"/>
                      </a:endParaRPr>
                    </a:p>
                    <a:p>
                      <a:pPr indent="0" lvl="0" marL="0" rtl="0" algn="l">
                        <a:spcBef>
                          <a:spcPts val="0"/>
                        </a:spcBef>
                        <a:spcAft>
                          <a:spcPts val="0"/>
                        </a:spcAft>
                        <a:buNone/>
                      </a:pPr>
                      <a:r>
                        <a:t/>
                      </a:r>
                      <a:endParaRPr sz="1100">
                        <a:latin typeface="Titillium Web"/>
                        <a:ea typeface="Titillium Web"/>
                        <a:cs typeface="Titillium Web"/>
                        <a:sym typeface="Titillium Web"/>
                      </a:endParaRPr>
                    </a:p>
                    <a:p>
                      <a:pPr indent="0" lvl="0" marL="0" rtl="0" algn="l">
                        <a:spcBef>
                          <a:spcPts val="0"/>
                        </a:spcBef>
                        <a:spcAft>
                          <a:spcPts val="0"/>
                        </a:spcAft>
                        <a:buNone/>
                      </a:pPr>
                      <a:r>
                        <a:rPr lang="en" sz="1100">
                          <a:latin typeface="Titillium Web"/>
                          <a:ea typeface="Titillium Web"/>
                          <a:cs typeface="Titillium Web"/>
                          <a:sym typeface="Titillium Web"/>
                        </a:rPr>
                        <a:t>3-</a:t>
                      </a:r>
                      <a:r>
                        <a:rPr lang="en" sz="1100">
                          <a:solidFill>
                            <a:srgbClr val="D5A6BD"/>
                          </a:solidFill>
                          <a:latin typeface="Titillium Web"/>
                          <a:ea typeface="Titillium Web"/>
                          <a:cs typeface="Titillium Web"/>
                          <a:sym typeface="Titillium Web"/>
                        </a:rPr>
                        <a:t>↑water excretion with relatively less effect on Na+.</a:t>
                      </a:r>
                      <a:endParaRPr sz="1100">
                        <a:solidFill>
                          <a:srgbClr val="D5A6BD"/>
                        </a:solidFill>
                        <a:latin typeface="Titillium Web"/>
                        <a:ea typeface="Titillium Web"/>
                        <a:cs typeface="Titillium Web"/>
                        <a:sym typeface="Titillium Web"/>
                      </a:endParaRPr>
                    </a:p>
                    <a:p>
                      <a:pPr indent="0" lvl="0" marL="0" rtl="0" algn="l">
                        <a:spcBef>
                          <a:spcPts val="0"/>
                        </a:spcBef>
                        <a:spcAft>
                          <a:spcPts val="0"/>
                        </a:spcAft>
                        <a:buNone/>
                      </a:pPr>
                      <a:r>
                        <a:t/>
                      </a:r>
                      <a:endParaRPr sz="1100">
                        <a:latin typeface="Titillium Web"/>
                        <a:ea typeface="Titillium Web"/>
                        <a:cs typeface="Titillium Web"/>
                        <a:sym typeface="Titillium Web"/>
                      </a:endParaRPr>
                    </a:p>
                  </a:txBody>
                  <a:tcPr marT="91425" marB="91425" marR="91425" marL="91425">
                    <a:lnT cap="flat" cmpd="sng" w="9525">
                      <a:solidFill>
                        <a:srgbClr val="B7B7B7"/>
                      </a:solidFill>
                      <a:prstDash val="solid"/>
                      <a:round/>
                      <a:headEnd len="sm" w="sm" type="none"/>
                      <a:tailEnd len="sm" w="sm" type="none"/>
                    </a:lnT>
                    <a:solidFill>
                      <a:schemeClr val="lt1"/>
                    </a:solidFill>
                  </a:tcPr>
                </a:tc>
                <a:tc hMerge="1"/>
              </a:tr>
              <a:tr h="2779125">
                <a:tc>
                  <a:txBody>
                    <a:bodyPr/>
                    <a:lstStyle/>
                    <a:p>
                      <a:pPr indent="0" lvl="0" marL="0" rtl="0" algn="l">
                        <a:spcBef>
                          <a:spcPts val="0"/>
                        </a:spcBef>
                        <a:spcAft>
                          <a:spcPts val="0"/>
                        </a:spcAft>
                        <a:buNone/>
                      </a:pPr>
                      <a:r>
                        <a:t/>
                      </a:r>
                      <a:endParaRPr b="1">
                        <a:latin typeface="Titillium Web"/>
                        <a:ea typeface="Titillium Web"/>
                        <a:cs typeface="Titillium Web"/>
                        <a:sym typeface="Titillium Web"/>
                      </a:endParaRPr>
                    </a:p>
                    <a:p>
                      <a:pPr indent="0" lvl="0" marL="0" rtl="0" algn="l">
                        <a:spcBef>
                          <a:spcPts val="0"/>
                        </a:spcBef>
                        <a:spcAft>
                          <a:spcPts val="0"/>
                        </a:spcAft>
                        <a:buNone/>
                      </a:pPr>
                      <a:r>
                        <a:t/>
                      </a:r>
                      <a:endParaRPr b="1">
                        <a:latin typeface="Titillium Web"/>
                        <a:ea typeface="Titillium Web"/>
                        <a:cs typeface="Titillium Web"/>
                        <a:sym typeface="Titillium Web"/>
                      </a:endParaRPr>
                    </a:p>
                    <a:p>
                      <a:pPr indent="0" lvl="0" marL="0" rtl="0" algn="l">
                        <a:spcBef>
                          <a:spcPts val="0"/>
                        </a:spcBef>
                        <a:spcAft>
                          <a:spcPts val="0"/>
                        </a:spcAft>
                        <a:buNone/>
                      </a:pPr>
                      <a:r>
                        <a:t/>
                      </a:r>
                      <a:endParaRPr b="1">
                        <a:latin typeface="Titillium Web"/>
                        <a:ea typeface="Titillium Web"/>
                        <a:cs typeface="Titillium Web"/>
                        <a:sym typeface="Titillium Web"/>
                      </a:endParaRPr>
                    </a:p>
                    <a:p>
                      <a:pPr indent="0" lvl="0" marL="0" rtl="0" algn="ctr">
                        <a:spcBef>
                          <a:spcPts val="0"/>
                        </a:spcBef>
                        <a:spcAft>
                          <a:spcPts val="0"/>
                        </a:spcAft>
                        <a:buNone/>
                      </a:pPr>
                      <a:r>
                        <a:rPr b="1" lang="en">
                          <a:latin typeface="Titillium Web"/>
                          <a:ea typeface="Titillium Web"/>
                          <a:cs typeface="Titillium Web"/>
                          <a:sym typeface="Titillium Web"/>
                        </a:rPr>
                        <a:t>Therapeutic uses</a:t>
                      </a:r>
                      <a:endParaRPr b="1">
                        <a:latin typeface="Titillium Web"/>
                        <a:ea typeface="Titillium Web"/>
                        <a:cs typeface="Titillium Web"/>
                        <a:sym typeface="Titillium Web"/>
                      </a:endParaRPr>
                    </a:p>
                    <a:p>
                      <a:pPr indent="0" lvl="0" marL="0" rtl="0" algn="ctr">
                        <a:spcBef>
                          <a:spcPts val="0"/>
                        </a:spcBef>
                        <a:spcAft>
                          <a:spcPts val="0"/>
                        </a:spcAft>
                        <a:buNone/>
                      </a:pPr>
                      <a:r>
                        <a:t/>
                      </a:r>
                      <a:endParaRPr b="1">
                        <a:latin typeface="Titillium Web"/>
                        <a:ea typeface="Titillium Web"/>
                        <a:cs typeface="Titillium Web"/>
                        <a:sym typeface="Titillium Web"/>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EEEEE"/>
                    </a:solidFill>
                  </a:tcPr>
                </a:tc>
                <a:tc gridSpan="3">
                  <a:txBody>
                    <a:bodyPr/>
                    <a:lstStyle/>
                    <a:p>
                      <a:pPr indent="-298450" lvl="0" marL="457200" rtl="0" algn="l">
                        <a:spcBef>
                          <a:spcPts val="0"/>
                        </a:spcBef>
                        <a:spcAft>
                          <a:spcPts val="0"/>
                        </a:spcAft>
                        <a:buSzPts val="1100"/>
                        <a:buFont typeface="Titillium Web"/>
                        <a:buChar char="●"/>
                      </a:pPr>
                      <a:r>
                        <a:rPr lang="en" sz="1100">
                          <a:solidFill>
                            <a:srgbClr val="D5A6BD"/>
                          </a:solidFill>
                          <a:latin typeface="Titillium Web"/>
                          <a:ea typeface="Titillium Web"/>
                          <a:cs typeface="Titillium Web"/>
                          <a:sym typeface="Titillium Web"/>
                        </a:rPr>
                        <a:t>Acute renal failure due to shock or trauma (maintain urine flow- preserve kidney function)</a:t>
                      </a:r>
                      <a:endParaRPr sz="1100">
                        <a:solidFill>
                          <a:srgbClr val="D5A6BD"/>
                        </a:solidFill>
                        <a:latin typeface="Titillium Web"/>
                        <a:ea typeface="Titillium Web"/>
                        <a:cs typeface="Titillium Web"/>
                        <a:sym typeface="Titillium Web"/>
                      </a:endParaRPr>
                    </a:p>
                    <a:p>
                      <a:pPr indent="0" lvl="0" marL="0" rtl="0" algn="l">
                        <a:spcBef>
                          <a:spcPts val="0"/>
                        </a:spcBef>
                        <a:spcAft>
                          <a:spcPts val="0"/>
                        </a:spcAft>
                        <a:buNone/>
                      </a:pPr>
                      <a:r>
                        <a:t/>
                      </a:r>
                      <a:endParaRPr sz="1100">
                        <a:latin typeface="Titillium Web"/>
                        <a:ea typeface="Titillium Web"/>
                        <a:cs typeface="Titillium Web"/>
                        <a:sym typeface="Titillium Web"/>
                      </a:endParaRPr>
                    </a:p>
                    <a:p>
                      <a:pPr indent="-298450" lvl="0" marL="457200" rtl="0" algn="l">
                        <a:spcBef>
                          <a:spcPts val="0"/>
                        </a:spcBef>
                        <a:spcAft>
                          <a:spcPts val="0"/>
                        </a:spcAft>
                        <a:buSzPts val="1100"/>
                        <a:buFont typeface="Titillium Web"/>
                        <a:buChar char="●"/>
                      </a:pPr>
                      <a:r>
                        <a:rPr lang="en" sz="1100">
                          <a:latin typeface="Titillium Web"/>
                          <a:ea typeface="Titillium Web"/>
                          <a:cs typeface="Titillium Web"/>
                          <a:sym typeface="Titillium Web"/>
                        </a:rPr>
                        <a:t>To maintain urine volume &amp; prevent anuria resulting from large pigmentation load to the kidney e.g. </a:t>
                      </a:r>
                      <a:r>
                        <a:rPr b="1" lang="en" sz="1100">
                          <a:latin typeface="Titillium Web"/>
                          <a:ea typeface="Titillium Web"/>
                          <a:cs typeface="Titillium Web"/>
                          <a:sym typeface="Titillium Web"/>
                        </a:rPr>
                        <a:t>hemolysis, rhabdomyolysis</a:t>
                      </a:r>
                      <a:endParaRPr b="1" sz="1100">
                        <a:latin typeface="Titillium Web"/>
                        <a:ea typeface="Titillium Web"/>
                        <a:cs typeface="Titillium Web"/>
                        <a:sym typeface="Titillium Web"/>
                      </a:endParaRPr>
                    </a:p>
                    <a:p>
                      <a:pPr indent="0" lvl="0" marL="0" rtl="0" algn="l">
                        <a:spcBef>
                          <a:spcPts val="0"/>
                        </a:spcBef>
                        <a:spcAft>
                          <a:spcPts val="0"/>
                        </a:spcAft>
                        <a:buNone/>
                      </a:pPr>
                      <a:r>
                        <a:t/>
                      </a:r>
                      <a:endParaRPr b="1" sz="1100">
                        <a:latin typeface="Titillium Web"/>
                        <a:ea typeface="Titillium Web"/>
                        <a:cs typeface="Titillium Web"/>
                        <a:sym typeface="Titillium Web"/>
                      </a:endParaRPr>
                    </a:p>
                    <a:p>
                      <a:pPr indent="-298450" lvl="0" marL="457200" rtl="0" algn="l">
                        <a:spcBef>
                          <a:spcPts val="0"/>
                        </a:spcBef>
                        <a:spcAft>
                          <a:spcPts val="0"/>
                        </a:spcAft>
                        <a:buSzPts val="1100"/>
                        <a:buFont typeface="Titillium Web"/>
                        <a:buChar char="●"/>
                      </a:pPr>
                      <a:r>
                        <a:rPr lang="en" sz="1100">
                          <a:latin typeface="Titillium Web"/>
                          <a:ea typeface="Titillium Web"/>
                          <a:cs typeface="Titillium Web"/>
                          <a:sym typeface="Titillium Web"/>
                        </a:rPr>
                        <a:t>In acute drug poisoning: To</a:t>
                      </a:r>
                      <a:r>
                        <a:rPr b="1" lang="en" sz="1100">
                          <a:latin typeface="Titillium Web"/>
                          <a:ea typeface="Titillium Web"/>
                          <a:cs typeface="Titillium Web"/>
                          <a:sym typeface="Titillium Web"/>
                        </a:rPr>
                        <a:t> eliminate</a:t>
                      </a:r>
                      <a:r>
                        <a:rPr lang="en" sz="1100">
                          <a:latin typeface="Titillium Web"/>
                          <a:ea typeface="Titillium Web"/>
                          <a:cs typeface="Titillium Web"/>
                          <a:sym typeface="Titillium Web"/>
                        </a:rPr>
                        <a:t> drugs that are reabsorbed from the renal tubules e.g. </a:t>
                      </a:r>
                      <a:r>
                        <a:rPr b="1" lang="en" sz="1100">
                          <a:latin typeface="Titillium Web"/>
                          <a:ea typeface="Titillium Web"/>
                          <a:cs typeface="Titillium Web"/>
                          <a:sym typeface="Titillium Web"/>
                        </a:rPr>
                        <a:t>salicylates, </a:t>
                      </a:r>
                      <a:r>
                        <a:rPr b="1" lang="en" sz="1100">
                          <a:solidFill>
                            <a:srgbClr val="6FA8DC"/>
                          </a:solidFill>
                          <a:latin typeface="Titillium Web"/>
                          <a:ea typeface="Titillium Web"/>
                          <a:cs typeface="Titillium Web"/>
                          <a:sym typeface="Titillium Web"/>
                        </a:rPr>
                        <a:t>bromides</a:t>
                      </a:r>
                      <a:r>
                        <a:rPr b="1" lang="en" sz="1100">
                          <a:latin typeface="Titillium Web"/>
                          <a:ea typeface="Titillium Web"/>
                          <a:cs typeface="Titillium Web"/>
                          <a:sym typeface="Titillium Web"/>
                        </a:rPr>
                        <a:t>, barbiturates.</a:t>
                      </a:r>
                      <a:endParaRPr b="1" sz="1100">
                        <a:latin typeface="Titillium Web"/>
                        <a:ea typeface="Titillium Web"/>
                        <a:cs typeface="Titillium Web"/>
                        <a:sym typeface="Titillium Web"/>
                      </a:endParaRPr>
                    </a:p>
                    <a:p>
                      <a:pPr indent="0" lvl="0" marL="0" rtl="0" algn="l">
                        <a:spcBef>
                          <a:spcPts val="0"/>
                        </a:spcBef>
                        <a:spcAft>
                          <a:spcPts val="0"/>
                        </a:spcAft>
                        <a:buNone/>
                      </a:pPr>
                      <a:r>
                        <a:t/>
                      </a:r>
                      <a:endParaRPr b="1" sz="1100">
                        <a:latin typeface="Titillium Web"/>
                        <a:ea typeface="Titillium Web"/>
                        <a:cs typeface="Titillium Web"/>
                        <a:sym typeface="Titillium Web"/>
                      </a:endParaRPr>
                    </a:p>
                    <a:p>
                      <a:pPr indent="-298450" lvl="0" marL="457200" rtl="0" algn="l">
                        <a:spcBef>
                          <a:spcPts val="0"/>
                        </a:spcBef>
                        <a:spcAft>
                          <a:spcPts val="0"/>
                        </a:spcAft>
                        <a:buClr>
                          <a:srgbClr val="990000"/>
                        </a:buClr>
                        <a:buSzPts val="1100"/>
                        <a:buFont typeface="Titillium Web"/>
                        <a:buChar char="●"/>
                      </a:pPr>
                      <a:r>
                        <a:rPr lang="en" sz="1100">
                          <a:solidFill>
                            <a:srgbClr val="990000"/>
                          </a:solidFill>
                          <a:latin typeface="Titillium Web"/>
                          <a:ea typeface="Titillium Web"/>
                          <a:cs typeface="Titillium Web"/>
                          <a:sym typeface="Titillium Web"/>
                        </a:rPr>
                        <a:t>To </a:t>
                      </a:r>
                      <a:r>
                        <a:rPr b="1" lang="en" sz="1100">
                          <a:solidFill>
                            <a:srgbClr val="990000"/>
                          </a:solidFill>
                          <a:latin typeface="Titillium Web"/>
                          <a:ea typeface="Titillium Web"/>
                          <a:cs typeface="Titillium Web"/>
                          <a:sym typeface="Titillium Web"/>
                        </a:rPr>
                        <a:t>↓</a:t>
                      </a:r>
                      <a:r>
                        <a:rPr lang="en" sz="1100">
                          <a:solidFill>
                            <a:srgbClr val="990000"/>
                          </a:solidFill>
                          <a:latin typeface="Titillium Web"/>
                          <a:ea typeface="Titillium Web"/>
                          <a:cs typeface="Titillium Web"/>
                          <a:sym typeface="Titillium Web"/>
                        </a:rPr>
                        <a:t> </a:t>
                      </a:r>
                      <a:r>
                        <a:rPr b="1" lang="en" sz="1100">
                          <a:solidFill>
                            <a:srgbClr val="990000"/>
                          </a:solidFill>
                          <a:latin typeface="Titillium Web"/>
                          <a:ea typeface="Titillium Web"/>
                          <a:cs typeface="Titillium Web"/>
                          <a:sym typeface="Titillium Web"/>
                        </a:rPr>
                        <a:t>intracranial</a:t>
                      </a:r>
                      <a:r>
                        <a:rPr lang="en" sz="1100">
                          <a:solidFill>
                            <a:srgbClr val="990000"/>
                          </a:solidFill>
                          <a:latin typeface="Titillium Web"/>
                          <a:ea typeface="Titillium Web"/>
                          <a:cs typeface="Titillium Web"/>
                          <a:sym typeface="Titillium Web"/>
                        </a:rPr>
                        <a:t> &amp; </a:t>
                      </a:r>
                      <a:r>
                        <a:rPr b="1" lang="en" sz="1100">
                          <a:solidFill>
                            <a:srgbClr val="990000"/>
                          </a:solidFill>
                          <a:latin typeface="Titillium Web"/>
                          <a:ea typeface="Titillium Web"/>
                          <a:cs typeface="Titillium Web"/>
                          <a:sym typeface="Titillium Web"/>
                        </a:rPr>
                        <a:t>intraocular</a:t>
                      </a:r>
                      <a:r>
                        <a:rPr lang="en" sz="1100">
                          <a:solidFill>
                            <a:srgbClr val="990000"/>
                          </a:solidFill>
                          <a:latin typeface="Titillium Web"/>
                          <a:ea typeface="Titillium Web"/>
                          <a:cs typeface="Titillium Web"/>
                          <a:sym typeface="Titillium Web"/>
                        </a:rPr>
                        <a:t> pressure before ophthalmic or brain procedures (</a:t>
                      </a:r>
                      <a:r>
                        <a:rPr b="1" lang="en" sz="1100">
                          <a:solidFill>
                            <a:srgbClr val="990000"/>
                          </a:solidFill>
                          <a:latin typeface="Titillium Web"/>
                          <a:ea typeface="Titillium Web"/>
                          <a:cs typeface="Titillium Web"/>
                          <a:sym typeface="Titillium Web"/>
                        </a:rPr>
                        <a:t>cerebral edema</a:t>
                      </a:r>
                      <a:r>
                        <a:rPr lang="en" sz="1100">
                          <a:solidFill>
                            <a:srgbClr val="990000"/>
                          </a:solidFill>
                          <a:latin typeface="Titillium Web"/>
                          <a:ea typeface="Titillium Web"/>
                          <a:cs typeface="Titillium Web"/>
                          <a:sym typeface="Titillium Web"/>
                        </a:rPr>
                        <a:t>).</a:t>
                      </a:r>
                      <a:endParaRPr sz="1100">
                        <a:solidFill>
                          <a:srgbClr val="990000"/>
                        </a:solidFill>
                        <a:latin typeface="Titillium Web"/>
                        <a:ea typeface="Titillium Web"/>
                        <a:cs typeface="Titillium Web"/>
                        <a:sym typeface="Titillium Web"/>
                      </a:endParaRPr>
                    </a:p>
                    <a:p>
                      <a:pPr indent="0" lvl="0" marL="0" rtl="0" algn="l">
                        <a:spcBef>
                          <a:spcPts val="0"/>
                        </a:spcBef>
                        <a:spcAft>
                          <a:spcPts val="0"/>
                        </a:spcAft>
                        <a:buNone/>
                      </a:pPr>
                      <a:r>
                        <a:t/>
                      </a:r>
                      <a:endParaRPr sz="1100">
                        <a:solidFill>
                          <a:srgbClr val="CC0000"/>
                        </a:solidFill>
                        <a:latin typeface="Titillium Web"/>
                        <a:ea typeface="Titillium Web"/>
                        <a:cs typeface="Titillium Web"/>
                        <a:sym typeface="Titillium Web"/>
                      </a:endParaRPr>
                    </a:p>
                    <a:p>
                      <a:pPr indent="-298450" lvl="0" marL="457200" rtl="0" algn="l">
                        <a:spcBef>
                          <a:spcPts val="0"/>
                        </a:spcBef>
                        <a:spcAft>
                          <a:spcPts val="0"/>
                        </a:spcAft>
                        <a:buSzPts val="1100"/>
                        <a:buFont typeface="Titillium Web"/>
                        <a:buChar char="●"/>
                      </a:pPr>
                      <a:r>
                        <a:rPr lang="en" sz="1100">
                          <a:solidFill>
                            <a:srgbClr val="6FA8DC"/>
                          </a:solidFill>
                          <a:latin typeface="Titillium Web"/>
                          <a:ea typeface="Titillium Web"/>
                          <a:cs typeface="Titillium Web"/>
                          <a:sym typeface="Titillium Web"/>
                        </a:rPr>
                        <a:t>To prevent acute renal necrosis after severe injury , haemorrhage, hypovolaemia, →↓ GFR, absorption of water &amp; salts is complete , distal part dries up→ irreversible damage</a:t>
                      </a:r>
                      <a:endParaRPr sz="1100">
                        <a:solidFill>
                          <a:srgbClr val="6FA8DC"/>
                        </a:solidFill>
                        <a:latin typeface="Titillium Web"/>
                        <a:ea typeface="Titillium Web"/>
                        <a:cs typeface="Titillium Web"/>
                        <a:sym typeface="Titillium Web"/>
                      </a:endParaRPr>
                    </a:p>
                  </a:txBody>
                  <a:tcPr marT="91425" marB="91425" marR="91425" marL="91425">
                    <a:lnL cap="flat" cmpd="sng" w="9525">
                      <a:solidFill>
                        <a:srgbClr val="B7B7B7"/>
                      </a:solidFill>
                      <a:prstDash val="solid"/>
                      <a:round/>
                      <a:headEnd len="sm" w="sm" type="none"/>
                      <a:tailEnd len="sm" w="sm" type="none"/>
                    </a:lnL>
                    <a:solidFill>
                      <a:schemeClr val="lt1"/>
                    </a:solidFill>
                  </a:tcPr>
                </a:tc>
                <a:tc hMerge="1"/>
                <a:tc hMerge="1"/>
              </a:tr>
              <a:tr h="1430950">
                <a:tc>
                  <a:txBody>
                    <a:bodyPr/>
                    <a:lstStyle/>
                    <a:p>
                      <a:pPr indent="0" lvl="0" marL="0" rtl="0" algn="ctr">
                        <a:spcBef>
                          <a:spcPts val="0"/>
                        </a:spcBef>
                        <a:spcAft>
                          <a:spcPts val="0"/>
                        </a:spcAft>
                        <a:buNone/>
                      </a:pPr>
                      <a:r>
                        <a:t/>
                      </a:r>
                      <a:endParaRPr b="1">
                        <a:latin typeface="Titillium Web"/>
                        <a:ea typeface="Titillium Web"/>
                        <a:cs typeface="Titillium Web"/>
                        <a:sym typeface="Titillium Web"/>
                      </a:endParaRPr>
                    </a:p>
                    <a:p>
                      <a:pPr indent="0" lvl="0" marL="0" rtl="0" algn="ctr">
                        <a:spcBef>
                          <a:spcPts val="0"/>
                        </a:spcBef>
                        <a:spcAft>
                          <a:spcPts val="0"/>
                        </a:spcAft>
                        <a:buNone/>
                      </a:pPr>
                      <a:r>
                        <a:t/>
                      </a:r>
                      <a:endParaRPr b="1">
                        <a:latin typeface="Titillium Web"/>
                        <a:ea typeface="Titillium Web"/>
                        <a:cs typeface="Titillium Web"/>
                        <a:sym typeface="Titillium Web"/>
                      </a:endParaRPr>
                    </a:p>
                    <a:p>
                      <a:pPr indent="0" lvl="0" marL="0" rtl="0" algn="ctr">
                        <a:spcBef>
                          <a:spcPts val="0"/>
                        </a:spcBef>
                        <a:spcAft>
                          <a:spcPts val="0"/>
                        </a:spcAft>
                        <a:buNone/>
                      </a:pPr>
                      <a:r>
                        <a:rPr b="1" lang="en">
                          <a:latin typeface="Titillium Web"/>
                          <a:ea typeface="Titillium Web"/>
                          <a:cs typeface="Titillium Web"/>
                          <a:sym typeface="Titillium Web"/>
                        </a:rPr>
                        <a:t>Adverse Effects</a:t>
                      </a:r>
                      <a:endParaRPr b="1">
                        <a:latin typeface="Titillium Web"/>
                        <a:ea typeface="Titillium Web"/>
                        <a:cs typeface="Titillium Web"/>
                        <a:sym typeface="Titillium Web"/>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EEEEE"/>
                    </a:solidFill>
                  </a:tcPr>
                </a:tc>
                <a:tc gridSpan="3">
                  <a:txBody>
                    <a:bodyPr/>
                    <a:lstStyle/>
                    <a:p>
                      <a:pPr indent="-298450" lvl="0" marL="457200" rtl="0" algn="l">
                        <a:spcBef>
                          <a:spcPts val="0"/>
                        </a:spcBef>
                        <a:spcAft>
                          <a:spcPts val="0"/>
                        </a:spcAft>
                        <a:buClr>
                          <a:srgbClr val="000000"/>
                        </a:buClr>
                        <a:buSzPts val="1100"/>
                        <a:buFont typeface="Titillium Web"/>
                        <a:buChar char="●"/>
                      </a:pPr>
                      <a:r>
                        <a:rPr b="1" lang="en" sz="1100">
                          <a:latin typeface="Titillium Web"/>
                          <a:ea typeface="Titillium Web"/>
                          <a:cs typeface="Titillium Web"/>
                          <a:sym typeface="Titillium Web"/>
                        </a:rPr>
                        <a:t>Headache, nausea, vomiting </a:t>
                      </a:r>
                      <a:r>
                        <a:rPr b="1" lang="en" sz="1100">
                          <a:solidFill>
                            <a:srgbClr val="6FA8DC"/>
                          </a:solidFill>
                          <a:latin typeface="Titillium Web"/>
                          <a:ea typeface="Titillium Web"/>
                          <a:cs typeface="Titillium Web"/>
                          <a:sym typeface="Titillium Web"/>
                        </a:rPr>
                        <a:t>→ hyponatremia</a:t>
                      </a:r>
                      <a:endParaRPr b="1" sz="1100">
                        <a:solidFill>
                          <a:srgbClr val="6FA8DC"/>
                        </a:solidFill>
                        <a:latin typeface="Titillium Web"/>
                        <a:ea typeface="Titillium Web"/>
                        <a:cs typeface="Titillium Web"/>
                        <a:sym typeface="Titillium Web"/>
                      </a:endParaRPr>
                    </a:p>
                    <a:p>
                      <a:pPr indent="0" lvl="0" marL="0" rtl="0" algn="l">
                        <a:spcBef>
                          <a:spcPts val="0"/>
                        </a:spcBef>
                        <a:spcAft>
                          <a:spcPts val="0"/>
                        </a:spcAft>
                        <a:buNone/>
                      </a:pPr>
                      <a:r>
                        <a:t/>
                      </a:r>
                      <a:endParaRPr b="1" sz="1100">
                        <a:latin typeface="Titillium Web"/>
                        <a:ea typeface="Titillium Web"/>
                        <a:cs typeface="Titillium Web"/>
                        <a:sym typeface="Titillium Web"/>
                      </a:endParaRPr>
                    </a:p>
                    <a:p>
                      <a:pPr indent="-298450" lvl="0" marL="457200" rtl="0" algn="l">
                        <a:spcBef>
                          <a:spcPts val="0"/>
                        </a:spcBef>
                        <a:spcAft>
                          <a:spcPts val="0"/>
                        </a:spcAft>
                        <a:buSzPts val="1100"/>
                        <a:buFont typeface="Titillium Web"/>
                        <a:buChar char="●"/>
                      </a:pPr>
                      <a:r>
                        <a:rPr lang="en" sz="1100">
                          <a:latin typeface="Titillium Web"/>
                          <a:ea typeface="Titillium Web"/>
                          <a:cs typeface="Titillium Web"/>
                          <a:sym typeface="Titillium Web"/>
                        </a:rPr>
                        <a:t>Extracellular volume </a:t>
                      </a:r>
                      <a:r>
                        <a:rPr b="1" lang="en" sz="1100">
                          <a:latin typeface="Titillium Web"/>
                          <a:ea typeface="Titillium Web"/>
                          <a:cs typeface="Titillium Web"/>
                          <a:sym typeface="Titillium Web"/>
                        </a:rPr>
                        <a:t>expansion</a:t>
                      </a:r>
                      <a:r>
                        <a:rPr lang="en" sz="1100">
                          <a:latin typeface="Titillium Web"/>
                          <a:ea typeface="Titillium Web"/>
                          <a:cs typeface="Titillium Web"/>
                          <a:sym typeface="Titillium Web"/>
                        </a:rPr>
                        <a:t>, complicates </a:t>
                      </a:r>
                      <a:r>
                        <a:rPr b="1" lang="en" sz="1100">
                          <a:latin typeface="Titillium Web"/>
                          <a:ea typeface="Titillium Web"/>
                          <a:cs typeface="Titillium Web"/>
                          <a:sym typeface="Titillium Web"/>
                        </a:rPr>
                        <a:t>heart failure</a:t>
                      </a:r>
                      <a:r>
                        <a:rPr lang="en" sz="1100">
                          <a:latin typeface="Titillium Web"/>
                          <a:ea typeface="Titillium Web"/>
                          <a:cs typeface="Titillium Web"/>
                          <a:sym typeface="Titillium Web"/>
                        </a:rPr>
                        <a:t> &amp; </a:t>
                      </a:r>
                      <a:r>
                        <a:rPr b="1" lang="en" sz="1100">
                          <a:latin typeface="Titillium Web"/>
                          <a:ea typeface="Titillium Web"/>
                          <a:cs typeface="Titillium Web"/>
                          <a:sym typeface="Titillium Web"/>
                        </a:rPr>
                        <a:t>pulmonary oedema</a:t>
                      </a:r>
                      <a:endParaRPr b="1" sz="1100">
                        <a:latin typeface="Titillium Web"/>
                        <a:ea typeface="Titillium Web"/>
                        <a:cs typeface="Titillium Web"/>
                        <a:sym typeface="Titillium Web"/>
                      </a:endParaRPr>
                    </a:p>
                    <a:p>
                      <a:pPr indent="0" lvl="0" marL="0" rtl="0" algn="l">
                        <a:spcBef>
                          <a:spcPts val="0"/>
                        </a:spcBef>
                        <a:spcAft>
                          <a:spcPts val="0"/>
                        </a:spcAft>
                        <a:buNone/>
                      </a:pPr>
                      <a:r>
                        <a:t/>
                      </a:r>
                      <a:endParaRPr sz="1100">
                        <a:latin typeface="Titillium Web"/>
                        <a:ea typeface="Titillium Web"/>
                        <a:cs typeface="Titillium Web"/>
                        <a:sym typeface="Titillium Web"/>
                      </a:endParaRPr>
                    </a:p>
                    <a:p>
                      <a:pPr indent="-298450" lvl="0" marL="457200" rtl="0" algn="l">
                        <a:spcBef>
                          <a:spcPts val="0"/>
                        </a:spcBef>
                        <a:spcAft>
                          <a:spcPts val="0"/>
                        </a:spcAft>
                        <a:buSzPts val="1100"/>
                        <a:buFont typeface="Titillium Web"/>
                        <a:buChar char="●"/>
                      </a:pPr>
                      <a:r>
                        <a:rPr lang="en" sz="1100">
                          <a:latin typeface="Titillium Web"/>
                          <a:ea typeface="Titillium Web"/>
                          <a:cs typeface="Titillium Web"/>
                          <a:sym typeface="Titillium Web"/>
                        </a:rPr>
                        <a:t>Excessive use → </a:t>
                      </a:r>
                      <a:r>
                        <a:rPr b="1" lang="en" sz="1100">
                          <a:solidFill>
                            <a:srgbClr val="990000"/>
                          </a:solidFill>
                          <a:latin typeface="Titillium Web"/>
                          <a:ea typeface="Titillium Web"/>
                          <a:cs typeface="Titillium Web"/>
                          <a:sym typeface="Titillium Web"/>
                        </a:rPr>
                        <a:t>dehydration &amp; hypernatraemia</a:t>
                      </a:r>
                      <a:r>
                        <a:rPr b="1" baseline="30000" lang="en" sz="1100">
                          <a:solidFill>
                            <a:srgbClr val="999999"/>
                          </a:solidFill>
                          <a:latin typeface="Titillium Web"/>
                          <a:ea typeface="Titillium Web"/>
                          <a:cs typeface="Titillium Web"/>
                          <a:sym typeface="Titillium Web"/>
                        </a:rPr>
                        <a:t>1</a:t>
                      </a:r>
                      <a:r>
                        <a:rPr lang="en" sz="1100">
                          <a:latin typeface="Titillium Web"/>
                          <a:ea typeface="Titillium Web"/>
                          <a:cs typeface="Titillium Web"/>
                          <a:sym typeface="Titillium Web"/>
                        </a:rPr>
                        <a:t> (Adequate water replacement is required).</a:t>
                      </a:r>
                      <a:endParaRPr sz="1100">
                        <a:latin typeface="Titillium Web"/>
                        <a:ea typeface="Titillium Web"/>
                        <a:cs typeface="Titillium Web"/>
                        <a:sym typeface="Titillium Web"/>
                      </a:endParaRPr>
                    </a:p>
                    <a:p>
                      <a:pPr indent="0" lvl="0" marL="0" rtl="0" algn="l">
                        <a:spcBef>
                          <a:spcPts val="0"/>
                        </a:spcBef>
                        <a:spcAft>
                          <a:spcPts val="0"/>
                        </a:spcAft>
                        <a:buNone/>
                      </a:pPr>
                      <a:r>
                        <a:t/>
                      </a:r>
                      <a:endParaRPr sz="500">
                        <a:latin typeface="Titillium Web"/>
                        <a:ea typeface="Titillium Web"/>
                        <a:cs typeface="Titillium Web"/>
                        <a:sym typeface="Titillium Web"/>
                      </a:endParaRPr>
                    </a:p>
                    <a:p>
                      <a:pPr indent="0" lvl="0" marL="0" rtl="0" algn="l">
                        <a:spcBef>
                          <a:spcPts val="0"/>
                        </a:spcBef>
                        <a:spcAft>
                          <a:spcPts val="0"/>
                        </a:spcAft>
                        <a:buNone/>
                      </a:pPr>
                      <a:r>
                        <a:rPr lang="en" sz="900">
                          <a:solidFill>
                            <a:srgbClr val="999999"/>
                          </a:solidFill>
                          <a:latin typeface="Titillium Web"/>
                          <a:ea typeface="Titillium Web"/>
                          <a:cs typeface="Titillium Web"/>
                          <a:sym typeface="Titillium Web"/>
                        </a:rPr>
                        <a:t>1- because the drug only will drag water from ECF (without sodium) and sodium will be retained in ECF</a:t>
                      </a:r>
                      <a:endParaRPr sz="900">
                        <a:solidFill>
                          <a:srgbClr val="999999"/>
                        </a:solidFill>
                        <a:latin typeface="Titillium Web"/>
                        <a:ea typeface="Titillium Web"/>
                        <a:cs typeface="Titillium Web"/>
                        <a:sym typeface="Titillium Web"/>
                      </a:endParaRPr>
                    </a:p>
                  </a:txBody>
                  <a:tcPr marT="91425" marB="91425" marR="91425" marL="91425">
                    <a:lnL cap="flat" cmpd="sng" w="9525">
                      <a:solidFill>
                        <a:srgbClr val="B7B7B7"/>
                      </a:solidFill>
                      <a:prstDash val="solid"/>
                      <a:round/>
                      <a:headEnd len="sm" w="sm" type="none"/>
                      <a:tailEnd len="sm" w="sm" type="none"/>
                    </a:lnL>
                    <a:solidFill>
                      <a:schemeClr val="lt1"/>
                    </a:solidFill>
                  </a:tcPr>
                </a:tc>
                <a:tc hMerge="1"/>
                <a:tc hMerge="1"/>
              </a:tr>
              <a:tr h="703425">
                <a:tc>
                  <a:txBody>
                    <a:bodyPr/>
                    <a:lstStyle/>
                    <a:p>
                      <a:pPr indent="0" lvl="0" marL="0" rtl="0" algn="ctr">
                        <a:spcBef>
                          <a:spcPts val="0"/>
                        </a:spcBef>
                        <a:spcAft>
                          <a:spcPts val="0"/>
                        </a:spcAft>
                        <a:buNone/>
                      </a:pPr>
                      <a:r>
                        <a:t/>
                      </a:r>
                      <a:endParaRPr>
                        <a:latin typeface="Titillium Web"/>
                        <a:ea typeface="Titillium Web"/>
                        <a:cs typeface="Titillium Web"/>
                        <a:sym typeface="Titillium Web"/>
                      </a:endParaRPr>
                    </a:p>
                    <a:p>
                      <a:pPr indent="0" lvl="0" marL="0" rtl="0" algn="ctr">
                        <a:spcBef>
                          <a:spcPts val="0"/>
                        </a:spcBef>
                        <a:spcAft>
                          <a:spcPts val="0"/>
                        </a:spcAft>
                        <a:buNone/>
                      </a:pPr>
                      <a:r>
                        <a:rPr b="1" lang="en">
                          <a:latin typeface="Titillium Web"/>
                          <a:ea typeface="Titillium Web"/>
                          <a:cs typeface="Titillium Web"/>
                          <a:sym typeface="Titillium Web"/>
                        </a:rPr>
                        <a:t>Contraindication</a:t>
                      </a:r>
                      <a:endParaRPr b="1">
                        <a:latin typeface="Titillium Web"/>
                        <a:ea typeface="Titillium Web"/>
                        <a:cs typeface="Titillium Web"/>
                        <a:sym typeface="Titillium Web"/>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EEEEE"/>
                    </a:solidFill>
                  </a:tcPr>
                </a:tc>
                <a:tc gridSpan="3">
                  <a:txBody>
                    <a:bodyPr/>
                    <a:lstStyle/>
                    <a:p>
                      <a:pPr indent="-298450" lvl="0" marL="457200" rtl="0" algn="l">
                        <a:spcBef>
                          <a:spcPts val="0"/>
                        </a:spcBef>
                        <a:spcAft>
                          <a:spcPts val="0"/>
                        </a:spcAft>
                        <a:buSzPts val="1100"/>
                        <a:buFont typeface="Titillium Web"/>
                        <a:buChar char="●"/>
                      </a:pPr>
                      <a:r>
                        <a:rPr b="1" lang="en" sz="1100">
                          <a:latin typeface="Titillium Web"/>
                          <a:ea typeface="Titillium Web"/>
                          <a:cs typeface="Titillium Web"/>
                          <a:sym typeface="Titillium Web"/>
                        </a:rPr>
                        <a:t>Chronic heart failure</a:t>
                      </a:r>
                      <a:endParaRPr b="1" sz="1100">
                        <a:latin typeface="Titillium Web"/>
                        <a:ea typeface="Titillium Web"/>
                        <a:cs typeface="Titillium Web"/>
                        <a:sym typeface="Titillium Web"/>
                      </a:endParaRPr>
                    </a:p>
                    <a:p>
                      <a:pPr indent="0" lvl="0" marL="0" rtl="0" algn="l">
                        <a:spcBef>
                          <a:spcPts val="0"/>
                        </a:spcBef>
                        <a:spcAft>
                          <a:spcPts val="0"/>
                        </a:spcAft>
                        <a:buNone/>
                      </a:pPr>
                      <a:r>
                        <a:t/>
                      </a:r>
                      <a:endParaRPr b="1" sz="1100">
                        <a:latin typeface="Titillium Web"/>
                        <a:ea typeface="Titillium Web"/>
                        <a:cs typeface="Titillium Web"/>
                        <a:sym typeface="Titillium Web"/>
                      </a:endParaRPr>
                    </a:p>
                    <a:p>
                      <a:pPr indent="-298450" lvl="0" marL="457200" rtl="0" algn="l">
                        <a:spcBef>
                          <a:spcPts val="0"/>
                        </a:spcBef>
                        <a:spcAft>
                          <a:spcPts val="0"/>
                        </a:spcAft>
                        <a:buSzPts val="1100"/>
                        <a:buFont typeface="Titillium Web"/>
                        <a:buChar char="●"/>
                      </a:pPr>
                      <a:r>
                        <a:rPr b="1" lang="en" sz="1100">
                          <a:solidFill>
                            <a:srgbClr val="6FA8DC"/>
                          </a:solidFill>
                          <a:latin typeface="Titillium Web"/>
                          <a:ea typeface="Titillium Web"/>
                          <a:cs typeface="Titillium Web"/>
                          <a:sym typeface="Titillium Web"/>
                        </a:rPr>
                        <a:t>Anuric patients or patients not responding to a test dose of mannitol</a:t>
                      </a:r>
                      <a:endParaRPr b="1" sz="1100">
                        <a:solidFill>
                          <a:srgbClr val="6FA8DC"/>
                        </a:solidFill>
                        <a:latin typeface="Titillium Web"/>
                        <a:ea typeface="Titillium Web"/>
                        <a:cs typeface="Titillium Web"/>
                        <a:sym typeface="Titillium Web"/>
                      </a:endParaRPr>
                    </a:p>
                  </a:txBody>
                  <a:tcPr marT="91425" marB="91425" marR="91425" marL="91425">
                    <a:lnL cap="flat" cmpd="sng" w="9525">
                      <a:solidFill>
                        <a:srgbClr val="B7B7B7"/>
                      </a:solidFill>
                      <a:prstDash val="solid"/>
                      <a:round/>
                      <a:headEnd len="sm" w="sm" type="none"/>
                      <a:tailEnd len="sm" w="sm" type="none"/>
                    </a:lnL>
                    <a:solidFill>
                      <a:schemeClr val="lt1"/>
                    </a:solidFill>
                  </a:tcPr>
                </a:tc>
                <a:tc hMerge="1"/>
                <a:tc hMerge="1"/>
              </a:tr>
            </a:tbl>
          </a:graphicData>
        </a:graphic>
      </p:graphicFrame>
      <p:sp>
        <p:nvSpPr>
          <p:cNvPr id="278" name="Google Shape;278;p25"/>
          <p:cNvSpPr/>
          <p:nvPr/>
        </p:nvSpPr>
        <p:spPr>
          <a:xfrm>
            <a:off x="2896550" y="1433350"/>
            <a:ext cx="170700" cy="76800"/>
          </a:xfrm>
          <a:prstGeom prst="rightArrow">
            <a:avLst>
              <a:gd fmla="val 50000" name="adj1"/>
              <a:gd fmla="val 78548" name="adj2"/>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Titillium Web"/>
              <a:ea typeface="Titillium Web"/>
              <a:cs typeface="Titillium Web"/>
              <a:sym typeface="Titillium Web"/>
            </a:endParaRPr>
          </a:p>
        </p:txBody>
      </p:sp>
      <p:sp>
        <p:nvSpPr>
          <p:cNvPr id="279" name="Google Shape;279;p25"/>
          <p:cNvSpPr/>
          <p:nvPr/>
        </p:nvSpPr>
        <p:spPr>
          <a:xfrm rot="10800000">
            <a:off x="6884185" y="0"/>
            <a:ext cx="696000" cy="690900"/>
          </a:xfrm>
          <a:prstGeom prst="rtTriangle">
            <a:avLst/>
          </a:prstGeom>
          <a:solidFill>
            <a:srgbClr val="D0E0E3">
              <a:alpha val="54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5"/>
          <p:cNvSpPr/>
          <p:nvPr/>
        </p:nvSpPr>
        <p:spPr>
          <a:xfrm rot="10800000">
            <a:off x="6945950" y="0"/>
            <a:ext cx="696000" cy="690900"/>
          </a:xfrm>
          <a:prstGeom prst="rtTriangle">
            <a:avLst/>
          </a:prstGeom>
          <a:solidFill>
            <a:srgbClr val="A2C4C9">
              <a:alpha val="23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5"/>
          <p:cNvSpPr/>
          <p:nvPr/>
        </p:nvSpPr>
        <p:spPr>
          <a:xfrm flipH="1" rot="10800000">
            <a:off x="-33125" y="0"/>
            <a:ext cx="639300" cy="690900"/>
          </a:xfrm>
          <a:prstGeom prst="rtTriangle">
            <a:avLst/>
          </a:prstGeom>
          <a:solidFill>
            <a:srgbClr val="D0E0E3">
              <a:alpha val="54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5"/>
          <p:cNvSpPr/>
          <p:nvPr/>
        </p:nvSpPr>
        <p:spPr>
          <a:xfrm flipH="1" rot="10800000">
            <a:off x="-89855" y="0"/>
            <a:ext cx="639300" cy="690900"/>
          </a:xfrm>
          <a:prstGeom prst="rtTriangle">
            <a:avLst/>
          </a:prstGeom>
          <a:solidFill>
            <a:srgbClr val="A2C4C9">
              <a:alpha val="23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3" name="Google Shape;283;p25"/>
          <p:cNvPicPr preferRelativeResize="0"/>
          <p:nvPr/>
        </p:nvPicPr>
        <p:blipFill>
          <a:blip r:embed="rId3">
            <a:alphaModFix/>
          </a:blip>
          <a:stretch>
            <a:fillRect/>
          </a:stretch>
        </p:blipFill>
        <p:spPr>
          <a:xfrm>
            <a:off x="5453251" y="1303728"/>
            <a:ext cx="1706574" cy="630450"/>
          </a:xfrm>
          <a:prstGeom prst="rect">
            <a:avLst/>
          </a:prstGeom>
          <a:noFill/>
          <a:ln>
            <a:noFill/>
          </a:ln>
        </p:spPr>
      </p:pic>
      <p:pic>
        <p:nvPicPr>
          <p:cNvPr id="284" name="Google Shape;284;p25"/>
          <p:cNvPicPr preferRelativeResize="0"/>
          <p:nvPr/>
        </p:nvPicPr>
        <p:blipFill>
          <a:blip r:embed="rId4">
            <a:alphaModFix/>
          </a:blip>
          <a:stretch>
            <a:fillRect/>
          </a:stretch>
        </p:blipFill>
        <p:spPr>
          <a:xfrm>
            <a:off x="2979279" y="5000554"/>
            <a:ext cx="1424146" cy="690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graphicFrame>
        <p:nvGraphicFramePr>
          <p:cNvPr id="289" name="Google Shape;289;p26"/>
          <p:cNvGraphicFramePr/>
          <p:nvPr/>
        </p:nvGraphicFramePr>
        <p:xfrm>
          <a:off x="13" y="-24100"/>
          <a:ext cx="3000000" cy="3000000"/>
        </p:xfrm>
        <a:graphic>
          <a:graphicData uri="http://schemas.openxmlformats.org/drawingml/2006/table">
            <a:tbl>
              <a:tblPr>
                <a:noFill/>
                <a:tableStyleId>{1E677B6E-CA53-4CA9-B5FF-EB6E101CC1F2}</a:tableStyleId>
              </a:tblPr>
              <a:tblGrid>
                <a:gridCol w="1524325"/>
                <a:gridCol w="1524325"/>
                <a:gridCol w="1524325"/>
                <a:gridCol w="1524325"/>
                <a:gridCol w="1462675"/>
              </a:tblGrid>
              <a:tr h="875750">
                <a:tc gridSpan="5">
                  <a:txBody>
                    <a:bodyPr/>
                    <a:lstStyle/>
                    <a:p>
                      <a:pPr indent="0" lvl="0" marL="0" rtl="0" algn="ctr">
                        <a:spcBef>
                          <a:spcPts val="0"/>
                        </a:spcBef>
                        <a:spcAft>
                          <a:spcPts val="0"/>
                        </a:spcAft>
                        <a:buNone/>
                      </a:pPr>
                      <a:r>
                        <a:rPr b="1" lang="en" sz="3000">
                          <a:solidFill>
                            <a:srgbClr val="134F5C"/>
                          </a:solidFill>
                          <a:latin typeface="Titillium Web"/>
                          <a:ea typeface="Titillium Web"/>
                          <a:cs typeface="Titillium Web"/>
                          <a:sym typeface="Titillium Web"/>
                        </a:rPr>
                        <a:t>Loop Diuretics </a:t>
                      </a:r>
                      <a:endParaRPr b="1" sz="3000">
                        <a:solidFill>
                          <a:srgbClr val="134F5C"/>
                        </a:solidFill>
                        <a:latin typeface="Titillium Web"/>
                        <a:ea typeface="Titillium Web"/>
                        <a:cs typeface="Titillium Web"/>
                        <a:sym typeface="Titillium Web"/>
                      </a:endParaRPr>
                    </a:p>
                    <a:p>
                      <a:pPr indent="0" lvl="0" marL="0" rtl="0" algn="ctr">
                        <a:spcBef>
                          <a:spcPts val="0"/>
                        </a:spcBef>
                        <a:spcAft>
                          <a:spcPts val="0"/>
                        </a:spcAft>
                        <a:buNone/>
                      </a:pPr>
                      <a:r>
                        <a:rPr b="1" lang="en" sz="1500">
                          <a:solidFill>
                            <a:srgbClr val="134F5C"/>
                          </a:solidFill>
                          <a:latin typeface="Titillium Web"/>
                          <a:ea typeface="Titillium Web"/>
                          <a:cs typeface="Titillium Web"/>
                          <a:sym typeface="Titillium Web"/>
                        </a:rPr>
                        <a:t>(High Ceiling Diuretics)</a:t>
                      </a:r>
                      <a:endParaRPr sz="100">
                        <a:solidFill>
                          <a:srgbClr val="134F5C"/>
                        </a:solidFill>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hMerge="1"/>
                <a:tc hMerge="1"/>
                <a:tc hMerge="1"/>
                <a:tc hMerge="1"/>
              </a:tr>
              <a:tr h="599175">
                <a:tc>
                  <a:txBody>
                    <a:bodyPr/>
                    <a:lstStyle/>
                    <a:p>
                      <a:pPr indent="0" lvl="0" marL="0" rtl="0" algn="ctr">
                        <a:spcBef>
                          <a:spcPts val="0"/>
                        </a:spcBef>
                        <a:spcAft>
                          <a:spcPts val="0"/>
                        </a:spcAft>
                        <a:buNone/>
                      </a:pPr>
                      <a:r>
                        <a:rPr b="1" lang="en" sz="1500">
                          <a:latin typeface="Titillium Web"/>
                          <a:ea typeface="Titillium Web"/>
                          <a:cs typeface="Titillium Web"/>
                          <a:sym typeface="Titillium Web"/>
                        </a:rPr>
                        <a:t>Drug</a:t>
                      </a:r>
                      <a:endParaRPr b="1" sz="1500">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EEEEEE"/>
                    </a:solidFill>
                  </a:tcPr>
                </a:tc>
                <a:tc>
                  <a:txBody>
                    <a:bodyPr/>
                    <a:lstStyle/>
                    <a:p>
                      <a:pPr indent="0" lvl="0" marL="0" rtl="0" algn="ctr">
                        <a:spcBef>
                          <a:spcPts val="0"/>
                        </a:spcBef>
                        <a:spcAft>
                          <a:spcPts val="0"/>
                        </a:spcAft>
                        <a:buNone/>
                      </a:pPr>
                      <a:r>
                        <a:rPr b="1" lang="en" sz="1500">
                          <a:solidFill>
                            <a:srgbClr val="FFFFFF"/>
                          </a:solidFill>
                          <a:latin typeface="Titillium Web"/>
                          <a:ea typeface="Titillium Web"/>
                          <a:cs typeface="Titillium Web"/>
                          <a:sym typeface="Titillium Web"/>
                        </a:rPr>
                        <a:t>Bumetanide </a:t>
                      </a:r>
                      <a:r>
                        <a:rPr b="1" lang="en" sz="1200">
                          <a:solidFill>
                            <a:srgbClr val="FFFFFF"/>
                          </a:solidFill>
                          <a:latin typeface="Titillium Web"/>
                          <a:ea typeface="Titillium Web"/>
                          <a:cs typeface="Titillium Web"/>
                          <a:sym typeface="Titillium Web"/>
                        </a:rPr>
                        <a:t>(Most Potent)</a:t>
                      </a:r>
                      <a:endParaRPr b="1" sz="1200">
                        <a:solidFill>
                          <a:srgbClr val="FFFFFF"/>
                        </a:solidFill>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0E0E3"/>
                    </a:solidFill>
                  </a:tcPr>
                </a:tc>
                <a:tc>
                  <a:txBody>
                    <a:bodyPr/>
                    <a:lstStyle/>
                    <a:p>
                      <a:pPr indent="0" lvl="0" marL="0" rtl="0" algn="ctr">
                        <a:spcBef>
                          <a:spcPts val="0"/>
                        </a:spcBef>
                        <a:spcAft>
                          <a:spcPts val="0"/>
                        </a:spcAft>
                        <a:buNone/>
                      </a:pPr>
                      <a:r>
                        <a:rPr b="1" lang="en" sz="1500">
                          <a:solidFill>
                            <a:srgbClr val="FFFFFF"/>
                          </a:solidFill>
                          <a:latin typeface="Titillium Web"/>
                          <a:ea typeface="Titillium Web"/>
                          <a:cs typeface="Titillium Web"/>
                          <a:sym typeface="Titillium Web"/>
                        </a:rPr>
                        <a:t>Torsemide </a:t>
                      </a:r>
                      <a:r>
                        <a:rPr b="1" lang="en" sz="1200">
                          <a:solidFill>
                            <a:srgbClr val="FFFFFF"/>
                          </a:solidFill>
                          <a:latin typeface="Titillium Web"/>
                          <a:ea typeface="Titillium Web"/>
                          <a:cs typeface="Titillium Web"/>
                          <a:sym typeface="Titillium Web"/>
                        </a:rPr>
                        <a:t>(Longest Duration)</a:t>
                      </a:r>
                      <a:endParaRPr b="1" sz="1200">
                        <a:solidFill>
                          <a:srgbClr val="FFFFFF"/>
                        </a:solidFill>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A2C4C9"/>
                    </a:solidFill>
                  </a:tcPr>
                </a:tc>
                <a:tc>
                  <a:txBody>
                    <a:bodyPr/>
                    <a:lstStyle/>
                    <a:p>
                      <a:pPr indent="0" lvl="0" marL="0" rtl="0" algn="ctr">
                        <a:spcBef>
                          <a:spcPts val="0"/>
                        </a:spcBef>
                        <a:spcAft>
                          <a:spcPts val="0"/>
                        </a:spcAft>
                        <a:buNone/>
                      </a:pPr>
                      <a:r>
                        <a:rPr b="1" lang="en" sz="1500">
                          <a:solidFill>
                            <a:srgbClr val="FFFFFF"/>
                          </a:solidFill>
                          <a:latin typeface="Titillium Web"/>
                          <a:ea typeface="Titillium Web"/>
                          <a:cs typeface="Titillium Web"/>
                          <a:sym typeface="Titillium Web"/>
                        </a:rPr>
                        <a:t>Furosemide</a:t>
                      </a:r>
                      <a:endParaRPr b="1" sz="1500">
                        <a:solidFill>
                          <a:srgbClr val="FFFFFF"/>
                        </a:solidFill>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76A5AF"/>
                    </a:solidFill>
                  </a:tcPr>
                </a:tc>
                <a:tc>
                  <a:txBody>
                    <a:bodyPr/>
                    <a:lstStyle/>
                    <a:p>
                      <a:pPr indent="0" lvl="0" marL="0" rtl="0" algn="ctr">
                        <a:spcBef>
                          <a:spcPts val="0"/>
                        </a:spcBef>
                        <a:spcAft>
                          <a:spcPts val="0"/>
                        </a:spcAft>
                        <a:buNone/>
                      </a:pPr>
                      <a:r>
                        <a:rPr b="1" lang="en" sz="1500">
                          <a:solidFill>
                            <a:srgbClr val="FFFFFF"/>
                          </a:solidFill>
                          <a:latin typeface="Titillium Web"/>
                          <a:ea typeface="Titillium Web"/>
                          <a:cs typeface="Titillium Web"/>
                          <a:sym typeface="Titillium Web"/>
                        </a:rPr>
                        <a:t>Ethacrynic Acid</a:t>
                      </a:r>
                      <a:endParaRPr b="1" sz="1500">
                        <a:solidFill>
                          <a:srgbClr val="FFFFFF"/>
                        </a:solidFill>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45818E"/>
                    </a:solidFill>
                  </a:tcPr>
                </a:tc>
              </a:tr>
              <a:tr h="822625">
                <a:tc>
                  <a:txBody>
                    <a:bodyPr/>
                    <a:lstStyle/>
                    <a:p>
                      <a:pPr indent="0" lvl="0" marL="0" rtl="0" algn="ctr">
                        <a:spcBef>
                          <a:spcPts val="0"/>
                        </a:spcBef>
                        <a:spcAft>
                          <a:spcPts val="0"/>
                        </a:spcAft>
                        <a:buNone/>
                      </a:pPr>
                      <a:r>
                        <a:rPr b="1" lang="en">
                          <a:latin typeface="Titillium Web"/>
                          <a:ea typeface="Titillium Web"/>
                          <a:cs typeface="Titillium Web"/>
                          <a:sym typeface="Titillium Web"/>
                        </a:rPr>
                        <a:t>Potency, t </a:t>
                      </a:r>
                      <a:r>
                        <a:rPr b="1" lang="en" sz="1500">
                          <a:latin typeface="Titillium Web"/>
                          <a:ea typeface="Titillium Web"/>
                          <a:cs typeface="Titillium Web"/>
                          <a:sym typeface="Titillium Web"/>
                        </a:rPr>
                        <a:t>1⁄2</a:t>
                      </a:r>
                      <a:endParaRPr b="1" sz="1500">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EEEEEE"/>
                    </a:solidFill>
                  </a:tcPr>
                </a:tc>
                <a:tc>
                  <a:txBody>
                    <a:bodyPr/>
                    <a:lstStyle/>
                    <a:p>
                      <a:pPr indent="0" lvl="0" marL="0" rtl="0" algn="ctr">
                        <a:spcBef>
                          <a:spcPts val="0"/>
                        </a:spcBef>
                        <a:spcAft>
                          <a:spcPts val="0"/>
                        </a:spcAft>
                        <a:buNone/>
                      </a:pPr>
                      <a:r>
                        <a:rPr lang="en" sz="1100">
                          <a:latin typeface="Titillium Web"/>
                          <a:ea typeface="Titillium Web"/>
                          <a:cs typeface="Titillium Web"/>
                          <a:sym typeface="Titillium Web"/>
                        </a:rPr>
                        <a:t>Potency 40,</a:t>
                      </a:r>
                      <a:endParaRPr sz="1100">
                        <a:latin typeface="Titillium Web"/>
                        <a:ea typeface="Titillium Web"/>
                        <a:cs typeface="Titillium Web"/>
                        <a:sym typeface="Titillium Web"/>
                      </a:endParaRPr>
                    </a:p>
                    <a:p>
                      <a:pPr indent="0" lvl="0" marL="0" rtl="0" algn="ctr">
                        <a:spcBef>
                          <a:spcPts val="0"/>
                        </a:spcBef>
                        <a:spcAft>
                          <a:spcPts val="0"/>
                        </a:spcAft>
                        <a:buNone/>
                      </a:pPr>
                      <a:r>
                        <a:rPr lang="en" sz="1100">
                          <a:latin typeface="Titillium Web"/>
                          <a:ea typeface="Titillium Web"/>
                          <a:cs typeface="Titillium Web"/>
                          <a:sym typeface="Titillium Web"/>
                        </a:rPr>
                        <a:t>t1⁄2 0.8 hrs</a:t>
                      </a:r>
                      <a:endParaRPr sz="1100">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100">
                          <a:latin typeface="Titillium Web"/>
                          <a:ea typeface="Titillium Web"/>
                          <a:cs typeface="Titillium Web"/>
                          <a:sym typeface="Titillium Web"/>
                        </a:rPr>
                        <a:t>Potency 3,</a:t>
                      </a:r>
                      <a:endParaRPr sz="1100">
                        <a:latin typeface="Titillium Web"/>
                        <a:ea typeface="Titillium Web"/>
                        <a:cs typeface="Titillium Web"/>
                        <a:sym typeface="Titillium Web"/>
                      </a:endParaRPr>
                    </a:p>
                    <a:p>
                      <a:pPr indent="0" lvl="0" marL="0" rtl="0" algn="ctr">
                        <a:spcBef>
                          <a:spcPts val="0"/>
                        </a:spcBef>
                        <a:spcAft>
                          <a:spcPts val="0"/>
                        </a:spcAft>
                        <a:buNone/>
                      </a:pPr>
                      <a:r>
                        <a:rPr lang="en" sz="1100">
                          <a:latin typeface="Titillium Web"/>
                          <a:ea typeface="Titillium Web"/>
                          <a:cs typeface="Titillium Web"/>
                          <a:sym typeface="Titillium Web"/>
                        </a:rPr>
                        <a:t>t1⁄2 3.5 hrs</a:t>
                      </a:r>
                      <a:endParaRPr sz="1100">
                        <a:latin typeface="Titillium Web"/>
                        <a:ea typeface="Titillium Web"/>
                        <a:cs typeface="Titillium Web"/>
                        <a:sym typeface="Titillium Web"/>
                      </a:endParaRPr>
                    </a:p>
                    <a:p>
                      <a:pPr indent="0" lvl="0" marL="0" rtl="0" algn="l">
                        <a:spcBef>
                          <a:spcPts val="0"/>
                        </a:spcBef>
                        <a:spcAft>
                          <a:spcPts val="0"/>
                        </a:spcAft>
                        <a:buNone/>
                      </a:pPr>
                      <a:r>
                        <a:t/>
                      </a:r>
                      <a:endParaRPr sz="1000">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100">
                          <a:latin typeface="Titillium Web"/>
                          <a:ea typeface="Titillium Web"/>
                          <a:cs typeface="Titillium Web"/>
                          <a:sym typeface="Titillium Web"/>
                        </a:rPr>
                        <a:t>Potency 1,</a:t>
                      </a:r>
                      <a:endParaRPr sz="1100">
                        <a:latin typeface="Titillium Web"/>
                        <a:ea typeface="Titillium Web"/>
                        <a:cs typeface="Titillium Web"/>
                        <a:sym typeface="Titillium Web"/>
                      </a:endParaRPr>
                    </a:p>
                    <a:p>
                      <a:pPr indent="0" lvl="0" marL="0" rtl="0" algn="ctr">
                        <a:spcBef>
                          <a:spcPts val="0"/>
                        </a:spcBef>
                        <a:spcAft>
                          <a:spcPts val="0"/>
                        </a:spcAft>
                        <a:buNone/>
                      </a:pPr>
                      <a:r>
                        <a:rPr lang="en" sz="1100">
                          <a:latin typeface="Titillium Web"/>
                          <a:ea typeface="Titillium Web"/>
                          <a:cs typeface="Titillium Web"/>
                          <a:sym typeface="Titillium Web"/>
                        </a:rPr>
                        <a:t>t1⁄2 1.5 hrs</a:t>
                      </a:r>
                      <a:endParaRPr sz="1100">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100">
                          <a:latin typeface="Titillium Web"/>
                          <a:ea typeface="Titillium Web"/>
                          <a:cs typeface="Titillium Web"/>
                          <a:sym typeface="Titillium Web"/>
                        </a:rPr>
                        <a:t>Potency 0.7,</a:t>
                      </a:r>
                      <a:endParaRPr sz="1100">
                        <a:latin typeface="Titillium Web"/>
                        <a:ea typeface="Titillium Web"/>
                        <a:cs typeface="Titillium Web"/>
                        <a:sym typeface="Titillium Web"/>
                      </a:endParaRPr>
                    </a:p>
                    <a:p>
                      <a:pPr indent="0" lvl="0" marL="0" rtl="0" algn="ctr">
                        <a:spcBef>
                          <a:spcPts val="0"/>
                        </a:spcBef>
                        <a:spcAft>
                          <a:spcPts val="0"/>
                        </a:spcAft>
                        <a:buNone/>
                      </a:pPr>
                      <a:r>
                        <a:rPr lang="en" sz="1100">
                          <a:latin typeface="Titillium Web"/>
                          <a:ea typeface="Titillium Web"/>
                          <a:cs typeface="Titillium Web"/>
                          <a:sym typeface="Titillium Web"/>
                        </a:rPr>
                        <a:t>t1⁄2 1hr</a:t>
                      </a:r>
                      <a:endParaRPr sz="1100">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526775">
                <a:tc>
                  <a:txBody>
                    <a:bodyPr/>
                    <a:lstStyle/>
                    <a:p>
                      <a:pPr indent="0" lvl="0" marL="0" rtl="0" algn="ctr">
                        <a:spcBef>
                          <a:spcPts val="0"/>
                        </a:spcBef>
                        <a:spcAft>
                          <a:spcPts val="0"/>
                        </a:spcAft>
                        <a:buNone/>
                      </a:pPr>
                      <a:r>
                        <a:rPr b="1" lang="en">
                          <a:latin typeface="Titillium Web"/>
                          <a:ea typeface="Titillium Web"/>
                          <a:cs typeface="Titillium Web"/>
                          <a:sym typeface="Titillium Web"/>
                        </a:rPr>
                        <a:t>Efficacy</a:t>
                      </a:r>
                      <a:endParaRPr b="1">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EEEEEE"/>
                    </a:solidFill>
                  </a:tcPr>
                </a:tc>
                <a:tc gridSpan="4">
                  <a:txBody>
                    <a:bodyPr/>
                    <a:lstStyle/>
                    <a:p>
                      <a:pPr indent="0" lvl="0" marL="0" rtl="0" algn="l">
                        <a:spcBef>
                          <a:spcPts val="0"/>
                        </a:spcBef>
                        <a:spcAft>
                          <a:spcPts val="0"/>
                        </a:spcAft>
                        <a:buClr>
                          <a:schemeClr val="dk1"/>
                        </a:buClr>
                        <a:buSzPts val="1100"/>
                        <a:buFont typeface="Arial"/>
                        <a:buNone/>
                      </a:pPr>
                      <a:r>
                        <a:rPr lang="en" sz="1000">
                          <a:latin typeface="Titillium Web"/>
                          <a:ea typeface="Titillium Web"/>
                          <a:cs typeface="Titillium Web"/>
                          <a:sym typeface="Titillium Web"/>
                        </a:rPr>
                        <a:t>- </a:t>
                      </a:r>
                      <a:r>
                        <a:rPr lang="en" sz="1000">
                          <a:solidFill>
                            <a:srgbClr val="D5A6BD"/>
                          </a:solidFill>
                          <a:latin typeface="Titillium Web"/>
                          <a:ea typeface="Titillium Web"/>
                          <a:cs typeface="Titillium Web"/>
                          <a:sym typeface="Titillium Web"/>
                        </a:rPr>
                        <a:t>High natriuresis as </a:t>
                      </a:r>
                      <a:r>
                        <a:rPr lang="en" sz="1000">
                          <a:latin typeface="Titillium Web"/>
                          <a:ea typeface="Titillium Web"/>
                          <a:cs typeface="Titillium Web"/>
                          <a:sym typeface="Titillium Web"/>
                        </a:rPr>
                        <a:t>25-30% </a:t>
                      </a:r>
                      <a:r>
                        <a:rPr lang="en" sz="1000">
                          <a:solidFill>
                            <a:srgbClr val="6FA8DC"/>
                          </a:solidFill>
                          <a:latin typeface="Titillium Web"/>
                          <a:ea typeface="Titillium Web"/>
                          <a:cs typeface="Titillium Web"/>
                          <a:sym typeface="Titillium Web"/>
                        </a:rPr>
                        <a:t>of glomerular filtrate </a:t>
                      </a:r>
                      <a:r>
                        <a:rPr lang="en" sz="1000">
                          <a:latin typeface="Titillium Web"/>
                          <a:ea typeface="Titillium Web"/>
                          <a:cs typeface="Titillium Web"/>
                          <a:sym typeface="Titillium Web"/>
                        </a:rPr>
                        <a:t>of Na+ is reabsorbed.</a:t>
                      </a:r>
                      <a:endParaRPr sz="1000">
                        <a:latin typeface="Titillium Web"/>
                        <a:ea typeface="Titillium Web"/>
                        <a:cs typeface="Titillium Web"/>
                        <a:sym typeface="Titillium Web"/>
                      </a:endParaRPr>
                    </a:p>
                    <a:p>
                      <a:pPr indent="0" lvl="0" marL="0" rtl="0" algn="l">
                        <a:spcBef>
                          <a:spcPts val="0"/>
                        </a:spcBef>
                        <a:spcAft>
                          <a:spcPts val="0"/>
                        </a:spcAft>
                        <a:buNone/>
                      </a:pPr>
                      <a:r>
                        <a:rPr lang="en" sz="1000">
                          <a:latin typeface="Titillium Web"/>
                          <a:ea typeface="Titillium Web"/>
                          <a:cs typeface="Titillium Web"/>
                          <a:sym typeface="Titillium Web"/>
                        </a:rPr>
                        <a:t>- The </a:t>
                      </a:r>
                      <a:r>
                        <a:rPr b="1" lang="en" sz="1000">
                          <a:solidFill>
                            <a:srgbClr val="990000"/>
                          </a:solidFill>
                          <a:latin typeface="Titillium Web"/>
                          <a:ea typeface="Titillium Web"/>
                          <a:cs typeface="Titillium Web"/>
                          <a:sym typeface="Titillium Web"/>
                        </a:rPr>
                        <a:t>most potent</a:t>
                      </a:r>
                      <a:r>
                        <a:rPr lang="en" sz="1000">
                          <a:latin typeface="Titillium Web"/>
                          <a:ea typeface="Titillium Web"/>
                          <a:cs typeface="Titillium Web"/>
                          <a:sym typeface="Titillium Web"/>
                        </a:rPr>
                        <a:t> diuretic, termed “high ceiling diuretic”</a:t>
                      </a:r>
                      <a:r>
                        <a:rPr lang="en" sz="1000">
                          <a:solidFill>
                            <a:srgbClr val="93C47D"/>
                          </a:solidFill>
                          <a:latin typeface="Titillium Web"/>
                          <a:ea typeface="Titillium Web"/>
                          <a:cs typeface="Titillium Web"/>
                          <a:sym typeface="Titillium Web"/>
                        </a:rPr>
                        <a:t> </a:t>
                      </a:r>
                      <a:r>
                        <a:rPr lang="en" sz="700">
                          <a:solidFill>
                            <a:srgbClr val="93C47D"/>
                          </a:solidFill>
                          <a:latin typeface="Titillium Web"/>
                          <a:ea typeface="Titillium Web"/>
                          <a:cs typeface="Titillium Web"/>
                          <a:sym typeface="Titillium Web"/>
                        </a:rPr>
                        <a:t>used in emergency state</a:t>
                      </a:r>
                      <a:endParaRPr sz="700">
                        <a:solidFill>
                          <a:srgbClr val="93C47D"/>
                        </a:solidFill>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hMerge="1"/>
                <a:tc hMerge="1"/>
                <a:tc hMerge="1"/>
              </a:tr>
              <a:tr h="1106200">
                <a:tc>
                  <a:txBody>
                    <a:bodyPr/>
                    <a:lstStyle/>
                    <a:p>
                      <a:pPr indent="0" lvl="0" marL="0" rtl="0" algn="ctr">
                        <a:spcBef>
                          <a:spcPts val="0"/>
                        </a:spcBef>
                        <a:spcAft>
                          <a:spcPts val="0"/>
                        </a:spcAft>
                        <a:buNone/>
                      </a:pPr>
                      <a:r>
                        <a:rPr b="1" lang="en">
                          <a:latin typeface="Titillium Web"/>
                          <a:ea typeface="Titillium Web"/>
                          <a:cs typeface="Titillium Web"/>
                          <a:sym typeface="Titillium Web"/>
                        </a:rPr>
                        <a:t>M.O.A</a:t>
                      </a:r>
                      <a:endParaRPr b="1">
                        <a:latin typeface="Titillium Web"/>
                        <a:ea typeface="Titillium Web"/>
                        <a:cs typeface="Titillium Web"/>
                        <a:sym typeface="Titillium Web"/>
                      </a:endParaRPr>
                    </a:p>
                    <a:p>
                      <a:pPr indent="0" lvl="0" marL="0" rtl="0" algn="ctr">
                        <a:spcBef>
                          <a:spcPts val="0"/>
                        </a:spcBef>
                        <a:spcAft>
                          <a:spcPts val="0"/>
                        </a:spcAft>
                        <a:buNone/>
                      </a:pPr>
                      <a:r>
                        <a:t/>
                      </a:r>
                      <a:endParaRPr b="1">
                        <a:latin typeface="Titillium Web"/>
                        <a:ea typeface="Titillium Web"/>
                        <a:cs typeface="Titillium Web"/>
                        <a:sym typeface="Titillium Web"/>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EEEEEE"/>
                    </a:solidFill>
                  </a:tcPr>
                </a:tc>
                <a:tc gridSpan="4">
                  <a:txBody>
                    <a:bodyPr/>
                    <a:lstStyle/>
                    <a:p>
                      <a:pPr indent="0" lvl="0" marL="0" rtl="0" algn="l">
                        <a:spcBef>
                          <a:spcPts val="0"/>
                        </a:spcBef>
                        <a:spcAft>
                          <a:spcPts val="0"/>
                        </a:spcAft>
                        <a:buClr>
                          <a:schemeClr val="dk1"/>
                        </a:buClr>
                        <a:buSzPts val="1100"/>
                        <a:buFont typeface="Arial"/>
                        <a:buNone/>
                      </a:pPr>
                      <a:r>
                        <a:t/>
                      </a:r>
                      <a:endParaRPr sz="1000">
                        <a:latin typeface="Titillium Web"/>
                        <a:ea typeface="Titillium Web"/>
                        <a:cs typeface="Titillium Web"/>
                        <a:sym typeface="Titillium Web"/>
                      </a:endParaRPr>
                    </a:p>
                    <a:p>
                      <a:pPr indent="0" lvl="0" marL="0" rtl="0" algn="l">
                        <a:spcBef>
                          <a:spcPts val="0"/>
                        </a:spcBef>
                        <a:spcAft>
                          <a:spcPts val="0"/>
                        </a:spcAft>
                        <a:buClr>
                          <a:schemeClr val="dk1"/>
                        </a:buClr>
                        <a:buSzPts val="1100"/>
                        <a:buFont typeface="Arial"/>
                        <a:buNone/>
                      </a:pPr>
                      <a:r>
                        <a:rPr lang="en" sz="1000">
                          <a:latin typeface="Titillium Web"/>
                          <a:ea typeface="Titillium Web"/>
                          <a:cs typeface="Titillium Web"/>
                          <a:sym typeface="Titillium Web"/>
                        </a:rPr>
                        <a:t>- Inhibit </a:t>
                      </a:r>
                      <a:r>
                        <a:rPr b="1" lang="en" sz="1000">
                          <a:latin typeface="Titillium Web"/>
                          <a:ea typeface="Titillium Web"/>
                          <a:cs typeface="Titillium Web"/>
                          <a:sym typeface="Titillium Web"/>
                        </a:rPr>
                        <a:t>Na+ /K+ /2Cl-Co-transporter</a:t>
                      </a:r>
                      <a:r>
                        <a:rPr lang="en" sz="1000">
                          <a:latin typeface="Titillium Web"/>
                          <a:ea typeface="Titillium Web"/>
                          <a:cs typeface="Titillium Web"/>
                          <a:sym typeface="Titillium Web"/>
                        </a:rPr>
                        <a:t> in the </a:t>
                      </a:r>
                      <a:r>
                        <a:rPr lang="en" sz="1000">
                          <a:solidFill>
                            <a:srgbClr val="D5A6BD"/>
                          </a:solidFill>
                          <a:latin typeface="Titillium Web"/>
                          <a:ea typeface="Titillium Web"/>
                          <a:cs typeface="Titillium Web"/>
                          <a:sym typeface="Titillium Web"/>
                        </a:rPr>
                        <a:t>luminal</a:t>
                      </a:r>
                      <a:endParaRPr sz="1000">
                        <a:solidFill>
                          <a:srgbClr val="D5A6BD"/>
                        </a:solidFill>
                        <a:latin typeface="Titillium Web"/>
                        <a:ea typeface="Titillium Web"/>
                        <a:cs typeface="Titillium Web"/>
                        <a:sym typeface="Titillium Web"/>
                      </a:endParaRPr>
                    </a:p>
                    <a:p>
                      <a:pPr indent="0" lvl="0" marL="0" rtl="0" algn="l">
                        <a:spcBef>
                          <a:spcPts val="0"/>
                        </a:spcBef>
                        <a:spcAft>
                          <a:spcPts val="0"/>
                        </a:spcAft>
                        <a:buClr>
                          <a:schemeClr val="dk1"/>
                        </a:buClr>
                        <a:buSzPts val="1100"/>
                        <a:buFont typeface="Arial"/>
                        <a:buNone/>
                      </a:pPr>
                      <a:r>
                        <a:rPr lang="en" sz="1000">
                          <a:solidFill>
                            <a:srgbClr val="D5A6BD"/>
                          </a:solidFill>
                          <a:latin typeface="Titillium Web"/>
                          <a:ea typeface="Titillium Web"/>
                          <a:cs typeface="Titillium Web"/>
                          <a:sym typeface="Titillium Web"/>
                        </a:rPr>
                        <a:t>membrane</a:t>
                      </a:r>
                      <a:r>
                        <a:rPr lang="en" sz="1000">
                          <a:latin typeface="Titillium Web"/>
                          <a:ea typeface="Titillium Web"/>
                          <a:cs typeface="Titillium Web"/>
                          <a:sym typeface="Titillium Web"/>
                        </a:rPr>
                        <a:t> of the thick </a:t>
                      </a:r>
                      <a:r>
                        <a:rPr lang="en" sz="1000">
                          <a:solidFill>
                            <a:srgbClr val="6FA8DC"/>
                          </a:solidFill>
                          <a:latin typeface="Titillium Web"/>
                          <a:ea typeface="Titillium Web"/>
                          <a:cs typeface="Titillium Web"/>
                          <a:sym typeface="Titillium Web"/>
                        </a:rPr>
                        <a:t>segment of</a:t>
                      </a:r>
                      <a:r>
                        <a:rPr lang="en" sz="1000">
                          <a:latin typeface="Titillium Web"/>
                          <a:ea typeface="Titillium Web"/>
                          <a:cs typeface="Titillium Web"/>
                          <a:sym typeface="Titillium Web"/>
                        </a:rPr>
                        <a:t> </a:t>
                      </a:r>
                      <a:r>
                        <a:rPr lang="en" sz="1000">
                          <a:solidFill>
                            <a:srgbClr val="6FA8DC"/>
                          </a:solidFill>
                          <a:latin typeface="Titillium Web"/>
                          <a:ea typeface="Titillium Web"/>
                          <a:cs typeface="Titillium Web"/>
                          <a:sym typeface="Titillium Web"/>
                        </a:rPr>
                        <a:t>the</a:t>
                      </a:r>
                      <a:r>
                        <a:rPr lang="en" sz="1000">
                          <a:latin typeface="Titillium Web"/>
                          <a:ea typeface="Titillium Web"/>
                          <a:cs typeface="Titillium Web"/>
                          <a:sym typeface="Titillium Web"/>
                        </a:rPr>
                        <a:t> ascending loop of Henle (TAL).</a:t>
                      </a:r>
                      <a:endParaRPr sz="1000">
                        <a:latin typeface="Titillium Web"/>
                        <a:ea typeface="Titillium Web"/>
                        <a:cs typeface="Titillium Web"/>
                        <a:sym typeface="Titillium Web"/>
                      </a:endParaRPr>
                    </a:p>
                    <a:p>
                      <a:pPr indent="0" lvl="0" marL="0" rtl="0" algn="l">
                        <a:spcBef>
                          <a:spcPts val="0"/>
                        </a:spcBef>
                        <a:spcAft>
                          <a:spcPts val="0"/>
                        </a:spcAft>
                        <a:buNone/>
                      </a:pPr>
                      <a:r>
                        <a:rPr lang="en" sz="1000">
                          <a:latin typeface="Titillium Web"/>
                          <a:ea typeface="Titillium Web"/>
                          <a:cs typeface="Titillium Web"/>
                          <a:sym typeface="Titillium Web"/>
                        </a:rPr>
                        <a:t>- Inihbit Ca++ and Mg++ reabsorption.(via paracellular pathway)</a:t>
                      </a:r>
                      <a:endParaRPr sz="1000">
                        <a:latin typeface="Titillium Web"/>
                        <a:ea typeface="Titillium Web"/>
                        <a:cs typeface="Titillium Web"/>
                        <a:sym typeface="Titillium Web"/>
                      </a:endParaRPr>
                    </a:p>
                    <a:p>
                      <a:pPr indent="0" lvl="0" marL="0" rtl="0" algn="l">
                        <a:spcBef>
                          <a:spcPts val="0"/>
                        </a:spcBef>
                        <a:spcAft>
                          <a:spcPts val="0"/>
                        </a:spcAft>
                        <a:buNone/>
                      </a:pPr>
                      <a:r>
                        <a:t/>
                      </a:r>
                      <a:endParaRPr sz="1000">
                        <a:latin typeface="Titillium Web"/>
                        <a:ea typeface="Titillium Web"/>
                        <a:cs typeface="Titillium Web"/>
                        <a:sym typeface="Titillium Web"/>
                      </a:endParaRPr>
                    </a:p>
                    <a:p>
                      <a:pPr indent="0" lvl="0" marL="0" rtl="0" algn="l">
                        <a:spcBef>
                          <a:spcPts val="0"/>
                        </a:spcBef>
                        <a:spcAft>
                          <a:spcPts val="0"/>
                        </a:spcAft>
                        <a:buNone/>
                      </a:pPr>
                      <a:r>
                        <a:t/>
                      </a:r>
                      <a:endParaRPr sz="1000">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hMerge="1"/>
                <a:tc hMerge="1"/>
                <a:tc hMerge="1"/>
              </a:tr>
              <a:tr h="952525">
                <a:tc>
                  <a:txBody>
                    <a:bodyPr/>
                    <a:lstStyle/>
                    <a:p>
                      <a:pPr indent="0" lvl="0" marL="0" rtl="0" algn="ctr">
                        <a:spcBef>
                          <a:spcPts val="0"/>
                        </a:spcBef>
                        <a:spcAft>
                          <a:spcPts val="0"/>
                        </a:spcAft>
                        <a:buNone/>
                      </a:pPr>
                      <a:r>
                        <a:rPr b="1" lang="en">
                          <a:latin typeface="Titillium Web"/>
                          <a:ea typeface="Titillium Web"/>
                          <a:cs typeface="Titillium Web"/>
                          <a:sym typeface="Titillium Web"/>
                        </a:rPr>
                        <a:t>P.K</a:t>
                      </a:r>
                      <a:endParaRPr b="1">
                        <a:latin typeface="Titillium Web"/>
                        <a:ea typeface="Titillium Web"/>
                        <a:cs typeface="Titillium Web"/>
                        <a:sym typeface="Titillium Web"/>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EEEEEE"/>
                    </a:solidFill>
                  </a:tcPr>
                </a:tc>
                <a:tc gridSpan="4">
                  <a:txBody>
                    <a:bodyPr/>
                    <a:lstStyle/>
                    <a:p>
                      <a:pPr indent="0" lvl="0" marL="0" rtl="0" algn="l">
                        <a:spcBef>
                          <a:spcPts val="0"/>
                        </a:spcBef>
                        <a:spcAft>
                          <a:spcPts val="0"/>
                        </a:spcAft>
                        <a:buClr>
                          <a:schemeClr val="dk1"/>
                        </a:buClr>
                        <a:buSzPts val="1100"/>
                        <a:buFont typeface="Arial"/>
                        <a:buNone/>
                      </a:pPr>
                      <a:r>
                        <a:rPr lang="en" sz="1000">
                          <a:latin typeface="Titillium Web"/>
                          <a:ea typeface="Titillium Web"/>
                          <a:cs typeface="Titillium Web"/>
                          <a:sym typeface="Titillium Web"/>
                        </a:rPr>
                        <a:t>- Given orally or I.V </a:t>
                      </a:r>
                      <a:r>
                        <a:rPr lang="en" sz="800">
                          <a:solidFill>
                            <a:srgbClr val="93C47D"/>
                          </a:solidFill>
                          <a:latin typeface="Titillium Web"/>
                          <a:ea typeface="Titillium Web"/>
                          <a:cs typeface="Titillium Web"/>
                          <a:sym typeface="Titillium Web"/>
                        </a:rPr>
                        <a:t>(reserved for emergency situations)</a:t>
                      </a:r>
                      <a:endParaRPr sz="800">
                        <a:solidFill>
                          <a:srgbClr val="93C47D"/>
                        </a:solidFill>
                        <a:latin typeface="Titillium Web"/>
                        <a:ea typeface="Titillium Web"/>
                        <a:cs typeface="Titillium Web"/>
                        <a:sym typeface="Titillium Web"/>
                      </a:endParaRPr>
                    </a:p>
                    <a:p>
                      <a:pPr indent="0" lvl="0" marL="0" rtl="0" algn="l">
                        <a:spcBef>
                          <a:spcPts val="0"/>
                        </a:spcBef>
                        <a:spcAft>
                          <a:spcPts val="0"/>
                        </a:spcAft>
                        <a:buClr>
                          <a:schemeClr val="dk1"/>
                        </a:buClr>
                        <a:buSzPts val="1100"/>
                        <a:buFont typeface="Arial"/>
                        <a:buNone/>
                      </a:pPr>
                      <a:r>
                        <a:rPr lang="en" sz="1000">
                          <a:latin typeface="Titillium Web"/>
                          <a:ea typeface="Titillium Web"/>
                          <a:cs typeface="Titillium Web"/>
                          <a:sym typeface="Titillium Web"/>
                        </a:rPr>
                        <a:t>- Have fast onset of action (for emergency)</a:t>
                      </a:r>
                      <a:endParaRPr sz="1000">
                        <a:latin typeface="Titillium Web"/>
                        <a:ea typeface="Titillium Web"/>
                        <a:cs typeface="Titillium Web"/>
                        <a:sym typeface="Titillium Web"/>
                      </a:endParaRPr>
                    </a:p>
                    <a:p>
                      <a:pPr indent="0" lvl="0" marL="0" rtl="0" algn="l">
                        <a:spcBef>
                          <a:spcPts val="0"/>
                        </a:spcBef>
                        <a:spcAft>
                          <a:spcPts val="0"/>
                        </a:spcAft>
                        <a:buClr>
                          <a:schemeClr val="dk1"/>
                        </a:buClr>
                        <a:buSzPts val="1100"/>
                        <a:buFont typeface="Arial"/>
                        <a:buNone/>
                      </a:pPr>
                      <a:r>
                        <a:rPr lang="en" sz="1000">
                          <a:latin typeface="Titillium Web"/>
                          <a:ea typeface="Titillium Web"/>
                          <a:cs typeface="Titillium Web"/>
                          <a:sym typeface="Titillium Web"/>
                        </a:rPr>
                        <a:t>- Have short duration of action</a:t>
                      </a:r>
                      <a:endParaRPr sz="1000">
                        <a:latin typeface="Titillium Web"/>
                        <a:ea typeface="Titillium Web"/>
                        <a:cs typeface="Titillium Web"/>
                        <a:sym typeface="Titillium Web"/>
                      </a:endParaRPr>
                    </a:p>
                    <a:p>
                      <a:pPr indent="0" lvl="0" marL="0" rtl="0" algn="l">
                        <a:spcBef>
                          <a:spcPts val="0"/>
                        </a:spcBef>
                        <a:spcAft>
                          <a:spcPts val="0"/>
                        </a:spcAft>
                        <a:buClr>
                          <a:schemeClr val="dk1"/>
                        </a:buClr>
                        <a:buSzPts val="1100"/>
                        <a:buFont typeface="Arial"/>
                        <a:buNone/>
                      </a:pPr>
                      <a:r>
                        <a:rPr lang="en" sz="1000">
                          <a:latin typeface="Titillium Web"/>
                          <a:ea typeface="Titillium Web"/>
                          <a:cs typeface="Titillium Web"/>
                          <a:sym typeface="Titillium Web"/>
                        </a:rPr>
                        <a:t>- Excreted by active tubular secretion of weak acids into urine </a:t>
                      </a:r>
                      <a:r>
                        <a:rPr lang="en" sz="1000">
                          <a:solidFill>
                            <a:srgbClr val="6FA8DC"/>
                          </a:solidFill>
                          <a:latin typeface="Titillium Web"/>
                          <a:ea typeface="Titillium Web"/>
                          <a:cs typeface="Titillium Web"/>
                          <a:sym typeface="Titillium Web"/>
                        </a:rPr>
                        <a:t>(avidly bound to plasma proteins)</a:t>
                      </a:r>
                      <a:endParaRPr sz="1000">
                        <a:solidFill>
                          <a:srgbClr val="6FA8DC"/>
                        </a:solidFill>
                        <a:latin typeface="Titillium Web"/>
                        <a:ea typeface="Titillium Web"/>
                        <a:cs typeface="Titillium Web"/>
                        <a:sym typeface="Titillium Web"/>
                      </a:endParaRPr>
                    </a:p>
                    <a:p>
                      <a:pPr indent="0" lvl="0" marL="0" rtl="0" algn="l">
                        <a:spcBef>
                          <a:spcPts val="0"/>
                        </a:spcBef>
                        <a:spcAft>
                          <a:spcPts val="0"/>
                        </a:spcAft>
                        <a:buNone/>
                      </a:pPr>
                      <a:r>
                        <a:rPr lang="en" sz="1000">
                          <a:latin typeface="Titillium Web"/>
                          <a:ea typeface="Titillium Web"/>
                          <a:cs typeface="Titillium Web"/>
                          <a:sym typeface="Titillium Web"/>
                        </a:rPr>
                        <a:t>- Interfere with uric acid secretion (hyperuricemia) </a:t>
                      </a:r>
                      <a:r>
                        <a:rPr lang="en" sz="1000">
                          <a:solidFill>
                            <a:srgbClr val="93C47D"/>
                          </a:solidFill>
                          <a:latin typeface="Titillium Web"/>
                          <a:ea typeface="Titillium Web"/>
                          <a:cs typeface="Titillium Web"/>
                          <a:sym typeface="Titillium Web"/>
                        </a:rPr>
                        <a:t>contraindicated in gout</a:t>
                      </a:r>
                      <a:endParaRPr sz="1000">
                        <a:solidFill>
                          <a:srgbClr val="93C47D"/>
                        </a:solidFill>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hMerge="1"/>
                <a:tc hMerge="1"/>
                <a:tc hMerge="1"/>
              </a:tr>
              <a:tr h="1259850">
                <a:tc>
                  <a:txBody>
                    <a:bodyPr/>
                    <a:lstStyle/>
                    <a:p>
                      <a:pPr indent="0" lvl="0" marL="0" rtl="0" algn="ctr">
                        <a:spcBef>
                          <a:spcPts val="0"/>
                        </a:spcBef>
                        <a:spcAft>
                          <a:spcPts val="0"/>
                        </a:spcAft>
                        <a:buNone/>
                      </a:pPr>
                      <a:r>
                        <a:rPr b="1" lang="en">
                          <a:latin typeface="Titillium Web"/>
                          <a:ea typeface="Titillium Web"/>
                          <a:cs typeface="Titillium Web"/>
                          <a:sym typeface="Titillium Web"/>
                        </a:rPr>
                        <a:t>Pharmacological Actions</a:t>
                      </a:r>
                      <a:endParaRPr b="1">
                        <a:latin typeface="Titillium Web"/>
                        <a:ea typeface="Titillium Web"/>
                        <a:cs typeface="Titillium Web"/>
                        <a:sym typeface="Titillium Web"/>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EEEEEE"/>
                    </a:solidFill>
                  </a:tcPr>
                </a:tc>
                <a:tc gridSpan="4">
                  <a:txBody>
                    <a:bodyPr/>
                    <a:lstStyle/>
                    <a:p>
                      <a:pPr indent="0" lvl="0" marL="0" rtl="0" algn="l">
                        <a:spcBef>
                          <a:spcPts val="0"/>
                        </a:spcBef>
                        <a:spcAft>
                          <a:spcPts val="0"/>
                        </a:spcAft>
                        <a:buClr>
                          <a:schemeClr val="dk1"/>
                        </a:buClr>
                        <a:buSzPts val="1100"/>
                        <a:buFont typeface="Arial"/>
                        <a:buNone/>
                      </a:pPr>
                      <a:r>
                        <a:rPr lang="en" sz="1000">
                          <a:latin typeface="Titillium Web"/>
                          <a:ea typeface="Titillium Web"/>
                          <a:cs typeface="Titillium Web"/>
                          <a:sym typeface="Titillium Web"/>
                        </a:rPr>
                        <a:t>- ↑ Urinary excretion of Na , K+ , Ca++ and Mg++.</a:t>
                      </a:r>
                      <a:endParaRPr sz="1000">
                        <a:latin typeface="Titillium Web"/>
                        <a:ea typeface="Titillium Web"/>
                        <a:cs typeface="Titillium Web"/>
                        <a:sym typeface="Titillium Web"/>
                      </a:endParaRPr>
                    </a:p>
                    <a:p>
                      <a:pPr indent="0" lvl="0" marL="0" rtl="0" algn="l">
                        <a:spcBef>
                          <a:spcPts val="0"/>
                        </a:spcBef>
                        <a:spcAft>
                          <a:spcPts val="0"/>
                        </a:spcAft>
                        <a:buClr>
                          <a:schemeClr val="dk1"/>
                        </a:buClr>
                        <a:buSzPts val="1100"/>
                        <a:buFont typeface="Arial"/>
                        <a:buNone/>
                      </a:pPr>
                      <a:r>
                        <a:rPr lang="en" sz="1000">
                          <a:latin typeface="Titillium Web"/>
                          <a:ea typeface="Titillium Web"/>
                          <a:cs typeface="Titillium Web"/>
                          <a:sym typeface="Titillium Web"/>
                        </a:rPr>
                        <a:t>- ↑ Urine volume</a:t>
                      </a:r>
                      <a:endParaRPr sz="1000">
                        <a:latin typeface="Titillium Web"/>
                        <a:ea typeface="Titillium Web"/>
                        <a:cs typeface="Titillium Web"/>
                        <a:sym typeface="Titillium Web"/>
                      </a:endParaRPr>
                    </a:p>
                    <a:p>
                      <a:pPr indent="0" lvl="0" marL="0" rtl="0" algn="l">
                        <a:spcBef>
                          <a:spcPts val="0"/>
                        </a:spcBef>
                        <a:spcAft>
                          <a:spcPts val="0"/>
                        </a:spcAft>
                        <a:buClr>
                          <a:schemeClr val="dk1"/>
                        </a:buClr>
                        <a:buSzPts val="1100"/>
                        <a:buFont typeface="Arial"/>
                        <a:buNone/>
                      </a:pPr>
                      <a:r>
                        <a:rPr lang="en" sz="1000">
                          <a:latin typeface="Titillium Web"/>
                          <a:ea typeface="Titillium Web"/>
                          <a:cs typeface="Titillium Web"/>
                          <a:sym typeface="Titillium Web"/>
                        </a:rPr>
                        <a:t>-</a:t>
                      </a:r>
                      <a:r>
                        <a:rPr lang="en" sz="1000">
                          <a:solidFill>
                            <a:srgbClr val="6FA8DC"/>
                          </a:solidFill>
                          <a:latin typeface="Titillium Web"/>
                          <a:ea typeface="Titillium Web"/>
                          <a:cs typeface="Titillium Web"/>
                          <a:sym typeface="Titillium Web"/>
                        </a:rPr>
                        <a:t> Induce expression of COX, PGE↓, salt transport in TAL.</a:t>
                      </a:r>
                      <a:endParaRPr sz="1000">
                        <a:solidFill>
                          <a:srgbClr val="6FA8DC"/>
                        </a:solidFill>
                        <a:latin typeface="Titillium Web"/>
                        <a:ea typeface="Titillium Web"/>
                        <a:cs typeface="Titillium Web"/>
                        <a:sym typeface="Titillium Web"/>
                      </a:endParaRPr>
                    </a:p>
                    <a:p>
                      <a:pPr indent="0" lvl="0" marL="0" rtl="0" algn="l">
                        <a:spcBef>
                          <a:spcPts val="0"/>
                        </a:spcBef>
                        <a:spcAft>
                          <a:spcPts val="0"/>
                        </a:spcAft>
                        <a:buClr>
                          <a:schemeClr val="dk1"/>
                        </a:buClr>
                        <a:buSzPts val="1100"/>
                        <a:buFont typeface="Arial"/>
                        <a:buNone/>
                      </a:pPr>
                      <a:r>
                        <a:rPr lang="en" sz="1000">
                          <a:latin typeface="Titillium Web"/>
                          <a:ea typeface="Titillium Web"/>
                          <a:cs typeface="Titillium Web"/>
                          <a:sym typeface="Titillium Web"/>
                        </a:rPr>
                        <a:t>-</a:t>
                      </a:r>
                      <a:r>
                        <a:rPr lang="en" sz="1000">
                          <a:solidFill>
                            <a:srgbClr val="6FA8DC"/>
                          </a:solidFill>
                          <a:latin typeface="Titillium Web"/>
                          <a:ea typeface="Titillium Web"/>
                          <a:cs typeface="Titillium Web"/>
                          <a:sym typeface="Titillium Web"/>
                        </a:rPr>
                        <a:t> ↓ Renal vascular resistance &amp; </a:t>
                      </a:r>
                      <a:r>
                        <a:rPr lang="en" sz="1000">
                          <a:solidFill>
                            <a:srgbClr val="990000"/>
                          </a:solidFill>
                          <a:latin typeface="Titillium Web"/>
                          <a:ea typeface="Titillium Web"/>
                          <a:cs typeface="Titillium Web"/>
                          <a:sym typeface="Titillium Web"/>
                        </a:rPr>
                        <a:t>↑renal blood flow</a:t>
                      </a:r>
                      <a:r>
                        <a:rPr lang="en" sz="1000">
                          <a:solidFill>
                            <a:srgbClr val="6FA8DC"/>
                          </a:solidFill>
                          <a:latin typeface="Titillium Web"/>
                          <a:ea typeface="Titillium Web"/>
                          <a:cs typeface="Titillium Web"/>
                          <a:sym typeface="Titillium Web"/>
                        </a:rPr>
                        <a:t> (which increases the urine volume) because of PG </a:t>
                      </a:r>
                      <a:r>
                        <a:rPr lang="en" sz="1000">
                          <a:solidFill>
                            <a:srgbClr val="999999"/>
                          </a:solidFill>
                          <a:latin typeface="Titillium Web"/>
                          <a:ea typeface="Titillium Web"/>
                          <a:cs typeface="Titillium Web"/>
                          <a:sym typeface="Titillium Web"/>
                        </a:rPr>
                        <a:t>(</a:t>
                      </a:r>
                      <a:r>
                        <a:rPr lang="en" sz="1000">
                          <a:solidFill>
                            <a:srgbClr val="999999"/>
                          </a:solidFill>
                          <a:latin typeface="Titillium Web"/>
                          <a:ea typeface="Titillium Web"/>
                          <a:cs typeface="Titillium Web"/>
                          <a:sym typeface="Titillium Web"/>
                        </a:rPr>
                        <a:t>Increase prostaglandin E2 and I2)</a:t>
                      </a:r>
                      <a:endParaRPr sz="1000">
                        <a:solidFill>
                          <a:srgbClr val="999999"/>
                        </a:solidFill>
                        <a:latin typeface="Titillium Web"/>
                        <a:ea typeface="Titillium Web"/>
                        <a:cs typeface="Titillium Web"/>
                        <a:sym typeface="Titillium Web"/>
                      </a:endParaRPr>
                    </a:p>
                    <a:p>
                      <a:pPr indent="0" lvl="0" marL="0" rtl="0" algn="l">
                        <a:spcBef>
                          <a:spcPts val="0"/>
                        </a:spcBef>
                        <a:spcAft>
                          <a:spcPts val="0"/>
                        </a:spcAft>
                        <a:buClr>
                          <a:schemeClr val="dk1"/>
                        </a:buClr>
                        <a:buSzPts val="1100"/>
                        <a:buFont typeface="Arial"/>
                        <a:buNone/>
                      </a:pPr>
                      <a:r>
                        <a:rPr lang="en" sz="1000">
                          <a:latin typeface="Titillium Web"/>
                          <a:ea typeface="Titillium Web"/>
                          <a:cs typeface="Titillium Web"/>
                          <a:sym typeface="Titillium Web"/>
                        </a:rPr>
                        <a:t>-</a:t>
                      </a:r>
                      <a:r>
                        <a:rPr lang="en" sz="1000">
                          <a:solidFill>
                            <a:srgbClr val="6FA8DC"/>
                          </a:solidFill>
                          <a:latin typeface="Titillium Web"/>
                          <a:ea typeface="Titillium Web"/>
                          <a:cs typeface="Titillium Web"/>
                          <a:sym typeface="Titillium Web"/>
                        </a:rPr>
                        <a:t> Furosemide and ethacrynic acid reduce pulmonary congestion and left ventricular filling pressure in heart</a:t>
                      </a:r>
                      <a:endParaRPr sz="1000">
                        <a:solidFill>
                          <a:srgbClr val="6FA8DC"/>
                        </a:solidFill>
                        <a:latin typeface="Titillium Web"/>
                        <a:ea typeface="Titillium Web"/>
                        <a:cs typeface="Titillium Web"/>
                        <a:sym typeface="Titillium Web"/>
                      </a:endParaRPr>
                    </a:p>
                    <a:p>
                      <a:pPr indent="0" lvl="0" marL="0" rtl="0" algn="l">
                        <a:spcBef>
                          <a:spcPts val="0"/>
                        </a:spcBef>
                        <a:spcAft>
                          <a:spcPts val="0"/>
                        </a:spcAft>
                        <a:buNone/>
                      </a:pPr>
                      <a:r>
                        <a:rPr lang="en" sz="1000">
                          <a:solidFill>
                            <a:srgbClr val="6FA8DC"/>
                          </a:solidFill>
                          <a:latin typeface="Titillium Web"/>
                          <a:ea typeface="Titillium Web"/>
                          <a:cs typeface="Titillium Web"/>
                          <a:sym typeface="Titillium Web"/>
                        </a:rPr>
                        <a:t>failure →↑venous capacitance</a:t>
                      </a:r>
                      <a:endParaRPr sz="1000">
                        <a:solidFill>
                          <a:srgbClr val="6FA8DC"/>
                        </a:solidFill>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hMerge="1"/>
                <a:tc hMerge="1"/>
                <a:tc hMerge="1"/>
              </a:tr>
              <a:tr h="1413500">
                <a:tc>
                  <a:txBody>
                    <a:bodyPr/>
                    <a:lstStyle/>
                    <a:p>
                      <a:pPr indent="0" lvl="0" marL="0" rtl="0" algn="ctr">
                        <a:spcBef>
                          <a:spcPts val="0"/>
                        </a:spcBef>
                        <a:spcAft>
                          <a:spcPts val="0"/>
                        </a:spcAft>
                        <a:buNone/>
                      </a:pPr>
                      <a:r>
                        <a:rPr b="1" lang="en">
                          <a:latin typeface="Titillium Web"/>
                          <a:ea typeface="Titillium Web"/>
                          <a:cs typeface="Titillium Web"/>
                          <a:sym typeface="Titillium Web"/>
                        </a:rPr>
                        <a:t>Uses</a:t>
                      </a:r>
                      <a:endParaRPr b="1">
                        <a:latin typeface="Titillium Web"/>
                        <a:ea typeface="Titillium Web"/>
                        <a:cs typeface="Titillium Web"/>
                        <a:sym typeface="Titillium Web"/>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EEEEEE"/>
                    </a:solidFill>
                  </a:tcPr>
                </a:tc>
                <a:tc gridSpan="4">
                  <a:txBody>
                    <a:bodyPr/>
                    <a:lstStyle/>
                    <a:p>
                      <a:pPr indent="0" lvl="0" marL="0" rtl="0" algn="l">
                        <a:spcBef>
                          <a:spcPts val="0"/>
                        </a:spcBef>
                        <a:spcAft>
                          <a:spcPts val="0"/>
                        </a:spcAft>
                        <a:buClr>
                          <a:schemeClr val="dk1"/>
                        </a:buClr>
                        <a:buSzPts val="1100"/>
                        <a:buFont typeface="Arial"/>
                        <a:buNone/>
                      </a:pPr>
                      <a:r>
                        <a:rPr lang="en" sz="1000">
                          <a:latin typeface="Titillium Web"/>
                          <a:ea typeface="Titillium Web"/>
                          <a:cs typeface="Titillium Web"/>
                          <a:sym typeface="Titillium Web"/>
                        </a:rPr>
                        <a:t>Drugs of choice for emergency (acute) situations such as :</a:t>
                      </a:r>
                      <a:endParaRPr sz="1000">
                        <a:latin typeface="Titillium Web"/>
                        <a:ea typeface="Titillium Web"/>
                        <a:cs typeface="Titillium Web"/>
                        <a:sym typeface="Titillium Web"/>
                      </a:endParaRPr>
                    </a:p>
                    <a:p>
                      <a:pPr indent="0" lvl="0" marL="0" rtl="0" algn="l">
                        <a:spcBef>
                          <a:spcPts val="0"/>
                        </a:spcBef>
                        <a:spcAft>
                          <a:spcPts val="0"/>
                        </a:spcAft>
                        <a:buClr>
                          <a:schemeClr val="dk1"/>
                        </a:buClr>
                        <a:buSzPts val="1100"/>
                        <a:buFont typeface="Arial"/>
                        <a:buNone/>
                      </a:pPr>
                      <a:r>
                        <a:rPr lang="en" sz="1000">
                          <a:latin typeface="Titillium Web"/>
                          <a:ea typeface="Titillium Web"/>
                          <a:cs typeface="Titillium Web"/>
                          <a:sym typeface="Titillium Web"/>
                        </a:rPr>
                        <a:t>- </a:t>
                      </a:r>
                      <a:r>
                        <a:rPr lang="en" sz="1000">
                          <a:solidFill>
                            <a:srgbClr val="6FA8DC"/>
                          </a:solidFill>
                          <a:latin typeface="Titillium Web"/>
                          <a:ea typeface="Titillium Web"/>
                          <a:cs typeface="Titillium Web"/>
                          <a:sym typeface="Titillium Web"/>
                        </a:rPr>
                        <a:t>severe</a:t>
                      </a:r>
                      <a:r>
                        <a:rPr lang="en" sz="1000">
                          <a:latin typeface="Titillium Web"/>
                          <a:ea typeface="Titillium Web"/>
                          <a:cs typeface="Titillium Web"/>
                          <a:sym typeface="Titillium Web"/>
                        </a:rPr>
                        <a:t> </a:t>
                      </a:r>
                      <a:r>
                        <a:rPr b="1" lang="en" sz="1000">
                          <a:latin typeface="Titillium Web"/>
                          <a:ea typeface="Titillium Web"/>
                          <a:cs typeface="Titillium Web"/>
                          <a:sym typeface="Titillium Web"/>
                        </a:rPr>
                        <a:t>edema</a:t>
                      </a:r>
                      <a:r>
                        <a:rPr lang="en" sz="1000">
                          <a:latin typeface="Titillium Web"/>
                          <a:ea typeface="Titillium Web"/>
                          <a:cs typeface="Titillium Web"/>
                          <a:sym typeface="Titillium Web"/>
                        </a:rPr>
                        <a:t> </a:t>
                      </a:r>
                      <a:r>
                        <a:rPr lang="en" sz="1000">
                          <a:solidFill>
                            <a:srgbClr val="D5A6BD"/>
                          </a:solidFill>
                          <a:latin typeface="Titillium Web"/>
                          <a:ea typeface="Titillium Web"/>
                          <a:cs typeface="Titillium Web"/>
                          <a:sym typeface="Titillium Web"/>
                        </a:rPr>
                        <a:t>associated with congestive heart failure, nephrotic syndrome.</a:t>
                      </a:r>
                      <a:endParaRPr sz="1000">
                        <a:solidFill>
                          <a:srgbClr val="D5A6BD"/>
                        </a:solidFill>
                        <a:latin typeface="Titillium Web"/>
                        <a:ea typeface="Titillium Web"/>
                        <a:cs typeface="Titillium Web"/>
                        <a:sym typeface="Titillium Web"/>
                      </a:endParaRPr>
                    </a:p>
                    <a:p>
                      <a:pPr indent="0" lvl="0" marL="0" rtl="0" algn="l">
                        <a:spcBef>
                          <a:spcPts val="0"/>
                        </a:spcBef>
                        <a:spcAft>
                          <a:spcPts val="0"/>
                        </a:spcAft>
                        <a:buClr>
                          <a:schemeClr val="dk1"/>
                        </a:buClr>
                        <a:buSzPts val="1100"/>
                        <a:buFont typeface="Arial"/>
                        <a:buNone/>
                      </a:pPr>
                      <a:r>
                        <a:rPr lang="en" sz="1000">
                          <a:latin typeface="Titillium Web"/>
                          <a:ea typeface="Titillium Web"/>
                          <a:cs typeface="Titillium Web"/>
                          <a:sym typeface="Titillium Web"/>
                        </a:rPr>
                        <a:t>- </a:t>
                      </a:r>
                      <a:r>
                        <a:rPr lang="en" sz="1000">
                          <a:solidFill>
                            <a:srgbClr val="6FA8DC"/>
                          </a:solidFill>
                          <a:latin typeface="Titillium Web"/>
                          <a:ea typeface="Titillium Web"/>
                          <a:cs typeface="Titillium Web"/>
                          <a:sym typeface="Titillium Web"/>
                        </a:rPr>
                        <a:t>Increase venous capacitance</a:t>
                      </a:r>
                      <a:r>
                        <a:rPr lang="en" sz="1000">
                          <a:latin typeface="Titillium Web"/>
                          <a:ea typeface="Titillium Web"/>
                          <a:cs typeface="Titillium Web"/>
                          <a:sym typeface="Titillium Web"/>
                        </a:rPr>
                        <a:t> → </a:t>
                      </a:r>
                      <a:r>
                        <a:rPr b="1" lang="en" sz="1000">
                          <a:latin typeface="Titillium Web"/>
                          <a:ea typeface="Titillium Web"/>
                          <a:cs typeface="Titillium Web"/>
                          <a:sym typeface="Titillium Web"/>
                        </a:rPr>
                        <a:t>Acute</a:t>
                      </a:r>
                      <a:r>
                        <a:rPr lang="en" sz="1000">
                          <a:latin typeface="Titillium Web"/>
                          <a:ea typeface="Titillium Web"/>
                          <a:cs typeface="Titillium Web"/>
                          <a:sym typeface="Titillium Web"/>
                        </a:rPr>
                        <a:t> Pulmonary Edema</a:t>
                      </a:r>
                      <a:endParaRPr sz="1000">
                        <a:latin typeface="Titillium Web"/>
                        <a:ea typeface="Titillium Web"/>
                        <a:cs typeface="Titillium Web"/>
                        <a:sym typeface="Titillium Web"/>
                      </a:endParaRPr>
                    </a:p>
                    <a:p>
                      <a:pPr indent="0" lvl="0" marL="0" rtl="0" algn="l">
                        <a:spcBef>
                          <a:spcPts val="0"/>
                        </a:spcBef>
                        <a:spcAft>
                          <a:spcPts val="0"/>
                        </a:spcAft>
                        <a:buClr>
                          <a:schemeClr val="dk1"/>
                        </a:buClr>
                        <a:buSzPts val="1100"/>
                        <a:buFont typeface="Arial"/>
                        <a:buNone/>
                      </a:pPr>
                      <a:r>
                        <a:rPr lang="en" sz="1000">
                          <a:latin typeface="Titillium Web"/>
                          <a:ea typeface="Titillium Web"/>
                          <a:cs typeface="Titillium Web"/>
                          <a:sym typeface="Titillium Web"/>
                        </a:rPr>
                        <a:t>- </a:t>
                      </a:r>
                      <a:r>
                        <a:rPr lang="en" sz="1000">
                          <a:solidFill>
                            <a:srgbClr val="6FA8DC"/>
                          </a:solidFill>
                          <a:latin typeface="Titillium Web"/>
                          <a:ea typeface="Titillium Web"/>
                          <a:cs typeface="Titillium Web"/>
                          <a:sym typeface="Titillium Web"/>
                        </a:rPr>
                        <a:t>Increase Ca excretion</a:t>
                      </a:r>
                      <a:r>
                        <a:rPr lang="en" sz="1000">
                          <a:latin typeface="Titillium Web"/>
                          <a:ea typeface="Titillium Web"/>
                          <a:cs typeface="Titillium Web"/>
                          <a:sym typeface="Titillium Web"/>
                        </a:rPr>
                        <a:t> → </a:t>
                      </a:r>
                      <a:r>
                        <a:rPr b="1" lang="en" sz="1000">
                          <a:latin typeface="Titillium Web"/>
                          <a:ea typeface="Titillium Web"/>
                          <a:cs typeface="Titillium Web"/>
                          <a:sym typeface="Titillium Web"/>
                        </a:rPr>
                        <a:t>Acute</a:t>
                      </a:r>
                      <a:r>
                        <a:rPr lang="en" sz="1000">
                          <a:latin typeface="Titillium Web"/>
                          <a:ea typeface="Titillium Web"/>
                          <a:cs typeface="Titillium Web"/>
                          <a:sym typeface="Titillium Web"/>
                        </a:rPr>
                        <a:t> Hypercalcemia</a:t>
                      </a:r>
                      <a:endParaRPr sz="1000">
                        <a:latin typeface="Titillium Web"/>
                        <a:ea typeface="Titillium Web"/>
                        <a:cs typeface="Titillium Web"/>
                        <a:sym typeface="Titillium Web"/>
                      </a:endParaRPr>
                    </a:p>
                    <a:p>
                      <a:pPr indent="0" lvl="0" marL="0" rtl="0" algn="l">
                        <a:spcBef>
                          <a:spcPts val="0"/>
                        </a:spcBef>
                        <a:spcAft>
                          <a:spcPts val="0"/>
                        </a:spcAft>
                        <a:buClr>
                          <a:schemeClr val="dk1"/>
                        </a:buClr>
                        <a:buSzPts val="1100"/>
                        <a:buFont typeface="Arial"/>
                        <a:buNone/>
                      </a:pPr>
                      <a:r>
                        <a:rPr lang="en" sz="1000">
                          <a:latin typeface="Titillium Web"/>
                          <a:ea typeface="Titillium Web"/>
                          <a:cs typeface="Titillium Web"/>
                          <a:sym typeface="Titillium Web"/>
                        </a:rPr>
                        <a:t>- </a:t>
                      </a:r>
                      <a:r>
                        <a:rPr lang="en" sz="1000">
                          <a:solidFill>
                            <a:srgbClr val="6FA8DC"/>
                          </a:solidFill>
                          <a:latin typeface="Titillium Web"/>
                          <a:ea typeface="Titillium Web"/>
                          <a:cs typeface="Titillium Web"/>
                          <a:sym typeface="Titillium Web"/>
                        </a:rPr>
                        <a:t>Increase K+ excretion</a:t>
                      </a:r>
                      <a:r>
                        <a:rPr lang="en" sz="1000">
                          <a:latin typeface="Titillium Web"/>
                          <a:ea typeface="Titillium Web"/>
                          <a:cs typeface="Titillium Web"/>
                          <a:sym typeface="Titillium Web"/>
                        </a:rPr>
                        <a:t> → </a:t>
                      </a:r>
                      <a:r>
                        <a:rPr b="1" lang="en" sz="1000">
                          <a:latin typeface="Titillium Web"/>
                          <a:ea typeface="Titillium Web"/>
                          <a:cs typeface="Titillium Web"/>
                          <a:sym typeface="Titillium Web"/>
                        </a:rPr>
                        <a:t>Acute</a:t>
                      </a:r>
                      <a:r>
                        <a:rPr lang="en" sz="1000">
                          <a:latin typeface="Titillium Web"/>
                          <a:ea typeface="Titillium Web"/>
                          <a:cs typeface="Titillium Web"/>
                          <a:sym typeface="Titillium Web"/>
                        </a:rPr>
                        <a:t> Hyperkalemia</a:t>
                      </a:r>
                      <a:endParaRPr sz="1000">
                        <a:latin typeface="Titillium Web"/>
                        <a:ea typeface="Titillium Web"/>
                        <a:cs typeface="Titillium Web"/>
                        <a:sym typeface="Titillium Web"/>
                      </a:endParaRPr>
                    </a:p>
                    <a:p>
                      <a:pPr indent="0" lvl="0" marL="0" rtl="0" algn="l">
                        <a:spcBef>
                          <a:spcPts val="0"/>
                        </a:spcBef>
                        <a:spcAft>
                          <a:spcPts val="0"/>
                        </a:spcAft>
                        <a:buClr>
                          <a:schemeClr val="dk1"/>
                        </a:buClr>
                        <a:buSzPts val="1100"/>
                        <a:buFont typeface="Arial"/>
                        <a:buNone/>
                      </a:pPr>
                      <a:r>
                        <a:rPr lang="en" sz="1000">
                          <a:latin typeface="Titillium Web"/>
                          <a:ea typeface="Titillium Web"/>
                          <a:cs typeface="Titillium Web"/>
                          <a:sym typeface="Titillium Web"/>
                        </a:rPr>
                        <a:t>- </a:t>
                      </a:r>
                      <a:r>
                        <a:rPr lang="en" sz="1000">
                          <a:solidFill>
                            <a:srgbClr val="6FA8DC"/>
                          </a:solidFill>
                          <a:latin typeface="Titillium Web"/>
                          <a:ea typeface="Titillium Web"/>
                          <a:cs typeface="Titillium Web"/>
                          <a:sym typeface="Titillium Web"/>
                        </a:rPr>
                        <a:t>Increase Na Excretion to 25% of Filtered Load </a:t>
                      </a:r>
                      <a:r>
                        <a:rPr lang="en" sz="1000">
                          <a:solidFill>
                            <a:schemeClr val="dk1"/>
                          </a:solidFill>
                          <a:latin typeface="Titillium Web"/>
                          <a:ea typeface="Titillium Web"/>
                          <a:cs typeface="Titillium Web"/>
                          <a:sym typeface="Titillium Web"/>
                        </a:rPr>
                        <a:t>→ </a:t>
                      </a:r>
                      <a:r>
                        <a:rPr lang="en" sz="1000">
                          <a:solidFill>
                            <a:srgbClr val="6FA8DC"/>
                          </a:solidFill>
                          <a:latin typeface="Titillium Web"/>
                          <a:ea typeface="Titillium Web"/>
                          <a:cs typeface="Titillium Web"/>
                          <a:sym typeface="Titillium Web"/>
                        </a:rPr>
                        <a:t>Treatment for Severe Edema</a:t>
                      </a:r>
                      <a:endParaRPr sz="1000">
                        <a:solidFill>
                          <a:srgbClr val="6FA8DC"/>
                        </a:solidFill>
                        <a:latin typeface="Titillium Web"/>
                        <a:ea typeface="Titillium Web"/>
                        <a:cs typeface="Titillium Web"/>
                        <a:sym typeface="Titillium Web"/>
                      </a:endParaRPr>
                    </a:p>
                    <a:p>
                      <a:pPr indent="0" lvl="0" marL="0" rtl="0" algn="l">
                        <a:spcBef>
                          <a:spcPts val="0"/>
                        </a:spcBef>
                        <a:spcAft>
                          <a:spcPts val="0"/>
                        </a:spcAft>
                        <a:buClr>
                          <a:schemeClr val="dk1"/>
                        </a:buClr>
                        <a:buSzPts val="1100"/>
                        <a:buFont typeface="Arial"/>
                        <a:buNone/>
                      </a:pPr>
                      <a:r>
                        <a:rPr lang="en" sz="1000">
                          <a:latin typeface="Titillium Web"/>
                          <a:ea typeface="Titillium Web"/>
                          <a:cs typeface="Titillium Web"/>
                          <a:sym typeface="Titillium Web"/>
                        </a:rPr>
                        <a:t>- </a:t>
                      </a:r>
                      <a:r>
                        <a:rPr lang="en" sz="1000">
                          <a:solidFill>
                            <a:srgbClr val="6FA8DC"/>
                          </a:solidFill>
                          <a:latin typeface="Titillium Web"/>
                          <a:ea typeface="Titillium Web"/>
                          <a:cs typeface="Titillium Web"/>
                          <a:sym typeface="Titillium Web"/>
                        </a:rPr>
                        <a:t>Increase urine volume</a:t>
                      </a:r>
                      <a:r>
                        <a:rPr lang="en" sz="1000">
                          <a:latin typeface="Titillium Web"/>
                          <a:ea typeface="Titillium Web"/>
                          <a:cs typeface="Titillium Web"/>
                          <a:sym typeface="Titillium Web"/>
                        </a:rPr>
                        <a:t> → </a:t>
                      </a:r>
                      <a:r>
                        <a:rPr lang="en" sz="1000">
                          <a:solidFill>
                            <a:srgbClr val="6FA8DC"/>
                          </a:solidFill>
                          <a:latin typeface="Titillium Web"/>
                          <a:ea typeface="Titillium Web"/>
                          <a:cs typeface="Titillium Web"/>
                          <a:sym typeface="Titillium Web"/>
                        </a:rPr>
                        <a:t>Oliguric ARF</a:t>
                      </a:r>
                      <a:endParaRPr sz="1000">
                        <a:solidFill>
                          <a:srgbClr val="6FA8DC"/>
                        </a:solidFill>
                        <a:latin typeface="Titillium Web"/>
                        <a:ea typeface="Titillium Web"/>
                        <a:cs typeface="Titillium Web"/>
                        <a:sym typeface="Titillium Web"/>
                      </a:endParaRPr>
                    </a:p>
                    <a:p>
                      <a:pPr indent="0" lvl="0" marL="0" rtl="0" algn="l">
                        <a:spcBef>
                          <a:spcPts val="0"/>
                        </a:spcBef>
                        <a:spcAft>
                          <a:spcPts val="0"/>
                        </a:spcAft>
                        <a:buNone/>
                      </a:pPr>
                      <a:r>
                        <a:rPr lang="en" sz="1000">
                          <a:latin typeface="Titillium Web"/>
                          <a:ea typeface="Titillium Web"/>
                          <a:cs typeface="Titillium Web"/>
                          <a:sym typeface="Titillium Web"/>
                        </a:rPr>
                        <a:t>- </a:t>
                      </a:r>
                      <a:r>
                        <a:rPr lang="en" sz="1000">
                          <a:solidFill>
                            <a:srgbClr val="6FA8DC"/>
                          </a:solidFill>
                          <a:latin typeface="Titillium Web"/>
                          <a:ea typeface="Titillium Web"/>
                          <a:cs typeface="Titillium Web"/>
                          <a:sym typeface="Titillium Web"/>
                        </a:rPr>
                        <a:t>Anion overdose</a:t>
                      </a:r>
                      <a:r>
                        <a:rPr lang="en" sz="1000">
                          <a:latin typeface="Titillium Web"/>
                          <a:ea typeface="Titillium Web"/>
                          <a:cs typeface="Titillium Web"/>
                          <a:sym typeface="Titillium Web"/>
                        </a:rPr>
                        <a:t> → </a:t>
                      </a:r>
                      <a:r>
                        <a:rPr lang="en" sz="1000">
                          <a:solidFill>
                            <a:srgbClr val="6FA8DC"/>
                          </a:solidFill>
                          <a:latin typeface="Titillium Web"/>
                          <a:ea typeface="Titillium Web"/>
                          <a:cs typeface="Titillium Web"/>
                          <a:sym typeface="Titillium Web"/>
                        </a:rPr>
                        <a:t>Toxicity of Br, F &amp; I (anion overdose)</a:t>
                      </a:r>
                      <a:endParaRPr sz="1000">
                        <a:solidFill>
                          <a:srgbClr val="999999"/>
                        </a:solidFill>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hMerge="1"/>
                <a:tc hMerge="1"/>
                <a:tc hMerge="1"/>
              </a:tr>
              <a:tr h="1567125">
                <a:tc>
                  <a:txBody>
                    <a:bodyPr/>
                    <a:lstStyle/>
                    <a:p>
                      <a:pPr indent="0" lvl="0" marL="0" rtl="0" algn="ctr">
                        <a:spcBef>
                          <a:spcPts val="0"/>
                        </a:spcBef>
                        <a:spcAft>
                          <a:spcPts val="0"/>
                        </a:spcAft>
                        <a:buNone/>
                      </a:pPr>
                      <a:r>
                        <a:rPr b="1" lang="en">
                          <a:latin typeface="Titillium Web"/>
                          <a:ea typeface="Titillium Web"/>
                          <a:cs typeface="Titillium Web"/>
                          <a:sym typeface="Titillium Web"/>
                        </a:rPr>
                        <a:t>ADRs</a:t>
                      </a:r>
                      <a:endParaRPr b="1">
                        <a:latin typeface="Titillium Web"/>
                        <a:ea typeface="Titillium Web"/>
                        <a:cs typeface="Titillium Web"/>
                        <a:sym typeface="Titillium Web"/>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EEEEEE"/>
                    </a:solidFill>
                  </a:tcPr>
                </a:tc>
                <a:tc gridSpan="4">
                  <a:txBody>
                    <a:bodyPr/>
                    <a:lstStyle/>
                    <a:p>
                      <a:pPr indent="0" lvl="0" marL="0" rtl="0" algn="l">
                        <a:spcBef>
                          <a:spcPts val="0"/>
                        </a:spcBef>
                        <a:spcAft>
                          <a:spcPts val="0"/>
                        </a:spcAft>
                        <a:buNone/>
                      </a:pPr>
                      <a:r>
                        <a:rPr b="1" lang="en" sz="1000">
                          <a:latin typeface="Titillium Web"/>
                          <a:ea typeface="Titillium Web"/>
                          <a:cs typeface="Titillium Web"/>
                          <a:sym typeface="Titillium Web"/>
                        </a:rPr>
                        <a:t>Hypo:                                               Hyper:                              </a:t>
                      </a:r>
                      <a:r>
                        <a:rPr lang="en" sz="1000">
                          <a:latin typeface="Titillium Web"/>
                          <a:ea typeface="Titillium Web"/>
                          <a:cs typeface="Titillium Web"/>
                          <a:sym typeface="Titillium Web"/>
                        </a:rPr>
                        <a:t>- </a:t>
                      </a:r>
                      <a:r>
                        <a:rPr lang="en" sz="1000">
                          <a:solidFill>
                            <a:srgbClr val="D5A6BD"/>
                          </a:solidFill>
                          <a:latin typeface="Titillium Web"/>
                          <a:ea typeface="Titillium Web"/>
                          <a:cs typeface="Titillium Web"/>
                          <a:sym typeface="Titillium Web"/>
                        </a:rPr>
                        <a:t>Postural Hypotension</a:t>
                      </a:r>
                      <a:endParaRPr sz="1000">
                        <a:solidFill>
                          <a:srgbClr val="D5A6BD"/>
                        </a:solidFill>
                        <a:latin typeface="Titillium Web"/>
                        <a:ea typeface="Titillium Web"/>
                        <a:cs typeface="Titillium Web"/>
                        <a:sym typeface="Titillium Web"/>
                      </a:endParaRPr>
                    </a:p>
                    <a:p>
                      <a:pPr indent="0" lvl="0" marL="0" rtl="0" algn="l">
                        <a:spcBef>
                          <a:spcPts val="0"/>
                        </a:spcBef>
                        <a:spcAft>
                          <a:spcPts val="0"/>
                        </a:spcAft>
                        <a:buNone/>
                      </a:pPr>
                      <a:r>
                        <a:rPr lang="en" sz="1000">
                          <a:latin typeface="Titillium Web"/>
                          <a:ea typeface="Titillium Web"/>
                          <a:cs typeface="Titillium Web"/>
                          <a:sym typeface="Titillium Web"/>
                        </a:rPr>
                        <a:t>- Volemia                                       - Glycemia</a:t>
                      </a:r>
                      <a:r>
                        <a:rPr baseline="30000" lang="en" sz="1000">
                          <a:solidFill>
                            <a:srgbClr val="999999"/>
                          </a:solidFill>
                          <a:latin typeface="Titillium Web"/>
                          <a:ea typeface="Titillium Web"/>
                          <a:cs typeface="Titillium Web"/>
                          <a:sym typeface="Titillium Web"/>
                        </a:rPr>
                        <a:t>1</a:t>
                      </a:r>
                      <a:r>
                        <a:rPr lang="en" sz="1000">
                          <a:latin typeface="Titillium Web"/>
                          <a:ea typeface="Titillium Web"/>
                          <a:cs typeface="Titillium Web"/>
                          <a:sym typeface="Titillium Web"/>
                        </a:rPr>
                        <a:t>                      - </a:t>
                      </a:r>
                      <a:r>
                        <a:rPr lang="en" sz="1000">
                          <a:solidFill>
                            <a:srgbClr val="D5A6BD"/>
                          </a:solidFill>
                          <a:latin typeface="Titillium Web"/>
                          <a:ea typeface="Titillium Web"/>
                          <a:cs typeface="Titillium Web"/>
                          <a:sym typeface="Titillium Web"/>
                        </a:rPr>
                        <a:t>Allergic Reactions</a:t>
                      </a:r>
                      <a:endParaRPr sz="1000">
                        <a:solidFill>
                          <a:srgbClr val="D5A6BD"/>
                        </a:solidFill>
                        <a:latin typeface="Titillium Web"/>
                        <a:ea typeface="Titillium Web"/>
                        <a:cs typeface="Titillium Web"/>
                        <a:sym typeface="Titillium Web"/>
                      </a:endParaRPr>
                    </a:p>
                    <a:p>
                      <a:pPr indent="0" lvl="0" marL="0" rtl="0" algn="l">
                        <a:spcBef>
                          <a:spcPts val="0"/>
                        </a:spcBef>
                        <a:spcAft>
                          <a:spcPts val="0"/>
                        </a:spcAft>
                        <a:buNone/>
                      </a:pPr>
                      <a:r>
                        <a:rPr lang="en" sz="1000">
                          <a:latin typeface="Titillium Web"/>
                          <a:ea typeface="Titillium Web"/>
                          <a:cs typeface="Titillium Web"/>
                          <a:sym typeface="Titillium Web"/>
                        </a:rPr>
                        <a:t>- Kalemia                                       - Uricemia</a:t>
                      </a:r>
                      <a:r>
                        <a:rPr baseline="30000" lang="en" sz="1000">
                          <a:solidFill>
                            <a:srgbClr val="999999"/>
                          </a:solidFill>
                          <a:latin typeface="Titillium Web"/>
                          <a:ea typeface="Titillium Web"/>
                          <a:cs typeface="Titillium Web"/>
                          <a:sym typeface="Titillium Web"/>
                        </a:rPr>
                        <a:t>2</a:t>
                      </a:r>
                      <a:r>
                        <a:rPr lang="en" sz="1000">
                          <a:solidFill>
                            <a:srgbClr val="999999"/>
                          </a:solidFill>
                          <a:latin typeface="Titillium Web"/>
                          <a:ea typeface="Titillium Web"/>
                          <a:cs typeface="Titillium Web"/>
                          <a:sym typeface="Titillium Web"/>
                        </a:rPr>
                        <a:t>   </a:t>
                      </a:r>
                      <a:r>
                        <a:rPr lang="en" sz="1000">
                          <a:latin typeface="Titillium Web"/>
                          <a:ea typeface="Titillium Web"/>
                          <a:cs typeface="Titillium Web"/>
                          <a:sym typeface="Titillium Web"/>
                        </a:rPr>
                        <a:t>                    - Ototoxicity </a:t>
                      </a:r>
                      <a:r>
                        <a:rPr lang="en" sz="1000">
                          <a:solidFill>
                            <a:srgbClr val="D5A6BD"/>
                          </a:solidFill>
                          <a:latin typeface="Titillium Web"/>
                          <a:ea typeface="Titillium Web"/>
                          <a:cs typeface="Titillium Web"/>
                          <a:sym typeface="Titillium Web"/>
                        </a:rPr>
                        <a:t>(aminoglycosides ↑the risk)</a:t>
                      </a:r>
                      <a:endParaRPr sz="200">
                        <a:solidFill>
                          <a:srgbClr val="D5A6BD"/>
                        </a:solidFill>
                        <a:latin typeface="Titillium Web"/>
                        <a:ea typeface="Titillium Web"/>
                        <a:cs typeface="Titillium Web"/>
                        <a:sym typeface="Titillium Web"/>
                      </a:endParaRPr>
                    </a:p>
                    <a:p>
                      <a:pPr indent="0" lvl="0" marL="0" rtl="0" algn="l">
                        <a:spcBef>
                          <a:spcPts val="0"/>
                        </a:spcBef>
                        <a:spcAft>
                          <a:spcPts val="0"/>
                        </a:spcAft>
                        <a:buNone/>
                      </a:pPr>
                      <a:r>
                        <a:rPr lang="en" sz="1000">
                          <a:latin typeface="Titillium Web"/>
                          <a:ea typeface="Titillium Web"/>
                          <a:cs typeface="Titillium Web"/>
                          <a:sym typeface="Titillium Web"/>
                        </a:rPr>
                        <a:t>- Magnesemia                                                                          - Metabolic Alkalosis</a:t>
                      </a:r>
                      <a:endParaRPr sz="1000">
                        <a:latin typeface="Titillium Web"/>
                        <a:ea typeface="Titillium Web"/>
                        <a:cs typeface="Titillium Web"/>
                        <a:sym typeface="Titillium Web"/>
                      </a:endParaRPr>
                    </a:p>
                    <a:p>
                      <a:pPr indent="0" lvl="0" marL="0" rtl="0" algn="l">
                        <a:spcBef>
                          <a:spcPts val="0"/>
                        </a:spcBef>
                        <a:spcAft>
                          <a:spcPts val="0"/>
                        </a:spcAft>
                        <a:buNone/>
                      </a:pPr>
                      <a:r>
                        <a:rPr lang="en" sz="1000">
                          <a:latin typeface="Titillium Web"/>
                          <a:ea typeface="Titillium Web"/>
                          <a:cs typeface="Titillium Web"/>
                          <a:sym typeface="Titillium Web"/>
                        </a:rPr>
                        <a:t>- Calcemia                                                                                 - </a:t>
                      </a:r>
                      <a:r>
                        <a:rPr lang="en" sz="1000">
                          <a:solidFill>
                            <a:srgbClr val="6FA8DC"/>
                          </a:solidFill>
                          <a:latin typeface="Titillium Web"/>
                          <a:ea typeface="Titillium Web"/>
                          <a:cs typeface="Titillium Web"/>
                          <a:sym typeface="Titillium Web"/>
                        </a:rPr>
                        <a:t>Profound ECFV Depletion</a:t>
                      </a:r>
                      <a:endParaRPr sz="1000">
                        <a:solidFill>
                          <a:srgbClr val="6FA8DC"/>
                        </a:solidFill>
                        <a:latin typeface="Titillium Web"/>
                        <a:ea typeface="Titillium Web"/>
                        <a:cs typeface="Titillium Web"/>
                        <a:sym typeface="Titillium Web"/>
                      </a:endParaRPr>
                    </a:p>
                    <a:p>
                      <a:pPr indent="0" lvl="0" marL="0" rtl="0" algn="l">
                        <a:spcBef>
                          <a:spcPts val="0"/>
                        </a:spcBef>
                        <a:spcAft>
                          <a:spcPts val="0"/>
                        </a:spcAft>
                        <a:buNone/>
                      </a:pPr>
                      <a:r>
                        <a:rPr lang="en" sz="1000">
                          <a:latin typeface="Titillium Web"/>
                          <a:ea typeface="Titillium Web"/>
                          <a:cs typeface="Titillium Web"/>
                          <a:sym typeface="Titillium Web"/>
                        </a:rPr>
                        <a:t>- </a:t>
                      </a:r>
                      <a:r>
                        <a:rPr lang="en" sz="1000">
                          <a:solidFill>
                            <a:srgbClr val="D5A6BD"/>
                          </a:solidFill>
                          <a:latin typeface="Titillium Web"/>
                          <a:ea typeface="Titillium Web"/>
                          <a:cs typeface="Titillium Web"/>
                          <a:sym typeface="Titillium Web"/>
                        </a:rPr>
                        <a:t>Natremia</a:t>
                      </a:r>
                      <a:endParaRPr sz="1000">
                        <a:solidFill>
                          <a:srgbClr val="D5A6BD"/>
                        </a:solidFill>
                        <a:latin typeface="Titillium Web"/>
                        <a:ea typeface="Titillium Web"/>
                        <a:cs typeface="Titillium Web"/>
                        <a:sym typeface="Titillium Web"/>
                      </a:endParaRPr>
                    </a:p>
                    <a:p>
                      <a:pPr indent="0" lvl="0" marL="0" rtl="0" algn="l">
                        <a:spcBef>
                          <a:spcPts val="0"/>
                        </a:spcBef>
                        <a:spcAft>
                          <a:spcPts val="0"/>
                        </a:spcAft>
                        <a:buNone/>
                      </a:pPr>
                      <a:r>
                        <a:rPr lang="en" sz="1000">
                          <a:solidFill>
                            <a:srgbClr val="D5A6BD"/>
                          </a:solidFill>
                          <a:latin typeface="Titillium Web"/>
                          <a:ea typeface="Titillium Web"/>
                          <a:cs typeface="Titillium Web"/>
                          <a:sym typeface="Titillium Web"/>
                        </a:rPr>
                        <a:t>Dietary k supplementation or k-sparing diuretics should be used to avoid hypokalemia</a:t>
                      </a:r>
                      <a:endParaRPr sz="1000">
                        <a:solidFill>
                          <a:srgbClr val="D5A6BD"/>
                        </a:solidFill>
                        <a:latin typeface="Titillium Web"/>
                        <a:ea typeface="Titillium Web"/>
                        <a:cs typeface="Titillium Web"/>
                        <a:sym typeface="Titillium Web"/>
                      </a:endParaRPr>
                    </a:p>
                    <a:p>
                      <a:pPr indent="0" lvl="0" marL="0" rtl="0" algn="l">
                        <a:spcBef>
                          <a:spcPts val="0"/>
                        </a:spcBef>
                        <a:spcAft>
                          <a:spcPts val="0"/>
                        </a:spcAft>
                        <a:buNone/>
                      </a:pPr>
                      <a:r>
                        <a:rPr lang="en" sz="1000">
                          <a:solidFill>
                            <a:srgbClr val="999999"/>
                          </a:solidFill>
                          <a:latin typeface="Titillium Web"/>
                          <a:ea typeface="Titillium Web"/>
                          <a:cs typeface="Titillium Web"/>
                          <a:sym typeface="Titillium Web"/>
                        </a:rPr>
                        <a:t>1-Potassium stimulates the release of insulin, so because of hypokalemia the insulin release will be reduced</a:t>
                      </a:r>
                      <a:endParaRPr sz="1000">
                        <a:solidFill>
                          <a:srgbClr val="999999"/>
                        </a:solidFill>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hMerge="1"/>
                <a:tc hMerge="1"/>
                <a:tc hMerge="1"/>
              </a:tr>
              <a:tr h="798925">
                <a:tc>
                  <a:txBody>
                    <a:bodyPr/>
                    <a:lstStyle/>
                    <a:p>
                      <a:pPr indent="0" lvl="0" marL="0" rtl="0" algn="ctr">
                        <a:spcBef>
                          <a:spcPts val="0"/>
                        </a:spcBef>
                        <a:spcAft>
                          <a:spcPts val="0"/>
                        </a:spcAft>
                        <a:buNone/>
                      </a:pPr>
                      <a:r>
                        <a:rPr b="1" lang="en">
                          <a:latin typeface="Titillium Web"/>
                          <a:ea typeface="Titillium Web"/>
                          <a:cs typeface="Titillium Web"/>
                          <a:sym typeface="Titillium Web"/>
                        </a:rPr>
                        <a:t>Contra-indications</a:t>
                      </a:r>
                      <a:endParaRPr b="1">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EEEEEE"/>
                    </a:solidFill>
                  </a:tcPr>
                </a:tc>
                <a:tc gridSpan="4">
                  <a:txBody>
                    <a:bodyPr/>
                    <a:lstStyle/>
                    <a:p>
                      <a:pPr indent="0" lvl="0" marL="0" rtl="0" algn="l">
                        <a:spcBef>
                          <a:spcPts val="0"/>
                        </a:spcBef>
                        <a:spcAft>
                          <a:spcPts val="0"/>
                        </a:spcAft>
                        <a:buClr>
                          <a:schemeClr val="dk1"/>
                        </a:buClr>
                        <a:buSzPts val="1100"/>
                        <a:buFont typeface="Arial"/>
                        <a:buNone/>
                      </a:pPr>
                      <a:r>
                        <a:rPr lang="en" sz="1000">
                          <a:latin typeface="Titillium Web"/>
                          <a:ea typeface="Titillium Web"/>
                          <a:cs typeface="Titillium Web"/>
                          <a:sym typeface="Titillium Web"/>
                        </a:rPr>
                        <a:t>- </a:t>
                      </a:r>
                      <a:r>
                        <a:rPr lang="en" sz="1000">
                          <a:solidFill>
                            <a:srgbClr val="6FA8DC"/>
                          </a:solidFill>
                          <a:latin typeface="Titillium Web"/>
                          <a:ea typeface="Titillium Web"/>
                          <a:cs typeface="Titillium Web"/>
                          <a:sym typeface="Titillium Web"/>
                        </a:rPr>
                        <a:t>Severe Na and volume depletion</a:t>
                      </a:r>
                      <a:endParaRPr sz="1000">
                        <a:solidFill>
                          <a:srgbClr val="6FA8DC"/>
                        </a:solidFill>
                        <a:latin typeface="Titillium Web"/>
                        <a:ea typeface="Titillium Web"/>
                        <a:cs typeface="Titillium Web"/>
                        <a:sym typeface="Titillium Web"/>
                      </a:endParaRPr>
                    </a:p>
                    <a:p>
                      <a:pPr indent="0" lvl="0" marL="0" rtl="0" algn="l">
                        <a:spcBef>
                          <a:spcPts val="0"/>
                        </a:spcBef>
                        <a:spcAft>
                          <a:spcPts val="0"/>
                        </a:spcAft>
                        <a:buClr>
                          <a:schemeClr val="dk1"/>
                        </a:buClr>
                        <a:buSzPts val="1100"/>
                        <a:buFont typeface="Arial"/>
                        <a:buNone/>
                      </a:pPr>
                      <a:r>
                        <a:rPr lang="en" sz="1000">
                          <a:latin typeface="Titillium Web"/>
                          <a:ea typeface="Titillium Web"/>
                          <a:cs typeface="Titillium Web"/>
                          <a:sym typeface="Titillium Web"/>
                        </a:rPr>
                        <a:t>-</a:t>
                      </a:r>
                      <a:r>
                        <a:rPr lang="en" sz="1000">
                          <a:solidFill>
                            <a:srgbClr val="6FA8DC"/>
                          </a:solidFill>
                          <a:latin typeface="Titillium Web"/>
                          <a:ea typeface="Titillium Web"/>
                          <a:cs typeface="Titillium Web"/>
                          <a:sym typeface="Titillium Web"/>
                        </a:rPr>
                        <a:t> Hypersensitivity to sulfonamides</a:t>
                      </a:r>
                      <a:r>
                        <a:rPr lang="en" sz="1000">
                          <a:latin typeface="Titillium Web"/>
                          <a:ea typeface="Titillium Web"/>
                          <a:cs typeface="Titillium Web"/>
                          <a:sym typeface="Titillium Web"/>
                        </a:rPr>
                        <a:t> </a:t>
                      </a:r>
                      <a:r>
                        <a:rPr lang="en" sz="700">
                          <a:solidFill>
                            <a:srgbClr val="999999"/>
                          </a:solidFill>
                          <a:latin typeface="Titillium Web"/>
                          <a:ea typeface="Titillium Web"/>
                          <a:cs typeface="Titillium Web"/>
                          <a:sym typeface="Titillium Web"/>
                        </a:rPr>
                        <a:t>(Thiazides and loop diuretics are sulfonamide derivatives, except ethacrynic acid.).</a:t>
                      </a:r>
                      <a:endParaRPr sz="700">
                        <a:solidFill>
                          <a:srgbClr val="999999"/>
                        </a:solidFill>
                        <a:latin typeface="Titillium Web"/>
                        <a:ea typeface="Titillium Web"/>
                        <a:cs typeface="Titillium Web"/>
                        <a:sym typeface="Titillium Web"/>
                      </a:endParaRPr>
                    </a:p>
                    <a:p>
                      <a:pPr indent="0" lvl="0" marL="0" rtl="0" algn="l">
                        <a:spcBef>
                          <a:spcPts val="0"/>
                        </a:spcBef>
                        <a:spcAft>
                          <a:spcPts val="0"/>
                        </a:spcAft>
                        <a:buNone/>
                      </a:pPr>
                      <a:r>
                        <a:rPr lang="en" sz="1000">
                          <a:latin typeface="Titillium Web"/>
                          <a:ea typeface="Titillium Web"/>
                          <a:cs typeface="Titillium Web"/>
                          <a:sym typeface="Titillium Web"/>
                        </a:rPr>
                        <a:t>- </a:t>
                      </a:r>
                      <a:r>
                        <a:rPr lang="en" sz="1000">
                          <a:solidFill>
                            <a:srgbClr val="6FA8DC"/>
                          </a:solidFill>
                          <a:latin typeface="Titillium Web"/>
                          <a:ea typeface="Titillium Web"/>
                          <a:cs typeface="Titillium Web"/>
                          <a:sym typeface="Titillium Web"/>
                        </a:rPr>
                        <a:t>Anuria unresponsive to a trial dose of loop diuretic</a:t>
                      </a:r>
                      <a:endParaRPr sz="1000">
                        <a:solidFill>
                          <a:srgbClr val="6FA8DC"/>
                        </a:solidFill>
                        <a:latin typeface="Titillium Web"/>
                        <a:ea typeface="Titillium Web"/>
                        <a:cs typeface="Titillium Web"/>
                        <a:sym typeface="Titillium Web"/>
                      </a:endParaRPr>
                    </a:p>
                    <a:p>
                      <a:pPr indent="0" lvl="0" marL="0" rtl="0" algn="l">
                        <a:spcBef>
                          <a:spcPts val="0"/>
                        </a:spcBef>
                        <a:spcAft>
                          <a:spcPts val="0"/>
                        </a:spcAft>
                        <a:buNone/>
                      </a:pPr>
                      <a:r>
                        <a:rPr lang="en" sz="1000">
                          <a:latin typeface="Titillium Web"/>
                          <a:ea typeface="Titillium Web"/>
                          <a:cs typeface="Titillium Web"/>
                          <a:sym typeface="Titillium Web"/>
                        </a:rPr>
                        <a:t>- </a:t>
                      </a:r>
                      <a:r>
                        <a:rPr lang="en" sz="1000">
                          <a:solidFill>
                            <a:srgbClr val="D5A6BD"/>
                          </a:solidFill>
                          <a:latin typeface="Titillium Web"/>
                          <a:ea typeface="Titillium Web"/>
                          <a:cs typeface="Titillium Web"/>
                          <a:sym typeface="Titillium Web"/>
                        </a:rPr>
                        <a:t>Gout: Increase blood uric acid and </a:t>
                      </a:r>
                      <a:r>
                        <a:rPr lang="en" sz="1000">
                          <a:solidFill>
                            <a:srgbClr val="D5A6BD"/>
                          </a:solidFill>
                          <a:latin typeface="Titillium Web"/>
                          <a:ea typeface="Titillium Web"/>
                          <a:cs typeface="Titillium Web"/>
                          <a:sym typeface="Titillium Web"/>
                        </a:rPr>
                        <a:t>gout</a:t>
                      </a:r>
                      <a:r>
                        <a:rPr lang="en" sz="1000">
                          <a:solidFill>
                            <a:srgbClr val="D5A6BD"/>
                          </a:solidFill>
                          <a:latin typeface="Titillium Web"/>
                          <a:ea typeface="Titillium Web"/>
                          <a:cs typeface="Titillium Web"/>
                          <a:sym typeface="Titillium Web"/>
                        </a:rPr>
                        <a:t> attack</a:t>
                      </a:r>
                      <a:endParaRPr sz="1000">
                        <a:solidFill>
                          <a:srgbClr val="D5A6BD"/>
                        </a:solidFill>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hMerge="1"/>
                <a:tc hMerge="1"/>
                <a:tc hMerge="1"/>
              </a:tr>
              <a:tr h="793675">
                <a:tc>
                  <a:txBody>
                    <a:bodyPr/>
                    <a:lstStyle/>
                    <a:p>
                      <a:pPr indent="0" lvl="0" marL="0" rtl="0" algn="ctr">
                        <a:spcBef>
                          <a:spcPts val="0"/>
                        </a:spcBef>
                        <a:spcAft>
                          <a:spcPts val="0"/>
                        </a:spcAft>
                        <a:buNone/>
                      </a:pPr>
                      <a:r>
                        <a:rPr b="1" lang="en">
                          <a:latin typeface="Titillium Web"/>
                          <a:ea typeface="Titillium Web"/>
                          <a:cs typeface="Titillium Web"/>
                          <a:sym typeface="Titillium Web"/>
                        </a:rPr>
                        <a:t>Drug-Drug Interactions</a:t>
                      </a:r>
                      <a:endParaRPr b="1">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EEEEEE"/>
                    </a:solidFill>
                  </a:tcPr>
                </a:tc>
                <a:tc gridSpan="4">
                  <a:txBody>
                    <a:bodyPr/>
                    <a:lstStyle/>
                    <a:p>
                      <a:pPr indent="0" lvl="0" marL="0" rtl="0" algn="l">
                        <a:spcBef>
                          <a:spcPts val="0"/>
                        </a:spcBef>
                        <a:spcAft>
                          <a:spcPts val="0"/>
                        </a:spcAft>
                        <a:buClr>
                          <a:schemeClr val="dk1"/>
                        </a:buClr>
                        <a:buSzPts val="1100"/>
                        <a:buFont typeface="Arial"/>
                        <a:buNone/>
                      </a:pPr>
                      <a:r>
                        <a:rPr lang="en" sz="1000">
                          <a:latin typeface="Titillium Web"/>
                          <a:ea typeface="Titillium Web"/>
                          <a:cs typeface="Titillium Web"/>
                          <a:sym typeface="Titillium Web"/>
                        </a:rPr>
                        <a:t>- NSAIDs → ↓ Diuretic response</a:t>
                      </a:r>
                      <a:r>
                        <a:rPr lang="en" sz="700">
                          <a:latin typeface="Titillium Web"/>
                          <a:ea typeface="Titillium Web"/>
                          <a:cs typeface="Titillium Web"/>
                          <a:sym typeface="Titillium Web"/>
                        </a:rPr>
                        <a:t> </a:t>
                      </a:r>
                      <a:r>
                        <a:rPr lang="en" sz="700">
                          <a:solidFill>
                            <a:srgbClr val="93C47D"/>
                          </a:solidFill>
                          <a:latin typeface="Titillium Web"/>
                          <a:ea typeface="Titillium Web"/>
                          <a:cs typeface="Titillium Web"/>
                          <a:sym typeface="Titillium Web"/>
                        </a:rPr>
                        <a:t>(loop diuretics increase PGs, while NSAIDs decrease PGs)</a:t>
                      </a:r>
                      <a:endParaRPr sz="700">
                        <a:solidFill>
                          <a:srgbClr val="93C47D"/>
                        </a:solidFill>
                        <a:latin typeface="Titillium Web"/>
                        <a:ea typeface="Titillium Web"/>
                        <a:cs typeface="Titillium Web"/>
                        <a:sym typeface="Titillium Web"/>
                      </a:endParaRPr>
                    </a:p>
                    <a:p>
                      <a:pPr indent="0" lvl="0" marL="0" rtl="0" algn="l">
                        <a:spcBef>
                          <a:spcPts val="0"/>
                        </a:spcBef>
                        <a:spcAft>
                          <a:spcPts val="0"/>
                        </a:spcAft>
                        <a:buClr>
                          <a:schemeClr val="dk1"/>
                        </a:buClr>
                        <a:buSzPts val="1100"/>
                        <a:buFont typeface="Arial"/>
                        <a:buNone/>
                      </a:pPr>
                      <a:r>
                        <a:rPr lang="en" sz="1000">
                          <a:latin typeface="Titillium Web"/>
                          <a:ea typeface="Titillium Web"/>
                          <a:cs typeface="Titillium Web"/>
                          <a:sym typeface="Titillium Web"/>
                        </a:rPr>
                        <a:t>- Digitalis → Arrhythmias </a:t>
                      </a:r>
                      <a:r>
                        <a:rPr lang="en" sz="700">
                          <a:solidFill>
                            <a:srgbClr val="93C47D"/>
                          </a:solidFill>
                          <a:latin typeface="Titillium Web"/>
                          <a:ea typeface="Titillium Web"/>
                          <a:cs typeface="Titillium Web"/>
                          <a:sym typeface="Titillium Web"/>
                        </a:rPr>
                        <a:t>(both cause hypokalemia)</a:t>
                      </a:r>
                      <a:endParaRPr sz="700">
                        <a:solidFill>
                          <a:srgbClr val="93C47D"/>
                        </a:solidFill>
                        <a:latin typeface="Titillium Web"/>
                        <a:ea typeface="Titillium Web"/>
                        <a:cs typeface="Titillium Web"/>
                        <a:sym typeface="Titillium Web"/>
                      </a:endParaRPr>
                    </a:p>
                    <a:p>
                      <a:pPr indent="0" lvl="0" marL="0" rtl="0" algn="l">
                        <a:spcBef>
                          <a:spcPts val="0"/>
                        </a:spcBef>
                        <a:spcAft>
                          <a:spcPts val="0"/>
                        </a:spcAft>
                        <a:buClr>
                          <a:schemeClr val="dk1"/>
                        </a:buClr>
                        <a:buSzPts val="1100"/>
                        <a:buFont typeface="Arial"/>
                        <a:buNone/>
                      </a:pPr>
                      <a:r>
                        <a:rPr lang="en" sz="1000">
                          <a:latin typeface="Titillium Web"/>
                          <a:ea typeface="Titillium Web"/>
                          <a:cs typeface="Titillium Web"/>
                          <a:sym typeface="Titillium Web"/>
                        </a:rPr>
                        <a:t>- Aminoglycosides → ↑ Ototoxicity of loop diuretic</a:t>
                      </a:r>
                      <a:endParaRPr sz="1000">
                        <a:latin typeface="Titillium Web"/>
                        <a:ea typeface="Titillium Web"/>
                        <a:cs typeface="Titillium Web"/>
                        <a:sym typeface="Titillium Web"/>
                      </a:endParaRPr>
                    </a:p>
                    <a:p>
                      <a:pPr indent="0" lvl="0" marL="0" rtl="0" algn="l">
                        <a:spcBef>
                          <a:spcPts val="0"/>
                        </a:spcBef>
                        <a:spcAft>
                          <a:spcPts val="0"/>
                        </a:spcAft>
                        <a:buNone/>
                      </a:pPr>
                      <a:r>
                        <a:rPr lang="en" sz="1000">
                          <a:latin typeface="Titillium Web"/>
                          <a:ea typeface="Titillium Web"/>
                          <a:cs typeface="Titillium Web"/>
                          <a:sym typeface="Titillium Web"/>
                        </a:rPr>
                        <a:t>- </a:t>
                      </a:r>
                      <a:r>
                        <a:rPr lang="en" sz="1000">
                          <a:solidFill>
                            <a:srgbClr val="6FA8DC"/>
                          </a:solidFill>
                          <a:latin typeface="Titillium Web"/>
                          <a:ea typeface="Titillium Web"/>
                          <a:cs typeface="Titillium Web"/>
                          <a:sym typeface="Titillium Web"/>
                        </a:rPr>
                        <a:t>Loop diuretic →↑Nephrotoxicity of aminoglycosides</a:t>
                      </a:r>
                      <a:endParaRPr sz="1000">
                        <a:solidFill>
                          <a:srgbClr val="6FA8DC"/>
                        </a:solidFill>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hMerge="1"/>
                <a:tc hMerge="1"/>
                <a:tc hMerge="1"/>
              </a:tr>
            </a:tbl>
          </a:graphicData>
        </a:graphic>
      </p:graphicFrame>
      <p:sp>
        <p:nvSpPr>
          <p:cNvPr id="290" name="Google Shape;290;p26"/>
          <p:cNvSpPr/>
          <p:nvPr/>
        </p:nvSpPr>
        <p:spPr>
          <a:xfrm rot="10800000">
            <a:off x="6884185" y="0"/>
            <a:ext cx="696000" cy="690900"/>
          </a:xfrm>
          <a:prstGeom prst="rtTriangle">
            <a:avLst/>
          </a:prstGeom>
          <a:solidFill>
            <a:srgbClr val="D0E0E3">
              <a:alpha val="54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6"/>
          <p:cNvSpPr/>
          <p:nvPr/>
        </p:nvSpPr>
        <p:spPr>
          <a:xfrm rot="10800000">
            <a:off x="6945950" y="0"/>
            <a:ext cx="696000" cy="690900"/>
          </a:xfrm>
          <a:prstGeom prst="rtTriangle">
            <a:avLst/>
          </a:prstGeom>
          <a:solidFill>
            <a:srgbClr val="A2C4C9">
              <a:alpha val="23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6"/>
          <p:cNvSpPr/>
          <p:nvPr/>
        </p:nvSpPr>
        <p:spPr>
          <a:xfrm flipH="1" rot="10800000">
            <a:off x="-33125" y="0"/>
            <a:ext cx="639300" cy="690900"/>
          </a:xfrm>
          <a:prstGeom prst="rtTriangle">
            <a:avLst/>
          </a:prstGeom>
          <a:solidFill>
            <a:srgbClr val="D0E0E3">
              <a:alpha val="54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6"/>
          <p:cNvSpPr/>
          <p:nvPr/>
        </p:nvSpPr>
        <p:spPr>
          <a:xfrm flipH="1" rot="10800000">
            <a:off x="-89855" y="0"/>
            <a:ext cx="639300" cy="690900"/>
          </a:xfrm>
          <a:prstGeom prst="rtTriangle">
            <a:avLst/>
          </a:prstGeom>
          <a:solidFill>
            <a:srgbClr val="A2C4C9">
              <a:alpha val="23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4" name="Google Shape;294;p26"/>
          <p:cNvPicPr preferRelativeResize="0"/>
          <p:nvPr/>
        </p:nvPicPr>
        <p:blipFill rotWithShape="1">
          <a:blip r:embed="rId3">
            <a:alphaModFix/>
          </a:blip>
          <a:srcRect b="2257" l="0" r="0" t="0"/>
          <a:stretch/>
        </p:blipFill>
        <p:spPr>
          <a:xfrm>
            <a:off x="5971900" y="2838950"/>
            <a:ext cx="1361475" cy="10058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graphicFrame>
        <p:nvGraphicFramePr>
          <p:cNvPr id="299" name="Google Shape;299;p27"/>
          <p:cNvGraphicFramePr/>
          <p:nvPr/>
        </p:nvGraphicFramePr>
        <p:xfrm>
          <a:off x="0" y="-7087"/>
          <a:ext cx="3000000" cy="3000000"/>
        </p:xfrm>
        <a:graphic>
          <a:graphicData uri="http://schemas.openxmlformats.org/drawingml/2006/table">
            <a:tbl>
              <a:tblPr>
                <a:noFill/>
                <a:tableStyleId>{1E677B6E-CA53-4CA9-B5FF-EB6E101CC1F2}</a:tableStyleId>
              </a:tblPr>
              <a:tblGrid>
                <a:gridCol w="1260000"/>
                <a:gridCol w="1260000"/>
                <a:gridCol w="1260000"/>
                <a:gridCol w="1260000"/>
                <a:gridCol w="1260000"/>
                <a:gridCol w="1260000"/>
              </a:tblGrid>
              <a:tr h="688350">
                <a:tc gridSpan="6">
                  <a:txBody>
                    <a:bodyPr/>
                    <a:lstStyle/>
                    <a:p>
                      <a:pPr indent="0" lvl="0" marL="0" rtl="0" algn="ctr">
                        <a:spcBef>
                          <a:spcPts val="0"/>
                        </a:spcBef>
                        <a:spcAft>
                          <a:spcPts val="0"/>
                        </a:spcAft>
                        <a:buNone/>
                      </a:pPr>
                      <a:r>
                        <a:rPr b="1" lang="en" sz="3000">
                          <a:solidFill>
                            <a:srgbClr val="134F5C"/>
                          </a:solidFill>
                          <a:latin typeface="Titillium Web"/>
                          <a:ea typeface="Titillium Web"/>
                          <a:cs typeface="Titillium Web"/>
                          <a:sym typeface="Titillium Web"/>
                        </a:rPr>
                        <a:t>Thiazide Diuretics</a:t>
                      </a:r>
                      <a:endParaRPr sz="100">
                        <a:solidFill>
                          <a:srgbClr val="134F5C"/>
                        </a:solidFill>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hMerge="1"/>
                <a:tc hMerge="1"/>
                <a:tc hMerge="1"/>
                <a:tc hMerge="1"/>
                <a:tc hMerge="1"/>
              </a:tr>
              <a:tr h="638725">
                <a:tc>
                  <a:txBody>
                    <a:bodyPr/>
                    <a:lstStyle/>
                    <a:p>
                      <a:pPr indent="0" lvl="0" marL="0" rtl="0" algn="ctr">
                        <a:spcBef>
                          <a:spcPts val="0"/>
                        </a:spcBef>
                        <a:spcAft>
                          <a:spcPts val="0"/>
                        </a:spcAft>
                        <a:buNone/>
                      </a:pPr>
                      <a:r>
                        <a:rPr b="1" lang="en" sz="1500">
                          <a:latin typeface="Titillium Web"/>
                          <a:ea typeface="Titillium Web"/>
                          <a:cs typeface="Titillium Web"/>
                          <a:sym typeface="Titillium Web"/>
                        </a:rPr>
                        <a:t>Drug</a:t>
                      </a:r>
                      <a:endParaRPr b="1" sz="1500">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EEEEEE"/>
                    </a:solidFill>
                  </a:tcPr>
                </a:tc>
                <a:tc>
                  <a:txBody>
                    <a:bodyPr/>
                    <a:lstStyle/>
                    <a:p>
                      <a:pPr indent="0" lvl="0" marL="0" rtl="0" algn="ctr">
                        <a:spcBef>
                          <a:spcPts val="0"/>
                        </a:spcBef>
                        <a:spcAft>
                          <a:spcPts val="0"/>
                        </a:spcAft>
                        <a:buNone/>
                      </a:pPr>
                      <a:r>
                        <a:rPr b="1" lang="en" sz="1500">
                          <a:solidFill>
                            <a:srgbClr val="FFFFFF"/>
                          </a:solidFill>
                          <a:latin typeface="Titillium Web"/>
                          <a:ea typeface="Titillium Web"/>
                          <a:cs typeface="Titillium Web"/>
                          <a:sym typeface="Titillium Web"/>
                        </a:rPr>
                        <a:t>Chlorothiazi-de</a:t>
                      </a:r>
                      <a:endParaRPr b="1" sz="1200">
                        <a:solidFill>
                          <a:srgbClr val="FFFFFF"/>
                        </a:solidFill>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0E0E3"/>
                    </a:solidFill>
                  </a:tcPr>
                </a:tc>
                <a:tc>
                  <a:txBody>
                    <a:bodyPr/>
                    <a:lstStyle/>
                    <a:p>
                      <a:pPr indent="0" lvl="0" marL="0" rtl="0" algn="ctr">
                        <a:spcBef>
                          <a:spcPts val="0"/>
                        </a:spcBef>
                        <a:spcAft>
                          <a:spcPts val="0"/>
                        </a:spcAft>
                        <a:buNone/>
                      </a:pPr>
                      <a:r>
                        <a:rPr b="1" lang="en" sz="1500">
                          <a:solidFill>
                            <a:srgbClr val="FFFFFF"/>
                          </a:solidFill>
                          <a:latin typeface="Titillium Web"/>
                          <a:ea typeface="Titillium Web"/>
                          <a:cs typeface="Titillium Web"/>
                          <a:sym typeface="Titillium Web"/>
                        </a:rPr>
                        <a:t>Hydrochloro-thiazide</a:t>
                      </a:r>
                      <a:endParaRPr b="1" sz="1200">
                        <a:solidFill>
                          <a:srgbClr val="FFFFFF"/>
                        </a:solidFill>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A2C4C9"/>
                    </a:solidFill>
                  </a:tcPr>
                </a:tc>
                <a:tc>
                  <a:txBody>
                    <a:bodyPr/>
                    <a:lstStyle/>
                    <a:p>
                      <a:pPr indent="0" lvl="0" marL="0" rtl="0" algn="ctr">
                        <a:spcBef>
                          <a:spcPts val="0"/>
                        </a:spcBef>
                        <a:spcAft>
                          <a:spcPts val="0"/>
                        </a:spcAft>
                        <a:buNone/>
                      </a:pPr>
                      <a:r>
                        <a:rPr b="1" lang="en" sz="1500">
                          <a:solidFill>
                            <a:srgbClr val="FFFFFF"/>
                          </a:solidFill>
                          <a:latin typeface="Titillium Web"/>
                          <a:ea typeface="Titillium Web"/>
                          <a:cs typeface="Titillium Web"/>
                          <a:sym typeface="Titillium Web"/>
                        </a:rPr>
                        <a:t>Metolazone</a:t>
                      </a:r>
                      <a:endParaRPr b="1" sz="1500">
                        <a:solidFill>
                          <a:srgbClr val="FFFFFF"/>
                        </a:solidFill>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76A5AF"/>
                    </a:solidFill>
                  </a:tcPr>
                </a:tc>
                <a:tc>
                  <a:txBody>
                    <a:bodyPr/>
                    <a:lstStyle/>
                    <a:p>
                      <a:pPr indent="0" lvl="0" marL="0" rtl="0" algn="ctr">
                        <a:spcBef>
                          <a:spcPts val="0"/>
                        </a:spcBef>
                        <a:spcAft>
                          <a:spcPts val="0"/>
                        </a:spcAft>
                        <a:buNone/>
                      </a:pPr>
                      <a:r>
                        <a:rPr b="1" lang="en" sz="1500">
                          <a:solidFill>
                            <a:srgbClr val="FFFFFF"/>
                          </a:solidFill>
                          <a:latin typeface="Titillium Web"/>
                          <a:ea typeface="Titillium Web"/>
                          <a:cs typeface="Titillium Web"/>
                          <a:sym typeface="Titillium Web"/>
                        </a:rPr>
                        <a:t>Chlorthalido-ne</a:t>
                      </a:r>
                      <a:endParaRPr b="1" sz="1500">
                        <a:solidFill>
                          <a:srgbClr val="FFFFFF"/>
                        </a:solidFill>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45818E"/>
                    </a:solidFill>
                  </a:tcPr>
                </a:tc>
                <a:tc>
                  <a:txBody>
                    <a:bodyPr/>
                    <a:lstStyle/>
                    <a:p>
                      <a:pPr indent="0" lvl="0" marL="0" rtl="0" algn="ctr">
                        <a:spcBef>
                          <a:spcPts val="0"/>
                        </a:spcBef>
                        <a:spcAft>
                          <a:spcPts val="0"/>
                        </a:spcAft>
                        <a:buNone/>
                      </a:pPr>
                      <a:r>
                        <a:rPr b="1" lang="en" sz="1500">
                          <a:solidFill>
                            <a:srgbClr val="FFFFFF"/>
                          </a:solidFill>
                          <a:latin typeface="Titillium Web"/>
                          <a:ea typeface="Titillium Web"/>
                          <a:cs typeface="Titillium Web"/>
                          <a:sym typeface="Titillium Web"/>
                        </a:rPr>
                        <a:t>Indapamide</a:t>
                      </a:r>
                      <a:endParaRPr b="1" sz="1500">
                        <a:solidFill>
                          <a:srgbClr val="FFFFFF"/>
                        </a:solidFill>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134F5C"/>
                    </a:solidFill>
                  </a:tcPr>
                </a:tc>
              </a:tr>
              <a:tr h="844800">
                <a:tc>
                  <a:txBody>
                    <a:bodyPr/>
                    <a:lstStyle/>
                    <a:p>
                      <a:pPr indent="0" lvl="0" marL="0" rtl="0" algn="ctr">
                        <a:spcBef>
                          <a:spcPts val="0"/>
                        </a:spcBef>
                        <a:spcAft>
                          <a:spcPts val="0"/>
                        </a:spcAft>
                        <a:buNone/>
                      </a:pPr>
                      <a:r>
                        <a:rPr b="1" lang="en">
                          <a:latin typeface="Titillium Web"/>
                          <a:ea typeface="Titillium Web"/>
                          <a:cs typeface="Titillium Web"/>
                          <a:sym typeface="Titillium Web"/>
                        </a:rPr>
                        <a:t>Potency, t </a:t>
                      </a:r>
                      <a:r>
                        <a:rPr b="1" lang="en" sz="1500">
                          <a:latin typeface="Titillium Web"/>
                          <a:ea typeface="Titillium Web"/>
                          <a:cs typeface="Titillium Web"/>
                          <a:sym typeface="Titillium Web"/>
                        </a:rPr>
                        <a:t>1⁄2</a:t>
                      </a:r>
                      <a:endParaRPr b="1" sz="1500">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EEEEEE"/>
                    </a:solidFill>
                  </a:tcPr>
                </a:tc>
                <a:tc>
                  <a:txBody>
                    <a:bodyPr/>
                    <a:lstStyle/>
                    <a:p>
                      <a:pPr indent="0" lvl="0" marL="0" rtl="0" algn="ctr">
                        <a:spcBef>
                          <a:spcPts val="0"/>
                        </a:spcBef>
                        <a:spcAft>
                          <a:spcPts val="0"/>
                        </a:spcAft>
                        <a:buClr>
                          <a:schemeClr val="dk1"/>
                        </a:buClr>
                        <a:buSzPts val="1100"/>
                        <a:buFont typeface="Arial"/>
                        <a:buNone/>
                      </a:pPr>
                      <a:r>
                        <a:rPr lang="en" sz="1200">
                          <a:latin typeface="Titillium Web"/>
                          <a:ea typeface="Titillium Web"/>
                          <a:cs typeface="Titillium Web"/>
                          <a:sym typeface="Titillium Web"/>
                        </a:rPr>
                        <a:t>Potency = 0.1</a:t>
                      </a:r>
                      <a:endParaRPr sz="1200">
                        <a:latin typeface="Titillium Web"/>
                        <a:ea typeface="Titillium Web"/>
                        <a:cs typeface="Titillium Web"/>
                        <a:sym typeface="Titillium Web"/>
                      </a:endParaRPr>
                    </a:p>
                    <a:p>
                      <a:pPr indent="0" lvl="0" marL="0" rtl="0" algn="ctr">
                        <a:spcBef>
                          <a:spcPts val="0"/>
                        </a:spcBef>
                        <a:spcAft>
                          <a:spcPts val="0"/>
                        </a:spcAft>
                        <a:buNone/>
                      </a:pPr>
                      <a:r>
                        <a:rPr lang="en" sz="1200">
                          <a:latin typeface="Titillium Web"/>
                          <a:ea typeface="Titillium Web"/>
                          <a:cs typeface="Titillium Web"/>
                          <a:sym typeface="Titillium Web"/>
                        </a:rPr>
                        <a:t>t </a:t>
                      </a:r>
                      <a:r>
                        <a:rPr lang="en" sz="1200">
                          <a:latin typeface="Titillium Web"/>
                          <a:ea typeface="Titillium Web"/>
                          <a:cs typeface="Titillium Web"/>
                          <a:sym typeface="Titillium Web"/>
                        </a:rPr>
                        <a:t>1⁄2</a:t>
                      </a:r>
                      <a:r>
                        <a:rPr lang="en" sz="1200">
                          <a:latin typeface="Titillium Web"/>
                          <a:ea typeface="Titillium Web"/>
                          <a:cs typeface="Titillium Web"/>
                          <a:sym typeface="Titillium Web"/>
                        </a:rPr>
                        <a:t> =2h</a:t>
                      </a:r>
                      <a:endParaRPr sz="1200">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 sz="1200">
                          <a:latin typeface="Titillium Web"/>
                          <a:ea typeface="Titillium Web"/>
                          <a:cs typeface="Titillium Web"/>
                          <a:sym typeface="Titillium Web"/>
                        </a:rPr>
                        <a:t>Potency = 1</a:t>
                      </a:r>
                      <a:endParaRPr sz="1200">
                        <a:latin typeface="Titillium Web"/>
                        <a:ea typeface="Titillium Web"/>
                        <a:cs typeface="Titillium Web"/>
                        <a:sym typeface="Titillium Web"/>
                      </a:endParaRPr>
                    </a:p>
                    <a:p>
                      <a:pPr indent="0" lvl="0" marL="0" rtl="0" algn="ctr">
                        <a:spcBef>
                          <a:spcPts val="0"/>
                        </a:spcBef>
                        <a:spcAft>
                          <a:spcPts val="0"/>
                        </a:spcAft>
                        <a:buNone/>
                      </a:pPr>
                      <a:r>
                        <a:rPr lang="en" sz="1200">
                          <a:latin typeface="Titillium Web"/>
                          <a:ea typeface="Titillium Web"/>
                          <a:cs typeface="Titillium Web"/>
                          <a:sym typeface="Titillium Web"/>
                        </a:rPr>
                        <a:t>t </a:t>
                      </a:r>
                      <a:r>
                        <a:rPr lang="en" sz="1200">
                          <a:latin typeface="Titillium Web"/>
                          <a:ea typeface="Titillium Web"/>
                          <a:cs typeface="Titillium Web"/>
                          <a:sym typeface="Titillium Web"/>
                        </a:rPr>
                        <a:t>1⁄2</a:t>
                      </a:r>
                      <a:r>
                        <a:rPr lang="en" sz="1200">
                          <a:latin typeface="Titillium Web"/>
                          <a:ea typeface="Titillium Web"/>
                          <a:cs typeface="Titillium Web"/>
                          <a:sym typeface="Titillium Web"/>
                        </a:rPr>
                        <a:t> = 3h</a:t>
                      </a:r>
                      <a:endParaRPr sz="1200">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 sz="1200">
                          <a:latin typeface="Titillium Web"/>
                          <a:ea typeface="Titillium Web"/>
                          <a:cs typeface="Titillium Web"/>
                          <a:sym typeface="Titillium Web"/>
                        </a:rPr>
                        <a:t>Potency = 5</a:t>
                      </a:r>
                      <a:endParaRPr sz="1200">
                        <a:latin typeface="Titillium Web"/>
                        <a:ea typeface="Titillium Web"/>
                        <a:cs typeface="Titillium Web"/>
                        <a:sym typeface="Titillium Web"/>
                      </a:endParaRPr>
                    </a:p>
                    <a:p>
                      <a:pPr indent="0" lvl="0" marL="0" rtl="0" algn="ctr">
                        <a:spcBef>
                          <a:spcPts val="0"/>
                        </a:spcBef>
                        <a:spcAft>
                          <a:spcPts val="0"/>
                        </a:spcAft>
                        <a:buNone/>
                      </a:pPr>
                      <a:r>
                        <a:rPr lang="en" sz="1200">
                          <a:latin typeface="Titillium Web"/>
                          <a:ea typeface="Titillium Web"/>
                          <a:cs typeface="Titillium Web"/>
                          <a:sym typeface="Titillium Web"/>
                        </a:rPr>
                        <a:t>t 1</a:t>
                      </a:r>
                      <a:r>
                        <a:rPr lang="en" sz="1200">
                          <a:latin typeface="Titillium Web"/>
                          <a:ea typeface="Titillium Web"/>
                          <a:cs typeface="Titillium Web"/>
                          <a:sym typeface="Titillium Web"/>
                        </a:rPr>
                        <a:t>⁄2</a:t>
                      </a:r>
                      <a:r>
                        <a:rPr lang="en" sz="1200">
                          <a:latin typeface="Titillium Web"/>
                          <a:ea typeface="Titillium Web"/>
                          <a:cs typeface="Titillium Web"/>
                          <a:sym typeface="Titillium Web"/>
                        </a:rPr>
                        <a:t> = 5h</a:t>
                      </a:r>
                      <a:endParaRPr sz="1200">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 sz="1200">
                          <a:latin typeface="Titillium Web"/>
                          <a:ea typeface="Titillium Web"/>
                          <a:cs typeface="Titillium Web"/>
                          <a:sym typeface="Titillium Web"/>
                        </a:rPr>
                        <a:t>Potency = 10</a:t>
                      </a:r>
                      <a:endParaRPr sz="1200">
                        <a:latin typeface="Titillium Web"/>
                        <a:ea typeface="Titillium Web"/>
                        <a:cs typeface="Titillium Web"/>
                        <a:sym typeface="Titillium Web"/>
                      </a:endParaRPr>
                    </a:p>
                    <a:p>
                      <a:pPr indent="0" lvl="0" marL="0" rtl="0" algn="ctr">
                        <a:spcBef>
                          <a:spcPts val="0"/>
                        </a:spcBef>
                        <a:spcAft>
                          <a:spcPts val="0"/>
                        </a:spcAft>
                        <a:buNone/>
                      </a:pPr>
                      <a:r>
                        <a:rPr lang="en" sz="1200">
                          <a:latin typeface="Titillium Web"/>
                          <a:ea typeface="Titillium Web"/>
                          <a:cs typeface="Titillium Web"/>
                          <a:sym typeface="Titillium Web"/>
                        </a:rPr>
                        <a:t>t 1⁄2 = 26h</a:t>
                      </a:r>
                      <a:endParaRPr sz="1200">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 sz="1100">
                          <a:latin typeface="Titillium Web"/>
                          <a:ea typeface="Titillium Web"/>
                          <a:cs typeface="Titillium Web"/>
                          <a:sym typeface="Titillium Web"/>
                        </a:rPr>
                        <a:t>Potency = 20</a:t>
                      </a:r>
                      <a:endParaRPr sz="1100">
                        <a:latin typeface="Titillium Web"/>
                        <a:ea typeface="Titillium Web"/>
                        <a:cs typeface="Titillium Web"/>
                        <a:sym typeface="Titillium Web"/>
                      </a:endParaRPr>
                    </a:p>
                    <a:p>
                      <a:pPr indent="0" lvl="0" marL="0" rtl="0" algn="ctr">
                        <a:spcBef>
                          <a:spcPts val="0"/>
                        </a:spcBef>
                        <a:spcAft>
                          <a:spcPts val="0"/>
                        </a:spcAft>
                        <a:buNone/>
                      </a:pPr>
                      <a:r>
                        <a:rPr lang="en" sz="1100">
                          <a:latin typeface="Titillium Web"/>
                          <a:ea typeface="Titillium Web"/>
                          <a:cs typeface="Titillium Web"/>
                          <a:sym typeface="Titillium Web"/>
                        </a:rPr>
                        <a:t>t 1⁄2 = 16h</a:t>
                      </a:r>
                      <a:endParaRPr sz="1100">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727325">
                <a:tc rowSpan="2">
                  <a:txBody>
                    <a:bodyPr/>
                    <a:lstStyle/>
                    <a:p>
                      <a:pPr indent="0" lvl="0" marL="0" rtl="0" algn="ctr">
                        <a:spcBef>
                          <a:spcPts val="0"/>
                        </a:spcBef>
                        <a:spcAft>
                          <a:spcPts val="0"/>
                        </a:spcAft>
                        <a:buNone/>
                      </a:pPr>
                      <a:r>
                        <a:rPr b="1" lang="en">
                          <a:latin typeface="Titillium Web"/>
                          <a:ea typeface="Titillium Web"/>
                          <a:cs typeface="Titillium Web"/>
                          <a:sym typeface="Titillium Web"/>
                        </a:rPr>
                        <a:t>M.O.A</a:t>
                      </a:r>
                      <a:endParaRPr b="1">
                        <a:latin typeface="Titillium Web"/>
                        <a:ea typeface="Titillium Web"/>
                        <a:cs typeface="Titillium Web"/>
                        <a:sym typeface="Titillium Web"/>
                      </a:endParaRPr>
                    </a:p>
                    <a:p>
                      <a:pPr indent="0" lvl="0" marL="0" rtl="0" algn="ctr">
                        <a:spcBef>
                          <a:spcPts val="0"/>
                        </a:spcBef>
                        <a:spcAft>
                          <a:spcPts val="0"/>
                        </a:spcAft>
                        <a:buNone/>
                      </a:pPr>
                      <a:r>
                        <a:t/>
                      </a:r>
                      <a:endParaRPr b="1">
                        <a:latin typeface="Titillium Web"/>
                        <a:ea typeface="Titillium Web"/>
                        <a:cs typeface="Titillium Web"/>
                        <a:sym typeface="Titillium Web"/>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EEEEEE"/>
                    </a:solidFill>
                  </a:tcPr>
                </a:tc>
                <a:tc gridSpan="5" rowSpan="2">
                  <a:txBody>
                    <a:bodyPr/>
                    <a:lstStyle/>
                    <a:p>
                      <a:pPr indent="0" lvl="0" marL="0" rtl="0" algn="l">
                        <a:spcBef>
                          <a:spcPts val="0"/>
                        </a:spcBef>
                        <a:spcAft>
                          <a:spcPts val="0"/>
                        </a:spcAft>
                        <a:buClr>
                          <a:schemeClr val="dk1"/>
                        </a:buClr>
                        <a:buSzPts val="1100"/>
                        <a:buFont typeface="Arial"/>
                        <a:buNone/>
                      </a:pPr>
                      <a:r>
                        <a:rPr lang="en" sz="1200">
                          <a:latin typeface="Titillium Web"/>
                          <a:ea typeface="Titillium Web"/>
                          <a:cs typeface="Titillium Web"/>
                          <a:sym typeface="Titillium Web"/>
                        </a:rPr>
                        <a:t>Acts on </a:t>
                      </a:r>
                      <a:r>
                        <a:rPr lang="en" sz="1200">
                          <a:solidFill>
                            <a:srgbClr val="D5A6BD"/>
                          </a:solidFill>
                          <a:latin typeface="Titillium Web"/>
                          <a:ea typeface="Titillium Web"/>
                          <a:cs typeface="Titillium Web"/>
                          <a:sym typeface="Titillium Web"/>
                        </a:rPr>
                        <a:t> luminal membrane</a:t>
                      </a:r>
                      <a:r>
                        <a:rPr lang="en" sz="1200">
                          <a:latin typeface="Titillium Web"/>
                          <a:ea typeface="Titillium Web"/>
                          <a:cs typeface="Titillium Web"/>
                          <a:sym typeface="Titillium Web"/>
                        </a:rPr>
                        <a:t> of </a:t>
                      </a:r>
                      <a:r>
                        <a:rPr lang="en" sz="1200">
                          <a:solidFill>
                            <a:srgbClr val="6FA8DC"/>
                          </a:solidFill>
                          <a:latin typeface="Titillium Web"/>
                          <a:ea typeface="Titillium Web"/>
                          <a:cs typeface="Titillium Web"/>
                          <a:sym typeface="Titillium Web"/>
                        </a:rPr>
                        <a:t>early</a:t>
                      </a:r>
                      <a:r>
                        <a:rPr lang="en" sz="1200">
                          <a:latin typeface="Titillium Web"/>
                          <a:ea typeface="Titillium Web"/>
                          <a:cs typeface="Titillium Web"/>
                          <a:sym typeface="Titillium Web"/>
                        </a:rPr>
                        <a:t> distal tubule</a:t>
                      </a:r>
                      <a:endParaRPr sz="1200">
                        <a:latin typeface="Titillium Web"/>
                        <a:ea typeface="Titillium Web"/>
                        <a:cs typeface="Titillium Web"/>
                        <a:sym typeface="Titillium Web"/>
                      </a:endParaRPr>
                    </a:p>
                    <a:p>
                      <a:pPr indent="0" lvl="0" marL="0" rtl="0" algn="l">
                        <a:spcBef>
                          <a:spcPts val="0"/>
                        </a:spcBef>
                        <a:spcAft>
                          <a:spcPts val="0"/>
                        </a:spcAft>
                        <a:buClr>
                          <a:schemeClr val="dk1"/>
                        </a:buClr>
                        <a:buSzPts val="1100"/>
                        <a:buFont typeface="Arial"/>
                        <a:buNone/>
                      </a:pPr>
                      <a:r>
                        <a:rPr lang="en" sz="1200">
                          <a:latin typeface="Titillium Web"/>
                          <a:ea typeface="Titillium Web"/>
                          <a:cs typeface="Titillium Web"/>
                          <a:sym typeface="Titillium Web"/>
                        </a:rPr>
                        <a:t>via</a:t>
                      </a:r>
                      <a:r>
                        <a:rPr b="1" lang="en" sz="1200">
                          <a:latin typeface="Titillium Web"/>
                          <a:ea typeface="Titillium Web"/>
                          <a:cs typeface="Titillium Web"/>
                          <a:sym typeface="Titillium Web"/>
                        </a:rPr>
                        <a:t> inhibition of Na/Cl co-transporter</a:t>
                      </a:r>
                      <a:r>
                        <a:rPr lang="en" sz="1200">
                          <a:latin typeface="Titillium Web"/>
                          <a:ea typeface="Titillium Web"/>
                          <a:cs typeface="Titillium Web"/>
                          <a:sym typeface="Titillium Web"/>
                        </a:rPr>
                        <a:t> </a:t>
                      </a:r>
                      <a:r>
                        <a:rPr lang="en" sz="1200">
                          <a:solidFill>
                            <a:srgbClr val="999999"/>
                          </a:solidFill>
                          <a:latin typeface="Titillium Web"/>
                          <a:ea typeface="Titillium Web"/>
                          <a:cs typeface="Titillium Web"/>
                          <a:sym typeface="Titillium Web"/>
                        </a:rPr>
                        <a:t>(NCC)</a:t>
                      </a:r>
                      <a:endParaRPr sz="1200">
                        <a:solidFill>
                          <a:srgbClr val="999999"/>
                        </a:solidFill>
                        <a:latin typeface="Titillium Web"/>
                        <a:ea typeface="Titillium Web"/>
                        <a:cs typeface="Titillium Web"/>
                        <a:sym typeface="Titillium Web"/>
                      </a:endParaRPr>
                    </a:p>
                    <a:p>
                      <a:pPr indent="0" lvl="0" marL="0" rtl="0" algn="l">
                        <a:spcBef>
                          <a:spcPts val="0"/>
                        </a:spcBef>
                        <a:spcAft>
                          <a:spcPts val="0"/>
                        </a:spcAft>
                        <a:buClr>
                          <a:schemeClr val="dk1"/>
                        </a:buClr>
                        <a:buSzPts val="1100"/>
                        <a:buFont typeface="Arial"/>
                        <a:buNone/>
                      </a:pPr>
                      <a:r>
                        <a:rPr lang="en" sz="1200">
                          <a:solidFill>
                            <a:srgbClr val="999999"/>
                          </a:solidFill>
                          <a:latin typeface="Titillium Web"/>
                          <a:ea typeface="Titillium Web"/>
                          <a:cs typeface="Titillium Web"/>
                          <a:sym typeface="Titillium Web"/>
                        </a:rPr>
                        <a:t>(This will activates Na/Ca exchanger, so the Ca will be reabsorbed)</a:t>
                      </a:r>
                      <a:endParaRPr sz="1200">
                        <a:solidFill>
                          <a:srgbClr val="999999"/>
                        </a:solidFill>
                        <a:latin typeface="Titillium Web"/>
                        <a:ea typeface="Titillium Web"/>
                        <a:cs typeface="Titillium Web"/>
                        <a:sym typeface="Titillium Web"/>
                      </a:endParaRPr>
                    </a:p>
                    <a:p>
                      <a:pPr indent="0" lvl="0" marL="0" rtl="0" algn="l">
                        <a:spcBef>
                          <a:spcPts val="0"/>
                        </a:spcBef>
                        <a:spcAft>
                          <a:spcPts val="0"/>
                        </a:spcAft>
                        <a:buClr>
                          <a:schemeClr val="dk1"/>
                        </a:buClr>
                        <a:buSzPts val="1100"/>
                        <a:buFont typeface="Arial"/>
                        <a:buNone/>
                      </a:pPr>
                      <a:r>
                        <a:rPr lang="en" sz="1200">
                          <a:solidFill>
                            <a:srgbClr val="D5A6BD"/>
                          </a:solidFill>
                          <a:latin typeface="Titillium Web"/>
                          <a:ea typeface="Titillium Web"/>
                          <a:cs typeface="Titillium Web"/>
                          <a:sym typeface="Titillium Web"/>
                        </a:rPr>
                        <a:t>Efficacy: </a:t>
                      </a:r>
                      <a:r>
                        <a:rPr b="1" lang="en" sz="1200">
                          <a:solidFill>
                            <a:srgbClr val="D5A6BD"/>
                          </a:solidFill>
                          <a:latin typeface="Titillium Web"/>
                          <a:ea typeface="Titillium Web"/>
                          <a:cs typeface="Titillium Web"/>
                          <a:sym typeface="Titillium Web"/>
                        </a:rPr>
                        <a:t>moderate natriuresis</a:t>
                      </a:r>
                      <a:r>
                        <a:rPr lang="en" sz="1200">
                          <a:latin typeface="Titillium Web"/>
                          <a:ea typeface="Titillium Web"/>
                          <a:cs typeface="Titillium Web"/>
                          <a:sym typeface="Titillium Web"/>
                        </a:rPr>
                        <a:t> </a:t>
                      </a:r>
                      <a:r>
                        <a:rPr lang="en" sz="1200">
                          <a:solidFill>
                            <a:srgbClr val="93C47D"/>
                          </a:solidFill>
                          <a:latin typeface="Titillium Web"/>
                          <a:ea typeface="Titillium Web"/>
                          <a:cs typeface="Titillium Web"/>
                          <a:sym typeface="Titillium Web"/>
                        </a:rPr>
                        <a:t>not for emergency</a:t>
                      </a:r>
                      <a:endParaRPr sz="1200">
                        <a:solidFill>
                          <a:srgbClr val="93C47D"/>
                        </a:solidFill>
                        <a:latin typeface="Titillium Web"/>
                        <a:ea typeface="Titillium Web"/>
                        <a:cs typeface="Titillium Web"/>
                        <a:sym typeface="Titillium Web"/>
                      </a:endParaRPr>
                    </a:p>
                    <a:p>
                      <a:pPr indent="0" lvl="0" marL="0" rtl="0" algn="l">
                        <a:spcBef>
                          <a:spcPts val="0"/>
                        </a:spcBef>
                        <a:spcAft>
                          <a:spcPts val="0"/>
                        </a:spcAft>
                        <a:buClr>
                          <a:schemeClr val="dk1"/>
                        </a:buClr>
                        <a:buSzPts val="1100"/>
                        <a:buFont typeface="Arial"/>
                        <a:buNone/>
                      </a:pPr>
                      <a:r>
                        <a:rPr lang="en" sz="1200">
                          <a:latin typeface="Titillium Web"/>
                          <a:ea typeface="Titillium Web"/>
                          <a:cs typeface="Titillium Web"/>
                          <a:sym typeface="Titillium Web"/>
                        </a:rPr>
                        <a:t>(5-10% of filtered load os Na is reabsorbed)</a:t>
                      </a:r>
                      <a:endParaRPr sz="1200">
                        <a:latin typeface="Titillium Web"/>
                        <a:ea typeface="Titillium Web"/>
                        <a:cs typeface="Titillium Web"/>
                        <a:sym typeface="Titillium Web"/>
                      </a:endParaRPr>
                    </a:p>
                    <a:p>
                      <a:pPr indent="0" lvl="0" marL="0" rtl="0" algn="l">
                        <a:spcBef>
                          <a:spcPts val="0"/>
                        </a:spcBef>
                        <a:spcAft>
                          <a:spcPts val="0"/>
                        </a:spcAft>
                        <a:buNone/>
                      </a:pPr>
                      <a:r>
                        <a:rPr lang="en" sz="1200">
                          <a:solidFill>
                            <a:srgbClr val="6FA8DC"/>
                          </a:solidFill>
                          <a:latin typeface="Titillium Web"/>
                          <a:ea typeface="Titillium Web"/>
                          <a:cs typeface="Titillium Web"/>
                          <a:sym typeface="Titillium Web"/>
                        </a:rPr>
                        <a:t>Week inhibitors of carbonic anhydrase, </a:t>
                      </a:r>
                      <a:endParaRPr sz="1200">
                        <a:solidFill>
                          <a:srgbClr val="6FA8DC"/>
                        </a:solidFill>
                        <a:latin typeface="Titillium Web"/>
                        <a:ea typeface="Titillium Web"/>
                        <a:cs typeface="Titillium Web"/>
                        <a:sym typeface="Titillium Web"/>
                      </a:endParaRPr>
                    </a:p>
                    <a:p>
                      <a:pPr indent="0" lvl="0" marL="0" rtl="0" algn="l">
                        <a:spcBef>
                          <a:spcPts val="0"/>
                        </a:spcBef>
                        <a:spcAft>
                          <a:spcPts val="0"/>
                        </a:spcAft>
                        <a:buNone/>
                      </a:pPr>
                      <a:r>
                        <a:rPr lang="en" sz="1200">
                          <a:solidFill>
                            <a:srgbClr val="6FA8DC"/>
                          </a:solidFill>
                          <a:latin typeface="Titillium Web"/>
                          <a:ea typeface="Titillium Web"/>
                          <a:cs typeface="Titillium Web"/>
                          <a:sym typeface="Titillium Web"/>
                        </a:rPr>
                        <a:t>but this does not contribute to their action</a:t>
                      </a:r>
                      <a:endParaRPr sz="1200">
                        <a:solidFill>
                          <a:srgbClr val="6FA8DC"/>
                        </a:solidFill>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rowSpan="2" hMerge="1"/>
                <a:tc rowSpan="2" hMerge="1"/>
                <a:tc rowSpan="2" hMerge="1"/>
                <a:tc rowSpan="2" hMerge="1"/>
              </a:tr>
              <a:tr h="732625">
                <a:tc vMerge="1"/>
                <a:tc gridSpan="5" vMerge="1"/>
                <a:tc hMerge="1" vMerge="1"/>
                <a:tc hMerge="1" vMerge="1"/>
                <a:tc hMerge="1" vMerge="1"/>
                <a:tc hMerge="1" vMerge="1"/>
              </a:tr>
              <a:tr h="1551200">
                <a:tc>
                  <a:txBody>
                    <a:bodyPr/>
                    <a:lstStyle/>
                    <a:p>
                      <a:pPr indent="0" lvl="0" marL="0" rtl="0" algn="ctr">
                        <a:spcBef>
                          <a:spcPts val="0"/>
                        </a:spcBef>
                        <a:spcAft>
                          <a:spcPts val="0"/>
                        </a:spcAft>
                        <a:buNone/>
                      </a:pPr>
                      <a:r>
                        <a:rPr b="1" lang="en">
                          <a:latin typeface="Titillium Web"/>
                          <a:ea typeface="Titillium Web"/>
                          <a:cs typeface="Titillium Web"/>
                          <a:sym typeface="Titillium Web"/>
                        </a:rPr>
                        <a:t>P.K</a:t>
                      </a:r>
                      <a:endParaRPr b="1">
                        <a:latin typeface="Titillium Web"/>
                        <a:ea typeface="Titillium Web"/>
                        <a:cs typeface="Titillium Web"/>
                        <a:sym typeface="Titillium Web"/>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EEEEEE"/>
                    </a:solidFill>
                  </a:tcPr>
                </a:tc>
                <a:tc gridSpan="5">
                  <a:txBody>
                    <a:bodyPr/>
                    <a:lstStyle/>
                    <a:p>
                      <a:pPr indent="0" lvl="0" marL="0" rtl="0" algn="l">
                        <a:spcBef>
                          <a:spcPts val="0"/>
                        </a:spcBef>
                        <a:spcAft>
                          <a:spcPts val="0"/>
                        </a:spcAft>
                        <a:buNone/>
                      </a:pPr>
                      <a:r>
                        <a:rPr lang="en" sz="1200">
                          <a:latin typeface="Titillium Web"/>
                          <a:ea typeface="Titillium Web"/>
                          <a:cs typeface="Titillium Web"/>
                          <a:sym typeface="Titillium Web"/>
                        </a:rPr>
                        <a:t>- Given orally, </a:t>
                      </a:r>
                      <a:r>
                        <a:rPr lang="en" sz="1200">
                          <a:solidFill>
                            <a:srgbClr val="6FA8DC"/>
                          </a:solidFill>
                          <a:latin typeface="Titillium Web"/>
                          <a:ea typeface="Titillium Web"/>
                          <a:cs typeface="Titillium Web"/>
                          <a:sym typeface="Titillium Web"/>
                        </a:rPr>
                        <a:t>efficiently absorbed from the GIT</a:t>
                      </a:r>
                      <a:endParaRPr sz="1200">
                        <a:solidFill>
                          <a:srgbClr val="6FA8DC"/>
                        </a:solidFill>
                        <a:latin typeface="Titillium Web"/>
                        <a:ea typeface="Titillium Web"/>
                        <a:cs typeface="Titillium Web"/>
                        <a:sym typeface="Titillium Web"/>
                      </a:endParaRPr>
                    </a:p>
                    <a:p>
                      <a:pPr indent="0" lvl="0" marL="0" rtl="0" algn="l">
                        <a:spcBef>
                          <a:spcPts val="0"/>
                        </a:spcBef>
                        <a:spcAft>
                          <a:spcPts val="0"/>
                        </a:spcAft>
                        <a:buNone/>
                      </a:pPr>
                      <a:r>
                        <a:rPr lang="en" sz="1200">
                          <a:latin typeface="Titillium Web"/>
                          <a:ea typeface="Titillium Web"/>
                          <a:cs typeface="Titillium Web"/>
                          <a:sym typeface="Titillium Web"/>
                        </a:rPr>
                        <a:t>- </a:t>
                      </a:r>
                      <a:r>
                        <a:rPr lang="en" sz="1200">
                          <a:solidFill>
                            <a:srgbClr val="D5A6BD"/>
                          </a:solidFill>
                          <a:latin typeface="Titillium Web"/>
                          <a:ea typeface="Titillium Web"/>
                          <a:cs typeface="Titillium Web"/>
                          <a:sym typeface="Titillium Web"/>
                        </a:rPr>
                        <a:t>Slow onset</a:t>
                      </a:r>
                      <a:r>
                        <a:rPr lang="en" sz="1200">
                          <a:latin typeface="Titillium Web"/>
                          <a:ea typeface="Titillium Web"/>
                          <a:cs typeface="Titillium Web"/>
                          <a:sym typeface="Titillium Web"/>
                        </a:rPr>
                        <a:t>, with Long duration of action (40h) </a:t>
                      </a:r>
                      <a:r>
                        <a:rPr lang="en" sz="900">
                          <a:solidFill>
                            <a:srgbClr val="93C47D"/>
                          </a:solidFill>
                          <a:latin typeface="Titillium Web"/>
                          <a:ea typeface="Titillium Web"/>
                          <a:cs typeface="Titillium Web"/>
                          <a:sym typeface="Titillium Web"/>
                        </a:rPr>
                        <a:t>(unlike loop diuretics 1- short duration 2- used for emergencies)</a:t>
                      </a:r>
                      <a:endParaRPr sz="900">
                        <a:solidFill>
                          <a:srgbClr val="93C47D"/>
                        </a:solidFill>
                        <a:latin typeface="Titillium Web"/>
                        <a:ea typeface="Titillium Web"/>
                        <a:cs typeface="Titillium Web"/>
                        <a:sym typeface="Titillium Web"/>
                      </a:endParaRPr>
                    </a:p>
                    <a:p>
                      <a:pPr indent="0" lvl="0" marL="0" rtl="0" algn="l">
                        <a:spcBef>
                          <a:spcPts val="0"/>
                        </a:spcBef>
                        <a:spcAft>
                          <a:spcPts val="0"/>
                        </a:spcAft>
                        <a:buNone/>
                      </a:pPr>
                      <a:r>
                        <a:rPr lang="en" sz="1200">
                          <a:latin typeface="Titillium Web"/>
                          <a:ea typeface="Titillium Web"/>
                          <a:cs typeface="Titillium Web"/>
                          <a:sym typeface="Titillium Web"/>
                        </a:rPr>
                        <a:t>- Eliminated by glomerular filtration &amp; active tubular secretion </a:t>
                      </a:r>
                      <a:r>
                        <a:rPr lang="en" sz="900">
                          <a:solidFill>
                            <a:srgbClr val="999999"/>
                          </a:solidFill>
                          <a:latin typeface="Titillium Web"/>
                          <a:ea typeface="Titillium Web"/>
                          <a:cs typeface="Titillium Web"/>
                          <a:sym typeface="Titillium Web"/>
                        </a:rPr>
                        <a:t>(in the proximal tubules)</a:t>
                      </a:r>
                      <a:r>
                        <a:rPr lang="en" sz="1200">
                          <a:latin typeface="Titillium Web"/>
                          <a:ea typeface="Titillium Web"/>
                          <a:cs typeface="Titillium Web"/>
                          <a:sym typeface="Titillium Web"/>
                        </a:rPr>
                        <a:t>, some is reabsorbed</a:t>
                      </a:r>
                      <a:endParaRPr sz="1200">
                        <a:latin typeface="Titillium Web"/>
                        <a:ea typeface="Titillium Web"/>
                        <a:cs typeface="Titillium Web"/>
                        <a:sym typeface="Titillium Web"/>
                      </a:endParaRPr>
                    </a:p>
                    <a:p>
                      <a:pPr indent="0" lvl="0" marL="0" rtl="0" algn="l">
                        <a:spcBef>
                          <a:spcPts val="0"/>
                        </a:spcBef>
                        <a:spcAft>
                          <a:spcPts val="0"/>
                        </a:spcAft>
                        <a:buNone/>
                      </a:pPr>
                      <a:r>
                        <a:rPr lang="en" sz="1200">
                          <a:latin typeface="Titillium Web"/>
                          <a:ea typeface="Titillium Web"/>
                          <a:cs typeface="Titillium Web"/>
                          <a:sym typeface="Titillium Web"/>
                        </a:rPr>
                        <a:t>- </a:t>
                      </a:r>
                      <a:r>
                        <a:rPr lang="en" sz="1200">
                          <a:solidFill>
                            <a:srgbClr val="990000"/>
                          </a:solidFill>
                          <a:latin typeface="Titillium Web"/>
                          <a:ea typeface="Titillium Web"/>
                          <a:cs typeface="Titillium Web"/>
                          <a:sym typeface="Titillium Web"/>
                        </a:rPr>
                        <a:t>May interfere with uric acid secretion and cause Hyperuricemia</a:t>
                      </a:r>
                      <a:r>
                        <a:rPr lang="en" sz="1200">
                          <a:latin typeface="Titillium Web"/>
                          <a:ea typeface="Titillium Web"/>
                          <a:cs typeface="Titillium Web"/>
                          <a:sym typeface="Titillium Web"/>
                        </a:rPr>
                        <a:t>. </a:t>
                      </a:r>
                      <a:r>
                        <a:rPr lang="en" sz="900">
                          <a:solidFill>
                            <a:srgbClr val="999999"/>
                          </a:solidFill>
                          <a:latin typeface="Titillium Web"/>
                          <a:ea typeface="Titillium Web"/>
                          <a:cs typeface="Titillium Web"/>
                          <a:sym typeface="Titillium Web"/>
                        </a:rPr>
                        <a:t>(caution with gout patients). Same mechanism in loop diuretics (competition..)</a:t>
                      </a:r>
                      <a:endParaRPr sz="900">
                        <a:solidFill>
                          <a:srgbClr val="999999"/>
                        </a:solidFill>
                        <a:latin typeface="Titillium Web"/>
                        <a:ea typeface="Titillium Web"/>
                        <a:cs typeface="Titillium Web"/>
                        <a:sym typeface="Titillium Web"/>
                      </a:endParaRPr>
                    </a:p>
                    <a:p>
                      <a:pPr indent="0" lvl="0" marL="0" rtl="0" algn="l">
                        <a:spcBef>
                          <a:spcPts val="0"/>
                        </a:spcBef>
                        <a:spcAft>
                          <a:spcPts val="0"/>
                        </a:spcAft>
                        <a:buNone/>
                      </a:pPr>
                      <a:r>
                        <a:rPr lang="en" sz="1200">
                          <a:latin typeface="Titillium Web"/>
                          <a:ea typeface="Titillium Web"/>
                          <a:cs typeface="Titillium Web"/>
                          <a:sym typeface="Titillium Web"/>
                        </a:rPr>
                        <a:t>- </a:t>
                      </a:r>
                      <a:r>
                        <a:rPr lang="en" sz="1200">
                          <a:solidFill>
                            <a:srgbClr val="6FA8DC"/>
                          </a:solidFill>
                          <a:latin typeface="Titillium Web"/>
                          <a:ea typeface="Titillium Web"/>
                          <a:cs typeface="Titillium Web"/>
                          <a:sym typeface="Titillium Web"/>
                        </a:rPr>
                        <a:t>Lipid soluble</a:t>
                      </a:r>
                      <a:endParaRPr sz="1200">
                        <a:solidFill>
                          <a:srgbClr val="6FA8DC"/>
                        </a:solidFill>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hMerge="1"/>
                <a:tc hMerge="1"/>
                <a:tc hMerge="1"/>
                <a:tc hMerge="1"/>
              </a:tr>
              <a:tr h="1094950">
                <a:tc>
                  <a:txBody>
                    <a:bodyPr/>
                    <a:lstStyle/>
                    <a:p>
                      <a:pPr indent="0" lvl="0" marL="0" rtl="0" algn="ctr">
                        <a:spcBef>
                          <a:spcPts val="0"/>
                        </a:spcBef>
                        <a:spcAft>
                          <a:spcPts val="0"/>
                        </a:spcAft>
                        <a:buNone/>
                      </a:pPr>
                      <a:r>
                        <a:rPr b="1" lang="en">
                          <a:latin typeface="Titillium Web"/>
                          <a:ea typeface="Titillium Web"/>
                          <a:cs typeface="Titillium Web"/>
                          <a:sym typeface="Titillium Web"/>
                        </a:rPr>
                        <a:t>Pharmacological Actions</a:t>
                      </a:r>
                      <a:endParaRPr b="1">
                        <a:latin typeface="Titillium Web"/>
                        <a:ea typeface="Titillium Web"/>
                        <a:cs typeface="Titillium Web"/>
                        <a:sym typeface="Titillium Web"/>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EEEEEE"/>
                    </a:solidFill>
                  </a:tcPr>
                </a:tc>
                <a:tc gridSpan="5">
                  <a:txBody>
                    <a:bodyPr/>
                    <a:lstStyle/>
                    <a:p>
                      <a:pPr indent="0" lvl="0" marL="0" rtl="0" algn="l">
                        <a:spcBef>
                          <a:spcPts val="0"/>
                        </a:spcBef>
                        <a:spcAft>
                          <a:spcPts val="0"/>
                        </a:spcAft>
                        <a:buClr>
                          <a:schemeClr val="dk1"/>
                        </a:buClr>
                        <a:buSzPts val="1100"/>
                        <a:buFont typeface="Arial"/>
                        <a:buNone/>
                      </a:pPr>
                      <a:r>
                        <a:rPr lang="en" sz="1200">
                          <a:latin typeface="Titillium Web"/>
                          <a:ea typeface="Titillium Web"/>
                          <a:cs typeface="Titillium Web"/>
                          <a:sym typeface="Titillium Web"/>
                        </a:rPr>
                        <a:t>- </a:t>
                      </a:r>
                      <a:r>
                        <a:rPr lang="en" sz="1200">
                          <a:solidFill>
                            <a:srgbClr val="990000"/>
                          </a:solidFill>
                          <a:latin typeface="Titillium Web"/>
                          <a:ea typeface="Titillium Web"/>
                          <a:cs typeface="Titillium Web"/>
                          <a:sym typeface="Titillium Web"/>
                        </a:rPr>
                        <a:t>↑Urinary excretion of: 1-NaCl 2-K+ 3-Mg++</a:t>
                      </a:r>
                      <a:endParaRPr sz="1200">
                        <a:solidFill>
                          <a:srgbClr val="990000"/>
                        </a:solidFill>
                        <a:latin typeface="Titillium Web"/>
                        <a:ea typeface="Titillium Web"/>
                        <a:cs typeface="Titillium Web"/>
                        <a:sym typeface="Titillium Web"/>
                      </a:endParaRPr>
                    </a:p>
                    <a:p>
                      <a:pPr indent="0" lvl="0" marL="0" rtl="0" algn="l">
                        <a:spcBef>
                          <a:spcPts val="0"/>
                        </a:spcBef>
                        <a:spcAft>
                          <a:spcPts val="0"/>
                        </a:spcAft>
                        <a:buClr>
                          <a:schemeClr val="dk1"/>
                        </a:buClr>
                        <a:buSzPts val="1100"/>
                        <a:buFont typeface="Arial"/>
                        <a:buNone/>
                      </a:pPr>
                      <a:r>
                        <a:rPr lang="en" sz="1200">
                          <a:latin typeface="Titillium Web"/>
                          <a:ea typeface="Titillium Web"/>
                          <a:cs typeface="Titillium Web"/>
                          <a:sym typeface="Titillium Web"/>
                        </a:rPr>
                        <a:t>- </a:t>
                      </a:r>
                      <a:r>
                        <a:rPr lang="en" sz="1200">
                          <a:solidFill>
                            <a:srgbClr val="990000"/>
                          </a:solidFill>
                          <a:latin typeface="Titillium Web"/>
                          <a:ea typeface="Titillium Web"/>
                          <a:cs typeface="Titillium Web"/>
                          <a:sym typeface="Titillium Web"/>
                        </a:rPr>
                        <a:t>↓Urinary excretion of: 1-Uric acid 2-Ca++ (With increase reabsorption)</a:t>
                      </a:r>
                      <a:endParaRPr sz="1200">
                        <a:solidFill>
                          <a:srgbClr val="990000"/>
                        </a:solidFill>
                        <a:latin typeface="Titillium Web"/>
                        <a:ea typeface="Titillium Web"/>
                        <a:cs typeface="Titillium Web"/>
                        <a:sym typeface="Titillium Web"/>
                      </a:endParaRPr>
                    </a:p>
                    <a:p>
                      <a:pPr indent="0" lvl="0" marL="0" rtl="0" algn="l">
                        <a:spcBef>
                          <a:spcPts val="0"/>
                        </a:spcBef>
                        <a:spcAft>
                          <a:spcPts val="0"/>
                        </a:spcAft>
                        <a:buClr>
                          <a:schemeClr val="dk1"/>
                        </a:buClr>
                        <a:buSzPts val="1100"/>
                        <a:buFont typeface="Arial"/>
                        <a:buNone/>
                      </a:pPr>
                      <a:r>
                        <a:rPr lang="en" sz="1200">
                          <a:latin typeface="Titillium Web"/>
                          <a:ea typeface="Titillium Web"/>
                          <a:cs typeface="Titillium Web"/>
                          <a:sym typeface="Titillium Web"/>
                        </a:rPr>
                        <a:t>- May give rise to hypokalemic alkalosis.</a:t>
                      </a:r>
                      <a:endParaRPr sz="1200">
                        <a:latin typeface="Titillium Web"/>
                        <a:ea typeface="Titillium Web"/>
                        <a:cs typeface="Titillium Web"/>
                        <a:sym typeface="Titillium Web"/>
                      </a:endParaRPr>
                    </a:p>
                    <a:p>
                      <a:pPr indent="0" lvl="0" marL="0" rtl="0" algn="l">
                        <a:spcBef>
                          <a:spcPts val="0"/>
                        </a:spcBef>
                        <a:spcAft>
                          <a:spcPts val="0"/>
                        </a:spcAft>
                        <a:buClr>
                          <a:schemeClr val="dk1"/>
                        </a:buClr>
                        <a:buSzPts val="1100"/>
                        <a:buFont typeface="Arial"/>
                        <a:buNone/>
                      </a:pPr>
                      <a:r>
                        <a:rPr lang="en" sz="1200">
                          <a:latin typeface="Titillium Web"/>
                          <a:ea typeface="Titillium Web"/>
                          <a:cs typeface="Titillium Web"/>
                          <a:sym typeface="Titillium Web"/>
                        </a:rPr>
                        <a:t>- </a:t>
                      </a:r>
                      <a:r>
                        <a:rPr lang="en" sz="1200">
                          <a:solidFill>
                            <a:srgbClr val="6FA8DC"/>
                          </a:solidFill>
                          <a:latin typeface="Titillium Web"/>
                          <a:ea typeface="Titillium Web"/>
                          <a:cs typeface="Titillium Web"/>
                          <a:sym typeface="Titillium Web"/>
                        </a:rPr>
                        <a:t>Cause vasodilatation, non diuretic thiazide is a potent vasodilator.</a:t>
                      </a:r>
                      <a:endParaRPr sz="1200">
                        <a:solidFill>
                          <a:srgbClr val="6FA8DC"/>
                        </a:solidFill>
                        <a:latin typeface="Titillium Web"/>
                        <a:ea typeface="Titillium Web"/>
                        <a:cs typeface="Titillium Web"/>
                        <a:sym typeface="Titillium Web"/>
                      </a:endParaRPr>
                    </a:p>
                    <a:p>
                      <a:pPr indent="0" lvl="0" marL="0" rtl="0" algn="l">
                        <a:spcBef>
                          <a:spcPts val="0"/>
                        </a:spcBef>
                        <a:spcAft>
                          <a:spcPts val="0"/>
                        </a:spcAft>
                        <a:buNone/>
                      </a:pPr>
                      <a:r>
                        <a:rPr lang="en" sz="1200">
                          <a:latin typeface="Titillium Web"/>
                          <a:ea typeface="Titillium Web"/>
                          <a:cs typeface="Titillium Web"/>
                          <a:sym typeface="Titillium Web"/>
                        </a:rPr>
                        <a:t>- </a:t>
                      </a:r>
                      <a:r>
                        <a:rPr lang="en" sz="1200">
                          <a:solidFill>
                            <a:srgbClr val="990000"/>
                          </a:solidFill>
                          <a:latin typeface="Titillium Web"/>
                          <a:ea typeface="Titillium Web"/>
                          <a:cs typeface="Titillium Web"/>
                          <a:sym typeface="Titillium Web"/>
                        </a:rPr>
                        <a:t>↓Of urine volume in case of diabetes insipidus.</a:t>
                      </a:r>
                      <a:endParaRPr sz="1200">
                        <a:solidFill>
                          <a:srgbClr val="990000"/>
                        </a:solidFill>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hMerge="1"/>
                <a:tc hMerge="1"/>
                <a:tc hMerge="1"/>
                <a:tc hMerge="1"/>
              </a:tr>
              <a:tr h="2372450">
                <a:tc>
                  <a:txBody>
                    <a:bodyPr/>
                    <a:lstStyle/>
                    <a:p>
                      <a:pPr indent="0" lvl="0" marL="0" rtl="0" algn="ctr">
                        <a:spcBef>
                          <a:spcPts val="0"/>
                        </a:spcBef>
                        <a:spcAft>
                          <a:spcPts val="0"/>
                        </a:spcAft>
                        <a:buNone/>
                      </a:pPr>
                      <a:r>
                        <a:t/>
                      </a:r>
                      <a:endParaRPr b="1">
                        <a:latin typeface="Titillium Web"/>
                        <a:ea typeface="Titillium Web"/>
                        <a:cs typeface="Titillium Web"/>
                        <a:sym typeface="Titillium Web"/>
                      </a:endParaRPr>
                    </a:p>
                    <a:p>
                      <a:pPr indent="0" lvl="0" marL="0" rtl="0" algn="ctr">
                        <a:spcBef>
                          <a:spcPts val="0"/>
                        </a:spcBef>
                        <a:spcAft>
                          <a:spcPts val="0"/>
                        </a:spcAft>
                        <a:buNone/>
                      </a:pPr>
                      <a:r>
                        <a:rPr b="1" lang="en">
                          <a:latin typeface="Titillium Web"/>
                          <a:ea typeface="Titillium Web"/>
                          <a:cs typeface="Titillium Web"/>
                          <a:sym typeface="Titillium Web"/>
                        </a:rPr>
                        <a:t>Uses</a:t>
                      </a:r>
                      <a:endParaRPr b="1">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EEEEEE"/>
                    </a:solidFill>
                  </a:tcPr>
                </a:tc>
                <a:tc gridSpan="5">
                  <a:txBody>
                    <a:bodyPr/>
                    <a:lstStyle/>
                    <a:p>
                      <a:pPr indent="0" lvl="0" marL="0" rtl="0" algn="l">
                        <a:spcBef>
                          <a:spcPts val="0"/>
                        </a:spcBef>
                        <a:spcAft>
                          <a:spcPts val="0"/>
                        </a:spcAft>
                        <a:buClr>
                          <a:schemeClr val="dk1"/>
                        </a:buClr>
                        <a:buSzPts val="1100"/>
                        <a:buFont typeface="Arial"/>
                        <a:buNone/>
                      </a:pPr>
                      <a:r>
                        <a:rPr lang="en" sz="1200">
                          <a:latin typeface="Titillium Web"/>
                          <a:ea typeface="Titillium Web"/>
                          <a:cs typeface="Titillium Web"/>
                          <a:sym typeface="Titillium Web"/>
                        </a:rPr>
                        <a:t>- Treatment of essential Hypertension (cheap-well tolerated)</a:t>
                      </a:r>
                      <a:endParaRPr sz="1200">
                        <a:latin typeface="Titillium Web"/>
                        <a:ea typeface="Titillium Web"/>
                        <a:cs typeface="Titillium Web"/>
                        <a:sym typeface="Titillium Web"/>
                      </a:endParaRPr>
                    </a:p>
                    <a:p>
                      <a:pPr indent="0" lvl="0" marL="0" rtl="0" algn="l">
                        <a:spcBef>
                          <a:spcPts val="0"/>
                        </a:spcBef>
                        <a:spcAft>
                          <a:spcPts val="0"/>
                        </a:spcAft>
                        <a:buClr>
                          <a:schemeClr val="dk1"/>
                        </a:buClr>
                        <a:buSzPts val="1100"/>
                        <a:buFont typeface="Arial"/>
                        <a:buNone/>
                      </a:pPr>
                      <a:r>
                        <a:rPr lang="en" sz="1200">
                          <a:latin typeface="Titillium Web"/>
                          <a:ea typeface="Titillium Web"/>
                          <a:cs typeface="Titillium Web"/>
                          <a:sym typeface="Titillium Web"/>
                        </a:rPr>
                        <a:t>- Treatment of mild heart failure ( to reduce extracellular volume)</a:t>
                      </a:r>
                      <a:endParaRPr sz="1200">
                        <a:latin typeface="Titillium Web"/>
                        <a:ea typeface="Titillium Web"/>
                        <a:cs typeface="Titillium Web"/>
                        <a:sym typeface="Titillium Web"/>
                      </a:endParaRPr>
                    </a:p>
                    <a:p>
                      <a:pPr indent="0" lvl="0" marL="0" rtl="0" algn="l">
                        <a:spcBef>
                          <a:spcPts val="0"/>
                        </a:spcBef>
                        <a:spcAft>
                          <a:spcPts val="0"/>
                        </a:spcAft>
                        <a:buClr>
                          <a:schemeClr val="dk1"/>
                        </a:buClr>
                        <a:buSzPts val="1100"/>
                        <a:buFont typeface="Arial"/>
                        <a:buNone/>
                      </a:pPr>
                      <a:r>
                        <a:rPr lang="en" sz="1200">
                          <a:latin typeface="Titillium Web"/>
                          <a:ea typeface="Titillium Web"/>
                          <a:cs typeface="Titillium Web"/>
                          <a:sym typeface="Titillium Web"/>
                        </a:rPr>
                        <a:t>- </a:t>
                      </a:r>
                      <a:r>
                        <a:rPr b="1" lang="en" sz="1200">
                          <a:solidFill>
                            <a:srgbClr val="990000"/>
                          </a:solidFill>
                          <a:latin typeface="Titillium Web"/>
                          <a:ea typeface="Titillium Web"/>
                          <a:cs typeface="Titillium Web"/>
                          <a:sym typeface="Titillium Web"/>
                        </a:rPr>
                        <a:t>Treatment of Osteoporosis (decreased Ca excretion)</a:t>
                      </a:r>
                      <a:endParaRPr b="1" sz="1200">
                        <a:solidFill>
                          <a:srgbClr val="990000"/>
                        </a:solidFill>
                        <a:latin typeface="Titillium Web"/>
                        <a:ea typeface="Titillium Web"/>
                        <a:cs typeface="Titillium Web"/>
                        <a:sym typeface="Titillium Web"/>
                      </a:endParaRPr>
                    </a:p>
                    <a:p>
                      <a:pPr indent="0" lvl="0" marL="0" rtl="0" algn="l">
                        <a:spcBef>
                          <a:spcPts val="0"/>
                        </a:spcBef>
                        <a:spcAft>
                          <a:spcPts val="0"/>
                        </a:spcAft>
                        <a:buClr>
                          <a:schemeClr val="dk1"/>
                        </a:buClr>
                        <a:buSzPts val="1100"/>
                        <a:buFont typeface="Arial"/>
                        <a:buNone/>
                      </a:pPr>
                      <a:r>
                        <a:rPr lang="en" sz="1200">
                          <a:solidFill>
                            <a:srgbClr val="990000"/>
                          </a:solidFill>
                          <a:latin typeface="Titillium Web"/>
                          <a:ea typeface="Titillium Web"/>
                          <a:cs typeface="Titillium Web"/>
                          <a:sym typeface="Titillium Web"/>
                        </a:rPr>
                        <a:t>-</a:t>
                      </a:r>
                      <a:r>
                        <a:rPr lang="en" sz="1200">
                          <a:solidFill>
                            <a:srgbClr val="6FA8DC"/>
                          </a:solidFill>
                          <a:latin typeface="Titillium Web"/>
                          <a:ea typeface="Titillium Web"/>
                          <a:cs typeface="Titillium Web"/>
                          <a:sym typeface="Titillium Web"/>
                        </a:rPr>
                        <a:t> Ineffective when the GFR is less than 30 to 40 ml/min, except metolazone &amp; indapamide</a:t>
                      </a:r>
                      <a:endParaRPr sz="1200">
                        <a:solidFill>
                          <a:srgbClr val="6FA8DC"/>
                        </a:solidFill>
                        <a:latin typeface="Titillium Web"/>
                        <a:ea typeface="Titillium Web"/>
                        <a:cs typeface="Titillium Web"/>
                        <a:sym typeface="Titillium Web"/>
                      </a:endParaRPr>
                    </a:p>
                    <a:p>
                      <a:pPr indent="0" lvl="0" marL="0" rtl="0" algn="l">
                        <a:spcBef>
                          <a:spcPts val="0"/>
                        </a:spcBef>
                        <a:spcAft>
                          <a:spcPts val="0"/>
                        </a:spcAft>
                        <a:buClr>
                          <a:schemeClr val="dk1"/>
                        </a:buClr>
                        <a:buSzPts val="1100"/>
                        <a:buFont typeface="Arial"/>
                        <a:buNone/>
                      </a:pPr>
                      <a:r>
                        <a:rPr lang="en" sz="1200">
                          <a:latin typeface="Titillium Web"/>
                          <a:ea typeface="Titillium Web"/>
                          <a:cs typeface="Titillium Web"/>
                          <a:sym typeface="Titillium Web"/>
                        </a:rPr>
                        <a:t>- Calcium nephrolithiasis due to hypercalciuria </a:t>
                      </a:r>
                      <a:r>
                        <a:rPr lang="en" sz="1200">
                          <a:solidFill>
                            <a:srgbClr val="6FA8DC"/>
                          </a:solidFill>
                          <a:latin typeface="Titillium Web"/>
                          <a:ea typeface="Titillium Web"/>
                          <a:cs typeface="Titillium Web"/>
                          <a:sym typeface="Titillium Web"/>
                        </a:rPr>
                        <a:t>(decreased Ca excretion)</a:t>
                      </a:r>
                      <a:r>
                        <a:rPr lang="en" sz="1200">
                          <a:latin typeface="Titillium Web"/>
                          <a:ea typeface="Titillium Web"/>
                          <a:cs typeface="Titillium Web"/>
                          <a:sym typeface="Titillium Web"/>
                        </a:rPr>
                        <a:t> </a:t>
                      </a:r>
                      <a:r>
                        <a:rPr lang="en" sz="1200">
                          <a:solidFill>
                            <a:srgbClr val="D5A6BD"/>
                          </a:solidFill>
                          <a:latin typeface="Titillium Web"/>
                          <a:ea typeface="Titillium Web"/>
                          <a:cs typeface="Titillium Web"/>
                          <a:sym typeface="Titillium Web"/>
                        </a:rPr>
                        <a:t>(to increase calcium reabsorption and decrease renal calcium stones)</a:t>
                      </a:r>
                      <a:endParaRPr sz="1200">
                        <a:solidFill>
                          <a:srgbClr val="D5A6BD"/>
                        </a:solidFill>
                        <a:latin typeface="Titillium Web"/>
                        <a:ea typeface="Titillium Web"/>
                        <a:cs typeface="Titillium Web"/>
                        <a:sym typeface="Titillium Web"/>
                      </a:endParaRPr>
                    </a:p>
                    <a:p>
                      <a:pPr indent="0" lvl="0" marL="0" rtl="0" algn="l">
                        <a:spcBef>
                          <a:spcPts val="0"/>
                        </a:spcBef>
                        <a:spcAft>
                          <a:spcPts val="0"/>
                        </a:spcAft>
                        <a:buClr>
                          <a:schemeClr val="dk1"/>
                        </a:buClr>
                        <a:buSzPts val="1100"/>
                        <a:buFont typeface="Arial"/>
                        <a:buNone/>
                      </a:pPr>
                      <a:r>
                        <a:rPr lang="en" sz="1200">
                          <a:latin typeface="Titillium Web"/>
                          <a:ea typeface="Titillium Web"/>
                          <a:cs typeface="Titillium Web"/>
                          <a:sym typeface="Titillium Web"/>
                        </a:rPr>
                        <a:t>- Nephrogenic diabetes insipidus* (decrease blood volume and GFR)</a:t>
                      </a:r>
                      <a:endParaRPr sz="1200">
                        <a:latin typeface="Titillium Web"/>
                        <a:ea typeface="Titillium Web"/>
                        <a:cs typeface="Titillium Web"/>
                        <a:sym typeface="Titillium Web"/>
                      </a:endParaRPr>
                    </a:p>
                    <a:p>
                      <a:pPr indent="0" lvl="0" marL="0" rtl="0" algn="l">
                        <a:spcBef>
                          <a:spcPts val="0"/>
                        </a:spcBef>
                        <a:spcAft>
                          <a:spcPts val="0"/>
                        </a:spcAft>
                        <a:buClr>
                          <a:schemeClr val="dk1"/>
                        </a:buClr>
                        <a:buSzPts val="1100"/>
                        <a:buFont typeface="Arial"/>
                        <a:buNone/>
                      </a:pPr>
                      <a:r>
                        <a:rPr lang="en" sz="1200">
                          <a:solidFill>
                            <a:srgbClr val="D5A6BD"/>
                          </a:solidFill>
                          <a:latin typeface="Titillium Web"/>
                          <a:ea typeface="Titillium Web"/>
                          <a:cs typeface="Titillium Web"/>
                          <a:sym typeface="Titillium Web"/>
                        </a:rPr>
                        <a:t>Thiazide→↓Distal tubular Na+ reabsorption→↑urinary excretion </a:t>
                      </a:r>
                      <a:r>
                        <a:rPr lang="en" sz="900">
                          <a:solidFill>
                            <a:srgbClr val="999999"/>
                          </a:solidFill>
                          <a:latin typeface="Titillium Web"/>
                          <a:ea typeface="Titillium Web"/>
                          <a:cs typeface="Titillium Web"/>
                          <a:sym typeface="Titillium Web"/>
                        </a:rPr>
                        <a:t>(initially)</a:t>
                      </a:r>
                      <a:r>
                        <a:rPr lang="en" sz="1200">
                          <a:solidFill>
                            <a:srgbClr val="D5A6BD"/>
                          </a:solidFill>
                          <a:latin typeface="Titillium Web"/>
                          <a:ea typeface="Titillium Web"/>
                          <a:cs typeface="Titillium Web"/>
                          <a:sym typeface="Titillium Web"/>
                        </a:rPr>
                        <a:t>→↓extracellular volume </a:t>
                      </a:r>
                      <a:r>
                        <a:rPr lang="en" sz="900">
                          <a:solidFill>
                            <a:srgbClr val="999999"/>
                          </a:solidFill>
                          <a:latin typeface="Titillium Web"/>
                          <a:ea typeface="Titillium Web"/>
                          <a:cs typeface="Titillium Web"/>
                          <a:sym typeface="Titillium Web"/>
                        </a:rPr>
                        <a:t>as a result</a:t>
                      </a:r>
                      <a:r>
                        <a:rPr lang="en" sz="1200">
                          <a:solidFill>
                            <a:srgbClr val="D5A6BD"/>
                          </a:solidFill>
                          <a:latin typeface="Titillium Web"/>
                          <a:ea typeface="Titillium Web"/>
                          <a:cs typeface="Titillium Web"/>
                          <a:sym typeface="Titillium Web"/>
                        </a:rPr>
                        <a:t> →↑proximal Na+</a:t>
                      </a:r>
                      <a:endParaRPr sz="1200">
                        <a:solidFill>
                          <a:srgbClr val="D5A6BD"/>
                        </a:solidFill>
                        <a:latin typeface="Titillium Web"/>
                        <a:ea typeface="Titillium Web"/>
                        <a:cs typeface="Titillium Web"/>
                        <a:sym typeface="Titillium Web"/>
                      </a:endParaRPr>
                    </a:p>
                    <a:p>
                      <a:pPr indent="0" lvl="0" marL="0" rtl="0" algn="l">
                        <a:spcBef>
                          <a:spcPts val="0"/>
                        </a:spcBef>
                        <a:spcAft>
                          <a:spcPts val="0"/>
                        </a:spcAft>
                        <a:buClr>
                          <a:schemeClr val="dk1"/>
                        </a:buClr>
                        <a:buSzPts val="1100"/>
                        <a:buFont typeface="Arial"/>
                        <a:buNone/>
                      </a:pPr>
                      <a:r>
                        <a:rPr lang="en" sz="1200">
                          <a:solidFill>
                            <a:srgbClr val="D5A6BD"/>
                          </a:solidFill>
                          <a:latin typeface="Titillium Web"/>
                          <a:ea typeface="Titillium Web"/>
                          <a:cs typeface="Titillium Web"/>
                          <a:sym typeface="Titillium Web"/>
                        </a:rPr>
                        <a:t>&amp; water reabsorption </a:t>
                      </a:r>
                      <a:r>
                        <a:rPr lang="en" sz="900">
                          <a:solidFill>
                            <a:srgbClr val="999999"/>
                          </a:solidFill>
                          <a:latin typeface="Titillium Web"/>
                          <a:ea typeface="Titillium Web"/>
                          <a:cs typeface="Titillium Web"/>
                          <a:sym typeface="Titillium Web"/>
                        </a:rPr>
                        <a:t>due to↓renal blood flow and GFR</a:t>
                      </a:r>
                      <a:r>
                        <a:rPr lang="en" sz="1200">
                          <a:solidFill>
                            <a:srgbClr val="D5A6BD"/>
                          </a:solidFill>
                          <a:latin typeface="Titillium Web"/>
                          <a:ea typeface="Titillium Web"/>
                          <a:cs typeface="Titillium Web"/>
                          <a:sym typeface="Titillium Web"/>
                        </a:rPr>
                        <a:t>→↓distal delivery of Na+ &amp; water→↓Urinary volume</a:t>
                      </a:r>
                      <a:endParaRPr sz="1200">
                        <a:solidFill>
                          <a:srgbClr val="D5A6BD"/>
                        </a:solidFill>
                        <a:latin typeface="Titillium Web"/>
                        <a:ea typeface="Titillium Web"/>
                        <a:cs typeface="Titillium Web"/>
                        <a:sym typeface="Titillium Web"/>
                      </a:endParaRPr>
                    </a:p>
                    <a:p>
                      <a:pPr indent="0" lvl="0" marL="0" rtl="0" algn="l">
                        <a:spcBef>
                          <a:spcPts val="0"/>
                        </a:spcBef>
                        <a:spcAft>
                          <a:spcPts val="0"/>
                        </a:spcAft>
                        <a:buNone/>
                      </a:pPr>
                      <a:r>
                        <a:rPr lang="en" sz="1200">
                          <a:latin typeface="Titillium Web"/>
                          <a:ea typeface="Titillium Web"/>
                          <a:cs typeface="Titillium Web"/>
                          <a:sym typeface="Titillium Web"/>
                        </a:rPr>
                        <a:t>- </a:t>
                      </a:r>
                      <a:r>
                        <a:rPr lang="en" sz="1200">
                          <a:solidFill>
                            <a:srgbClr val="6FA8DC"/>
                          </a:solidFill>
                          <a:latin typeface="Titillium Web"/>
                          <a:ea typeface="Titillium Web"/>
                          <a:cs typeface="Titillium Web"/>
                          <a:sym typeface="Titillium Web"/>
                        </a:rPr>
                        <a:t>Treatment for mild edema</a:t>
                      </a:r>
                      <a:endParaRPr sz="1200">
                        <a:solidFill>
                          <a:srgbClr val="6FA8DC"/>
                        </a:solidFill>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hMerge="1"/>
                <a:tc hMerge="1"/>
                <a:tc hMerge="1"/>
                <a:tc hMerge="1"/>
              </a:tr>
              <a:tr h="1105200">
                <a:tc>
                  <a:txBody>
                    <a:bodyPr/>
                    <a:lstStyle/>
                    <a:p>
                      <a:pPr indent="0" lvl="0" marL="0" rtl="0" algn="ctr">
                        <a:spcBef>
                          <a:spcPts val="0"/>
                        </a:spcBef>
                        <a:spcAft>
                          <a:spcPts val="0"/>
                        </a:spcAft>
                        <a:buNone/>
                      </a:pPr>
                      <a:r>
                        <a:rPr b="1" lang="en">
                          <a:latin typeface="Titillium Web"/>
                          <a:ea typeface="Titillium Web"/>
                          <a:cs typeface="Titillium Web"/>
                          <a:sym typeface="Titillium Web"/>
                        </a:rPr>
                        <a:t>ADRs</a:t>
                      </a:r>
                      <a:endParaRPr b="1">
                        <a:latin typeface="Titillium Web"/>
                        <a:ea typeface="Titillium Web"/>
                        <a:cs typeface="Titillium Web"/>
                        <a:sym typeface="Titillium Web"/>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EEEEEE"/>
                    </a:solidFill>
                  </a:tcPr>
                </a:tc>
                <a:tc gridSpan="5">
                  <a:txBody>
                    <a:bodyPr/>
                    <a:lstStyle/>
                    <a:p>
                      <a:pPr indent="0" lvl="0" marL="0" rtl="0" algn="l">
                        <a:spcBef>
                          <a:spcPts val="0"/>
                        </a:spcBef>
                        <a:spcAft>
                          <a:spcPts val="0"/>
                        </a:spcAft>
                        <a:buNone/>
                      </a:pPr>
                      <a:r>
                        <a:rPr b="1" lang="en" sz="1200">
                          <a:solidFill>
                            <a:schemeClr val="dk1"/>
                          </a:solidFill>
                          <a:latin typeface="Titillium Web"/>
                          <a:ea typeface="Titillium Web"/>
                          <a:cs typeface="Titillium Web"/>
                          <a:sym typeface="Titillium Web"/>
                        </a:rPr>
                        <a:t>Hypo:                                               Hyper:                                    </a:t>
                      </a:r>
                      <a:r>
                        <a:rPr lang="en" sz="1200">
                          <a:solidFill>
                            <a:schemeClr val="dk1"/>
                          </a:solidFill>
                          <a:latin typeface="Titillium Web"/>
                          <a:ea typeface="Titillium Web"/>
                          <a:cs typeface="Titillium Web"/>
                          <a:sym typeface="Titillium Web"/>
                        </a:rPr>
                        <a:t>- </a:t>
                      </a:r>
                      <a:r>
                        <a:rPr lang="en" sz="1200">
                          <a:latin typeface="Titillium Web"/>
                          <a:ea typeface="Titillium Web"/>
                          <a:cs typeface="Titillium Web"/>
                          <a:sym typeface="Titillium Web"/>
                        </a:rPr>
                        <a:t>Metabolic Alkalosis</a:t>
                      </a:r>
                      <a:endParaRPr sz="1200">
                        <a:latin typeface="Titillium Web"/>
                        <a:ea typeface="Titillium Web"/>
                        <a:cs typeface="Titillium Web"/>
                        <a:sym typeface="Titillium Web"/>
                      </a:endParaRPr>
                    </a:p>
                    <a:p>
                      <a:pPr indent="0" lvl="0" marL="0" rtl="0" algn="l">
                        <a:spcBef>
                          <a:spcPts val="0"/>
                        </a:spcBef>
                        <a:spcAft>
                          <a:spcPts val="0"/>
                        </a:spcAft>
                        <a:buNone/>
                      </a:pPr>
                      <a:r>
                        <a:rPr lang="en" sz="1200">
                          <a:solidFill>
                            <a:schemeClr val="dk1"/>
                          </a:solidFill>
                          <a:latin typeface="Titillium Web"/>
                          <a:ea typeface="Titillium Web"/>
                          <a:cs typeface="Titillium Web"/>
                          <a:sym typeface="Titillium Web"/>
                        </a:rPr>
                        <a:t>- Volemia                                       - Glycemia                              - </a:t>
                      </a:r>
                      <a:r>
                        <a:rPr lang="en" sz="1200">
                          <a:solidFill>
                            <a:srgbClr val="D5A6BD"/>
                          </a:solidFill>
                          <a:latin typeface="Titillium Web"/>
                          <a:ea typeface="Titillium Web"/>
                          <a:cs typeface="Titillium Web"/>
                          <a:sym typeface="Titillium Web"/>
                        </a:rPr>
                        <a:t>Fluid and Electrolyte imbalance</a:t>
                      </a:r>
                      <a:endParaRPr sz="1200">
                        <a:solidFill>
                          <a:srgbClr val="D5A6BD"/>
                        </a:solidFill>
                        <a:latin typeface="Titillium Web"/>
                        <a:ea typeface="Titillium Web"/>
                        <a:cs typeface="Titillium Web"/>
                        <a:sym typeface="Titillium Web"/>
                      </a:endParaRPr>
                    </a:p>
                    <a:p>
                      <a:pPr indent="0" lvl="0" marL="0" rtl="0" algn="l">
                        <a:spcBef>
                          <a:spcPts val="0"/>
                        </a:spcBef>
                        <a:spcAft>
                          <a:spcPts val="0"/>
                        </a:spcAft>
                        <a:buNone/>
                      </a:pPr>
                      <a:r>
                        <a:rPr lang="en" sz="1200">
                          <a:solidFill>
                            <a:schemeClr val="dk1"/>
                          </a:solidFill>
                          <a:latin typeface="Titillium Web"/>
                          <a:ea typeface="Titillium Web"/>
                          <a:cs typeface="Titillium Web"/>
                          <a:sym typeface="Titillium Web"/>
                        </a:rPr>
                        <a:t>- Kalemia                                       - Lipidemia (LDL)                  - </a:t>
                      </a:r>
                      <a:r>
                        <a:rPr lang="en" sz="1200">
                          <a:solidFill>
                            <a:srgbClr val="6FA8DC"/>
                          </a:solidFill>
                          <a:latin typeface="Titillium Web"/>
                          <a:ea typeface="Titillium Web"/>
                          <a:cs typeface="Titillium Web"/>
                          <a:sym typeface="Titillium Web"/>
                        </a:rPr>
                        <a:t>ECFV Depletion</a:t>
                      </a:r>
                      <a:endParaRPr sz="400">
                        <a:solidFill>
                          <a:srgbClr val="6FA8DC"/>
                        </a:solidFill>
                        <a:latin typeface="Titillium Web"/>
                        <a:ea typeface="Titillium Web"/>
                        <a:cs typeface="Titillium Web"/>
                        <a:sym typeface="Titillium Web"/>
                      </a:endParaRPr>
                    </a:p>
                    <a:p>
                      <a:pPr indent="0" lvl="0" marL="0" rtl="0" algn="l">
                        <a:spcBef>
                          <a:spcPts val="0"/>
                        </a:spcBef>
                        <a:spcAft>
                          <a:spcPts val="0"/>
                        </a:spcAft>
                        <a:buNone/>
                      </a:pPr>
                      <a:r>
                        <a:rPr lang="en" sz="1200">
                          <a:solidFill>
                            <a:schemeClr val="dk1"/>
                          </a:solidFill>
                          <a:latin typeface="Titillium Web"/>
                          <a:ea typeface="Titillium Web"/>
                          <a:cs typeface="Titillium Web"/>
                          <a:sym typeface="Titillium Web"/>
                        </a:rPr>
                        <a:t>- Magnesemia                             - Uricemia (</a:t>
                      </a:r>
                      <a:r>
                        <a:rPr lang="en" sz="1200">
                          <a:solidFill>
                            <a:srgbClr val="990000"/>
                          </a:solidFill>
                          <a:latin typeface="Titillium Web"/>
                          <a:ea typeface="Titillium Web"/>
                          <a:cs typeface="Titillium Web"/>
                          <a:sym typeface="Titillium Web"/>
                        </a:rPr>
                        <a:t>Gout</a:t>
                      </a:r>
                      <a:r>
                        <a:rPr lang="en" sz="1200">
                          <a:solidFill>
                            <a:schemeClr val="dk1"/>
                          </a:solidFill>
                          <a:latin typeface="Titillium Web"/>
                          <a:ea typeface="Titillium Web"/>
                          <a:cs typeface="Titillium Web"/>
                          <a:sym typeface="Titillium Web"/>
                        </a:rPr>
                        <a:t>)                  - </a:t>
                      </a:r>
                      <a:r>
                        <a:rPr lang="en" sz="1200">
                          <a:solidFill>
                            <a:srgbClr val="6FA8DC"/>
                          </a:solidFill>
                          <a:latin typeface="Titillium Web"/>
                          <a:ea typeface="Titillium Web"/>
                          <a:cs typeface="Titillium Web"/>
                          <a:sym typeface="Titillium Web"/>
                        </a:rPr>
                        <a:t>Impotence</a:t>
                      </a:r>
                      <a:endParaRPr sz="1200">
                        <a:solidFill>
                          <a:srgbClr val="6FA8DC"/>
                        </a:solidFill>
                        <a:latin typeface="Titillium Web"/>
                        <a:ea typeface="Titillium Web"/>
                        <a:cs typeface="Titillium Web"/>
                        <a:sym typeface="Titillium Web"/>
                      </a:endParaRPr>
                    </a:p>
                    <a:p>
                      <a:pPr indent="0" lvl="0" marL="0" rtl="0" algn="l">
                        <a:spcBef>
                          <a:spcPts val="0"/>
                        </a:spcBef>
                        <a:spcAft>
                          <a:spcPts val="0"/>
                        </a:spcAft>
                        <a:buNone/>
                      </a:pPr>
                      <a:r>
                        <a:rPr lang="en" sz="1200">
                          <a:solidFill>
                            <a:schemeClr val="dk1"/>
                          </a:solidFill>
                          <a:latin typeface="Titillium Web"/>
                          <a:ea typeface="Titillium Web"/>
                          <a:cs typeface="Titillium Web"/>
                          <a:sym typeface="Titillium Web"/>
                        </a:rPr>
                        <a:t>- Natremia                                    - </a:t>
                      </a:r>
                      <a:r>
                        <a:rPr lang="en" sz="1200">
                          <a:solidFill>
                            <a:srgbClr val="990000"/>
                          </a:solidFill>
                          <a:latin typeface="Titillium Web"/>
                          <a:ea typeface="Titillium Web"/>
                          <a:cs typeface="Titillium Web"/>
                          <a:sym typeface="Titillium Web"/>
                        </a:rPr>
                        <a:t>Calcemia</a:t>
                      </a:r>
                      <a:r>
                        <a:rPr lang="en" sz="1200">
                          <a:solidFill>
                            <a:schemeClr val="dk1"/>
                          </a:solidFill>
                          <a:latin typeface="Titillium Web"/>
                          <a:ea typeface="Titillium Web"/>
                          <a:cs typeface="Titillium Web"/>
                          <a:sym typeface="Titillium Web"/>
                        </a:rPr>
                        <a:t>                                                                     </a:t>
                      </a:r>
                      <a:endParaRPr sz="1600">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hMerge="1"/>
                <a:tc hMerge="1"/>
                <a:tc hMerge="1"/>
                <a:tc hMerge="1"/>
              </a:tr>
              <a:tr h="844800">
                <a:tc rowSpan="2">
                  <a:txBody>
                    <a:bodyPr/>
                    <a:lstStyle/>
                    <a:p>
                      <a:pPr indent="0" lvl="0" marL="0" rtl="0" algn="ctr">
                        <a:spcBef>
                          <a:spcPts val="0"/>
                        </a:spcBef>
                        <a:spcAft>
                          <a:spcPts val="0"/>
                        </a:spcAft>
                        <a:buNone/>
                      </a:pPr>
                      <a:r>
                        <a:rPr b="1" lang="en">
                          <a:latin typeface="Titillium Web"/>
                          <a:ea typeface="Titillium Web"/>
                          <a:cs typeface="Titillium Web"/>
                          <a:sym typeface="Titillium Web"/>
                        </a:rPr>
                        <a:t>Drug-Drug Interactions</a:t>
                      </a:r>
                      <a:endParaRPr b="1">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EEEEEE"/>
                    </a:solidFill>
                  </a:tcPr>
                </a:tc>
                <a:tc gridSpan="5" rowSpan="2">
                  <a:txBody>
                    <a:bodyPr/>
                    <a:lstStyle/>
                    <a:p>
                      <a:pPr indent="0" lvl="0" marL="0" rtl="0" algn="l">
                        <a:spcBef>
                          <a:spcPts val="0"/>
                        </a:spcBef>
                        <a:spcAft>
                          <a:spcPts val="0"/>
                        </a:spcAft>
                        <a:buClr>
                          <a:schemeClr val="dk1"/>
                        </a:buClr>
                        <a:buSzPts val="1100"/>
                        <a:buFont typeface="Arial"/>
                        <a:buNone/>
                      </a:pPr>
                      <a:r>
                        <a:rPr lang="en" sz="1200">
                          <a:solidFill>
                            <a:schemeClr val="dk1"/>
                          </a:solidFill>
                          <a:latin typeface="Titillium Web"/>
                          <a:ea typeface="Titillium Web"/>
                          <a:cs typeface="Titillium Web"/>
                          <a:sym typeface="Titillium Web"/>
                        </a:rPr>
                        <a:t>● </a:t>
                      </a:r>
                      <a:r>
                        <a:rPr b="1" lang="en" sz="1200">
                          <a:latin typeface="Titillium Web"/>
                          <a:ea typeface="Titillium Web"/>
                          <a:cs typeface="Titillium Web"/>
                          <a:sym typeface="Titillium Web"/>
                        </a:rPr>
                        <a:t>Uricosuric</a:t>
                      </a:r>
                      <a:r>
                        <a:rPr lang="en" sz="1200">
                          <a:latin typeface="Titillium Web"/>
                          <a:ea typeface="Titillium Web"/>
                          <a:cs typeface="Titillium Web"/>
                          <a:sym typeface="Titillium Web"/>
                        </a:rPr>
                        <a:t>, Sulphonylurea </a:t>
                      </a:r>
                      <a:r>
                        <a:rPr lang="en" sz="900">
                          <a:solidFill>
                            <a:srgbClr val="93C47D"/>
                          </a:solidFill>
                          <a:latin typeface="Titillium Web"/>
                          <a:ea typeface="Titillium Web"/>
                          <a:cs typeface="Titillium Web"/>
                          <a:sym typeface="Titillium Web"/>
                        </a:rPr>
                        <a:t>(girl’s dr said remove it from the slide)</a:t>
                      </a:r>
                      <a:r>
                        <a:rPr lang="en" sz="1200">
                          <a:latin typeface="Titillium Web"/>
                          <a:ea typeface="Titillium Web"/>
                          <a:cs typeface="Titillium Web"/>
                          <a:sym typeface="Titillium Web"/>
                        </a:rPr>
                        <a:t> → Thiazide diminish effect</a:t>
                      </a:r>
                      <a:endParaRPr sz="1200">
                        <a:latin typeface="Titillium Web"/>
                        <a:ea typeface="Titillium Web"/>
                        <a:cs typeface="Titillium Web"/>
                        <a:sym typeface="Titillium Web"/>
                      </a:endParaRPr>
                    </a:p>
                    <a:p>
                      <a:pPr indent="0" lvl="0" marL="0" rtl="0" algn="l">
                        <a:spcBef>
                          <a:spcPts val="0"/>
                        </a:spcBef>
                        <a:spcAft>
                          <a:spcPts val="0"/>
                        </a:spcAft>
                        <a:buClr>
                          <a:schemeClr val="dk1"/>
                        </a:buClr>
                        <a:buSzPts val="1100"/>
                        <a:buFont typeface="Arial"/>
                        <a:buNone/>
                      </a:pPr>
                      <a:r>
                        <a:rPr lang="en" sz="1200">
                          <a:latin typeface="Titillium Web"/>
                          <a:ea typeface="Titillium Web"/>
                          <a:cs typeface="Titillium Web"/>
                          <a:sym typeface="Titillium Web"/>
                        </a:rPr>
                        <a:t>● </a:t>
                      </a:r>
                      <a:r>
                        <a:rPr b="1" lang="en" sz="1200">
                          <a:latin typeface="Titillium Web"/>
                          <a:ea typeface="Titillium Web"/>
                          <a:cs typeface="Titillium Web"/>
                          <a:sym typeface="Titillium Web"/>
                        </a:rPr>
                        <a:t>Digitalis</a:t>
                      </a:r>
                      <a:r>
                        <a:rPr lang="en" sz="1200">
                          <a:latin typeface="Titillium Web"/>
                          <a:ea typeface="Titillium Web"/>
                          <a:cs typeface="Titillium Web"/>
                          <a:sym typeface="Titillium Web"/>
                        </a:rPr>
                        <a:t>, Diazoxide </a:t>
                      </a:r>
                      <a:r>
                        <a:rPr lang="en" sz="900">
                          <a:solidFill>
                            <a:srgbClr val="93C47D"/>
                          </a:solidFill>
                          <a:latin typeface="Titillium Web"/>
                          <a:ea typeface="Titillium Web"/>
                          <a:cs typeface="Titillium Web"/>
                          <a:sym typeface="Titillium Web"/>
                        </a:rPr>
                        <a:t>(439: not important)</a:t>
                      </a:r>
                      <a:r>
                        <a:rPr lang="en" sz="1200">
                          <a:latin typeface="Titillium Web"/>
                          <a:ea typeface="Titillium Web"/>
                          <a:cs typeface="Titillium Web"/>
                          <a:sym typeface="Titillium Web"/>
                        </a:rPr>
                        <a:t>→ Thiazide increase effect</a:t>
                      </a:r>
                      <a:endParaRPr sz="1200">
                        <a:latin typeface="Titillium Web"/>
                        <a:ea typeface="Titillium Web"/>
                        <a:cs typeface="Titillium Web"/>
                        <a:sym typeface="Titillium Web"/>
                      </a:endParaRPr>
                    </a:p>
                    <a:p>
                      <a:pPr indent="0" lvl="0" marL="0" rtl="0" algn="l">
                        <a:spcBef>
                          <a:spcPts val="0"/>
                        </a:spcBef>
                        <a:spcAft>
                          <a:spcPts val="0"/>
                        </a:spcAft>
                        <a:buClr>
                          <a:schemeClr val="dk1"/>
                        </a:buClr>
                        <a:buSzPts val="1100"/>
                        <a:buFont typeface="Arial"/>
                        <a:buNone/>
                      </a:pPr>
                      <a:r>
                        <a:rPr lang="en" sz="1200">
                          <a:latin typeface="Titillium Web"/>
                          <a:ea typeface="Titillium Web"/>
                          <a:cs typeface="Titillium Web"/>
                          <a:sym typeface="Titillium Web"/>
                        </a:rPr>
                        <a:t>● </a:t>
                      </a:r>
                      <a:r>
                        <a:rPr b="1" lang="en" sz="1200">
                          <a:latin typeface="Titillium Web"/>
                          <a:ea typeface="Titillium Web"/>
                          <a:cs typeface="Titillium Web"/>
                          <a:sym typeface="Titillium Web"/>
                        </a:rPr>
                        <a:t>NSAID</a:t>
                      </a:r>
                      <a:r>
                        <a:rPr lang="en" sz="1200">
                          <a:latin typeface="Titillium Web"/>
                          <a:ea typeface="Titillium Web"/>
                          <a:cs typeface="Titillium Web"/>
                          <a:sym typeface="Titillium Web"/>
                        </a:rPr>
                        <a:t> → Reduce thiazide efficacy</a:t>
                      </a:r>
                      <a:r>
                        <a:rPr lang="en" sz="900">
                          <a:solidFill>
                            <a:srgbClr val="999999"/>
                          </a:solidFill>
                          <a:latin typeface="Titillium Web"/>
                          <a:ea typeface="Titillium Web"/>
                          <a:cs typeface="Titillium Web"/>
                          <a:sym typeface="Titillium Web"/>
                        </a:rPr>
                        <a:t> (PGs maintain renal blood flow, NSAIDs decrease PGs)</a:t>
                      </a:r>
                      <a:endParaRPr sz="900">
                        <a:solidFill>
                          <a:srgbClr val="999999"/>
                        </a:solidFill>
                        <a:latin typeface="Titillium Web"/>
                        <a:ea typeface="Titillium Web"/>
                        <a:cs typeface="Titillium Web"/>
                        <a:sym typeface="Titillium Web"/>
                      </a:endParaRPr>
                    </a:p>
                    <a:p>
                      <a:pPr indent="0" lvl="0" marL="0" rtl="0" algn="l">
                        <a:spcBef>
                          <a:spcPts val="0"/>
                        </a:spcBef>
                        <a:spcAft>
                          <a:spcPts val="0"/>
                        </a:spcAft>
                        <a:buNone/>
                      </a:pPr>
                      <a:r>
                        <a:t/>
                      </a:r>
                      <a:endParaRPr sz="1200">
                        <a:latin typeface="Titillium Web"/>
                        <a:ea typeface="Titillium Web"/>
                        <a:cs typeface="Titillium Web"/>
                        <a:sym typeface="Titillium Web"/>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rowSpan="2" hMerge="1"/>
                <a:tc rowSpan="2" hMerge="1"/>
                <a:tc rowSpan="2" hMerge="1"/>
                <a:tc rowSpan="2" hMerge="1"/>
              </a:tr>
              <a:tr h="98625">
                <a:tc vMerge="1"/>
                <a:tc gridSpan="5" vMerge="1"/>
                <a:tc hMerge="1" vMerge="1"/>
                <a:tc hMerge="1" vMerge="1"/>
                <a:tc hMerge="1" vMerge="1"/>
                <a:tc hMerge="1" vMerge="1"/>
              </a:tr>
            </a:tbl>
          </a:graphicData>
        </a:graphic>
      </p:graphicFrame>
      <p:sp>
        <p:nvSpPr>
          <p:cNvPr id="300" name="Google Shape;300;p27"/>
          <p:cNvSpPr/>
          <p:nvPr/>
        </p:nvSpPr>
        <p:spPr>
          <a:xfrm rot="10800000">
            <a:off x="6884185" y="0"/>
            <a:ext cx="696000" cy="690900"/>
          </a:xfrm>
          <a:prstGeom prst="rtTriangle">
            <a:avLst/>
          </a:prstGeom>
          <a:solidFill>
            <a:srgbClr val="D0E0E3">
              <a:alpha val="54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7"/>
          <p:cNvSpPr/>
          <p:nvPr/>
        </p:nvSpPr>
        <p:spPr>
          <a:xfrm rot="10800000">
            <a:off x="6945950" y="0"/>
            <a:ext cx="696000" cy="690900"/>
          </a:xfrm>
          <a:prstGeom prst="rtTriangle">
            <a:avLst/>
          </a:prstGeom>
          <a:solidFill>
            <a:srgbClr val="A2C4C9">
              <a:alpha val="23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7"/>
          <p:cNvSpPr/>
          <p:nvPr/>
        </p:nvSpPr>
        <p:spPr>
          <a:xfrm flipH="1" rot="10800000">
            <a:off x="-33125" y="0"/>
            <a:ext cx="639300" cy="690900"/>
          </a:xfrm>
          <a:prstGeom prst="rtTriangle">
            <a:avLst/>
          </a:prstGeom>
          <a:solidFill>
            <a:srgbClr val="D0E0E3">
              <a:alpha val="54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7"/>
          <p:cNvSpPr/>
          <p:nvPr/>
        </p:nvSpPr>
        <p:spPr>
          <a:xfrm flipH="1" rot="10800000">
            <a:off x="-89855" y="0"/>
            <a:ext cx="639300" cy="690900"/>
          </a:xfrm>
          <a:prstGeom prst="rtTriangle">
            <a:avLst/>
          </a:prstGeom>
          <a:solidFill>
            <a:srgbClr val="A2C4C9">
              <a:alpha val="23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4" name="Google Shape;304;p27"/>
          <p:cNvPicPr preferRelativeResize="0"/>
          <p:nvPr/>
        </p:nvPicPr>
        <p:blipFill rotWithShape="1">
          <a:blip r:embed="rId3">
            <a:alphaModFix/>
          </a:blip>
          <a:srcRect b="30571" l="6066" r="4319" t="13179"/>
          <a:stretch/>
        </p:blipFill>
        <p:spPr>
          <a:xfrm>
            <a:off x="134161" y="7602808"/>
            <a:ext cx="1003475" cy="944301"/>
          </a:xfrm>
          <a:prstGeom prst="rect">
            <a:avLst/>
          </a:prstGeom>
          <a:noFill/>
          <a:ln cap="flat" cmpd="sng" w="9525">
            <a:solidFill>
              <a:srgbClr val="6FA8DC"/>
            </a:solidFill>
            <a:prstDash val="dash"/>
            <a:round/>
            <a:headEnd len="sm" w="sm" type="none"/>
            <a:tailEnd len="sm" w="sm" type="none"/>
          </a:ln>
        </p:spPr>
      </p:pic>
      <p:pic>
        <p:nvPicPr>
          <p:cNvPr id="305" name="Google Shape;305;p27"/>
          <p:cNvPicPr preferRelativeResize="0"/>
          <p:nvPr/>
        </p:nvPicPr>
        <p:blipFill rotWithShape="1">
          <a:blip r:embed="rId4">
            <a:alphaModFix/>
          </a:blip>
          <a:srcRect b="0" l="0" r="0" t="0"/>
          <a:stretch/>
        </p:blipFill>
        <p:spPr>
          <a:xfrm>
            <a:off x="6002975" y="2211425"/>
            <a:ext cx="1153301" cy="13721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28"/>
          <p:cNvSpPr txBox="1"/>
          <p:nvPr/>
        </p:nvSpPr>
        <p:spPr>
          <a:xfrm>
            <a:off x="1154400" y="8"/>
            <a:ext cx="52512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rgbClr val="134F5C"/>
                </a:solidFill>
                <a:latin typeface="Titillium Web"/>
                <a:ea typeface="Titillium Web"/>
                <a:cs typeface="Titillium Web"/>
                <a:sym typeface="Titillium Web"/>
              </a:rPr>
              <a:t>Potassium sparing diuretics</a:t>
            </a:r>
            <a:endParaRPr b="1" sz="3000">
              <a:solidFill>
                <a:srgbClr val="134F5C"/>
              </a:solidFill>
              <a:latin typeface="Titillium Web"/>
              <a:ea typeface="Titillium Web"/>
              <a:cs typeface="Titillium Web"/>
              <a:sym typeface="Titillium Web"/>
            </a:endParaRPr>
          </a:p>
          <a:p>
            <a:pPr indent="0" lvl="0" marL="0" rtl="0" algn="ctr">
              <a:spcBef>
                <a:spcPts val="0"/>
              </a:spcBef>
              <a:spcAft>
                <a:spcPts val="0"/>
              </a:spcAft>
              <a:buNone/>
            </a:pPr>
            <a:r>
              <a:t/>
            </a:r>
            <a:endParaRPr b="1" sz="3000">
              <a:solidFill>
                <a:srgbClr val="134F5C"/>
              </a:solidFill>
              <a:latin typeface="Titillium Web"/>
              <a:ea typeface="Titillium Web"/>
              <a:cs typeface="Titillium Web"/>
              <a:sym typeface="Titillium Web"/>
            </a:endParaRPr>
          </a:p>
        </p:txBody>
      </p:sp>
      <p:sp>
        <p:nvSpPr>
          <p:cNvPr id="311" name="Google Shape;311;p28"/>
          <p:cNvSpPr/>
          <p:nvPr/>
        </p:nvSpPr>
        <p:spPr>
          <a:xfrm>
            <a:off x="1033325" y="576525"/>
            <a:ext cx="2562000" cy="11544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Titillium Web"/>
                <a:ea typeface="Titillium Web"/>
                <a:cs typeface="Titillium Web"/>
                <a:sym typeface="Titillium Web"/>
              </a:rPr>
              <a:t>Steroids</a:t>
            </a:r>
            <a:endParaRPr b="1" sz="1100">
              <a:latin typeface="Titillium Web"/>
              <a:ea typeface="Titillium Web"/>
              <a:cs typeface="Titillium Web"/>
              <a:sym typeface="Titillium Web"/>
            </a:endParaRPr>
          </a:p>
          <a:p>
            <a:pPr indent="0" lvl="0" marL="0" rtl="0" algn="l">
              <a:spcBef>
                <a:spcPts val="0"/>
              </a:spcBef>
              <a:spcAft>
                <a:spcPts val="0"/>
              </a:spcAft>
              <a:buNone/>
            </a:pPr>
            <a:r>
              <a:rPr b="1" lang="en" sz="1000">
                <a:latin typeface="Titillium Web"/>
                <a:ea typeface="Titillium Web"/>
                <a:cs typeface="Titillium Web"/>
                <a:sym typeface="Titillium Web"/>
              </a:rPr>
              <a:t>Competitive aldosterone antagonists </a:t>
            </a:r>
            <a:endParaRPr b="1" sz="1000">
              <a:latin typeface="Titillium Web"/>
              <a:ea typeface="Titillium Web"/>
              <a:cs typeface="Titillium Web"/>
              <a:sym typeface="Titillium Web"/>
            </a:endParaRPr>
          </a:p>
          <a:p>
            <a:pPr indent="0" lvl="0" marL="0" rtl="0" algn="ctr">
              <a:spcBef>
                <a:spcPts val="0"/>
              </a:spcBef>
              <a:spcAft>
                <a:spcPts val="0"/>
              </a:spcAft>
              <a:buNone/>
            </a:pPr>
            <a:r>
              <a:rPr lang="en" sz="800">
                <a:solidFill>
                  <a:srgbClr val="6AA84F"/>
                </a:solidFill>
                <a:latin typeface="Titillium Web"/>
                <a:ea typeface="Titillium Web"/>
                <a:cs typeface="Titillium Web"/>
                <a:sym typeface="Titillium Web"/>
              </a:rPr>
              <a:t>also called  </a:t>
            </a:r>
            <a:endParaRPr sz="800">
              <a:solidFill>
                <a:srgbClr val="6AA84F"/>
              </a:solidFill>
              <a:latin typeface="Titillium Web"/>
              <a:ea typeface="Titillium Web"/>
              <a:cs typeface="Titillium Web"/>
              <a:sym typeface="Titillium Web"/>
            </a:endParaRPr>
          </a:p>
          <a:p>
            <a:pPr indent="0" lvl="0" marL="0" rtl="0" algn="l">
              <a:spcBef>
                <a:spcPts val="0"/>
              </a:spcBef>
              <a:spcAft>
                <a:spcPts val="0"/>
              </a:spcAft>
              <a:buNone/>
            </a:pPr>
            <a:r>
              <a:rPr b="1" lang="en" sz="1000">
                <a:solidFill>
                  <a:schemeClr val="dk1"/>
                </a:solidFill>
                <a:latin typeface="Titillium Web"/>
                <a:ea typeface="Titillium Web"/>
                <a:cs typeface="Titillium Web"/>
                <a:sym typeface="Titillium Web"/>
              </a:rPr>
              <a:t>Mineralocorticoid receptor antagonists </a:t>
            </a:r>
            <a:endParaRPr b="1" sz="1000">
              <a:latin typeface="Titillium Web"/>
              <a:ea typeface="Titillium Web"/>
              <a:cs typeface="Titillium Web"/>
              <a:sym typeface="Titillium Web"/>
            </a:endParaRPr>
          </a:p>
          <a:p>
            <a:pPr indent="0" lvl="0" marL="0" rtl="0" algn="l">
              <a:spcBef>
                <a:spcPts val="0"/>
              </a:spcBef>
              <a:spcAft>
                <a:spcPts val="0"/>
              </a:spcAft>
              <a:buNone/>
            </a:pPr>
            <a:r>
              <a:rPr lang="en" sz="1100">
                <a:latin typeface="Titillium Web"/>
                <a:ea typeface="Titillium Web"/>
                <a:cs typeface="Titillium Web"/>
                <a:sym typeface="Titillium Web"/>
              </a:rPr>
              <a:t>-Spironolact</a:t>
            </a:r>
            <a:r>
              <a:rPr lang="en" sz="1100" u="sng">
                <a:latin typeface="Titillium Web"/>
                <a:ea typeface="Titillium Web"/>
                <a:cs typeface="Titillium Web"/>
                <a:sym typeface="Titillium Web"/>
              </a:rPr>
              <a:t>one</a:t>
            </a:r>
            <a:endParaRPr sz="1100" u="sng">
              <a:latin typeface="Titillium Web"/>
              <a:ea typeface="Titillium Web"/>
              <a:cs typeface="Titillium Web"/>
              <a:sym typeface="Titillium Web"/>
            </a:endParaRPr>
          </a:p>
          <a:p>
            <a:pPr indent="0" lvl="0" marL="0" rtl="0" algn="l">
              <a:spcBef>
                <a:spcPts val="0"/>
              </a:spcBef>
              <a:spcAft>
                <a:spcPts val="0"/>
              </a:spcAft>
              <a:buNone/>
            </a:pPr>
            <a:r>
              <a:rPr lang="en" sz="1100">
                <a:latin typeface="Titillium Web"/>
                <a:ea typeface="Titillium Web"/>
                <a:cs typeface="Titillium Web"/>
                <a:sym typeface="Titillium Web"/>
              </a:rPr>
              <a:t>-Epleren</a:t>
            </a:r>
            <a:r>
              <a:rPr lang="en" sz="1100" u="sng">
                <a:latin typeface="Titillium Web"/>
                <a:ea typeface="Titillium Web"/>
                <a:cs typeface="Titillium Web"/>
                <a:sym typeface="Titillium Web"/>
              </a:rPr>
              <a:t>one</a:t>
            </a:r>
            <a:endParaRPr sz="1100" u="sng">
              <a:latin typeface="Titillium Web"/>
              <a:ea typeface="Titillium Web"/>
              <a:cs typeface="Titillium Web"/>
              <a:sym typeface="Titillium Web"/>
            </a:endParaRPr>
          </a:p>
          <a:p>
            <a:pPr indent="0" lvl="0" marL="0" rtl="0" algn="l">
              <a:spcBef>
                <a:spcPts val="0"/>
              </a:spcBef>
              <a:spcAft>
                <a:spcPts val="0"/>
              </a:spcAft>
              <a:buClr>
                <a:schemeClr val="dk1"/>
              </a:buClr>
              <a:buSzPts val="1100"/>
              <a:buFont typeface="Arial"/>
              <a:buNone/>
            </a:pPr>
            <a:r>
              <a:rPr lang="en" sz="500">
                <a:solidFill>
                  <a:srgbClr val="666666"/>
                </a:solidFill>
                <a:latin typeface="Titillium Web"/>
                <a:ea typeface="Titillium Web"/>
                <a:cs typeface="Titillium Web"/>
                <a:sym typeface="Titillium Web"/>
              </a:rPr>
              <a:t>Mineralocorticoid is a class of steroid hormones</a:t>
            </a:r>
            <a:endParaRPr sz="500">
              <a:solidFill>
                <a:srgbClr val="666666"/>
              </a:solidFill>
              <a:latin typeface="Titillium Web"/>
              <a:ea typeface="Titillium Web"/>
              <a:cs typeface="Titillium Web"/>
              <a:sym typeface="Titillium Web"/>
            </a:endParaRPr>
          </a:p>
        </p:txBody>
      </p:sp>
      <p:sp>
        <p:nvSpPr>
          <p:cNvPr id="312" name="Google Shape;312;p28"/>
          <p:cNvSpPr txBox="1"/>
          <p:nvPr/>
        </p:nvSpPr>
        <p:spPr>
          <a:xfrm>
            <a:off x="612728" y="638856"/>
            <a:ext cx="420600" cy="97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5100">
                <a:solidFill>
                  <a:srgbClr val="345B63"/>
                </a:solidFill>
                <a:latin typeface="Titillium Web"/>
                <a:ea typeface="Titillium Web"/>
                <a:cs typeface="Titillium Web"/>
                <a:sym typeface="Titillium Web"/>
              </a:rPr>
              <a:t>1</a:t>
            </a:r>
            <a:endParaRPr b="1" sz="5100">
              <a:solidFill>
                <a:srgbClr val="134F5C"/>
              </a:solidFill>
              <a:latin typeface="Titillium Web"/>
              <a:ea typeface="Titillium Web"/>
              <a:cs typeface="Titillium Web"/>
              <a:sym typeface="Titillium Web"/>
            </a:endParaRPr>
          </a:p>
        </p:txBody>
      </p:sp>
      <p:sp>
        <p:nvSpPr>
          <p:cNvPr id="313" name="Google Shape;313;p28"/>
          <p:cNvSpPr txBox="1"/>
          <p:nvPr/>
        </p:nvSpPr>
        <p:spPr>
          <a:xfrm>
            <a:off x="3800901" y="648450"/>
            <a:ext cx="4206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5000">
                <a:solidFill>
                  <a:srgbClr val="345B63"/>
                </a:solidFill>
                <a:latin typeface="Titillium Web"/>
                <a:ea typeface="Titillium Web"/>
                <a:cs typeface="Titillium Web"/>
                <a:sym typeface="Titillium Web"/>
              </a:rPr>
              <a:t>2</a:t>
            </a:r>
            <a:endParaRPr b="1" sz="5000">
              <a:solidFill>
                <a:srgbClr val="134F5C"/>
              </a:solidFill>
              <a:latin typeface="Titillium Web"/>
              <a:ea typeface="Titillium Web"/>
              <a:cs typeface="Titillium Web"/>
              <a:sym typeface="Titillium Web"/>
            </a:endParaRPr>
          </a:p>
        </p:txBody>
      </p:sp>
      <p:sp>
        <p:nvSpPr>
          <p:cNvPr id="314" name="Google Shape;314;p28"/>
          <p:cNvSpPr/>
          <p:nvPr/>
        </p:nvSpPr>
        <p:spPr>
          <a:xfrm>
            <a:off x="4221500" y="576525"/>
            <a:ext cx="2562000" cy="11544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100">
                <a:solidFill>
                  <a:schemeClr val="dk1"/>
                </a:solidFill>
                <a:latin typeface="Titillium Web"/>
                <a:ea typeface="Titillium Web"/>
                <a:cs typeface="Titillium Web"/>
                <a:sym typeface="Titillium Web"/>
              </a:rPr>
              <a:t> </a:t>
            </a:r>
            <a:r>
              <a:rPr b="1" lang="en" sz="1100">
                <a:solidFill>
                  <a:schemeClr val="dk1"/>
                </a:solidFill>
                <a:latin typeface="Titillium Web"/>
                <a:ea typeface="Titillium Web"/>
                <a:cs typeface="Titillium Web"/>
                <a:sym typeface="Titillium Web"/>
              </a:rPr>
              <a:t>Non steroids</a:t>
            </a:r>
            <a:endParaRPr b="1" sz="1100">
              <a:solidFill>
                <a:schemeClr val="dk1"/>
              </a:solidFill>
              <a:latin typeface="Titillium Web"/>
              <a:ea typeface="Titillium Web"/>
              <a:cs typeface="Titillium Web"/>
              <a:sym typeface="Titillium Web"/>
            </a:endParaRPr>
          </a:p>
          <a:p>
            <a:pPr indent="0" lvl="0" marL="0" rtl="0" algn="ctr">
              <a:spcBef>
                <a:spcPts val="0"/>
              </a:spcBef>
              <a:spcAft>
                <a:spcPts val="0"/>
              </a:spcAft>
              <a:buClr>
                <a:schemeClr val="dk1"/>
              </a:buClr>
              <a:buSzPts val="1100"/>
              <a:buFont typeface="Arial"/>
              <a:buNone/>
            </a:pPr>
            <a:r>
              <a:rPr b="1" lang="en" sz="900">
                <a:solidFill>
                  <a:schemeClr val="dk1"/>
                </a:solidFill>
                <a:latin typeface="Titillium Web"/>
                <a:ea typeface="Titillium Web"/>
                <a:cs typeface="Titillium Web"/>
                <a:sym typeface="Titillium Web"/>
              </a:rPr>
              <a:t>Na+ channels inhibitors</a:t>
            </a:r>
            <a:endParaRPr b="1" sz="900">
              <a:solidFill>
                <a:schemeClr val="dk1"/>
              </a:solidFill>
              <a:latin typeface="Titillium Web"/>
              <a:ea typeface="Titillium Web"/>
              <a:cs typeface="Titillium Web"/>
              <a:sym typeface="Titillium Web"/>
            </a:endParaRPr>
          </a:p>
          <a:p>
            <a:pPr indent="0" lvl="0" marL="0" rtl="0" algn="l">
              <a:spcBef>
                <a:spcPts val="0"/>
              </a:spcBef>
              <a:spcAft>
                <a:spcPts val="0"/>
              </a:spcAft>
              <a:buClr>
                <a:schemeClr val="dk1"/>
              </a:buClr>
              <a:buSzPts val="1100"/>
              <a:buFont typeface="Arial"/>
              <a:buNone/>
            </a:pPr>
            <a:r>
              <a:t/>
            </a:r>
            <a:endParaRPr sz="1100">
              <a:solidFill>
                <a:schemeClr val="dk1"/>
              </a:solidFill>
              <a:latin typeface="Titillium Web"/>
              <a:ea typeface="Titillium Web"/>
              <a:cs typeface="Titillium Web"/>
              <a:sym typeface="Titillium Web"/>
            </a:endParaRPr>
          </a:p>
          <a:p>
            <a:pPr indent="0" lvl="0" marL="0" rtl="0" algn="l">
              <a:spcBef>
                <a:spcPts val="0"/>
              </a:spcBef>
              <a:spcAft>
                <a:spcPts val="0"/>
              </a:spcAft>
              <a:buClr>
                <a:schemeClr val="dk1"/>
              </a:buClr>
              <a:buSzPts val="1100"/>
              <a:buFont typeface="Arial"/>
              <a:buNone/>
            </a:pPr>
            <a:r>
              <a:rPr lang="en" sz="1100">
                <a:solidFill>
                  <a:schemeClr val="dk1"/>
                </a:solidFill>
                <a:latin typeface="Titillium Web"/>
                <a:ea typeface="Titillium Web"/>
                <a:cs typeface="Titillium Web"/>
                <a:sym typeface="Titillium Web"/>
              </a:rPr>
              <a:t>-Amiloride</a:t>
            </a:r>
            <a:endParaRPr sz="1100">
              <a:solidFill>
                <a:schemeClr val="dk1"/>
              </a:solidFill>
              <a:latin typeface="Titillium Web"/>
              <a:ea typeface="Titillium Web"/>
              <a:cs typeface="Titillium Web"/>
              <a:sym typeface="Titillium Web"/>
            </a:endParaRPr>
          </a:p>
          <a:p>
            <a:pPr indent="0" lvl="0" marL="0" rtl="0" algn="l">
              <a:spcBef>
                <a:spcPts val="0"/>
              </a:spcBef>
              <a:spcAft>
                <a:spcPts val="0"/>
              </a:spcAft>
              <a:buClr>
                <a:schemeClr val="dk1"/>
              </a:buClr>
              <a:buSzPts val="1100"/>
              <a:buFont typeface="Arial"/>
              <a:buNone/>
            </a:pPr>
            <a:r>
              <a:rPr lang="en" sz="1100">
                <a:solidFill>
                  <a:schemeClr val="dk1"/>
                </a:solidFill>
                <a:latin typeface="Titillium Web"/>
                <a:ea typeface="Titillium Web"/>
                <a:cs typeface="Titillium Web"/>
                <a:sym typeface="Titillium Web"/>
              </a:rPr>
              <a:t>-Triamterene</a:t>
            </a:r>
            <a:endParaRPr sz="1100">
              <a:solidFill>
                <a:schemeClr val="dk1"/>
              </a:solidFill>
              <a:latin typeface="Titillium Web"/>
              <a:ea typeface="Titillium Web"/>
              <a:cs typeface="Titillium Web"/>
              <a:sym typeface="Titillium Web"/>
            </a:endParaRPr>
          </a:p>
          <a:p>
            <a:pPr indent="0" lvl="0" marL="0" rtl="0" algn="l">
              <a:spcBef>
                <a:spcPts val="0"/>
              </a:spcBef>
              <a:spcAft>
                <a:spcPts val="0"/>
              </a:spcAft>
              <a:buNone/>
            </a:pPr>
            <a:r>
              <a:t/>
            </a:r>
            <a:endParaRPr b="1" sz="1100">
              <a:latin typeface="Titillium Web"/>
              <a:ea typeface="Titillium Web"/>
              <a:cs typeface="Titillium Web"/>
              <a:sym typeface="Titillium Web"/>
            </a:endParaRPr>
          </a:p>
          <a:p>
            <a:pPr indent="0" lvl="0" marL="0" rtl="0" algn="l">
              <a:spcBef>
                <a:spcPts val="0"/>
              </a:spcBef>
              <a:spcAft>
                <a:spcPts val="0"/>
              </a:spcAft>
              <a:buNone/>
            </a:pPr>
            <a:r>
              <a:t/>
            </a:r>
            <a:endParaRPr sz="500">
              <a:solidFill>
                <a:srgbClr val="666666"/>
              </a:solidFill>
              <a:latin typeface="Titillium Web"/>
              <a:ea typeface="Titillium Web"/>
              <a:cs typeface="Titillium Web"/>
              <a:sym typeface="Titillium Web"/>
            </a:endParaRPr>
          </a:p>
        </p:txBody>
      </p:sp>
      <p:sp>
        <p:nvSpPr>
          <p:cNvPr id="315" name="Google Shape;315;p28"/>
          <p:cNvSpPr txBox="1"/>
          <p:nvPr/>
        </p:nvSpPr>
        <p:spPr>
          <a:xfrm>
            <a:off x="2511190" y="1778930"/>
            <a:ext cx="30000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rgbClr val="134F5C"/>
                </a:solidFill>
                <a:latin typeface="Titillium Web"/>
                <a:ea typeface="Titillium Web"/>
                <a:cs typeface="Titillium Web"/>
                <a:sym typeface="Titillium Web"/>
              </a:rPr>
              <a:t>A) Aldosterone Antagonist</a:t>
            </a:r>
            <a:endParaRPr b="1" sz="1700">
              <a:solidFill>
                <a:srgbClr val="134F5C"/>
              </a:solidFill>
              <a:latin typeface="Titillium Web"/>
              <a:ea typeface="Titillium Web"/>
              <a:cs typeface="Titillium Web"/>
              <a:sym typeface="Titillium Web"/>
            </a:endParaRPr>
          </a:p>
          <a:p>
            <a:pPr indent="0" lvl="0" marL="0" rtl="0" algn="l">
              <a:spcBef>
                <a:spcPts val="0"/>
              </a:spcBef>
              <a:spcAft>
                <a:spcPts val="0"/>
              </a:spcAft>
              <a:buNone/>
            </a:pPr>
            <a:r>
              <a:t/>
            </a:r>
            <a:endParaRPr b="1">
              <a:latin typeface="Titillium Web"/>
              <a:ea typeface="Titillium Web"/>
              <a:cs typeface="Titillium Web"/>
              <a:sym typeface="Titillium Web"/>
            </a:endParaRPr>
          </a:p>
        </p:txBody>
      </p:sp>
      <p:graphicFrame>
        <p:nvGraphicFramePr>
          <p:cNvPr id="316" name="Google Shape;316;p28"/>
          <p:cNvGraphicFramePr/>
          <p:nvPr/>
        </p:nvGraphicFramePr>
        <p:xfrm>
          <a:off x="-11" y="2340079"/>
          <a:ext cx="3000000" cy="3000000"/>
        </p:xfrm>
        <a:graphic>
          <a:graphicData uri="http://schemas.openxmlformats.org/drawingml/2006/table">
            <a:tbl>
              <a:tblPr>
                <a:noFill/>
                <a:tableStyleId>{1E677B6E-CA53-4CA9-B5FF-EB6E101CC1F2}</a:tableStyleId>
              </a:tblPr>
              <a:tblGrid>
                <a:gridCol w="1467400"/>
                <a:gridCol w="2030875"/>
                <a:gridCol w="2030875"/>
                <a:gridCol w="2030875"/>
              </a:tblGrid>
              <a:tr h="559175">
                <a:tc>
                  <a:txBody>
                    <a:bodyPr/>
                    <a:lstStyle/>
                    <a:p>
                      <a:pPr indent="0" lvl="0" marL="0" rtl="0" algn="ctr">
                        <a:spcBef>
                          <a:spcPts val="0"/>
                        </a:spcBef>
                        <a:spcAft>
                          <a:spcPts val="0"/>
                        </a:spcAft>
                        <a:buNone/>
                      </a:pPr>
                      <a:r>
                        <a:rPr b="1" lang="en">
                          <a:latin typeface="Titillium Web"/>
                          <a:ea typeface="Titillium Web"/>
                          <a:cs typeface="Titillium Web"/>
                          <a:sym typeface="Titillium Web"/>
                        </a:rPr>
                        <a:t>Drug</a:t>
                      </a:r>
                      <a:endParaRPr>
                        <a:latin typeface="Titillium Web"/>
                        <a:ea typeface="Titillium Web"/>
                        <a:cs typeface="Titillium Web"/>
                        <a:sym typeface="Titillium Web"/>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EEEEE"/>
                    </a:solidFill>
                  </a:tcPr>
                </a:tc>
                <a:tc gridSpan="3">
                  <a:txBody>
                    <a:bodyPr/>
                    <a:lstStyle/>
                    <a:p>
                      <a:pPr indent="0" lvl="0" marL="0" rtl="0" algn="ctr">
                        <a:spcBef>
                          <a:spcPts val="0"/>
                        </a:spcBef>
                        <a:spcAft>
                          <a:spcPts val="0"/>
                        </a:spcAft>
                        <a:buClr>
                          <a:srgbClr val="000000"/>
                        </a:buClr>
                        <a:buSzPts val="1100"/>
                        <a:buFont typeface="Arial"/>
                        <a:buNone/>
                      </a:pPr>
                      <a:r>
                        <a:rPr b="1" lang="en" sz="1600">
                          <a:solidFill>
                            <a:srgbClr val="FFFFFF"/>
                          </a:solidFill>
                          <a:latin typeface="Titillium Web"/>
                          <a:ea typeface="Titillium Web"/>
                          <a:cs typeface="Titillium Web"/>
                          <a:sym typeface="Titillium Web"/>
                        </a:rPr>
                        <a:t>1) Spironolact</a:t>
                      </a:r>
                      <a:r>
                        <a:rPr b="1" lang="en" sz="1600" u="sng">
                          <a:solidFill>
                            <a:srgbClr val="FFFFFF"/>
                          </a:solidFill>
                          <a:latin typeface="Titillium Web"/>
                          <a:ea typeface="Titillium Web"/>
                          <a:cs typeface="Titillium Web"/>
                          <a:sym typeface="Titillium Web"/>
                        </a:rPr>
                        <a:t>one </a:t>
                      </a:r>
                      <a:r>
                        <a:rPr lang="en" sz="1600">
                          <a:solidFill>
                            <a:srgbClr val="6AA84F"/>
                          </a:solidFill>
                          <a:latin typeface="Titillium Web"/>
                          <a:ea typeface="Titillium Web"/>
                          <a:cs typeface="Titillium Web"/>
                          <a:sym typeface="Titillium Web"/>
                        </a:rPr>
                        <a:t> </a:t>
                      </a:r>
                      <a:endParaRPr sz="1600">
                        <a:solidFill>
                          <a:srgbClr val="6AA84F"/>
                        </a:solidFill>
                        <a:latin typeface="Titillium Web"/>
                        <a:ea typeface="Titillium Web"/>
                        <a:cs typeface="Titillium Web"/>
                        <a:sym typeface="Titillium Web"/>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D0E0E3"/>
                    </a:solidFill>
                  </a:tcPr>
                </a:tc>
                <a:tc hMerge="1"/>
                <a:tc hMerge="1"/>
              </a:tr>
              <a:tr h="868050">
                <a:tc>
                  <a:txBody>
                    <a:bodyPr/>
                    <a:lstStyle/>
                    <a:p>
                      <a:pPr indent="0" lvl="0" marL="0" rtl="0" algn="ctr">
                        <a:spcBef>
                          <a:spcPts val="0"/>
                        </a:spcBef>
                        <a:spcAft>
                          <a:spcPts val="0"/>
                        </a:spcAft>
                        <a:buClr>
                          <a:schemeClr val="dk1"/>
                        </a:buClr>
                        <a:buSzPts val="1100"/>
                        <a:buFont typeface="Arial"/>
                        <a:buNone/>
                      </a:pPr>
                      <a:r>
                        <a:rPr b="1" lang="en">
                          <a:latin typeface="Titillium Web"/>
                          <a:ea typeface="Titillium Web"/>
                          <a:cs typeface="Titillium Web"/>
                          <a:sym typeface="Titillium Web"/>
                        </a:rPr>
                        <a:t>M.O.A</a:t>
                      </a:r>
                      <a:endParaRPr b="1">
                        <a:latin typeface="Titillium Web"/>
                        <a:ea typeface="Titillium Web"/>
                        <a:cs typeface="Titillium Web"/>
                        <a:sym typeface="Titillium Web"/>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EEEEE"/>
                    </a:solidFill>
                  </a:tcPr>
                </a:tc>
                <a:tc gridSpan="3">
                  <a:txBody>
                    <a:bodyPr/>
                    <a:lstStyle/>
                    <a:p>
                      <a:pPr indent="0" lvl="0" marL="0" rtl="0" algn="l">
                        <a:spcBef>
                          <a:spcPts val="0"/>
                        </a:spcBef>
                        <a:spcAft>
                          <a:spcPts val="0"/>
                        </a:spcAft>
                        <a:buNone/>
                      </a:pPr>
                      <a:r>
                        <a:rPr lang="en" sz="1100">
                          <a:latin typeface="Titillium Web"/>
                          <a:ea typeface="Titillium Web"/>
                          <a:cs typeface="Titillium Web"/>
                          <a:sym typeface="Titillium Web"/>
                        </a:rPr>
                        <a:t>- Acts at the </a:t>
                      </a:r>
                      <a:r>
                        <a:rPr lang="en" sz="1100">
                          <a:solidFill>
                            <a:srgbClr val="6AA84F"/>
                          </a:solidFill>
                          <a:latin typeface="Titillium Web"/>
                          <a:ea typeface="Titillium Web"/>
                          <a:cs typeface="Titillium Web"/>
                          <a:sym typeface="Titillium Web"/>
                        </a:rPr>
                        <a:t>cortical </a:t>
                      </a:r>
                      <a:r>
                        <a:rPr lang="en" sz="1100">
                          <a:latin typeface="Titillium Web"/>
                          <a:ea typeface="Titillium Web"/>
                          <a:cs typeface="Titillium Web"/>
                          <a:sym typeface="Titillium Web"/>
                        </a:rPr>
                        <a:t>collecting duct by competitive inhibition of cytoplasmic aldosterone</a:t>
                      </a:r>
                      <a:endParaRPr sz="1100">
                        <a:latin typeface="Titillium Web"/>
                        <a:ea typeface="Titillium Web"/>
                        <a:cs typeface="Titillium Web"/>
                        <a:sym typeface="Titillium Web"/>
                      </a:endParaRPr>
                    </a:p>
                    <a:p>
                      <a:pPr indent="0" lvl="0" marL="0" rtl="0" algn="l">
                        <a:spcBef>
                          <a:spcPts val="0"/>
                        </a:spcBef>
                        <a:spcAft>
                          <a:spcPts val="0"/>
                        </a:spcAft>
                        <a:buNone/>
                      </a:pPr>
                      <a:r>
                        <a:rPr lang="en" sz="1100">
                          <a:latin typeface="Titillium Web"/>
                          <a:ea typeface="Titillium Web"/>
                          <a:cs typeface="Titillium Web"/>
                          <a:sym typeface="Titillium Web"/>
                        </a:rPr>
                        <a:t>receptors →↑ Excretion of Na+,Cl &amp; ↓Excretion of K+,H+</a:t>
                      </a:r>
                      <a:endParaRPr sz="1100">
                        <a:solidFill>
                          <a:srgbClr val="6D9EEB"/>
                        </a:solidFill>
                        <a:latin typeface="Titillium Web"/>
                        <a:ea typeface="Titillium Web"/>
                        <a:cs typeface="Titillium Web"/>
                        <a:sym typeface="Titillium Web"/>
                      </a:endParaRPr>
                    </a:p>
                    <a:p>
                      <a:pPr indent="0" lvl="0" marL="0" rtl="0" algn="l">
                        <a:spcBef>
                          <a:spcPts val="0"/>
                        </a:spcBef>
                        <a:spcAft>
                          <a:spcPts val="0"/>
                        </a:spcAft>
                        <a:buNone/>
                      </a:pPr>
                      <a:r>
                        <a:rPr lang="en" sz="1100">
                          <a:solidFill>
                            <a:srgbClr val="6AA84F"/>
                          </a:solidFill>
                          <a:latin typeface="Titillium Web"/>
                          <a:ea typeface="Titillium Web"/>
                          <a:cs typeface="Titillium Web"/>
                          <a:sym typeface="Titillium Web"/>
                        </a:rPr>
                        <a:t>-its structure similar to steroid </a:t>
                      </a:r>
                      <a:endParaRPr sz="1100">
                        <a:solidFill>
                          <a:srgbClr val="6AA84F"/>
                        </a:solidFill>
                        <a:latin typeface="Titillium Web"/>
                        <a:ea typeface="Titillium Web"/>
                        <a:cs typeface="Titillium Web"/>
                        <a:sym typeface="Titillium Web"/>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hMerge="1"/>
                <a:tc hMerge="1"/>
              </a:tr>
              <a:tr h="1705150">
                <a:tc>
                  <a:txBody>
                    <a:bodyPr/>
                    <a:lstStyle/>
                    <a:p>
                      <a:pPr indent="0" lvl="0" marL="0" rtl="0" algn="ctr">
                        <a:spcBef>
                          <a:spcPts val="0"/>
                        </a:spcBef>
                        <a:spcAft>
                          <a:spcPts val="0"/>
                        </a:spcAft>
                        <a:buNone/>
                      </a:pPr>
                      <a:r>
                        <a:t/>
                      </a:r>
                      <a:endParaRPr b="1">
                        <a:latin typeface="Titillium Web"/>
                        <a:ea typeface="Titillium Web"/>
                        <a:cs typeface="Titillium Web"/>
                        <a:sym typeface="Titillium Web"/>
                      </a:endParaRPr>
                    </a:p>
                    <a:p>
                      <a:pPr indent="0" lvl="0" marL="0" rtl="0" algn="ctr">
                        <a:spcBef>
                          <a:spcPts val="0"/>
                        </a:spcBef>
                        <a:spcAft>
                          <a:spcPts val="0"/>
                        </a:spcAft>
                        <a:buNone/>
                      </a:pPr>
                      <a:r>
                        <a:t/>
                      </a:r>
                      <a:endParaRPr b="1">
                        <a:latin typeface="Titillium Web"/>
                        <a:ea typeface="Titillium Web"/>
                        <a:cs typeface="Titillium Web"/>
                        <a:sym typeface="Titillium Web"/>
                      </a:endParaRPr>
                    </a:p>
                    <a:p>
                      <a:pPr indent="0" lvl="0" marL="0" rtl="0" algn="ctr">
                        <a:spcBef>
                          <a:spcPts val="0"/>
                        </a:spcBef>
                        <a:spcAft>
                          <a:spcPts val="0"/>
                        </a:spcAft>
                        <a:buNone/>
                      </a:pPr>
                      <a:r>
                        <a:rPr b="1" lang="en">
                          <a:latin typeface="Titillium Web"/>
                          <a:ea typeface="Titillium Web"/>
                          <a:cs typeface="Titillium Web"/>
                          <a:sym typeface="Titillium Web"/>
                        </a:rPr>
                        <a:t>P.k</a:t>
                      </a:r>
                      <a:endParaRPr b="1">
                        <a:latin typeface="Titillium Web"/>
                        <a:ea typeface="Titillium Web"/>
                        <a:cs typeface="Titillium Web"/>
                        <a:sym typeface="Titillium Web"/>
                      </a:endParaRPr>
                    </a:p>
                    <a:p>
                      <a:pPr indent="0" lvl="0" marL="0" rtl="0" algn="ctr">
                        <a:spcBef>
                          <a:spcPts val="0"/>
                        </a:spcBef>
                        <a:spcAft>
                          <a:spcPts val="0"/>
                        </a:spcAft>
                        <a:buNone/>
                      </a:pPr>
                      <a:r>
                        <a:t/>
                      </a:r>
                      <a:endParaRPr b="1">
                        <a:latin typeface="Titillium Web"/>
                        <a:ea typeface="Titillium Web"/>
                        <a:cs typeface="Titillium Web"/>
                        <a:sym typeface="Titillium Web"/>
                      </a:endParaRPr>
                    </a:p>
                    <a:p>
                      <a:pPr indent="0" lvl="0" marL="0" rtl="0" algn="ctr">
                        <a:spcBef>
                          <a:spcPts val="0"/>
                        </a:spcBef>
                        <a:spcAft>
                          <a:spcPts val="0"/>
                        </a:spcAft>
                        <a:buNone/>
                      </a:pPr>
                      <a:r>
                        <a:t/>
                      </a:r>
                      <a:endParaRPr b="1">
                        <a:latin typeface="Titillium Web"/>
                        <a:ea typeface="Titillium Web"/>
                        <a:cs typeface="Titillium Web"/>
                        <a:sym typeface="Titillium Web"/>
                      </a:endParaRPr>
                    </a:p>
                    <a:p>
                      <a:pPr indent="0" lvl="0" marL="0" rtl="0" algn="ctr">
                        <a:spcBef>
                          <a:spcPts val="0"/>
                        </a:spcBef>
                        <a:spcAft>
                          <a:spcPts val="0"/>
                        </a:spcAft>
                        <a:buNone/>
                      </a:pPr>
                      <a:r>
                        <a:t/>
                      </a:r>
                      <a:endParaRPr b="1">
                        <a:latin typeface="Titillium Web"/>
                        <a:ea typeface="Titillium Web"/>
                        <a:cs typeface="Titillium Web"/>
                        <a:sym typeface="Titillium Web"/>
                      </a:endParaRPr>
                    </a:p>
                    <a:p>
                      <a:pPr indent="0" lvl="0" marL="0" rtl="0" algn="ctr">
                        <a:spcBef>
                          <a:spcPts val="0"/>
                        </a:spcBef>
                        <a:spcAft>
                          <a:spcPts val="0"/>
                        </a:spcAft>
                        <a:buNone/>
                      </a:pPr>
                      <a:r>
                        <a:t/>
                      </a:r>
                      <a:endParaRPr b="1">
                        <a:latin typeface="Titillium Web"/>
                        <a:ea typeface="Titillium Web"/>
                        <a:cs typeface="Titillium Web"/>
                        <a:sym typeface="Titillium Web"/>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EEEEE"/>
                    </a:solidFill>
                  </a:tcPr>
                </a:tc>
                <a:tc gridSpan="3">
                  <a:txBody>
                    <a:bodyPr/>
                    <a:lstStyle/>
                    <a:p>
                      <a:pPr indent="0" lvl="0" marL="0" rtl="0" algn="l">
                        <a:spcBef>
                          <a:spcPts val="0"/>
                        </a:spcBef>
                        <a:spcAft>
                          <a:spcPts val="0"/>
                        </a:spcAft>
                        <a:buNone/>
                      </a:pPr>
                      <a:r>
                        <a:rPr lang="en" sz="1100">
                          <a:latin typeface="Titillium Web"/>
                          <a:ea typeface="Titillium Web"/>
                          <a:cs typeface="Titillium Web"/>
                          <a:sym typeface="Titillium Web"/>
                        </a:rPr>
                        <a:t>Well absorbed from the GIT , t½=16h </a:t>
                      </a:r>
                      <a:endParaRPr sz="1100">
                        <a:latin typeface="Titillium Web"/>
                        <a:ea typeface="Titillium Web"/>
                        <a:cs typeface="Titillium Web"/>
                        <a:sym typeface="Titillium Web"/>
                      </a:endParaRPr>
                    </a:p>
                    <a:p>
                      <a:pPr indent="0" lvl="0" marL="0" rtl="0" algn="l">
                        <a:spcBef>
                          <a:spcPts val="0"/>
                        </a:spcBef>
                        <a:spcAft>
                          <a:spcPts val="0"/>
                        </a:spcAft>
                        <a:buNone/>
                      </a:pPr>
                      <a:r>
                        <a:rPr lang="en" sz="1100">
                          <a:latin typeface="Titillium Web"/>
                          <a:ea typeface="Titillium Web"/>
                          <a:cs typeface="Titillium Web"/>
                          <a:sym typeface="Titillium Web"/>
                        </a:rPr>
                        <a:t>- Highly protein-bound</a:t>
                      </a:r>
                      <a:endParaRPr sz="1100">
                        <a:latin typeface="Titillium Web"/>
                        <a:ea typeface="Titillium Web"/>
                        <a:cs typeface="Titillium Web"/>
                        <a:sym typeface="Titillium Web"/>
                      </a:endParaRPr>
                    </a:p>
                    <a:p>
                      <a:pPr indent="0" lvl="0" marL="0" rtl="0" algn="l">
                        <a:spcBef>
                          <a:spcPts val="0"/>
                        </a:spcBef>
                        <a:spcAft>
                          <a:spcPts val="0"/>
                        </a:spcAft>
                        <a:buNone/>
                      </a:pPr>
                      <a:r>
                        <a:rPr lang="en" sz="1100">
                          <a:latin typeface="Titillium Web"/>
                          <a:ea typeface="Titillium Web"/>
                          <a:cs typeface="Titillium Web"/>
                          <a:sym typeface="Titillium Web"/>
                        </a:rPr>
                        <a:t>- Undergoes enterohepatic recycling </a:t>
                      </a:r>
                      <a:r>
                        <a:rPr lang="en" sz="1100">
                          <a:solidFill>
                            <a:srgbClr val="6AA84F"/>
                          </a:solidFill>
                          <a:latin typeface="Titillium Web"/>
                          <a:ea typeface="Titillium Web"/>
                          <a:cs typeface="Titillium Web"/>
                          <a:sym typeface="Titillium Web"/>
                        </a:rPr>
                        <a:t> long duration of action </a:t>
                      </a:r>
                      <a:endParaRPr sz="1100">
                        <a:solidFill>
                          <a:srgbClr val="6AA84F"/>
                        </a:solidFill>
                        <a:latin typeface="Titillium Web"/>
                        <a:ea typeface="Titillium Web"/>
                        <a:cs typeface="Titillium Web"/>
                        <a:sym typeface="Titillium Web"/>
                      </a:endParaRPr>
                    </a:p>
                    <a:p>
                      <a:pPr indent="0" lvl="0" marL="0" rtl="0" algn="l">
                        <a:spcBef>
                          <a:spcPts val="0"/>
                        </a:spcBef>
                        <a:spcAft>
                          <a:spcPts val="0"/>
                        </a:spcAft>
                        <a:buNone/>
                      </a:pPr>
                      <a:r>
                        <a:rPr lang="en" sz="1100">
                          <a:latin typeface="Titillium Web"/>
                          <a:ea typeface="Titillium Web"/>
                          <a:cs typeface="Titillium Web"/>
                          <a:sym typeface="Titillium Web"/>
                        </a:rPr>
                        <a:t>- Delayed onset of action</a:t>
                      </a:r>
                      <a:r>
                        <a:rPr b="1" lang="en" sz="1100">
                          <a:solidFill>
                            <a:srgbClr val="990000"/>
                          </a:solidFill>
                          <a:latin typeface="Titillium Web"/>
                          <a:ea typeface="Titillium Web"/>
                          <a:cs typeface="Titillium Web"/>
                          <a:sym typeface="Titillium Web"/>
                        </a:rPr>
                        <a:t>(nuclear receptor)</a:t>
                      </a:r>
                      <a:r>
                        <a:rPr lang="en" sz="1100">
                          <a:latin typeface="Titillium Web"/>
                          <a:ea typeface="Titillium Web"/>
                          <a:cs typeface="Titillium Web"/>
                          <a:sym typeface="Titillium Web"/>
                        </a:rPr>
                        <a:t>, </a:t>
                      </a:r>
                      <a:r>
                        <a:rPr lang="en" sz="1100">
                          <a:solidFill>
                            <a:srgbClr val="6AA84F"/>
                          </a:solidFill>
                          <a:latin typeface="Titillium Web"/>
                          <a:ea typeface="Titillium Web"/>
                          <a:cs typeface="Titillium Web"/>
                          <a:sym typeface="Titillium Web"/>
                        </a:rPr>
                        <a:t>take time to form new genes</a:t>
                      </a:r>
                      <a:endParaRPr sz="1100">
                        <a:solidFill>
                          <a:srgbClr val="6AA84F"/>
                        </a:solidFill>
                        <a:latin typeface="Titillium Web"/>
                        <a:ea typeface="Titillium Web"/>
                        <a:cs typeface="Titillium Web"/>
                        <a:sym typeface="Titillium Web"/>
                      </a:endParaRPr>
                    </a:p>
                    <a:p>
                      <a:pPr indent="0" lvl="0" marL="0" rtl="0" algn="l">
                        <a:spcBef>
                          <a:spcPts val="0"/>
                        </a:spcBef>
                        <a:spcAft>
                          <a:spcPts val="0"/>
                        </a:spcAft>
                        <a:buNone/>
                      </a:pPr>
                      <a:r>
                        <a:rPr lang="en" sz="1100">
                          <a:latin typeface="Titillium Web"/>
                          <a:ea typeface="Titillium Web"/>
                          <a:cs typeface="Titillium Web"/>
                          <a:sym typeface="Titillium Web"/>
                        </a:rPr>
                        <a:t>-maximum diuretic action 4 days </a:t>
                      </a:r>
                      <a:endParaRPr sz="1100">
                        <a:latin typeface="Titillium Web"/>
                        <a:ea typeface="Titillium Web"/>
                        <a:cs typeface="Titillium Web"/>
                        <a:sym typeface="Titillium Web"/>
                      </a:endParaRPr>
                    </a:p>
                    <a:p>
                      <a:pPr indent="0" lvl="0" marL="0" rtl="0" algn="l">
                        <a:spcBef>
                          <a:spcPts val="0"/>
                        </a:spcBef>
                        <a:spcAft>
                          <a:spcPts val="0"/>
                        </a:spcAft>
                        <a:buNone/>
                      </a:pPr>
                      <a:r>
                        <a:rPr lang="en" sz="1100">
                          <a:latin typeface="Titillium Web"/>
                          <a:ea typeface="Titillium Web"/>
                          <a:cs typeface="Titillium Web"/>
                          <a:sym typeface="Titillium Web"/>
                        </a:rPr>
                        <a:t>- Converted in gut &amp; liver to (active metabolite), t½=16h</a:t>
                      </a:r>
                      <a:endParaRPr sz="1100">
                        <a:latin typeface="Titillium Web"/>
                        <a:ea typeface="Titillium Web"/>
                        <a:cs typeface="Titillium Web"/>
                        <a:sym typeface="Titillium Web"/>
                      </a:endParaRPr>
                    </a:p>
                    <a:p>
                      <a:pPr indent="0" lvl="0" marL="0" rtl="0" algn="l">
                        <a:spcBef>
                          <a:spcPts val="0"/>
                        </a:spcBef>
                        <a:spcAft>
                          <a:spcPts val="0"/>
                        </a:spcAft>
                        <a:buNone/>
                      </a:pPr>
                      <a:r>
                        <a:rPr lang="en" sz="1100">
                          <a:solidFill>
                            <a:srgbClr val="6D9EEB"/>
                          </a:solidFill>
                          <a:latin typeface="Titillium Web"/>
                          <a:ea typeface="Titillium Web"/>
                          <a:cs typeface="Titillium Web"/>
                          <a:sym typeface="Titillium Web"/>
                        </a:rPr>
                        <a:t> </a:t>
                      </a:r>
                      <a:endParaRPr sz="1100">
                        <a:latin typeface="Titillium Web"/>
                        <a:ea typeface="Titillium Web"/>
                        <a:cs typeface="Titillium Web"/>
                        <a:sym typeface="Titillium Web"/>
                      </a:endParaRPr>
                    </a:p>
                  </a:txBody>
                  <a:tcPr marT="91425" marB="91425" marR="91425" marL="91425" anchor="ctr">
                    <a:lnL cap="flat" cmpd="sng" w="9525">
                      <a:solidFill>
                        <a:srgbClr val="B7B7B7"/>
                      </a:solidFill>
                      <a:prstDash val="solid"/>
                      <a:round/>
                      <a:headEnd len="sm" w="sm" type="none"/>
                      <a:tailEnd len="sm" w="sm" type="none"/>
                    </a:lnL>
                    <a:lnT cap="flat" cmpd="sng" w="9525">
                      <a:solidFill>
                        <a:srgbClr val="9E9E9E"/>
                      </a:solidFill>
                      <a:prstDash val="solid"/>
                      <a:round/>
                      <a:headEnd len="sm" w="sm" type="none"/>
                      <a:tailEnd len="sm" w="sm" type="none"/>
                    </a:lnT>
                    <a:solidFill>
                      <a:schemeClr val="lt1"/>
                    </a:solidFill>
                  </a:tcPr>
                </a:tc>
                <a:tc hMerge="1"/>
                <a:tc hMerge="1"/>
              </a:tr>
              <a:tr h="868050">
                <a:tc>
                  <a:txBody>
                    <a:bodyPr/>
                    <a:lstStyle/>
                    <a:p>
                      <a:pPr indent="0" lvl="0" marL="0" rtl="0" algn="ctr">
                        <a:spcBef>
                          <a:spcPts val="0"/>
                        </a:spcBef>
                        <a:spcAft>
                          <a:spcPts val="0"/>
                        </a:spcAft>
                        <a:buNone/>
                      </a:pPr>
                      <a:r>
                        <a:rPr b="1" lang="en">
                          <a:latin typeface="Titillium Web"/>
                          <a:ea typeface="Titillium Web"/>
                          <a:cs typeface="Titillium Web"/>
                          <a:sym typeface="Titillium Web"/>
                        </a:rPr>
                        <a:t>P.D</a:t>
                      </a:r>
                      <a:endParaRPr b="1">
                        <a:latin typeface="Titillium Web"/>
                        <a:ea typeface="Titillium Web"/>
                        <a:cs typeface="Titillium Web"/>
                        <a:sym typeface="Titillium Web"/>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EEEEE"/>
                    </a:solidFill>
                  </a:tcPr>
                </a:tc>
                <a:tc gridSpan="3">
                  <a:txBody>
                    <a:bodyPr/>
                    <a:lstStyle/>
                    <a:p>
                      <a:pPr indent="0" lvl="0" marL="0" rtl="0" algn="l">
                        <a:spcBef>
                          <a:spcPts val="0"/>
                        </a:spcBef>
                        <a:spcAft>
                          <a:spcPts val="0"/>
                        </a:spcAft>
                        <a:buNone/>
                      </a:pPr>
                      <a:r>
                        <a:rPr lang="en" sz="1100">
                          <a:latin typeface="Titillium Web"/>
                          <a:ea typeface="Titillium Web"/>
                          <a:cs typeface="Titillium Web"/>
                          <a:sym typeface="Titillium Web"/>
                        </a:rPr>
                        <a:t>- ↑urinary Na+ excretion                                                              </a:t>
                      </a:r>
                      <a:r>
                        <a:rPr lang="en" sz="1100">
                          <a:solidFill>
                            <a:schemeClr val="dk1"/>
                          </a:solidFill>
                          <a:latin typeface="Titillium Web"/>
                          <a:ea typeface="Titillium Web"/>
                          <a:cs typeface="Titillium Web"/>
                          <a:sym typeface="Titillium Web"/>
                        </a:rPr>
                        <a:t>- ↓ H+ excretion (Acidosis)</a:t>
                      </a:r>
                      <a:endParaRPr sz="1100">
                        <a:latin typeface="Titillium Web"/>
                        <a:ea typeface="Titillium Web"/>
                        <a:cs typeface="Titillium Web"/>
                        <a:sym typeface="Titillium Web"/>
                      </a:endParaRPr>
                    </a:p>
                    <a:p>
                      <a:pPr indent="0" lvl="0" marL="0" rtl="0" algn="ctr">
                        <a:spcBef>
                          <a:spcPts val="0"/>
                        </a:spcBef>
                        <a:spcAft>
                          <a:spcPts val="0"/>
                        </a:spcAft>
                        <a:buNone/>
                      </a:pPr>
                      <a:r>
                        <a:t/>
                      </a:r>
                      <a:endParaRPr sz="1100">
                        <a:latin typeface="Titillium Web"/>
                        <a:ea typeface="Titillium Web"/>
                        <a:cs typeface="Titillium Web"/>
                        <a:sym typeface="Titillium Web"/>
                      </a:endParaRPr>
                    </a:p>
                    <a:p>
                      <a:pPr indent="0" lvl="0" marL="0" rtl="0" algn="l">
                        <a:spcBef>
                          <a:spcPts val="0"/>
                        </a:spcBef>
                        <a:spcAft>
                          <a:spcPts val="0"/>
                        </a:spcAft>
                        <a:buNone/>
                      </a:pPr>
                      <a:r>
                        <a:rPr lang="en" sz="1100">
                          <a:latin typeface="Titillium Web"/>
                          <a:ea typeface="Titillium Web"/>
                          <a:cs typeface="Titillium Web"/>
                          <a:sym typeface="Titillium Web"/>
                        </a:rPr>
                        <a:t> - ↓urinary K+ excretion (Hyperkalemia)                                   </a:t>
                      </a:r>
                      <a:r>
                        <a:rPr b="1" lang="en" sz="1100">
                          <a:solidFill>
                            <a:srgbClr val="CC0000"/>
                          </a:solidFill>
                          <a:latin typeface="Titillium Web"/>
                          <a:ea typeface="Titillium Web"/>
                          <a:cs typeface="Titillium Web"/>
                          <a:sym typeface="Titillium Web"/>
                        </a:rPr>
                        <a:t>- </a:t>
                      </a:r>
                      <a:r>
                        <a:rPr b="1" lang="en" sz="1100">
                          <a:solidFill>
                            <a:srgbClr val="990000"/>
                          </a:solidFill>
                          <a:latin typeface="Titillium Web"/>
                          <a:ea typeface="Titillium Web"/>
                          <a:cs typeface="Titillium Web"/>
                          <a:sym typeface="Titillium Web"/>
                        </a:rPr>
                        <a:t>Has antiandrogenic action*</a:t>
                      </a:r>
                      <a:endParaRPr b="1" sz="1100">
                        <a:solidFill>
                          <a:srgbClr val="990000"/>
                        </a:solidFill>
                        <a:latin typeface="Titillium Web"/>
                        <a:ea typeface="Titillium Web"/>
                        <a:cs typeface="Titillium Web"/>
                        <a:sym typeface="Titillium Web"/>
                      </a:endParaRPr>
                    </a:p>
                    <a:p>
                      <a:pPr indent="0" lvl="0" marL="0" rtl="0" algn="ctr">
                        <a:spcBef>
                          <a:spcPts val="0"/>
                        </a:spcBef>
                        <a:spcAft>
                          <a:spcPts val="0"/>
                        </a:spcAft>
                        <a:buClr>
                          <a:schemeClr val="dk1"/>
                        </a:buClr>
                        <a:buSzPts val="1100"/>
                        <a:buFont typeface="Arial"/>
                        <a:buNone/>
                      </a:pPr>
                      <a:r>
                        <a:rPr lang="en" sz="1100">
                          <a:latin typeface="Titillium Web"/>
                          <a:ea typeface="Titillium Web"/>
                          <a:cs typeface="Titillium Web"/>
                          <a:sym typeface="Titillium Web"/>
                        </a:rPr>
                        <a:t>                                                                                       </a:t>
                      </a:r>
                      <a:r>
                        <a:rPr b="1" lang="en" sz="600">
                          <a:solidFill>
                            <a:srgbClr val="999999"/>
                          </a:solidFill>
                          <a:latin typeface="Titillium Web"/>
                          <a:ea typeface="Titillium Web"/>
                          <a:cs typeface="Titillium Web"/>
                          <a:sym typeface="Titillium Web"/>
                        </a:rPr>
                        <a:t>*</a:t>
                      </a:r>
                      <a:r>
                        <a:rPr lang="en" sz="600">
                          <a:solidFill>
                            <a:srgbClr val="999999"/>
                          </a:solidFill>
                          <a:latin typeface="Titillium Web"/>
                          <a:ea typeface="Titillium Web"/>
                          <a:cs typeface="Titillium Web"/>
                          <a:sym typeface="Titillium Web"/>
                        </a:rPr>
                        <a:t>Aldosterone antagonists structure is similar to testosterone → blockage of testosterone receptors </a:t>
                      </a:r>
                      <a:endParaRPr sz="1100">
                        <a:latin typeface="Titillium Web"/>
                        <a:ea typeface="Titillium Web"/>
                        <a:cs typeface="Titillium Web"/>
                        <a:sym typeface="Titillium Web"/>
                      </a:endParaRPr>
                    </a:p>
                  </a:txBody>
                  <a:tcPr marT="91425" marB="91425" marR="91425" marL="91425" anchor="ctr">
                    <a:lnL cap="flat" cmpd="sng" w="9525">
                      <a:solidFill>
                        <a:srgbClr val="B7B7B7"/>
                      </a:solidFill>
                      <a:prstDash val="solid"/>
                      <a:round/>
                      <a:headEnd len="sm" w="sm" type="none"/>
                      <a:tailEnd len="sm" w="sm" type="none"/>
                    </a:lnL>
                    <a:solidFill>
                      <a:schemeClr val="lt1"/>
                    </a:solidFill>
                  </a:tcPr>
                </a:tc>
                <a:tc hMerge="1"/>
                <a:tc hMerge="1"/>
              </a:tr>
              <a:tr h="1736150">
                <a:tc>
                  <a:txBody>
                    <a:bodyPr/>
                    <a:lstStyle/>
                    <a:p>
                      <a:pPr indent="0" lvl="0" marL="0" rtl="0" algn="ctr">
                        <a:spcBef>
                          <a:spcPts val="0"/>
                        </a:spcBef>
                        <a:spcAft>
                          <a:spcPts val="0"/>
                        </a:spcAft>
                        <a:buNone/>
                      </a:pPr>
                      <a:r>
                        <a:rPr b="1" lang="en">
                          <a:latin typeface="Titillium Web"/>
                          <a:ea typeface="Titillium Web"/>
                          <a:cs typeface="Titillium Web"/>
                          <a:sym typeface="Titillium Web"/>
                        </a:rPr>
                        <a:t>Uses</a:t>
                      </a:r>
                      <a:endParaRPr b="1">
                        <a:latin typeface="Titillium Web"/>
                        <a:ea typeface="Titillium Web"/>
                        <a:cs typeface="Titillium Web"/>
                        <a:sym typeface="Titillium Web"/>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EEEEE"/>
                    </a:solidFill>
                  </a:tcPr>
                </a:tc>
                <a:tc gridSpan="3">
                  <a:txBody>
                    <a:bodyPr/>
                    <a:lstStyle/>
                    <a:p>
                      <a:pPr indent="0" lvl="0" marL="0" rtl="0" algn="l">
                        <a:spcBef>
                          <a:spcPts val="0"/>
                        </a:spcBef>
                        <a:spcAft>
                          <a:spcPts val="0"/>
                        </a:spcAft>
                        <a:buNone/>
                      </a:pPr>
                      <a:r>
                        <a:rPr lang="en" sz="1100">
                          <a:latin typeface="Titillium Web"/>
                          <a:ea typeface="Titillium Web"/>
                          <a:cs typeface="Titillium Web"/>
                          <a:sym typeface="Titillium Web"/>
                        </a:rPr>
                        <a:t>- </a:t>
                      </a:r>
                      <a:r>
                        <a:rPr b="1" lang="en" sz="1100">
                          <a:latin typeface="Titillium Web"/>
                          <a:ea typeface="Titillium Web"/>
                          <a:cs typeface="Titillium Web"/>
                          <a:sym typeface="Titillium Web"/>
                        </a:rPr>
                        <a:t>Treatment of hypertension</a:t>
                      </a:r>
                      <a:r>
                        <a:rPr lang="en" sz="1100">
                          <a:latin typeface="Titillium Web"/>
                          <a:ea typeface="Titillium Web"/>
                          <a:cs typeface="Titillium Web"/>
                          <a:sym typeface="Titillium Web"/>
                        </a:rPr>
                        <a:t> ;usually used combined with </a:t>
                      </a:r>
                      <a:r>
                        <a:rPr b="1" lang="en" sz="1100">
                          <a:latin typeface="Titillium Web"/>
                          <a:ea typeface="Titillium Web"/>
                          <a:cs typeface="Titillium Web"/>
                          <a:sym typeface="Titillium Web"/>
                        </a:rPr>
                        <a:t>thiazide</a:t>
                      </a:r>
                      <a:r>
                        <a:rPr lang="en" sz="1100">
                          <a:latin typeface="Titillium Web"/>
                          <a:ea typeface="Titillium Web"/>
                          <a:cs typeface="Titillium Web"/>
                          <a:sym typeface="Titillium Web"/>
                        </a:rPr>
                        <a:t> or </a:t>
                      </a:r>
                      <a:r>
                        <a:rPr b="1" lang="en" sz="1100">
                          <a:latin typeface="Titillium Web"/>
                          <a:ea typeface="Titillium Web"/>
                          <a:cs typeface="Titillium Web"/>
                          <a:sym typeface="Titillium Web"/>
                        </a:rPr>
                        <a:t>loop diuretics</a:t>
                      </a:r>
                      <a:r>
                        <a:rPr lang="en" sz="1100">
                          <a:latin typeface="Titillium Web"/>
                          <a:ea typeface="Titillium Web"/>
                          <a:cs typeface="Titillium Web"/>
                          <a:sym typeface="Titillium Web"/>
                        </a:rPr>
                        <a:t> to :</a:t>
                      </a:r>
                      <a:endParaRPr sz="1100">
                        <a:latin typeface="Titillium Web"/>
                        <a:ea typeface="Titillium Web"/>
                        <a:cs typeface="Titillium Web"/>
                        <a:sym typeface="Titillium Web"/>
                      </a:endParaRPr>
                    </a:p>
                    <a:p>
                      <a:pPr indent="0" lvl="0" marL="0" rtl="0" algn="l">
                        <a:spcBef>
                          <a:spcPts val="0"/>
                        </a:spcBef>
                        <a:spcAft>
                          <a:spcPts val="0"/>
                        </a:spcAft>
                        <a:buNone/>
                      </a:pPr>
                      <a:r>
                        <a:t/>
                      </a:r>
                      <a:endParaRPr sz="1100">
                        <a:latin typeface="Titillium Web"/>
                        <a:ea typeface="Titillium Web"/>
                        <a:cs typeface="Titillium Web"/>
                        <a:sym typeface="Titillium Web"/>
                      </a:endParaRPr>
                    </a:p>
                    <a:p>
                      <a:pPr indent="0" lvl="0" marL="0" rtl="0" algn="l">
                        <a:spcBef>
                          <a:spcPts val="0"/>
                        </a:spcBef>
                        <a:spcAft>
                          <a:spcPts val="0"/>
                        </a:spcAft>
                        <a:buNone/>
                      </a:pPr>
                      <a:r>
                        <a:rPr lang="en" sz="1100">
                          <a:latin typeface="Titillium Web"/>
                          <a:ea typeface="Titillium Web"/>
                          <a:cs typeface="Titillium Web"/>
                          <a:sym typeface="Titillium Web"/>
                        </a:rPr>
                        <a:t>         </a:t>
                      </a:r>
                      <a:r>
                        <a:rPr b="1" lang="en" sz="1100">
                          <a:latin typeface="Titillium Web"/>
                          <a:ea typeface="Titillium Web"/>
                          <a:cs typeface="Titillium Web"/>
                          <a:sym typeface="Titillium Web"/>
                        </a:rPr>
                        <a:t>1- </a:t>
                      </a:r>
                      <a:r>
                        <a:rPr lang="en" sz="1100">
                          <a:latin typeface="Titillium Web"/>
                          <a:ea typeface="Titillium Web"/>
                          <a:cs typeface="Titillium Web"/>
                          <a:sym typeface="Titillium Web"/>
                        </a:rPr>
                        <a:t>Enhance natriuresis caused by other diuretics      </a:t>
                      </a:r>
                      <a:r>
                        <a:rPr b="1" lang="en" sz="1100">
                          <a:latin typeface="Titillium Web"/>
                          <a:ea typeface="Titillium Web"/>
                          <a:cs typeface="Titillium Web"/>
                          <a:sym typeface="Titillium Web"/>
                        </a:rPr>
                        <a:t>2- </a:t>
                      </a:r>
                      <a:r>
                        <a:rPr lang="en" sz="1100">
                          <a:latin typeface="Titillium Web"/>
                          <a:ea typeface="Titillium Web"/>
                          <a:cs typeface="Titillium Web"/>
                          <a:sym typeface="Titillium Web"/>
                        </a:rPr>
                        <a:t>Correct / prevent hypokalemia</a:t>
                      </a:r>
                      <a:endParaRPr sz="1100">
                        <a:latin typeface="Titillium Web"/>
                        <a:ea typeface="Titillium Web"/>
                        <a:cs typeface="Titillium Web"/>
                        <a:sym typeface="Titillium Web"/>
                      </a:endParaRPr>
                    </a:p>
                    <a:p>
                      <a:pPr indent="0" lvl="0" marL="0" rtl="0" algn="l">
                        <a:spcBef>
                          <a:spcPts val="0"/>
                        </a:spcBef>
                        <a:spcAft>
                          <a:spcPts val="0"/>
                        </a:spcAft>
                        <a:buNone/>
                      </a:pPr>
                      <a:r>
                        <a:rPr lang="en" sz="1100">
                          <a:latin typeface="Titillium Web"/>
                          <a:ea typeface="Titillium Web"/>
                          <a:cs typeface="Titillium Web"/>
                          <a:sym typeface="Titillium Web"/>
                        </a:rPr>
                        <a:t>Uses</a:t>
                      </a:r>
                      <a:endParaRPr sz="1100">
                        <a:latin typeface="Titillium Web"/>
                        <a:ea typeface="Titillium Web"/>
                        <a:cs typeface="Titillium Web"/>
                        <a:sym typeface="Titillium Web"/>
                      </a:endParaRPr>
                    </a:p>
                    <a:p>
                      <a:pPr indent="0" lvl="0" marL="0" rtl="0" algn="l">
                        <a:spcBef>
                          <a:spcPts val="0"/>
                        </a:spcBef>
                        <a:spcAft>
                          <a:spcPts val="0"/>
                        </a:spcAft>
                        <a:buNone/>
                      </a:pPr>
                      <a:r>
                        <a:rPr lang="en" sz="1100">
                          <a:latin typeface="Titillium Web"/>
                          <a:ea typeface="Titillium Web"/>
                          <a:cs typeface="Titillium Web"/>
                          <a:sym typeface="Titillium Web"/>
                        </a:rPr>
                        <a:t>- </a:t>
                      </a:r>
                      <a:r>
                        <a:rPr b="1" lang="en" sz="1100">
                          <a:latin typeface="Titillium Web"/>
                          <a:ea typeface="Titillium Web"/>
                          <a:cs typeface="Titillium Web"/>
                          <a:sym typeface="Titillium Web"/>
                        </a:rPr>
                        <a:t>Treatment of </a:t>
                      </a:r>
                      <a:r>
                        <a:rPr b="1" lang="en" sz="1100" u="sng">
                          <a:latin typeface="Titillium Web"/>
                          <a:ea typeface="Titillium Web"/>
                          <a:cs typeface="Titillium Web"/>
                          <a:sym typeface="Titillium Web"/>
                        </a:rPr>
                        <a:t>primary</a:t>
                      </a:r>
                      <a:r>
                        <a:rPr b="1" lang="en" sz="1100">
                          <a:latin typeface="Titillium Web"/>
                          <a:ea typeface="Titillium Web"/>
                          <a:cs typeface="Titillium Web"/>
                          <a:sym typeface="Titillium Web"/>
                        </a:rPr>
                        <a:t>**hyperaldosteronism</a:t>
                      </a:r>
                      <a:r>
                        <a:rPr lang="en" sz="1100">
                          <a:latin typeface="Titillium Web"/>
                          <a:ea typeface="Titillium Web"/>
                          <a:cs typeface="Titillium Web"/>
                          <a:sym typeface="Titillium Web"/>
                        </a:rPr>
                        <a:t> (Conn's syndrome)</a:t>
                      </a:r>
                      <a:endParaRPr sz="1100">
                        <a:latin typeface="Titillium Web"/>
                        <a:ea typeface="Titillium Web"/>
                        <a:cs typeface="Titillium Web"/>
                        <a:sym typeface="Titillium Web"/>
                      </a:endParaRPr>
                    </a:p>
                    <a:p>
                      <a:pPr indent="0" lvl="0" marL="0" rtl="0" algn="l">
                        <a:spcBef>
                          <a:spcPts val="0"/>
                        </a:spcBef>
                        <a:spcAft>
                          <a:spcPts val="0"/>
                        </a:spcAft>
                        <a:buNone/>
                      </a:pPr>
                      <a:r>
                        <a:rPr lang="en" sz="1100">
                          <a:latin typeface="Titillium Web"/>
                          <a:ea typeface="Titillium Web"/>
                          <a:cs typeface="Titillium Web"/>
                          <a:sym typeface="Titillium Web"/>
                        </a:rPr>
                        <a:t>- </a:t>
                      </a:r>
                      <a:r>
                        <a:rPr b="1" lang="en" sz="1100">
                          <a:latin typeface="Titillium Web"/>
                          <a:ea typeface="Titillium Web"/>
                          <a:cs typeface="Titillium Web"/>
                          <a:sym typeface="Titillium Web"/>
                        </a:rPr>
                        <a:t>Treatment of </a:t>
                      </a:r>
                      <a:r>
                        <a:rPr b="1" lang="en" sz="1100" u="sng">
                          <a:latin typeface="Titillium Web"/>
                          <a:ea typeface="Titillium Web"/>
                          <a:cs typeface="Titillium Web"/>
                          <a:sym typeface="Titillium Web"/>
                        </a:rPr>
                        <a:t>secondary</a:t>
                      </a:r>
                      <a:r>
                        <a:rPr b="1" lang="en" sz="1100">
                          <a:latin typeface="Titillium Web"/>
                          <a:ea typeface="Titillium Web"/>
                          <a:cs typeface="Titillium Web"/>
                          <a:sym typeface="Titillium Web"/>
                        </a:rPr>
                        <a:t> hyperaldosteronism</a:t>
                      </a:r>
                      <a:r>
                        <a:rPr lang="en" sz="1100">
                          <a:latin typeface="Titillium Web"/>
                          <a:ea typeface="Titillium Web"/>
                          <a:cs typeface="Titillium Web"/>
                          <a:sym typeface="Titillium Web"/>
                        </a:rPr>
                        <a:t> in diseases as CHF </a:t>
                      </a:r>
                      <a:endParaRPr sz="1100">
                        <a:solidFill>
                          <a:srgbClr val="6D9EEB"/>
                        </a:solidFill>
                        <a:latin typeface="Titillium Web"/>
                        <a:ea typeface="Titillium Web"/>
                        <a:cs typeface="Titillium Web"/>
                        <a:sym typeface="Titillium Web"/>
                      </a:endParaRPr>
                    </a:p>
                    <a:p>
                      <a:pPr indent="0" lvl="0" marL="0" rtl="0" algn="l">
                        <a:spcBef>
                          <a:spcPts val="0"/>
                        </a:spcBef>
                        <a:spcAft>
                          <a:spcPts val="0"/>
                        </a:spcAft>
                        <a:buNone/>
                      </a:pPr>
                      <a:r>
                        <a:rPr b="1" lang="en" sz="1100">
                          <a:latin typeface="Titillium Web"/>
                          <a:ea typeface="Titillium Web"/>
                          <a:cs typeface="Titillium Web"/>
                          <a:sym typeface="Titillium Web"/>
                        </a:rPr>
                        <a:t>-Edema of hepatic cirrhosis and Nephrotic syndrome.</a:t>
                      </a:r>
                      <a:r>
                        <a:rPr lang="en" sz="1100">
                          <a:latin typeface="Titillium Web"/>
                          <a:ea typeface="Titillium Web"/>
                          <a:cs typeface="Titillium Web"/>
                          <a:sym typeface="Titillium Web"/>
                        </a:rPr>
                        <a:t> </a:t>
                      </a:r>
                      <a:endParaRPr sz="1100">
                        <a:latin typeface="Titillium Web"/>
                        <a:ea typeface="Titillium Web"/>
                        <a:cs typeface="Titillium Web"/>
                        <a:sym typeface="Titillium Web"/>
                      </a:endParaRPr>
                    </a:p>
                    <a:p>
                      <a:pPr indent="0" lvl="0" marL="0" rtl="0" algn="l">
                        <a:spcBef>
                          <a:spcPts val="0"/>
                        </a:spcBef>
                        <a:spcAft>
                          <a:spcPts val="0"/>
                        </a:spcAft>
                        <a:buNone/>
                      </a:pPr>
                      <a:r>
                        <a:rPr lang="en" sz="1100">
                          <a:latin typeface="Titillium Web"/>
                          <a:ea typeface="Titillium Web"/>
                          <a:cs typeface="Titillium Web"/>
                          <a:sym typeface="Titillium Web"/>
                        </a:rPr>
                        <a:t>- </a:t>
                      </a:r>
                      <a:r>
                        <a:rPr b="1" lang="en" sz="1100">
                          <a:solidFill>
                            <a:srgbClr val="990000"/>
                          </a:solidFill>
                          <a:latin typeface="Titillium Web"/>
                          <a:ea typeface="Titillium Web"/>
                          <a:cs typeface="Titillium Web"/>
                          <a:sym typeface="Titillium Web"/>
                        </a:rPr>
                        <a:t>Treatment of hirsutism</a:t>
                      </a:r>
                      <a:r>
                        <a:rPr lang="en" sz="1100">
                          <a:latin typeface="Titillium Web"/>
                          <a:ea typeface="Titillium Web"/>
                          <a:cs typeface="Titillium Web"/>
                          <a:sym typeface="Titillium Web"/>
                        </a:rPr>
                        <a:t>***</a:t>
                      </a:r>
                      <a:r>
                        <a:rPr lang="en" sz="1100">
                          <a:solidFill>
                            <a:srgbClr val="6AA84F"/>
                          </a:solidFill>
                          <a:latin typeface="Titillium Web"/>
                          <a:ea typeface="Titillium Web"/>
                          <a:cs typeface="Titillium Web"/>
                          <a:sym typeface="Titillium Web"/>
                        </a:rPr>
                        <a:t>(mainly in female)</a:t>
                      </a:r>
                      <a:r>
                        <a:rPr lang="en" sz="1100">
                          <a:latin typeface="Titillium Web"/>
                          <a:ea typeface="Titillium Web"/>
                          <a:cs typeface="Titillium Web"/>
                          <a:sym typeface="Titillium Web"/>
                        </a:rPr>
                        <a:t>, acne due to the antiandrogenic effects</a:t>
                      </a:r>
                      <a:endParaRPr sz="600">
                        <a:solidFill>
                          <a:srgbClr val="999999"/>
                        </a:solidFill>
                        <a:latin typeface="Titillium Web"/>
                        <a:ea typeface="Titillium Web"/>
                        <a:cs typeface="Titillium Web"/>
                        <a:sym typeface="Titillium Web"/>
                      </a:endParaRPr>
                    </a:p>
                    <a:p>
                      <a:pPr indent="0" lvl="0" marL="0" rtl="0" algn="l">
                        <a:spcBef>
                          <a:spcPts val="0"/>
                        </a:spcBef>
                        <a:spcAft>
                          <a:spcPts val="0"/>
                        </a:spcAft>
                        <a:buNone/>
                      </a:pPr>
                      <a:r>
                        <a:rPr b="1" lang="en" sz="600">
                          <a:solidFill>
                            <a:srgbClr val="999999"/>
                          </a:solidFill>
                          <a:latin typeface="Titillium Web"/>
                          <a:ea typeface="Titillium Web"/>
                          <a:cs typeface="Titillium Web"/>
                          <a:sym typeface="Titillium Web"/>
                        </a:rPr>
                        <a:t>**</a:t>
                      </a:r>
                      <a:r>
                        <a:rPr lang="en" sz="600">
                          <a:solidFill>
                            <a:srgbClr val="999999"/>
                          </a:solidFill>
                          <a:latin typeface="Titillium Web"/>
                          <a:ea typeface="Titillium Web"/>
                          <a:cs typeface="Titillium Web"/>
                          <a:sym typeface="Titillium Web"/>
                        </a:rPr>
                        <a:t>hyperaldosteronism means excessive aldosterone secretion from adrenal cortex ; primary ( due to tumors in the adrenal gland) , secondary ( due to overstimulation to RAAS) </a:t>
                      </a:r>
                      <a:endParaRPr sz="600">
                        <a:solidFill>
                          <a:srgbClr val="999999"/>
                        </a:solidFill>
                        <a:latin typeface="Titillium Web"/>
                        <a:ea typeface="Titillium Web"/>
                        <a:cs typeface="Titillium Web"/>
                        <a:sym typeface="Titillium Web"/>
                      </a:endParaRPr>
                    </a:p>
                    <a:p>
                      <a:pPr indent="0" lvl="0" marL="0" rtl="0" algn="l">
                        <a:spcBef>
                          <a:spcPts val="0"/>
                        </a:spcBef>
                        <a:spcAft>
                          <a:spcPts val="0"/>
                        </a:spcAft>
                        <a:buNone/>
                      </a:pPr>
                      <a:r>
                        <a:rPr b="1" lang="en" sz="600">
                          <a:solidFill>
                            <a:srgbClr val="999999"/>
                          </a:solidFill>
                          <a:latin typeface="Titillium Web"/>
                          <a:ea typeface="Titillium Web"/>
                          <a:cs typeface="Titillium Web"/>
                          <a:sym typeface="Titillium Web"/>
                        </a:rPr>
                        <a:t>***</a:t>
                      </a:r>
                      <a:r>
                        <a:rPr lang="en" sz="600">
                          <a:solidFill>
                            <a:srgbClr val="999999"/>
                          </a:solidFill>
                          <a:latin typeface="Titillium Web"/>
                          <a:ea typeface="Titillium Web"/>
                          <a:cs typeface="Titillium Web"/>
                          <a:sym typeface="Titillium Web"/>
                        </a:rPr>
                        <a:t>overproduction of hair in inappropriate places.</a:t>
                      </a:r>
                      <a:endParaRPr sz="1100">
                        <a:latin typeface="Titillium Web"/>
                        <a:ea typeface="Titillium Web"/>
                        <a:cs typeface="Titillium Web"/>
                        <a:sym typeface="Titillium Web"/>
                      </a:endParaRPr>
                    </a:p>
                  </a:txBody>
                  <a:tcPr marT="91425" marB="91425" marR="91425" marL="91425" anchor="ctr">
                    <a:lnL cap="flat" cmpd="sng" w="9525">
                      <a:solidFill>
                        <a:srgbClr val="B7B7B7"/>
                      </a:solidFill>
                      <a:prstDash val="solid"/>
                      <a:round/>
                      <a:headEnd len="sm" w="sm" type="none"/>
                      <a:tailEnd len="sm" w="sm" type="none"/>
                    </a:lnL>
                    <a:solidFill>
                      <a:schemeClr val="lt1"/>
                    </a:solidFill>
                  </a:tcPr>
                </a:tc>
                <a:tc hMerge="1"/>
                <a:tc hMerge="1"/>
              </a:tr>
              <a:tr h="371225">
                <a:tc>
                  <a:txBody>
                    <a:bodyPr/>
                    <a:lstStyle/>
                    <a:p>
                      <a:pPr indent="0" lvl="0" marL="0" rtl="0" algn="ctr">
                        <a:spcBef>
                          <a:spcPts val="0"/>
                        </a:spcBef>
                        <a:spcAft>
                          <a:spcPts val="0"/>
                        </a:spcAft>
                        <a:buNone/>
                      </a:pPr>
                      <a:r>
                        <a:rPr b="1" lang="en">
                          <a:latin typeface="Titillium Web"/>
                          <a:ea typeface="Titillium Web"/>
                          <a:cs typeface="Titillium Web"/>
                          <a:sym typeface="Titillium Web"/>
                        </a:rPr>
                        <a:t>ADRs</a:t>
                      </a:r>
                      <a:endParaRPr b="1">
                        <a:latin typeface="Titillium Web"/>
                        <a:ea typeface="Titillium Web"/>
                        <a:cs typeface="Titillium Web"/>
                        <a:sym typeface="Titillium Web"/>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EEEEE"/>
                    </a:solidFill>
                  </a:tcPr>
                </a:tc>
                <a:tc gridSpan="3">
                  <a:txBody>
                    <a:bodyPr/>
                    <a:lstStyle/>
                    <a:p>
                      <a:pPr indent="0" lvl="0" marL="0" rtl="0" algn="l">
                        <a:spcBef>
                          <a:spcPts val="0"/>
                        </a:spcBef>
                        <a:spcAft>
                          <a:spcPts val="0"/>
                        </a:spcAft>
                        <a:buNone/>
                      </a:pPr>
                      <a:r>
                        <a:rPr lang="en" sz="1100">
                          <a:latin typeface="Titillium Web"/>
                          <a:ea typeface="Titillium Web"/>
                          <a:cs typeface="Titillium Web"/>
                          <a:sym typeface="Titillium Web"/>
                        </a:rPr>
                        <a:t>- Hyperkalaemia.                                                   </a:t>
                      </a:r>
                      <a:r>
                        <a:rPr lang="en" sz="1100">
                          <a:solidFill>
                            <a:schemeClr val="dk1"/>
                          </a:solidFill>
                          <a:latin typeface="Titillium Web"/>
                          <a:ea typeface="Titillium Web"/>
                          <a:cs typeface="Titillium Web"/>
                          <a:sym typeface="Titillium Web"/>
                        </a:rPr>
                        <a:t>- Metabolic acidosis                        </a:t>
                      </a:r>
                      <a:r>
                        <a:rPr lang="en" sz="1100">
                          <a:solidFill>
                            <a:srgbClr val="6D9EEB"/>
                          </a:solidFill>
                          <a:latin typeface="Titillium Web"/>
                          <a:ea typeface="Titillium Web"/>
                          <a:cs typeface="Titillium Web"/>
                          <a:sym typeface="Titillium Web"/>
                        </a:rPr>
                        <a:t> </a:t>
                      </a:r>
                      <a:endParaRPr sz="1100">
                        <a:solidFill>
                          <a:schemeClr val="dk1"/>
                        </a:solidFill>
                        <a:latin typeface="Titillium Web"/>
                        <a:ea typeface="Titillium Web"/>
                        <a:cs typeface="Titillium Web"/>
                        <a:sym typeface="Titillium Web"/>
                      </a:endParaRPr>
                    </a:p>
                    <a:p>
                      <a:pPr indent="0" lvl="0" marL="0" rtl="0" algn="l">
                        <a:spcBef>
                          <a:spcPts val="0"/>
                        </a:spcBef>
                        <a:spcAft>
                          <a:spcPts val="0"/>
                        </a:spcAft>
                        <a:buNone/>
                      </a:pPr>
                      <a:r>
                        <a:rPr lang="en" sz="1100">
                          <a:solidFill>
                            <a:schemeClr val="dk1"/>
                          </a:solidFill>
                          <a:latin typeface="Titillium Web"/>
                          <a:ea typeface="Titillium Web"/>
                          <a:cs typeface="Titillium Web"/>
                          <a:sym typeface="Titillium Web"/>
                        </a:rPr>
                        <a:t>- </a:t>
                      </a:r>
                      <a:r>
                        <a:rPr b="1" lang="en" sz="1100">
                          <a:solidFill>
                            <a:srgbClr val="990000"/>
                          </a:solidFill>
                          <a:latin typeface="Titillium Web"/>
                          <a:ea typeface="Titillium Web"/>
                          <a:cs typeface="Titillium Web"/>
                          <a:sym typeface="Titillium Web"/>
                        </a:rPr>
                        <a:t>Gynecomastia</a:t>
                      </a:r>
                      <a:r>
                        <a:rPr lang="en" sz="1100">
                          <a:solidFill>
                            <a:schemeClr val="dk1"/>
                          </a:solidFill>
                          <a:latin typeface="Titillium Web"/>
                          <a:ea typeface="Titillium Web"/>
                          <a:cs typeface="Titillium Web"/>
                          <a:sym typeface="Titillium Web"/>
                        </a:rPr>
                        <a:t> </a:t>
                      </a:r>
                      <a:r>
                        <a:rPr lang="en" sz="400">
                          <a:solidFill>
                            <a:srgbClr val="999999"/>
                          </a:solidFill>
                          <a:latin typeface="Titillium Web"/>
                          <a:ea typeface="Titillium Web"/>
                          <a:cs typeface="Titillium Web"/>
                          <a:sym typeface="Titillium Web"/>
                        </a:rPr>
                        <a:t> (</a:t>
                      </a:r>
                      <a:r>
                        <a:rPr lang="en" sz="600">
                          <a:solidFill>
                            <a:srgbClr val="999999"/>
                          </a:solidFill>
                          <a:latin typeface="Titillium Web"/>
                          <a:ea typeface="Titillium Web"/>
                          <a:cs typeface="Titillium Web"/>
                          <a:sym typeface="Titillium Web"/>
                        </a:rPr>
                        <a:t>male breast enlargement)           </a:t>
                      </a:r>
                      <a:r>
                        <a:rPr lang="en" sz="400">
                          <a:solidFill>
                            <a:srgbClr val="999999"/>
                          </a:solidFill>
                          <a:latin typeface="Titillium Web"/>
                          <a:ea typeface="Titillium Web"/>
                          <a:cs typeface="Titillium Web"/>
                          <a:sym typeface="Titillium Web"/>
                        </a:rPr>
                        <a:t>                                       </a:t>
                      </a:r>
                      <a:r>
                        <a:rPr lang="en" sz="1100">
                          <a:solidFill>
                            <a:schemeClr val="dk1"/>
                          </a:solidFill>
                          <a:latin typeface="Titillium Web"/>
                          <a:ea typeface="Titillium Web"/>
                          <a:cs typeface="Titillium Web"/>
                          <a:sym typeface="Titillium Web"/>
                        </a:rPr>
                        <a:t>     - GIT upset and peptic ulcer.          </a:t>
                      </a:r>
                      <a:r>
                        <a:rPr lang="en" sz="1100">
                          <a:solidFill>
                            <a:srgbClr val="6D9EEB"/>
                          </a:solidFill>
                          <a:latin typeface="Titillium Web"/>
                          <a:ea typeface="Titillium Web"/>
                          <a:cs typeface="Titillium Web"/>
                          <a:sym typeface="Titillium Web"/>
                        </a:rPr>
                        <a:t>          </a:t>
                      </a:r>
                      <a:endParaRPr sz="1100">
                        <a:latin typeface="Titillium Web"/>
                        <a:ea typeface="Titillium Web"/>
                        <a:cs typeface="Titillium Web"/>
                        <a:sym typeface="Titillium Web"/>
                      </a:endParaRPr>
                    </a:p>
                    <a:p>
                      <a:pPr indent="0" lvl="0" marL="0" rtl="0" algn="l">
                        <a:spcBef>
                          <a:spcPts val="0"/>
                        </a:spcBef>
                        <a:spcAft>
                          <a:spcPts val="0"/>
                        </a:spcAft>
                        <a:buClr>
                          <a:schemeClr val="dk1"/>
                        </a:buClr>
                        <a:buSzPts val="1100"/>
                        <a:buFont typeface="Arial"/>
                        <a:buNone/>
                      </a:pPr>
                      <a:r>
                        <a:rPr lang="en" sz="1100">
                          <a:solidFill>
                            <a:schemeClr val="dk1"/>
                          </a:solidFill>
                          <a:latin typeface="Titillium Web"/>
                          <a:ea typeface="Titillium Web"/>
                          <a:cs typeface="Titillium Web"/>
                          <a:sym typeface="Titillium Web"/>
                        </a:rPr>
                        <a:t>- </a:t>
                      </a:r>
                      <a:r>
                        <a:rPr b="1" lang="en" sz="1100">
                          <a:solidFill>
                            <a:srgbClr val="990000"/>
                          </a:solidFill>
                          <a:latin typeface="Titillium Web"/>
                          <a:ea typeface="Titillium Web"/>
                          <a:cs typeface="Titillium Web"/>
                          <a:sym typeface="Titillium Web"/>
                        </a:rPr>
                        <a:t>Impotence</a:t>
                      </a:r>
                      <a:r>
                        <a:rPr lang="en" sz="600">
                          <a:solidFill>
                            <a:srgbClr val="999999"/>
                          </a:solidFill>
                          <a:latin typeface="Titillium Web"/>
                          <a:ea typeface="Titillium Web"/>
                          <a:cs typeface="Titillium Web"/>
                          <a:sym typeface="Titillium Web"/>
                        </a:rPr>
                        <a:t>(sexual dysfunction ).                                                                       </a:t>
                      </a:r>
                      <a:r>
                        <a:rPr lang="en" sz="1100">
                          <a:solidFill>
                            <a:schemeClr val="dk1"/>
                          </a:solidFill>
                          <a:latin typeface="Titillium Web"/>
                          <a:ea typeface="Titillium Web"/>
                          <a:cs typeface="Titillium Web"/>
                          <a:sym typeface="Titillium Web"/>
                        </a:rPr>
                        <a:t>- Menstrual irregularities.                   </a:t>
                      </a:r>
                      <a:r>
                        <a:rPr lang="en" sz="1100">
                          <a:solidFill>
                            <a:srgbClr val="6D9EEB"/>
                          </a:solidFill>
                          <a:latin typeface="Titillium Web"/>
                          <a:ea typeface="Titillium Web"/>
                          <a:cs typeface="Titillium Web"/>
                          <a:sym typeface="Titillium Web"/>
                        </a:rPr>
                        <a:t>             </a:t>
                      </a:r>
                      <a:r>
                        <a:rPr lang="en" sz="1100">
                          <a:solidFill>
                            <a:schemeClr val="dk1"/>
                          </a:solidFill>
                          <a:latin typeface="Titillium Web"/>
                          <a:ea typeface="Titillium Web"/>
                          <a:cs typeface="Titillium Web"/>
                          <a:sym typeface="Titillium Web"/>
                        </a:rPr>
                        <a:t>                                                              </a:t>
                      </a:r>
                      <a:r>
                        <a:rPr lang="en" sz="1100">
                          <a:solidFill>
                            <a:srgbClr val="6D9EEB"/>
                          </a:solidFill>
                          <a:latin typeface="Titillium Web"/>
                          <a:ea typeface="Titillium Web"/>
                          <a:cs typeface="Titillium Web"/>
                          <a:sym typeface="Titillium Web"/>
                        </a:rPr>
                        <a:t>  </a:t>
                      </a:r>
                      <a:endParaRPr sz="1100">
                        <a:latin typeface="Titillium Web"/>
                        <a:ea typeface="Titillium Web"/>
                        <a:cs typeface="Titillium Web"/>
                        <a:sym typeface="Titillium Web"/>
                      </a:endParaRPr>
                    </a:p>
                  </a:txBody>
                  <a:tcPr marT="91425" marB="91425" marR="91425" marL="91425" anchor="ctr">
                    <a:lnL cap="flat" cmpd="sng" w="9525">
                      <a:solidFill>
                        <a:srgbClr val="B7B7B7"/>
                      </a:solidFill>
                      <a:prstDash val="solid"/>
                      <a:round/>
                      <a:headEnd len="sm" w="sm" type="none"/>
                      <a:tailEnd len="sm" w="sm" type="none"/>
                    </a:lnL>
                    <a:solidFill>
                      <a:schemeClr val="lt1"/>
                    </a:solidFill>
                  </a:tcPr>
                </a:tc>
                <a:tc hMerge="1"/>
                <a:tc hMerge="1"/>
              </a:tr>
              <a:tr h="868050">
                <a:tc>
                  <a:txBody>
                    <a:bodyPr/>
                    <a:lstStyle/>
                    <a:p>
                      <a:pPr indent="0" lvl="0" marL="0" rtl="0" algn="ctr">
                        <a:spcBef>
                          <a:spcPts val="0"/>
                        </a:spcBef>
                        <a:spcAft>
                          <a:spcPts val="0"/>
                        </a:spcAft>
                        <a:buClr>
                          <a:schemeClr val="dk1"/>
                        </a:buClr>
                        <a:buSzPts val="1100"/>
                        <a:buFont typeface="Arial"/>
                        <a:buNone/>
                      </a:pPr>
                      <a:r>
                        <a:rPr b="1" lang="en">
                          <a:latin typeface="Titillium Web"/>
                          <a:ea typeface="Titillium Web"/>
                          <a:cs typeface="Titillium Web"/>
                          <a:sym typeface="Titillium Web"/>
                        </a:rPr>
                        <a:t>Contraindication</a:t>
                      </a:r>
                      <a:endParaRPr b="1">
                        <a:latin typeface="Titillium Web"/>
                        <a:ea typeface="Titillium Web"/>
                        <a:cs typeface="Titillium Web"/>
                        <a:sym typeface="Titillium Web"/>
                      </a:endParaRPr>
                    </a:p>
                    <a:p>
                      <a:pPr indent="0" lvl="0" marL="0" rtl="0" algn="ctr">
                        <a:spcBef>
                          <a:spcPts val="0"/>
                        </a:spcBef>
                        <a:spcAft>
                          <a:spcPts val="0"/>
                        </a:spcAft>
                        <a:buClr>
                          <a:schemeClr val="dk1"/>
                        </a:buClr>
                        <a:buSzPts val="1100"/>
                        <a:buFont typeface="Arial"/>
                        <a:buNone/>
                      </a:pPr>
                      <a:r>
                        <a:rPr b="1" lang="en">
                          <a:solidFill>
                            <a:srgbClr val="6AA84F"/>
                          </a:solidFill>
                          <a:latin typeface="Titillium Web"/>
                          <a:ea typeface="Titillium Web"/>
                          <a:cs typeface="Titillium Web"/>
                          <a:sym typeface="Titillium Web"/>
                        </a:rPr>
                        <a:t>Important</a:t>
                      </a:r>
                      <a:endParaRPr b="1">
                        <a:solidFill>
                          <a:srgbClr val="6AA84F"/>
                        </a:solidFill>
                        <a:latin typeface="Titillium Web"/>
                        <a:ea typeface="Titillium Web"/>
                        <a:cs typeface="Titillium Web"/>
                        <a:sym typeface="Titillium Web"/>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EEEEE"/>
                    </a:solidFill>
                  </a:tcPr>
                </a:tc>
                <a:tc gridSpan="3">
                  <a:txBody>
                    <a:bodyPr/>
                    <a:lstStyle/>
                    <a:p>
                      <a:pPr indent="0" lvl="0" marL="0" rtl="0" algn="l">
                        <a:spcBef>
                          <a:spcPts val="0"/>
                        </a:spcBef>
                        <a:spcAft>
                          <a:spcPts val="0"/>
                        </a:spcAft>
                        <a:buNone/>
                      </a:pPr>
                      <a:r>
                        <a:rPr b="1" lang="en" sz="1100">
                          <a:latin typeface="Titillium Web"/>
                          <a:ea typeface="Titillium Web"/>
                          <a:cs typeface="Titillium Web"/>
                          <a:sym typeface="Titillium Web"/>
                        </a:rPr>
                        <a:t>- Hyperkalemia</a:t>
                      </a:r>
                      <a:r>
                        <a:rPr lang="en" sz="1100">
                          <a:latin typeface="Titillium Web"/>
                          <a:ea typeface="Titillium Web"/>
                          <a:cs typeface="Titillium Web"/>
                          <a:sym typeface="Titillium Web"/>
                        </a:rPr>
                        <a:t> :</a:t>
                      </a:r>
                      <a:endParaRPr sz="1100">
                        <a:latin typeface="Titillium Web"/>
                        <a:ea typeface="Titillium Web"/>
                        <a:cs typeface="Titillium Web"/>
                        <a:sym typeface="Titillium Web"/>
                      </a:endParaRPr>
                    </a:p>
                    <a:p>
                      <a:pPr indent="0" lvl="0" marL="0" rtl="0" algn="l">
                        <a:spcBef>
                          <a:spcPts val="0"/>
                        </a:spcBef>
                        <a:spcAft>
                          <a:spcPts val="0"/>
                        </a:spcAft>
                        <a:buNone/>
                      </a:pPr>
                      <a:r>
                        <a:rPr lang="en" sz="1100">
                          <a:latin typeface="Titillium Web"/>
                          <a:ea typeface="Titillium Web"/>
                          <a:cs typeface="Titillium Web"/>
                          <a:sym typeface="Titillium Web"/>
                        </a:rPr>
                        <a:t>      ● Chronic renal failure.    ● beta-blocker       </a:t>
                      </a:r>
                      <a:endParaRPr sz="1100">
                        <a:latin typeface="Titillium Web"/>
                        <a:ea typeface="Titillium Web"/>
                        <a:cs typeface="Titillium Web"/>
                        <a:sym typeface="Titillium Web"/>
                      </a:endParaRPr>
                    </a:p>
                    <a:p>
                      <a:pPr indent="0" lvl="0" marL="0" rtl="0" algn="l">
                        <a:spcBef>
                          <a:spcPts val="0"/>
                        </a:spcBef>
                        <a:spcAft>
                          <a:spcPts val="0"/>
                        </a:spcAft>
                        <a:buNone/>
                      </a:pPr>
                      <a:r>
                        <a:rPr lang="en" sz="1100">
                          <a:latin typeface="Titillium Web"/>
                          <a:ea typeface="Titillium Web"/>
                          <a:cs typeface="Titillium Web"/>
                          <a:sym typeface="Titillium Web"/>
                        </a:rPr>
                        <a:t>      ● K+ supplement use.     ● ACEI.</a:t>
                      </a:r>
                      <a:endParaRPr sz="1100">
                        <a:latin typeface="Titillium Web"/>
                        <a:ea typeface="Titillium Web"/>
                        <a:cs typeface="Titillium Web"/>
                        <a:sym typeface="Titillium Web"/>
                      </a:endParaRPr>
                    </a:p>
                    <a:p>
                      <a:pPr indent="0" lvl="0" marL="0" rtl="0" algn="l">
                        <a:spcBef>
                          <a:spcPts val="0"/>
                        </a:spcBef>
                        <a:spcAft>
                          <a:spcPts val="0"/>
                        </a:spcAft>
                        <a:buNone/>
                      </a:pPr>
                      <a:r>
                        <a:rPr lang="en" sz="1100">
                          <a:latin typeface="Titillium Web"/>
                          <a:ea typeface="Titillium Web"/>
                          <a:cs typeface="Titillium Web"/>
                          <a:sym typeface="Titillium Web"/>
                        </a:rPr>
                        <a:t>- </a:t>
                      </a:r>
                      <a:r>
                        <a:rPr lang="en" sz="1100">
                          <a:solidFill>
                            <a:schemeClr val="dk1"/>
                          </a:solidFill>
                          <a:latin typeface="Titillium Web"/>
                          <a:ea typeface="Titillium Web"/>
                          <a:cs typeface="Titillium Web"/>
                          <a:sym typeface="Titillium Web"/>
                        </a:rPr>
                        <a:t>Liver disease ( dose adjustment is needed). </a:t>
                      </a:r>
                      <a:r>
                        <a:rPr lang="en" sz="1100">
                          <a:solidFill>
                            <a:srgbClr val="999999"/>
                          </a:solidFill>
                          <a:latin typeface="Titillium Web"/>
                          <a:ea typeface="Titillium Web"/>
                          <a:cs typeface="Titillium Web"/>
                          <a:sym typeface="Titillium Web"/>
                        </a:rPr>
                        <a:t>(metabolized in liver)</a:t>
                      </a:r>
                      <a:endParaRPr sz="1100">
                        <a:solidFill>
                          <a:srgbClr val="999999"/>
                        </a:solidFill>
                        <a:latin typeface="Titillium Web"/>
                        <a:ea typeface="Titillium Web"/>
                        <a:cs typeface="Titillium Web"/>
                        <a:sym typeface="Titillium Web"/>
                      </a:endParaRPr>
                    </a:p>
                  </a:txBody>
                  <a:tcPr marT="91425" marB="91425" marR="91425" marL="91425" anchor="ctr">
                    <a:lnL cap="flat" cmpd="sng" w="9525">
                      <a:solidFill>
                        <a:srgbClr val="B7B7B7"/>
                      </a:solidFill>
                      <a:prstDash val="solid"/>
                      <a:round/>
                      <a:headEnd len="sm" w="sm" type="none"/>
                      <a:tailEnd len="sm" w="sm" type="none"/>
                    </a:lnL>
                    <a:solidFill>
                      <a:schemeClr val="lt1"/>
                    </a:solidFill>
                  </a:tcPr>
                </a:tc>
                <a:tc hMerge="1"/>
                <a:tc hMerge="1"/>
              </a:tr>
              <a:tr h="915900">
                <a:tc>
                  <a:txBody>
                    <a:bodyPr/>
                    <a:lstStyle/>
                    <a:p>
                      <a:pPr indent="0" lvl="0" marL="0" rtl="0" algn="ctr">
                        <a:spcBef>
                          <a:spcPts val="0"/>
                        </a:spcBef>
                        <a:spcAft>
                          <a:spcPts val="0"/>
                        </a:spcAft>
                        <a:buNone/>
                      </a:pPr>
                      <a:r>
                        <a:rPr b="1" lang="en">
                          <a:latin typeface="Titillium Web"/>
                          <a:ea typeface="Titillium Web"/>
                          <a:cs typeface="Titillium Web"/>
                          <a:sym typeface="Titillium Web"/>
                        </a:rPr>
                        <a:t>Drug - drug</a:t>
                      </a:r>
                      <a:endParaRPr b="1">
                        <a:latin typeface="Titillium Web"/>
                        <a:ea typeface="Titillium Web"/>
                        <a:cs typeface="Titillium Web"/>
                        <a:sym typeface="Titillium Web"/>
                      </a:endParaRPr>
                    </a:p>
                    <a:p>
                      <a:pPr indent="0" lvl="0" marL="0" rtl="0" algn="ctr">
                        <a:spcBef>
                          <a:spcPts val="0"/>
                        </a:spcBef>
                        <a:spcAft>
                          <a:spcPts val="0"/>
                        </a:spcAft>
                        <a:buNone/>
                      </a:pPr>
                      <a:r>
                        <a:rPr b="1" lang="en">
                          <a:latin typeface="Titillium Web"/>
                          <a:ea typeface="Titillium Web"/>
                          <a:cs typeface="Titillium Web"/>
                          <a:sym typeface="Titillium Web"/>
                        </a:rPr>
                        <a:t>Interaction </a:t>
                      </a:r>
                      <a:endParaRPr b="1">
                        <a:latin typeface="Titillium Web"/>
                        <a:ea typeface="Titillium Web"/>
                        <a:cs typeface="Titillium Web"/>
                        <a:sym typeface="Titillium Web"/>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EEEEE"/>
                    </a:solidFill>
                  </a:tcPr>
                </a:tc>
                <a:tc gridSpan="3">
                  <a:txBody>
                    <a:bodyPr/>
                    <a:lstStyle/>
                    <a:p>
                      <a:pPr indent="0" lvl="0" marL="0" rtl="0" algn="l">
                        <a:spcBef>
                          <a:spcPts val="0"/>
                        </a:spcBef>
                        <a:spcAft>
                          <a:spcPts val="0"/>
                        </a:spcAft>
                        <a:buNone/>
                      </a:pPr>
                      <a:r>
                        <a:rPr lang="en" sz="1100">
                          <a:solidFill>
                            <a:schemeClr val="dk1"/>
                          </a:solidFill>
                          <a:latin typeface="Titillium Web"/>
                          <a:ea typeface="Titillium Web"/>
                          <a:cs typeface="Titillium Web"/>
                          <a:sym typeface="Titillium Web"/>
                        </a:rPr>
                        <a:t>ACEI</a:t>
                      </a:r>
                      <a:endParaRPr sz="1100">
                        <a:solidFill>
                          <a:schemeClr val="dk1"/>
                        </a:solidFill>
                        <a:latin typeface="Titillium Web"/>
                        <a:ea typeface="Titillium Web"/>
                        <a:cs typeface="Titillium Web"/>
                        <a:sym typeface="Titillium Web"/>
                      </a:endParaRPr>
                    </a:p>
                    <a:p>
                      <a:pPr indent="0" lvl="0" marL="0" rtl="0" algn="l">
                        <a:spcBef>
                          <a:spcPts val="0"/>
                        </a:spcBef>
                        <a:spcAft>
                          <a:spcPts val="0"/>
                        </a:spcAft>
                        <a:buNone/>
                      </a:pPr>
                      <a:r>
                        <a:rPr lang="en" sz="1100">
                          <a:solidFill>
                            <a:schemeClr val="dk1"/>
                          </a:solidFill>
                          <a:latin typeface="Titillium Web"/>
                          <a:ea typeface="Titillium Web"/>
                          <a:cs typeface="Titillium Web"/>
                          <a:sym typeface="Titillium Web"/>
                        </a:rPr>
                        <a:t>β-blocker</a:t>
                      </a:r>
                      <a:endParaRPr sz="1100">
                        <a:solidFill>
                          <a:schemeClr val="dk1"/>
                        </a:solidFill>
                        <a:latin typeface="Titillium Web"/>
                        <a:ea typeface="Titillium Web"/>
                        <a:cs typeface="Titillium Web"/>
                        <a:sym typeface="Titillium Web"/>
                      </a:endParaRPr>
                    </a:p>
                    <a:p>
                      <a:pPr indent="0" lvl="0" marL="0" rtl="0" algn="l">
                        <a:spcBef>
                          <a:spcPts val="0"/>
                        </a:spcBef>
                        <a:spcAft>
                          <a:spcPts val="0"/>
                        </a:spcAft>
                        <a:buNone/>
                      </a:pPr>
                      <a:r>
                        <a:rPr lang="en" sz="1100">
                          <a:solidFill>
                            <a:schemeClr val="dk1"/>
                          </a:solidFill>
                          <a:latin typeface="Titillium Web"/>
                          <a:ea typeface="Titillium Web"/>
                          <a:cs typeface="Titillium Web"/>
                          <a:sym typeface="Titillium Web"/>
                        </a:rPr>
                        <a:t>K+ supplement , </a:t>
                      </a:r>
                      <a:endParaRPr sz="1100">
                        <a:solidFill>
                          <a:schemeClr val="dk1"/>
                        </a:solidFill>
                        <a:latin typeface="Titillium Web"/>
                        <a:ea typeface="Titillium Web"/>
                        <a:cs typeface="Titillium Web"/>
                        <a:sym typeface="Titillium Web"/>
                      </a:endParaRPr>
                    </a:p>
                    <a:p>
                      <a:pPr indent="0" lvl="0" marL="0" rtl="0" algn="l">
                        <a:spcBef>
                          <a:spcPts val="0"/>
                        </a:spcBef>
                        <a:spcAft>
                          <a:spcPts val="0"/>
                        </a:spcAft>
                        <a:buNone/>
                      </a:pPr>
                      <a:r>
                        <a:rPr lang="en" sz="1100">
                          <a:solidFill>
                            <a:schemeClr val="dk1"/>
                          </a:solidFill>
                          <a:latin typeface="Titillium Web"/>
                          <a:ea typeface="Titillium Web"/>
                          <a:cs typeface="Titillium Web"/>
                          <a:sym typeface="Titillium Web"/>
                        </a:rPr>
                        <a:t>K+ sparing diuretic</a:t>
                      </a:r>
                      <a:endParaRPr sz="1100">
                        <a:solidFill>
                          <a:schemeClr val="dk1"/>
                        </a:solidFill>
                        <a:latin typeface="Titillium Web"/>
                        <a:ea typeface="Titillium Web"/>
                        <a:cs typeface="Titillium Web"/>
                        <a:sym typeface="Titillium Web"/>
                      </a:endParaRPr>
                    </a:p>
                    <a:p>
                      <a:pPr indent="0" lvl="0" marL="0" rtl="0" algn="l">
                        <a:spcBef>
                          <a:spcPts val="0"/>
                        </a:spcBef>
                        <a:spcAft>
                          <a:spcPts val="0"/>
                        </a:spcAft>
                        <a:buNone/>
                      </a:pPr>
                      <a:r>
                        <a:rPr lang="en" sz="1100">
                          <a:solidFill>
                            <a:schemeClr val="dk1"/>
                          </a:solidFill>
                          <a:latin typeface="Titillium Web"/>
                          <a:ea typeface="Titillium Web"/>
                          <a:cs typeface="Titillium Web"/>
                          <a:sym typeface="Titillium Web"/>
                        </a:rPr>
                        <a:t>→↑Hyperkalemia-induced by K+ Sparing diuretics</a:t>
                      </a:r>
                      <a:endParaRPr sz="1100">
                        <a:latin typeface="Titillium Web"/>
                        <a:ea typeface="Titillium Web"/>
                        <a:cs typeface="Titillium Web"/>
                        <a:sym typeface="Titillium Web"/>
                      </a:endParaRPr>
                    </a:p>
                  </a:txBody>
                  <a:tcPr marT="91425" marB="91425" marR="91425" marL="91425" anchor="ctr">
                    <a:lnL cap="flat" cmpd="sng" w="9525">
                      <a:solidFill>
                        <a:srgbClr val="B7B7B7"/>
                      </a:solidFill>
                      <a:prstDash val="solid"/>
                      <a:round/>
                      <a:headEnd len="sm" w="sm" type="none"/>
                      <a:tailEnd len="sm" w="sm" type="none"/>
                    </a:lnL>
                    <a:solidFill>
                      <a:schemeClr val="lt1"/>
                    </a:solidFill>
                  </a:tcPr>
                </a:tc>
                <a:tc hMerge="1"/>
                <a:tc hMerge="1"/>
              </a:tr>
            </a:tbl>
          </a:graphicData>
        </a:graphic>
      </p:graphicFrame>
      <p:sp>
        <p:nvSpPr>
          <p:cNvPr id="317" name="Google Shape;317;p28"/>
          <p:cNvSpPr txBox="1"/>
          <p:nvPr/>
        </p:nvSpPr>
        <p:spPr>
          <a:xfrm>
            <a:off x="4738525" y="5056951"/>
            <a:ext cx="2821500" cy="415500"/>
          </a:xfrm>
          <a:prstGeom prst="rect">
            <a:avLst/>
          </a:prstGeom>
          <a:noFill/>
          <a:ln cap="flat" cmpd="sng" w="9525">
            <a:solidFill>
              <a:srgbClr val="B7B7B7"/>
            </a:solidFill>
            <a:prstDash val="dot"/>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500">
                <a:solidFill>
                  <a:srgbClr val="666666"/>
                </a:solidFill>
                <a:latin typeface="Titillium Web"/>
                <a:ea typeface="Titillium Web"/>
                <a:cs typeface="Titillium Web"/>
                <a:sym typeface="Titillium Web"/>
              </a:rPr>
              <a:t>Normally: - In the principal cells sodium is reabsorbed by stimulating a nuclear receptor which stimulates sodium reabsorption in exchange for potassium. - in the intercalated cells the excretion of sodium is accompanied by loss of hydrogen</a:t>
            </a:r>
            <a:endParaRPr sz="500">
              <a:solidFill>
                <a:srgbClr val="666666"/>
              </a:solidFill>
              <a:latin typeface="Titillium Web"/>
              <a:ea typeface="Titillium Web"/>
              <a:cs typeface="Titillium Web"/>
              <a:sym typeface="Titillium Web"/>
            </a:endParaRPr>
          </a:p>
        </p:txBody>
      </p:sp>
      <p:pic>
        <p:nvPicPr>
          <p:cNvPr id="318" name="Google Shape;318;p28"/>
          <p:cNvPicPr preferRelativeResize="0"/>
          <p:nvPr/>
        </p:nvPicPr>
        <p:blipFill rotWithShape="1">
          <a:blip r:embed="rId3">
            <a:alphaModFix/>
          </a:blip>
          <a:srcRect b="0" l="0" r="0" t="0"/>
          <a:stretch/>
        </p:blipFill>
        <p:spPr>
          <a:xfrm>
            <a:off x="6198813" y="3912153"/>
            <a:ext cx="1243500" cy="1039200"/>
          </a:xfrm>
          <a:prstGeom prst="rect">
            <a:avLst/>
          </a:prstGeom>
          <a:noFill/>
          <a:ln>
            <a:noFill/>
          </a:ln>
        </p:spPr>
      </p:pic>
      <p:pic>
        <p:nvPicPr>
          <p:cNvPr id="319" name="Google Shape;319;p28"/>
          <p:cNvPicPr preferRelativeResize="0"/>
          <p:nvPr/>
        </p:nvPicPr>
        <p:blipFill>
          <a:blip r:embed="rId4">
            <a:alphaModFix/>
          </a:blip>
          <a:stretch>
            <a:fillRect/>
          </a:stretch>
        </p:blipFill>
        <p:spPr>
          <a:xfrm>
            <a:off x="6734325" y="2945952"/>
            <a:ext cx="795999" cy="768399"/>
          </a:xfrm>
          <a:prstGeom prst="rect">
            <a:avLst/>
          </a:prstGeom>
          <a:noFill/>
          <a:ln>
            <a:noFill/>
          </a:ln>
        </p:spPr>
      </p:pic>
      <p:grpSp>
        <p:nvGrpSpPr>
          <p:cNvPr id="320" name="Google Shape;320;p28"/>
          <p:cNvGrpSpPr/>
          <p:nvPr/>
        </p:nvGrpSpPr>
        <p:grpSpPr>
          <a:xfrm>
            <a:off x="2239990" y="1778927"/>
            <a:ext cx="271257" cy="367628"/>
            <a:chOff x="4136752" y="1733232"/>
            <a:chExt cx="723738" cy="1422708"/>
          </a:xfrm>
        </p:grpSpPr>
        <p:sp>
          <p:nvSpPr>
            <p:cNvPr id="321" name="Google Shape;321;p28"/>
            <p:cNvSpPr/>
            <p:nvPr/>
          </p:nvSpPr>
          <p:spPr>
            <a:xfrm>
              <a:off x="4149190" y="1733232"/>
              <a:ext cx="711300" cy="1422600"/>
            </a:xfrm>
            <a:prstGeom prst="chevron">
              <a:avLst>
                <a:gd fmla="val 52989" name="adj"/>
              </a:avLst>
            </a:prstGeom>
            <a:solidFill>
              <a:srgbClr val="45818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C343D"/>
                </a:solidFill>
                <a:latin typeface="Arial"/>
                <a:ea typeface="Arial"/>
                <a:cs typeface="Arial"/>
                <a:sym typeface="Arial"/>
              </a:endParaRPr>
            </a:p>
          </p:txBody>
        </p:sp>
        <p:sp>
          <p:nvSpPr>
            <p:cNvPr id="322" name="Google Shape;322;p28"/>
            <p:cNvSpPr/>
            <p:nvPr/>
          </p:nvSpPr>
          <p:spPr>
            <a:xfrm rot="10800000">
              <a:off x="4136752" y="2819640"/>
              <a:ext cx="288000" cy="336300"/>
            </a:xfrm>
            <a:prstGeom prst="rect">
              <a:avLst/>
            </a:prstGeom>
            <a:solidFill>
              <a:srgbClr val="45818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C343D"/>
                </a:solidFill>
                <a:latin typeface="Arial"/>
                <a:ea typeface="Arial"/>
                <a:cs typeface="Arial"/>
                <a:sym typeface="Arial"/>
              </a:endParaRPr>
            </a:p>
          </p:txBody>
        </p:sp>
        <p:sp>
          <p:nvSpPr>
            <p:cNvPr id="323" name="Google Shape;323;p28"/>
            <p:cNvSpPr/>
            <p:nvPr/>
          </p:nvSpPr>
          <p:spPr>
            <a:xfrm rot="10800000">
              <a:off x="4136752" y="1733274"/>
              <a:ext cx="288000" cy="336300"/>
            </a:xfrm>
            <a:prstGeom prst="rect">
              <a:avLst/>
            </a:prstGeom>
            <a:solidFill>
              <a:srgbClr val="45818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C343D"/>
                </a:solidFill>
                <a:latin typeface="Arial"/>
                <a:ea typeface="Arial"/>
                <a:cs typeface="Arial"/>
                <a:sym typeface="Arial"/>
              </a:endParaRPr>
            </a:p>
          </p:txBody>
        </p:sp>
      </p:grpSp>
      <p:sp>
        <p:nvSpPr>
          <p:cNvPr id="324" name="Google Shape;324;p28"/>
          <p:cNvSpPr txBox="1"/>
          <p:nvPr/>
        </p:nvSpPr>
        <p:spPr>
          <a:xfrm>
            <a:off x="-25" y="14400"/>
            <a:ext cx="1079700" cy="963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rgbClr val="6AA84F"/>
                </a:solidFill>
                <a:latin typeface="Titillium Web"/>
                <a:ea typeface="Titillium Web"/>
                <a:cs typeface="Titillium Web"/>
                <a:sym typeface="Titillium Web"/>
              </a:rPr>
              <a:t>SEAT:</a:t>
            </a:r>
            <a:endParaRPr sz="700">
              <a:solidFill>
                <a:srgbClr val="6AA84F"/>
              </a:solidFill>
              <a:latin typeface="Titillium Web"/>
              <a:ea typeface="Titillium Web"/>
              <a:cs typeface="Titillium Web"/>
              <a:sym typeface="Titillium Web"/>
            </a:endParaRPr>
          </a:p>
          <a:p>
            <a:pPr indent="0" lvl="0" marL="0" rtl="0" algn="l">
              <a:spcBef>
                <a:spcPts val="0"/>
              </a:spcBef>
              <a:spcAft>
                <a:spcPts val="0"/>
              </a:spcAft>
              <a:buNone/>
            </a:pPr>
            <a:r>
              <a:t/>
            </a:r>
            <a:endParaRPr sz="300">
              <a:solidFill>
                <a:srgbClr val="6AA84F"/>
              </a:solidFill>
              <a:latin typeface="Titillium Web"/>
              <a:ea typeface="Titillium Web"/>
              <a:cs typeface="Titillium Web"/>
              <a:sym typeface="Titillium Web"/>
            </a:endParaRPr>
          </a:p>
          <a:p>
            <a:pPr indent="0" lvl="0" marL="0" rtl="0" algn="l">
              <a:spcBef>
                <a:spcPts val="0"/>
              </a:spcBef>
              <a:spcAft>
                <a:spcPts val="0"/>
              </a:spcAft>
              <a:buNone/>
            </a:pPr>
            <a:r>
              <a:rPr lang="en" sz="700">
                <a:solidFill>
                  <a:srgbClr val="6AA84F"/>
                </a:solidFill>
                <a:latin typeface="Titillium Web"/>
                <a:ea typeface="Titillium Web"/>
                <a:cs typeface="Titillium Web"/>
                <a:sym typeface="Titillium Web"/>
              </a:rPr>
              <a:t>Spironolactone</a:t>
            </a:r>
            <a:endParaRPr sz="700">
              <a:solidFill>
                <a:srgbClr val="6AA84F"/>
              </a:solidFill>
              <a:latin typeface="Titillium Web"/>
              <a:ea typeface="Titillium Web"/>
              <a:cs typeface="Titillium Web"/>
              <a:sym typeface="Titillium Web"/>
            </a:endParaRPr>
          </a:p>
          <a:p>
            <a:pPr indent="0" lvl="0" marL="0" rtl="0" algn="l">
              <a:spcBef>
                <a:spcPts val="0"/>
              </a:spcBef>
              <a:spcAft>
                <a:spcPts val="0"/>
              </a:spcAft>
              <a:buNone/>
            </a:pPr>
            <a:r>
              <a:rPr lang="en" sz="700">
                <a:solidFill>
                  <a:srgbClr val="6AA84F"/>
                </a:solidFill>
                <a:latin typeface="Titillium Web"/>
                <a:ea typeface="Titillium Web"/>
                <a:cs typeface="Titillium Web"/>
                <a:sym typeface="Titillium Web"/>
              </a:rPr>
              <a:t>Eplerenone</a:t>
            </a:r>
            <a:endParaRPr sz="700">
              <a:solidFill>
                <a:srgbClr val="6AA84F"/>
              </a:solidFill>
              <a:latin typeface="Titillium Web"/>
              <a:ea typeface="Titillium Web"/>
              <a:cs typeface="Titillium Web"/>
              <a:sym typeface="Titillium Web"/>
            </a:endParaRPr>
          </a:p>
          <a:p>
            <a:pPr indent="0" lvl="0" marL="0" rtl="0" algn="l">
              <a:spcBef>
                <a:spcPts val="0"/>
              </a:spcBef>
              <a:spcAft>
                <a:spcPts val="0"/>
              </a:spcAft>
              <a:buNone/>
            </a:pPr>
            <a:r>
              <a:rPr lang="en" sz="700">
                <a:solidFill>
                  <a:srgbClr val="6AA84F"/>
                </a:solidFill>
                <a:latin typeface="Titillium Web"/>
                <a:ea typeface="Titillium Web"/>
                <a:cs typeface="Titillium Web"/>
                <a:sym typeface="Titillium Web"/>
              </a:rPr>
              <a:t>Amiloride</a:t>
            </a:r>
            <a:endParaRPr sz="700">
              <a:solidFill>
                <a:srgbClr val="6AA84F"/>
              </a:solidFill>
              <a:latin typeface="Titillium Web"/>
              <a:ea typeface="Titillium Web"/>
              <a:cs typeface="Titillium Web"/>
              <a:sym typeface="Titillium Web"/>
            </a:endParaRPr>
          </a:p>
          <a:p>
            <a:pPr indent="0" lvl="0" marL="0" rtl="0" algn="l">
              <a:spcBef>
                <a:spcPts val="0"/>
              </a:spcBef>
              <a:spcAft>
                <a:spcPts val="0"/>
              </a:spcAft>
              <a:buNone/>
            </a:pPr>
            <a:r>
              <a:rPr lang="en" sz="600">
                <a:solidFill>
                  <a:srgbClr val="6AA84F"/>
                </a:solidFill>
                <a:latin typeface="Titillium Web"/>
                <a:ea typeface="Titillium Web"/>
                <a:cs typeface="Titillium Web"/>
                <a:sym typeface="Titillium Web"/>
              </a:rPr>
              <a:t>Triamterene</a:t>
            </a:r>
            <a:endParaRPr sz="600">
              <a:solidFill>
                <a:srgbClr val="6AA84F"/>
              </a:solidFill>
              <a:latin typeface="Titillium Web"/>
              <a:ea typeface="Titillium Web"/>
              <a:cs typeface="Titillium Web"/>
              <a:sym typeface="Titillium Web"/>
            </a:endParaRPr>
          </a:p>
          <a:p>
            <a:pPr indent="0" lvl="0" marL="0" rtl="0" algn="l">
              <a:spcBef>
                <a:spcPts val="0"/>
              </a:spcBef>
              <a:spcAft>
                <a:spcPts val="0"/>
              </a:spcAft>
              <a:buNone/>
            </a:pPr>
            <a:r>
              <a:t/>
            </a:r>
            <a:endParaRPr>
              <a:solidFill>
                <a:srgbClr val="6AA84F"/>
              </a:solidFill>
              <a:latin typeface="Titillium Web"/>
              <a:ea typeface="Titillium Web"/>
              <a:cs typeface="Titillium Web"/>
              <a:sym typeface="Titillium Web"/>
            </a:endParaRPr>
          </a:p>
        </p:txBody>
      </p:sp>
      <p:sp>
        <p:nvSpPr>
          <p:cNvPr id="325" name="Google Shape;325;p28"/>
          <p:cNvSpPr/>
          <p:nvPr/>
        </p:nvSpPr>
        <p:spPr>
          <a:xfrm>
            <a:off x="-25" y="9350900"/>
            <a:ext cx="231600" cy="234600"/>
          </a:xfrm>
          <a:prstGeom prst="star5">
            <a:avLst>
              <a:gd fmla="val 20244" name="adj"/>
              <a:gd fmla="val 105146" name="hf"/>
              <a:gd fmla="val 110557" name="vf"/>
            </a:avLst>
          </a:prstGeom>
          <a:solidFill>
            <a:srgbClr val="CC0000"/>
          </a:solid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Pharmacy Infographics by Slidesgo">
  <a:themeElements>
    <a:clrScheme name="Simple Light">
      <a:dk1>
        <a:srgbClr val="000000"/>
      </a:dk1>
      <a:lt1>
        <a:srgbClr val="FFFFFF"/>
      </a:lt1>
      <a:dk2>
        <a:srgbClr val="18B3C4"/>
      </a:dk2>
      <a:lt2>
        <a:srgbClr val="68D3D3"/>
      </a:lt2>
      <a:accent1>
        <a:srgbClr val="93D6D6"/>
      </a:accent1>
      <a:accent2>
        <a:srgbClr val="C4EEEE"/>
      </a:accent2>
      <a:accent3>
        <a:srgbClr val="FA8080"/>
      </a:accent3>
      <a:accent4>
        <a:srgbClr val="FFA9A9"/>
      </a:accent4>
      <a:accent5>
        <a:srgbClr val="FFE4E4"/>
      </a:accent5>
      <a:accent6>
        <a:srgbClr val="F2EBDF"/>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