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692000" cx="7560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Caveat"/>
      <p:regular r:id="rId18"/>
      <p:bold r:id="rId19"/>
    </p:embeddedFont>
    <p:embeddedFont>
      <p:font typeface="Fira Sans Extra Condensed Medium"/>
      <p:regular r:id="rId20"/>
      <p:bold r:id="rId21"/>
      <p:italic r:id="rId22"/>
      <p:boldItalic r:id="rId23"/>
    </p:embeddedFont>
    <p:embeddedFont>
      <p:font typeface="Titillium Web"/>
      <p:regular r:id="rId24"/>
      <p:bold r:id="rId25"/>
      <p:italic r:id="rId26"/>
      <p:boldItalic r:id="rId27"/>
    </p:embeddedFont>
    <p:embeddedFont>
      <p:font typeface="Fira Sans Extra Condense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A3698A-F290-4405-AF45-4ABA2D1F03BF}">
  <a:tblStyle styleId="{DAA3698A-F290-4405-AF45-4ABA2D1F0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TitilliumWeb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itilliumWeb-italic.fntdata"/><Relationship Id="rId25" Type="http://schemas.openxmlformats.org/officeDocument/2006/relationships/font" Target="fonts/TitilliumWeb-bold.fntdata"/><Relationship Id="rId28" Type="http://schemas.openxmlformats.org/officeDocument/2006/relationships/font" Target="fonts/FiraSansExtraCondensed-regular.fntdata"/><Relationship Id="rId27" Type="http://schemas.openxmlformats.org/officeDocument/2006/relationships/font" Target="fonts/TitilliumWe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boldItalic.fntdata"/><Relationship Id="rId30" Type="http://schemas.openxmlformats.org/officeDocument/2006/relationships/font" Target="fonts/FiraSansExtraCondense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Caveat-bold.fntdata"/><Relationship Id="rId18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4f3386ff90bca_4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04f3386ff90bca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73c055c04_0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73c055c0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385ad7246714b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6385ad7246714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e7e379fd0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e7e379f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e7e379fd0_0_3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e7e379fd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dc59d364f_0_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dc59d364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dc59d364f_0_6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dc59d364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8e21b0a19_1_6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8e21b0a19_1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F3F3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6194150"/>
            <a:ext cx="7560000" cy="152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422400" cy="24492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2449200"/>
            <a:ext cx="422400" cy="8242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solidFill>
          <a:srgbClr val="F3F3F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-18550"/>
            <a:ext cx="7560000" cy="3363000"/>
          </a:xfrm>
          <a:prstGeom prst="rect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0" y="-18550"/>
            <a:ext cx="7560000" cy="3548700"/>
          </a:xfrm>
          <a:prstGeom prst="rect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F3F3F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-16950" y="6258175"/>
            <a:ext cx="7593900" cy="4462500"/>
          </a:xfrm>
          <a:prstGeom prst="rect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-16950" y="6043800"/>
            <a:ext cx="7593900" cy="4648200"/>
          </a:xfrm>
          <a:prstGeom prst="rect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3F3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-18550"/>
            <a:ext cx="7560000" cy="35454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0" y="3374750"/>
            <a:ext cx="7560000" cy="152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7077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13392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20469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26784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33861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40176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47253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52806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59883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66198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73275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79590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86667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92982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10005900"/>
            <a:ext cx="707700" cy="7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3F3F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25" y="-269787"/>
            <a:ext cx="1611425" cy="16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05325" y="1120800"/>
            <a:ext cx="3078476" cy="307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3F3F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5457425" y="480027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rot="4533182">
            <a:off x="5676600" y="8495349"/>
            <a:ext cx="3762859" cy="3357525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-5400000">
            <a:off x="-1687464" y="-1537500"/>
            <a:ext cx="3762845" cy="3357537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 rot="-5400000">
            <a:off x="-1771539" y="-1689125"/>
            <a:ext cx="3762845" cy="3357537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 rot="4533182">
            <a:off x="5829000" y="8647749"/>
            <a:ext cx="3762859" cy="3357525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>
            <a:off x="6342125" y="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-109875" y="857580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 rot="10800000">
            <a:off x="6342125" y="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-109875" y="857580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 Medium"/>
              <a:buChar char="○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 Medium"/>
              <a:buChar char="■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" TargetMode="External"/><Relationship Id="rId4" Type="http://schemas.openxmlformats.org/officeDocument/2006/relationships/hyperlink" Target="https://docs.google.com/presentation/d/1ZGZ2KTR7ZF8KZwQyXMvBEUkRVQokD3Tl9nDVvF2rP-8/edit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18625" y="4626300"/>
            <a:ext cx="45555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List of drugs</a:t>
            </a:r>
            <a:endParaRPr b="1" sz="4100">
              <a:solidFill>
                <a:srgbClr val="A2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" name="Google Shape;122;p16">
            <a:hlinkClick r:id="rId3"/>
          </p:cNvPr>
          <p:cNvSpPr txBox="1"/>
          <p:nvPr/>
        </p:nvSpPr>
        <p:spPr>
          <a:xfrm>
            <a:off x="5460500" y="3976100"/>
            <a:ext cx="1843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2200" u="sng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625575" y="5081075"/>
            <a:ext cx="157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Male’s Slides</a:t>
            </a:r>
            <a:endParaRPr sz="16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Female’s Slides</a:t>
            </a:r>
            <a:endParaRPr sz="16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sz="1600">
              <a:solidFill>
                <a:srgbClr val="99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Info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00694" y="521096"/>
            <a:ext cx="1465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veat"/>
                <a:ea typeface="Caveat"/>
                <a:cs typeface="Caveat"/>
                <a:sym typeface="Caveat"/>
              </a:rPr>
              <a:t>By : Faisal AlOmar</a:t>
            </a:r>
            <a:endParaRPr sz="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364" y="3260192"/>
            <a:ext cx="1249323" cy="9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431495" y="440600"/>
            <a:ext cx="1053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Title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31" name="Google Shape;131;p17"/>
          <p:cNvGraphicFramePr/>
          <p:nvPr/>
        </p:nvGraphicFramePr>
        <p:xfrm>
          <a:off x="17" y="-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1511975"/>
                <a:gridCol w="1511975"/>
                <a:gridCol w="1724525"/>
                <a:gridCol w="1458875"/>
                <a:gridCol w="1352600"/>
              </a:tblGrid>
              <a:tr h="84712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Renal excretion</a:t>
                      </a:r>
                      <a:endParaRPr sz="2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  <a:tc hMerge="1"/>
              </a:tr>
              <a:tr h="702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Aminoglycosides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Tubocurarine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Polar or ionized water soluble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6919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Organic acids</a:t>
                      </a:r>
                      <a:endParaRPr b="1"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</a:tr>
              <a:tr h="6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Penicillin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(Antibiotic)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aspirin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(NSAID)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uric acid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sulfonamides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(Antibiotics)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(Gout)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69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Organic bases</a:t>
                      </a:r>
                      <a:endParaRPr b="1"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</a:tr>
              <a:tr h="462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Morph</a:t>
                      </a:r>
                      <a:r>
                        <a:rPr lang="en" sz="15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ine</a:t>
                      </a:r>
                      <a:endParaRPr sz="15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Catecholam</a:t>
                      </a:r>
                      <a:r>
                        <a:rPr lang="en" sz="15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ines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atrop</a:t>
                      </a:r>
                      <a:r>
                        <a:rPr lang="en" sz="15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quin</a:t>
                      </a:r>
                      <a:r>
                        <a:rPr lang="en" sz="15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1242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500"/>
                        <a:buFont typeface="Titillium Web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inhibits active tubular re-absorption of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uric acid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So, It increases excretion of uric acid in urine.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500"/>
                        <a:buFont typeface="Titillium Web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uricosuric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agent in the treatment of gout.</a:t>
                      </a:r>
                      <a:endParaRPr sz="1900">
                        <a:highlight>
                          <a:srgbClr val="D9EAD3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27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&amp; penicillin G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rgbClr val="D9EAD3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Beneficial competition</a:t>
                      </a:r>
                      <a:endParaRPr sz="1500">
                        <a:highlight>
                          <a:srgbClr val="D9EAD3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Prolonged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duration of action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penicillin G &amp;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its antibacterial action</a:t>
                      </a:r>
                      <a:endParaRPr sz="1500">
                        <a:highlight>
                          <a:srgbClr val="D9EAD3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76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&amp; nitrofurantoin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Harmful competition  </a:t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4CCCC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renal tubular secretion of nitrofurantoin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decreases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its efficacy in urinary tract infections (UTIs)</a:t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4CCCC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6266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NSAIDS e.g. aspirin and ibuprofen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Reduce renal perfusion and GFR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726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Gentamicin &amp; furosemide 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Furosemide displaces gentamicin causing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gentamicin-induced nephrotoxicity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327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Basic drugs</a:t>
                      </a:r>
                      <a:endParaRPr b="1"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6266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amphetamine, gentamicin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Urine acidification by </a:t>
                      </a:r>
                      <a:r>
                        <a:rPr lang="en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NH4Cl</a:t>
                      </a: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increases their excretion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1962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Acidic drugs</a:t>
                      </a:r>
                      <a:endParaRPr b="1"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  <a:tc hMerge="1"/>
                <a:tc hMerge="1"/>
              </a:tr>
              <a:tr h="6266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aspirin,barbiturates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Urine alkalization by </a:t>
                      </a:r>
                      <a:r>
                        <a:rPr lang="en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NaHCO3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increases their excretion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431495" y="440600"/>
            <a:ext cx="1053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Title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37" name="Google Shape;137;p18"/>
          <p:cNvGraphicFramePr/>
          <p:nvPr/>
        </p:nvGraphicFramePr>
        <p:xfrm>
          <a:off x="42" y="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1259975"/>
                <a:gridCol w="1259975"/>
                <a:gridCol w="1259975"/>
                <a:gridCol w="1260000"/>
                <a:gridCol w="1260000"/>
                <a:gridCol w="1260000"/>
              </a:tblGrid>
              <a:tr h="8311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Renal excretion</a:t>
                      </a:r>
                      <a:endParaRPr b="1" sz="17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287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excreted mainly by the kidney</a:t>
                      </a:r>
                      <a:endParaRPr b="1" sz="2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66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Antibiotics: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Penicillins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Aminoglycosides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Cephalosporins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Sulfonamides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Vancomycin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Imipenem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NSAIDs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e.g. Aspirin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Digoxin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Immunosuppressants 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e.g. Cyclosporine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Lithium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Anticancer drugs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e.g. Cisplatin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69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with With narrow therapeutic index</a:t>
                      </a:r>
                      <a:endParaRPr b="1"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89817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Lithium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Digoxin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Warfarin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618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case of decreased renal clearance:</a:t>
                      </a:r>
                      <a:endParaRPr b="1" sz="17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CrCl &lt; 60 ml/min</a:t>
                      </a:r>
                      <a:endParaRPr b="1" sz="12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19547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Keep the usual dose but prolong the interval </a:t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E.g Gentamicin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Decrease the dose without changing the interval</a:t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E.g Digoxin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-Minor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dose adjustment if CrCl = 30-60 mL/min 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-Major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dose adjustment if CrCl &lt; 15 mL/min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7122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 and doxycycline </a:t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excreted mainly into feces (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Biliary excretion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doesn’t need dose adjustment in renal impairment.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9132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Zero-Order</a:t>
                      </a:r>
                      <a:endParaRPr b="1" sz="2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First-Order</a:t>
                      </a:r>
                      <a:endParaRPr b="1" sz="2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</a:tr>
              <a:tr h="9132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lost per unit time 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Constant </a:t>
                      </a:r>
                      <a:r>
                        <a:rPr lang="en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AMOUNT</a:t>
                      </a:r>
                      <a:endParaRPr b="1" sz="2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lost per unit time 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Constant </a:t>
                      </a:r>
                      <a:r>
                        <a:rPr lang="en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PERCENTAGE</a:t>
                      </a:r>
                      <a:endParaRPr b="1" sz="2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9132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Ethanol (alcohol)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Phenytoin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Aspirin</a:t>
                      </a:r>
                      <a:endParaRPr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Penicillin 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Aminoglycoside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Quinolones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38" name="Google Shape;138;p18"/>
          <p:cNvSpPr/>
          <p:nvPr/>
        </p:nvSpPr>
        <p:spPr>
          <a:xfrm>
            <a:off x="358631" y="8187674"/>
            <a:ext cx="399000" cy="396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19"/>
          <p:cNvGraphicFramePr/>
          <p:nvPr/>
        </p:nvGraphicFramePr>
        <p:xfrm>
          <a:off x="0" y="66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1119875"/>
                <a:gridCol w="1830100"/>
                <a:gridCol w="1287800"/>
                <a:gridCol w="1810225"/>
                <a:gridCol w="1512000"/>
              </a:tblGrid>
              <a:tr h="86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Co-trimoxazole (TMP-SMX)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Trade names: Bactrim and Septra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b">
                    <a:solidFill>
                      <a:srgbClr val="EFEFE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Nitrofurantoins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Tetracyclines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6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Sulfamethoxazole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1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Trimethoprim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1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1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Doxycycline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(long acting tetracycline)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110"/>
                      </a:srgbClr>
                    </a:solidFill>
                  </a:tcPr>
                </a:tc>
              </a:tr>
              <a:tr h="146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Antibacterial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spectrum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Inhibit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gram-ve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D9D2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gram+ve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bacteria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Alone, each drug is bacteriostatic but together they are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bactericidals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synergism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Bactericidal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 </a:t>
                      </a:r>
                      <a:r>
                        <a:rPr b="1" lang="en" sz="10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-ve</a:t>
                      </a:r>
                      <a:endParaRPr b="1" sz="1000">
                        <a:highlight>
                          <a:srgbClr val="F4E1E9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</a:t>
                      </a:r>
                      <a:r>
                        <a:rPr b="1" lang="en" sz="1000">
                          <a:highlight>
                            <a:srgbClr val="D9D2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+ve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bacteria.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Effective against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E.coli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Staph. Saprophyticus.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common UT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negative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bacteria may be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resistant.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Bacteriostatic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Against </a:t>
                      </a:r>
                      <a:r>
                        <a:rPr lang="en" sz="1000">
                          <a:highlight>
                            <a:srgbClr val="D9D2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+ve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</a:t>
                      </a:r>
                      <a:r>
                        <a:rPr lang="en" sz="10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-ve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bacteria.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49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Both drugs stop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folic acid production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 microorganisms.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microorganisms: PABA</a:t>
                      </a:r>
                      <a:r>
                        <a:rPr lang="en" sz="10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para aminobenzoic acid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is turned into dihydrofolic acid by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dihydropteroate synthetase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SMX disturbs this step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Dihydrofolic acid is turned into tetrahydrofolic acid by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dihydrofolate reductase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TMP inhibits this enzyme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Sensitive bacteria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reduce</a:t>
                      </a:r>
                      <a:r>
                        <a:rPr lang="en" sz="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(Converts) </a:t>
                      </a:r>
                      <a:endParaRPr sz="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drug to an active agent (by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bacterial reductase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That inhibits various enzymes and damages DNA.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inhibits protein synthesis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by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binding 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reversibly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30s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ribosomal subunit.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14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Useful in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UTI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Used as urinary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antiseptic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Its usefulness is limited to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lower uncomplicated UTI’s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cannot be used for upper</a:t>
                      </a:r>
                      <a:endParaRPr sz="10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UT or systemic infections.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Treatment of UTIs due to gram -ve &amp; gram +ve bacteria including Mycoplasma &amp; Chlamydia .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Prostatitis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1848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GIT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Nausea, vomiting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Skin Rash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Allergy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Hematologic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3a.Acute hemolytic anemia. (caused by: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G6PD deficiency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3b.Megaloblastic anemia.(in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TMP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GI disturbances are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common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Must be taken with food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1. Bleeding of the stomach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 Nausea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3. Vomiting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4. Diarrhea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-Headache &amp; Nystagmus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Hemolytic anemia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 G6PD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Deficiency 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Nausea, vomiting ,diarrhea &amp; epigastric pain (give with food)</a:t>
                      </a:r>
                      <a:endParaRPr b="1" sz="8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Thrombophlebitis – I.V.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Hepatic toxicity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(prolonged therapy with high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dose)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Brown discolouration of teeth + deformity or growth</a:t>
                      </a:r>
                      <a:endParaRPr b="1" sz="8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inhibition of bones (in children)</a:t>
                      </a:r>
                      <a:endParaRPr b="1" sz="8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Phototoxicity</a:t>
                      </a:r>
                      <a:endParaRPr b="1"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Vertigo</a:t>
                      </a: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8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Superinfections</a:t>
                      </a:r>
                      <a:endParaRPr b="1" sz="8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(alter the intestinal flora due to broad spectrum activity)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Interactions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Displace bilirubin ( from plasma protein) if severe; leads to kernicterus ( bilirubin encephalopathy ).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potentiate warfarin, oral sulfonylurea hypoglycemics.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133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Pregnancy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nursing mother, infants under 6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weeks,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Renal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hepatic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failure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blood disorders.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Patients with G6PD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deficiency → Anemia.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Neonates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Pregnant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women. (</a:t>
                      </a:r>
                      <a:r>
                        <a:rPr lang="en" sz="1000">
                          <a:solidFill>
                            <a:srgbClr val="A64D7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after</a:t>
                      </a:r>
                      <a:endParaRPr sz="1000">
                        <a:solidFill>
                          <a:srgbClr val="A64D7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A64D7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38 weeks of pregnancy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Pregnancy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Breast feeding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Children :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 below 10 yrs ), Because it binds to Calcium in bones and teeth.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44" name="Google Shape;144;p19"/>
          <p:cNvSpPr txBox="1"/>
          <p:nvPr/>
        </p:nvSpPr>
        <p:spPr>
          <a:xfrm>
            <a:off x="-27525" y="0"/>
            <a:ext cx="7615800" cy="888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Antibiotics in UTI</a:t>
            </a:r>
            <a:endParaRPr b="1" sz="3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3715640" y="3888961"/>
            <a:ext cx="399000" cy="396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658" y="9873099"/>
            <a:ext cx="632654" cy="61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713" y="10295713"/>
            <a:ext cx="246148" cy="29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8515" y="9847209"/>
            <a:ext cx="277114" cy="25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0997" y="10227308"/>
            <a:ext cx="336711" cy="3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5626" y="9875608"/>
            <a:ext cx="208496" cy="2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18045" y="10268735"/>
            <a:ext cx="234992" cy="21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0"/>
          <p:cNvGraphicFramePr/>
          <p:nvPr/>
        </p:nvGraphicFramePr>
        <p:xfrm>
          <a:off x="0" y="84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1315650"/>
                <a:gridCol w="2155075"/>
                <a:gridCol w="2044650"/>
                <a:gridCol w="2044625"/>
              </a:tblGrid>
              <a:tr h="10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Aminoglycoside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Cephalosporins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Fluoroquinolones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2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Gentamicin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215"/>
                        <a:alpha val="391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 &amp;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Ceftazidime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3rd generation cephalosporins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215"/>
                        <a:alpha val="391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ciprofloxacin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>
                        <a:alpha val="39215"/>
                        <a:alpha val="39110"/>
                      </a:srgbClr>
                    </a:solidFill>
                  </a:tcPr>
                </a:tc>
              </a:tr>
              <a:tr h="170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Anti-bacterial Spectrum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Bactericidal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only effective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against </a:t>
                      </a:r>
                      <a:r>
                        <a:rPr b="1" lang="en" sz="12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gm-ve</a:t>
                      </a:r>
                      <a:r>
                        <a:rPr lang="en" sz="12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aerobic bacteria.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Bactericidal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effective against </a:t>
                      </a:r>
                      <a:r>
                        <a:rPr b="1" lang="en" sz="12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gm-ve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bacteria.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Active against</a:t>
                      </a:r>
                      <a:r>
                        <a:rPr lang="en" sz="12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200">
                          <a:highlight>
                            <a:srgbClr val="F4E1E9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gm-ve aerobic</a:t>
                      </a:r>
                      <a:endParaRPr b="1" sz="1200">
                        <a:highlight>
                          <a:srgbClr val="F4E1E9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organisms.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70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 protein synthesis by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binding to 30S ribosomal subunits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irreversibly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Acts by inhibition of cell wall synthesis.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Inhibits DNA gyrase enzyme and </a:t>
                      </a:r>
                      <a:r>
                        <a:rPr lang="en" sz="1200">
                          <a:solidFill>
                            <a:srgbClr val="A64D7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cell division, resulting in bacterial cell death</a:t>
                      </a:r>
                      <a:r>
                        <a:rPr lang="en" sz="1200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00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70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Severe infections caused by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negative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organism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(pseudomonas or enterobacter).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Also combined with other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antibiotics.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in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severe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/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complicated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UTIs 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in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acute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prostatitis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UTIs caused by multidrug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resistance organisms as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pseudomonas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Prostatitis ( acute /chronic )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2496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Adverse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effects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Ototoxicity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Nephrotoxicity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Neuromuscular blocking effect.</a:t>
                      </a:r>
                      <a:endParaRPr b="1" sz="12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Nerve damage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GIT :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Nausea, vomiting,diarrhea.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CNS effects :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 confusion, insomnia,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headache, anxiety).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Damage of growing cartilage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reversible arthropathy)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Phototoxicity</a:t>
                      </a:r>
                      <a:endParaRPr b="1" sz="12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(avoid excessive sunlight)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7" name="Google Shape;157;p2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7560000"/>
              </a:tblGrid>
              <a:tr h="840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Antibiotics in UTI</a:t>
                      </a:r>
                      <a:endParaRPr sz="32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76A5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1"/>
          <p:cNvGraphicFramePr/>
          <p:nvPr/>
        </p:nvGraphicFramePr>
        <p:xfrm>
          <a:off x="-18" y="-31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1098750"/>
                <a:gridCol w="1205150"/>
                <a:gridCol w="1613050"/>
                <a:gridCol w="1623425"/>
                <a:gridCol w="1219425"/>
                <a:gridCol w="800225"/>
              </a:tblGrid>
              <a:tr h="53152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Diuretics</a:t>
                      </a:r>
                      <a:endParaRPr b="1" sz="24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1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1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Effects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Adverse Effect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tions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3957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Carbonic Anhydrase Inhibitors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95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Aceta</a:t>
                      </a:r>
                      <a:r>
                        <a:rPr b="1" lang="en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zolamide</a:t>
                      </a:r>
                      <a:endParaRPr sz="11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-Inhibits carbonic anhydrase(CA) enzyme in proximal convoluted  tubules thus interferes with NaHCO3 re-absorption and causes diuresis.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Carbonic anhydrase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required for reversible reaction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Mild increase in urine volume.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urinary excretion of sodium, potassium , bicarbonate </a:t>
                      </a:r>
                      <a:r>
                        <a:rPr lang="en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(alkaline urine)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-Metabolic acidosis.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Urinary phosphate excretion.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-Promotes K+ excretion by ↑the load of Na+ delivered to the distal tubules.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Diuretic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(mainly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acetazolamide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Open angle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glaucoma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(mainly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dorzolamide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Prophylactic therapy, in acute mountain sickness.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Benign intracranial hypertension.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 Urinary alkalinization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6-Hyperphosphatemia.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7- Adjunct for treatment of epilepsy.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8-Metabolic alkalosis. </a:t>
                      </a:r>
                      <a:endParaRPr sz="1100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-Hypokalemia (potassium loss).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-Metabolic acidosis.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Renal stone formation (calcium phosphate stones).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Hypersensitivity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reaction.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-Drowsiness.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-Numbness.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-Disturbance of vision.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Contraindicated</a:t>
                      </a:r>
                      <a:r>
                        <a:rPr lang="en" sz="10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 patients with liver cirrhosis </a:t>
                      </a:r>
                      <a:endParaRPr sz="10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Dor</a:t>
                      </a:r>
                      <a:r>
                        <a:rPr b="1" lang="en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zolamide</a:t>
                      </a:r>
                      <a:endParaRPr sz="11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accent5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33957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Osmotic Diuretics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45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Mannitol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-Acts in proximal tubules &amp; descending loop of Henle by osmotic effect.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Increases urine output by osmosis, drawing water out of cells and into the bloodstream.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IV administration of mannitol results in: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-Expand the extracellular fluid volume, decrease blood viscosity, and inhibit renin release, ↑renal blood flow.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-Exert an osmotic pressure → ↓water &amp; Na+ reabsorption.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-↑water excretion with relatively less effect on Na+.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-Acute renal failure due to shock or trauma.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-Haemolysis, Rhabdomyolysis.</a:t>
                      </a: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maintain urine volume &amp; prevent anuria)</a:t>
                      </a:r>
                      <a:endParaRPr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 acute drug poisoning </a:t>
                      </a: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(salicylates,</a:t>
                      </a: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barbiturates.)</a:t>
                      </a:r>
                      <a:endParaRPr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-To ↓ intracranial &amp; intraocular pressure before ophthalmic or brain procedures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(Cerebral edema). </a:t>
                      </a:r>
                      <a:endParaRPr sz="1100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-Headache, nausea,vomiting. -Extracellular volume expansion.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-Excessive use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dehydration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hypernatraemia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(Adequate water replacement is</a:t>
                      </a:r>
                      <a:endParaRPr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required).</a:t>
                      </a:r>
                      <a:endParaRPr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-Chronic heart failure.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0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Anuric patients or patients not responding to a test dose of mannitol</a:t>
                      </a:r>
                      <a:endParaRPr sz="10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57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Loop Diuretics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(high ceiling diuretic,The</a:t>
                      </a:r>
                      <a:r>
                        <a:rPr b="1" lang="en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most potent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diuretic)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4F7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9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Bumetanide 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(most potent)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4F7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-Inhibit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Na+/ K+/2Cl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co-transporter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the luminal membrane of the thick ascending loop of Henle (TAL).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-Inhibit Ca++, Mg++ reabsorption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(via paracellular pathway).</a:t>
                      </a:r>
                      <a:endParaRPr sz="1100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urinary excretion of Na+ and K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 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urinary excretion of Ca++ and Mg ++.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urine volume.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-↓ Renal vascular resistance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 renal blood flow.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-Induce expression of COX, PGE↓, salt transport in TAL. </a:t>
                      </a:r>
                      <a:endParaRPr sz="11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-↑venous capacitance.</a:t>
                      </a:r>
                      <a:endParaRPr sz="11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Are drug of choice for emergency situations as: </a:t>
                      </a:r>
                      <a:endParaRPr b="1"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-Edema associated with congestive heart failure, nephrotic syndrome.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-Acute pulmonary edema</a:t>
                      </a:r>
                      <a:r>
                        <a:rPr lang="en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(drug of choice)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-Acute hyperkalaemia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-Acute hypercalcemia</a:t>
                      </a:r>
                      <a:endParaRPr sz="1100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-Hypovolemia. -Hyponatremia. -Hypokalemia.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Hypomagnesaemia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-Hypocalcaemia.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-Hyperglycemia.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-Hyperuricemia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-Metabolic alkalosis.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-Postural hypotension.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-Hyperuricemia (gout).</a:t>
                      </a:r>
                      <a:endParaRPr sz="10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-Ototoxicity (risk increased if combined with aminoglycosides)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-Allergic reactions.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Drug-drug interactions: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-NSAIDS: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↓Diuretic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Response.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-Digitalis: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Arrhythmias.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-Aminoglycosides: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Ototoxicity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Loop Diuretic.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Torsemide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4F7F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44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Furosemide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4F7F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176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Ethacrynic acid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4F7F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2"/>
          <p:cNvGraphicFramePr/>
          <p:nvPr/>
        </p:nvGraphicFramePr>
        <p:xfrm>
          <a:off x="1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{DAA3698A-F290-4405-AF45-4ABA2D1F03BF}</a:tableStyleId>
              </a:tblPr>
              <a:tblGrid>
                <a:gridCol w="1747850"/>
                <a:gridCol w="1310225"/>
                <a:gridCol w="1946325"/>
                <a:gridCol w="1159675"/>
                <a:gridCol w="1395925"/>
              </a:tblGrid>
              <a:tr h="5463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Diuretics</a:t>
                      </a:r>
                      <a:endParaRPr b="1" sz="24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  <a:tc hMerge="1"/>
              </a:tr>
              <a:tr h="40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1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Effects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Adverse Effect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834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Thiazide diuretics: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Chlorothiazide - Hydrochlorothiazide - Chlorthalidone - Metolazone - Indapamide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hMerge="1"/>
                <a:tc hMerge="1"/>
                <a:tc hMerge="1"/>
                <a:tc hMerge="1"/>
              </a:tr>
              <a:tr h="100000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Acts via inhibition of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Na/Cl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cotransporter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on the luminal membrane of early distal convoluted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tubules.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-↑Urinary NaCl,K+, Mg++ excretion.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↓Urinary calcium, Uric acid excretion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-↑Calcium re-absorption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-May give rise to hypokalemic alkalosis.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-↓Of urine volume in case of diabetes insipidus.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-Treatment of essential  hypertension (first drug of choice).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-Treatment of mild heart failure.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osteoporosis.</a:t>
                      </a:r>
                      <a:endParaRPr b="1"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-Calcium nephrolithiasis due to hypercalciuria.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-Nephrogenic diabetes insipidus (decrease blood volume and GFR).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Treatment for mild edema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Fluid and electrolyte imbalance.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-Hyponatremia.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ypovolemia (volume depletion).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pokalemia.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-Hypomagnesaemia.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-Metabolic alkalosis.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-Hyperuricemia (gout).</a:t>
                      </a:r>
                      <a:endParaRPr sz="10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-Hypercalcemia.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-Hyperglycemia.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-Hyperlipidemia.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Drug-drug interactions:</a:t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-Thiazides diminish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effect of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uricosurics &amp; Sulphonylurea.</a:t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-Thiazides increase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effect of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digitalis &amp; Diazoxide.</a:t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NSAIDs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reduce thiazides effect.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vMerge="1"/>
                <a:tc vMerge="1"/>
                <a:tc vMerge="1"/>
                <a:tc vMerge="1"/>
                <a:tc vMerge="1"/>
              </a:tr>
              <a:tr h="76375">
                <a:tc vMerge="1"/>
                <a:tc vMerge="1"/>
                <a:tc vMerge="1"/>
                <a:tc vMerge="1"/>
                <a:tc vMerge="1"/>
              </a:tr>
              <a:tr h="76375">
                <a:tc vMerge="1"/>
                <a:tc vMerge="1"/>
                <a:tc vMerge="1"/>
                <a:tc vMerge="1"/>
                <a:tc vMerge="1"/>
              </a:tr>
              <a:tr h="1996825">
                <a:tc vMerge="1"/>
                <a:tc vMerge="1"/>
                <a:tc vMerge="1"/>
                <a:tc vMerge="1"/>
                <a:tc vMerge="1"/>
              </a:tr>
              <a:tr h="14432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Potassium-sparing diuretics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AEDFF">
                        <a:alpha val="9181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</a:tr>
              <a:tr h="1281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Steroids: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Spironolactone &amp; Eplerenone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F">
                        <a:alpha val="9181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</a:tr>
              <a:tr h="6839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Competitive aldosterone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Antagonist. (Mineralocorticoid receptor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Antagonist)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 at the collecting duct by competitive inhibition of cytoplasmic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ldosterone receptors →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Excretion of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Na+ &amp; Cl-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↓ Excretion of K+ &amp; H+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-↑U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rinary Na+ excretion.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-↓Urinary K+ excretion.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(Hyperkalemia).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-↓H+ excretion (acidosis).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antiandrogenic action.</a:t>
                      </a:r>
                      <a:endParaRPr b="1"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-Treatment of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hypertension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-Usually used combined with thiazide or loop diuretics to: Enhances natriuresis caused by other diuretics &amp; correct for hypokalemia.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primary hyperaldosteronism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(Conn's syndrome).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secondary hyperaldosteronism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diseases as:  ▪ CHF.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▪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Edema of hepatic cirrhosis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(Spironolactone is the drug of choice). 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▪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Nephrotic syndrome. 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hirsutism,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acne </a:t>
                      </a:r>
                      <a:r>
                        <a:rPr lang="en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 case of female)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due to the antiandrogenic effects.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-Hyperkalaemi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Metabolic acidosis.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-Gynecomastia.</a:t>
                      </a:r>
                      <a:endParaRPr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-Impotence.</a:t>
                      </a:r>
                      <a:endParaRPr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-Menstrual  irregularities.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-GIT upset and peptic ulcer.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-Hyperkalaemia: </a:t>
                      </a:r>
                      <a:endParaRPr sz="1100" u="sng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-chronic renal failure.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-K+ supplement use.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-B-blockers.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-ACE inhibitors.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-Liver disease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(dose adjustment is needed).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Drug-drug interactions:</a:t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ACEI ,Beta-blockers, K supplements, K-sparing diuretics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↑Hyperkalemia -induced by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K-Sparing diuretics.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150">
                <a:tc vMerge="1"/>
                <a:tc vMerge="1"/>
                <a:tc vMerge="1"/>
                <a:tc vMerge="1"/>
                <a:tc vMerge="1"/>
              </a:tr>
              <a:tr h="3490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Non-steroids: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Amiloride &amp; Triamterene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F">
                        <a:alpha val="9181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</a:tr>
              <a:tr h="3597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Na+ channels inhibitors.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Inhibition of Na influx through direct blockade of the epithelial sodium channel epithelial sodium channel (ENaC) on the lumen side of the kidney collecting tubule.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in Combination with Loop &amp; Thiazide Diuretics.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-Treatment for lithium-Induced Diabetes Insipidus.</a:t>
                      </a:r>
                      <a:endParaRPr sz="11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Hyperkalemia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-Renal Stones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(Triamterene).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Drug-drug interactions:</a:t>
                      </a:r>
                      <a:endParaRPr b="1"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hyperkalemia may develop if used with: 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-ACE inhibitors. -Angiotensin II receptor antagonists. -Potassium-sparing diuretics. -Potassium-containing supplements.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7825"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168" name="Google Shape;168;p22"/>
          <p:cNvSpPr/>
          <p:nvPr/>
        </p:nvSpPr>
        <p:spPr>
          <a:xfrm>
            <a:off x="7207038" y="5255699"/>
            <a:ext cx="258900" cy="180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/>
        </p:nvSpPr>
        <p:spPr>
          <a:xfrm>
            <a:off x="532950" y="343750"/>
            <a:ext cx="6494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Pharmacology Team 442</a:t>
            </a:r>
            <a:endParaRPr b="1" sz="4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2280000" y="1386713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Leaders</a:t>
            </a:r>
            <a:endParaRPr b="1" sz="3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098050" y="3617323"/>
            <a:ext cx="336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Members</a:t>
            </a:r>
            <a:endParaRPr b="1" sz="3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648939" y="4541813"/>
            <a:ext cx="2887500" cy="5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Faris Alseraye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Mohammad Alrashed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Abdullah Alsalem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Faisal Alomar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Saif Alotaibi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Rakan Alromayan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Ahmed Alemam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Saad Almogren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265989" y="4541813"/>
            <a:ext cx="26451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Farah Alfayez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Atheer AlKanhal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Shaden albassam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Aljazi AlBabtain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Rahaf Almotairi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Mayssam Aljaloud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Farah Alqazlan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Nourah Alfawaz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Rand Jarallah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67600" y="2321975"/>
            <a:ext cx="31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Mishal Alsuwayegh 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4192400" y="23219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Dena Alsuhaibani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68" y="8445835"/>
            <a:ext cx="375575" cy="3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928" y="8445833"/>
            <a:ext cx="375575" cy="3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648930" y="8975104"/>
            <a:ext cx="288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Naif Alobeily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648916" y="9469329"/>
            <a:ext cx="288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Abdullah Almawash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403704" y="10247700"/>
            <a:ext cx="4752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Theme was done by Mohammad Alrashed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68" y="7916576"/>
            <a:ext cx="375575" cy="3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harmacy Infographics by Slidesgo">
  <a:themeElements>
    <a:clrScheme name="Simple Light">
      <a:dk1>
        <a:srgbClr val="000000"/>
      </a:dk1>
      <a:lt1>
        <a:srgbClr val="FFFFFF"/>
      </a:lt1>
      <a:dk2>
        <a:srgbClr val="18B3C4"/>
      </a:dk2>
      <a:lt2>
        <a:srgbClr val="68D3D3"/>
      </a:lt2>
      <a:accent1>
        <a:srgbClr val="93D6D6"/>
      </a:accent1>
      <a:accent2>
        <a:srgbClr val="C4EEEE"/>
      </a:accent2>
      <a:accent3>
        <a:srgbClr val="FA8080"/>
      </a:accent3>
      <a:accent4>
        <a:srgbClr val="FFA9A9"/>
      </a:accent4>
      <a:accent5>
        <a:srgbClr val="FFE4E4"/>
      </a:accent5>
      <a:accent6>
        <a:srgbClr val="F2EB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