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9902950" cx="6858000"/>
  <p:notesSz cx="6858000" cy="9144000"/>
  <p:embeddedFontLst>
    <p:embeddedFont>
      <p:font typeface="Oxygen"/>
      <p:regular r:id="rId22"/>
      <p:bold r:id="rId23"/>
    </p:embeddedFont>
    <p:embeddedFont>
      <p:font typeface="Open Sans Medium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452997-FC12-45A5-9FA9-A7FDBCCD0456}">
  <a:tblStyle styleId="{B6452997-FC12-45A5-9FA9-A7FDBCCD04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6DF0CAE9-F498-4E51-A909-50ED7CB7BCC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  <p:guide pos="7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xygen-regular.fntdata"/><Relationship Id="rId21" Type="http://schemas.openxmlformats.org/officeDocument/2006/relationships/slide" Target="slides/slide15.xml"/><Relationship Id="rId24" Type="http://schemas.openxmlformats.org/officeDocument/2006/relationships/font" Target="fonts/OpenSansMedium-regular.fntdata"/><Relationship Id="rId23" Type="http://schemas.openxmlformats.org/officeDocument/2006/relationships/font" Target="fonts/Oxyge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Medium-italic.fntdata"/><Relationship Id="rId25" Type="http://schemas.openxmlformats.org/officeDocument/2006/relationships/font" Target="fonts/OpenSansMedium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OpenSans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360315" y="1143000"/>
            <a:ext cx="213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d055a0419d358ea_29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7d055a0419d358ea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954f2ea10_0_48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954f2ea1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954f2ea10_0_15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2954f2ea1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c70d1091bd98142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5c70d1091bd981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cfe93527b7a916_4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cfe93527b7a91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954f2ea10_0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954f2ea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93f243233cf69d_3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c93f243233cf69d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d055a0419d358ea_327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d055a0419d358ea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9b987d857f504fe_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9b987d857f504fe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 rot="5400000">
            <a:off x="287363" y="2820252"/>
            <a:ext cx="6283200" cy="5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 rot="5400000">
            <a:off x="1450913" y="3984141"/>
            <a:ext cx="8392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549518" y="2548191"/>
            <a:ext cx="83925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67916" y="2468864"/>
            <a:ext cx="59151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67916" y="6627185"/>
            <a:ext cx="59151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71488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471863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72381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72381" y="2427599"/>
            <a:ext cx="29013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2381" y="3617328"/>
            <a:ext cx="29013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3471863" y="2427599"/>
            <a:ext cx="2915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3471863" y="3617328"/>
            <a:ext cx="29154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800"/>
              <a:buFont typeface="Oxygen"/>
              <a:buNone/>
              <a:defRPr b="1" i="0" sz="4800" u="none" cap="none" strike="noStrike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Oxygen"/>
              <a:buChar char="•"/>
              <a:defRPr b="0" i="0" sz="2100" u="none" cap="none" strike="noStrike">
                <a:solidFill>
                  <a:srgbClr val="3A3838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•"/>
              <a:defRPr b="0" i="0" sz="1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xygen"/>
              <a:buChar char="•"/>
              <a:defRPr b="0" i="0" sz="15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SVqSqPOcah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4294967295" type="ctrTitle"/>
          </p:nvPr>
        </p:nvSpPr>
        <p:spPr>
          <a:xfrm>
            <a:off x="131850" y="2457675"/>
            <a:ext cx="65943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500"/>
              <a:buFont typeface="Open Sans"/>
              <a:buNone/>
            </a:pPr>
            <a:r>
              <a:rPr lang="en" sz="41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Renal Functions and Glomerular Filtration</a:t>
            </a:r>
            <a:r>
              <a:rPr i="0" lang="en" sz="41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41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 txBox="1"/>
          <p:nvPr>
            <p:ph idx="4294967295" type="subTitle"/>
          </p:nvPr>
        </p:nvSpPr>
        <p:spPr>
          <a:xfrm>
            <a:off x="2046450" y="4082323"/>
            <a:ext cx="2765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xygen"/>
              <a:buNone/>
            </a:pPr>
            <a:r>
              <a:rPr b="1" lang="en" sz="2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Renal Physiology</a:t>
            </a:r>
            <a:endParaRPr i="0" sz="2400" u="none" cap="none" strike="noStrike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" name="Google Shape;82;p13"/>
          <p:cNvCxnSpPr/>
          <p:nvPr/>
        </p:nvCxnSpPr>
        <p:spPr>
          <a:xfrm>
            <a:off x="2199376" y="3885003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83" name="Google Shape;83;p13"/>
          <p:cNvSpPr/>
          <p:nvPr/>
        </p:nvSpPr>
        <p:spPr>
          <a:xfrm>
            <a:off x="214000" y="217500"/>
            <a:ext cx="973699" cy="800100"/>
          </a:xfrm>
          <a:custGeom>
            <a:rect b="b" l="l" r="r" t="t"/>
            <a:pathLst>
              <a:path extrusionOk="0" fill="none" h="800100" w="973699">
                <a:moveTo>
                  <a:pt x="0" y="400050"/>
                </a:moveTo>
                <a:cubicBezTo>
                  <a:pt x="15340" y="180928"/>
                  <a:pt x="238151" y="-41533"/>
                  <a:pt x="486850" y="0"/>
                </a:cubicBezTo>
                <a:cubicBezTo>
                  <a:pt x="729110" y="-4076"/>
                  <a:pt x="942917" y="208090"/>
                  <a:pt x="973700" y="400050"/>
                </a:cubicBezTo>
                <a:cubicBezTo>
                  <a:pt x="971720" y="602107"/>
                  <a:pt x="742461" y="818541"/>
                  <a:pt x="486850" y="800100"/>
                </a:cubicBezTo>
                <a:cubicBezTo>
                  <a:pt x="250247" y="818170"/>
                  <a:pt x="16170" y="624880"/>
                  <a:pt x="0" y="400050"/>
                </a:cubicBezTo>
                <a:close/>
              </a:path>
              <a:path extrusionOk="0" h="800100" w="973699">
                <a:moveTo>
                  <a:pt x="0" y="400050"/>
                </a:moveTo>
                <a:cubicBezTo>
                  <a:pt x="-11065" y="172283"/>
                  <a:pt x="198265" y="7395"/>
                  <a:pt x="486850" y="0"/>
                </a:cubicBezTo>
                <a:cubicBezTo>
                  <a:pt x="765156" y="1984"/>
                  <a:pt x="945498" y="180005"/>
                  <a:pt x="973700" y="400050"/>
                </a:cubicBezTo>
                <a:cubicBezTo>
                  <a:pt x="944356" y="649648"/>
                  <a:pt x="746708" y="849968"/>
                  <a:pt x="486850" y="800100"/>
                </a:cubicBezTo>
                <a:cubicBezTo>
                  <a:pt x="212255" y="796973"/>
                  <a:pt x="10444" y="625982"/>
                  <a:pt x="0" y="40005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19050">
            <a:solidFill>
              <a:srgbClr val="E5DCDC">
                <a:alpha val="83529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2D7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470199" y="217492"/>
            <a:ext cx="973699" cy="800100"/>
          </a:xfrm>
          <a:custGeom>
            <a:rect b="b" l="l" r="r" t="t"/>
            <a:pathLst>
              <a:path extrusionOk="0" fill="none" h="800100" w="973699">
                <a:moveTo>
                  <a:pt x="0" y="400050"/>
                </a:moveTo>
                <a:cubicBezTo>
                  <a:pt x="15340" y="180928"/>
                  <a:pt x="238151" y="-41533"/>
                  <a:pt x="486850" y="0"/>
                </a:cubicBezTo>
                <a:cubicBezTo>
                  <a:pt x="729110" y="-4076"/>
                  <a:pt x="942917" y="208090"/>
                  <a:pt x="973700" y="400050"/>
                </a:cubicBezTo>
                <a:cubicBezTo>
                  <a:pt x="971720" y="602107"/>
                  <a:pt x="742461" y="818541"/>
                  <a:pt x="486850" y="800100"/>
                </a:cubicBezTo>
                <a:cubicBezTo>
                  <a:pt x="250247" y="818170"/>
                  <a:pt x="16170" y="624880"/>
                  <a:pt x="0" y="400050"/>
                </a:cubicBezTo>
                <a:close/>
              </a:path>
              <a:path extrusionOk="0" h="800100" w="973699">
                <a:moveTo>
                  <a:pt x="0" y="400050"/>
                </a:moveTo>
                <a:cubicBezTo>
                  <a:pt x="-11065" y="172283"/>
                  <a:pt x="198265" y="7395"/>
                  <a:pt x="486850" y="0"/>
                </a:cubicBezTo>
                <a:cubicBezTo>
                  <a:pt x="765156" y="1984"/>
                  <a:pt x="945498" y="180005"/>
                  <a:pt x="973700" y="400050"/>
                </a:cubicBezTo>
                <a:cubicBezTo>
                  <a:pt x="944356" y="649648"/>
                  <a:pt x="746708" y="849968"/>
                  <a:pt x="486850" y="800100"/>
                </a:cubicBezTo>
                <a:cubicBezTo>
                  <a:pt x="212255" y="796973"/>
                  <a:pt x="10444" y="625982"/>
                  <a:pt x="0" y="40005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19050">
            <a:solidFill>
              <a:srgbClr val="E5DCDC">
                <a:alpha val="83529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2D7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>
            <a:hlinkClick r:id="rId3"/>
          </p:cNvPr>
          <p:cNvSpPr txBox="1"/>
          <p:nvPr/>
        </p:nvSpPr>
        <p:spPr>
          <a:xfrm>
            <a:off x="4811550" y="8013690"/>
            <a:ext cx="1866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"/>
              <a:buChar char="✔"/>
            </a:pPr>
            <a:r>
              <a:rPr b="1" i="0" lang="en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Editing File </a:t>
            </a:r>
            <a:endParaRPr i="0" sz="1400" u="none" cap="none" strike="noStrike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104349" y="8382908"/>
            <a:ext cx="17598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Color Index: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Male’s Slides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Slides</a:t>
            </a:r>
            <a:endParaRPr i="0" sz="11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i="0" sz="1100" u="none" cap="none" strike="noStrike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i="0" sz="11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991521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B37370"/>
                </a:solidFill>
                <a:latin typeface="Open Sans"/>
                <a:ea typeface="Open Sans"/>
                <a:cs typeface="Open Sans"/>
                <a:sym typeface="Open Sans"/>
              </a:rPr>
              <a:t>L1</a:t>
            </a:r>
            <a:endParaRPr i="0" sz="1400" u="none" cap="none" strike="noStrike">
              <a:solidFill>
                <a:srgbClr val="B373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-157650" y="6585047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0" y="7751224"/>
            <a:ext cx="2500905" cy="1995264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68" y="7714679"/>
            <a:ext cx="2501028" cy="2068351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E2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8842" y="163677"/>
            <a:ext cx="1171850" cy="10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53369" y="-268953"/>
            <a:ext cx="2021952" cy="17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9750" y="127137"/>
            <a:ext cx="1314601" cy="980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/>
          <p:nvPr/>
        </p:nvSpPr>
        <p:spPr>
          <a:xfrm>
            <a:off x="1812388" y="3473138"/>
            <a:ext cx="1898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Factors related to the membrane itself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157238" y="2961963"/>
            <a:ext cx="1259400" cy="605700"/>
          </a:xfrm>
          <a:prstGeom prst="ellipse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"/>
          <p:cNvSpPr txBox="1"/>
          <p:nvPr/>
        </p:nvSpPr>
        <p:spPr>
          <a:xfrm>
            <a:off x="72050" y="2960925"/>
            <a:ext cx="1429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GFR is determined by :</a:t>
            </a:r>
            <a:endParaRPr b="1" sz="11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22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521250" y="1655100"/>
            <a:ext cx="5815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normally =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125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ml/min or 180 L/day =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20%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renal plasma flow.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156300" y="1159892"/>
            <a:ext cx="6545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GFR: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amount of glomerular filtrate formed in one minute, </a:t>
            </a: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represents the filtration of fluid from the glomerular capillaries into the renal tubules. </a:t>
            </a:r>
            <a:endParaRPr sz="13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343025" y="5059781"/>
            <a:ext cx="61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Net Filtration Pressure (NFP)</a:t>
            </a:r>
            <a:endParaRPr b="1" sz="2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03" name="Google Shape;303;p22"/>
          <p:cNvGraphicFramePr/>
          <p:nvPr/>
        </p:nvGraphicFramePr>
        <p:xfrm>
          <a:off x="172938" y="61609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{6DF0CAE9-F498-4E51-A909-50ED7CB7BCCC}</a:tableStyleId>
              </a:tblPr>
              <a:tblGrid>
                <a:gridCol w="1056975"/>
                <a:gridCol w="2777025"/>
                <a:gridCol w="2606950"/>
              </a:tblGrid>
              <a:tr h="466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Forces Opposing Filtration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Forces Favoring Filtration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</a:tr>
              <a:tr h="1205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Hydrostatic</a:t>
                      </a:r>
                      <a:endParaRPr b="1"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Bowman’s capsule hydrostatic pressure 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(PB) =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 mmHg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it increases = GFR decreases.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5394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can increases in urinary obstruction e.g. stones.</a:t>
                      </a:r>
                      <a:endParaRPr sz="1100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Glomerular hydrostatic pressure 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(PG) =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 mmHg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it increases = GFR Increases.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Osmotic</a:t>
                      </a:r>
                      <a:endParaRPr b="1"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Glomerular capillary colloid osmotic pressure 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(πG) =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32 mmHg. 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it increases = GFR decreases.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can increase due to </a:t>
                      </a:r>
                      <a:r>
                        <a:rPr lang="en" sz="11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in renal blood flow</a:t>
                      </a:r>
                      <a:endParaRPr sz="1100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(increased plasma proteins). </a:t>
                      </a:r>
                      <a:endParaRPr sz="1100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CCCC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(Due to an increase in either FF or PP)</a:t>
                      </a:r>
                      <a:endParaRPr sz="1100">
                        <a:solidFill>
                          <a:srgbClr val="CCCC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Bowman’s capsule colloid osmotic pressure 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(πB) = 0 mmHg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4" name="Google Shape;304;p22"/>
          <p:cNvSpPr txBox="1"/>
          <p:nvPr/>
        </p:nvSpPr>
        <p:spPr>
          <a:xfrm>
            <a:off x="1233275" y="9415575"/>
            <a:ext cx="4320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Net filtration pressure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60 − 18 − 32 =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+10 mm Hg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22"/>
          <p:cNvSpPr txBox="1"/>
          <p:nvPr/>
        </p:nvSpPr>
        <p:spPr>
          <a:xfrm>
            <a:off x="-35575" y="5595675"/>
            <a:ext cx="6858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NFP: </a:t>
            </a: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 net filtration pressure represents the sum of the hydrostatic and colloid osmotic forces that either favor or oppose filtration across the glomerular capillaries.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22"/>
          <p:cNvSpPr txBox="1"/>
          <p:nvPr/>
        </p:nvSpPr>
        <p:spPr>
          <a:xfrm>
            <a:off x="262946" y="493817"/>
            <a:ext cx="6332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Glomerular</a:t>
            </a: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Filtration Rate (GFR)</a:t>
            </a:r>
            <a:endParaRPr b="1" sz="2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7" name="Google Shape;307;p22"/>
          <p:cNvCxnSpPr/>
          <p:nvPr/>
        </p:nvCxnSpPr>
        <p:spPr>
          <a:xfrm>
            <a:off x="2199455" y="1054177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308" name="Google Shape;308;p22"/>
          <p:cNvCxnSpPr/>
          <p:nvPr/>
        </p:nvCxnSpPr>
        <p:spPr>
          <a:xfrm>
            <a:off x="2163880" y="5552372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309" name="Google Shape;309;p22"/>
          <p:cNvCxnSpPr>
            <a:stCxn id="297" idx="6"/>
            <a:endCxn id="310" idx="1"/>
          </p:cNvCxnSpPr>
          <p:nvPr/>
        </p:nvCxnSpPr>
        <p:spPr>
          <a:xfrm flipH="1" rot="10800000">
            <a:off x="1416638" y="2956713"/>
            <a:ext cx="395700" cy="308100"/>
          </a:xfrm>
          <a:prstGeom prst="curvedConnector3">
            <a:avLst>
              <a:gd fmla="val 50008" name="adj1"/>
            </a:avLst>
          </a:prstGeom>
          <a:noFill/>
          <a:ln cap="flat" cmpd="sng" w="9525">
            <a:solidFill>
              <a:srgbClr val="DD736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p22"/>
          <p:cNvCxnSpPr>
            <a:stCxn id="297" idx="6"/>
            <a:endCxn id="296" idx="1"/>
          </p:cNvCxnSpPr>
          <p:nvPr/>
        </p:nvCxnSpPr>
        <p:spPr>
          <a:xfrm>
            <a:off x="1416638" y="3264813"/>
            <a:ext cx="395700" cy="406500"/>
          </a:xfrm>
          <a:prstGeom prst="curvedConnector3">
            <a:avLst>
              <a:gd fmla="val 50006" name="adj1"/>
            </a:avLst>
          </a:prstGeom>
          <a:noFill/>
          <a:ln cap="flat" cmpd="sng" w="9525">
            <a:solidFill>
              <a:srgbClr val="DD736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p22"/>
          <p:cNvCxnSpPr>
            <a:stCxn id="310" idx="3"/>
            <a:endCxn id="313" idx="1"/>
          </p:cNvCxnSpPr>
          <p:nvPr/>
        </p:nvCxnSpPr>
        <p:spPr>
          <a:xfrm>
            <a:off x="4571800" y="2956780"/>
            <a:ext cx="315300" cy="300"/>
          </a:xfrm>
          <a:prstGeom prst="straightConnector1">
            <a:avLst/>
          </a:prstGeom>
          <a:noFill/>
          <a:ln cap="flat" cmpd="sng" w="9525">
            <a:solidFill>
              <a:srgbClr val="DD736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4" name="Google Shape;314;p22"/>
          <p:cNvSpPr txBox="1"/>
          <p:nvPr/>
        </p:nvSpPr>
        <p:spPr>
          <a:xfrm>
            <a:off x="4114863" y="3686430"/>
            <a:ext cx="1748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Filtering surface area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4106850" y="3312330"/>
            <a:ext cx="10854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Permeability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22"/>
          <p:cNvSpPr txBox="1"/>
          <p:nvPr/>
        </p:nvSpPr>
        <p:spPr>
          <a:xfrm>
            <a:off x="5812988" y="3271088"/>
            <a:ext cx="95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Capillary filtration coefficient      (Kf)</a:t>
            </a:r>
            <a:endParaRPr b="1" sz="10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7" name="Google Shape;317;p22"/>
          <p:cNvCxnSpPr>
            <a:stCxn id="314" idx="1"/>
            <a:endCxn id="296" idx="3"/>
          </p:cNvCxnSpPr>
          <p:nvPr/>
        </p:nvCxnSpPr>
        <p:spPr>
          <a:xfrm rot="10800000">
            <a:off x="3711063" y="3671280"/>
            <a:ext cx="403800" cy="1989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DD736E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318" name="Google Shape;318;p22"/>
          <p:cNvCxnSpPr>
            <a:stCxn id="296" idx="3"/>
            <a:endCxn id="315" idx="1"/>
          </p:cNvCxnSpPr>
          <p:nvPr/>
        </p:nvCxnSpPr>
        <p:spPr>
          <a:xfrm flipH="1" rot="10800000">
            <a:off x="3711088" y="3496088"/>
            <a:ext cx="395700" cy="175200"/>
          </a:xfrm>
          <a:prstGeom prst="curvedConnector3">
            <a:avLst>
              <a:gd fmla="val 50008" name="adj1"/>
            </a:avLst>
          </a:prstGeom>
          <a:noFill/>
          <a:ln cap="flat" cmpd="sng" w="9525">
            <a:solidFill>
              <a:srgbClr val="DD736E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19" name="Google Shape;319;p22"/>
          <p:cNvCxnSpPr/>
          <p:nvPr/>
        </p:nvCxnSpPr>
        <p:spPr>
          <a:xfrm>
            <a:off x="5800608" y="3361170"/>
            <a:ext cx="600" cy="662100"/>
          </a:xfrm>
          <a:prstGeom prst="straightConnector1">
            <a:avLst/>
          </a:prstGeom>
          <a:noFill/>
          <a:ln cap="flat" cmpd="sng" w="9525">
            <a:solidFill>
              <a:srgbClr val="DD736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22"/>
          <p:cNvCxnSpPr/>
          <p:nvPr/>
        </p:nvCxnSpPr>
        <p:spPr>
          <a:xfrm rot="10800000">
            <a:off x="5616226" y="3357637"/>
            <a:ext cx="192000" cy="3600"/>
          </a:xfrm>
          <a:prstGeom prst="straightConnector1">
            <a:avLst/>
          </a:prstGeom>
          <a:noFill/>
          <a:ln cap="flat" cmpd="sng" w="9525">
            <a:solidFill>
              <a:srgbClr val="DD736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22"/>
          <p:cNvCxnSpPr/>
          <p:nvPr/>
        </p:nvCxnSpPr>
        <p:spPr>
          <a:xfrm rot="10800000">
            <a:off x="5620988" y="4016218"/>
            <a:ext cx="192000" cy="3600"/>
          </a:xfrm>
          <a:prstGeom prst="straightConnector1">
            <a:avLst/>
          </a:prstGeom>
          <a:noFill/>
          <a:ln cap="flat" cmpd="sng" w="9525">
            <a:solidFill>
              <a:srgbClr val="DD736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22"/>
          <p:cNvSpPr txBox="1"/>
          <p:nvPr/>
        </p:nvSpPr>
        <p:spPr>
          <a:xfrm>
            <a:off x="4887238" y="2759000"/>
            <a:ext cx="1898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Net Filtration Pressure (NFP) </a:t>
            </a:r>
            <a:endParaRPr b="1" sz="10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across glomerular capillaries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22"/>
          <p:cNvSpPr txBox="1"/>
          <p:nvPr/>
        </p:nvSpPr>
        <p:spPr>
          <a:xfrm>
            <a:off x="1812400" y="2681680"/>
            <a:ext cx="2759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 sum of the forces acting across the membrane (starling forces)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>
            <a:off x="1724816" y="2173188"/>
            <a:ext cx="3337200" cy="386700"/>
          </a:xfrm>
          <a:prstGeom prst="rect">
            <a:avLst/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GFR= Kf x NFP=  12.5 x 10= 125 ml/min</a:t>
            </a:r>
            <a:endParaRPr sz="13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22"/>
          <p:cNvSpPr txBox="1"/>
          <p:nvPr/>
        </p:nvSpPr>
        <p:spPr>
          <a:xfrm>
            <a:off x="262950" y="4187272"/>
            <a:ext cx="6332100" cy="6621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Kf: </a:t>
            </a:r>
            <a:r>
              <a:rPr lang="en"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measure of the product of the Permeability and surface area of the glomerular capillaries. It cannot be measured directly</a:t>
            </a:r>
            <a:endParaRPr sz="12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/>
          <p:nvPr/>
        </p:nvSpPr>
        <p:spPr>
          <a:xfrm>
            <a:off x="6048496" y="-238500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23"/>
          <p:cNvSpPr txBox="1"/>
          <p:nvPr/>
        </p:nvSpPr>
        <p:spPr>
          <a:xfrm>
            <a:off x="0" y="1213875"/>
            <a:ext cx="47721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GFR can therefore be expressed as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GFR= Kf × (PG −PB −πG +πB)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Any factor that affect the parameters in the equation will affect the GFR.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However, Physiologic regulation of the GFR involves mechanism that affect mainly the PG (hydrostatic pressure in glomerular capillaries).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Kf, πG and PB can all get affected in disease conditions causing changes in GFR.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Filtration coefficient (Kf ): Kf = GFR / net filtration pressure -GFR for  both kidneys is about 125 ml/ min,the -- -net filtration pressure is 10 mm  Hg, - ppt download" id="330" name="Google Shape;3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080" y="1455864"/>
            <a:ext cx="2287924" cy="171594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3"/>
          <p:cNvSpPr txBox="1"/>
          <p:nvPr/>
        </p:nvSpPr>
        <p:spPr>
          <a:xfrm>
            <a:off x="262946" y="493817"/>
            <a:ext cx="6332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Glomerular Filtration Rate (GFR)</a:t>
            </a:r>
            <a:endParaRPr b="1" sz="2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2" name="Google Shape;332;p23"/>
          <p:cNvCxnSpPr/>
          <p:nvPr/>
        </p:nvCxnSpPr>
        <p:spPr>
          <a:xfrm>
            <a:off x="2199455" y="1054177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grpSp>
        <p:nvGrpSpPr>
          <p:cNvPr id="333" name="Google Shape;333;p23"/>
          <p:cNvGrpSpPr/>
          <p:nvPr/>
        </p:nvGrpSpPr>
        <p:grpSpPr>
          <a:xfrm>
            <a:off x="1463630" y="3484676"/>
            <a:ext cx="5149597" cy="712988"/>
            <a:chOff x="238125" y="2506075"/>
            <a:chExt cx="4379281" cy="673075"/>
          </a:xfrm>
        </p:grpSpPr>
        <p:sp>
          <p:nvSpPr>
            <p:cNvPr id="334" name="Google Shape;334;p23"/>
            <p:cNvSpPr/>
            <p:nvPr/>
          </p:nvSpPr>
          <p:spPr>
            <a:xfrm>
              <a:off x="238125" y="2506075"/>
              <a:ext cx="1643150" cy="673075"/>
            </a:xfrm>
            <a:custGeom>
              <a:rect b="b" l="l" r="r" t="t"/>
              <a:pathLst>
                <a:path extrusionOk="0" h="26923" w="65726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Arterial BP</a:t>
              </a:r>
              <a:endParaRPr b="1" i="0" sz="1100" u="none" cap="none" strike="noStrike">
                <a:solidFill>
                  <a:srgbClr val="434343"/>
                </a:solidFill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1606190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</a:t>
              </a: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Afferent arterioles       resistance</a:t>
              </a:r>
              <a:endParaRPr b="1" i="0" sz="1100" u="none" cap="none" strike="noStrike">
                <a:solidFill>
                  <a:srgbClr val="434343"/>
                </a:solidFill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973481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Efferent arteriole resistance</a:t>
              </a:r>
              <a:endParaRPr b="1" i="0" sz="1100" u="none" cap="none" strike="noStrike">
                <a:solidFill>
                  <a:srgbClr val="434343"/>
                </a:solidFill>
              </a:endParaRPr>
            </a:p>
          </p:txBody>
        </p:sp>
      </p:grpSp>
      <p:sp>
        <p:nvSpPr>
          <p:cNvPr id="337" name="Google Shape;337;p23"/>
          <p:cNvSpPr/>
          <p:nvPr/>
        </p:nvSpPr>
        <p:spPr>
          <a:xfrm>
            <a:off x="244763" y="3486478"/>
            <a:ext cx="1523400" cy="71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3"/>
          <p:cNvSpPr txBox="1"/>
          <p:nvPr/>
        </p:nvSpPr>
        <p:spPr>
          <a:xfrm>
            <a:off x="374362" y="3482800"/>
            <a:ext cx="12642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PG Depends on: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9" name="Google Shape;339;p23"/>
          <p:cNvCxnSpPr/>
          <p:nvPr/>
        </p:nvCxnSpPr>
        <p:spPr>
          <a:xfrm>
            <a:off x="2199455" y="525439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340" name="Google Shape;340;p23"/>
          <p:cNvSpPr txBox="1"/>
          <p:nvPr/>
        </p:nvSpPr>
        <p:spPr>
          <a:xfrm>
            <a:off x="-110550" y="4699739"/>
            <a:ext cx="70791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Calculations from males’ slides:</a:t>
            </a:r>
            <a:endParaRPr b="1" i="0" sz="2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262938" y="5505567"/>
            <a:ext cx="6332113" cy="2873622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GFR: 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125 ml/min or 180 L/day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Normal urinary output: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1.5 L/day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Daily reabsorption: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180 - 1.5 = 178.5 L/day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Percent reabsorbed: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178.5/180x100 = 99.2%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Percent excreted: 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100-99.2 = 0.8%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(Less then 1% becomes urine)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Obligatory urinary output: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0.5-0.6 L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Oliguria: 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&lt;300 ml/day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Anuria: 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&lt;50 ml/day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RBF (Renal blood flow):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1100  ml/min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RPF (Renal plasma flow): 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1100x0.55= 620 ml/min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137x60x24 = 190L/day ,If tubular reabsorption remains constant urine volume will increase from 1.5 to 19.5 L/day. 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/>
          <p:nvPr/>
        </p:nvSpPr>
        <p:spPr>
          <a:xfrm>
            <a:off x="5783650" y="-238500"/>
            <a:ext cx="9078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i="0" sz="4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24"/>
          <p:cNvPicPr preferRelativeResize="0"/>
          <p:nvPr/>
        </p:nvPicPr>
        <p:blipFill rotWithShape="1">
          <a:blip r:embed="rId3">
            <a:alphaModFix/>
          </a:blip>
          <a:srcRect b="0" l="2333" r="2428" t="0"/>
          <a:stretch/>
        </p:blipFill>
        <p:spPr>
          <a:xfrm>
            <a:off x="433375" y="2224765"/>
            <a:ext cx="5991244" cy="498357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4"/>
          <p:cNvSpPr txBox="1"/>
          <p:nvPr/>
        </p:nvSpPr>
        <p:spPr>
          <a:xfrm>
            <a:off x="2763900" y="7288174"/>
            <a:ext cx="1330200" cy="390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team 439</a:t>
            </a:r>
            <a:endParaRPr b="1">
              <a:solidFill>
                <a:srgbClr val="999999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49" name="Google Shape;349;p24"/>
          <p:cNvCxnSpPr/>
          <p:nvPr/>
        </p:nvCxnSpPr>
        <p:spPr>
          <a:xfrm>
            <a:off x="2199430" y="124033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350" name="Google Shape;350;p24"/>
          <p:cNvSpPr txBox="1"/>
          <p:nvPr/>
        </p:nvSpPr>
        <p:spPr>
          <a:xfrm>
            <a:off x="-110575" y="685679"/>
            <a:ext cx="70791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Juxtaglomerular</a:t>
            </a: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Apparatus </a:t>
            </a:r>
            <a:endParaRPr b="1" i="0" sz="2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2199450" y="333175"/>
            <a:ext cx="24591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7" name="Google Shape;357;p25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358" name="Google Shape;358;p25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5"/>
          <p:cNvGrpSpPr/>
          <p:nvPr/>
        </p:nvGrpSpPr>
        <p:grpSpPr>
          <a:xfrm>
            <a:off x="573689" y="613894"/>
            <a:ext cx="612825" cy="620077"/>
            <a:chOff x="-31094350" y="3194000"/>
            <a:chExt cx="292225" cy="291650"/>
          </a:xfrm>
        </p:grpSpPr>
        <p:sp>
          <p:nvSpPr>
            <p:cNvPr id="360" name="Google Shape;360;p25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25"/>
          <p:cNvSpPr/>
          <p:nvPr/>
        </p:nvSpPr>
        <p:spPr>
          <a:xfrm>
            <a:off x="209750" y="1961750"/>
            <a:ext cx="6438525" cy="39802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which of the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following Factor is constricting the Efferent?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209738" y="1961750"/>
            <a:ext cx="862854" cy="298763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Q1</a:t>
            </a:r>
            <a:endParaRPr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25"/>
          <p:cNvSpPr txBox="1"/>
          <p:nvPr/>
        </p:nvSpPr>
        <p:spPr>
          <a:xfrm>
            <a:off x="438150" y="2469138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Angiotensin II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Epinephrine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Sympathetic stimulation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Endothelin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25"/>
          <p:cNvSpPr/>
          <p:nvPr/>
        </p:nvSpPr>
        <p:spPr>
          <a:xfrm>
            <a:off x="209750" y="3609898"/>
            <a:ext cx="6438525" cy="39802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Which cell is the sensor elemen Chemoreceptors (Na,K and Cl)?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25"/>
          <p:cNvSpPr/>
          <p:nvPr/>
        </p:nvSpPr>
        <p:spPr>
          <a:xfrm>
            <a:off x="209738" y="3609900"/>
            <a:ext cx="862854" cy="298763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Q2</a:t>
            </a:r>
            <a:endParaRPr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25"/>
          <p:cNvSpPr txBox="1"/>
          <p:nvPr/>
        </p:nvSpPr>
        <p:spPr>
          <a:xfrm>
            <a:off x="438150" y="4074550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 Granular cells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 Macula densa cells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 Mesangial cells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 Epithelial Cells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25"/>
          <p:cNvSpPr/>
          <p:nvPr/>
        </p:nvSpPr>
        <p:spPr>
          <a:xfrm>
            <a:off x="209750" y="5271850"/>
            <a:ext cx="6438525" cy="39802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Which type of nephron have Vasa Recta capillary?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25"/>
          <p:cNvSpPr/>
          <p:nvPr/>
        </p:nvSpPr>
        <p:spPr>
          <a:xfrm>
            <a:off x="209738" y="5271850"/>
            <a:ext cx="862854" cy="298763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Q3</a:t>
            </a:r>
            <a:endParaRPr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25"/>
          <p:cNvSpPr txBox="1"/>
          <p:nvPr/>
        </p:nvSpPr>
        <p:spPr>
          <a:xfrm>
            <a:off x="438150" y="5728525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Cortical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B.Aff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erent arteriole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 Juxtamedullary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 Pyramids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209750" y="7019500"/>
            <a:ext cx="6438525" cy="711154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Which one of the following removes the </a:t>
            </a: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additional wastes from the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blood,adds them to the filtrate.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209737" y="7019512"/>
            <a:ext cx="862854" cy="298763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Q4</a:t>
            </a:r>
            <a:endParaRPr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25"/>
          <p:cNvSpPr txBox="1"/>
          <p:nvPr/>
        </p:nvSpPr>
        <p:spPr>
          <a:xfrm>
            <a:off x="438150" y="7730650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A.Glomerular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Filtration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Tubular reabsorption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C.Excretion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D.Tubular secretion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/>
          <p:nvPr/>
        </p:nvSpPr>
        <p:spPr>
          <a:xfrm>
            <a:off x="2199450" y="333175"/>
            <a:ext cx="24591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5" name="Google Shape;385;p26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386" name="Google Shape;386;p26"/>
          <p:cNvSpPr/>
          <p:nvPr/>
        </p:nvSpPr>
        <p:spPr>
          <a:xfrm>
            <a:off x="200400" y="2069375"/>
            <a:ext cx="6438525" cy="391054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Filtrate contains all plasma except: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26"/>
          <p:cNvSpPr/>
          <p:nvPr/>
        </p:nvSpPr>
        <p:spPr>
          <a:xfrm>
            <a:off x="200400" y="1977050"/>
            <a:ext cx="862854" cy="298779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Q5</a:t>
            </a:r>
            <a:endParaRPr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209738" y="2429650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Blood cells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 Albumin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 P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lasma proteins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 A and C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219075" y="3698300"/>
            <a:ext cx="6438525" cy="498796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Which of the following prevents medium-sized protein filtration?</a:t>
            </a:r>
            <a:r>
              <a:rPr i="0" lang="en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219103" y="3614900"/>
            <a:ext cx="862854" cy="298779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Q6</a:t>
            </a:r>
            <a:endParaRPr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26"/>
          <p:cNvSpPr txBox="1"/>
          <p:nvPr/>
        </p:nvSpPr>
        <p:spPr>
          <a:xfrm>
            <a:off x="209738" y="4197100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Fenestration (pore) of glomerular endothelial cells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Basal lamina of glomerulus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Slit membrane between pedicels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great wall of China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26"/>
          <p:cNvSpPr txBox="1"/>
          <p:nvPr/>
        </p:nvSpPr>
        <p:spPr>
          <a:xfrm rot="10800000">
            <a:off x="2371725" y="5228500"/>
            <a:ext cx="41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Answers: 1-A , 2-B, 3-C, 4-</a:t>
            </a:r>
            <a:r>
              <a:rPr i="0" lang="en" sz="1400" u="none" cap="none" strike="noStrike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D , 5-D, 6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-C</a:t>
            </a:r>
            <a:endParaRPr i="0" sz="1400" u="none" cap="none" strike="noStrike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3" name="Google Shape;393;p26"/>
          <p:cNvGrpSpPr/>
          <p:nvPr/>
        </p:nvGrpSpPr>
        <p:grpSpPr>
          <a:xfrm>
            <a:off x="219338" y="6027827"/>
            <a:ext cx="6187133" cy="391057"/>
            <a:chOff x="4411970" y="2233974"/>
            <a:chExt cx="1413297" cy="189063"/>
          </a:xfrm>
        </p:grpSpPr>
        <p:sp>
          <p:nvSpPr>
            <p:cNvPr id="394" name="Google Shape;394;p26"/>
            <p:cNvSpPr/>
            <p:nvPr/>
          </p:nvSpPr>
          <p:spPr>
            <a:xfrm>
              <a:off x="4411973" y="2278610"/>
              <a:ext cx="1413295" cy="144427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Expla</a:t>
              </a: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in the biphasic effect in Efferent arteriole constriction</a:t>
              </a:r>
              <a:endParaRPr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SAQs</a:t>
              </a:r>
              <a:endParaRPr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6" name="Google Shape;396;p26"/>
          <p:cNvSpPr txBox="1"/>
          <p:nvPr/>
        </p:nvSpPr>
        <p:spPr>
          <a:xfrm>
            <a:off x="200400" y="6575338"/>
            <a:ext cx="6225000" cy="6081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B7B7B7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If constriction is moderate the </a:t>
            </a:r>
            <a:r>
              <a:rPr b="1" lang="en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PG</a:t>
            </a:r>
            <a:r>
              <a:rPr lang="en">
                <a:solidFill>
                  <a:srgbClr val="B7B7B7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would increase and increase the GFR.</a:t>
            </a:r>
            <a:endParaRPr>
              <a:solidFill>
                <a:srgbClr val="B7B7B7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B7B7B7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But if the</a:t>
            </a:r>
            <a:r>
              <a:rPr lang="en">
                <a:solidFill>
                  <a:srgbClr val="B7B7B7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constriction</a:t>
            </a:r>
            <a:r>
              <a:rPr lang="en">
                <a:solidFill>
                  <a:srgbClr val="B7B7B7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is Severe the </a:t>
            </a:r>
            <a:r>
              <a:rPr b="1" lang="en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πG</a:t>
            </a:r>
            <a:r>
              <a:rPr lang="en">
                <a:solidFill>
                  <a:srgbClr val="B7B7B7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which decreases the GFR.</a:t>
            </a:r>
            <a:endParaRPr i="0" u="none" cap="none" strike="noStrike">
              <a:solidFill>
                <a:srgbClr val="B7B7B7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97" name="Google Shape;397;p26"/>
          <p:cNvSpPr/>
          <p:nvPr/>
        </p:nvSpPr>
        <p:spPr>
          <a:xfrm>
            <a:off x="219298" y="7692951"/>
            <a:ext cx="6187143" cy="298747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Enumerate the Forces Opposing Filtration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26"/>
          <p:cNvSpPr/>
          <p:nvPr/>
        </p:nvSpPr>
        <p:spPr>
          <a:xfrm>
            <a:off x="219312" y="7600639"/>
            <a:ext cx="1148251" cy="298763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F5EF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SAQs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26"/>
          <p:cNvSpPr txBox="1"/>
          <p:nvPr/>
        </p:nvSpPr>
        <p:spPr>
          <a:xfrm>
            <a:off x="219325" y="8172850"/>
            <a:ext cx="6187200" cy="6081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Answer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: Bowman’s capsule hydrostatic pressure,Glomerular capillary colloid osmotic pressure</a:t>
            </a:r>
            <a:endParaRPr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26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6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26"/>
          <p:cNvGrpSpPr/>
          <p:nvPr/>
        </p:nvGrpSpPr>
        <p:grpSpPr>
          <a:xfrm>
            <a:off x="551689" y="613894"/>
            <a:ext cx="612825" cy="620077"/>
            <a:chOff x="-31094350" y="3194000"/>
            <a:chExt cx="292225" cy="291650"/>
          </a:xfrm>
        </p:grpSpPr>
        <p:sp>
          <p:nvSpPr>
            <p:cNvPr id="403" name="Google Shape;403;p26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 txBox="1"/>
          <p:nvPr/>
        </p:nvSpPr>
        <p:spPr>
          <a:xfrm>
            <a:off x="1276200" y="5757930"/>
            <a:ext cx="1977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Hadeel alsaiari</a:t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Shahad alhemiden</a:t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27"/>
          <p:cNvSpPr/>
          <p:nvPr/>
        </p:nvSpPr>
        <p:spPr>
          <a:xfrm>
            <a:off x="4026292" y="9310275"/>
            <a:ext cx="2747700" cy="3540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physio442@gmail.com</a:t>
            </a:r>
            <a:endParaRPr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27"/>
          <p:cNvSpPr txBox="1"/>
          <p:nvPr/>
        </p:nvSpPr>
        <p:spPr>
          <a:xfrm>
            <a:off x="1754100" y="257925"/>
            <a:ext cx="33498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Members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8" name="Google Shape;418;p27"/>
          <p:cNvCxnSpPr/>
          <p:nvPr/>
        </p:nvCxnSpPr>
        <p:spPr>
          <a:xfrm flipH="1" rot="10800000">
            <a:off x="1764750" y="1248000"/>
            <a:ext cx="3328500" cy="9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419" name="Google Shape;419;p27"/>
          <p:cNvSpPr txBox="1"/>
          <p:nvPr/>
        </p:nvSpPr>
        <p:spPr>
          <a:xfrm>
            <a:off x="1870500" y="1719831"/>
            <a:ext cx="3117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Team Leaders </a:t>
            </a:r>
            <a:endParaRPr b="1" i="0" sz="2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0" name="Google Shape;420;p27"/>
          <p:cNvCxnSpPr/>
          <p:nvPr/>
        </p:nvCxnSpPr>
        <p:spPr>
          <a:xfrm>
            <a:off x="2564850" y="2288931"/>
            <a:ext cx="1728300" cy="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21" name="Google Shape;421;p27"/>
          <p:cNvGrpSpPr/>
          <p:nvPr/>
        </p:nvGrpSpPr>
        <p:grpSpPr>
          <a:xfrm>
            <a:off x="5298318" y="2514775"/>
            <a:ext cx="747969" cy="849595"/>
            <a:chOff x="-55576850" y="3198125"/>
            <a:chExt cx="279625" cy="319025"/>
          </a:xfrm>
        </p:grpSpPr>
        <p:sp>
          <p:nvSpPr>
            <p:cNvPr id="422" name="Google Shape;422;p27"/>
            <p:cNvSpPr/>
            <p:nvPr/>
          </p:nvSpPr>
          <p:spPr>
            <a:xfrm>
              <a:off x="-55576850" y="33359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-55539850" y="319812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-55539850" y="327532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-55316150" y="3335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27"/>
          <p:cNvGrpSpPr/>
          <p:nvPr/>
        </p:nvGrpSpPr>
        <p:grpSpPr>
          <a:xfrm>
            <a:off x="820843" y="2514780"/>
            <a:ext cx="878914" cy="849588"/>
            <a:chOff x="-55595775" y="3982375"/>
            <a:chExt cx="319025" cy="319250"/>
          </a:xfrm>
        </p:grpSpPr>
        <p:sp>
          <p:nvSpPr>
            <p:cNvPr id="427" name="Google Shape;427;p27"/>
            <p:cNvSpPr/>
            <p:nvPr/>
          </p:nvSpPr>
          <p:spPr>
            <a:xfrm>
              <a:off x="-55441400" y="3982375"/>
              <a:ext cx="125250" cy="145175"/>
            </a:xfrm>
            <a:custGeom>
              <a:rect b="b" l="l" r="r" t="t"/>
              <a:pathLst>
                <a:path extrusionOk="0" h="5807" w="501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-55343725" y="4203125"/>
              <a:ext cx="66975" cy="41000"/>
            </a:xfrm>
            <a:custGeom>
              <a:rect b="b" l="l" r="r" t="t"/>
              <a:pathLst>
                <a:path extrusionOk="0" h="1640" w="2679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-55557950" y="4019625"/>
              <a:ext cx="147300" cy="94525"/>
            </a:xfrm>
            <a:custGeom>
              <a:rect b="b" l="l" r="r" t="t"/>
              <a:pathLst>
                <a:path extrusionOk="0" h="3781" w="5892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-55557950" y="4042450"/>
              <a:ext cx="206375" cy="259175"/>
            </a:xfrm>
            <a:custGeom>
              <a:rect b="b" l="l" r="r" t="t"/>
              <a:pathLst>
                <a:path extrusionOk="0" h="10367" w="8255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-55335050" y="4136200"/>
              <a:ext cx="18900" cy="64600"/>
            </a:xfrm>
            <a:custGeom>
              <a:rect b="b" l="l" r="r" t="t"/>
              <a:pathLst>
                <a:path extrusionOk="0" h="2584" w="756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-555957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7"/>
          <p:cNvSpPr txBox="1"/>
          <p:nvPr/>
        </p:nvSpPr>
        <p:spPr>
          <a:xfrm>
            <a:off x="130638" y="3481943"/>
            <a:ext cx="225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Razan Almohanna</a:t>
            </a:r>
            <a:endParaRPr b="1" i="0" sz="1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4" name="Google Shape;434;p27"/>
          <p:cNvCxnSpPr/>
          <p:nvPr/>
        </p:nvCxnSpPr>
        <p:spPr>
          <a:xfrm flipH="1" rot="10800000">
            <a:off x="370800" y="4373818"/>
            <a:ext cx="1779000" cy="54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435" name="Google Shape;435;p27"/>
          <p:cNvSpPr txBox="1"/>
          <p:nvPr/>
        </p:nvSpPr>
        <p:spPr>
          <a:xfrm>
            <a:off x="4629040" y="3481943"/>
            <a:ext cx="2086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Khalid Alrasheed </a:t>
            </a:r>
            <a:endParaRPr b="1" i="0" sz="1600" u="none" cap="none" strike="noStrike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6" name="Google Shape;436;p27"/>
          <p:cNvCxnSpPr/>
          <p:nvPr/>
        </p:nvCxnSpPr>
        <p:spPr>
          <a:xfrm>
            <a:off x="4818492" y="4375784"/>
            <a:ext cx="1707600" cy="15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437" name="Google Shape;437;p27"/>
          <p:cNvSpPr txBox="1"/>
          <p:nvPr/>
        </p:nvSpPr>
        <p:spPr>
          <a:xfrm>
            <a:off x="1754100" y="4998581"/>
            <a:ext cx="3349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Team Members </a:t>
            </a:r>
            <a:endParaRPr b="1" i="0" sz="2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8" name="Google Shape;438;p27"/>
          <p:cNvCxnSpPr/>
          <p:nvPr/>
        </p:nvCxnSpPr>
        <p:spPr>
          <a:xfrm>
            <a:off x="2564850" y="5567979"/>
            <a:ext cx="1728300" cy="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9" name="Google Shape;439;p27"/>
          <p:cNvSpPr/>
          <p:nvPr/>
        </p:nvSpPr>
        <p:spPr>
          <a:xfrm>
            <a:off x="890708" y="6273047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7"/>
          <p:cNvSpPr txBox="1"/>
          <p:nvPr/>
        </p:nvSpPr>
        <p:spPr>
          <a:xfrm>
            <a:off x="4188300" y="5722125"/>
            <a:ext cx="17790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Azzam Alotaibi</a:t>
            </a:r>
            <a:endParaRPr b="1" sz="1500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1" name="Google Shape;441;p27"/>
          <p:cNvGrpSpPr/>
          <p:nvPr/>
        </p:nvGrpSpPr>
        <p:grpSpPr>
          <a:xfrm>
            <a:off x="4070308" y="9370472"/>
            <a:ext cx="275799" cy="233612"/>
            <a:chOff x="-35839800" y="3561025"/>
            <a:chExt cx="291450" cy="291650"/>
          </a:xfrm>
        </p:grpSpPr>
        <p:sp>
          <p:nvSpPr>
            <p:cNvPr id="442" name="Google Shape;442;p27"/>
            <p:cNvSpPr/>
            <p:nvPr/>
          </p:nvSpPr>
          <p:spPr>
            <a:xfrm>
              <a:off x="-35772850" y="3612425"/>
              <a:ext cx="155200" cy="142575"/>
            </a:xfrm>
            <a:custGeom>
              <a:rect b="b" l="l" r="r" t="t"/>
              <a:pathLst>
                <a:path extrusionOk="0" h="5703" w="6208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-35621625" y="3694325"/>
              <a:ext cx="73275" cy="143375"/>
            </a:xfrm>
            <a:custGeom>
              <a:rect b="b" l="l" r="r" t="t"/>
              <a:pathLst>
                <a:path extrusionOk="0" h="5735" w="2931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-35827200" y="3748675"/>
              <a:ext cx="263100" cy="104000"/>
            </a:xfrm>
            <a:custGeom>
              <a:rect b="b" l="l" r="r" t="t"/>
              <a:pathLst>
                <a:path extrusionOk="0" h="4160" w="10524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-35831925" y="3635275"/>
              <a:ext cx="41775" cy="85075"/>
            </a:xfrm>
            <a:custGeom>
              <a:rect b="b" l="l" r="r" t="t"/>
              <a:pathLst>
                <a:path extrusionOk="0" h="3403" w="1671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-35601150" y="3635275"/>
              <a:ext cx="43350" cy="85075"/>
            </a:xfrm>
            <a:custGeom>
              <a:rect b="b" l="l" r="r" t="t"/>
              <a:pathLst>
                <a:path extrusionOk="0" h="3403" w="1734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-35750000" y="3561025"/>
              <a:ext cx="111075" cy="35675"/>
            </a:xfrm>
            <a:custGeom>
              <a:rect b="b" l="l" r="r" t="t"/>
              <a:pathLst>
                <a:path extrusionOk="0" h="1427" w="4443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-35839800" y="3694325"/>
              <a:ext cx="72500" cy="143375"/>
            </a:xfrm>
            <a:custGeom>
              <a:rect b="b" l="l" r="r" t="t"/>
              <a:pathLst>
                <a:path extrusionOk="0" h="5735" w="290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27"/>
          <p:cNvSpPr txBox="1"/>
          <p:nvPr/>
        </p:nvSpPr>
        <p:spPr>
          <a:xfrm flipH="1">
            <a:off x="3429050" y="8958025"/>
            <a:ext cx="33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3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Theme was done by Shatha Almutib</a:t>
            </a:r>
            <a:endParaRPr b="1" i="0" sz="1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27"/>
          <p:cNvSpPr txBox="1"/>
          <p:nvPr/>
        </p:nvSpPr>
        <p:spPr>
          <a:xfrm>
            <a:off x="158388" y="3811031"/>
            <a:ext cx="2203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Raneem Alwatban</a:t>
            </a:r>
            <a:endParaRPr b="1" i="0" sz="1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4410338" y="3811018"/>
            <a:ext cx="252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Othman Alabdullah </a:t>
            </a:r>
            <a:endParaRPr b="1" i="0" sz="1600" u="none" cap="none" strike="noStrike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890708" y="5950108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7"/>
          <p:cNvSpPr/>
          <p:nvPr/>
        </p:nvSpPr>
        <p:spPr>
          <a:xfrm>
            <a:off x="3915233" y="6067946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7"/>
          <p:cNvSpPr/>
          <p:nvPr/>
        </p:nvSpPr>
        <p:spPr>
          <a:xfrm>
            <a:off x="-169675" y="6931225"/>
            <a:ext cx="4239981" cy="3103880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7"/>
          <p:cNvSpPr/>
          <p:nvPr/>
        </p:nvSpPr>
        <p:spPr>
          <a:xfrm>
            <a:off x="118323" y="7847198"/>
            <a:ext cx="2332395" cy="1825921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7"/>
          <p:cNvSpPr/>
          <p:nvPr/>
        </p:nvSpPr>
        <p:spPr>
          <a:xfrm>
            <a:off x="118259" y="7813754"/>
            <a:ext cx="2332381" cy="1892789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E2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724500" y="514888"/>
            <a:ext cx="37611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Objectives 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>
            <a:off x="2375500" y="13673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00" name="Google Shape;100;p14"/>
          <p:cNvSpPr/>
          <p:nvPr/>
        </p:nvSpPr>
        <p:spPr>
          <a:xfrm rot="5400000">
            <a:off x="519560" y="399983"/>
            <a:ext cx="1235458" cy="1078219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 rot="5400000">
            <a:off x="468892" y="435759"/>
            <a:ext cx="1295006" cy="103643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819393" y="635741"/>
            <a:ext cx="594029" cy="606697"/>
            <a:chOff x="5049725" y="1435050"/>
            <a:chExt cx="486550" cy="481850"/>
          </a:xfrm>
        </p:grpSpPr>
        <p:sp>
          <p:nvSpPr>
            <p:cNvPr id="103" name="Google Shape;103;p14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4"/>
          <p:cNvSpPr txBox="1"/>
          <p:nvPr/>
        </p:nvSpPr>
        <p:spPr>
          <a:xfrm>
            <a:off x="179400" y="1984099"/>
            <a:ext cx="64992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Enumerate general functions of the kidney.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Describe the functional anatomy of urinary system and nephron.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Identify and describe that the nephron is the structural and function unit of the kidney. </a:t>
            </a:r>
            <a:endParaRPr i="0" sz="14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Explain glomerular filtration membrane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&amp; filtration forces.</a:t>
            </a:r>
            <a:endParaRPr i="0" sz="14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Describe mechanism of filtration &amp; composition of the glomerular filtrate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Calculate the net filtration pressure using parameters of Starling forces.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Identify and describe the factors controlling GFR in terms of starling forces, permeability with respect to size, shape and electrical charges and filtration coefficient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157650" y="6585047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 rot="10800000">
            <a:off x="4267146" y="-400418"/>
            <a:ext cx="3362379" cy="2724517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 rot="10800000">
            <a:off x="4410021" y="-423155"/>
            <a:ext cx="3362379" cy="2724517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157650" y="6669713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>
            <p:ph idx="4294967295" type="subTitle"/>
          </p:nvPr>
        </p:nvSpPr>
        <p:spPr>
          <a:xfrm>
            <a:off x="5349388" y="8689931"/>
            <a:ext cx="11979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xygen"/>
              <a:buNone/>
            </a:pPr>
            <a:r>
              <a:rPr b="1" lang="en" sz="14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https://youtu.be/SVqSqPOcahY</a:t>
            </a:r>
            <a:endParaRPr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3" name="Google Shape;113;p14"/>
          <p:cNvGrpSpPr/>
          <p:nvPr/>
        </p:nvGrpSpPr>
        <p:grpSpPr>
          <a:xfrm>
            <a:off x="5349375" y="8689939"/>
            <a:ext cx="1197781" cy="848407"/>
            <a:chOff x="3386036" y="1746339"/>
            <a:chExt cx="397907" cy="279762"/>
          </a:xfrm>
        </p:grpSpPr>
        <p:sp>
          <p:nvSpPr>
            <p:cNvPr id="114" name="Google Shape;114;p14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626" r="0" t="0"/>
          <a:stretch/>
        </p:blipFill>
        <p:spPr>
          <a:xfrm>
            <a:off x="3436565" y="7524346"/>
            <a:ext cx="2918311" cy="1898327"/>
          </a:xfrm>
          <a:prstGeom prst="rect">
            <a:avLst/>
          </a:prstGeom>
          <a:noFill/>
          <a:ln cap="flat" cmpd="sng" w="476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15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12" y="7516325"/>
            <a:ext cx="2726000" cy="1914375"/>
          </a:xfrm>
          <a:prstGeom prst="rect">
            <a:avLst/>
          </a:prstGeom>
          <a:noFill/>
          <a:ln cap="flat" cmpd="sng" w="476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15"/>
          <p:cNvSpPr txBox="1"/>
          <p:nvPr/>
        </p:nvSpPr>
        <p:spPr>
          <a:xfrm>
            <a:off x="685800" y="295599"/>
            <a:ext cx="5486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Functions of the Kidney</a:t>
            </a:r>
            <a:endParaRPr b="1" i="0" sz="3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2199450" y="961536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25" name="Google Shape;125;p15"/>
          <p:cNvSpPr/>
          <p:nvPr/>
        </p:nvSpPr>
        <p:spPr>
          <a:xfrm>
            <a:off x="4765478" y="1782687"/>
            <a:ext cx="1371900" cy="4884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Regulation</a:t>
            </a:r>
            <a:endParaRPr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807626" y="1768275"/>
            <a:ext cx="1284900" cy="5172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Synthetic Function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176450" y="2401500"/>
            <a:ext cx="3080700" cy="13815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Glucose</a:t>
            </a:r>
            <a:r>
              <a:rPr lang="en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(Gluconeogenesis)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1,25-dihydroxy</a:t>
            </a: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Vitamin D</a:t>
            </a: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activation</a:t>
            </a: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(calcitriol)</a:t>
            </a:r>
            <a:endParaRPr sz="10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Hormone production</a:t>
            </a: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Erythropoietin</a:t>
            </a:r>
            <a:r>
              <a:rPr lang="en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Acts on bone marrow</a:t>
            </a:r>
            <a:r>
              <a:rPr lang="en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Renin</a:t>
            </a:r>
            <a:r>
              <a:rPr lang="en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Acts in kidneys</a:t>
            </a:r>
            <a:r>
              <a:rPr lang="en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Hormone secretion, metabolism, &amp; excretion</a:t>
            </a: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0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1618125" y="3923975"/>
            <a:ext cx="3623400" cy="10503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Blood with metabolic waste products</a:t>
            </a: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e.g. Urea, Creatinine,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Benzoate, Penicillin, Saccharin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Uric Acid and Bilirubin</a:t>
            </a:r>
            <a:endParaRPr sz="10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Ingested Toxins</a:t>
            </a:r>
            <a:endParaRPr b="1" sz="10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e.g. Drugs &amp; Pesticides</a:t>
            </a:r>
            <a:endParaRPr sz="10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3600850" y="2521575"/>
            <a:ext cx="3080700" cy="10503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Water</a:t>
            </a:r>
            <a:r>
              <a:rPr lang="en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(extracellular fluid volume)</a:t>
            </a:r>
            <a:endParaRPr sz="10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Electrolytes</a:t>
            </a:r>
            <a:r>
              <a:rPr lang="en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(Na+, K+, HCO 3-, Ca++)</a:t>
            </a:r>
            <a:endParaRPr sz="10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Acid-base</a:t>
            </a:r>
            <a:endParaRPr sz="10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Arterial BP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Blood pH</a:t>
            </a:r>
            <a:endParaRPr sz="10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0" name="Google Shape;130;p15"/>
          <p:cNvCxnSpPr>
            <a:stCxn id="131" idx="0"/>
            <a:endCxn id="125" idx="0"/>
          </p:cNvCxnSpPr>
          <p:nvPr/>
        </p:nvCxnSpPr>
        <p:spPr>
          <a:xfrm flipH="1" rot="-5400000">
            <a:off x="4260900" y="592400"/>
            <a:ext cx="358500" cy="2022300"/>
          </a:xfrm>
          <a:prstGeom prst="bentConnector3">
            <a:avLst>
              <a:gd fmla="val -66423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5"/>
          <p:cNvCxnSpPr>
            <a:stCxn id="126" idx="0"/>
            <a:endCxn id="131" idx="0"/>
          </p:cNvCxnSpPr>
          <p:nvPr/>
        </p:nvCxnSpPr>
        <p:spPr>
          <a:xfrm rot="-5400000">
            <a:off x="2267426" y="606825"/>
            <a:ext cx="344100" cy="1978800"/>
          </a:xfrm>
          <a:prstGeom prst="bentConnector3">
            <a:avLst>
              <a:gd fmla="val 16916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15"/>
          <p:cNvCxnSpPr>
            <a:stCxn id="127" idx="0"/>
            <a:endCxn id="126" idx="2"/>
          </p:cNvCxnSpPr>
          <p:nvPr/>
        </p:nvCxnSpPr>
        <p:spPr>
          <a:xfrm flipH="1" rot="5400000">
            <a:off x="1525400" y="2210100"/>
            <a:ext cx="116100" cy="266700"/>
          </a:xfrm>
          <a:prstGeom prst="bentConnector3">
            <a:avLst>
              <a:gd fmla="val 4996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15"/>
          <p:cNvCxnSpPr>
            <a:stCxn id="129" idx="0"/>
            <a:endCxn id="125" idx="2"/>
          </p:cNvCxnSpPr>
          <p:nvPr/>
        </p:nvCxnSpPr>
        <p:spPr>
          <a:xfrm rot="-5400000">
            <a:off x="5171050" y="2241225"/>
            <a:ext cx="250500" cy="3102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5"/>
          <p:cNvCxnSpPr/>
          <p:nvPr/>
        </p:nvCxnSpPr>
        <p:spPr>
          <a:xfrm>
            <a:off x="3428465" y="980960"/>
            <a:ext cx="2700" cy="7008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5"/>
          <p:cNvCxnSpPr>
            <a:stCxn id="131" idx="2"/>
            <a:endCxn id="128" idx="0"/>
          </p:cNvCxnSpPr>
          <p:nvPr/>
        </p:nvCxnSpPr>
        <p:spPr>
          <a:xfrm>
            <a:off x="3429000" y="1871000"/>
            <a:ext cx="900" cy="20529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5"/>
          <p:cNvSpPr/>
          <p:nvPr/>
        </p:nvSpPr>
        <p:spPr>
          <a:xfrm>
            <a:off x="2743050" y="1424300"/>
            <a:ext cx="1371900" cy="4467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Excretion</a:t>
            </a:r>
            <a:endParaRPr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1156800" y="5490216"/>
            <a:ext cx="4544324" cy="1836850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Naturally occurring vitamin D (cholecalciferol)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Vit D1</a:t>
            </a:r>
            <a:endParaRPr sz="12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Liver             hydroxylation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25-hydroxycholecalciferol (25-OHD3) </a:t>
            </a:r>
            <a:r>
              <a:rPr lang="en" sz="12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Vit D2</a:t>
            </a:r>
            <a:endParaRPr sz="12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Kidneys            1α-hydroxylase enzyme             PTH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1,25-dihydroxycholecalciferol (1,25-(OH)2D3)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So with kidney failure patients might get osteoporosis due to decreased VIt D</a:t>
            </a:r>
            <a:endParaRPr sz="12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1156800" y="5115251"/>
            <a:ext cx="4544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Male’s slides only </a:t>
            </a:r>
            <a:endParaRPr b="1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39" name="Google Shape;139;p15"/>
          <p:cNvSpPr/>
          <p:nvPr/>
        </p:nvSpPr>
        <p:spPr>
          <a:xfrm flipH="1" rot="10800000">
            <a:off x="2947296" y="5805326"/>
            <a:ext cx="339529" cy="165527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2315370" y="6348866"/>
            <a:ext cx="339529" cy="165527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/>
          <p:nvPr/>
        </p:nvSpPr>
        <p:spPr>
          <a:xfrm rot="-10799929">
            <a:off x="4486886" y="6348863"/>
            <a:ext cx="339529" cy="16551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4230625" y="9495850"/>
            <a:ext cx="1330200" cy="3249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team 439</a:t>
            </a:r>
            <a:endParaRPr b="1">
              <a:solidFill>
                <a:srgbClr val="999999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48" name="Google Shape;148;p16"/>
          <p:cNvGraphicFramePr/>
          <p:nvPr/>
        </p:nvGraphicFramePr>
        <p:xfrm>
          <a:off x="277212" y="2424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{B6452997-FC12-45A5-9FA9-A7FDBCCD0456}</a:tableStyleId>
              </a:tblPr>
              <a:tblGrid>
                <a:gridCol w="1937900"/>
                <a:gridCol w="1807350"/>
                <a:gridCol w="2558325"/>
              </a:tblGrid>
              <a:tr h="4541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Structure of </a:t>
                      </a:r>
                      <a:r>
                        <a:rPr lang="en" sz="2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b="1" lang="en" sz="2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ephron</a:t>
                      </a:r>
                      <a:endParaRPr b="1" sz="2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chemeClr val="dk1"/>
                    </a:solidFill>
                  </a:tcPr>
                </a:tc>
                <a:tc hMerge="1"/>
                <a:tc hMerge="1"/>
              </a:tr>
              <a:tr h="56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Glomerulus</a:t>
                      </a:r>
                      <a:r>
                        <a:rPr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Bowman’s Capsule: 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Tubules: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</a:tr>
              <a:tr h="393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capillary tuft associated with a renal tubule, In which large amount of fluid is filtered from blood. Filtrate collects in capsular space, flows into renal tubule.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 u="none" cap="none" strike="noStrike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Blind end of the tubules, completely surrounds the glomerulus and receives the filtrate. 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which filtered fluid eventually is converted into urine, they’re divided into different sections with different structural and functional characteristics: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A6BD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Proximal tubules (in cortex)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A6BD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Loop of henle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A6BD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Distal tubule (in cortex)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A6BD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Connecting tubule, cortical collecting, and the cortical collecting ducts, which run downward in the medulla and become: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A6BD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medullary collecting ducts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sp>
        <p:nvSpPr>
          <p:cNvPr id="149" name="Google Shape;149;p16"/>
          <p:cNvSpPr txBox="1"/>
          <p:nvPr/>
        </p:nvSpPr>
        <p:spPr>
          <a:xfrm>
            <a:off x="685800" y="295599"/>
            <a:ext cx="548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 Nephron</a:t>
            </a:r>
            <a:endParaRPr b="1" i="0" sz="3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0" name="Google Shape;150;p16"/>
          <p:cNvCxnSpPr/>
          <p:nvPr/>
        </p:nvCxnSpPr>
        <p:spPr>
          <a:xfrm>
            <a:off x="2199450" y="961536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51" name="Google Shape;151;p16"/>
          <p:cNvSpPr txBox="1"/>
          <p:nvPr/>
        </p:nvSpPr>
        <p:spPr>
          <a:xfrm>
            <a:off x="277201" y="1052400"/>
            <a:ext cx="63036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It is the functional and structural unit of the kidney</a:t>
            </a:r>
            <a:endParaRPr sz="11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ach kidney has 1 Million nephrons, each nephron is capable of urine formation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The kidney cannot regenerate new nephrons. 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After age 40, the number of functioning nephrons usually decreases about 10 per cent every 10 years; thus, at age 80, many people have 40 percent fewer functioning nephrons than they did at age 40.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100"/>
              <a:buFont typeface="Oxygen"/>
              <a:buChar char="●"/>
            </a:pPr>
            <a:r>
              <a:rPr lang="en" sz="1100">
                <a:solidFill>
                  <a:srgbClr val="93C47D"/>
                </a:solidFill>
                <a:latin typeface="Oxygen"/>
                <a:ea typeface="Oxygen"/>
                <a:cs typeface="Oxygen"/>
                <a:sym typeface="Oxygen"/>
              </a:rPr>
              <a:t>Not all nephrons work ideally, remember this for Lec4</a:t>
            </a:r>
            <a:endParaRPr sz="1100">
              <a:solidFill>
                <a:srgbClr val="6D9EE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005" y="5950144"/>
            <a:ext cx="1967804" cy="128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763" y="7735962"/>
            <a:ext cx="1967801" cy="1900089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16"/>
          <p:cNvSpPr txBox="1"/>
          <p:nvPr/>
        </p:nvSpPr>
        <p:spPr>
          <a:xfrm>
            <a:off x="254438" y="7774007"/>
            <a:ext cx="43092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Parts of nephron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8 to 10 cortical collecting ducts join to form a single larger collecting duct (about 250) that runs downward into the medulla and becomes the medullary collecting duct.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collecting ducts merge to form larger ducts that eventually empty into the renal pelvis through the tips of the renal papillae.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254438" y="7643111"/>
            <a:ext cx="3099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Only in males’ slides</a:t>
            </a:r>
            <a:r>
              <a:rPr b="1" lang="en" sz="8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17"/>
          <p:cNvGraphicFramePr/>
          <p:nvPr/>
        </p:nvGraphicFramePr>
        <p:xfrm>
          <a:off x="246898" y="12674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{B6452997-FC12-45A5-9FA9-A7FDBCCD0456}</a:tableStyleId>
              </a:tblPr>
              <a:tblGrid>
                <a:gridCol w="1322575"/>
                <a:gridCol w="2531600"/>
                <a:gridCol w="2510025"/>
              </a:tblGrid>
              <a:tr h="503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Types of nephron</a:t>
                      </a:r>
                      <a:endParaRPr sz="23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chemeClr val="dk1"/>
                    </a:solidFill>
                  </a:tcPr>
                </a:tc>
                <a:tc hMerge="1"/>
                <a:tc hMerge="1"/>
              </a:tr>
              <a:tr h="50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Superficial</a:t>
                      </a: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(Cortical)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(85%)</a:t>
                      </a:r>
                      <a:endParaRPr b="1" sz="13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Juxtamedullary (15%)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</a:tr>
              <a:tr h="61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Originate in outer ⅔ of cortex.</a:t>
                      </a:r>
                      <a:endParaRPr sz="13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Originate in Inner ⅓ of cortex.</a:t>
                      </a:r>
                      <a:endParaRPr sz="13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80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features</a:t>
                      </a:r>
                      <a:endParaRPr b="1"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have short loops of Henle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have long loops of henle extended into the medulla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168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used daily except in case of dehydration </a:t>
                      </a:r>
                      <a:endParaRPr sz="1300">
                        <a:solidFill>
                          <a:schemeClr val="accent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maints salt gradient, helps conserve water 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(due to vasa recta)</a:t>
                      </a:r>
                      <a:endParaRPr sz="1300">
                        <a:solidFill>
                          <a:schemeClr val="accent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in dehydration 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1-2% of blood flows through</a:t>
                      </a:r>
                      <a:r>
                        <a:rPr lang="en" sz="13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juxtamedullary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nephrons</a:t>
                      </a:r>
                      <a:endParaRPr sz="13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3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will be explained in next lectures)</a:t>
                      </a:r>
                      <a:endParaRPr sz="13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69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Capillary Type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Peritubular capillaries</a:t>
                      </a:r>
                      <a:endParaRPr sz="1300" u="none" cap="none" strike="noStrike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A6BD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Peritubular capillaries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A6BD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Vasa Recta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58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Urine Formation </a:t>
                      </a:r>
                      <a:endParaRPr b="1"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Dilute urine</a:t>
                      </a:r>
                      <a:endParaRPr sz="1300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Concentrated urine</a:t>
                      </a:r>
                      <a:endParaRPr sz="1300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43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Osmolality</a:t>
                      </a:r>
                      <a:endParaRPr b="1" sz="13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 300 mOsm/kg</a:t>
                      </a:r>
                      <a:endParaRPr sz="1300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&gt; 300 mOsm/kg</a:t>
                      </a:r>
                      <a:endParaRPr sz="1300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150" y="7442400"/>
            <a:ext cx="2192950" cy="2092400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17"/>
          <p:cNvSpPr/>
          <p:nvPr/>
        </p:nvSpPr>
        <p:spPr>
          <a:xfrm>
            <a:off x="6040196" y="-238500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685800" y="295599"/>
            <a:ext cx="548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 Nephron</a:t>
            </a:r>
            <a:endParaRPr b="1" i="0" sz="3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4" name="Google Shape;164;p17"/>
          <p:cNvCxnSpPr/>
          <p:nvPr/>
        </p:nvCxnSpPr>
        <p:spPr>
          <a:xfrm>
            <a:off x="2199450" y="961536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65" name="Google Shape;165;p17"/>
          <p:cNvSpPr txBox="1"/>
          <p:nvPr/>
        </p:nvSpPr>
        <p:spPr>
          <a:xfrm>
            <a:off x="246900" y="7410250"/>
            <a:ext cx="4019700" cy="22146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Renal corpuscle comprises 4 main cell types:</a:t>
            </a:r>
            <a:endParaRPr b="1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xygen"/>
              <a:buChar char="●"/>
            </a:pPr>
            <a:r>
              <a:rPr b="1" lang="en" sz="13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Endothelial cells</a:t>
            </a:r>
            <a:r>
              <a:rPr lang="en" sz="13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: are fenestrated. </a:t>
            </a:r>
            <a:endParaRPr sz="1300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Oxygen"/>
              <a:buChar char="●"/>
            </a:pPr>
            <a:r>
              <a:rPr b="1" lang="en" sz="13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Visceral </a:t>
            </a:r>
            <a:r>
              <a:rPr b="1" lang="en" sz="13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epithelial cells (podocytes):</a:t>
            </a:r>
            <a:r>
              <a:rPr lang="en" sz="13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which support the delicate glomerular basement membrane by </a:t>
            </a:r>
            <a:r>
              <a:rPr lang="en" sz="13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pseudopodia</a:t>
            </a:r>
            <a:r>
              <a:rPr lang="en" sz="13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. </a:t>
            </a:r>
            <a:endParaRPr sz="1300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Oxygen"/>
              <a:buChar char="●"/>
            </a:pPr>
            <a:r>
              <a:rPr b="1" lang="en" sz="13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Parietal </a:t>
            </a:r>
            <a:r>
              <a:rPr b="1" lang="en" sz="13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epithelial cells</a:t>
            </a:r>
            <a:r>
              <a:rPr lang="en" sz="13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: </a:t>
            </a:r>
            <a:r>
              <a:rPr lang="en" sz="13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cover the Bowman's capsule. </a:t>
            </a:r>
            <a:endParaRPr sz="1300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Oxygen"/>
              <a:buChar char="●"/>
            </a:pPr>
            <a:r>
              <a:rPr b="1" lang="en" sz="13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Mesangial cells</a:t>
            </a:r>
            <a:r>
              <a:rPr lang="en" sz="13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: </a:t>
            </a:r>
            <a:r>
              <a:rPr lang="en" sz="13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contractile cells</a:t>
            </a:r>
            <a:endParaRPr sz="1300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 Type I Medullary Interstitial Cells secrete PGE2</a:t>
            </a:r>
            <a:endParaRPr sz="1300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/>
        </p:nvSpPr>
        <p:spPr>
          <a:xfrm>
            <a:off x="685800" y="295599"/>
            <a:ext cx="5486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Glomerular</a:t>
            </a: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membrane</a:t>
            </a:r>
            <a:endParaRPr b="1" i="0" sz="3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283925" y="6387951"/>
            <a:ext cx="6289920" cy="97887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Between endothelium and epithelium 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w/o visible gaps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</a:t>
            </a:r>
            <a:r>
              <a:rPr b="1"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prevents: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larger proteins.</a:t>
            </a:r>
            <a:endParaRPr sz="11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048496" y="-238500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88350" y="1373366"/>
            <a:ext cx="66813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Blood in the Glomerulus is separated from the fluid in the Bowman’s space by a filtration barrier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(Glomerular membrane)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/ (filtration membrane). 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Ultrafiltration</a:t>
            </a: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occurs at the barrier between the blood and the in the renal corpuscle or Bowman's capsule in the kidneys.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It allow the passage of molecules up to 70,000 D. </a:t>
            </a:r>
            <a:r>
              <a:rPr lang="en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(Due to the higher pressure). </a:t>
            </a:r>
            <a:endParaRPr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Albumin 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(proteins in general)</a:t>
            </a: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does not normally pass as they are repelled by the negative charge of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Glycoproteins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(the material of Basement membrane).</a:t>
            </a: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                 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Blood cells don't normally pass because of their large size.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It </a:t>
            </a: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onsists of Three layers</a:t>
            </a:r>
            <a:endParaRPr b="1"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(All are negative)</a:t>
            </a:r>
            <a:endParaRPr b="1" sz="11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2095500" y="796770"/>
            <a:ext cx="26670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 slides</a:t>
            </a:r>
            <a:endParaRPr b="1" sz="800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الكلام من سلايدات البنات بس دكتور العيال شرحها على صور</a:t>
            </a:r>
            <a:endParaRPr sz="800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284032" y="5261968"/>
            <a:ext cx="6289920" cy="97887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                        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Single 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layer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with endothelial fenestrations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(70-90n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m)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</a:t>
            </a:r>
            <a:r>
              <a:rPr b="1"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prevents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: blood cells </a:t>
            </a:r>
            <a:endParaRPr sz="11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  			          allows: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all component of blood plasma.</a:t>
            </a:r>
            <a:endParaRPr sz="11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284301" y="6387929"/>
            <a:ext cx="1661389" cy="645166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Basement</a:t>
            </a:r>
            <a:endParaRPr b="1"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Membrane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284359" y="5261991"/>
            <a:ext cx="1661389" cy="645142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Capillary </a:t>
            </a:r>
            <a:endParaRPr b="1"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Endothelium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284138" y="7498389"/>
            <a:ext cx="6289920" cy="97887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                       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Single epithelial lining of Bowman’s Capsule, During</a:t>
            </a:r>
            <a:endParaRPr sz="11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     filtration the fluid moves between their 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foot processes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(pseudopodia) in filtration slits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(25 nm)</a:t>
            </a:r>
            <a:endParaRPr sz="11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prevents: 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medium-sized proteins.</a:t>
            </a:r>
            <a:endParaRPr sz="11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284359" y="7498377"/>
            <a:ext cx="1661389" cy="645142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Podocytes</a:t>
            </a:r>
            <a:endParaRPr b="1"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493" y="5261966"/>
            <a:ext cx="1046673" cy="97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745" y="6387948"/>
            <a:ext cx="1052680" cy="97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7000" y="7498379"/>
            <a:ext cx="1070989" cy="9788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18"/>
          <p:cNvCxnSpPr/>
          <p:nvPr/>
        </p:nvCxnSpPr>
        <p:spPr>
          <a:xfrm>
            <a:off x="2228700" y="1013906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84" name="Google Shape;184;p18"/>
          <p:cNvSpPr txBox="1"/>
          <p:nvPr/>
        </p:nvSpPr>
        <p:spPr>
          <a:xfrm>
            <a:off x="1459400" y="8493616"/>
            <a:ext cx="3939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*4-8 nm size particles can be easily filtered*.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575" y="6015124"/>
            <a:ext cx="1231499" cy="103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685800" y="295599"/>
            <a:ext cx="548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Renal Blood Flow</a:t>
            </a:r>
            <a:endParaRPr b="1" i="0" sz="3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2" name="Google Shape;192;p19"/>
          <p:cNvCxnSpPr/>
          <p:nvPr/>
        </p:nvCxnSpPr>
        <p:spPr>
          <a:xfrm>
            <a:off x="2199450" y="893811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grpSp>
        <p:nvGrpSpPr>
          <p:cNvPr id="193" name="Google Shape;193;p19"/>
          <p:cNvGrpSpPr/>
          <p:nvPr/>
        </p:nvGrpSpPr>
        <p:grpSpPr>
          <a:xfrm>
            <a:off x="248380" y="2068836"/>
            <a:ext cx="6363957" cy="1047007"/>
            <a:chOff x="250075" y="3245432"/>
            <a:chExt cx="6319719" cy="1047007"/>
          </a:xfrm>
        </p:grpSpPr>
        <p:sp>
          <p:nvSpPr>
            <p:cNvPr id="194" name="Google Shape;194;p19"/>
            <p:cNvSpPr/>
            <p:nvPr/>
          </p:nvSpPr>
          <p:spPr>
            <a:xfrm>
              <a:off x="319975" y="3361907"/>
              <a:ext cx="6249820" cy="93053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</a:t>
              </a:r>
              <a:r>
                <a:rPr b="1"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Features of renal circulation:</a:t>
              </a:r>
              <a:endParaRPr b="1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1- High blood flow rate (1200 ml/min). </a:t>
              </a:r>
              <a:r>
                <a:rPr lang="en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20% × 5 L = 1 L/min ≈ 1200 ml/min</a:t>
              </a:r>
              <a:endPara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2- Presence of two capillary beds: </a:t>
              </a:r>
              <a:r>
                <a:rPr b="1"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glomerular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</a:t>
              </a:r>
              <a:r>
                <a:rPr b="1"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peritubular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>
                <a:solidFill>
                  <a:srgbClr val="D5A6BD"/>
                </a:solidFill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50075" y="3245432"/>
              <a:ext cx="416656" cy="385943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245675" y="3157541"/>
            <a:ext cx="6363909" cy="819562"/>
            <a:chOff x="272247" y="4609645"/>
            <a:chExt cx="6281619" cy="948457"/>
          </a:xfrm>
        </p:grpSpPr>
        <p:sp>
          <p:nvSpPr>
            <p:cNvPr id="197" name="Google Shape;197;p19"/>
            <p:cNvSpPr/>
            <p:nvPr/>
          </p:nvSpPr>
          <p:spPr>
            <a:xfrm>
              <a:off x="304047" y="4740458"/>
              <a:ext cx="6249820" cy="817644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Efferent and afferent arterioles are major sites of </a:t>
              </a:r>
              <a:r>
                <a:rPr b="1"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renal resistance. </a:t>
              </a:r>
              <a:endParaRPr b="1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they have high blood pressure.</a:t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72247" y="4620273"/>
              <a:ext cx="416656" cy="339123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5A6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72250" y="4609645"/>
              <a:ext cx="416656" cy="385943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5A6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248377" y="1207140"/>
            <a:ext cx="6363956" cy="819610"/>
            <a:chOff x="236692" y="2038475"/>
            <a:chExt cx="6317208" cy="819610"/>
          </a:xfrm>
        </p:grpSpPr>
        <p:sp>
          <p:nvSpPr>
            <p:cNvPr id="201" name="Google Shape;201;p19"/>
            <p:cNvSpPr/>
            <p:nvPr/>
          </p:nvSpPr>
          <p:spPr>
            <a:xfrm>
              <a:off x="304081" y="2099540"/>
              <a:ext cx="6249820" cy="758545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Renal blood flow to the kidney = 20% of cardiac output. 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And the blood flows to each kidney through a renal artery.</a:t>
              </a:r>
              <a:endParaRPr>
                <a:solidFill>
                  <a:srgbClr val="D5A6BD"/>
                </a:solidFill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272276" y="2038475"/>
              <a:ext cx="345474" cy="314602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5A6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36692" y="2038482"/>
              <a:ext cx="416656" cy="385943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5A6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19"/>
          <p:cNvGrpSpPr/>
          <p:nvPr/>
        </p:nvGrpSpPr>
        <p:grpSpPr>
          <a:xfrm>
            <a:off x="446102" y="4166778"/>
            <a:ext cx="181401" cy="168350"/>
            <a:chOff x="4960900" y="2433225"/>
            <a:chExt cx="48525" cy="60050"/>
          </a:xfrm>
        </p:grpSpPr>
        <p:sp>
          <p:nvSpPr>
            <p:cNvPr id="205" name="Google Shape;205;p19"/>
            <p:cNvSpPr/>
            <p:nvPr/>
          </p:nvSpPr>
          <p:spPr>
            <a:xfrm>
              <a:off x="4974225" y="2433225"/>
              <a:ext cx="35200" cy="60050"/>
            </a:xfrm>
            <a:custGeom>
              <a:rect b="b" l="l" r="r" t="t"/>
              <a:pathLst>
                <a:path extrusionOk="0" h="2402" w="1408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4960900" y="2433225"/>
              <a:ext cx="35175" cy="60050"/>
            </a:xfrm>
            <a:custGeom>
              <a:rect b="b" l="l" r="r" t="t"/>
              <a:pathLst>
                <a:path extrusionOk="0" h="2402" w="1407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9"/>
          <p:cNvSpPr txBox="1"/>
          <p:nvPr/>
        </p:nvSpPr>
        <p:spPr>
          <a:xfrm>
            <a:off x="705961" y="4050748"/>
            <a:ext cx="4028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Blood flow: 1200 ml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We use in filtration process: 625 ml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Amount filtered: 125 ml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19"/>
          <p:cNvSpPr/>
          <p:nvPr/>
        </p:nvSpPr>
        <p:spPr>
          <a:xfrm flipH="1">
            <a:off x="3900399" y="4480452"/>
            <a:ext cx="213900" cy="2523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4091442" y="4408455"/>
            <a:ext cx="642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20%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687150" y="5107899"/>
            <a:ext cx="5486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Renal blood </a:t>
            </a: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vessels </a:t>
            </a:r>
            <a:endParaRPr b="1" i="0" sz="3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1" name="Google Shape;211;p19"/>
          <p:cNvCxnSpPr/>
          <p:nvPr/>
        </p:nvCxnSpPr>
        <p:spPr>
          <a:xfrm>
            <a:off x="2200800" y="5706111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212" name="Google Shape;212;p19"/>
          <p:cNvCxnSpPr>
            <a:stCxn id="213" idx="2"/>
            <a:endCxn id="214" idx="6"/>
          </p:cNvCxnSpPr>
          <p:nvPr/>
        </p:nvCxnSpPr>
        <p:spPr>
          <a:xfrm flipH="1" rot="10800000">
            <a:off x="200425" y="7685973"/>
            <a:ext cx="6363900" cy="546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5" name="Google Shape;215;p19"/>
          <p:cNvCxnSpPr/>
          <p:nvPr/>
        </p:nvCxnSpPr>
        <p:spPr>
          <a:xfrm rot="10800000">
            <a:off x="5948332" y="7794051"/>
            <a:ext cx="0" cy="9147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19"/>
          <p:cNvSpPr/>
          <p:nvPr/>
        </p:nvSpPr>
        <p:spPr>
          <a:xfrm>
            <a:off x="4692574" y="8284193"/>
            <a:ext cx="1967700" cy="10920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Vasa recta.</a:t>
            </a:r>
            <a:r>
              <a:rPr lang="en" sz="1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(vasa= blood vessels , recta=مستقيم)</a:t>
            </a: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5332287" y="7255786"/>
            <a:ext cx="1232100" cy="860100"/>
          </a:xfrm>
          <a:prstGeom prst="ellipse">
            <a:avLst/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Peritubular capillaries</a:t>
            </a:r>
            <a:endParaRPr i="0" sz="9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7" name="Google Shape;217;p19"/>
          <p:cNvCxnSpPr/>
          <p:nvPr/>
        </p:nvCxnSpPr>
        <p:spPr>
          <a:xfrm rot="10800000">
            <a:off x="2476630" y="8170624"/>
            <a:ext cx="0" cy="8280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9"/>
          <p:cNvSpPr/>
          <p:nvPr/>
        </p:nvSpPr>
        <p:spPr>
          <a:xfrm>
            <a:off x="1860879" y="7310516"/>
            <a:ext cx="1231500" cy="860100"/>
          </a:xfrm>
          <a:prstGeom prst="ellipse">
            <a:avLst/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Glomeruli</a:t>
            </a:r>
            <a:endParaRPr i="0" sz="1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9" name="Google Shape;219;p19"/>
          <p:cNvCxnSpPr/>
          <p:nvPr/>
        </p:nvCxnSpPr>
        <p:spPr>
          <a:xfrm rot="10800000">
            <a:off x="4212323" y="6337165"/>
            <a:ext cx="0" cy="13488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19"/>
          <p:cNvSpPr/>
          <p:nvPr/>
        </p:nvSpPr>
        <p:spPr>
          <a:xfrm>
            <a:off x="3596581" y="7278786"/>
            <a:ext cx="1231500" cy="860100"/>
          </a:xfrm>
          <a:prstGeom prst="ellipse">
            <a:avLst/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2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fferent arteriole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(Exit) 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1" name="Google Shape;221;p19"/>
          <p:cNvCxnSpPr/>
          <p:nvPr/>
        </p:nvCxnSpPr>
        <p:spPr>
          <a:xfrm flipH="1" rot="10800000">
            <a:off x="814821" y="6892499"/>
            <a:ext cx="2700" cy="5595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19"/>
          <p:cNvSpPr/>
          <p:nvPr/>
        </p:nvSpPr>
        <p:spPr>
          <a:xfrm>
            <a:off x="200425" y="7310523"/>
            <a:ext cx="1231500" cy="860100"/>
          </a:xfrm>
          <a:prstGeom prst="ellipse">
            <a:avLst/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2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fferent arteriole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(Arrive)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3228479" y="6041486"/>
            <a:ext cx="1967700" cy="10920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Delivers blood from glomeruli to peritubular capillaries</a:t>
            </a: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has high pressure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1301225" y="8331450"/>
            <a:ext cx="2350800" cy="12342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Capillary network that produces filtrate that enters the urinary tubules. </a:t>
            </a:r>
            <a:r>
              <a:rPr lang="en" sz="1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Higher pressure than all the other capillaries of the body because it’s located between two arterioles with high pressure and this high pressure = favor filtration </a:t>
            </a:r>
            <a:endParaRPr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200425" y="6057695"/>
            <a:ext cx="1967700" cy="10920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Delivers blood into the glomeruli.</a:t>
            </a:r>
            <a:r>
              <a:rPr lang="en" sz="12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It has a bigger diameter compared to Efferent, it has high pressure.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/>
        </p:nvSpPr>
        <p:spPr>
          <a:xfrm>
            <a:off x="1607425" y="4788687"/>
            <a:ext cx="5201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Removes additional wastes from the blood, adds them to the filtrate. </a:t>
            </a:r>
            <a:endParaRPr i="0" sz="12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1599600" y="3905452"/>
            <a:ext cx="51369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Removes useful solutes from the filtrate, and returns them to the blood. 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1" name="Google Shape;2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4" y="4031177"/>
            <a:ext cx="1257475" cy="139667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0"/>
          <p:cNvSpPr/>
          <p:nvPr/>
        </p:nvSpPr>
        <p:spPr>
          <a:xfrm>
            <a:off x="-549296" y="3831492"/>
            <a:ext cx="2022900" cy="1813200"/>
          </a:xfrm>
          <a:prstGeom prst="arc">
            <a:avLst>
              <a:gd fmla="val 16200000" name="adj1"/>
              <a:gd fmla="val 5093306" name="adj2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2067304" y="6076250"/>
            <a:ext cx="1886400" cy="38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Excretion </a:t>
            </a:r>
            <a:endParaRPr b="1" i="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 flipH="1">
            <a:off x="2047204" y="4411041"/>
            <a:ext cx="1886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Tubular Secretion </a:t>
            </a:r>
            <a:endParaRPr b="1" i="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2112154" y="3554092"/>
            <a:ext cx="22956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Tubular reabsorp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ion </a:t>
            </a:r>
            <a:endParaRPr b="1" i="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2103600" y="2533777"/>
            <a:ext cx="4754400" cy="608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Glomerular filtration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1st</a:t>
            </a:r>
            <a:r>
              <a:rPr b="1"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step of urine formation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u="none" cap="none" strike="noStrik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1674450" y="3008127"/>
            <a:ext cx="50619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Filtration of fluid from glomerular capillaries into renal tubules and creates a plasma-like filtrate of the blood.</a:t>
            </a: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It  contains all substances present in plasma, </a:t>
            </a: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except blood cells and protein 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2576600" y="5272415"/>
            <a:ext cx="3748200" cy="704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Water conservation:</a:t>
            </a:r>
            <a:r>
              <a:rPr lang="en" sz="11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 (happens before excretion and it’s only for juxtamedullary) 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Removes water from the urine and returns it to blood, concentrates wastes.</a:t>
            </a:r>
            <a:endParaRPr sz="1100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108449" y="1246653"/>
            <a:ext cx="66411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 primary function of kidney is to clear unneeded substances from the blood to be excreted in urine.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Urinary excretion rate = Filtration  - Reabsorption  + Secretion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1" lang="en" sz="1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Steps of </a:t>
            </a:r>
            <a:r>
              <a:rPr b="1" lang="en" sz="17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Urine Formation</a:t>
            </a: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b="1" lang="en" sz="17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7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renal processes </a:t>
            </a: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0" name="Google Shape;240;p20"/>
          <p:cNvCxnSpPr/>
          <p:nvPr/>
        </p:nvCxnSpPr>
        <p:spPr>
          <a:xfrm flipH="1">
            <a:off x="1595404" y="2844056"/>
            <a:ext cx="2400" cy="3483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0"/>
          <p:cNvCxnSpPr/>
          <p:nvPr/>
        </p:nvCxnSpPr>
        <p:spPr>
          <a:xfrm flipH="1">
            <a:off x="1473595" y="4703008"/>
            <a:ext cx="126000" cy="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0"/>
          <p:cNvCxnSpPr/>
          <p:nvPr/>
        </p:nvCxnSpPr>
        <p:spPr>
          <a:xfrm flipH="1">
            <a:off x="1592354" y="2853718"/>
            <a:ext cx="505800" cy="9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1593455" y="3834816"/>
            <a:ext cx="501600" cy="21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0"/>
          <p:cNvCxnSpPr/>
          <p:nvPr/>
        </p:nvCxnSpPr>
        <p:spPr>
          <a:xfrm rot="10800000">
            <a:off x="1480696" y="4696697"/>
            <a:ext cx="550200" cy="27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0"/>
          <p:cNvCxnSpPr/>
          <p:nvPr/>
        </p:nvCxnSpPr>
        <p:spPr>
          <a:xfrm flipH="1">
            <a:off x="1595407" y="6327346"/>
            <a:ext cx="444900" cy="39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20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685800" y="510212"/>
            <a:ext cx="5486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Urine Formation</a:t>
            </a:r>
            <a:endParaRPr b="1" i="0" sz="3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8" name="Google Shape;248;p20"/>
          <p:cNvCxnSpPr/>
          <p:nvPr/>
        </p:nvCxnSpPr>
        <p:spPr>
          <a:xfrm>
            <a:off x="2199450" y="1108399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249" name="Google Shape;249;p20"/>
          <p:cNvSpPr txBox="1"/>
          <p:nvPr/>
        </p:nvSpPr>
        <p:spPr>
          <a:xfrm>
            <a:off x="1097113" y="6660100"/>
            <a:ext cx="47544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7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Components of GF:</a:t>
            </a:r>
            <a:endParaRPr b="1" sz="27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0" name="Google Shape;250;p20"/>
          <p:cNvCxnSpPr>
            <a:stCxn id="251" idx="6"/>
            <a:endCxn id="252" idx="2"/>
          </p:cNvCxnSpPr>
          <p:nvPr/>
        </p:nvCxnSpPr>
        <p:spPr>
          <a:xfrm>
            <a:off x="1506754" y="8015429"/>
            <a:ext cx="40746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3" name="Google Shape;253;p20"/>
          <p:cNvGrpSpPr/>
          <p:nvPr/>
        </p:nvGrpSpPr>
        <p:grpSpPr>
          <a:xfrm>
            <a:off x="704550" y="7617187"/>
            <a:ext cx="802204" cy="796484"/>
            <a:chOff x="2182679" y="2292572"/>
            <a:chExt cx="792300" cy="792600"/>
          </a:xfrm>
        </p:grpSpPr>
        <p:sp>
          <p:nvSpPr>
            <p:cNvPr id="251" name="Google Shape;251;p20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noFill/>
            <a:ln cap="flat" cmpd="sng" w="19050">
              <a:solidFill>
                <a:srgbClr val="F3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0"/>
          <p:cNvGrpSpPr/>
          <p:nvPr/>
        </p:nvGrpSpPr>
        <p:grpSpPr>
          <a:xfrm>
            <a:off x="2329589" y="7617162"/>
            <a:ext cx="802920" cy="1046331"/>
            <a:chOff x="3775710" y="1729289"/>
            <a:chExt cx="136500" cy="179289"/>
          </a:xfrm>
        </p:grpSpPr>
        <p:cxnSp>
          <p:nvCxnSpPr>
            <p:cNvPr id="256" name="Google Shape;256;p20"/>
            <p:cNvCxnSpPr/>
            <p:nvPr/>
          </p:nvCxnSpPr>
          <p:spPr>
            <a:xfrm>
              <a:off x="3843851" y="1848278"/>
              <a:ext cx="0" cy="60300"/>
            </a:xfrm>
            <a:prstGeom prst="straightConnector1">
              <a:avLst/>
            </a:prstGeom>
            <a:noFill/>
            <a:ln cap="flat" cmpd="sng" w="9525">
              <a:solidFill>
                <a:srgbClr val="435D7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7" name="Google Shape;257;p20"/>
            <p:cNvSpPr/>
            <p:nvPr/>
          </p:nvSpPr>
          <p:spPr>
            <a:xfrm>
              <a:off x="3775710" y="1729289"/>
              <a:ext cx="136500" cy="136500"/>
            </a:xfrm>
            <a:prstGeom prst="ellipse">
              <a:avLst/>
            </a:prstGeom>
            <a:noFill/>
            <a:ln cap="flat" cmpd="sng" w="19050">
              <a:solidFill>
                <a:srgbClr val="F3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3793133" y="1746713"/>
              <a:ext cx="101700" cy="101700"/>
            </a:xfrm>
            <a:prstGeom prst="ellipse">
              <a:avLst/>
            </a:pr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20"/>
          <p:cNvGrpSpPr/>
          <p:nvPr/>
        </p:nvGrpSpPr>
        <p:grpSpPr>
          <a:xfrm>
            <a:off x="3955714" y="7617187"/>
            <a:ext cx="802204" cy="796484"/>
            <a:chOff x="5393704" y="2292572"/>
            <a:chExt cx="792300" cy="792600"/>
          </a:xfrm>
        </p:grpSpPr>
        <p:sp>
          <p:nvSpPr>
            <p:cNvPr id="260" name="Google Shape;260;p20"/>
            <p:cNvSpPr/>
            <p:nvPr/>
          </p:nvSpPr>
          <p:spPr>
            <a:xfrm>
              <a:off x="5393704" y="2292572"/>
              <a:ext cx="792300" cy="792600"/>
            </a:xfrm>
            <a:prstGeom prst="ellipse">
              <a:avLst/>
            </a:prstGeom>
            <a:noFill/>
            <a:ln cap="flat" cmpd="sng" w="19050">
              <a:solidFill>
                <a:srgbClr val="F3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5494936" y="2393814"/>
              <a:ext cx="590100" cy="590100"/>
            </a:xfrm>
            <a:prstGeom prst="ellipse">
              <a:avLst/>
            </a:pr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20"/>
          <p:cNvGrpSpPr/>
          <p:nvPr/>
        </p:nvGrpSpPr>
        <p:grpSpPr>
          <a:xfrm>
            <a:off x="5581246" y="7617178"/>
            <a:ext cx="802204" cy="1046294"/>
            <a:chOff x="6999166" y="2292572"/>
            <a:chExt cx="792300" cy="1041192"/>
          </a:xfrm>
        </p:grpSpPr>
        <p:cxnSp>
          <p:nvCxnSpPr>
            <p:cNvPr id="263" name="Google Shape;263;p20"/>
            <p:cNvCxnSpPr/>
            <p:nvPr/>
          </p:nvCxnSpPr>
          <p:spPr>
            <a:xfrm>
              <a:off x="7395553" y="2983964"/>
              <a:ext cx="0" cy="349800"/>
            </a:xfrm>
            <a:prstGeom prst="straightConnector1">
              <a:avLst/>
            </a:prstGeom>
            <a:noFill/>
            <a:ln cap="flat" cmpd="sng" w="9525">
              <a:solidFill>
                <a:srgbClr val="435D7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2" name="Google Shape;252;p20"/>
            <p:cNvSpPr/>
            <p:nvPr/>
          </p:nvSpPr>
          <p:spPr>
            <a:xfrm>
              <a:off x="6999166" y="2292572"/>
              <a:ext cx="792300" cy="792600"/>
            </a:xfrm>
            <a:prstGeom prst="ellipse">
              <a:avLst/>
            </a:prstGeom>
            <a:noFill/>
            <a:ln cap="flat" cmpd="sng" w="19050">
              <a:solidFill>
                <a:srgbClr val="F3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100398" y="2393814"/>
              <a:ext cx="590100" cy="590100"/>
            </a:xfrm>
            <a:prstGeom prst="ellipse">
              <a:avLst/>
            </a:pr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5" name="Google Shape;265;p20"/>
          <p:cNvCxnSpPr/>
          <p:nvPr/>
        </p:nvCxnSpPr>
        <p:spPr>
          <a:xfrm>
            <a:off x="1105638" y="8413726"/>
            <a:ext cx="2400" cy="3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20"/>
          <p:cNvSpPr txBox="1"/>
          <p:nvPr/>
        </p:nvSpPr>
        <p:spPr>
          <a:xfrm>
            <a:off x="246458" y="8663478"/>
            <a:ext cx="17184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Organic molecules:</a:t>
            </a: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Glucose, Amino acids. (but not proteins)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2013008" y="8682978"/>
            <a:ext cx="1436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Nitrogenous waste: 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Urea, Uric acid,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Creatinine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0"/>
          <p:cNvSpPr txBox="1"/>
          <p:nvPr/>
        </p:nvSpPr>
        <p:spPr>
          <a:xfrm>
            <a:off x="3728083" y="8684553"/>
            <a:ext cx="12576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Ions:</a:t>
            </a: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Sodium, Potassium, Chloride.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5353933" y="8684553"/>
            <a:ext cx="1257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Water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0" name="Google Shape;270;p20"/>
          <p:cNvGrpSpPr/>
          <p:nvPr/>
        </p:nvGrpSpPr>
        <p:grpSpPr>
          <a:xfrm>
            <a:off x="3955771" y="7615303"/>
            <a:ext cx="802204" cy="1046294"/>
            <a:chOff x="6999166" y="2292572"/>
            <a:chExt cx="792300" cy="1041192"/>
          </a:xfrm>
        </p:grpSpPr>
        <p:cxnSp>
          <p:nvCxnSpPr>
            <p:cNvPr id="271" name="Google Shape;271;p20"/>
            <p:cNvCxnSpPr/>
            <p:nvPr/>
          </p:nvCxnSpPr>
          <p:spPr>
            <a:xfrm>
              <a:off x="7395553" y="2983964"/>
              <a:ext cx="0" cy="349800"/>
            </a:xfrm>
            <a:prstGeom prst="straightConnector1">
              <a:avLst/>
            </a:prstGeom>
            <a:noFill/>
            <a:ln cap="flat" cmpd="sng" w="9525">
              <a:solidFill>
                <a:srgbClr val="435D7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2" name="Google Shape;272;p20"/>
            <p:cNvSpPr/>
            <p:nvPr/>
          </p:nvSpPr>
          <p:spPr>
            <a:xfrm>
              <a:off x="6999166" y="2292572"/>
              <a:ext cx="792300" cy="792600"/>
            </a:xfrm>
            <a:prstGeom prst="ellipse">
              <a:avLst/>
            </a:prstGeom>
            <a:noFill/>
            <a:ln cap="flat" cmpd="sng" w="19050">
              <a:solidFill>
                <a:srgbClr val="F3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100398" y="2393814"/>
              <a:ext cx="590100" cy="590100"/>
            </a:xfrm>
            <a:prstGeom prst="ellipse">
              <a:avLst/>
            </a:pr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4" name="Google Shape;274;p20"/>
          <p:cNvCxnSpPr/>
          <p:nvPr/>
        </p:nvCxnSpPr>
        <p:spPr>
          <a:xfrm>
            <a:off x="2244764" y="7253126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275" name="Google Shape;275;p20"/>
          <p:cNvSpPr txBox="1"/>
          <p:nvPr/>
        </p:nvSpPr>
        <p:spPr>
          <a:xfrm>
            <a:off x="2377938" y="7219900"/>
            <a:ext cx="210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Extra</a:t>
            </a:r>
            <a:endParaRPr b="1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/>
          <p:nvPr/>
        </p:nvSpPr>
        <p:spPr>
          <a:xfrm>
            <a:off x="2289582" y="1157097"/>
            <a:ext cx="222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Boys’ Slides </a:t>
            </a:r>
            <a:endParaRPr b="1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659688" y="558896"/>
            <a:ext cx="5486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Filtration fraction</a:t>
            </a: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3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3" name="Google Shape;283;p21"/>
          <p:cNvCxnSpPr/>
          <p:nvPr/>
        </p:nvCxnSpPr>
        <p:spPr>
          <a:xfrm>
            <a:off x="2173338" y="1157108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284" name="Google Shape;284;p21"/>
          <p:cNvSpPr txBox="1"/>
          <p:nvPr/>
        </p:nvSpPr>
        <p:spPr>
          <a:xfrm>
            <a:off x="517800" y="1553398"/>
            <a:ext cx="5822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Ff: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Fraction of renal plasma that becomes Glomerular Filtrate.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265274" y="2262170"/>
            <a:ext cx="3921300" cy="16662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                                      GFR</a:t>
            </a:r>
            <a:endParaRPr b="1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            </a:t>
            </a: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Ff =</a:t>
            </a:r>
            <a:endParaRPr b="1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                     Renal Plasma Flow (RPF)</a:t>
            </a:r>
            <a:endParaRPr b="1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      125 </a:t>
            </a: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ml/min</a:t>
            </a:r>
            <a:endParaRPr b="1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   =                      = 19.2 or approximately 20%</a:t>
            </a:r>
            <a:endParaRPr b="1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      650 ml/min </a:t>
            </a:r>
            <a:endParaRPr b="1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86" name="Google Shape;286;p21"/>
          <p:cNvCxnSpPr/>
          <p:nvPr/>
        </p:nvCxnSpPr>
        <p:spPr>
          <a:xfrm flipH="1" rot="10800000">
            <a:off x="1348127" y="2646595"/>
            <a:ext cx="2040600" cy="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1"/>
          <p:cNvCxnSpPr/>
          <p:nvPr/>
        </p:nvCxnSpPr>
        <p:spPr>
          <a:xfrm flipH="1" rot="10800000">
            <a:off x="682760" y="3527224"/>
            <a:ext cx="969900" cy="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21"/>
          <p:cNvSpPr txBox="1"/>
          <p:nvPr/>
        </p:nvSpPr>
        <p:spPr>
          <a:xfrm>
            <a:off x="4304260" y="2560642"/>
            <a:ext cx="2361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20% of the plasma flowing through the kidney is filtered through glomerular capillaries.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191838" y="4824964"/>
            <a:ext cx="64221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Why Are Large Amounts of Solutes Filtered and Then Reabsorbed by the Kidneys?</a:t>
            </a:r>
            <a:endParaRPr b="1"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It allows the kidneys to rapidly remove waste products from the body that depend primarily on glomerular filtration for their excretion.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Most waste products are poorly reabsorbed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by the tubules and,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therefore, depend on GFR for effective removal from the body.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It allows all the body fluids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be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filtered and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processed by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kidneys many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times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each day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Because the entire plasma volume is only about 3 liters, whereas the GFR is about 180 L/day, the entire plasma can be filtered and processed about 60 times each day.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0" name="Google Shape;290;p21"/>
          <p:cNvCxnSpPr/>
          <p:nvPr/>
        </p:nvCxnSpPr>
        <p:spPr>
          <a:xfrm>
            <a:off x="2121124" y="437667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291" name="Google Shape;291;p21"/>
          <p:cNvSpPr txBox="1"/>
          <p:nvPr/>
        </p:nvSpPr>
        <p:spPr>
          <a:xfrm>
            <a:off x="2237382" y="4376672"/>
            <a:ext cx="222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Boys’ Slides </a:t>
            </a:r>
            <a:endParaRPr b="1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A3534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