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9902950" cx="6858000"/>
  <p:notesSz cx="6858000" cy="9144000"/>
  <p:embeddedFontLst>
    <p:embeddedFont>
      <p:font typeface="Oxygen"/>
      <p:regular r:id="rId27"/>
      <p:bold r:id="rId28"/>
    </p:embeddedFont>
    <p:embeddedFont>
      <p:font typeface="Bebas Neue"/>
      <p:regular r:id="rId29"/>
    </p:embeddedFont>
    <p:embeddedFont>
      <p:font typeface="Exo"/>
      <p:regular r:id="rId30"/>
      <p:bold r:id="rId31"/>
      <p:italic r:id="rId32"/>
      <p:boldItalic r:id="rId33"/>
    </p:embeddedFont>
    <p:embeddedFont>
      <p:font typeface="Open Sans"/>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19">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3799AEA-7D3F-4C2D-8683-D9D5EF277136}">
  <a:tblStyle styleId="{F3799AEA-7D3F-4C2D-8683-D9D5EF27713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2D95DC5F-87D9-4F93-A984-A88C130F0B36}"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b="off" i="off"/>
      <a:tcStyle>
        <a:fill>
          <a:solidFill>
            <a:srgbClr val="CDD4EA"/>
          </a:solidFill>
        </a:fill>
      </a:tcStyle>
    </a:band1H>
    <a:band2H>
      <a:tcTxStyle b="off" i="off"/>
    </a:band2H>
    <a:band1V>
      <a:tcTxStyle b="off" i="off"/>
      <a:tcStyle>
        <a:fill>
          <a:solidFill>
            <a:srgbClr val="CDD4EA"/>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19"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Oxygen-bold.fntdata"/><Relationship Id="rId27" Type="http://schemas.openxmlformats.org/officeDocument/2006/relationships/font" Target="fonts/Oxygen-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BebasNeue-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Exo-bold.fntdata"/><Relationship Id="rId30" Type="http://schemas.openxmlformats.org/officeDocument/2006/relationships/font" Target="fonts/Exo-regular.fntdata"/><Relationship Id="rId11" Type="http://schemas.openxmlformats.org/officeDocument/2006/relationships/slide" Target="slides/slide5.xml"/><Relationship Id="rId33" Type="http://schemas.openxmlformats.org/officeDocument/2006/relationships/font" Target="fonts/Exo-boldItalic.fntdata"/><Relationship Id="rId10" Type="http://schemas.openxmlformats.org/officeDocument/2006/relationships/slide" Target="slides/slide4.xml"/><Relationship Id="rId32" Type="http://schemas.openxmlformats.org/officeDocument/2006/relationships/font" Target="fonts/Exo-italic.fntdata"/><Relationship Id="rId13" Type="http://schemas.openxmlformats.org/officeDocument/2006/relationships/slide" Target="slides/slide7.xml"/><Relationship Id="rId35" Type="http://schemas.openxmlformats.org/officeDocument/2006/relationships/font" Target="fonts/OpenSans-bold.fntdata"/><Relationship Id="rId12" Type="http://schemas.openxmlformats.org/officeDocument/2006/relationships/slide" Target="slides/slide6.xml"/><Relationship Id="rId34" Type="http://schemas.openxmlformats.org/officeDocument/2006/relationships/font" Target="fonts/OpenSans-regular.fntdata"/><Relationship Id="rId15" Type="http://schemas.openxmlformats.org/officeDocument/2006/relationships/slide" Target="slides/slide9.xml"/><Relationship Id="rId37" Type="http://schemas.openxmlformats.org/officeDocument/2006/relationships/font" Target="fonts/OpenSans-boldItalic.fntdata"/><Relationship Id="rId14" Type="http://schemas.openxmlformats.org/officeDocument/2006/relationships/slide" Target="slides/slide8.xml"/><Relationship Id="rId36" Type="http://schemas.openxmlformats.org/officeDocument/2006/relationships/font" Target="fonts/OpenSans-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41982" y="685800"/>
            <a:ext cx="2374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4ece5c05c70f51d_0:notes"/>
          <p:cNvSpPr/>
          <p:nvPr>
            <p:ph idx="2" type="sldImg"/>
          </p:nvPr>
        </p:nvSpPr>
        <p:spPr>
          <a:xfrm>
            <a:off x="2360315" y="1143000"/>
            <a:ext cx="21375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 name="Google Shape;77;g4ece5c05c70f51d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78" name="Google Shape;78;g4ece5c05c70f51d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79168afd15272529_42:notes"/>
          <p:cNvSpPr/>
          <p:nvPr>
            <p:ph idx="2" type="sldImg"/>
          </p:nvPr>
        </p:nvSpPr>
        <p:spPr>
          <a:xfrm>
            <a:off x="2241982" y="685800"/>
            <a:ext cx="2374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0" name="Google Shape;250;g79168afd15272529_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79168afd15272529_72:notes"/>
          <p:cNvSpPr/>
          <p:nvPr>
            <p:ph idx="2" type="sldImg"/>
          </p:nvPr>
        </p:nvSpPr>
        <p:spPr>
          <a:xfrm>
            <a:off x="2241982" y="685800"/>
            <a:ext cx="2374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3" name="Google Shape;283;g79168afd15272529_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75cc8b64131510d0_1:notes"/>
          <p:cNvSpPr/>
          <p:nvPr>
            <p:ph idx="2" type="sldImg"/>
          </p:nvPr>
        </p:nvSpPr>
        <p:spPr>
          <a:xfrm>
            <a:off x="2241982" y="685800"/>
            <a:ext cx="2374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1" name="Google Shape;301;g75cc8b64131510d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11bffbfec29_0_6:notes"/>
          <p:cNvSpPr/>
          <p:nvPr>
            <p:ph idx="2" type="sldImg"/>
          </p:nvPr>
        </p:nvSpPr>
        <p:spPr>
          <a:xfrm>
            <a:off x="2241982" y="685800"/>
            <a:ext cx="2374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3" name="Google Shape;353;g11bffbfec29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40efa2d55c5eb59e_25:notes"/>
          <p:cNvSpPr/>
          <p:nvPr>
            <p:ph idx="2" type="sldImg"/>
          </p:nvPr>
        </p:nvSpPr>
        <p:spPr>
          <a:xfrm>
            <a:off x="2241982" y="685800"/>
            <a:ext cx="2374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1" name="Google Shape;371;g40efa2d55c5eb59e_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6ef912ef786cb9fd_4:notes"/>
          <p:cNvSpPr/>
          <p:nvPr>
            <p:ph idx="2" type="sldImg"/>
          </p:nvPr>
        </p:nvSpPr>
        <p:spPr>
          <a:xfrm>
            <a:off x="2241982" y="685800"/>
            <a:ext cx="2374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1" name="Google Shape;411;g6ef912ef786cb9fd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11bffbfec29_0_66:notes"/>
          <p:cNvSpPr/>
          <p:nvPr>
            <p:ph idx="2" type="sldImg"/>
          </p:nvPr>
        </p:nvSpPr>
        <p:spPr>
          <a:xfrm>
            <a:off x="2241982" y="685800"/>
            <a:ext cx="2374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4" name="Google Shape;424;g11bffbfec29_0_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68ef8a695245d2d7_0:notes"/>
          <p:cNvSpPr/>
          <p:nvPr>
            <p:ph idx="2" type="sldImg"/>
          </p:nvPr>
        </p:nvSpPr>
        <p:spPr>
          <a:xfrm>
            <a:off x="2241982" y="685800"/>
            <a:ext cx="2374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0" name="Google Shape;440;g68ef8a695245d2d7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8:notes"/>
          <p:cNvSpPr/>
          <p:nvPr>
            <p:ph idx="2" type="sldImg"/>
          </p:nvPr>
        </p:nvSpPr>
        <p:spPr>
          <a:xfrm>
            <a:off x="2241982" y="685800"/>
            <a:ext cx="2374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9" name="Google Shape;469;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9:notes"/>
          <p:cNvSpPr/>
          <p:nvPr>
            <p:ph idx="2" type="sldImg"/>
          </p:nvPr>
        </p:nvSpPr>
        <p:spPr>
          <a:xfrm>
            <a:off x="2241982" y="685800"/>
            <a:ext cx="2374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6" name="Google Shape;50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5:notes"/>
          <p:cNvSpPr/>
          <p:nvPr>
            <p:ph idx="2" type="sldImg"/>
          </p:nvPr>
        </p:nvSpPr>
        <p:spPr>
          <a:xfrm>
            <a:off x="2241982" y="685800"/>
            <a:ext cx="2374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 name="Google Shape;9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g3f157bd32bf2702b_0:notes"/>
          <p:cNvSpPr/>
          <p:nvPr>
            <p:ph idx="2" type="sldImg"/>
          </p:nvPr>
        </p:nvSpPr>
        <p:spPr>
          <a:xfrm>
            <a:off x="2241982" y="685800"/>
            <a:ext cx="2374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7" name="Google Shape;537;g3f157bd32bf2702b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79168afd15272529_0:notes"/>
          <p:cNvSpPr/>
          <p:nvPr>
            <p:ph idx="2" type="sldImg"/>
          </p:nvPr>
        </p:nvSpPr>
        <p:spPr>
          <a:xfrm>
            <a:off x="2241982" y="685800"/>
            <a:ext cx="2374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 name="Google Shape;114;g79168afd15272529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2a3279e4ad_0_0:notes"/>
          <p:cNvSpPr/>
          <p:nvPr>
            <p:ph idx="2" type="sldImg"/>
          </p:nvPr>
        </p:nvSpPr>
        <p:spPr>
          <a:xfrm>
            <a:off x="2241982" y="685800"/>
            <a:ext cx="2374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g12a3279e4ad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2a43d13b34_0_0:notes"/>
          <p:cNvSpPr/>
          <p:nvPr>
            <p:ph idx="2" type="sldImg"/>
          </p:nvPr>
        </p:nvSpPr>
        <p:spPr>
          <a:xfrm>
            <a:off x="2241982" y="685800"/>
            <a:ext cx="23748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12a43d13b3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2a43d13b34_0_105:notes"/>
          <p:cNvSpPr/>
          <p:nvPr>
            <p:ph idx="2" type="sldImg"/>
          </p:nvPr>
        </p:nvSpPr>
        <p:spPr>
          <a:xfrm>
            <a:off x="2241982" y="685800"/>
            <a:ext cx="23748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12a43d13b34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2a3279e4ad_0_60:notes"/>
          <p:cNvSpPr/>
          <p:nvPr>
            <p:ph idx="2" type="sldImg"/>
          </p:nvPr>
        </p:nvSpPr>
        <p:spPr>
          <a:xfrm>
            <a:off x="2241982" y="685800"/>
            <a:ext cx="2374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g12a3279e4ad_0_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79168afd15272529_12:notes"/>
          <p:cNvSpPr/>
          <p:nvPr>
            <p:ph idx="2" type="sldImg"/>
          </p:nvPr>
        </p:nvSpPr>
        <p:spPr>
          <a:xfrm>
            <a:off x="2241982" y="685800"/>
            <a:ext cx="2374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g79168afd15272529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19b966111b21d44d_0:notes"/>
          <p:cNvSpPr/>
          <p:nvPr>
            <p:ph idx="2" type="sldImg"/>
          </p:nvPr>
        </p:nvSpPr>
        <p:spPr>
          <a:xfrm>
            <a:off x="2241982" y="685800"/>
            <a:ext cx="2374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2" name="Google Shape;232;g19b966111b21d44d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3" name="Shape 63"/>
        <p:cNvGrpSpPr/>
        <p:nvPr/>
      </p:nvGrpSpPr>
      <p:grpSpPr>
        <a:xfrm>
          <a:off x="0" y="0"/>
          <a:ext cx="0" cy="0"/>
          <a:chOff x="0" y="0"/>
          <a:chExt cx="0" cy="0"/>
        </a:xfrm>
      </p:grpSpPr>
      <p:sp>
        <p:nvSpPr>
          <p:cNvPr id="64" name="Google Shape;64;p11"/>
          <p:cNvSpPr txBox="1"/>
          <p:nvPr>
            <p:ph type="title"/>
          </p:nvPr>
        </p:nvSpPr>
        <p:spPr>
          <a:xfrm>
            <a:off x="471488" y="527243"/>
            <a:ext cx="5915100" cy="19143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4800"/>
              <a:buNone/>
              <a:defRPr/>
            </a:lvl2pPr>
            <a:lvl3pPr lvl="2" algn="l">
              <a:lnSpc>
                <a:spcPct val="100000"/>
              </a:lnSpc>
              <a:spcBef>
                <a:spcPts val="0"/>
              </a:spcBef>
              <a:spcAft>
                <a:spcPts val="0"/>
              </a:spcAft>
              <a:buSzPts val="4800"/>
              <a:buNone/>
              <a:defRPr/>
            </a:lvl3pPr>
            <a:lvl4pPr lvl="3" algn="l">
              <a:lnSpc>
                <a:spcPct val="100000"/>
              </a:lnSpc>
              <a:spcBef>
                <a:spcPts val="0"/>
              </a:spcBef>
              <a:spcAft>
                <a:spcPts val="0"/>
              </a:spcAft>
              <a:buSzPts val="4800"/>
              <a:buNone/>
              <a:defRPr/>
            </a:lvl4pPr>
            <a:lvl5pPr lvl="4" algn="l">
              <a:lnSpc>
                <a:spcPct val="100000"/>
              </a:lnSpc>
              <a:spcBef>
                <a:spcPts val="0"/>
              </a:spcBef>
              <a:spcAft>
                <a:spcPts val="0"/>
              </a:spcAft>
              <a:buSzPts val="4800"/>
              <a:buNone/>
              <a:defRPr/>
            </a:lvl5pPr>
            <a:lvl6pPr lvl="5" algn="l">
              <a:lnSpc>
                <a:spcPct val="100000"/>
              </a:lnSpc>
              <a:spcBef>
                <a:spcPts val="0"/>
              </a:spcBef>
              <a:spcAft>
                <a:spcPts val="0"/>
              </a:spcAft>
              <a:buSzPts val="4800"/>
              <a:buNone/>
              <a:defRPr/>
            </a:lvl6pPr>
            <a:lvl7pPr lvl="6" algn="l">
              <a:lnSpc>
                <a:spcPct val="100000"/>
              </a:lnSpc>
              <a:spcBef>
                <a:spcPts val="0"/>
              </a:spcBef>
              <a:spcAft>
                <a:spcPts val="0"/>
              </a:spcAft>
              <a:buSzPts val="4800"/>
              <a:buNone/>
              <a:defRPr/>
            </a:lvl7pPr>
            <a:lvl8pPr lvl="7" algn="l">
              <a:lnSpc>
                <a:spcPct val="100000"/>
              </a:lnSpc>
              <a:spcBef>
                <a:spcPts val="0"/>
              </a:spcBef>
              <a:spcAft>
                <a:spcPts val="0"/>
              </a:spcAft>
              <a:buSzPts val="4800"/>
              <a:buNone/>
              <a:defRPr/>
            </a:lvl8pPr>
            <a:lvl9pPr lvl="8" algn="l">
              <a:lnSpc>
                <a:spcPct val="100000"/>
              </a:lnSpc>
              <a:spcBef>
                <a:spcPts val="0"/>
              </a:spcBef>
              <a:spcAft>
                <a:spcPts val="0"/>
              </a:spcAft>
              <a:buSzPts val="4800"/>
              <a:buNone/>
              <a:defRPr/>
            </a:lvl9pPr>
          </a:lstStyle>
          <a:p/>
        </p:txBody>
      </p:sp>
      <p:sp>
        <p:nvSpPr>
          <p:cNvPr id="65" name="Google Shape;65;p11"/>
          <p:cNvSpPr txBox="1"/>
          <p:nvPr>
            <p:ph idx="1" type="body"/>
          </p:nvPr>
        </p:nvSpPr>
        <p:spPr>
          <a:xfrm rot="5400000">
            <a:off x="287363" y="2820252"/>
            <a:ext cx="6283200" cy="59151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6" name="Google Shape;66;p11"/>
          <p:cNvSpPr txBox="1"/>
          <p:nvPr>
            <p:ph idx="10" type="dt"/>
          </p:nvPr>
        </p:nvSpPr>
        <p:spPr>
          <a:xfrm>
            <a:off x="471488" y="9178570"/>
            <a:ext cx="1543200" cy="527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1"/>
          <p:cNvSpPr txBox="1"/>
          <p:nvPr>
            <p:ph idx="11" type="ftr"/>
          </p:nvPr>
        </p:nvSpPr>
        <p:spPr>
          <a:xfrm>
            <a:off x="2271713" y="9178570"/>
            <a:ext cx="2314500" cy="52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1"/>
          <p:cNvSpPr txBox="1"/>
          <p:nvPr>
            <p:ph idx="12" type="sldNum"/>
          </p:nvPr>
        </p:nvSpPr>
        <p:spPr>
          <a:xfrm>
            <a:off x="4843463" y="9178570"/>
            <a:ext cx="1543200" cy="527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9" name="Shape 69"/>
        <p:cNvGrpSpPr/>
        <p:nvPr/>
      </p:nvGrpSpPr>
      <p:grpSpPr>
        <a:xfrm>
          <a:off x="0" y="0"/>
          <a:ext cx="0" cy="0"/>
          <a:chOff x="0" y="0"/>
          <a:chExt cx="0" cy="0"/>
        </a:xfrm>
      </p:grpSpPr>
      <p:sp>
        <p:nvSpPr>
          <p:cNvPr id="70" name="Google Shape;70;p12"/>
          <p:cNvSpPr txBox="1"/>
          <p:nvPr>
            <p:ph type="title"/>
          </p:nvPr>
        </p:nvSpPr>
        <p:spPr>
          <a:xfrm rot="5400000">
            <a:off x="1450913" y="3984141"/>
            <a:ext cx="8392500" cy="1478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4800"/>
              <a:buNone/>
              <a:defRPr/>
            </a:lvl2pPr>
            <a:lvl3pPr lvl="2" algn="l">
              <a:lnSpc>
                <a:spcPct val="100000"/>
              </a:lnSpc>
              <a:spcBef>
                <a:spcPts val="0"/>
              </a:spcBef>
              <a:spcAft>
                <a:spcPts val="0"/>
              </a:spcAft>
              <a:buSzPts val="4800"/>
              <a:buNone/>
              <a:defRPr/>
            </a:lvl3pPr>
            <a:lvl4pPr lvl="3" algn="l">
              <a:lnSpc>
                <a:spcPct val="100000"/>
              </a:lnSpc>
              <a:spcBef>
                <a:spcPts val="0"/>
              </a:spcBef>
              <a:spcAft>
                <a:spcPts val="0"/>
              </a:spcAft>
              <a:buSzPts val="4800"/>
              <a:buNone/>
              <a:defRPr/>
            </a:lvl4pPr>
            <a:lvl5pPr lvl="4" algn="l">
              <a:lnSpc>
                <a:spcPct val="100000"/>
              </a:lnSpc>
              <a:spcBef>
                <a:spcPts val="0"/>
              </a:spcBef>
              <a:spcAft>
                <a:spcPts val="0"/>
              </a:spcAft>
              <a:buSzPts val="4800"/>
              <a:buNone/>
              <a:defRPr/>
            </a:lvl5pPr>
            <a:lvl6pPr lvl="5" algn="l">
              <a:lnSpc>
                <a:spcPct val="100000"/>
              </a:lnSpc>
              <a:spcBef>
                <a:spcPts val="0"/>
              </a:spcBef>
              <a:spcAft>
                <a:spcPts val="0"/>
              </a:spcAft>
              <a:buSzPts val="4800"/>
              <a:buNone/>
              <a:defRPr/>
            </a:lvl6pPr>
            <a:lvl7pPr lvl="6" algn="l">
              <a:lnSpc>
                <a:spcPct val="100000"/>
              </a:lnSpc>
              <a:spcBef>
                <a:spcPts val="0"/>
              </a:spcBef>
              <a:spcAft>
                <a:spcPts val="0"/>
              </a:spcAft>
              <a:buSzPts val="4800"/>
              <a:buNone/>
              <a:defRPr/>
            </a:lvl7pPr>
            <a:lvl8pPr lvl="7" algn="l">
              <a:lnSpc>
                <a:spcPct val="100000"/>
              </a:lnSpc>
              <a:spcBef>
                <a:spcPts val="0"/>
              </a:spcBef>
              <a:spcAft>
                <a:spcPts val="0"/>
              </a:spcAft>
              <a:buSzPts val="4800"/>
              <a:buNone/>
              <a:defRPr/>
            </a:lvl8pPr>
            <a:lvl9pPr lvl="8" algn="l">
              <a:lnSpc>
                <a:spcPct val="100000"/>
              </a:lnSpc>
              <a:spcBef>
                <a:spcPts val="0"/>
              </a:spcBef>
              <a:spcAft>
                <a:spcPts val="0"/>
              </a:spcAft>
              <a:buSzPts val="4800"/>
              <a:buNone/>
              <a:defRPr/>
            </a:lvl9pPr>
          </a:lstStyle>
          <a:p/>
        </p:txBody>
      </p:sp>
      <p:sp>
        <p:nvSpPr>
          <p:cNvPr id="71" name="Google Shape;71;p12"/>
          <p:cNvSpPr txBox="1"/>
          <p:nvPr>
            <p:ph idx="1" type="body"/>
          </p:nvPr>
        </p:nvSpPr>
        <p:spPr>
          <a:xfrm rot="5400000">
            <a:off x="-1549518" y="2548191"/>
            <a:ext cx="8392500" cy="4350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2" name="Google Shape;72;p12"/>
          <p:cNvSpPr txBox="1"/>
          <p:nvPr>
            <p:ph idx="10" type="dt"/>
          </p:nvPr>
        </p:nvSpPr>
        <p:spPr>
          <a:xfrm>
            <a:off x="471488" y="9178570"/>
            <a:ext cx="1543200" cy="527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2"/>
          <p:cNvSpPr txBox="1"/>
          <p:nvPr>
            <p:ph idx="11" type="ftr"/>
          </p:nvPr>
        </p:nvSpPr>
        <p:spPr>
          <a:xfrm>
            <a:off x="2271713" y="9178570"/>
            <a:ext cx="2314500" cy="52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2"/>
          <p:cNvSpPr txBox="1"/>
          <p:nvPr>
            <p:ph idx="12" type="sldNum"/>
          </p:nvPr>
        </p:nvSpPr>
        <p:spPr>
          <a:xfrm>
            <a:off x="4843463" y="9178570"/>
            <a:ext cx="1543200" cy="527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 name="Shape 12"/>
        <p:cNvGrpSpPr/>
        <p:nvPr/>
      </p:nvGrpSpPr>
      <p:grpSpPr>
        <a:xfrm>
          <a:off x="0" y="0"/>
          <a:ext cx="0" cy="0"/>
          <a:chOff x="0" y="0"/>
          <a:chExt cx="0" cy="0"/>
        </a:xfrm>
      </p:grpSpPr>
      <p:sp>
        <p:nvSpPr>
          <p:cNvPr id="13" name="Google Shape;13;p3"/>
          <p:cNvSpPr txBox="1"/>
          <p:nvPr>
            <p:ph idx="10" type="dt"/>
          </p:nvPr>
        </p:nvSpPr>
        <p:spPr>
          <a:xfrm>
            <a:off x="471488" y="9178570"/>
            <a:ext cx="1543200" cy="527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
          <p:cNvSpPr txBox="1"/>
          <p:nvPr>
            <p:ph idx="11" type="ftr"/>
          </p:nvPr>
        </p:nvSpPr>
        <p:spPr>
          <a:xfrm>
            <a:off x="2271713" y="9178570"/>
            <a:ext cx="2314500" cy="52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3"/>
          <p:cNvSpPr txBox="1"/>
          <p:nvPr>
            <p:ph idx="12" type="sldNum"/>
          </p:nvPr>
        </p:nvSpPr>
        <p:spPr>
          <a:xfrm>
            <a:off x="4843463" y="9178570"/>
            <a:ext cx="1543200" cy="527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 name="Shape 16"/>
        <p:cNvGrpSpPr/>
        <p:nvPr/>
      </p:nvGrpSpPr>
      <p:grpSpPr>
        <a:xfrm>
          <a:off x="0" y="0"/>
          <a:ext cx="0" cy="0"/>
          <a:chOff x="0" y="0"/>
          <a:chExt cx="0" cy="0"/>
        </a:xfrm>
      </p:grpSpPr>
      <p:sp>
        <p:nvSpPr>
          <p:cNvPr id="17" name="Google Shape;17;p4"/>
          <p:cNvSpPr txBox="1"/>
          <p:nvPr>
            <p:ph type="title"/>
          </p:nvPr>
        </p:nvSpPr>
        <p:spPr>
          <a:xfrm>
            <a:off x="471488" y="527243"/>
            <a:ext cx="5915100" cy="19143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4800"/>
              <a:buNone/>
              <a:defRPr/>
            </a:lvl2pPr>
            <a:lvl3pPr lvl="2" algn="l">
              <a:lnSpc>
                <a:spcPct val="100000"/>
              </a:lnSpc>
              <a:spcBef>
                <a:spcPts val="0"/>
              </a:spcBef>
              <a:spcAft>
                <a:spcPts val="0"/>
              </a:spcAft>
              <a:buSzPts val="4800"/>
              <a:buNone/>
              <a:defRPr/>
            </a:lvl3pPr>
            <a:lvl4pPr lvl="3" algn="l">
              <a:lnSpc>
                <a:spcPct val="100000"/>
              </a:lnSpc>
              <a:spcBef>
                <a:spcPts val="0"/>
              </a:spcBef>
              <a:spcAft>
                <a:spcPts val="0"/>
              </a:spcAft>
              <a:buSzPts val="4800"/>
              <a:buNone/>
              <a:defRPr/>
            </a:lvl4pPr>
            <a:lvl5pPr lvl="4" algn="l">
              <a:lnSpc>
                <a:spcPct val="100000"/>
              </a:lnSpc>
              <a:spcBef>
                <a:spcPts val="0"/>
              </a:spcBef>
              <a:spcAft>
                <a:spcPts val="0"/>
              </a:spcAft>
              <a:buSzPts val="4800"/>
              <a:buNone/>
              <a:defRPr/>
            </a:lvl5pPr>
            <a:lvl6pPr lvl="5" algn="l">
              <a:lnSpc>
                <a:spcPct val="100000"/>
              </a:lnSpc>
              <a:spcBef>
                <a:spcPts val="0"/>
              </a:spcBef>
              <a:spcAft>
                <a:spcPts val="0"/>
              </a:spcAft>
              <a:buSzPts val="4800"/>
              <a:buNone/>
              <a:defRPr/>
            </a:lvl6pPr>
            <a:lvl7pPr lvl="6" algn="l">
              <a:lnSpc>
                <a:spcPct val="100000"/>
              </a:lnSpc>
              <a:spcBef>
                <a:spcPts val="0"/>
              </a:spcBef>
              <a:spcAft>
                <a:spcPts val="0"/>
              </a:spcAft>
              <a:buSzPts val="4800"/>
              <a:buNone/>
              <a:defRPr/>
            </a:lvl7pPr>
            <a:lvl8pPr lvl="7" algn="l">
              <a:lnSpc>
                <a:spcPct val="100000"/>
              </a:lnSpc>
              <a:spcBef>
                <a:spcPts val="0"/>
              </a:spcBef>
              <a:spcAft>
                <a:spcPts val="0"/>
              </a:spcAft>
              <a:buSzPts val="4800"/>
              <a:buNone/>
              <a:defRPr/>
            </a:lvl8pPr>
            <a:lvl9pPr lvl="8" algn="l">
              <a:lnSpc>
                <a:spcPct val="100000"/>
              </a:lnSpc>
              <a:spcBef>
                <a:spcPts val="0"/>
              </a:spcBef>
              <a:spcAft>
                <a:spcPts val="0"/>
              </a:spcAft>
              <a:buSzPts val="4800"/>
              <a:buNone/>
              <a:defRPr/>
            </a:lvl9pPr>
          </a:lstStyle>
          <a:p/>
        </p:txBody>
      </p:sp>
      <p:sp>
        <p:nvSpPr>
          <p:cNvPr id="18" name="Google Shape;18;p4"/>
          <p:cNvSpPr txBox="1"/>
          <p:nvPr>
            <p:ph idx="1" type="body"/>
          </p:nvPr>
        </p:nvSpPr>
        <p:spPr>
          <a:xfrm>
            <a:off x="471488" y="2636202"/>
            <a:ext cx="5915100" cy="6283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9" name="Google Shape;19;p4"/>
          <p:cNvSpPr txBox="1"/>
          <p:nvPr>
            <p:ph idx="10" type="dt"/>
          </p:nvPr>
        </p:nvSpPr>
        <p:spPr>
          <a:xfrm>
            <a:off x="471488" y="9178570"/>
            <a:ext cx="1543200" cy="527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4"/>
          <p:cNvSpPr txBox="1"/>
          <p:nvPr>
            <p:ph idx="11" type="ftr"/>
          </p:nvPr>
        </p:nvSpPr>
        <p:spPr>
          <a:xfrm>
            <a:off x="2271713" y="9178570"/>
            <a:ext cx="2314500" cy="52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4"/>
          <p:cNvSpPr txBox="1"/>
          <p:nvPr>
            <p:ph idx="12" type="sldNum"/>
          </p:nvPr>
        </p:nvSpPr>
        <p:spPr>
          <a:xfrm>
            <a:off x="4843463" y="9178570"/>
            <a:ext cx="1543200" cy="527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2" name="Shape 22"/>
        <p:cNvGrpSpPr/>
        <p:nvPr/>
      </p:nvGrpSpPr>
      <p:grpSpPr>
        <a:xfrm>
          <a:off x="0" y="0"/>
          <a:ext cx="0" cy="0"/>
          <a:chOff x="0" y="0"/>
          <a:chExt cx="0" cy="0"/>
        </a:xfrm>
      </p:grpSpPr>
      <p:sp>
        <p:nvSpPr>
          <p:cNvPr id="23" name="Google Shape;23;p5"/>
          <p:cNvSpPr txBox="1"/>
          <p:nvPr>
            <p:ph type="title"/>
          </p:nvPr>
        </p:nvSpPr>
        <p:spPr>
          <a:xfrm>
            <a:off x="467916" y="2468864"/>
            <a:ext cx="5915100" cy="41193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4800"/>
              <a:buNone/>
              <a:defRPr/>
            </a:lvl2pPr>
            <a:lvl3pPr lvl="2" algn="l">
              <a:lnSpc>
                <a:spcPct val="100000"/>
              </a:lnSpc>
              <a:spcBef>
                <a:spcPts val="0"/>
              </a:spcBef>
              <a:spcAft>
                <a:spcPts val="0"/>
              </a:spcAft>
              <a:buSzPts val="4800"/>
              <a:buNone/>
              <a:defRPr/>
            </a:lvl3pPr>
            <a:lvl4pPr lvl="3" algn="l">
              <a:lnSpc>
                <a:spcPct val="100000"/>
              </a:lnSpc>
              <a:spcBef>
                <a:spcPts val="0"/>
              </a:spcBef>
              <a:spcAft>
                <a:spcPts val="0"/>
              </a:spcAft>
              <a:buSzPts val="4800"/>
              <a:buNone/>
              <a:defRPr/>
            </a:lvl4pPr>
            <a:lvl5pPr lvl="4" algn="l">
              <a:lnSpc>
                <a:spcPct val="100000"/>
              </a:lnSpc>
              <a:spcBef>
                <a:spcPts val="0"/>
              </a:spcBef>
              <a:spcAft>
                <a:spcPts val="0"/>
              </a:spcAft>
              <a:buSzPts val="4800"/>
              <a:buNone/>
              <a:defRPr/>
            </a:lvl5pPr>
            <a:lvl6pPr lvl="5" algn="l">
              <a:lnSpc>
                <a:spcPct val="100000"/>
              </a:lnSpc>
              <a:spcBef>
                <a:spcPts val="0"/>
              </a:spcBef>
              <a:spcAft>
                <a:spcPts val="0"/>
              </a:spcAft>
              <a:buSzPts val="4800"/>
              <a:buNone/>
              <a:defRPr/>
            </a:lvl6pPr>
            <a:lvl7pPr lvl="6" algn="l">
              <a:lnSpc>
                <a:spcPct val="100000"/>
              </a:lnSpc>
              <a:spcBef>
                <a:spcPts val="0"/>
              </a:spcBef>
              <a:spcAft>
                <a:spcPts val="0"/>
              </a:spcAft>
              <a:buSzPts val="4800"/>
              <a:buNone/>
              <a:defRPr/>
            </a:lvl7pPr>
            <a:lvl8pPr lvl="7" algn="l">
              <a:lnSpc>
                <a:spcPct val="100000"/>
              </a:lnSpc>
              <a:spcBef>
                <a:spcPts val="0"/>
              </a:spcBef>
              <a:spcAft>
                <a:spcPts val="0"/>
              </a:spcAft>
              <a:buSzPts val="4800"/>
              <a:buNone/>
              <a:defRPr/>
            </a:lvl8pPr>
            <a:lvl9pPr lvl="8" algn="l">
              <a:lnSpc>
                <a:spcPct val="100000"/>
              </a:lnSpc>
              <a:spcBef>
                <a:spcPts val="0"/>
              </a:spcBef>
              <a:spcAft>
                <a:spcPts val="0"/>
              </a:spcAft>
              <a:buSzPts val="4800"/>
              <a:buNone/>
              <a:defRPr/>
            </a:lvl9pPr>
          </a:lstStyle>
          <a:p/>
        </p:txBody>
      </p:sp>
      <p:sp>
        <p:nvSpPr>
          <p:cNvPr id="24" name="Google Shape;24;p5"/>
          <p:cNvSpPr txBox="1"/>
          <p:nvPr>
            <p:ph idx="1" type="body"/>
          </p:nvPr>
        </p:nvSpPr>
        <p:spPr>
          <a:xfrm>
            <a:off x="467916" y="6627185"/>
            <a:ext cx="5915100" cy="2166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sz="1800">
                <a:solidFill>
                  <a:schemeClr val="dk1"/>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25" name="Google Shape;25;p5"/>
          <p:cNvSpPr txBox="1"/>
          <p:nvPr>
            <p:ph idx="10" type="dt"/>
          </p:nvPr>
        </p:nvSpPr>
        <p:spPr>
          <a:xfrm>
            <a:off x="471488" y="9178570"/>
            <a:ext cx="1543200" cy="527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5"/>
          <p:cNvSpPr txBox="1"/>
          <p:nvPr>
            <p:ph idx="11" type="ftr"/>
          </p:nvPr>
        </p:nvSpPr>
        <p:spPr>
          <a:xfrm>
            <a:off x="2271713" y="9178570"/>
            <a:ext cx="2314500" cy="52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5"/>
          <p:cNvSpPr txBox="1"/>
          <p:nvPr>
            <p:ph idx="12" type="sldNum"/>
          </p:nvPr>
        </p:nvSpPr>
        <p:spPr>
          <a:xfrm>
            <a:off x="4843463" y="9178570"/>
            <a:ext cx="1543200" cy="527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8" name="Shape 28"/>
        <p:cNvGrpSpPr/>
        <p:nvPr/>
      </p:nvGrpSpPr>
      <p:grpSpPr>
        <a:xfrm>
          <a:off x="0" y="0"/>
          <a:ext cx="0" cy="0"/>
          <a:chOff x="0" y="0"/>
          <a:chExt cx="0" cy="0"/>
        </a:xfrm>
      </p:grpSpPr>
      <p:sp>
        <p:nvSpPr>
          <p:cNvPr id="29" name="Google Shape;29;p6"/>
          <p:cNvSpPr txBox="1"/>
          <p:nvPr>
            <p:ph type="title"/>
          </p:nvPr>
        </p:nvSpPr>
        <p:spPr>
          <a:xfrm>
            <a:off x="471488" y="527243"/>
            <a:ext cx="5915100" cy="19143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4800"/>
              <a:buNone/>
              <a:defRPr/>
            </a:lvl2pPr>
            <a:lvl3pPr lvl="2" algn="l">
              <a:lnSpc>
                <a:spcPct val="100000"/>
              </a:lnSpc>
              <a:spcBef>
                <a:spcPts val="0"/>
              </a:spcBef>
              <a:spcAft>
                <a:spcPts val="0"/>
              </a:spcAft>
              <a:buSzPts val="4800"/>
              <a:buNone/>
              <a:defRPr/>
            </a:lvl3pPr>
            <a:lvl4pPr lvl="3" algn="l">
              <a:lnSpc>
                <a:spcPct val="100000"/>
              </a:lnSpc>
              <a:spcBef>
                <a:spcPts val="0"/>
              </a:spcBef>
              <a:spcAft>
                <a:spcPts val="0"/>
              </a:spcAft>
              <a:buSzPts val="4800"/>
              <a:buNone/>
              <a:defRPr/>
            </a:lvl4pPr>
            <a:lvl5pPr lvl="4" algn="l">
              <a:lnSpc>
                <a:spcPct val="100000"/>
              </a:lnSpc>
              <a:spcBef>
                <a:spcPts val="0"/>
              </a:spcBef>
              <a:spcAft>
                <a:spcPts val="0"/>
              </a:spcAft>
              <a:buSzPts val="4800"/>
              <a:buNone/>
              <a:defRPr/>
            </a:lvl5pPr>
            <a:lvl6pPr lvl="5" algn="l">
              <a:lnSpc>
                <a:spcPct val="100000"/>
              </a:lnSpc>
              <a:spcBef>
                <a:spcPts val="0"/>
              </a:spcBef>
              <a:spcAft>
                <a:spcPts val="0"/>
              </a:spcAft>
              <a:buSzPts val="4800"/>
              <a:buNone/>
              <a:defRPr/>
            </a:lvl6pPr>
            <a:lvl7pPr lvl="6" algn="l">
              <a:lnSpc>
                <a:spcPct val="100000"/>
              </a:lnSpc>
              <a:spcBef>
                <a:spcPts val="0"/>
              </a:spcBef>
              <a:spcAft>
                <a:spcPts val="0"/>
              </a:spcAft>
              <a:buSzPts val="4800"/>
              <a:buNone/>
              <a:defRPr/>
            </a:lvl7pPr>
            <a:lvl8pPr lvl="7" algn="l">
              <a:lnSpc>
                <a:spcPct val="100000"/>
              </a:lnSpc>
              <a:spcBef>
                <a:spcPts val="0"/>
              </a:spcBef>
              <a:spcAft>
                <a:spcPts val="0"/>
              </a:spcAft>
              <a:buSzPts val="4800"/>
              <a:buNone/>
              <a:defRPr/>
            </a:lvl8pPr>
            <a:lvl9pPr lvl="8" algn="l">
              <a:lnSpc>
                <a:spcPct val="100000"/>
              </a:lnSpc>
              <a:spcBef>
                <a:spcPts val="0"/>
              </a:spcBef>
              <a:spcAft>
                <a:spcPts val="0"/>
              </a:spcAft>
              <a:buSzPts val="4800"/>
              <a:buNone/>
              <a:defRPr/>
            </a:lvl9pPr>
          </a:lstStyle>
          <a:p/>
        </p:txBody>
      </p:sp>
      <p:sp>
        <p:nvSpPr>
          <p:cNvPr id="30" name="Google Shape;30;p6"/>
          <p:cNvSpPr txBox="1"/>
          <p:nvPr>
            <p:ph idx="1" type="body"/>
          </p:nvPr>
        </p:nvSpPr>
        <p:spPr>
          <a:xfrm>
            <a:off x="471488" y="2636202"/>
            <a:ext cx="2914800" cy="6283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1" name="Google Shape;31;p6"/>
          <p:cNvSpPr txBox="1"/>
          <p:nvPr>
            <p:ph idx="2" type="body"/>
          </p:nvPr>
        </p:nvSpPr>
        <p:spPr>
          <a:xfrm>
            <a:off x="3471863" y="2636202"/>
            <a:ext cx="2914800" cy="6283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2" name="Google Shape;32;p6"/>
          <p:cNvSpPr txBox="1"/>
          <p:nvPr>
            <p:ph idx="10" type="dt"/>
          </p:nvPr>
        </p:nvSpPr>
        <p:spPr>
          <a:xfrm>
            <a:off x="471488" y="9178570"/>
            <a:ext cx="1543200" cy="527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6"/>
          <p:cNvSpPr txBox="1"/>
          <p:nvPr>
            <p:ph idx="11" type="ftr"/>
          </p:nvPr>
        </p:nvSpPr>
        <p:spPr>
          <a:xfrm>
            <a:off x="2271713" y="9178570"/>
            <a:ext cx="2314500" cy="52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6"/>
          <p:cNvSpPr txBox="1"/>
          <p:nvPr>
            <p:ph idx="12" type="sldNum"/>
          </p:nvPr>
        </p:nvSpPr>
        <p:spPr>
          <a:xfrm>
            <a:off x="4843463" y="9178570"/>
            <a:ext cx="1543200" cy="527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5" name="Shape 35"/>
        <p:cNvGrpSpPr/>
        <p:nvPr/>
      </p:nvGrpSpPr>
      <p:grpSpPr>
        <a:xfrm>
          <a:off x="0" y="0"/>
          <a:ext cx="0" cy="0"/>
          <a:chOff x="0" y="0"/>
          <a:chExt cx="0" cy="0"/>
        </a:xfrm>
      </p:grpSpPr>
      <p:sp>
        <p:nvSpPr>
          <p:cNvPr id="36" name="Google Shape;36;p7"/>
          <p:cNvSpPr txBox="1"/>
          <p:nvPr>
            <p:ph type="title"/>
          </p:nvPr>
        </p:nvSpPr>
        <p:spPr>
          <a:xfrm>
            <a:off x="472381" y="527243"/>
            <a:ext cx="5915100" cy="19143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4800"/>
              <a:buNone/>
              <a:defRPr/>
            </a:lvl2pPr>
            <a:lvl3pPr lvl="2" algn="l">
              <a:lnSpc>
                <a:spcPct val="100000"/>
              </a:lnSpc>
              <a:spcBef>
                <a:spcPts val="0"/>
              </a:spcBef>
              <a:spcAft>
                <a:spcPts val="0"/>
              </a:spcAft>
              <a:buSzPts val="4800"/>
              <a:buNone/>
              <a:defRPr/>
            </a:lvl3pPr>
            <a:lvl4pPr lvl="3" algn="l">
              <a:lnSpc>
                <a:spcPct val="100000"/>
              </a:lnSpc>
              <a:spcBef>
                <a:spcPts val="0"/>
              </a:spcBef>
              <a:spcAft>
                <a:spcPts val="0"/>
              </a:spcAft>
              <a:buSzPts val="4800"/>
              <a:buNone/>
              <a:defRPr/>
            </a:lvl4pPr>
            <a:lvl5pPr lvl="4" algn="l">
              <a:lnSpc>
                <a:spcPct val="100000"/>
              </a:lnSpc>
              <a:spcBef>
                <a:spcPts val="0"/>
              </a:spcBef>
              <a:spcAft>
                <a:spcPts val="0"/>
              </a:spcAft>
              <a:buSzPts val="4800"/>
              <a:buNone/>
              <a:defRPr/>
            </a:lvl5pPr>
            <a:lvl6pPr lvl="5" algn="l">
              <a:lnSpc>
                <a:spcPct val="100000"/>
              </a:lnSpc>
              <a:spcBef>
                <a:spcPts val="0"/>
              </a:spcBef>
              <a:spcAft>
                <a:spcPts val="0"/>
              </a:spcAft>
              <a:buSzPts val="4800"/>
              <a:buNone/>
              <a:defRPr/>
            </a:lvl6pPr>
            <a:lvl7pPr lvl="6" algn="l">
              <a:lnSpc>
                <a:spcPct val="100000"/>
              </a:lnSpc>
              <a:spcBef>
                <a:spcPts val="0"/>
              </a:spcBef>
              <a:spcAft>
                <a:spcPts val="0"/>
              </a:spcAft>
              <a:buSzPts val="4800"/>
              <a:buNone/>
              <a:defRPr/>
            </a:lvl7pPr>
            <a:lvl8pPr lvl="7" algn="l">
              <a:lnSpc>
                <a:spcPct val="100000"/>
              </a:lnSpc>
              <a:spcBef>
                <a:spcPts val="0"/>
              </a:spcBef>
              <a:spcAft>
                <a:spcPts val="0"/>
              </a:spcAft>
              <a:buSzPts val="4800"/>
              <a:buNone/>
              <a:defRPr/>
            </a:lvl8pPr>
            <a:lvl9pPr lvl="8" algn="l">
              <a:lnSpc>
                <a:spcPct val="100000"/>
              </a:lnSpc>
              <a:spcBef>
                <a:spcPts val="0"/>
              </a:spcBef>
              <a:spcAft>
                <a:spcPts val="0"/>
              </a:spcAft>
              <a:buSzPts val="4800"/>
              <a:buNone/>
              <a:defRPr/>
            </a:lvl9pPr>
          </a:lstStyle>
          <a:p/>
        </p:txBody>
      </p:sp>
      <p:sp>
        <p:nvSpPr>
          <p:cNvPr id="37" name="Google Shape;37;p7"/>
          <p:cNvSpPr txBox="1"/>
          <p:nvPr>
            <p:ph idx="1" type="body"/>
          </p:nvPr>
        </p:nvSpPr>
        <p:spPr>
          <a:xfrm>
            <a:off x="472381" y="2427599"/>
            <a:ext cx="2901300" cy="1189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38" name="Google Shape;38;p7"/>
          <p:cNvSpPr txBox="1"/>
          <p:nvPr>
            <p:ph idx="2" type="body"/>
          </p:nvPr>
        </p:nvSpPr>
        <p:spPr>
          <a:xfrm>
            <a:off x="472381" y="3617328"/>
            <a:ext cx="2901300" cy="5320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9" name="Google Shape;39;p7"/>
          <p:cNvSpPr txBox="1"/>
          <p:nvPr>
            <p:ph idx="3" type="body"/>
          </p:nvPr>
        </p:nvSpPr>
        <p:spPr>
          <a:xfrm>
            <a:off x="3471863" y="2427599"/>
            <a:ext cx="2915400" cy="1189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0" name="Google Shape;40;p7"/>
          <p:cNvSpPr txBox="1"/>
          <p:nvPr>
            <p:ph idx="4" type="body"/>
          </p:nvPr>
        </p:nvSpPr>
        <p:spPr>
          <a:xfrm>
            <a:off x="3471863" y="3617328"/>
            <a:ext cx="2915400" cy="5320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1" name="Google Shape;41;p7"/>
          <p:cNvSpPr txBox="1"/>
          <p:nvPr>
            <p:ph idx="10" type="dt"/>
          </p:nvPr>
        </p:nvSpPr>
        <p:spPr>
          <a:xfrm>
            <a:off x="471488" y="9178570"/>
            <a:ext cx="1543200" cy="527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7"/>
          <p:cNvSpPr txBox="1"/>
          <p:nvPr>
            <p:ph idx="11" type="ftr"/>
          </p:nvPr>
        </p:nvSpPr>
        <p:spPr>
          <a:xfrm>
            <a:off x="2271713" y="9178570"/>
            <a:ext cx="2314500" cy="52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7"/>
          <p:cNvSpPr txBox="1"/>
          <p:nvPr>
            <p:ph idx="12" type="sldNum"/>
          </p:nvPr>
        </p:nvSpPr>
        <p:spPr>
          <a:xfrm>
            <a:off x="4843463" y="9178570"/>
            <a:ext cx="1543200" cy="527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4" name="Shape 44"/>
        <p:cNvGrpSpPr/>
        <p:nvPr/>
      </p:nvGrpSpPr>
      <p:grpSpPr>
        <a:xfrm>
          <a:off x="0" y="0"/>
          <a:ext cx="0" cy="0"/>
          <a:chOff x="0" y="0"/>
          <a:chExt cx="0" cy="0"/>
        </a:xfrm>
      </p:grpSpPr>
      <p:sp>
        <p:nvSpPr>
          <p:cNvPr id="45" name="Google Shape;45;p8"/>
          <p:cNvSpPr txBox="1"/>
          <p:nvPr>
            <p:ph type="title"/>
          </p:nvPr>
        </p:nvSpPr>
        <p:spPr>
          <a:xfrm>
            <a:off x="471488" y="527243"/>
            <a:ext cx="5915100" cy="19143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4800"/>
              <a:buNone/>
              <a:defRPr/>
            </a:lvl2pPr>
            <a:lvl3pPr lvl="2" algn="l">
              <a:lnSpc>
                <a:spcPct val="100000"/>
              </a:lnSpc>
              <a:spcBef>
                <a:spcPts val="0"/>
              </a:spcBef>
              <a:spcAft>
                <a:spcPts val="0"/>
              </a:spcAft>
              <a:buSzPts val="4800"/>
              <a:buNone/>
              <a:defRPr/>
            </a:lvl3pPr>
            <a:lvl4pPr lvl="3" algn="l">
              <a:lnSpc>
                <a:spcPct val="100000"/>
              </a:lnSpc>
              <a:spcBef>
                <a:spcPts val="0"/>
              </a:spcBef>
              <a:spcAft>
                <a:spcPts val="0"/>
              </a:spcAft>
              <a:buSzPts val="4800"/>
              <a:buNone/>
              <a:defRPr/>
            </a:lvl4pPr>
            <a:lvl5pPr lvl="4" algn="l">
              <a:lnSpc>
                <a:spcPct val="100000"/>
              </a:lnSpc>
              <a:spcBef>
                <a:spcPts val="0"/>
              </a:spcBef>
              <a:spcAft>
                <a:spcPts val="0"/>
              </a:spcAft>
              <a:buSzPts val="4800"/>
              <a:buNone/>
              <a:defRPr/>
            </a:lvl5pPr>
            <a:lvl6pPr lvl="5" algn="l">
              <a:lnSpc>
                <a:spcPct val="100000"/>
              </a:lnSpc>
              <a:spcBef>
                <a:spcPts val="0"/>
              </a:spcBef>
              <a:spcAft>
                <a:spcPts val="0"/>
              </a:spcAft>
              <a:buSzPts val="4800"/>
              <a:buNone/>
              <a:defRPr/>
            </a:lvl6pPr>
            <a:lvl7pPr lvl="6" algn="l">
              <a:lnSpc>
                <a:spcPct val="100000"/>
              </a:lnSpc>
              <a:spcBef>
                <a:spcPts val="0"/>
              </a:spcBef>
              <a:spcAft>
                <a:spcPts val="0"/>
              </a:spcAft>
              <a:buSzPts val="4800"/>
              <a:buNone/>
              <a:defRPr/>
            </a:lvl7pPr>
            <a:lvl8pPr lvl="7" algn="l">
              <a:lnSpc>
                <a:spcPct val="100000"/>
              </a:lnSpc>
              <a:spcBef>
                <a:spcPts val="0"/>
              </a:spcBef>
              <a:spcAft>
                <a:spcPts val="0"/>
              </a:spcAft>
              <a:buSzPts val="4800"/>
              <a:buNone/>
              <a:defRPr/>
            </a:lvl8pPr>
            <a:lvl9pPr lvl="8" algn="l">
              <a:lnSpc>
                <a:spcPct val="100000"/>
              </a:lnSpc>
              <a:spcBef>
                <a:spcPts val="0"/>
              </a:spcBef>
              <a:spcAft>
                <a:spcPts val="0"/>
              </a:spcAft>
              <a:buSzPts val="4800"/>
              <a:buNone/>
              <a:defRPr/>
            </a:lvl9pPr>
          </a:lstStyle>
          <a:p/>
        </p:txBody>
      </p:sp>
      <p:sp>
        <p:nvSpPr>
          <p:cNvPr id="46" name="Google Shape;46;p8"/>
          <p:cNvSpPr txBox="1"/>
          <p:nvPr>
            <p:ph idx="10" type="dt"/>
          </p:nvPr>
        </p:nvSpPr>
        <p:spPr>
          <a:xfrm>
            <a:off x="471488" y="9178570"/>
            <a:ext cx="1543200" cy="527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8"/>
          <p:cNvSpPr txBox="1"/>
          <p:nvPr>
            <p:ph idx="11" type="ftr"/>
          </p:nvPr>
        </p:nvSpPr>
        <p:spPr>
          <a:xfrm>
            <a:off x="2271713" y="9178570"/>
            <a:ext cx="2314500" cy="52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8"/>
          <p:cNvSpPr txBox="1"/>
          <p:nvPr>
            <p:ph idx="12" type="sldNum"/>
          </p:nvPr>
        </p:nvSpPr>
        <p:spPr>
          <a:xfrm>
            <a:off x="4843463" y="9178570"/>
            <a:ext cx="1543200" cy="527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9" name="Shape 49"/>
        <p:cNvGrpSpPr/>
        <p:nvPr/>
      </p:nvGrpSpPr>
      <p:grpSpPr>
        <a:xfrm>
          <a:off x="0" y="0"/>
          <a:ext cx="0" cy="0"/>
          <a:chOff x="0" y="0"/>
          <a:chExt cx="0" cy="0"/>
        </a:xfrm>
      </p:grpSpPr>
      <p:sp>
        <p:nvSpPr>
          <p:cNvPr id="50" name="Google Shape;50;p9"/>
          <p:cNvSpPr txBox="1"/>
          <p:nvPr>
            <p:ph type="title"/>
          </p:nvPr>
        </p:nvSpPr>
        <p:spPr>
          <a:xfrm>
            <a:off x="472381" y="660197"/>
            <a:ext cx="2211900" cy="23109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4800"/>
              <a:buNone/>
              <a:defRPr/>
            </a:lvl2pPr>
            <a:lvl3pPr lvl="2" algn="l">
              <a:lnSpc>
                <a:spcPct val="100000"/>
              </a:lnSpc>
              <a:spcBef>
                <a:spcPts val="0"/>
              </a:spcBef>
              <a:spcAft>
                <a:spcPts val="0"/>
              </a:spcAft>
              <a:buSzPts val="4800"/>
              <a:buNone/>
              <a:defRPr/>
            </a:lvl3pPr>
            <a:lvl4pPr lvl="3" algn="l">
              <a:lnSpc>
                <a:spcPct val="100000"/>
              </a:lnSpc>
              <a:spcBef>
                <a:spcPts val="0"/>
              </a:spcBef>
              <a:spcAft>
                <a:spcPts val="0"/>
              </a:spcAft>
              <a:buSzPts val="4800"/>
              <a:buNone/>
              <a:defRPr/>
            </a:lvl4pPr>
            <a:lvl5pPr lvl="4" algn="l">
              <a:lnSpc>
                <a:spcPct val="100000"/>
              </a:lnSpc>
              <a:spcBef>
                <a:spcPts val="0"/>
              </a:spcBef>
              <a:spcAft>
                <a:spcPts val="0"/>
              </a:spcAft>
              <a:buSzPts val="4800"/>
              <a:buNone/>
              <a:defRPr/>
            </a:lvl5pPr>
            <a:lvl6pPr lvl="5" algn="l">
              <a:lnSpc>
                <a:spcPct val="100000"/>
              </a:lnSpc>
              <a:spcBef>
                <a:spcPts val="0"/>
              </a:spcBef>
              <a:spcAft>
                <a:spcPts val="0"/>
              </a:spcAft>
              <a:buSzPts val="4800"/>
              <a:buNone/>
              <a:defRPr/>
            </a:lvl6pPr>
            <a:lvl7pPr lvl="6" algn="l">
              <a:lnSpc>
                <a:spcPct val="100000"/>
              </a:lnSpc>
              <a:spcBef>
                <a:spcPts val="0"/>
              </a:spcBef>
              <a:spcAft>
                <a:spcPts val="0"/>
              </a:spcAft>
              <a:buSzPts val="4800"/>
              <a:buNone/>
              <a:defRPr/>
            </a:lvl7pPr>
            <a:lvl8pPr lvl="7" algn="l">
              <a:lnSpc>
                <a:spcPct val="100000"/>
              </a:lnSpc>
              <a:spcBef>
                <a:spcPts val="0"/>
              </a:spcBef>
              <a:spcAft>
                <a:spcPts val="0"/>
              </a:spcAft>
              <a:buSzPts val="4800"/>
              <a:buNone/>
              <a:defRPr/>
            </a:lvl8pPr>
            <a:lvl9pPr lvl="8" algn="l">
              <a:lnSpc>
                <a:spcPct val="100000"/>
              </a:lnSpc>
              <a:spcBef>
                <a:spcPts val="0"/>
              </a:spcBef>
              <a:spcAft>
                <a:spcPts val="0"/>
              </a:spcAft>
              <a:buSzPts val="4800"/>
              <a:buNone/>
              <a:defRPr/>
            </a:lvl9pPr>
          </a:lstStyle>
          <a:p/>
        </p:txBody>
      </p:sp>
      <p:sp>
        <p:nvSpPr>
          <p:cNvPr id="51" name="Google Shape;51;p9"/>
          <p:cNvSpPr txBox="1"/>
          <p:nvPr>
            <p:ph idx="1" type="body"/>
          </p:nvPr>
        </p:nvSpPr>
        <p:spPr>
          <a:xfrm>
            <a:off x="2915543" y="1425844"/>
            <a:ext cx="3471900" cy="7037400"/>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52" name="Google Shape;52;p9"/>
          <p:cNvSpPr txBox="1"/>
          <p:nvPr>
            <p:ph idx="2" type="body"/>
          </p:nvPr>
        </p:nvSpPr>
        <p:spPr>
          <a:xfrm>
            <a:off x="472381" y="2970885"/>
            <a:ext cx="2211900" cy="55038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53" name="Google Shape;53;p9"/>
          <p:cNvSpPr txBox="1"/>
          <p:nvPr>
            <p:ph idx="10" type="dt"/>
          </p:nvPr>
        </p:nvSpPr>
        <p:spPr>
          <a:xfrm>
            <a:off x="471488" y="9178570"/>
            <a:ext cx="1543200" cy="527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9"/>
          <p:cNvSpPr txBox="1"/>
          <p:nvPr>
            <p:ph idx="11" type="ftr"/>
          </p:nvPr>
        </p:nvSpPr>
        <p:spPr>
          <a:xfrm>
            <a:off x="2271713" y="9178570"/>
            <a:ext cx="2314500" cy="52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9"/>
          <p:cNvSpPr txBox="1"/>
          <p:nvPr>
            <p:ph idx="12" type="sldNum"/>
          </p:nvPr>
        </p:nvSpPr>
        <p:spPr>
          <a:xfrm>
            <a:off x="4843463" y="9178570"/>
            <a:ext cx="1543200" cy="527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6" name="Shape 56"/>
        <p:cNvGrpSpPr/>
        <p:nvPr/>
      </p:nvGrpSpPr>
      <p:grpSpPr>
        <a:xfrm>
          <a:off x="0" y="0"/>
          <a:ext cx="0" cy="0"/>
          <a:chOff x="0" y="0"/>
          <a:chExt cx="0" cy="0"/>
        </a:xfrm>
      </p:grpSpPr>
      <p:sp>
        <p:nvSpPr>
          <p:cNvPr id="57" name="Google Shape;57;p10"/>
          <p:cNvSpPr txBox="1"/>
          <p:nvPr>
            <p:ph type="title"/>
          </p:nvPr>
        </p:nvSpPr>
        <p:spPr>
          <a:xfrm>
            <a:off x="472381" y="660197"/>
            <a:ext cx="2211900" cy="23109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4800"/>
              <a:buNone/>
              <a:defRPr/>
            </a:lvl2pPr>
            <a:lvl3pPr lvl="2" algn="l">
              <a:lnSpc>
                <a:spcPct val="100000"/>
              </a:lnSpc>
              <a:spcBef>
                <a:spcPts val="0"/>
              </a:spcBef>
              <a:spcAft>
                <a:spcPts val="0"/>
              </a:spcAft>
              <a:buSzPts val="4800"/>
              <a:buNone/>
              <a:defRPr/>
            </a:lvl3pPr>
            <a:lvl4pPr lvl="3" algn="l">
              <a:lnSpc>
                <a:spcPct val="100000"/>
              </a:lnSpc>
              <a:spcBef>
                <a:spcPts val="0"/>
              </a:spcBef>
              <a:spcAft>
                <a:spcPts val="0"/>
              </a:spcAft>
              <a:buSzPts val="4800"/>
              <a:buNone/>
              <a:defRPr/>
            </a:lvl4pPr>
            <a:lvl5pPr lvl="4" algn="l">
              <a:lnSpc>
                <a:spcPct val="100000"/>
              </a:lnSpc>
              <a:spcBef>
                <a:spcPts val="0"/>
              </a:spcBef>
              <a:spcAft>
                <a:spcPts val="0"/>
              </a:spcAft>
              <a:buSzPts val="4800"/>
              <a:buNone/>
              <a:defRPr/>
            </a:lvl5pPr>
            <a:lvl6pPr lvl="5" algn="l">
              <a:lnSpc>
                <a:spcPct val="100000"/>
              </a:lnSpc>
              <a:spcBef>
                <a:spcPts val="0"/>
              </a:spcBef>
              <a:spcAft>
                <a:spcPts val="0"/>
              </a:spcAft>
              <a:buSzPts val="4800"/>
              <a:buNone/>
              <a:defRPr/>
            </a:lvl6pPr>
            <a:lvl7pPr lvl="6" algn="l">
              <a:lnSpc>
                <a:spcPct val="100000"/>
              </a:lnSpc>
              <a:spcBef>
                <a:spcPts val="0"/>
              </a:spcBef>
              <a:spcAft>
                <a:spcPts val="0"/>
              </a:spcAft>
              <a:buSzPts val="4800"/>
              <a:buNone/>
              <a:defRPr/>
            </a:lvl7pPr>
            <a:lvl8pPr lvl="7" algn="l">
              <a:lnSpc>
                <a:spcPct val="100000"/>
              </a:lnSpc>
              <a:spcBef>
                <a:spcPts val="0"/>
              </a:spcBef>
              <a:spcAft>
                <a:spcPts val="0"/>
              </a:spcAft>
              <a:buSzPts val="4800"/>
              <a:buNone/>
              <a:defRPr/>
            </a:lvl8pPr>
            <a:lvl9pPr lvl="8" algn="l">
              <a:lnSpc>
                <a:spcPct val="100000"/>
              </a:lnSpc>
              <a:spcBef>
                <a:spcPts val="0"/>
              </a:spcBef>
              <a:spcAft>
                <a:spcPts val="0"/>
              </a:spcAft>
              <a:buSzPts val="4800"/>
              <a:buNone/>
              <a:defRPr/>
            </a:lvl9pPr>
          </a:lstStyle>
          <a:p/>
        </p:txBody>
      </p:sp>
      <p:sp>
        <p:nvSpPr>
          <p:cNvPr id="58" name="Google Shape;58;p10"/>
          <p:cNvSpPr/>
          <p:nvPr>
            <p:ph idx="2" type="pic"/>
          </p:nvPr>
        </p:nvSpPr>
        <p:spPr>
          <a:xfrm>
            <a:off x="2915543" y="1425844"/>
            <a:ext cx="3471900" cy="7037400"/>
          </a:xfrm>
          <a:prstGeom prst="rect">
            <a:avLst/>
          </a:prstGeom>
          <a:noFill/>
          <a:ln>
            <a:noFill/>
          </a:ln>
        </p:spPr>
      </p:sp>
      <p:sp>
        <p:nvSpPr>
          <p:cNvPr id="59" name="Google Shape;59;p10"/>
          <p:cNvSpPr txBox="1"/>
          <p:nvPr>
            <p:ph idx="1" type="body"/>
          </p:nvPr>
        </p:nvSpPr>
        <p:spPr>
          <a:xfrm>
            <a:off x="472381" y="2970885"/>
            <a:ext cx="2211900" cy="55038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60" name="Google Shape;60;p10"/>
          <p:cNvSpPr txBox="1"/>
          <p:nvPr>
            <p:ph idx="10" type="dt"/>
          </p:nvPr>
        </p:nvSpPr>
        <p:spPr>
          <a:xfrm>
            <a:off x="471488" y="9178570"/>
            <a:ext cx="1543200" cy="527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10"/>
          <p:cNvSpPr txBox="1"/>
          <p:nvPr>
            <p:ph idx="11" type="ftr"/>
          </p:nvPr>
        </p:nvSpPr>
        <p:spPr>
          <a:xfrm>
            <a:off x="2271713" y="9178570"/>
            <a:ext cx="2314500" cy="52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10"/>
          <p:cNvSpPr txBox="1"/>
          <p:nvPr>
            <p:ph idx="12" type="sldNum"/>
          </p:nvPr>
        </p:nvSpPr>
        <p:spPr>
          <a:xfrm>
            <a:off x="4843463" y="9178570"/>
            <a:ext cx="1543200" cy="527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488" y="527243"/>
            <a:ext cx="5915100" cy="19143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A3534F"/>
              </a:buClr>
              <a:buSzPts val="4800"/>
              <a:buFont typeface="Oxygen"/>
              <a:buNone/>
              <a:defRPr b="1" i="0" sz="4800" u="none" cap="none" strike="noStrike">
                <a:solidFill>
                  <a:srgbClr val="A3534F"/>
                </a:solidFill>
                <a:latin typeface="Oxygen"/>
                <a:ea typeface="Oxygen"/>
                <a:cs typeface="Oxygen"/>
                <a:sym typeface="Oxygen"/>
              </a:defRPr>
            </a:lvl1pPr>
            <a:lvl2pPr lvl="1" marR="0" rtl="0" algn="l">
              <a:lnSpc>
                <a:spcPct val="100000"/>
              </a:lnSpc>
              <a:spcBef>
                <a:spcPts val="0"/>
              </a:spcBef>
              <a:spcAft>
                <a:spcPts val="0"/>
              </a:spcAft>
              <a:buClr>
                <a:srgbClr val="000000"/>
              </a:buClr>
              <a:buSzPts val="4800"/>
              <a:buFont typeface="Oxygen"/>
              <a:buNone/>
              <a:defRPr b="0" i="0" sz="4800" u="none" cap="none" strike="noStrike">
                <a:solidFill>
                  <a:srgbClr val="000000"/>
                </a:solidFill>
                <a:latin typeface="Oxygen"/>
                <a:ea typeface="Oxygen"/>
                <a:cs typeface="Oxygen"/>
                <a:sym typeface="Oxygen"/>
              </a:defRPr>
            </a:lvl2pPr>
            <a:lvl3pPr lvl="2" marR="0" rtl="0" algn="l">
              <a:lnSpc>
                <a:spcPct val="100000"/>
              </a:lnSpc>
              <a:spcBef>
                <a:spcPts val="0"/>
              </a:spcBef>
              <a:spcAft>
                <a:spcPts val="0"/>
              </a:spcAft>
              <a:buClr>
                <a:srgbClr val="000000"/>
              </a:buClr>
              <a:buSzPts val="4800"/>
              <a:buFont typeface="Oxygen"/>
              <a:buNone/>
              <a:defRPr b="0" i="0" sz="4800" u="none" cap="none" strike="noStrike">
                <a:solidFill>
                  <a:srgbClr val="000000"/>
                </a:solidFill>
                <a:latin typeface="Oxygen"/>
                <a:ea typeface="Oxygen"/>
                <a:cs typeface="Oxygen"/>
                <a:sym typeface="Oxygen"/>
              </a:defRPr>
            </a:lvl3pPr>
            <a:lvl4pPr lvl="3" marR="0" rtl="0" algn="l">
              <a:lnSpc>
                <a:spcPct val="100000"/>
              </a:lnSpc>
              <a:spcBef>
                <a:spcPts val="0"/>
              </a:spcBef>
              <a:spcAft>
                <a:spcPts val="0"/>
              </a:spcAft>
              <a:buClr>
                <a:srgbClr val="000000"/>
              </a:buClr>
              <a:buSzPts val="4800"/>
              <a:buFont typeface="Oxygen"/>
              <a:buNone/>
              <a:defRPr b="0" i="0" sz="4800" u="none" cap="none" strike="noStrike">
                <a:solidFill>
                  <a:srgbClr val="000000"/>
                </a:solidFill>
                <a:latin typeface="Oxygen"/>
                <a:ea typeface="Oxygen"/>
                <a:cs typeface="Oxygen"/>
                <a:sym typeface="Oxygen"/>
              </a:defRPr>
            </a:lvl4pPr>
            <a:lvl5pPr lvl="4" marR="0" rtl="0" algn="l">
              <a:lnSpc>
                <a:spcPct val="100000"/>
              </a:lnSpc>
              <a:spcBef>
                <a:spcPts val="0"/>
              </a:spcBef>
              <a:spcAft>
                <a:spcPts val="0"/>
              </a:spcAft>
              <a:buClr>
                <a:srgbClr val="000000"/>
              </a:buClr>
              <a:buSzPts val="4800"/>
              <a:buFont typeface="Oxygen"/>
              <a:buNone/>
              <a:defRPr b="0" i="0" sz="4800" u="none" cap="none" strike="noStrike">
                <a:solidFill>
                  <a:srgbClr val="000000"/>
                </a:solidFill>
                <a:latin typeface="Oxygen"/>
                <a:ea typeface="Oxygen"/>
                <a:cs typeface="Oxygen"/>
                <a:sym typeface="Oxygen"/>
              </a:defRPr>
            </a:lvl5pPr>
            <a:lvl6pPr lvl="5" marR="0" rtl="0" algn="l">
              <a:lnSpc>
                <a:spcPct val="100000"/>
              </a:lnSpc>
              <a:spcBef>
                <a:spcPts val="0"/>
              </a:spcBef>
              <a:spcAft>
                <a:spcPts val="0"/>
              </a:spcAft>
              <a:buClr>
                <a:srgbClr val="000000"/>
              </a:buClr>
              <a:buSzPts val="4800"/>
              <a:buFont typeface="Oxygen"/>
              <a:buNone/>
              <a:defRPr b="0" i="0" sz="4800" u="none" cap="none" strike="noStrike">
                <a:solidFill>
                  <a:srgbClr val="000000"/>
                </a:solidFill>
                <a:latin typeface="Oxygen"/>
                <a:ea typeface="Oxygen"/>
                <a:cs typeface="Oxygen"/>
                <a:sym typeface="Oxygen"/>
              </a:defRPr>
            </a:lvl6pPr>
            <a:lvl7pPr lvl="6" marR="0" rtl="0" algn="l">
              <a:lnSpc>
                <a:spcPct val="100000"/>
              </a:lnSpc>
              <a:spcBef>
                <a:spcPts val="0"/>
              </a:spcBef>
              <a:spcAft>
                <a:spcPts val="0"/>
              </a:spcAft>
              <a:buClr>
                <a:srgbClr val="000000"/>
              </a:buClr>
              <a:buSzPts val="4800"/>
              <a:buFont typeface="Oxygen"/>
              <a:buNone/>
              <a:defRPr b="0" i="0" sz="4800" u="none" cap="none" strike="noStrike">
                <a:solidFill>
                  <a:srgbClr val="000000"/>
                </a:solidFill>
                <a:latin typeface="Oxygen"/>
                <a:ea typeface="Oxygen"/>
                <a:cs typeface="Oxygen"/>
                <a:sym typeface="Oxygen"/>
              </a:defRPr>
            </a:lvl7pPr>
            <a:lvl8pPr lvl="7" marR="0" rtl="0" algn="l">
              <a:lnSpc>
                <a:spcPct val="100000"/>
              </a:lnSpc>
              <a:spcBef>
                <a:spcPts val="0"/>
              </a:spcBef>
              <a:spcAft>
                <a:spcPts val="0"/>
              </a:spcAft>
              <a:buClr>
                <a:srgbClr val="000000"/>
              </a:buClr>
              <a:buSzPts val="4800"/>
              <a:buFont typeface="Oxygen"/>
              <a:buNone/>
              <a:defRPr b="0" i="0" sz="4800" u="none" cap="none" strike="noStrike">
                <a:solidFill>
                  <a:srgbClr val="000000"/>
                </a:solidFill>
                <a:latin typeface="Oxygen"/>
                <a:ea typeface="Oxygen"/>
                <a:cs typeface="Oxygen"/>
                <a:sym typeface="Oxygen"/>
              </a:defRPr>
            </a:lvl8pPr>
            <a:lvl9pPr lvl="8" marR="0" rtl="0" algn="l">
              <a:lnSpc>
                <a:spcPct val="100000"/>
              </a:lnSpc>
              <a:spcBef>
                <a:spcPts val="0"/>
              </a:spcBef>
              <a:spcAft>
                <a:spcPts val="0"/>
              </a:spcAft>
              <a:buClr>
                <a:srgbClr val="000000"/>
              </a:buClr>
              <a:buSzPts val="4800"/>
              <a:buFont typeface="Oxygen"/>
              <a:buNone/>
              <a:defRPr b="0" i="0" sz="4800" u="none" cap="none" strike="noStrike">
                <a:solidFill>
                  <a:srgbClr val="000000"/>
                </a:solidFill>
                <a:latin typeface="Oxygen"/>
                <a:ea typeface="Oxygen"/>
                <a:cs typeface="Oxygen"/>
                <a:sym typeface="Oxygen"/>
              </a:defRPr>
            </a:lvl9pPr>
          </a:lstStyle>
          <a:p/>
        </p:txBody>
      </p:sp>
      <p:sp>
        <p:nvSpPr>
          <p:cNvPr id="7" name="Google Shape;7;p1"/>
          <p:cNvSpPr txBox="1"/>
          <p:nvPr>
            <p:ph idx="1" type="body"/>
          </p:nvPr>
        </p:nvSpPr>
        <p:spPr>
          <a:xfrm>
            <a:off x="471488" y="2636202"/>
            <a:ext cx="5915100" cy="6283200"/>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rgbClr val="3A3838"/>
              </a:buClr>
              <a:buSzPts val="2100"/>
              <a:buFont typeface="Oxygen"/>
              <a:buChar char="•"/>
              <a:defRPr b="0" i="0" sz="2100" u="none" cap="none" strike="noStrike">
                <a:solidFill>
                  <a:srgbClr val="3A3838"/>
                </a:solidFill>
                <a:latin typeface="Oxygen"/>
                <a:ea typeface="Oxygen"/>
                <a:cs typeface="Oxygen"/>
                <a:sym typeface="Oxygen"/>
              </a:defRPr>
            </a:lvl1pPr>
            <a:lvl2pPr indent="-342900" lvl="1" marL="914400" marR="0" rtl="0" algn="l">
              <a:lnSpc>
                <a:spcPct val="90000"/>
              </a:lnSpc>
              <a:spcBef>
                <a:spcPts val="375"/>
              </a:spcBef>
              <a:spcAft>
                <a:spcPts val="0"/>
              </a:spcAft>
              <a:buClr>
                <a:schemeClr val="dk1"/>
              </a:buClr>
              <a:buSzPts val="1800"/>
              <a:buFont typeface="Oxygen"/>
              <a:buChar char="•"/>
              <a:defRPr b="0" i="0" sz="1800" u="none" cap="none" strike="noStrike">
                <a:solidFill>
                  <a:schemeClr val="dk1"/>
                </a:solidFill>
                <a:latin typeface="Oxygen"/>
                <a:ea typeface="Oxygen"/>
                <a:cs typeface="Oxygen"/>
                <a:sym typeface="Oxygen"/>
              </a:defRPr>
            </a:lvl2pPr>
            <a:lvl3pPr indent="-323850" lvl="2" marL="1371600" marR="0" rtl="0" algn="l">
              <a:lnSpc>
                <a:spcPct val="90000"/>
              </a:lnSpc>
              <a:spcBef>
                <a:spcPts val="375"/>
              </a:spcBef>
              <a:spcAft>
                <a:spcPts val="0"/>
              </a:spcAft>
              <a:buClr>
                <a:schemeClr val="dk1"/>
              </a:buClr>
              <a:buSzPts val="1500"/>
              <a:buFont typeface="Oxygen"/>
              <a:buChar char="•"/>
              <a:defRPr b="0" i="0" sz="1500" u="none" cap="none" strike="noStrike">
                <a:solidFill>
                  <a:schemeClr val="dk1"/>
                </a:solidFill>
                <a:latin typeface="Oxygen"/>
                <a:ea typeface="Oxygen"/>
                <a:cs typeface="Oxygen"/>
                <a:sym typeface="Oxygen"/>
              </a:defRPr>
            </a:lvl3pPr>
            <a:lvl4pPr indent="-314325" lvl="3" marL="1828800" marR="0" rtl="0" algn="l">
              <a:lnSpc>
                <a:spcPct val="90000"/>
              </a:lnSpc>
              <a:spcBef>
                <a:spcPts val="375"/>
              </a:spcBef>
              <a:spcAft>
                <a:spcPts val="0"/>
              </a:spcAft>
              <a:buClr>
                <a:schemeClr val="dk1"/>
              </a:buClr>
              <a:buSzPts val="1350"/>
              <a:buFont typeface="Oxygen"/>
              <a:buChar char="•"/>
              <a:defRPr b="0" i="0" sz="1350" u="none" cap="none" strike="noStrike">
                <a:solidFill>
                  <a:schemeClr val="dk1"/>
                </a:solidFill>
                <a:latin typeface="Oxygen"/>
                <a:ea typeface="Oxygen"/>
                <a:cs typeface="Oxygen"/>
                <a:sym typeface="Oxygen"/>
              </a:defRPr>
            </a:lvl4pPr>
            <a:lvl5pPr indent="-314325" lvl="4" marL="2286000" marR="0" rtl="0" algn="l">
              <a:lnSpc>
                <a:spcPct val="90000"/>
              </a:lnSpc>
              <a:spcBef>
                <a:spcPts val="375"/>
              </a:spcBef>
              <a:spcAft>
                <a:spcPts val="0"/>
              </a:spcAft>
              <a:buClr>
                <a:schemeClr val="dk1"/>
              </a:buClr>
              <a:buSzPts val="1350"/>
              <a:buFont typeface="Oxygen"/>
              <a:buChar char="•"/>
              <a:defRPr b="0" i="0" sz="1350" u="none" cap="none" strike="noStrike">
                <a:solidFill>
                  <a:schemeClr val="dk1"/>
                </a:solidFill>
                <a:latin typeface="Oxygen"/>
                <a:ea typeface="Oxygen"/>
                <a:cs typeface="Oxygen"/>
                <a:sym typeface="Oxygen"/>
              </a:defRPr>
            </a:lvl5pPr>
            <a:lvl6pPr indent="-314325" lvl="5" marL="2743200" marR="0" rtl="0" algn="l">
              <a:lnSpc>
                <a:spcPct val="90000"/>
              </a:lnSpc>
              <a:spcBef>
                <a:spcPts val="375"/>
              </a:spcBef>
              <a:spcAft>
                <a:spcPts val="0"/>
              </a:spcAft>
              <a:buClr>
                <a:schemeClr val="dk1"/>
              </a:buClr>
              <a:buSzPts val="1350"/>
              <a:buFont typeface="Oxygen"/>
              <a:buChar char="•"/>
              <a:defRPr b="0" i="0" sz="1350" u="none" cap="none" strike="noStrike">
                <a:solidFill>
                  <a:schemeClr val="dk1"/>
                </a:solidFill>
                <a:latin typeface="Oxygen"/>
                <a:ea typeface="Oxygen"/>
                <a:cs typeface="Oxygen"/>
                <a:sym typeface="Oxygen"/>
              </a:defRPr>
            </a:lvl6pPr>
            <a:lvl7pPr indent="-314325" lvl="6" marL="3200400" marR="0" rtl="0" algn="l">
              <a:lnSpc>
                <a:spcPct val="90000"/>
              </a:lnSpc>
              <a:spcBef>
                <a:spcPts val="375"/>
              </a:spcBef>
              <a:spcAft>
                <a:spcPts val="0"/>
              </a:spcAft>
              <a:buClr>
                <a:schemeClr val="dk1"/>
              </a:buClr>
              <a:buSzPts val="1350"/>
              <a:buFont typeface="Oxygen"/>
              <a:buChar char="•"/>
              <a:defRPr b="0" i="0" sz="1350" u="none" cap="none" strike="noStrike">
                <a:solidFill>
                  <a:schemeClr val="dk1"/>
                </a:solidFill>
                <a:latin typeface="Oxygen"/>
                <a:ea typeface="Oxygen"/>
                <a:cs typeface="Oxygen"/>
                <a:sym typeface="Oxygen"/>
              </a:defRPr>
            </a:lvl7pPr>
            <a:lvl8pPr indent="-314325" lvl="7" marL="3657600" marR="0" rtl="0" algn="l">
              <a:lnSpc>
                <a:spcPct val="90000"/>
              </a:lnSpc>
              <a:spcBef>
                <a:spcPts val="375"/>
              </a:spcBef>
              <a:spcAft>
                <a:spcPts val="0"/>
              </a:spcAft>
              <a:buClr>
                <a:schemeClr val="dk1"/>
              </a:buClr>
              <a:buSzPts val="1350"/>
              <a:buFont typeface="Oxygen"/>
              <a:buChar char="•"/>
              <a:defRPr b="0" i="0" sz="1350" u="none" cap="none" strike="noStrike">
                <a:solidFill>
                  <a:schemeClr val="dk1"/>
                </a:solidFill>
                <a:latin typeface="Oxygen"/>
                <a:ea typeface="Oxygen"/>
                <a:cs typeface="Oxygen"/>
                <a:sym typeface="Oxygen"/>
              </a:defRPr>
            </a:lvl8pPr>
            <a:lvl9pPr indent="-314325" lvl="8" marL="4114800" marR="0" rtl="0" algn="l">
              <a:lnSpc>
                <a:spcPct val="90000"/>
              </a:lnSpc>
              <a:spcBef>
                <a:spcPts val="375"/>
              </a:spcBef>
              <a:spcAft>
                <a:spcPts val="0"/>
              </a:spcAft>
              <a:buClr>
                <a:schemeClr val="dk1"/>
              </a:buClr>
              <a:buSzPts val="1350"/>
              <a:buFont typeface="Oxygen"/>
              <a:buChar char="•"/>
              <a:defRPr b="0" i="0" sz="1350" u="none" cap="none" strike="noStrike">
                <a:solidFill>
                  <a:schemeClr val="dk1"/>
                </a:solidFill>
                <a:latin typeface="Oxygen"/>
                <a:ea typeface="Oxygen"/>
                <a:cs typeface="Oxygen"/>
                <a:sym typeface="Oxygen"/>
              </a:defRPr>
            </a:lvl9pPr>
          </a:lstStyle>
          <a:p/>
        </p:txBody>
      </p:sp>
      <p:sp>
        <p:nvSpPr>
          <p:cNvPr id="8" name="Google Shape;8;p1"/>
          <p:cNvSpPr txBox="1"/>
          <p:nvPr>
            <p:ph idx="10" type="dt"/>
          </p:nvPr>
        </p:nvSpPr>
        <p:spPr>
          <a:xfrm>
            <a:off x="471488" y="9178570"/>
            <a:ext cx="1543200" cy="5274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2271713" y="9178570"/>
            <a:ext cx="2314500" cy="5274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4843463" y="9178570"/>
            <a:ext cx="1543200" cy="5274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docs.google.com/presentation/d/1ZGZ2KTR7ZF8KZwQyXMvBEUkRVQokD3Tl9nDVvF2rP-8/edit" TargetMode="External"/><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9.jpg"/><Relationship Id="rId4" Type="http://schemas.openxmlformats.org/officeDocument/2006/relationships/image" Target="../media/image9.jpg"/><Relationship Id="rId5"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jpg"/><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3.jpg"/><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pn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2.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jp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 Id="rId4" Type="http://schemas.openxmlformats.org/officeDocument/2006/relationships/image" Target="../media/image24.png"/><Relationship Id="rId5"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8.jp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79" name="Shape 79"/>
        <p:cNvGrpSpPr/>
        <p:nvPr/>
      </p:nvGrpSpPr>
      <p:grpSpPr>
        <a:xfrm>
          <a:off x="0" y="0"/>
          <a:ext cx="0" cy="0"/>
          <a:chOff x="0" y="0"/>
          <a:chExt cx="0" cy="0"/>
        </a:xfrm>
      </p:grpSpPr>
      <p:sp>
        <p:nvSpPr>
          <p:cNvPr id="80" name="Google Shape;80;p13"/>
          <p:cNvSpPr txBox="1"/>
          <p:nvPr>
            <p:ph idx="4294967295" type="subTitle"/>
          </p:nvPr>
        </p:nvSpPr>
        <p:spPr>
          <a:xfrm>
            <a:off x="2199376" y="3977310"/>
            <a:ext cx="2459100" cy="369000"/>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7F7F7F"/>
              </a:buClr>
              <a:buSzPts val="1800"/>
              <a:buFont typeface="Oxygen"/>
              <a:buNone/>
            </a:pPr>
            <a:r>
              <a:rPr b="1" lang="en" sz="1900">
                <a:solidFill>
                  <a:srgbClr val="7F7F7F"/>
                </a:solidFill>
                <a:latin typeface="Open Sans"/>
                <a:ea typeface="Open Sans"/>
                <a:cs typeface="Open Sans"/>
                <a:sym typeface="Open Sans"/>
              </a:rPr>
              <a:t>Physiology renal</a:t>
            </a:r>
            <a:endParaRPr i="0" sz="1900" u="none" cap="none" strike="noStrike">
              <a:solidFill>
                <a:srgbClr val="3A3838"/>
              </a:solidFill>
              <a:latin typeface="Open Sans"/>
              <a:ea typeface="Open Sans"/>
              <a:cs typeface="Open Sans"/>
              <a:sym typeface="Open Sans"/>
            </a:endParaRPr>
          </a:p>
        </p:txBody>
      </p:sp>
      <p:cxnSp>
        <p:nvCxnSpPr>
          <p:cNvPr id="81" name="Google Shape;81;p13"/>
          <p:cNvCxnSpPr/>
          <p:nvPr/>
        </p:nvCxnSpPr>
        <p:spPr>
          <a:xfrm>
            <a:off x="2199376" y="3885003"/>
            <a:ext cx="2459100" cy="0"/>
          </a:xfrm>
          <a:prstGeom prst="straightConnector1">
            <a:avLst/>
          </a:prstGeom>
          <a:noFill/>
          <a:ln cap="rnd" cmpd="sng" w="38100">
            <a:solidFill>
              <a:srgbClr val="7F7F7F"/>
            </a:solidFill>
            <a:prstDash val="solid"/>
            <a:miter lim="800000"/>
            <a:headEnd len="sm" w="sm" type="oval"/>
            <a:tailEnd len="sm" w="sm" type="oval"/>
          </a:ln>
        </p:spPr>
      </p:cxnSp>
      <p:sp>
        <p:nvSpPr>
          <p:cNvPr id="82" name="Google Shape;82;p13"/>
          <p:cNvSpPr/>
          <p:nvPr/>
        </p:nvSpPr>
        <p:spPr>
          <a:xfrm>
            <a:off x="76200" y="52548"/>
            <a:ext cx="973699" cy="800100"/>
          </a:xfrm>
          <a:custGeom>
            <a:rect b="b" l="l" r="r" t="t"/>
            <a:pathLst>
              <a:path extrusionOk="0" fill="none" h="800100" w="973699">
                <a:moveTo>
                  <a:pt x="0" y="400050"/>
                </a:moveTo>
                <a:cubicBezTo>
                  <a:pt x="15340" y="180928"/>
                  <a:pt x="238151" y="-41533"/>
                  <a:pt x="486850" y="0"/>
                </a:cubicBezTo>
                <a:cubicBezTo>
                  <a:pt x="729110" y="-4076"/>
                  <a:pt x="942917" y="208090"/>
                  <a:pt x="973700" y="400050"/>
                </a:cubicBezTo>
                <a:cubicBezTo>
                  <a:pt x="971720" y="602107"/>
                  <a:pt x="742461" y="818541"/>
                  <a:pt x="486850" y="800100"/>
                </a:cubicBezTo>
                <a:cubicBezTo>
                  <a:pt x="250247" y="818170"/>
                  <a:pt x="16170" y="624880"/>
                  <a:pt x="0" y="400050"/>
                </a:cubicBezTo>
                <a:close/>
              </a:path>
              <a:path extrusionOk="0" h="800100" w="973699">
                <a:moveTo>
                  <a:pt x="0" y="400050"/>
                </a:moveTo>
                <a:cubicBezTo>
                  <a:pt x="-11065" y="172283"/>
                  <a:pt x="198265" y="7395"/>
                  <a:pt x="486850" y="0"/>
                </a:cubicBezTo>
                <a:cubicBezTo>
                  <a:pt x="765156" y="1984"/>
                  <a:pt x="945498" y="180005"/>
                  <a:pt x="973700" y="400050"/>
                </a:cubicBezTo>
                <a:cubicBezTo>
                  <a:pt x="944356" y="649648"/>
                  <a:pt x="746708" y="849968"/>
                  <a:pt x="486850" y="800100"/>
                </a:cubicBezTo>
                <a:cubicBezTo>
                  <a:pt x="212255" y="796973"/>
                  <a:pt x="10444" y="625982"/>
                  <a:pt x="0" y="400050"/>
                </a:cubicBezTo>
                <a:close/>
              </a:path>
            </a:pathLst>
          </a:custGeom>
          <a:solidFill>
            <a:srgbClr val="D7DAE1">
              <a:alpha val="83530"/>
            </a:srgbClr>
          </a:solidFill>
          <a:ln cap="flat" cmpd="sng" w="19050">
            <a:solidFill>
              <a:srgbClr val="E5DCDC">
                <a:alpha val="8353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D2D7E6"/>
              </a:solidFill>
              <a:latin typeface="Calibri"/>
              <a:ea typeface="Calibri"/>
              <a:cs typeface="Calibri"/>
              <a:sym typeface="Calibri"/>
            </a:endParaRPr>
          </a:p>
        </p:txBody>
      </p:sp>
      <p:sp>
        <p:nvSpPr>
          <p:cNvPr id="83" name="Google Shape;83;p13"/>
          <p:cNvSpPr/>
          <p:nvPr/>
        </p:nvSpPr>
        <p:spPr>
          <a:xfrm>
            <a:off x="2588599" y="90990"/>
            <a:ext cx="973699" cy="800100"/>
          </a:xfrm>
          <a:custGeom>
            <a:rect b="b" l="l" r="r" t="t"/>
            <a:pathLst>
              <a:path extrusionOk="0" fill="none" h="800100" w="973699">
                <a:moveTo>
                  <a:pt x="0" y="400050"/>
                </a:moveTo>
                <a:cubicBezTo>
                  <a:pt x="15340" y="180928"/>
                  <a:pt x="238151" y="-41533"/>
                  <a:pt x="486850" y="0"/>
                </a:cubicBezTo>
                <a:cubicBezTo>
                  <a:pt x="729110" y="-4076"/>
                  <a:pt x="942917" y="208090"/>
                  <a:pt x="973700" y="400050"/>
                </a:cubicBezTo>
                <a:cubicBezTo>
                  <a:pt x="971720" y="602107"/>
                  <a:pt x="742461" y="818541"/>
                  <a:pt x="486850" y="800100"/>
                </a:cubicBezTo>
                <a:cubicBezTo>
                  <a:pt x="250247" y="818170"/>
                  <a:pt x="16170" y="624880"/>
                  <a:pt x="0" y="400050"/>
                </a:cubicBezTo>
                <a:close/>
              </a:path>
              <a:path extrusionOk="0" h="800100" w="973699">
                <a:moveTo>
                  <a:pt x="0" y="400050"/>
                </a:moveTo>
                <a:cubicBezTo>
                  <a:pt x="-11065" y="172283"/>
                  <a:pt x="198265" y="7395"/>
                  <a:pt x="486850" y="0"/>
                </a:cubicBezTo>
                <a:cubicBezTo>
                  <a:pt x="765156" y="1984"/>
                  <a:pt x="945498" y="180005"/>
                  <a:pt x="973700" y="400050"/>
                </a:cubicBezTo>
                <a:cubicBezTo>
                  <a:pt x="944356" y="649648"/>
                  <a:pt x="746708" y="849968"/>
                  <a:pt x="486850" y="800100"/>
                </a:cubicBezTo>
                <a:cubicBezTo>
                  <a:pt x="212255" y="796973"/>
                  <a:pt x="10444" y="625982"/>
                  <a:pt x="0" y="400050"/>
                </a:cubicBezTo>
                <a:close/>
              </a:path>
            </a:pathLst>
          </a:custGeom>
          <a:solidFill>
            <a:srgbClr val="D7DAE1">
              <a:alpha val="83530"/>
            </a:srgbClr>
          </a:solidFill>
          <a:ln cap="flat" cmpd="sng" w="19050">
            <a:solidFill>
              <a:srgbClr val="E5DCDC">
                <a:alpha val="8353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D2D7E6"/>
              </a:solidFill>
              <a:latin typeface="Calibri"/>
              <a:ea typeface="Calibri"/>
              <a:cs typeface="Calibri"/>
              <a:sym typeface="Calibri"/>
            </a:endParaRPr>
          </a:p>
        </p:txBody>
      </p:sp>
      <p:sp>
        <p:nvSpPr>
          <p:cNvPr id="84" name="Google Shape;84;p13">
            <a:hlinkClick r:id="rId3"/>
          </p:cNvPr>
          <p:cNvSpPr txBox="1"/>
          <p:nvPr/>
        </p:nvSpPr>
        <p:spPr>
          <a:xfrm>
            <a:off x="4524375" y="8029065"/>
            <a:ext cx="1866900" cy="3714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888888"/>
              </a:buClr>
              <a:buSzPts val="1800"/>
              <a:buFont typeface="Oxygen"/>
              <a:buChar char="✔"/>
            </a:pPr>
            <a:r>
              <a:rPr b="1" i="0" lang="en" sz="1800" u="none" cap="none" strike="noStrike">
                <a:solidFill>
                  <a:srgbClr val="888888"/>
                </a:solidFill>
                <a:latin typeface="Oxygen"/>
                <a:ea typeface="Oxygen"/>
                <a:cs typeface="Oxygen"/>
                <a:sym typeface="Oxygen"/>
              </a:rPr>
              <a:t>Editing File </a:t>
            </a:r>
            <a:endParaRPr b="0" i="0" sz="1400" u="none" cap="none" strike="noStrike">
              <a:solidFill>
                <a:srgbClr val="888888"/>
              </a:solidFill>
              <a:latin typeface="Oxygen"/>
              <a:ea typeface="Oxygen"/>
              <a:cs typeface="Oxygen"/>
              <a:sym typeface="Oxygen"/>
            </a:endParaRPr>
          </a:p>
        </p:txBody>
      </p:sp>
      <p:sp>
        <p:nvSpPr>
          <p:cNvPr id="85" name="Google Shape;85;p13"/>
          <p:cNvSpPr txBox="1"/>
          <p:nvPr/>
        </p:nvSpPr>
        <p:spPr>
          <a:xfrm>
            <a:off x="4817174" y="8398283"/>
            <a:ext cx="1759800" cy="1479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Oxygen"/>
                <a:ea typeface="Oxygen"/>
                <a:cs typeface="Oxygen"/>
                <a:sym typeface="Oxygen"/>
              </a:rPr>
              <a:t>- Color Index:</a:t>
            </a:r>
            <a:endParaRPr b="0" i="0" sz="1000" u="none" cap="none" strike="noStrike">
              <a:solidFill>
                <a:schemeClr val="dk1"/>
              </a:solidFill>
              <a:latin typeface="Oxygen"/>
              <a:ea typeface="Oxygen"/>
              <a:cs typeface="Oxygen"/>
              <a:sym typeface="Oxygen"/>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434343"/>
                </a:solidFill>
                <a:latin typeface="Oxygen"/>
                <a:ea typeface="Oxygen"/>
                <a:cs typeface="Oxygen"/>
                <a:sym typeface="Oxygen"/>
              </a:rPr>
              <a:t>Main Text</a:t>
            </a:r>
            <a:endParaRPr b="0" i="0" sz="1000" u="none" cap="none" strike="noStrike">
              <a:solidFill>
                <a:schemeClr val="dk1"/>
              </a:solidFill>
              <a:latin typeface="Oxygen"/>
              <a:ea typeface="Oxygen"/>
              <a:cs typeface="Oxygen"/>
              <a:sym typeface="Oxygen"/>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B5394"/>
                </a:solidFill>
                <a:latin typeface="Oxygen"/>
                <a:ea typeface="Oxygen"/>
                <a:cs typeface="Oxygen"/>
                <a:sym typeface="Oxygen"/>
              </a:rPr>
              <a:t>Male’s Slides</a:t>
            </a:r>
            <a:endParaRPr b="0" i="0" sz="1000" u="none" cap="none" strike="noStrike">
              <a:solidFill>
                <a:schemeClr val="dk1"/>
              </a:solidFill>
              <a:latin typeface="Oxygen"/>
              <a:ea typeface="Oxygen"/>
              <a:cs typeface="Oxygen"/>
              <a:sym typeface="Oxygen"/>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D5A6BD"/>
                </a:solidFill>
                <a:latin typeface="Oxygen"/>
                <a:ea typeface="Oxygen"/>
                <a:cs typeface="Oxygen"/>
                <a:sym typeface="Oxygen"/>
              </a:rPr>
              <a:t>Female’s Slides</a:t>
            </a:r>
            <a:endParaRPr b="0" i="0" sz="1000" u="none" cap="none" strike="noStrike">
              <a:solidFill>
                <a:srgbClr val="D5A6BD"/>
              </a:solidFill>
              <a:latin typeface="Oxygen"/>
              <a:ea typeface="Oxygen"/>
              <a:cs typeface="Oxygen"/>
              <a:sym typeface="Oxygen"/>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990000"/>
                </a:solidFill>
                <a:latin typeface="Oxygen"/>
                <a:ea typeface="Oxygen"/>
                <a:cs typeface="Oxygen"/>
                <a:sym typeface="Oxygen"/>
              </a:rPr>
              <a:t>Important</a:t>
            </a:r>
            <a:endParaRPr b="0" i="0" sz="1000" u="none" cap="none" strike="noStrike">
              <a:solidFill>
                <a:srgbClr val="990000"/>
              </a:solidFill>
              <a:latin typeface="Oxygen"/>
              <a:ea typeface="Oxygen"/>
              <a:cs typeface="Oxygen"/>
              <a:sym typeface="Oxygen"/>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93C47D"/>
                </a:solidFill>
                <a:latin typeface="Oxygen"/>
                <a:ea typeface="Oxygen"/>
                <a:cs typeface="Oxygen"/>
                <a:sym typeface="Oxygen"/>
              </a:rPr>
              <a:t>Doctor’s Notes</a:t>
            </a:r>
            <a:endParaRPr b="0" i="0" sz="1000" u="none" cap="none" strike="noStrike">
              <a:solidFill>
                <a:schemeClr val="dk1"/>
              </a:solidFill>
              <a:latin typeface="Oxygen"/>
              <a:ea typeface="Oxygen"/>
              <a:cs typeface="Oxygen"/>
              <a:sym typeface="Oxygen"/>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A6A6A6"/>
                </a:solidFill>
                <a:latin typeface="Oxygen"/>
                <a:ea typeface="Oxygen"/>
                <a:cs typeface="Oxygen"/>
                <a:sym typeface="Oxygen"/>
              </a:rPr>
              <a:t>Extra Info</a:t>
            </a:r>
            <a:endParaRPr b="0" i="0" sz="1000" u="none" cap="none" strike="noStrike">
              <a:solidFill>
                <a:schemeClr val="dk1"/>
              </a:solidFill>
              <a:latin typeface="Oxygen"/>
              <a:ea typeface="Oxygen"/>
              <a:cs typeface="Oxygen"/>
              <a:sym typeface="Oxygen"/>
            </a:endParaRPr>
          </a:p>
          <a:p>
            <a:pPr indent="0" lvl="0" marL="0" marR="0" rtl="0" algn="l">
              <a:lnSpc>
                <a:spcPct val="100000"/>
              </a:lnSpc>
              <a:spcBef>
                <a:spcPts val="0"/>
              </a:spcBef>
              <a:spcAft>
                <a:spcPts val="0"/>
              </a:spcAft>
              <a:buClr>
                <a:srgbClr val="000000"/>
              </a:buClr>
              <a:buSzPts val="1000"/>
              <a:buFont typeface="Arial"/>
              <a:buNone/>
            </a:pPr>
            <a:br>
              <a:rPr b="0" i="0" lang="en" sz="1000" u="none" cap="none" strike="noStrike">
                <a:solidFill>
                  <a:schemeClr val="dk1"/>
                </a:solidFill>
                <a:latin typeface="Oxygen"/>
                <a:ea typeface="Oxygen"/>
                <a:cs typeface="Oxygen"/>
                <a:sym typeface="Oxygen"/>
              </a:rPr>
            </a:br>
            <a:endParaRPr b="0" i="0" sz="1000" u="none" cap="none" strike="noStrike">
              <a:solidFill>
                <a:srgbClr val="A5A5A5"/>
              </a:solidFill>
              <a:latin typeface="Oxygen"/>
              <a:ea typeface="Oxygen"/>
              <a:cs typeface="Oxygen"/>
              <a:sym typeface="Oxygen"/>
            </a:endParaRPr>
          </a:p>
        </p:txBody>
      </p:sp>
      <p:sp>
        <p:nvSpPr>
          <p:cNvPr id="86" name="Google Shape;86;p13"/>
          <p:cNvSpPr/>
          <p:nvPr/>
        </p:nvSpPr>
        <p:spPr>
          <a:xfrm>
            <a:off x="5991521" y="-238225"/>
            <a:ext cx="570900" cy="1381500"/>
          </a:xfrm>
          <a:prstGeom prst="roundRect">
            <a:avLst>
              <a:gd fmla="val 16667" name="adj"/>
            </a:avLst>
          </a:prstGeom>
          <a:solidFill>
            <a:srgbClr val="F3EFE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B37370"/>
                </a:solidFill>
                <a:latin typeface="Open Sans"/>
                <a:ea typeface="Open Sans"/>
                <a:cs typeface="Open Sans"/>
                <a:sym typeface="Open Sans"/>
              </a:rPr>
              <a:t>L</a:t>
            </a:r>
            <a:r>
              <a:rPr b="1" lang="en" sz="1800">
                <a:solidFill>
                  <a:srgbClr val="B37370"/>
                </a:solidFill>
                <a:latin typeface="Open Sans"/>
                <a:ea typeface="Open Sans"/>
                <a:cs typeface="Open Sans"/>
                <a:sym typeface="Open Sans"/>
              </a:rPr>
              <a:t>2</a:t>
            </a:r>
            <a:endParaRPr b="0" i="0" sz="1400" u="none" cap="none" strike="noStrike">
              <a:solidFill>
                <a:srgbClr val="B37370"/>
              </a:solidFill>
              <a:latin typeface="Arial"/>
              <a:ea typeface="Arial"/>
              <a:cs typeface="Arial"/>
              <a:sym typeface="Arial"/>
            </a:endParaRPr>
          </a:p>
        </p:txBody>
      </p:sp>
      <p:sp>
        <p:nvSpPr>
          <p:cNvPr id="87" name="Google Shape;87;p13"/>
          <p:cNvSpPr/>
          <p:nvPr/>
        </p:nvSpPr>
        <p:spPr>
          <a:xfrm>
            <a:off x="-157650" y="6585047"/>
            <a:ext cx="4229407" cy="3448756"/>
          </a:xfrm>
          <a:custGeom>
            <a:rect b="b" l="l" r="r" t="t"/>
            <a:pathLst>
              <a:path extrusionOk="0" fill="none" h="3448756" w="4229407">
                <a:moveTo>
                  <a:pt x="1802692" y="756431"/>
                </a:moveTo>
                <a:cubicBezTo>
                  <a:pt x="2741275" y="828483"/>
                  <a:pt x="2726380" y="1777873"/>
                  <a:pt x="3214341" y="2406650"/>
                </a:cubicBezTo>
                <a:cubicBezTo>
                  <a:pt x="3964628" y="3029493"/>
                  <a:pt x="4017155" y="2691420"/>
                  <a:pt x="4229407" y="3448756"/>
                </a:cubicBezTo>
                <a:cubicBezTo>
                  <a:pt x="3663230" y="3478641"/>
                  <a:pt x="2086918" y="3352485"/>
                  <a:pt x="12826" y="3383962"/>
                </a:cubicBezTo>
                <a:cubicBezTo>
                  <a:pt x="-124617" y="2234435"/>
                  <a:pt x="57662" y="1171648"/>
                  <a:pt x="0" y="0"/>
                </a:cubicBezTo>
                <a:cubicBezTo>
                  <a:pt x="425108" y="167056"/>
                  <a:pt x="1478666" y="83234"/>
                  <a:pt x="1802692" y="756431"/>
                </a:cubicBezTo>
                <a:close/>
              </a:path>
              <a:path extrusionOk="0" h="3448756" w="4229407">
                <a:moveTo>
                  <a:pt x="1802692" y="756431"/>
                </a:moveTo>
                <a:cubicBezTo>
                  <a:pt x="2773717" y="814970"/>
                  <a:pt x="2756012" y="1741053"/>
                  <a:pt x="3214341" y="2406650"/>
                </a:cubicBezTo>
                <a:cubicBezTo>
                  <a:pt x="4015360" y="3091378"/>
                  <a:pt x="4001559" y="2665936"/>
                  <a:pt x="4229407" y="3448756"/>
                </a:cubicBezTo>
                <a:cubicBezTo>
                  <a:pt x="2461070" y="3556199"/>
                  <a:pt x="1070264" y="3242997"/>
                  <a:pt x="12826" y="3383962"/>
                </a:cubicBezTo>
                <a:cubicBezTo>
                  <a:pt x="-11739" y="2244873"/>
                  <a:pt x="149915" y="1197575"/>
                  <a:pt x="0" y="0"/>
                </a:cubicBezTo>
                <a:cubicBezTo>
                  <a:pt x="370291" y="57983"/>
                  <a:pt x="1493314" y="28014"/>
                  <a:pt x="1802692" y="756431"/>
                </a:cubicBezTo>
                <a:close/>
              </a:path>
            </a:pathLst>
          </a:custGeom>
          <a:solidFill>
            <a:srgbClr val="D7DAE1">
              <a:alpha val="8353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8" name="Google Shape;88;p13"/>
          <p:cNvSpPr/>
          <p:nvPr/>
        </p:nvSpPr>
        <p:spPr>
          <a:xfrm>
            <a:off x="0" y="7751224"/>
            <a:ext cx="2500905" cy="1995264"/>
          </a:xfrm>
          <a:custGeom>
            <a:rect b="b" l="l" r="r" t="t"/>
            <a:pathLst>
              <a:path extrusionOk="0" h="58495" w="76945">
                <a:moveTo>
                  <a:pt x="19539" y="0"/>
                </a:moveTo>
                <a:cubicBezTo>
                  <a:pt x="18779" y="0"/>
                  <a:pt x="18022" y="82"/>
                  <a:pt x="17279" y="256"/>
                </a:cubicBezTo>
                <a:cubicBezTo>
                  <a:pt x="4028" y="3357"/>
                  <a:pt x="0" y="20307"/>
                  <a:pt x="2699" y="31919"/>
                </a:cubicBezTo>
                <a:cubicBezTo>
                  <a:pt x="3562" y="35619"/>
                  <a:pt x="5098" y="39180"/>
                  <a:pt x="7313" y="42276"/>
                </a:cubicBezTo>
                <a:cubicBezTo>
                  <a:pt x="9972" y="45992"/>
                  <a:pt x="13700" y="49053"/>
                  <a:pt x="18429" y="49329"/>
                </a:cubicBezTo>
                <a:cubicBezTo>
                  <a:pt x="18668" y="49343"/>
                  <a:pt x="18906" y="49350"/>
                  <a:pt x="19145" y="49350"/>
                </a:cubicBezTo>
                <a:cubicBezTo>
                  <a:pt x="25631" y="49350"/>
                  <a:pt x="32068" y="44216"/>
                  <a:pt x="32422" y="37523"/>
                </a:cubicBezTo>
                <a:cubicBezTo>
                  <a:pt x="32583" y="34398"/>
                  <a:pt x="31099" y="31222"/>
                  <a:pt x="28550" y="29381"/>
                </a:cubicBezTo>
                <a:cubicBezTo>
                  <a:pt x="28250" y="29163"/>
                  <a:pt x="27946" y="28961"/>
                  <a:pt x="27825" y="28587"/>
                </a:cubicBezTo>
                <a:cubicBezTo>
                  <a:pt x="27825" y="28576"/>
                  <a:pt x="27819" y="28571"/>
                  <a:pt x="27819" y="28564"/>
                </a:cubicBezTo>
                <a:cubicBezTo>
                  <a:pt x="27710" y="28196"/>
                  <a:pt x="27790" y="27788"/>
                  <a:pt x="27957" y="27442"/>
                </a:cubicBezTo>
                <a:cubicBezTo>
                  <a:pt x="27998" y="27350"/>
                  <a:pt x="28050" y="27270"/>
                  <a:pt x="28101" y="27183"/>
                </a:cubicBezTo>
                <a:lnTo>
                  <a:pt x="30605" y="27183"/>
                </a:lnTo>
                <a:cubicBezTo>
                  <a:pt x="32963" y="27183"/>
                  <a:pt x="34885" y="29105"/>
                  <a:pt x="34885" y="31463"/>
                </a:cubicBezTo>
                <a:lnTo>
                  <a:pt x="34885" y="57453"/>
                </a:lnTo>
                <a:cubicBezTo>
                  <a:pt x="34885" y="58029"/>
                  <a:pt x="35351" y="58494"/>
                  <a:pt x="35927" y="58494"/>
                </a:cubicBezTo>
                <a:cubicBezTo>
                  <a:pt x="36501" y="58494"/>
                  <a:pt x="36968" y="58029"/>
                  <a:pt x="36968" y="57453"/>
                </a:cubicBezTo>
                <a:lnTo>
                  <a:pt x="36968" y="31463"/>
                </a:lnTo>
                <a:cubicBezTo>
                  <a:pt x="36968" y="27955"/>
                  <a:pt x="34113" y="25100"/>
                  <a:pt x="30605" y="25100"/>
                </a:cubicBezTo>
                <a:lnTo>
                  <a:pt x="29269" y="25100"/>
                </a:lnTo>
                <a:cubicBezTo>
                  <a:pt x="29309" y="24980"/>
                  <a:pt x="29344" y="24853"/>
                  <a:pt x="29367" y="24726"/>
                </a:cubicBezTo>
                <a:cubicBezTo>
                  <a:pt x="29442" y="24364"/>
                  <a:pt x="29447" y="23996"/>
                  <a:pt x="29396" y="23627"/>
                </a:cubicBezTo>
                <a:lnTo>
                  <a:pt x="32474" y="23627"/>
                </a:lnTo>
                <a:cubicBezTo>
                  <a:pt x="33049" y="23627"/>
                  <a:pt x="33516" y="23162"/>
                  <a:pt x="33516" y="22586"/>
                </a:cubicBezTo>
                <a:cubicBezTo>
                  <a:pt x="33516" y="22011"/>
                  <a:pt x="33049" y="21545"/>
                  <a:pt x="32474" y="21545"/>
                </a:cubicBezTo>
                <a:lnTo>
                  <a:pt x="28595" y="21545"/>
                </a:lnTo>
                <a:cubicBezTo>
                  <a:pt x="28406" y="21176"/>
                  <a:pt x="28239" y="20791"/>
                  <a:pt x="28239" y="20382"/>
                </a:cubicBezTo>
                <a:cubicBezTo>
                  <a:pt x="28234" y="19784"/>
                  <a:pt x="28850" y="19174"/>
                  <a:pt x="29246" y="18788"/>
                </a:cubicBezTo>
                <a:cubicBezTo>
                  <a:pt x="30000" y="18063"/>
                  <a:pt x="30725" y="17322"/>
                  <a:pt x="31254" y="16419"/>
                </a:cubicBezTo>
                <a:cubicBezTo>
                  <a:pt x="31731" y="15607"/>
                  <a:pt x="32082" y="14727"/>
                  <a:pt x="32278" y="13806"/>
                </a:cubicBezTo>
                <a:cubicBezTo>
                  <a:pt x="32664" y="12017"/>
                  <a:pt x="32451" y="10147"/>
                  <a:pt x="31789" y="8450"/>
                </a:cubicBezTo>
                <a:cubicBezTo>
                  <a:pt x="29979" y="3790"/>
                  <a:pt x="24700" y="0"/>
                  <a:pt x="19539" y="0"/>
                </a:cubicBezTo>
                <a:close/>
                <a:moveTo>
                  <a:pt x="57404" y="0"/>
                </a:moveTo>
                <a:cubicBezTo>
                  <a:pt x="52239" y="0"/>
                  <a:pt x="46965" y="3790"/>
                  <a:pt x="45149" y="8450"/>
                </a:cubicBezTo>
                <a:cubicBezTo>
                  <a:pt x="44488" y="10147"/>
                  <a:pt x="44275" y="12017"/>
                  <a:pt x="44666" y="13806"/>
                </a:cubicBezTo>
                <a:cubicBezTo>
                  <a:pt x="44862" y="14727"/>
                  <a:pt x="45213" y="15607"/>
                  <a:pt x="45691" y="16419"/>
                </a:cubicBezTo>
                <a:cubicBezTo>
                  <a:pt x="46220" y="17322"/>
                  <a:pt x="46945" y="18063"/>
                  <a:pt x="47698" y="18788"/>
                </a:cubicBezTo>
                <a:cubicBezTo>
                  <a:pt x="48095" y="19174"/>
                  <a:pt x="48711" y="19784"/>
                  <a:pt x="48705" y="20382"/>
                </a:cubicBezTo>
                <a:cubicBezTo>
                  <a:pt x="48700" y="20791"/>
                  <a:pt x="48538" y="21176"/>
                  <a:pt x="48342" y="21545"/>
                </a:cubicBezTo>
                <a:lnTo>
                  <a:pt x="44172" y="21545"/>
                </a:lnTo>
                <a:cubicBezTo>
                  <a:pt x="43596" y="21545"/>
                  <a:pt x="43129" y="22011"/>
                  <a:pt x="43129" y="22586"/>
                </a:cubicBezTo>
                <a:cubicBezTo>
                  <a:pt x="43129" y="23162"/>
                  <a:pt x="43596" y="23627"/>
                  <a:pt x="44172" y="23627"/>
                </a:cubicBezTo>
                <a:lnTo>
                  <a:pt x="47542" y="23627"/>
                </a:lnTo>
                <a:cubicBezTo>
                  <a:pt x="47497" y="23996"/>
                  <a:pt x="47502" y="24364"/>
                  <a:pt x="47577" y="24726"/>
                </a:cubicBezTo>
                <a:cubicBezTo>
                  <a:pt x="47600" y="24853"/>
                  <a:pt x="47635" y="24980"/>
                  <a:pt x="47675" y="25100"/>
                </a:cubicBezTo>
                <a:lnTo>
                  <a:pt x="46340" y="25100"/>
                </a:lnTo>
                <a:cubicBezTo>
                  <a:pt x="42831" y="25100"/>
                  <a:pt x="39971" y="27955"/>
                  <a:pt x="39971" y="31463"/>
                </a:cubicBezTo>
                <a:lnTo>
                  <a:pt x="39971" y="57453"/>
                </a:lnTo>
                <a:cubicBezTo>
                  <a:pt x="39971" y="58029"/>
                  <a:pt x="40436" y="58494"/>
                  <a:pt x="41018" y="58494"/>
                </a:cubicBezTo>
                <a:cubicBezTo>
                  <a:pt x="41594" y="58494"/>
                  <a:pt x="42059" y="58029"/>
                  <a:pt x="42059" y="57453"/>
                </a:cubicBezTo>
                <a:lnTo>
                  <a:pt x="42059" y="31463"/>
                </a:lnTo>
                <a:cubicBezTo>
                  <a:pt x="42059" y="29105"/>
                  <a:pt x="43976" y="27183"/>
                  <a:pt x="46340" y="27183"/>
                </a:cubicBezTo>
                <a:lnTo>
                  <a:pt x="48843" y="27183"/>
                </a:lnTo>
                <a:cubicBezTo>
                  <a:pt x="48894" y="27270"/>
                  <a:pt x="48947" y="27350"/>
                  <a:pt x="48987" y="27442"/>
                </a:cubicBezTo>
                <a:cubicBezTo>
                  <a:pt x="49154" y="27788"/>
                  <a:pt x="49228" y="28196"/>
                  <a:pt x="49125" y="28564"/>
                </a:cubicBezTo>
                <a:cubicBezTo>
                  <a:pt x="49119" y="28571"/>
                  <a:pt x="49119" y="28576"/>
                  <a:pt x="49119" y="28587"/>
                </a:cubicBezTo>
                <a:cubicBezTo>
                  <a:pt x="48998" y="28961"/>
                  <a:pt x="48687" y="29163"/>
                  <a:pt x="48389" y="29381"/>
                </a:cubicBezTo>
                <a:cubicBezTo>
                  <a:pt x="45840" y="31222"/>
                  <a:pt x="44361" y="34398"/>
                  <a:pt x="44522" y="37523"/>
                </a:cubicBezTo>
                <a:cubicBezTo>
                  <a:pt x="44877" y="44216"/>
                  <a:pt x="51313" y="49350"/>
                  <a:pt x="57795" y="49350"/>
                </a:cubicBezTo>
                <a:cubicBezTo>
                  <a:pt x="58033" y="49350"/>
                  <a:pt x="58271" y="49343"/>
                  <a:pt x="58509" y="49329"/>
                </a:cubicBezTo>
                <a:cubicBezTo>
                  <a:pt x="63244" y="49053"/>
                  <a:pt x="66967" y="45992"/>
                  <a:pt x="69631" y="42276"/>
                </a:cubicBezTo>
                <a:cubicBezTo>
                  <a:pt x="71846" y="39180"/>
                  <a:pt x="73383" y="35619"/>
                  <a:pt x="74240" y="31919"/>
                </a:cubicBezTo>
                <a:cubicBezTo>
                  <a:pt x="76944" y="20307"/>
                  <a:pt x="72916" y="3357"/>
                  <a:pt x="59665" y="256"/>
                </a:cubicBezTo>
                <a:cubicBezTo>
                  <a:pt x="58921" y="82"/>
                  <a:pt x="58164" y="0"/>
                  <a:pt x="57404" y="0"/>
                </a:cubicBezTo>
                <a:close/>
              </a:path>
            </a:pathLst>
          </a:custGeom>
          <a:gradFill>
            <a:gsLst>
              <a:gs pos="0">
                <a:srgbClr val="DD736E"/>
              </a:gs>
              <a:gs pos="100000">
                <a:srgbClr val="A3534F"/>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13"/>
          <p:cNvSpPr/>
          <p:nvPr/>
        </p:nvSpPr>
        <p:spPr>
          <a:xfrm>
            <a:off x="-68" y="7714679"/>
            <a:ext cx="2501028" cy="2068351"/>
          </a:xfrm>
          <a:custGeom>
            <a:rect b="b" l="l" r="r" t="t"/>
            <a:pathLst>
              <a:path extrusionOk="0" h="59062" w="74954">
                <a:moveTo>
                  <a:pt x="18528" y="569"/>
                </a:moveTo>
                <a:cubicBezTo>
                  <a:pt x="23412" y="569"/>
                  <a:pt x="28660" y="4027"/>
                  <a:pt x="30529" y="8832"/>
                </a:cubicBezTo>
                <a:cubicBezTo>
                  <a:pt x="31203" y="10558"/>
                  <a:pt x="31363" y="12354"/>
                  <a:pt x="31007" y="14022"/>
                </a:cubicBezTo>
                <a:cubicBezTo>
                  <a:pt x="30818" y="14901"/>
                  <a:pt x="30484" y="15753"/>
                  <a:pt x="30012" y="16553"/>
                </a:cubicBezTo>
                <a:cubicBezTo>
                  <a:pt x="29499" y="17434"/>
                  <a:pt x="28792" y="18146"/>
                  <a:pt x="28056" y="18860"/>
                </a:cubicBezTo>
                <a:cubicBezTo>
                  <a:pt x="27642" y="19263"/>
                  <a:pt x="26951" y="19930"/>
                  <a:pt x="26957" y="20666"/>
                </a:cubicBezTo>
                <a:cubicBezTo>
                  <a:pt x="26963" y="21144"/>
                  <a:pt x="27159" y="21588"/>
                  <a:pt x="27348" y="21956"/>
                </a:cubicBezTo>
                <a:lnTo>
                  <a:pt x="27428" y="22105"/>
                </a:lnTo>
                <a:lnTo>
                  <a:pt x="31479" y="22105"/>
                </a:lnTo>
                <a:cubicBezTo>
                  <a:pt x="31894" y="22105"/>
                  <a:pt x="32233" y="22445"/>
                  <a:pt x="32233" y="22865"/>
                </a:cubicBezTo>
                <a:cubicBezTo>
                  <a:pt x="32233" y="23279"/>
                  <a:pt x="31894" y="23619"/>
                  <a:pt x="31479" y="23619"/>
                </a:cubicBezTo>
                <a:lnTo>
                  <a:pt x="28078" y="23619"/>
                </a:lnTo>
                <a:lnTo>
                  <a:pt x="28118" y="23941"/>
                </a:lnTo>
                <a:cubicBezTo>
                  <a:pt x="28165" y="24298"/>
                  <a:pt x="28160" y="24636"/>
                  <a:pt x="28096" y="24947"/>
                </a:cubicBezTo>
                <a:cubicBezTo>
                  <a:pt x="28073" y="25058"/>
                  <a:pt x="28038" y="25172"/>
                  <a:pt x="28004" y="25287"/>
                </a:cubicBezTo>
                <a:lnTo>
                  <a:pt x="27877" y="25667"/>
                </a:lnTo>
                <a:lnTo>
                  <a:pt x="29610" y="25667"/>
                </a:lnTo>
                <a:cubicBezTo>
                  <a:pt x="32964" y="25667"/>
                  <a:pt x="35691" y="28394"/>
                  <a:pt x="35691" y="31742"/>
                </a:cubicBezTo>
                <a:lnTo>
                  <a:pt x="35691" y="57732"/>
                </a:lnTo>
                <a:cubicBezTo>
                  <a:pt x="35691" y="58152"/>
                  <a:pt x="35351" y="58491"/>
                  <a:pt x="34932" y="58491"/>
                </a:cubicBezTo>
                <a:cubicBezTo>
                  <a:pt x="34517" y="58491"/>
                  <a:pt x="34178" y="58152"/>
                  <a:pt x="34178" y="57732"/>
                </a:cubicBezTo>
                <a:lnTo>
                  <a:pt x="34178" y="31742"/>
                </a:lnTo>
                <a:cubicBezTo>
                  <a:pt x="34178" y="29228"/>
                  <a:pt x="32130" y="27175"/>
                  <a:pt x="29610" y="27175"/>
                </a:cubicBezTo>
                <a:lnTo>
                  <a:pt x="26951" y="27175"/>
                </a:lnTo>
                <a:lnTo>
                  <a:pt x="26848" y="27342"/>
                </a:lnTo>
                <a:cubicBezTo>
                  <a:pt x="26795" y="27427"/>
                  <a:pt x="26744" y="27509"/>
                  <a:pt x="26703" y="27600"/>
                </a:cubicBezTo>
                <a:cubicBezTo>
                  <a:pt x="26485" y="28049"/>
                  <a:pt x="26434" y="28521"/>
                  <a:pt x="26548" y="28917"/>
                </a:cubicBezTo>
                <a:lnTo>
                  <a:pt x="26559" y="28952"/>
                </a:lnTo>
                <a:cubicBezTo>
                  <a:pt x="26697" y="29395"/>
                  <a:pt x="27037" y="29637"/>
                  <a:pt x="27342" y="29856"/>
                </a:cubicBezTo>
                <a:lnTo>
                  <a:pt x="27388" y="29891"/>
                </a:lnTo>
                <a:cubicBezTo>
                  <a:pt x="29828" y="31657"/>
                  <a:pt x="31301" y="34751"/>
                  <a:pt x="31140" y="37784"/>
                </a:cubicBezTo>
                <a:cubicBezTo>
                  <a:pt x="30984" y="40787"/>
                  <a:pt x="29546" y="43647"/>
                  <a:pt x="27095" y="45840"/>
                </a:cubicBezTo>
                <a:cubicBezTo>
                  <a:pt x="24610" y="48060"/>
                  <a:pt x="21306" y="49343"/>
                  <a:pt x="18130" y="49343"/>
                </a:cubicBezTo>
                <a:cubicBezTo>
                  <a:pt x="17907" y="49343"/>
                  <a:pt x="17676" y="49338"/>
                  <a:pt x="17451" y="49327"/>
                </a:cubicBezTo>
                <a:cubicBezTo>
                  <a:pt x="12331" y="49021"/>
                  <a:pt x="8695" y="45384"/>
                  <a:pt x="6549" y="42388"/>
                </a:cubicBezTo>
                <a:cubicBezTo>
                  <a:pt x="4409" y="39395"/>
                  <a:pt x="2872" y="35943"/>
                  <a:pt x="1985" y="32128"/>
                </a:cubicBezTo>
                <a:cubicBezTo>
                  <a:pt x="582" y="26104"/>
                  <a:pt x="1071" y="19062"/>
                  <a:pt x="3281" y="13279"/>
                </a:cubicBezTo>
                <a:cubicBezTo>
                  <a:pt x="5087" y="8567"/>
                  <a:pt x="8815" y="2577"/>
                  <a:pt x="16346" y="816"/>
                </a:cubicBezTo>
                <a:cubicBezTo>
                  <a:pt x="17060" y="651"/>
                  <a:pt x="17791" y="569"/>
                  <a:pt x="18528" y="569"/>
                </a:cubicBezTo>
                <a:close/>
                <a:moveTo>
                  <a:pt x="56426" y="569"/>
                </a:moveTo>
                <a:cubicBezTo>
                  <a:pt x="57164" y="569"/>
                  <a:pt x="57894" y="651"/>
                  <a:pt x="58608" y="816"/>
                </a:cubicBezTo>
                <a:cubicBezTo>
                  <a:pt x="66139" y="2577"/>
                  <a:pt x="69868" y="8567"/>
                  <a:pt x="71674" y="13279"/>
                </a:cubicBezTo>
                <a:cubicBezTo>
                  <a:pt x="73883" y="19062"/>
                  <a:pt x="74372" y="26104"/>
                  <a:pt x="72969" y="32128"/>
                </a:cubicBezTo>
                <a:cubicBezTo>
                  <a:pt x="72083" y="35943"/>
                  <a:pt x="70546" y="39395"/>
                  <a:pt x="68405" y="42388"/>
                </a:cubicBezTo>
                <a:cubicBezTo>
                  <a:pt x="66259" y="45384"/>
                  <a:pt x="62624" y="49021"/>
                  <a:pt x="57503" y="49327"/>
                </a:cubicBezTo>
                <a:cubicBezTo>
                  <a:pt x="57278" y="49338"/>
                  <a:pt x="57048" y="49343"/>
                  <a:pt x="56824" y="49343"/>
                </a:cubicBezTo>
                <a:cubicBezTo>
                  <a:pt x="53642" y="49343"/>
                  <a:pt x="50339" y="48060"/>
                  <a:pt x="47854" y="45840"/>
                </a:cubicBezTo>
                <a:cubicBezTo>
                  <a:pt x="45408" y="43647"/>
                  <a:pt x="43971" y="40787"/>
                  <a:pt x="43815" y="37784"/>
                </a:cubicBezTo>
                <a:cubicBezTo>
                  <a:pt x="43653" y="34751"/>
                  <a:pt x="45127" y="31657"/>
                  <a:pt x="47567" y="29891"/>
                </a:cubicBezTo>
                <a:lnTo>
                  <a:pt x="47612" y="29856"/>
                </a:lnTo>
                <a:cubicBezTo>
                  <a:pt x="47917" y="29637"/>
                  <a:pt x="48257" y="29395"/>
                  <a:pt x="48395" y="28952"/>
                </a:cubicBezTo>
                <a:lnTo>
                  <a:pt x="48406" y="28924"/>
                </a:lnTo>
                <a:cubicBezTo>
                  <a:pt x="48521" y="28521"/>
                  <a:pt x="48464" y="28049"/>
                  <a:pt x="48251" y="27600"/>
                </a:cubicBezTo>
                <a:cubicBezTo>
                  <a:pt x="48210" y="27509"/>
                  <a:pt x="48159" y="27427"/>
                  <a:pt x="48106" y="27342"/>
                </a:cubicBezTo>
                <a:lnTo>
                  <a:pt x="48003" y="27175"/>
                </a:lnTo>
                <a:lnTo>
                  <a:pt x="45345" y="27175"/>
                </a:lnTo>
                <a:cubicBezTo>
                  <a:pt x="42825" y="27175"/>
                  <a:pt x="40777" y="29228"/>
                  <a:pt x="40777" y="31742"/>
                </a:cubicBezTo>
                <a:lnTo>
                  <a:pt x="40777" y="57732"/>
                </a:lnTo>
                <a:cubicBezTo>
                  <a:pt x="40777" y="58152"/>
                  <a:pt x="40437" y="58491"/>
                  <a:pt x="40023" y="58491"/>
                </a:cubicBezTo>
                <a:cubicBezTo>
                  <a:pt x="39603" y="58491"/>
                  <a:pt x="39263" y="58152"/>
                  <a:pt x="39263" y="57732"/>
                </a:cubicBezTo>
                <a:lnTo>
                  <a:pt x="39263" y="31742"/>
                </a:lnTo>
                <a:cubicBezTo>
                  <a:pt x="39263" y="28394"/>
                  <a:pt x="41991" y="25667"/>
                  <a:pt x="45345" y="25667"/>
                </a:cubicBezTo>
                <a:lnTo>
                  <a:pt x="47078" y="25667"/>
                </a:lnTo>
                <a:lnTo>
                  <a:pt x="46951" y="25287"/>
                </a:lnTo>
                <a:cubicBezTo>
                  <a:pt x="46916" y="25172"/>
                  <a:pt x="46882" y="25063"/>
                  <a:pt x="46858" y="24947"/>
                </a:cubicBezTo>
                <a:cubicBezTo>
                  <a:pt x="46795" y="24636"/>
                  <a:pt x="46789" y="24298"/>
                  <a:pt x="46836" y="23941"/>
                </a:cubicBezTo>
                <a:lnTo>
                  <a:pt x="46876" y="23619"/>
                </a:lnTo>
                <a:lnTo>
                  <a:pt x="43177" y="23619"/>
                </a:lnTo>
                <a:cubicBezTo>
                  <a:pt x="42763" y="23619"/>
                  <a:pt x="42423" y="23279"/>
                  <a:pt x="42423" y="22865"/>
                </a:cubicBezTo>
                <a:cubicBezTo>
                  <a:pt x="42423" y="22445"/>
                  <a:pt x="42763" y="22105"/>
                  <a:pt x="43177" y="22105"/>
                </a:cubicBezTo>
                <a:lnTo>
                  <a:pt x="47527" y="22105"/>
                </a:lnTo>
                <a:lnTo>
                  <a:pt x="47607" y="21956"/>
                </a:lnTo>
                <a:cubicBezTo>
                  <a:pt x="47796" y="21588"/>
                  <a:pt x="47992" y="21144"/>
                  <a:pt x="47997" y="20666"/>
                </a:cubicBezTo>
                <a:cubicBezTo>
                  <a:pt x="48003" y="19930"/>
                  <a:pt x="47312" y="19263"/>
                  <a:pt x="46898" y="18860"/>
                </a:cubicBezTo>
                <a:cubicBezTo>
                  <a:pt x="46162" y="18146"/>
                  <a:pt x="45455" y="17434"/>
                  <a:pt x="44943" y="16553"/>
                </a:cubicBezTo>
                <a:cubicBezTo>
                  <a:pt x="44471" y="15753"/>
                  <a:pt x="44136" y="14901"/>
                  <a:pt x="43947" y="14022"/>
                </a:cubicBezTo>
                <a:cubicBezTo>
                  <a:pt x="43584" y="12354"/>
                  <a:pt x="43751" y="10558"/>
                  <a:pt x="44425" y="8832"/>
                </a:cubicBezTo>
                <a:cubicBezTo>
                  <a:pt x="46295" y="4027"/>
                  <a:pt x="51537" y="569"/>
                  <a:pt x="56426" y="569"/>
                </a:cubicBezTo>
                <a:close/>
                <a:moveTo>
                  <a:pt x="18510" y="0"/>
                </a:moveTo>
                <a:cubicBezTo>
                  <a:pt x="17734" y="0"/>
                  <a:pt x="16962" y="86"/>
                  <a:pt x="16215" y="259"/>
                </a:cubicBezTo>
                <a:cubicBezTo>
                  <a:pt x="10150" y="1679"/>
                  <a:pt x="5368" y="6231"/>
                  <a:pt x="2745" y="13072"/>
                </a:cubicBezTo>
                <a:cubicBezTo>
                  <a:pt x="495" y="18958"/>
                  <a:pt x="1" y="26128"/>
                  <a:pt x="1427" y="32260"/>
                </a:cubicBezTo>
                <a:cubicBezTo>
                  <a:pt x="2330" y="36145"/>
                  <a:pt x="3896" y="39666"/>
                  <a:pt x="6082" y="42720"/>
                </a:cubicBezTo>
                <a:cubicBezTo>
                  <a:pt x="8303" y="45822"/>
                  <a:pt x="12073" y="49579"/>
                  <a:pt x="17423" y="49895"/>
                </a:cubicBezTo>
                <a:cubicBezTo>
                  <a:pt x="17671" y="49906"/>
                  <a:pt x="17918" y="49919"/>
                  <a:pt x="18165" y="49919"/>
                </a:cubicBezTo>
                <a:cubicBezTo>
                  <a:pt x="21503" y="49919"/>
                  <a:pt x="24857" y="48607"/>
                  <a:pt x="27480" y="46265"/>
                </a:cubicBezTo>
                <a:cubicBezTo>
                  <a:pt x="30041" y="43969"/>
                  <a:pt x="31548" y="40972"/>
                  <a:pt x="31709" y="37813"/>
                </a:cubicBezTo>
                <a:cubicBezTo>
                  <a:pt x="31881" y="34591"/>
                  <a:pt x="30317" y="31299"/>
                  <a:pt x="27728" y="29429"/>
                </a:cubicBezTo>
                <a:lnTo>
                  <a:pt x="27676" y="29389"/>
                </a:lnTo>
                <a:cubicBezTo>
                  <a:pt x="27411" y="29206"/>
                  <a:pt x="27186" y="29039"/>
                  <a:pt x="27101" y="28763"/>
                </a:cubicBezTo>
                <a:cubicBezTo>
                  <a:pt x="27021" y="28497"/>
                  <a:pt x="27066" y="28170"/>
                  <a:pt x="27221" y="27841"/>
                </a:cubicBezTo>
                <a:cubicBezTo>
                  <a:pt x="27233" y="27812"/>
                  <a:pt x="27250" y="27778"/>
                  <a:pt x="27268" y="27750"/>
                </a:cubicBezTo>
                <a:lnTo>
                  <a:pt x="29610" y="27750"/>
                </a:lnTo>
                <a:cubicBezTo>
                  <a:pt x="31812" y="27750"/>
                  <a:pt x="33602" y="29539"/>
                  <a:pt x="33602" y="31742"/>
                </a:cubicBezTo>
                <a:lnTo>
                  <a:pt x="33602" y="57732"/>
                </a:lnTo>
                <a:cubicBezTo>
                  <a:pt x="33602" y="58468"/>
                  <a:pt x="34201" y="59062"/>
                  <a:pt x="34932" y="59062"/>
                </a:cubicBezTo>
                <a:cubicBezTo>
                  <a:pt x="35668" y="59062"/>
                  <a:pt x="36260" y="58468"/>
                  <a:pt x="36260" y="57732"/>
                </a:cubicBezTo>
                <a:lnTo>
                  <a:pt x="36260" y="31742"/>
                </a:lnTo>
                <a:cubicBezTo>
                  <a:pt x="36260" y="28078"/>
                  <a:pt x="33280" y="25092"/>
                  <a:pt x="29610" y="25092"/>
                </a:cubicBezTo>
                <a:lnTo>
                  <a:pt x="28649" y="25092"/>
                </a:lnTo>
                <a:cubicBezTo>
                  <a:pt x="28649" y="25085"/>
                  <a:pt x="28654" y="25074"/>
                  <a:pt x="28654" y="25063"/>
                </a:cubicBezTo>
                <a:cubicBezTo>
                  <a:pt x="28712" y="24787"/>
                  <a:pt x="28729" y="24498"/>
                  <a:pt x="28718" y="24195"/>
                </a:cubicBezTo>
                <a:lnTo>
                  <a:pt x="31479" y="24195"/>
                </a:lnTo>
                <a:cubicBezTo>
                  <a:pt x="32210" y="24195"/>
                  <a:pt x="32808" y="23595"/>
                  <a:pt x="32808" y="22865"/>
                </a:cubicBezTo>
                <a:cubicBezTo>
                  <a:pt x="32808" y="22129"/>
                  <a:pt x="32210" y="21536"/>
                  <a:pt x="31479" y="21536"/>
                </a:cubicBezTo>
                <a:lnTo>
                  <a:pt x="27780" y="21536"/>
                </a:lnTo>
                <a:cubicBezTo>
                  <a:pt x="27647" y="21266"/>
                  <a:pt x="27531" y="20961"/>
                  <a:pt x="27526" y="20661"/>
                </a:cubicBezTo>
                <a:cubicBezTo>
                  <a:pt x="27526" y="20172"/>
                  <a:pt x="28125" y="19585"/>
                  <a:pt x="28452" y="19275"/>
                </a:cubicBezTo>
                <a:cubicBezTo>
                  <a:pt x="29218" y="18526"/>
                  <a:pt x="29955" y="17785"/>
                  <a:pt x="30507" y="16841"/>
                </a:cubicBezTo>
                <a:cubicBezTo>
                  <a:pt x="31007" y="15989"/>
                  <a:pt x="31363" y="15081"/>
                  <a:pt x="31565" y="14142"/>
                </a:cubicBezTo>
                <a:cubicBezTo>
                  <a:pt x="31950" y="12365"/>
                  <a:pt x="31778" y="10455"/>
                  <a:pt x="31065" y="8625"/>
                </a:cubicBezTo>
                <a:cubicBezTo>
                  <a:pt x="29108" y="3607"/>
                  <a:pt x="23625" y="0"/>
                  <a:pt x="18510" y="0"/>
                </a:cubicBezTo>
                <a:close/>
                <a:moveTo>
                  <a:pt x="56444" y="0"/>
                </a:moveTo>
                <a:cubicBezTo>
                  <a:pt x="51329" y="0"/>
                  <a:pt x="45846" y="3607"/>
                  <a:pt x="43889" y="8625"/>
                </a:cubicBezTo>
                <a:cubicBezTo>
                  <a:pt x="43177" y="10455"/>
                  <a:pt x="43004" y="12365"/>
                  <a:pt x="43389" y="14142"/>
                </a:cubicBezTo>
                <a:cubicBezTo>
                  <a:pt x="43591" y="15081"/>
                  <a:pt x="43947" y="15989"/>
                  <a:pt x="44447" y="16841"/>
                </a:cubicBezTo>
                <a:cubicBezTo>
                  <a:pt x="45000" y="17785"/>
                  <a:pt x="45737" y="18526"/>
                  <a:pt x="46502" y="19275"/>
                </a:cubicBezTo>
                <a:cubicBezTo>
                  <a:pt x="46824" y="19585"/>
                  <a:pt x="47428" y="20172"/>
                  <a:pt x="47423" y="20661"/>
                </a:cubicBezTo>
                <a:cubicBezTo>
                  <a:pt x="47423" y="20961"/>
                  <a:pt x="47307" y="21266"/>
                  <a:pt x="47174" y="21536"/>
                </a:cubicBezTo>
                <a:lnTo>
                  <a:pt x="43177" y="21536"/>
                </a:lnTo>
                <a:cubicBezTo>
                  <a:pt x="42445" y="21536"/>
                  <a:pt x="41847" y="22129"/>
                  <a:pt x="41847" y="22865"/>
                </a:cubicBezTo>
                <a:cubicBezTo>
                  <a:pt x="41847" y="23595"/>
                  <a:pt x="42445" y="24195"/>
                  <a:pt x="43177" y="24195"/>
                </a:cubicBezTo>
                <a:lnTo>
                  <a:pt x="46237" y="24195"/>
                </a:lnTo>
                <a:cubicBezTo>
                  <a:pt x="46220" y="24498"/>
                  <a:pt x="46242" y="24787"/>
                  <a:pt x="46300" y="25063"/>
                </a:cubicBezTo>
                <a:cubicBezTo>
                  <a:pt x="46300" y="25074"/>
                  <a:pt x="46306" y="25085"/>
                  <a:pt x="46306" y="25092"/>
                </a:cubicBezTo>
                <a:lnTo>
                  <a:pt x="45345" y="25092"/>
                </a:lnTo>
                <a:cubicBezTo>
                  <a:pt x="41674" y="25092"/>
                  <a:pt x="38694" y="28078"/>
                  <a:pt x="38694" y="31742"/>
                </a:cubicBezTo>
                <a:lnTo>
                  <a:pt x="38694" y="57732"/>
                </a:lnTo>
                <a:cubicBezTo>
                  <a:pt x="38694" y="58468"/>
                  <a:pt x="39287" y="59062"/>
                  <a:pt x="40023" y="59062"/>
                </a:cubicBezTo>
                <a:cubicBezTo>
                  <a:pt x="40753" y="59062"/>
                  <a:pt x="41347" y="58468"/>
                  <a:pt x="41347" y="57732"/>
                </a:cubicBezTo>
                <a:lnTo>
                  <a:pt x="41347" y="31742"/>
                </a:lnTo>
                <a:cubicBezTo>
                  <a:pt x="41347" y="29539"/>
                  <a:pt x="43142" y="27750"/>
                  <a:pt x="45345" y="27750"/>
                </a:cubicBezTo>
                <a:lnTo>
                  <a:pt x="47687" y="27750"/>
                </a:lnTo>
                <a:cubicBezTo>
                  <a:pt x="47705" y="27778"/>
                  <a:pt x="47721" y="27812"/>
                  <a:pt x="47734" y="27841"/>
                </a:cubicBezTo>
                <a:cubicBezTo>
                  <a:pt x="47888" y="28170"/>
                  <a:pt x="47934" y="28497"/>
                  <a:pt x="47848" y="28779"/>
                </a:cubicBezTo>
                <a:cubicBezTo>
                  <a:pt x="47768" y="29039"/>
                  <a:pt x="47543" y="29206"/>
                  <a:pt x="47278" y="29389"/>
                </a:cubicBezTo>
                <a:lnTo>
                  <a:pt x="47227" y="29429"/>
                </a:lnTo>
                <a:cubicBezTo>
                  <a:pt x="44638" y="31299"/>
                  <a:pt x="43073" y="34591"/>
                  <a:pt x="43246" y="37813"/>
                </a:cubicBezTo>
                <a:cubicBezTo>
                  <a:pt x="43406" y="40972"/>
                  <a:pt x="44914" y="43969"/>
                  <a:pt x="47474" y="46265"/>
                </a:cubicBezTo>
                <a:cubicBezTo>
                  <a:pt x="50098" y="48607"/>
                  <a:pt x="53452" y="49919"/>
                  <a:pt x="56789" y="49919"/>
                </a:cubicBezTo>
                <a:cubicBezTo>
                  <a:pt x="57037" y="49919"/>
                  <a:pt x="57284" y="49906"/>
                  <a:pt x="57531" y="49895"/>
                </a:cubicBezTo>
                <a:cubicBezTo>
                  <a:pt x="62882" y="49579"/>
                  <a:pt x="66652" y="45822"/>
                  <a:pt x="68867" y="42720"/>
                </a:cubicBezTo>
                <a:cubicBezTo>
                  <a:pt x="71058" y="39666"/>
                  <a:pt x="72624" y="36145"/>
                  <a:pt x="73527" y="32260"/>
                </a:cubicBezTo>
                <a:cubicBezTo>
                  <a:pt x="74953" y="26128"/>
                  <a:pt x="74459" y="18958"/>
                  <a:pt x="72210" y="13072"/>
                </a:cubicBezTo>
                <a:cubicBezTo>
                  <a:pt x="69586" y="6231"/>
                  <a:pt x="64804" y="1679"/>
                  <a:pt x="58739" y="259"/>
                </a:cubicBezTo>
                <a:cubicBezTo>
                  <a:pt x="57992" y="86"/>
                  <a:pt x="57220" y="0"/>
                  <a:pt x="56444" y="0"/>
                </a:cubicBezTo>
                <a:close/>
              </a:path>
            </a:pathLst>
          </a:custGeom>
          <a:gradFill>
            <a:gsLst>
              <a:gs pos="0">
                <a:srgbClr val="E2D0D0"/>
              </a:gs>
              <a:gs pos="100000">
                <a:srgbClr val="D96868"/>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0" name="Google Shape;90;p13"/>
          <p:cNvPicPr preferRelativeResize="0"/>
          <p:nvPr/>
        </p:nvPicPr>
        <p:blipFill rotWithShape="1">
          <a:blip r:embed="rId4">
            <a:alphaModFix/>
          </a:blip>
          <a:srcRect b="0" l="0" r="0" t="0"/>
          <a:stretch/>
        </p:blipFill>
        <p:spPr>
          <a:xfrm>
            <a:off x="2528850" y="9625"/>
            <a:ext cx="1113750" cy="962850"/>
          </a:xfrm>
          <a:prstGeom prst="rect">
            <a:avLst/>
          </a:prstGeom>
          <a:noFill/>
          <a:ln>
            <a:noFill/>
          </a:ln>
        </p:spPr>
      </p:pic>
      <p:pic>
        <p:nvPicPr>
          <p:cNvPr id="91" name="Google Shape;91;p13"/>
          <p:cNvPicPr preferRelativeResize="0"/>
          <p:nvPr/>
        </p:nvPicPr>
        <p:blipFill rotWithShape="1">
          <a:blip r:embed="rId5">
            <a:alphaModFix/>
          </a:blip>
          <a:srcRect b="0" l="0" r="0" t="0"/>
          <a:stretch/>
        </p:blipFill>
        <p:spPr>
          <a:xfrm>
            <a:off x="-565050" y="-418050"/>
            <a:ext cx="2021952" cy="1773025"/>
          </a:xfrm>
          <a:prstGeom prst="rect">
            <a:avLst/>
          </a:prstGeom>
          <a:noFill/>
          <a:ln>
            <a:noFill/>
          </a:ln>
        </p:spPr>
      </p:pic>
      <p:sp>
        <p:nvSpPr>
          <p:cNvPr id="92" name="Google Shape;92;p13"/>
          <p:cNvSpPr txBox="1"/>
          <p:nvPr>
            <p:ph idx="4294967295" type="ctrTitle"/>
          </p:nvPr>
        </p:nvSpPr>
        <p:spPr>
          <a:xfrm>
            <a:off x="76200" y="2738075"/>
            <a:ext cx="6647400" cy="92370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dk1"/>
              </a:buClr>
              <a:buSzPts val="4500"/>
              <a:buFont typeface="Open Sans"/>
              <a:buNone/>
            </a:pPr>
            <a:r>
              <a:rPr lang="en" sz="4700">
                <a:solidFill>
                  <a:srgbClr val="CF8A87"/>
                </a:solidFill>
                <a:latin typeface="Open Sans"/>
                <a:ea typeface="Open Sans"/>
                <a:cs typeface="Open Sans"/>
                <a:sym typeface="Open Sans"/>
              </a:rPr>
              <a:t>Regulation of Glomerular Filtration</a:t>
            </a:r>
            <a:endParaRPr i="0" sz="4700" u="none" cap="none" strike="noStrike">
              <a:solidFill>
                <a:srgbClr val="CF8A87"/>
              </a:solidFill>
              <a:latin typeface="Open Sans"/>
              <a:ea typeface="Open Sans"/>
              <a:cs typeface="Open Sans"/>
              <a:sym typeface="Open Sans"/>
            </a:endParaRPr>
          </a:p>
        </p:txBody>
      </p:sp>
      <p:pic>
        <p:nvPicPr>
          <p:cNvPr id="93" name="Google Shape;93;p13"/>
          <p:cNvPicPr preferRelativeResize="0"/>
          <p:nvPr/>
        </p:nvPicPr>
        <p:blipFill>
          <a:blip r:embed="rId6">
            <a:alphaModFix/>
          </a:blip>
          <a:stretch>
            <a:fillRect/>
          </a:stretch>
        </p:blipFill>
        <p:spPr>
          <a:xfrm>
            <a:off x="1262863" y="29205"/>
            <a:ext cx="1238031" cy="9236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22"/>
          <p:cNvSpPr/>
          <p:nvPr/>
        </p:nvSpPr>
        <p:spPr>
          <a:xfrm>
            <a:off x="472050" y="3768487"/>
            <a:ext cx="5350200" cy="2781600"/>
          </a:xfrm>
          <a:prstGeom prst="roundRect">
            <a:avLst>
              <a:gd fmla="val 16667" name="adj"/>
            </a:avLst>
          </a:prstGeom>
          <a:noFill/>
          <a:ln cap="flat" cmpd="sng" w="9525">
            <a:solidFill>
              <a:srgbClr val="EA999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2"/>
          <p:cNvSpPr/>
          <p:nvPr/>
        </p:nvSpPr>
        <p:spPr>
          <a:xfrm>
            <a:off x="6048496" y="-238225"/>
            <a:ext cx="570900" cy="1381500"/>
          </a:xfrm>
          <a:prstGeom prst="roundRect">
            <a:avLst>
              <a:gd fmla="val 16667" name="adj"/>
            </a:avLst>
          </a:prstGeom>
          <a:solidFill>
            <a:srgbClr val="D7DAE1">
              <a:alpha val="8353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lang="en" sz="4800">
                <a:solidFill>
                  <a:srgbClr val="CF8A87"/>
                </a:solidFill>
                <a:latin typeface="Open Sans"/>
                <a:ea typeface="Open Sans"/>
                <a:cs typeface="Open Sans"/>
                <a:sym typeface="Open Sans"/>
              </a:rPr>
              <a:t>8</a:t>
            </a:r>
            <a:endParaRPr b="1" i="0" sz="4800" u="none" cap="none" strike="noStrike">
              <a:solidFill>
                <a:srgbClr val="CF8A87"/>
              </a:solidFill>
              <a:latin typeface="Open Sans"/>
              <a:ea typeface="Open Sans"/>
              <a:cs typeface="Open Sans"/>
              <a:sym typeface="Open Sans"/>
            </a:endParaRPr>
          </a:p>
        </p:txBody>
      </p:sp>
      <p:sp>
        <p:nvSpPr>
          <p:cNvPr id="254" name="Google Shape;254;p22"/>
          <p:cNvSpPr/>
          <p:nvPr/>
        </p:nvSpPr>
        <p:spPr>
          <a:xfrm>
            <a:off x="472050" y="1373025"/>
            <a:ext cx="5350200" cy="2274000"/>
          </a:xfrm>
          <a:prstGeom prst="roundRect">
            <a:avLst>
              <a:gd fmla="val 16667" name="adj"/>
            </a:avLst>
          </a:prstGeom>
          <a:noFill/>
          <a:ln cap="flat" cmpd="sng" w="9525">
            <a:solidFill>
              <a:srgbClr val="EA999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latin typeface="Oxygen"/>
              <a:ea typeface="Oxygen"/>
              <a:cs typeface="Oxygen"/>
              <a:sym typeface="Oxygen"/>
            </a:endParaRPr>
          </a:p>
        </p:txBody>
      </p:sp>
      <p:sp>
        <p:nvSpPr>
          <p:cNvPr id="255" name="Google Shape;255;p22"/>
          <p:cNvSpPr txBox="1"/>
          <p:nvPr/>
        </p:nvSpPr>
        <p:spPr>
          <a:xfrm>
            <a:off x="554449" y="957525"/>
            <a:ext cx="46593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solidFill>
                  <a:srgbClr val="990000"/>
                </a:solidFill>
                <a:latin typeface="Open Sans"/>
                <a:ea typeface="Open Sans"/>
                <a:cs typeface="Open Sans"/>
                <a:sym typeface="Open Sans"/>
              </a:rPr>
              <a:t>Effect of Arterial BP on GFR:</a:t>
            </a:r>
            <a:endParaRPr b="1" sz="1500">
              <a:solidFill>
                <a:srgbClr val="990000"/>
              </a:solidFill>
              <a:latin typeface="Open Sans"/>
              <a:ea typeface="Open Sans"/>
              <a:cs typeface="Open Sans"/>
              <a:sym typeface="Open Sans"/>
            </a:endParaRPr>
          </a:p>
        </p:txBody>
      </p:sp>
      <p:sp>
        <p:nvSpPr>
          <p:cNvPr id="256" name="Google Shape;256;p22"/>
          <p:cNvSpPr txBox="1"/>
          <p:nvPr/>
        </p:nvSpPr>
        <p:spPr>
          <a:xfrm>
            <a:off x="697404" y="1421019"/>
            <a:ext cx="3252000" cy="205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434343"/>
                </a:solidFill>
                <a:latin typeface="Open Sans"/>
                <a:ea typeface="Open Sans"/>
                <a:cs typeface="Open Sans"/>
                <a:sym typeface="Open Sans"/>
              </a:rPr>
              <a:t>↑ ABP → ↑ GFR.</a:t>
            </a:r>
            <a:endParaRPr>
              <a:solidFill>
                <a:srgbClr val="434343"/>
              </a:solidFill>
              <a:latin typeface="Open Sans"/>
              <a:ea typeface="Open Sans"/>
              <a:cs typeface="Open Sans"/>
              <a:sym typeface="Open Sans"/>
            </a:endParaRPr>
          </a:p>
          <a:p>
            <a:pPr indent="0" lvl="0" marL="0" rtl="0" algn="l">
              <a:spcBef>
                <a:spcPts val="0"/>
              </a:spcBef>
              <a:spcAft>
                <a:spcPts val="0"/>
              </a:spcAft>
              <a:buNone/>
            </a:pPr>
            <a:r>
              <a:rPr lang="en">
                <a:solidFill>
                  <a:srgbClr val="434343"/>
                </a:solidFill>
                <a:latin typeface="Open Sans"/>
                <a:ea typeface="Open Sans"/>
                <a:cs typeface="Open Sans"/>
                <a:sym typeface="Open Sans"/>
              </a:rPr>
              <a:t>However, the body maintains constant GFR over an ABP range of 75-160 mmHg.</a:t>
            </a:r>
            <a:endParaRPr>
              <a:solidFill>
                <a:srgbClr val="434343"/>
              </a:solidFill>
              <a:latin typeface="Open Sans"/>
              <a:ea typeface="Open Sans"/>
              <a:cs typeface="Open Sans"/>
              <a:sym typeface="Open Sans"/>
            </a:endParaRPr>
          </a:p>
          <a:p>
            <a:pPr indent="0" lvl="0" marL="0" rtl="0" algn="l">
              <a:spcBef>
                <a:spcPts val="0"/>
              </a:spcBef>
              <a:spcAft>
                <a:spcPts val="0"/>
              </a:spcAft>
              <a:buNone/>
            </a:pPr>
            <a:r>
              <a:rPr lang="en">
                <a:solidFill>
                  <a:srgbClr val="434343"/>
                </a:solidFill>
                <a:latin typeface="Open Sans"/>
                <a:ea typeface="Open Sans"/>
                <a:cs typeface="Open Sans"/>
                <a:sym typeface="Open Sans"/>
              </a:rPr>
              <a:t>Why ? And how? </a:t>
            </a:r>
            <a:r>
              <a:rPr lang="en" sz="1100">
                <a:solidFill>
                  <a:srgbClr val="CCCCCC"/>
                </a:solidFill>
                <a:latin typeface="Open Sans"/>
                <a:ea typeface="Open Sans"/>
                <a:cs typeface="Open Sans"/>
                <a:sym typeface="Open Sans"/>
              </a:rPr>
              <a:t>By autoregulation, explained next slide</a:t>
            </a:r>
            <a:endParaRPr sz="1100">
              <a:solidFill>
                <a:srgbClr val="CCCCCC"/>
              </a:solidFill>
              <a:latin typeface="Open Sans"/>
              <a:ea typeface="Open Sans"/>
              <a:cs typeface="Open Sans"/>
              <a:sym typeface="Open Sans"/>
            </a:endParaRPr>
          </a:p>
          <a:p>
            <a:pPr indent="0" lvl="0" marL="0" rtl="0" algn="l">
              <a:spcBef>
                <a:spcPts val="0"/>
              </a:spcBef>
              <a:spcAft>
                <a:spcPts val="0"/>
              </a:spcAft>
              <a:buNone/>
            </a:pPr>
            <a:r>
              <a:rPr b="1" lang="en">
                <a:solidFill>
                  <a:srgbClr val="0B5394"/>
                </a:solidFill>
                <a:latin typeface="Open Sans"/>
                <a:ea typeface="Open Sans"/>
                <a:cs typeface="Open Sans"/>
                <a:sym typeface="Open Sans"/>
              </a:rPr>
              <a:t>Autoregulation</a:t>
            </a:r>
            <a:r>
              <a:rPr lang="en">
                <a:solidFill>
                  <a:srgbClr val="0B5394"/>
                </a:solidFill>
                <a:latin typeface="Open Sans"/>
                <a:ea typeface="Open Sans"/>
                <a:cs typeface="Open Sans"/>
                <a:sym typeface="Open Sans"/>
              </a:rPr>
              <a:t> largely occurs by the regulation of Renal Vascular resistance </a:t>
            </a:r>
            <a:endParaRPr>
              <a:solidFill>
                <a:srgbClr val="0B5394"/>
              </a:solidFill>
              <a:latin typeface="Open Sans"/>
              <a:ea typeface="Open Sans"/>
              <a:cs typeface="Open Sans"/>
              <a:sym typeface="Open Sans"/>
            </a:endParaRPr>
          </a:p>
        </p:txBody>
      </p:sp>
      <p:pic>
        <p:nvPicPr>
          <p:cNvPr id="257" name="Google Shape;257;p22"/>
          <p:cNvPicPr preferRelativeResize="0"/>
          <p:nvPr/>
        </p:nvPicPr>
        <p:blipFill>
          <a:blip r:embed="rId3">
            <a:alphaModFix/>
          </a:blip>
          <a:stretch>
            <a:fillRect/>
          </a:stretch>
        </p:blipFill>
        <p:spPr>
          <a:xfrm>
            <a:off x="4114207" y="1465078"/>
            <a:ext cx="1402690" cy="1038282"/>
          </a:xfrm>
          <a:prstGeom prst="rect">
            <a:avLst/>
          </a:prstGeom>
          <a:noFill/>
          <a:ln cap="flat" cmpd="sng" w="9525">
            <a:solidFill>
              <a:srgbClr val="85200C"/>
            </a:solidFill>
            <a:prstDash val="solid"/>
            <a:round/>
            <a:headEnd len="sm" w="sm" type="none"/>
            <a:tailEnd len="sm" w="sm" type="none"/>
          </a:ln>
        </p:spPr>
      </p:pic>
      <p:pic>
        <p:nvPicPr>
          <p:cNvPr id="258" name="Google Shape;258;p22"/>
          <p:cNvPicPr preferRelativeResize="0"/>
          <p:nvPr/>
        </p:nvPicPr>
        <p:blipFill>
          <a:blip r:embed="rId4">
            <a:alphaModFix/>
          </a:blip>
          <a:stretch>
            <a:fillRect/>
          </a:stretch>
        </p:blipFill>
        <p:spPr>
          <a:xfrm>
            <a:off x="4093047" y="2546599"/>
            <a:ext cx="1445005" cy="1038281"/>
          </a:xfrm>
          <a:prstGeom prst="rect">
            <a:avLst/>
          </a:prstGeom>
          <a:noFill/>
          <a:ln cap="flat" cmpd="sng" w="9525">
            <a:solidFill>
              <a:srgbClr val="990000"/>
            </a:solidFill>
            <a:prstDash val="solid"/>
            <a:round/>
            <a:headEnd len="sm" w="sm" type="none"/>
            <a:tailEnd len="sm" w="sm" type="none"/>
          </a:ln>
        </p:spPr>
      </p:pic>
      <p:pic>
        <p:nvPicPr>
          <p:cNvPr id="259" name="Google Shape;259;p22"/>
          <p:cNvPicPr preferRelativeResize="0"/>
          <p:nvPr/>
        </p:nvPicPr>
        <p:blipFill rotWithShape="1">
          <a:blip r:embed="rId5">
            <a:alphaModFix/>
          </a:blip>
          <a:srcRect b="0" l="0" r="-3993" t="3947"/>
          <a:stretch/>
        </p:blipFill>
        <p:spPr>
          <a:xfrm>
            <a:off x="3792224" y="3917394"/>
            <a:ext cx="1657967" cy="2226477"/>
          </a:xfrm>
          <a:prstGeom prst="rect">
            <a:avLst/>
          </a:prstGeom>
          <a:noFill/>
          <a:ln cap="flat" cmpd="sng" w="9525">
            <a:solidFill>
              <a:srgbClr val="990000"/>
            </a:solidFill>
            <a:prstDash val="solid"/>
            <a:round/>
            <a:headEnd len="sm" w="sm" type="none"/>
            <a:tailEnd len="sm" w="sm" type="none"/>
          </a:ln>
        </p:spPr>
      </p:pic>
      <p:sp>
        <p:nvSpPr>
          <p:cNvPr id="260" name="Google Shape;260;p22"/>
          <p:cNvSpPr txBox="1"/>
          <p:nvPr/>
        </p:nvSpPr>
        <p:spPr>
          <a:xfrm>
            <a:off x="632775" y="3869763"/>
            <a:ext cx="3017400" cy="103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0B5394"/>
                </a:solidFill>
                <a:latin typeface="Open Sans"/>
                <a:ea typeface="Open Sans"/>
                <a:cs typeface="Open Sans"/>
                <a:sym typeface="Open Sans"/>
              </a:rPr>
              <a:t>This does not happen in the body because of tubuloglomerular 70/75-160/180 mmHg feedback and glomerulotubular balance.</a:t>
            </a:r>
            <a:endParaRPr>
              <a:solidFill>
                <a:srgbClr val="0B5394"/>
              </a:solidFill>
              <a:latin typeface="Open Sans"/>
              <a:ea typeface="Open Sans"/>
              <a:cs typeface="Open Sans"/>
              <a:sym typeface="Open Sans"/>
            </a:endParaRPr>
          </a:p>
        </p:txBody>
      </p:sp>
      <p:sp>
        <p:nvSpPr>
          <p:cNvPr id="261" name="Google Shape;261;p22"/>
          <p:cNvSpPr txBox="1"/>
          <p:nvPr/>
        </p:nvSpPr>
        <p:spPr>
          <a:xfrm>
            <a:off x="702375" y="4799700"/>
            <a:ext cx="2878200" cy="166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0B5394"/>
                </a:solidFill>
                <a:latin typeface="Open Sans"/>
                <a:ea typeface="Open Sans"/>
                <a:cs typeface="Open Sans"/>
                <a:sym typeface="Open Sans"/>
              </a:rPr>
              <a:t>Autoregulation of renal blood flow and glomerular filtration rate but lack of autoregulation of urine flow during changes in renal arterial pressure in blood- perfused kidneys that have been removed from the body.</a:t>
            </a:r>
            <a:endParaRPr>
              <a:solidFill>
                <a:srgbClr val="0B5394"/>
              </a:solidFill>
              <a:latin typeface="Open Sans"/>
              <a:ea typeface="Open Sans"/>
              <a:cs typeface="Open Sans"/>
              <a:sym typeface="Open Sans"/>
            </a:endParaRPr>
          </a:p>
        </p:txBody>
      </p:sp>
      <p:grpSp>
        <p:nvGrpSpPr>
          <p:cNvPr id="262" name="Google Shape;262;p22"/>
          <p:cNvGrpSpPr/>
          <p:nvPr/>
        </p:nvGrpSpPr>
        <p:grpSpPr>
          <a:xfrm>
            <a:off x="625413" y="7747570"/>
            <a:ext cx="2710164" cy="431121"/>
            <a:chOff x="4404545" y="3301592"/>
            <a:chExt cx="782403" cy="129272"/>
          </a:xfrm>
        </p:grpSpPr>
        <p:sp>
          <p:nvSpPr>
            <p:cNvPr id="263" name="Google Shape;263;p22"/>
            <p:cNvSpPr/>
            <p:nvPr/>
          </p:nvSpPr>
          <p:spPr>
            <a:xfrm>
              <a:off x="4404545" y="3301592"/>
              <a:ext cx="782403" cy="12927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3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
                  <a:solidFill>
                    <a:srgbClr val="434343"/>
                  </a:solidFill>
                  <a:latin typeface="Open Sans"/>
                  <a:ea typeface="Open Sans"/>
                  <a:cs typeface="Open Sans"/>
                  <a:sym typeface="Open Sans"/>
                </a:rPr>
                <a:t>         Autoregulation </a:t>
              </a:r>
              <a:endParaRPr i="0" u="none" cap="none" strike="noStrike">
                <a:solidFill>
                  <a:srgbClr val="434343"/>
                </a:solidFill>
                <a:latin typeface="Open Sans"/>
                <a:ea typeface="Open Sans"/>
                <a:cs typeface="Open Sans"/>
                <a:sym typeface="Open Sans"/>
              </a:endParaRPr>
            </a:p>
          </p:txBody>
        </p:sp>
        <p:sp>
          <p:nvSpPr>
            <p:cNvPr id="264" name="Google Shape;264;p22"/>
            <p:cNvSpPr/>
            <p:nvPr/>
          </p:nvSpPr>
          <p:spPr>
            <a:xfrm>
              <a:off x="4416034" y="3308320"/>
              <a:ext cx="120286" cy="115726"/>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B373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u="none" cap="none" strike="noStrike">
                <a:solidFill>
                  <a:srgbClr val="434343"/>
                </a:solidFill>
                <a:latin typeface="Open Sans"/>
                <a:ea typeface="Open Sans"/>
                <a:cs typeface="Open Sans"/>
                <a:sym typeface="Open Sans"/>
              </a:endParaRPr>
            </a:p>
          </p:txBody>
        </p:sp>
      </p:grpSp>
      <p:grpSp>
        <p:nvGrpSpPr>
          <p:cNvPr id="265" name="Google Shape;265;p22"/>
          <p:cNvGrpSpPr/>
          <p:nvPr/>
        </p:nvGrpSpPr>
        <p:grpSpPr>
          <a:xfrm>
            <a:off x="625504" y="8322496"/>
            <a:ext cx="2710164" cy="431095"/>
            <a:chOff x="4404545" y="3301592"/>
            <a:chExt cx="782403" cy="129272"/>
          </a:xfrm>
        </p:grpSpPr>
        <p:sp>
          <p:nvSpPr>
            <p:cNvPr id="266" name="Google Shape;266;p22"/>
            <p:cNvSpPr/>
            <p:nvPr/>
          </p:nvSpPr>
          <p:spPr>
            <a:xfrm>
              <a:off x="4404545" y="3301592"/>
              <a:ext cx="782403" cy="12927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3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
                  <a:solidFill>
                    <a:srgbClr val="434343"/>
                  </a:solidFill>
                  <a:latin typeface="Open Sans"/>
                  <a:ea typeface="Open Sans"/>
                  <a:cs typeface="Open Sans"/>
                  <a:sym typeface="Open Sans"/>
                </a:rPr>
                <a:t>         Sympathetic control </a:t>
              </a:r>
              <a:endParaRPr i="0" u="none" cap="none" strike="noStrike">
                <a:solidFill>
                  <a:srgbClr val="434343"/>
                </a:solidFill>
                <a:latin typeface="Open Sans"/>
                <a:ea typeface="Open Sans"/>
                <a:cs typeface="Open Sans"/>
                <a:sym typeface="Open Sans"/>
              </a:endParaRPr>
            </a:p>
          </p:txBody>
        </p:sp>
        <p:sp>
          <p:nvSpPr>
            <p:cNvPr id="267" name="Google Shape;267;p22"/>
            <p:cNvSpPr/>
            <p:nvPr/>
          </p:nvSpPr>
          <p:spPr>
            <a:xfrm>
              <a:off x="4416034" y="3308320"/>
              <a:ext cx="120286" cy="115726"/>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B373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u="none" cap="none" strike="noStrike">
                <a:solidFill>
                  <a:srgbClr val="434343"/>
                </a:solidFill>
                <a:latin typeface="Open Sans"/>
                <a:ea typeface="Open Sans"/>
                <a:cs typeface="Open Sans"/>
                <a:sym typeface="Open Sans"/>
              </a:endParaRPr>
            </a:p>
          </p:txBody>
        </p:sp>
      </p:grpSp>
      <p:grpSp>
        <p:nvGrpSpPr>
          <p:cNvPr id="268" name="Google Shape;268;p22"/>
          <p:cNvGrpSpPr/>
          <p:nvPr/>
        </p:nvGrpSpPr>
        <p:grpSpPr>
          <a:xfrm>
            <a:off x="625425" y="8897650"/>
            <a:ext cx="3252017" cy="562789"/>
            <a:chOff x="4404548" y="3301594"/>
            <a:chExt cx="938831" cy="168752"/>
          </a:xfrm>
        </p:grpSpPr>
        <p:sp>
          <p:nvSpPr>
            <p:cNvPr id="269" name="Google Shape;269;p22"/>
            <p:cNvSpPr/>
            <p:nvPr/>
          </p:nvSpPr>
          <p:spPr>
            <a:xfrm>
              <a:off x="4404548" y="3301594"/>
              <a:ext cx="938831" cy="16875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3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
                  <a:solidFill>
                    <a:srgbClr val="434343"/>
                  </a:solidFill>
                  <a:latin typeface="Open Sans"/>
                  <a:ea typeface="Open Sans"/>
                  <a:cs typeface="Open Sans"/>
                  <a:sym typeface="Open Sans"/>
                </a:rPr>
                <a:t>        </a:t>
              </a:r>
              <a:endParaRPr>
                <a:solidFill>
                  <a:srgbClr val="434343"/>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400"/>
                <a:buFont typeface="Arial"/>
                <a:buNone/>
              </a:pPr>
              <a:r>
                <a:rPr lang="en">
                  <a:solidFill>
                    <a:srgbClr val="434343"/>
                  </a:solidFill>
                  <a:latin typeface="Open Sans"/>
                  <a:ea typeface="Open Sans"/>
                  <a:cs typeface="Open Sans"/>
                  <a:sym typeface="Open Sans"/>
                </a:rPr>
                <a:t>       Hormonal mechanism: renin and angiotensin</a:t>
              </a:r>
              <a:endParaRPr>
                <a:solidFill>
                  <a:srgbClr val="434343"/>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400"/>
                <a:buFont typeface="Arial"/>
                <a:buNone/>
              </a:pPr>
              <a:r>
                <a:t/>
              </a:r>
              <a:endParaRPr>
                <a:solidFill>
                  <a:srgbClr val="434343"/>
                </a:solidFill>
                <a:latin typeface="Open Sans"/>
                <a:ea typeface="Open Sans"/>
                <a:cs typeface="Open Sans"/>
                <a:sym typeface="Open Sans"/>
              </a:endParaRPr>
            </a:p>
          </p:txBody>
        </p:sp>
        <p:sp>
          <p:nvSpPr>
            <p:cNvPr id="270" name="Google Shape;270;p22"/>
            <p:cNvSpPr/>
            <p:nvPr/>
          </p:nvSpPr>
          <p:spPr>
            <a:xfrm>
              <a:off x="4404551" y="3322428"/>
              <a:ext cx="120286" cy="115726"/>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B373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u="none" cap="none" strike="noStrike">
                <a:solidFill>
                  <a:srgbClr val="434343"/>
                </a:solidFill>
                <a:latin typeface="Open Sans"/>
                <a:ea typeface="Open Sans"/>
                <a:cs typeface="Open Sans"/>
                <a:sym typeface="Open Sans"/>
              </a:endParaRPr>
            </a:p>
          </p:txBody>
        </p:sp>
      </p:grpSp>
      <p:sp>
        <p:nvSpPr>
          <p:cNvPr id="271" name="Google Shape;271;p22"/>
          <p:cNvSpPr txBox="1"/>
          <p:nvPr/>
        </p:nvSpPr>
        <p:spPr>
          <a:xfrm>
            <a:off x="554459" y="6671513"/>
            <a:ext cx="30000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solidFill>
                  <a:srgbClr val="990000"/>
                </a:solidFill>
                <a:latin typeface="Open Sans"/>
                <a:ea typeface="Open Sans"/>
                <a:cs typeface="Open Sans"/>
                <a:sym typeface="Open Sans"/>
              </a:rPr>
              <a:t>regulation of GFR:</a:t>
            </a:r>
            <a:endParaRPr b="1" sz="1500">
              <a:solidFill>
                <a:srgbClr val="990000"/>
              </a:solidFill>
              <a:latin typeface="Open Sans"/>
              <a:ea typeface="Open Sans"/>
              <a:cs typeface="Open Sans"/>
              <a:sym typeface="Open Sans"/>
            </a:endParaRPr>
          </a:p>
        </p:txBody>
      </p:sp>
      <p:sp>
        <p:nvSpPr>
          <p:cNvPr id="272" name="Google Shape;272;p22"/>
          <p:cNvSpPr txBox="1"/>
          <p:nvPr/>
        </p:nvSpPr>
        <p:spPr>
          <a:xfrm>
            <a:off x="528679" y="6971200"/>
            <a:ext cx="6252900" cy="60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434343"/>
                </a:solidFill>
                <a:latin typeface="Open Sans"/>
                <a:ea typeface="Open Sans"/>
                <a:cs typeface="Open Sans"/>
                <a:sym typeface="Open Sans"/>
              </a:rPr>
              <a:t>GFR controlled by adjusting glomerular blood pressure through the following mechanisms:</a:t>
            </a:r>
            <a:endParaRPr>
              <a:solidFill>
                <a:srgbClr val="434343"/>
              </a:solidFill>
              <a:latin typeface="Open Sans"/>
              <a:ea typeface="Open Sans"/>
              <a:cs typeface="Open Sans"/>
              <a:sym typeface="Open Sans"/>
            </a:endParaRPr>
          </a:p>
        </p:txBody>
      </p:sp>
      <p:grpSp>
        <p:nvGrpSpPr>
          <p:cNvPr id="273" name="Google Shape;273;p22"/>
          <p:cNvGrpSpPr/>
          <p:nvPr/>
        </p:nvGrpSpPr>
        <p:grpSpPr>
          <a:xfrm>
            <a:off x="3335572" y="7545681"/>
            <a:ext cx="505675" cy="784853"/>
            <a:chOff x="1868214" y="4199977"/>
            <a:chExt cx="353100" cy="1859400"/>
          </a:xfrm>
        </p:grpSpPr>
        <p:cxnSp>
          <p:nvCxnSpPr>
            <p:cNvPr id="274" name="Google Shape;274;p22"/>
            <p:cNvCxnSpPr/>
            <p:nvPr/>
          </p:nvCxnSpPr>
          <p:spPr>
            <a:xfrm>
              <a:off x="1868214" y="5129977"/>
              <a:ext cx="353100" cy="929400"/>
            </a:xfrm>
            <a:prstGeom prst="bentConnector3">
              <a:avLst>
                <a:gd fmla="val 50000" name="adj1"/>
              </a:avLst>
            </a:prstGeom>
            <a:noFill/>
            <a:ln cap="flat" cmpd="sng" w="9525">
              <a:solidFill>
                <a:srgbClr val="B7B7B7"/>
              </a:solidFill>
              <a:prstDash val="solid"/>
              <a:round/>
              <a:headEnd len="sm" w="sm" type="none"/>
              <a:tailEnd len="med" w="med" type="oval"/>
            </a:ln>
          </p:spPr>
        </p:cxnSp>
        <p:cxnSp>
          <p:nvCxnSpPr>
            <p:cNvPr id="275" name="Google Shape;275;p22"/>
            <p:cNvCxnSpPr/>
            <p:nvPr/>
          </p:nvCxnSpPr>
          <p:spPr>
            <a:xfrm flipH="1" rot="10800000">
              <a:off x="1868214" y="4199977"/>
              <a:ext cx="353100" cy="930000"/>
            </a:xfrm>
            <a:prstGeom prst="bentConnector3">
              <a:avLst>
                <a:gd fmla="val 50000" name="adj1"/>
              </a:avLst>
            </a:prstGeom>
            <a:noFill/>
            <a:ln cap="flat" cmpd="sng" w="9525">
              <a:solidFill>
                <a:srgbClr val="B7B7B7"/>
              </a:solidFill>
              <a:prstDash val="solid"/>
              <a:round/>
              <a:headEnd len="sm" w="sm" type="none"/>
              <a:tailEnd len="med" w="med" type="oval"/>
            </a:ln>
          </p:spPr>
        </p:cxnSp>
      </p:grpSp>
      <p:sp>
        <p:nvSpPr>
          <p:cNvPr id="276" name="Google Shape;276;p22"/>
          <p:cNvSpPr txBox="1"/>
          <p:nvPr/>
        </p:nvSpPr>
        <p:spPr>
          <a:xfrm>
            <a:off x="3841253" y="7315461"/>
            <a:ext cx="54864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434343"/>
                </a:solidFill>
                <a:latin typeface="Open Sans"/>
                <a:ea typeface="Open Sans"/>
                <a:cs typeface="Open Sans"/>
                <a:sym typeface="Open Sans"/>
              </a:rPr>
              <a:t>Myogenic </a:t>
            </a:r>
            <a:r>
              <a:rPr lang="en">
                <a:solidFill>
                  <a:srgbClr val="434343"/>
                </a:solidFill>
                <a:latin typeface="Open Sans"/>
                <a:ea typeface="Open Sans"/>
                <a:cs typeface="Open Sans"/>
                <a:sym typeface="Open Sans"/>
              </a:rPr>
              <a:t>autoregulation</a:t>
            </a:r>
            <a:r>
              <a:rPr lang="en">
                <a:solidFill>
                  <a:srgbClr val="434343"/>
                </a:solidFill>
                <a:latin typeface="Open Sans"/>
                <a:ea typeface="Open Sans"/>
                <a:cs typeface="Open Sans"/>
                <a:sym typeface="Open Sans"/>
              </a:rPr>
              <a:t>.</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a:solidFill>
                <a:srgbClr val="434343"/>
              </a:solidFill>
              <a:latin typeface="Open Sans"/>
              <a:ea typeface="Open Sans"/>
              <a:cs typeface="Open Sans"/>
              <a:sym typeface="Open Sans"/>
            </a:endParaRPr>
          </a:p>
        </p:txBody>
      </p:sp>
      <p:sp>
        <p:nvSpPr>
          <p:cNvPr id="277" name="Google Shape;277;p22"/>
          <p:cNvSpPr txBox="1"/>
          <p:nvPr/>
        </p:nvSpPr>
        <p:spPr>
          <a:xfrm>
            <a:off x="3841254" y="8022475"/>
            <a:ext cx="31263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434343"/>
                </a:solidFill>
                <a:latin typeface="Open Sans"/>
                <a:ea typeface="Open Sans"/>
                <a:cs typeface="Open Sans"/>
                <a:sym typeface="Open Sans"/>
              </a:rPr>
              <a:t>Tubulo-glomerular feedback mechanism.</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a:solidFill>
                <a:srgbClr val="434343"/>
              </a:solidFill>
              <a:latin typeface="Open Sans"/>
              <a:ea typeface="Open Sans"/>
              <a:cs typeface="Open Sans"/>
              <a:sym typeface="Open Sans"/>
            </a:endParaRPr>
          </a:p>
        </p:txBody>
      </p:sp>
      <p:sp>
        <p:nvSpPr>
          <p:cNvPr id="278" name="Google Shape;278;p22"/>
          <p:cNvSpPr txBox="1"/>
          <p:nvPr/>
        </p:nvSpPr>
        <p:spPr>
          <a:xfrm>
            <a:off x="0" y="203750"/>
            <a:ext cx="6048600" cy="819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4800"/>
              <a:buFont typeface="Arial"/>
              <a:buNone/>
            </a:pPr>
            <a:r>
              <a:rPr b="1" lang="en" sz="2300">
                <a:solidFill>
                  <a:srgbClr val="CF8A87"/>
                </a:solidFill>
                <a:latin typeface="Open Sans"/>
                <a:ea typeface="Open Sans"/>
                <a:cs typeface="Open Sans"/>
                <a:sym typeface="Open Sans"/>
              </a:rPr>
              <a:t>Why is it important to have the GFR regulated?</a:t>
            </a:r>
            <a:endParaRPr b="1" i="0" sz="2300" u="none" cap="none" strike="noStrike">
              <a:solidFill>
                <a:srgbClr val="CF8A87"/>
              </a:solidFill>
              <a:latin typeface="Open Sans"/>
              <a:ea typeface="Open Sans"/>
              <a:cs typeface="Open Sans"/>
              <a:sym typeface="Open Sans"/>
            </a:endParaRPr>
          </a:p>
        </p:txBody>
      </p:sp>
      <p:sp>
        <p:nvSpPr>
          <p:cNvPr id="279" name="Google Shape;279;p22"/>
          <p:cNvSpPr/>
          <p:nvPr/>
        </p:nvSpPr>
        <p:spPr>
          <a:xfrm>
            <a:off x="4650365" y="1745825"/>
            <a:ext cx="505800" cy="78300"/>
          </a:xfrm>
          <a:prstGeom prst="rect">
            <a:avLst/>
          </a:prstGeom>
          <a:no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80" name="Google Shape;280;p22"/>
          <p:cNvCxnSpPr/>
          <p:nvPr/>
        </p:nvCxnSpPr>
        <p:spPr>
          <a:xfrm>
            <a:off x="3262085" y="4276500"/>
            <a:ext cx="1453500" cy="789600"/>
          </a:xfrm>
          <a:prstGeom prst="straightConnector1">
            <a:avLst/>
          </a:prstGeom>
          <a:noFill/>
          <a:ln cap="flat" cmpd="sng" w="9525">
            <a:solidFill>
              <a:srgbClr val="0B5394"/>
            </a:solidFill>
            <a:prstDash val="solid"/>
            <a:miter lim="800000"/>
            <a:headEnd len="med" w="med" type="none"/>
            <a:tailEnd len="lg" w="lg" type="stealth"/>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23"/>
          <p:cNvSpPr/>
          <p:nvPr/>
        </p:nvSpPr>
        <p:spPr>
          <a:xfrm>
            <a:off x="6048496" y="-238225"/>
            <a:ext cx="570900" cy="1381500"/>
          </a:xfrm>
          <a:prstGeom prst="roundRect">
            <a:avLst>
              <a:gd fmla="val 16667" name="adj"/>
            </a:avLst>
          </a:prstGeom>
          <a:solidFill>
            <a:srgbClr val="D7DAE1">
              <a:alpha val="8353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lang="en" sz="4800">
                <a:solidFill>
                  <a:srgbClr val="CF8A87"/>
                </a:solidFill>
                <a:latin typeface="Open Sans"/>
                <a:ea typeface="Open Sans"/>
                <a:cs typeface="Open Sans"/>
                <a:sym typeface="Open Sans"/>
              </a:rPr>
              <a:t>9</a:t>
            </a:r>
            <a:endParaRPr b="1" i="0" sz="4800" u="none" cap="none" strike="noStrike">
              <a:solidFill>
                <a:srgbClr val="CF8A87"/>
              </a:solidFill>
              <a:latin typeface="Open Sans"/>
              <a:ea typeface="Open Sans"/>
              <a:cs typeface="Open Sans"/>
              <a:sym typeface="Open Sans"/>
            </a:endParaRPr>
          </a:p>
        </p:txBody>
      </p:sp>
      <p:sp>
        <p:nvSpPr>
          <p:cNvPr id="286" name="Google Shape;286;p23"/>
          <p:cNvSpPr/>
          <p:nvPr/>
        </p:nvSpPr>
        <p:spPr>
          <a:xfrm>
            <a:off x="515650" y="1059100"/>
            <a:ext cx="5826713" cy="195416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3EFEF"/>
          </a:solidFill>
          <a:ln cap="flat" cmpd="sng" w="9525">
            <a:solidFill>
              <a:srgbClr val="C2C2C2"/>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solidFill>
                <a:srgbClr val="434343"/>
              </a:solidFill>
              <a:latin typeface="Open Sans"/>
              <a:ea typeface="Open Sans"/>
              <a:cs typeface="Open Sans"/>
              <a:sym typeface="Open Sans"/>
            </a:endParaRPr>
          </a:p>
          <a:p>
            <a:pPr indent="0" lvl="0" marL="0" marR="0" rtl="0" algn="l">
              <a:lnSpc>
                <a:spcPct val="100000"/>
              </a:lnSpc>
              <a:spcBef>
                <a:spcPts val="0"/>
              </a:spcBef>
              <a:spcAft>
                <a:spcPts val="0"/>
              </a:spcAft>
              <a:buNone/>
            </a:pPr>
            <a:r>
              <a:t/>
            </a:r>
            <a:endParaRPr>
              <a:solidFill>
                <a:srgbClr val="434343"/>
              </a:solidFill>
              <a:latin typeface="Open Sans"/>
              <a:ea typeface="Open Sans"/>
              <a:cs typeface="Open Sans"/>
              <a:sym typeface="Open Sans"/>
            </a:endParaRPr>
          </a:p>
          <a:p>
            <a:pPr indent="0" lvl="0" marL="0" marR="0" rtl="0" algn="l">
              <a:lnSpc>
                <a:spcPct val="100000"/>
              </a:lnSpc>
              <a:spcBef>
                <a:spcPts val="0"/>
              </a:spcBef>
              <a:spcAft>
                <a:spcPts val="0"/>
              </a:spcAft>
              <a:buNone/>
            </a:pPr>
            <a:r>
              <a:t/>
            </a:r>
            <a:endParaRPr>
              <a:solidFill>
                <a:srgbClr val="434343"/>
              </a:solidFill>
              <a:latin typeface="Open Sans"/>
              <a:ea typeface="Open Sans"/>
              <a:cs typeface="Open Sans"/>
              <a:sym typeface="Open Sans"/>
            </a:endParaRPr>
          </a:p>
          <a:p>
            <a:pPr indent="0" lvl="0" marL="0" marR="0" rtl="0" algn="l">
              <a:lnSpc>
                <a:spcPct val="100000"/>
              </a:lnSpc>
              <a:spcBef>
                <a:spcPts val="0"/>
              </a:spcBef>
              <a:spcAft>
                <a:spcPts val="0"/>
              </a:spcAft>
              <a:buNone/>
            </a:pPr>
            <a:r>
              <a:t/>
            </a:r>
            <a:endParaRPr>
              <a:solidFill>
                <a:srgbClr val="434343"/>
              </a:solidFill>
              <a:latin typeface="Open Sans"/>
              <a:ea typeface="Open Sans"/>
              <a:cs typeface="Open Sans"/>
              <a:sym typeface="Open Sans"/>
            </a:endParaRPr>
          </a:p>
          <a:p>
            <a:pPr indent="0" lvl="0" marL="0" marR="0" rtl="0" algn="l">
              <a:lnSpc>
                <a:spcPct val="100000"/>
              </a:lnSpc>
              <a:spcBef>
                <a:spcPts val="0"/>
              </a:spcBef>
              <a:spcAft>
                <a:spcPts val="0"/>
              </a:spcAft>
              <a:buNone/>
            </a:pPr>
            <a:r>
              <a:rPr lang="en">
                <a:solidFill>
                  <a:srgbClr val="434343"/>
                </a:solidFill>
                <a:latin typeface="Open Sans"/>
                <a:ea typeface="Open Sans"/>
                <a:cs typeface="Open Sans"/>
                <a:sym typeface="Open Sans"/>
              </a:rPr>
              <a:t> </a:t>
            </a:r>
            <a:endParaRPr>
              <a:solidFill>
                <a:srgbClr val="434343"/>
              </a:solidFill>
              <a:latin typeface="Open Sans"/>
              <a:ea typeface="Open Sans"/>
              <a:cs typeface="Open Sans"/>
              <a:sym typeface="Open Sans"/>
            </a:endParaRPr>
          </a:p>
        </p:txBody>
      </p:sp>
      <p:sp>
        <p:nvSpPr>
          <p:cNvPr id="287" name="Google Shape;287;p23"/>
          <p:cNvSpPr/>
          <p:nvPr/>
        </p:nvSpPr>
        <p:spPr>
          <a:xfrm>
            <a:off x="801925" y="559450"/>
            <a:ext cx="2703255" cy="418878"/>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B373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lang="en" sz="1700">
                <a:solidFill>
                  <a:schemeClr val="lt1"/>
                </a:solidFill>
                <a:latin typeface="Oxygen"/>
                <a:ea typeface="Oxygen"/>
                <a:cs typeface="Oxygen"/>
                <a:sym typeface="Oxygen"/>
              </a:rPr>
              <a:t>Autoregulation</a:t>
            </a:r>
            <a:r>
              <a:rPr b="1" lang="en" sz="1700">
                <a:solidFill>
                  <a:schemeClr val="lt1"/>
                </a:solidFill>
                <a:latin typeface="Oxygen"/>
                <a:ea typeface="Oxygen"/>
                <a:cs typeface="Oxygen"/>
                <a:sym typeface="Oxygen"/>
              </a:rPr>
              <a:t> of GFR</a:t>
            </a:r>
            <a:endParaRPr b="1" sz="1700">
              <a:solidFill>
                <a:schemeClr val="lt1"/>
              </a:solidFill>
              <a:latin typeface="Oxygen"/>
              <a:ea typeface="Oxygen"/>
              <a:cs typeface="Oxygen"/>
              <a:sym typeface="Oxygen"/>
            </a:endParaRPr>
          </a:p>
        </p:txBody>
      </p:sp>
      <p:sp>
        <p:nvSpPr>
          <p:cNvPr id="288" name="Google Shape;288;p23"/>
          <p:cNvSpPr txBox="1"/>
          <p:nvPr/>
        </p:nvSpPr>
        <p:spPr>
          <a:xfrm>
            <a:off x="1378395" y="3821246"/>
            <a:ext cx="3146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 </a:t>
            </a:r>
            <a:endParaRPr/>
          </a:p>
        </p:txBody>
      </p:sp>
      <p:sp>
        <p:nvSpPr>
          <p:cNvPr id="289" name="Google Shape;289;p23"/>
          <p:cNvSpPr txBox="1"/>
          <p:nvPr/>
        </p:nvSpPr>
        <p:spPr>
          <a:xfrm>
            <a:off x="-273200" y="5684825"/>
            <a:ext cx="31944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100">
                <a:solidFill>
                  <a:srgbClr val="990000"/>
                </a:solidFill>
                <a:latin typeface="Open Sans"/>
                <a:ea typeface="Open Sans"/>
                <a:cs typeface="Open Sans"/>
                <a:sym typeface="Open Sans"/>
              </a:rPr>
              <a:t>Juxtaglomerular</a:t>
            </a:r>
            <a:endParaRPr b="1" sz="2100">
              <a:solidFill>
                <a:srgbClr val="990000"/>
              </a:solidFill>
              <a:latin typeface="Open Sans"/>
              <a:ea typeface="Open Sans"/>
              <a:cs typeface="Open Sans"/>
              <a:sym typeface="Open Sans"/>
            </a:endParaRPr>
          </a:p>
          <a:p>
            <a:pPr indent="0" lvl="0" marL="0" rtl="0" algn="ctr">
              <a:spcBef>
                <a:spcPts val="0"/>
              </a:spcBef>
              <a:spcAft>
                <a:spcPts val="0"/>
              </a:spcAft>
              <a:buNone/>
            </a:pPr>
            <a:r>
              <a:rPr b="1" lang="en" sz="2100">
                <a:solidFill>
                  <a:srgbClr val="990000"/>
                </a:solidFill>
                <a:latin typeface="Open Sans"/>
                <a:ea typeface="Open Sans"/>
                <a:cs typeface="Open Sans"/>
                <a:sym typeface="Open Sans"/>
              </a:rPr>
              <a:t> Apparatus</a:t>
            </a:r>
            <a:endParaRPr b="1" sz="2100">
              <a:solidFill>
                <a:srgbClr val="990000"/>
              </a:solidFill>
              <a:latin typeface="Open Sans"/>
              <a:ea typeface="Open Sans"/>
              <a:cs typeface="Open Sans"/>
              <a:sym typeface="Open Sans"/>
            </a:endParaRPr>
          </a:p>
        </p:txBody>
      </p:sp>
      <p:sp>
        <p:nvSpPr>
          <p:cNvPr id="290" name="Google Shape;290;p23"/>
          <p:cNvSpPr/>
          <p:nvPr/>
        </p:nvSpPr>
        <p:spPr>
          <a:xfrm>
            <a:off x="659100" y="3598200"/>
            <a:ext cx="5785500" cy="1353300"/>
          </a:xfrm>
          <a:prstGeom prst="roundRect">
            <a:avLst>
              <a:gd fmla="val 16667" name="adj"/>
            </a:avLst>
          </a:prstGeom>
          <a:noFill/>
          <a:ln cap="flat" cmpd="sng" w="9525">
            <a:solidFill>
              <a:srgbClr val="EA999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3"/>
          <p:cNvSpPr txBox="1"/>
          <p:nvPr/>
        </p:nvSpPr>
        <p:spPr>
          <a:xfrm>
            <a:off x="659136" y="3277435"/>
            <a:ext cx="36858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solidFill>
                  <a:srgbClr val="990000"/>
                </a:solidFill>
                <a:latin typeface="Open Sans"/>
                <a:ea typeface="Open Sans"/>
                <a:cs typeface="Open Sans"/>
                <a:sym typeface="Open Sans"/>
              </a:rPr>
              <a:t>Renal Autoregulation of GFR</a:t>
            </a:r>
            <a:endParaRPr b="1" sz="1500">
              <a:solidFill>
                <a:srgbClr val="990000"/>
              </a:solidFill>
              <a:latin typeface="Open Sans"/>
              <a:ea typeface="Open Sans"/>
              <a:cs typeface="Open Sans"/>
              <a:sym typeface="Open Sans"/>
            </a:endParaRPr>
          </a:p>
        </p:txBody>
      </p:sp>
      <p:sp>
        <p:nvSpPr>
          <p:cNvPr id="292" name="Google Shape;292;p23"/>
          <p:cNvSpPr txBox="1"/>
          <p:nvPr/>
        </p:nvSpPr>
        <p:spPr>
          <a:xfrm>
            <a:off x="833835" y="3598125"/>
            <a:ext cx="57855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434343"/>
                </a:solidFill>
                <a:latin typeface="Open Sans"/>
                <a:ea typeface="Open Sans"/>
                <a:cs typeface="Open Sans"/>
                <a:sym typeface="Open Sans"/>
              </a:rPr>
              <a:t>-   BP -&gt;constrict afferent arteriole, &amp; dilate efferent.</a:t>
            </a:r>
            <a:endParaRPr sz="1600">
              <a:solidFill>
                <a:srgbClr val="434343"/>
              </a:solidFill>
              <a:latin typeface="Open Sans"/>
              <a:ea typeface="Open Sans"/>
              <a:cs typeface="Open Sans"/>
              <a:sym typeface="Open Sans"/>
            </a:endParaRPr>
          </a:p>
          <a:p>
            <a:pPr indent="0" lvl="0" marL="0" rtl="0" algn="l">
              <a:spcBef>
                <a:spcPts val="0"/>
              </a:spcBef>
              <a:spcAft>
                <a:spcPts val="0"/>
              </a:spcAft>
              <a:buNone/>
            </a:pPr>
            <a:r>
              <a:rPr lang="en" sz="1600">
                <a:solidFill>
                  <a:srgbClr val="434343"/>
                </a:solidFill>
                <a:latin typeface="Open Sans"/>
                <a:ea typeface="Open Sans"/>
                <a:cs typeface="Open Sans"/>
                <a:sym typeface="Open Sans"/>
              </a:rPr>
              <a:t>-    BP -&gt;dilate afferent arteriole, &amp; constrict efferent .</a:t>
            </a:r>
            <a:endParaRPr sz="1600">
              <a:solidFill>
                <a:srgbClr val="434343"/>
              </a:solidFill>
              <a:latin typeface="Open Sans"/>
              <a:ea typeface="Open Sans"/>
              <a:cs typeface="Open Sans"/>
              <a:sym typeface="Open Sans"/>
            </a:endParaRPr>
          </a:p>
          <a:p>
            <a:pPr indent="0" lvl="0" marL="0" rtl="0" algn="l">
              <a:spcBef>
                <a:spcPts val="0"/>
              </a:spcBef>
              <a:spcAft>
                <a:spcPts val="0"/>
              </a:spcAft>
              <a:buNone/>
            </a:pPr>
            <a:r>
              <a:rPr lang="en" sz="1600">
                <a:solidFill>
                  <a:srgbClr val="434343"/>
                </a:solidFill>
                <a:latin typeface="Open Sans"/>
                <a:ea typeface="Open Sans"/>
                <a:cs typeface="Open Sans"/>
                <a:sym typeface="Open Sans"/>
              </a:rPr>
              <a:t>-Stable for BP range of 75 to 160 mmHg (systolic) .</a:t>
            </a:r>
            <a:endParaRPr sz="1600">
              <a:solidFill>
                <a:srgbClr val="434343"/>
              </a:solidFill>
              <a:latin typeface="Open Sans"/>
              <a:ea typeface="Open Sans"/>
              <a:cs typeface="Open Sans"/>
              <a:sym typeface="Open Sans"/>
            </a:endParaRPr>
          </a:p>
          <a:p>
            <a:pPr indent="0" lvl="0" marL="0" rtl="0" algn="l">
              <a:spcBef>
                <a:spcPts val="0"/>
              </a:spcBef>
              <a:spcAft>
                <a:spcPts val="0"/>
              </a:spcAft>
              <a:buNone/>
            </a:pPr>
            <a:r>
              <a:rPr lang="en" sz="1600">
                <a:solidFill>
                  <a:srgbClr val="434343"/>
                </a:solidFill>
                <a:latin typeface="Open Sans"/>
                <a:ea typeface="Open Sans"/>
                <a:cs typeface="Open Sans"/>
                <a:sym typeface="Open Sans"/>
              </a:rPr>
              <a:t>-Cannot compensate for extreme BP changes</a:t>
            </a:r>
            <a:endParaRPr sz="1600">
              <a:solidFill>
                <a:srgbClr val="434343"/>
              </a:solidFill>
              <a:latin typeface="Open Sans"/>
              <a:ea typeface="Open Sans"/>
              <a:cs typeface="Open Sans"/>
              <a:sym typeface="Open Sans"/>
            </a:endParaRPr>
          </a:p>
        </p:txBody>
      </p:sp>
      <p:pic>
        <p:nvPicPr>
          <p:cNvPr id="293" name="Google Shape;293;p23"/>
          <p:cNvPicPr preferRelativeResize="0"/>
          <p:nvPr/>
        </p:nvPicPr>
        <p:blipFill>
          <a:blip r:embed="rId3">
            <a:alphaModFix/>
          </a:blip>
          <a:stretch>
            <a:fillRect/>
          </a:stretch>
        </p:blipFill>
        <p:spPr>
          <a:xfrm>
            <a:off x="2711251" y="5186797"/>
            <a:ext cx="3908149" cy="2242879"/>
          </a:xfrm>
          <a:prstGeom prst="rect">
            <a:avLst/>
          </a:prstGeom>
          <a:noFill/>
          <a:ln cap="flat" cmpd="sng" w="9525">
            <a:solidFill>
              <a:srgbClr val="990000"/>
            </a:solidFill>
            <a:prstDash val="solid"/>
            <a:round/>
            <a:headEnd len="sm" w="sm" type="none"/>
            <a:tailEnd len="sm" w="sm" type="none"/>
          </a:ln>
        </p:spPr>
      </p:pic>
      <p:sp>
        <p:nvSpPr>
          <p:cNvPr id="294" name="Google Shape;294;p23"/>
          <p:cNvSpPr/>
          <p:nvPr/>
        </p:nvSpPr>
        <p:spPr>
          <a:xfrm>
            <a:off x="1006175" y="3701025"/>
            <a:ext cx="110700" cy="197400"/>
          </a:xfrm>
          <a:prstGeom prst="upArrow">
            <a:avLst>
              <a:gd fmla="val 38031" name="adj1"/>
              <a:gd fmla="val 60285" name="adj2"/>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95" name="Google Shape;295;p23"/>
          <p:cNvPicPr preferRelativeResize="0"/>
          <p:nvPr/>
        </p:nvPicPr>
        <p:blipFill>
          <a:blip r:embed="rId4">
            <a:alphaModFix/>
          </a:blip>
          <a:stretch>
            <a:fillRect/>
          </a:stretch>
        </p:blipFill>
        <p:spPr>
          <a:xfrm>
            <a:off x="2711250" y="7571375"/>
            <a:ext cx="3908151" cy="2242874"/>
          </a:xfrm>
          <a:prstGeom prst="rect">
            <a:avLst/>
          </a:prstGeom>
          <a:noFill/>
          <a:ln cap="flat" cmpd="sng" w="9525">
            <a:solidFill>
              <a:srgbClr val="990000"/>
            </a:solidFill>
            <a:prstDash val="solid"/>
            <a:round/>
            <a:headEnd len="sm" w="sm" type="none"/>
            <a:tailEnd len="sm" w="sm" type="none"/>
          </a:ln>
        </p:spPr>
      </p:pic>
      <p:sp>
        <p:nvSpPr>
          <p:cNvPr id="296" name="Google Shape;296;p23"/>
          <p:cNvSpPr txBox="1"/>
          <p:nvPr/>
        </p:nvSpPr>
        <p:spPr>
          <a:xfrm>
            <a:off x="-176009" y="7864612"/>
            <a:ext cx="30000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100">
                <a:solidFill>
                  <a:srgbClr val="990000"/>
                </a:solidFill>
                <a:latin typeface="Open Sans"/>
                <a:ea typeface="Open Sans"/>
                <a:cs typeface="Open Sans"/>
                <a:sym typeface="Open Sans"/>
              </a:rPr>
              <a:t>Example of </a:t>
            </a:r>
            <a:endParaRPr b="1" sz="2100">
              <a:solidFill>
                <a:srgbClr val="990000"/>
              </a:solidFill>
              <a:latin typeface="Open Sans"/>
              <a:ea typeface="Open Sans"/>
              <a:cs typeface="Open Sans"/>
              <a:sym typeface="Open Sans"/>
            </a:endParaRPr>
          </a:p>
          <a:p>
            <a:pPr indent="0" lvl="0" marL="0" rtl="0" algn="ctr">
              <a:spcBef>
                <a:spcPts val="0"/>
              </a:spcBef>
              <a:spcAft>
                <a:spcPts val="0"/>
              </a:spcAft>
              <a:buNone/>
            </a:pPr>
            <a:r>
              <a:rPr b="1" lang="en" sz="2100">
                <a:solidFill>
                  <a:srgbClr val="990000"/>
                </a:solidFill>
                <a:latin typeface="Open Sans"/>
                <a:ea typeface="Open Sans"/>
                <a:cs typeface="Open Sans"/>
                <a:sym typeface="Open Sans"/>
              </a:rPr>
              <a:t>autoregulation</a:t>
            </a:r>
            <a:r>
              <a:rPr b="1" lang="en" sz="2100">
                <a:solidFill>
                  <a:srgbClr val="990000"/>
                </a:solidFill>
                <a:latin typeface="Open Sans"/>
                <a:ea typeface="Open Sans"/>
                <a:cs typeface="Open Sans"/>
                <a:sym typeface="Open Sans"/>
              </a:rPr>
              <a:t> </a:t>
            </a:r>
            <a:endParaRPr b="1" sz="2100">
              <a:solidFill>
                <a:srgbClr val="990000"/>
              </a:solidFill>
              <a:latin typeface="Open Sans"/>
              <a:ea typeface="Open Sans"/>
              <a:cs typeface="Open Sans"/>
              <a:sym typeface="Open Sans"/>
            </a:endParaRPr>
          </a:p>
        </p:txBody>
      </p:sp>
      <p:sp>
        <p:nvSpPr>
          <p:cNvPr id="297" name="Google Shape;297;p23"/>
          <p:cNvSpPr/>
          <p:nvPr/>
        </p:nvSpPr>
        <p:spPr>
          <a:xfrm rot="10800000">
            <a:off x="1006175" y="3986750"/>
            <a:ext cx="110700" cy="197400"/>
          </a:xfrm>
          <a:prstGeom prst="upArrow">
            <a:avLst>
              <a:gd fmla="val 38031" name="adj1"/>
              <a:gd fmla="val 60285" name="adj2"/>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3"/>
          <p:cNvSpPr txBox="1"/>
          <p:nvPr/>
        </p:nvSpPr>
        <p:spPr>
          <a:xfrm>
            <a:off x="596725" y="1129950"/>
            <a:ext cx="57855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434343"/>
                </a:solidFill>
                <a:latin typeface="Open Sans"/>
                <a:ea typeface="Open Sans"/>
                <a:cs typeface="Open Sans"/>
                <a:sym typeface="Open Sans"/>
              </a:rPr>
              <a:t>   -Refer to feedback mechanisms intrinsic to the kidney that keep the renal blood flow and GFR relatively constant despite fluctuations in ABP.</a:t>
            </a:r>
            <a:endParaRPr>
              <a:solidFill>
                <a:srgbClr val="434343"/>
              </a:solidFill>
              <a:latin typeface="Open Sans"/>
              <a:ea typeface="Open Sans"/>
              <a:cs typeface="Open Sans"/>
              <a:sym typeface="Open Sans"/>
            </a:endParaRPr>
          </a:p>
          <a:p>
            <a:pPr indent="0" lvl="0" marL="0" rtl="0" algn="l">
              <a:spcBef>
                <a:spcPts val="0"/>
              </a:spcBef>
              <a:spcAft>
                <a:spcPts val="0"/>
              </a:spcAft>
              <a:buNone/>
            </a:pPr>
            <a:r>
              <a:rPr lang="en">
                <a:solidFill>
                  <a:srgbClr val="434343"/>
                </a:solidFill>
                <a:latin typeface="Open Sans"/>
                <a:ea typeface="Open Sans"/>
                <a:cs typeface="Open Sans"/>
                <a:sym typeface="Open Sans"/>
              </a:rPr>
              <a:t>-These mechanisms operate over an ABP ranging</a:t>
            </a:r>
            <a:endParaRPr>
              <a:solidFill>
                <a:srgbClr val="434343"/>
              </a:solidFill>
              <a:latin typeface="Open Sans"/>
              <a:ea typeface="Open Sans"/>
              <a:cs typeface="Open Sans"/>
              <a:sym typeface="Open Sans"/>
            </a:endParaRPr>
          </a:p>
          <a:p>
            <a:pPr indent="0" lvl="0" marL="0" rtl="0" algn="l">
              <a:spcBef>
                <a:spcPts val="0"/>
              </a:spcBef>
              <a:spcAft>
                <a:spcPts val="0"/>
              </a:spcAft>
              <a:buNone/>
            </a:pPr>
            <a:r>
              <a:rPr lang="en">
                <a:solidFill>
                  <a:srgbClr val="434343"/>
                </a:solidFill>
                <a:latin typeface="Open Sans"/>
                <a:ea typeface="Open Sans"/>
                <a:cs typeface="Open Sans"/>
                <a:sym typeface="Open Sans"/>
              </a:rPr>
              <a:t>between 75-160 mmHg.</a:t>
            </a:r>
            <a:endParaRPr>
              <a:solidFill>
                <a:srgbClr val="434343"/>
              </a:solidFill>
              <a:latin typeface="Open Sans"/>
              <a:ea typeface="Open Sans"/>
              <a:cs typeface="Open Sans"/>
              <a:sym typeface="Open Sans"/>
            </a:endParaRPr>
          </a:p>
          <a:p>
            <a:pPr indent="0" lvl="0" marL="0" rtl="0" algn="l">
              <a:spcBef>
                <a:spcPts val="0"/>
              </a:spcBef>
              <a:spcAft>
                <a:spcPts val="0"/>
              </a:spcAft>
              <a:buNone/>
            </a:pPr>
            <a:r>
              <a:rPr lang="en">
                <a:solidFill>
                  <a:srgbClr val="434343"/>
                </a:solidFill>
                <a:latin typeface="Open Sans"/>
                <a:ea typeface="Open Sans"/>
                <a:cs typeface="Open Sans"/>
                <a:sym typeface="Open Sans"/>
              </a:rPr>
              <a:t>     </a:t>
            </a:r>
            <a:r>
              <a:rPr b="1" lang="en">
                <a:solidFill>
                  <a:srgbClr val="434343"/>
                </a:solidFill>
                <a:latin typeface="Open Sans"/>
                <a:ea typeface="Open Sans"/>
                <a:cs typeface="Open Sans"/>
                <a:sym typeface="Open Sans"/>
              </a:rPr>
              <a:t>Achieved by 2 major mechanisms:</a:t>
            </a:r>
            <a:endParaRPr b="1">
              <a:solidFill>
                <a:srgbClr val="434343"/>
              </a:solidFill>
              <a:latin typeface="Open Sans"/>
              <a:ea typeface="Open Sans"/>
              <a:cs typeface="Open Sans"/>
              <a:sym typeface="Open Sans"/>
            </a:endParaRPr>
          </a:p>
          <a:p>
            <a:pPr indent="0" lvl="0" marL="0" rtl="0" algn="l">
              <a:spcBef>
                <a:spcPts val="0"/>
              </a:spcBef>
              <a:spcAft>
                <a:spcPts val="0"/>
              </a:spcAft>
              <a:buNone/>
            </a:pPr>
            <a:r>
              <a:rPr lang="en">
                <a:solidFill>
                  <a:srgbClr val="434343"/>
                </a:solidFill>
                <a:latin typeface="Open Sans"/>
                <a:ea typeface="Open Sans"/>
                <a:cs typeface="Open Sans"/>
                <a:sym typeface="Open Sans"/>
              </a:rPr>
              <a:t>    1. Myogenic autoregulation.</a:t>
            </a:r>
            <a:endParaRPr>
              <a:solidFill>
                <a:srgbClr val="434343"/>
              </a:solidFill>
              <a:latin typeface="Open Sans"/>
              <a:ea typeface="Open Sans"/>
              <a:cs typeface="Open Sans"/>
              <a:sym typeface="Open Sans"/>
            </a:endParaRPr>
          </a:p>
          <a:p>
            <a:pPr indent="0" lvl="0" marL="0" rtl="0" algn="l">
              <a:spcBef>
                <a:spcPts val="0"/>
              </a:spcBef>
              <a:spcAft>
                <a:spcPts val="0"/>
              </a:spcAft>
              <a:buNone/>
            </a:pPr>
            <a:r>
              <a:rPr lang="en">
                <a:solidFill>
                  <a:srgbClr val="434343"/>
                </a:solidFill>
                <a:latin typeface="Open Sans"/>
                <a:ea typeface="Open Sans"/>
                <a:cs typeface="Open Sans"/>
                <a:sym typeface="Open Sans"/>
              </a:rPr>
              <a:t>    2. Tubulo-glomerular feedback mechanism.</a:t>
            </a:r>
            <a:endParaRPr>
              <a:latin typeface="Oxygen"/>
              <a:ea typeface="Oxygen"/>
              <a:cs typeface="Oxygen"/>
              <a:sym typeface="Oxyge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24"/>
          <p:cNvSpPr/>
          <p:nvPr/>
        </p:nvSpPr>
        <p:spPr>
          <a:xfrm>
            <a:off x="1312750" y="8859025"/>
            <a:ext cx="1180800" cy="215100"/>
          </a:xfrm>
          <a:prstGeom prst="roundRect">
            <a:avLst>
              <a:gd fmla="val 16667" name="adj"/>
            </a:avLst>
          </a:prstGeom>
          <a:solidFill>
            <a:schemeClr val="dk1"/>
          </a:solidFill>
          <a:ln cap="flat" cmpd="sng" w="9525">
            <a:solidFill>
              <a:schemeClr val="dk1"/>
            </a:solidFill>
            <a:prstDash val="solid"/>
            <a:round/>
            <a:headEnd len="sm" w="sm" type="none"/>
            <a:tailEnd len="sm" w="sm" type="none"/>
          </a:ln>
        </p:spPr>
        <p:txBody>
          <a:bodyPr anchorCtr="0" anchor="t" bIns="121950" lIns="121950" spcFirstLastPara="1" rIns="121950" wrap="square" tIns="121950">
            <a:noAutofit/>
          </a:bodyPr>
          <a:lstStyle/>
          <a:p>
            <a:pPr indent="0" lvl="0" marL="0" rtl="0" algn="ctr">
              <a:lnSpc>
                <a:spcPct val="90000"/>
              </a:lnSpc>
              <a:spcBef>
                <a:spcPts val="0"/>
              </a:spcBef>
              <a:spcAft>
                <a:spcPts val="0"/>
              </a:spcAft>
              <a:buClr>
                <a:srgbClr val="000000"/>
              </a:buClr>
              <a:buSzPts val="4800"/>
              <a:buFont typeface="Arial"/>
              <a:buNone/>
            </a:pPr>
            <a:r>
              <a:t/>
            </a:r>
            <a:endParaRPr b="1" sz="1200">
              <a:solidFill>
                <a:srgbClr val="FFFFFF"/>
              </a:solidFill>
              <a:latin typeface="Open Sans"/>
              <a:ea typeface="Open Sans"/>
              <a:cs typeface="Open Sans"/>
              <a:sym typeface="Open Sans"/>
            </a:endParaRPr>
          </a:p>
          <a:p>
            <a:pPr indent="0" lvl="0" marL="0" rtl="0" algn="ctr">
              <a:lnSpc>
                <a:spcPct val="90000"/>
              </a:lnSpc>
              <a:spcBef>
                <a:spcPts val="0"/>
              </a:spcBef>
              <a:spcAft>
                <a:spcPts val="0"/>
              </a:spcAft>
              <a:buClr>
                <a:srgbClr val="000000"/>
              </a:buClr>
              <a:buSzPts val="4800"/>
              <a:buFont typeface="Arial"/>
              <a:buNone/>
            </a:pPr>
            <a:r>
              <a:t/>
            </a:r>
            <a:endParaRPr b="1" sz="1200">
              <a:solidFill>
                <a:srgbClr val="FFFFFF"/>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500"/>
              <a:buFont typeface="Arial"/>
              <a:buNone/>
            </a:pPr>
            <a:r>
              <a:t/>
            </a:r>
            <a:endParaRPr b="1" sz="1200">
              <a:solidFill>
                <a:srgbClr val="FFFFFF"/>
              </a:solidFill>
              <a:latin typeface="Exo"/>
              <a:ea typeface="Exo"/>
              <a:cs typeface="Exo"/>
              <a:sym typeface="Exo"/>
            </a:endParaRPr>
          </a:p>
        </p:txBody>
      </p:sp>
      <p:sp>
        <p:nvSpPr>
          <p:cNvPr id="304" name="Google Shape;304;p24"/>
          <p:cNvSpPr/>
          <p:nvPr/>
        </p:nvSpPr>
        <p:spPr>
          <a:xfrm>
            <a:off x="2202700" y="7395575"/>
            <a:ext cx="2314200" cy="364200"/>
          </a:xfrm>
          <a:prstGeom prst="roundRect">
            <a:avLst>
              <a:gd fmla="val 16667" name="adj"/>
            </a:avLst>
          </a:prstGeom>
          <a:solidFill>
            <a:schemeClr val="dk1"/>
          </a:solidFill>
          <a:ln cap="flat" cmpd="sng" w="9525">
            <a:solidFill>
              <a:schemeClr val="dk1"/>
            </a:solidFill>
            <a:prstDash val="solid"/>
            <a:round/>
            <a:headEnd len="sm" w="sm" type="none"/>
            <a:tailEnd len="sm" w="sm" type="none"/>
          </a:ln>
        </p:spPr>
        <p:txBody>
          <a:bodyPr anchorCtr="0" anchor="t" bIns="121950" lIns="121950" spcFirstLastPara="1" rIns="121950" wrap="square" tIns="121950">
            <a:noAutofit/>
          </a:bodyPr>
          <a:lstStyle/>
          <a:p>
            <a:pPr indent="0" lvl="0" marL="0" rtl="0" algn="ctr">
              <a:lnSpc>
                <a:spcPct val="90000"/>
              </a:lnSpc>
              <a:spcBef>
                <a:spcPts val="0"/>
              </a:spcBef>
              <a:spcAft>
                <a:spcPts val="0"/>
              </a:spcAft>
              <a:buClr>
                <a:srgbClr val="000000"/>
              </a:buClr>
              <a:buSzPts val="4800"/>
              <a:buFont typeface="Arial"/>
              <a:buNone/>
            </a:pPr>
            <a:r>
              <a:t/>
            </a:r>
            <a:endParaRPr b="1" sz="1200">
              <a:solidFill>
                <a:srgbClr val="FFFFFF"/>
              </a:solidFill>
              <a:latin typeface="Open Sans"/>
              <a:ea typeface="Open Sans"/>
              <a:cs typeface="Open Sans"/>
              <a:sym typeface="Open Sans"/>
            </a:endParaRPr>
          </a:p>
          <a:p>
            <a:pPr indent="0" lvl="0" marL="0" rtl="0" algn="ctr">
              <a:lnSpc>
                <a:spcPct val="90000"/>
              </a:lnSpc>
              <a:spcBef>
                <a:spcPts val="0"/>
              </a:spcBef>
              <a:spcAft>
                <a:spcPts val="0"/>
              </a:spcAft>
              <a:buClr>
                <a:srgbClr val="000000"/>
              </a:buClr>
              <a:buSzPts val="4800"/>
              <a:buFont typeface="Arial"/>
              <a:buNone/>
            </a:pPr>
            <a:r>
              <a:t/>
            </a:r>
            <a:endParaRPr b="1" sz="1200">
              <a:solidFill>
                <a:srgbClr val="FFFFFF"/>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500"/>
              <a:buFont typeface="Arial"/>
              <a:buNone/>
            </a:pPr>
            <a:r>
              <a:t/>
            </a:r>
            <a:endParaRPr b="1" sz="1200">
              <a:solidFill>
                <a:srgbClr val="FFFFFF"/>
              </a:solidFill>
              <a:latin typeface="Exo"/>
              <a:ea typeface="Exo"/>
              <a:cs typeface="Exo"/>
              <a:sym typeface="Exo"/>
            </a:endParaRPr>
          </a:p>
        </p:txBody>
      </p:sp>
      <p:sp>
        <p:nvSpPr>
          <p:cNvPr id="305" name="Google Shape;305;p24"/>
          <p:cNvSpPr txBox="1"/>
          <p:nvPr/>
        </p:nvSpPr>
        <p:spPr>
          <a:xfrm>
            <a:off x="375347" y="349525"/>
            <a:ext cx="5880600" cy="9927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4800"/>
              <a:buFont typeface="Arial"/>
              <a:buNone/>
            </a:pPr>
            <a:r>
              <a:rPr b="1" lang="en" sz="2900">
                <a:solidFill>
                  <a:srgbClr val="CF8A87"/>
                </a:solidFill>
                <a:latin typeface="Open Sans"/>
                <a:ea typeface="Open Sans"/>
                <a:cs typeface="Open Sans"/>
                <a:sym typeface="Open Sans"/>
              </a:rPr>
              <a:t>Mechanism of GFR AutoRegulation</a:t>
            </a:r>
            <a:endParaRPr b="1" i="0" sz="2900" u="none" cap="none" strike="noStrike">
              <a:solidFill>
                <a:srgbClr val="CF8A87"/>
              </a:solidFill>
              <a:latin typeface="Open Sans"/>
              <a:ea typeface="Open Sans"/>
              <a:cs typeface="Open Sans"/>
              <a:sym typeface="Open Sans"/>
            </a:endParaRPr>
          </a:p>
        </p:txBody>
      </p:sp>
      <p:cxnSp>
        <p:nvCxnSpPr>
          <p:cNvPr id="306" name="Google Shape;306;p24"/>
          <p:cNvCxnSpPr/>
          <p:nvPr/>
        </p:nvCxnSpPr>
        <p:spPr>
          <a:xfrm>
            <a:off x="2086100" y="1342225"/>
            <a:ext cx="2459100" cy="0"/>
          </a:xfrm>
          <a:prstGeom prst="straightConnector1">
            <a:avLst/>
          </a:prstGeom>
          <a:noFill/>
          <a:ln cap="rnd" cmpd="sng" w="38100">
            <a:solidFill>
              <a:srgbClr val="7F7F7F"/>
            </a:solidFill>
            <a:prstDash val="solid"/>
            <a:miter lim="800000"/>
            <a:headEnd len="sm" w="sm" type="none"/>
            <a:tailEnd len="sm" w="sm" type="none"/>
          </a:ln>
        </p:spPr>
      </p:cxnSp>
      <p:sp>
        <p:nvSpPr>
          <p:cNvPr id="307" name="Google Shape;307;p24"/>
          <p:cNvSpPr/>
          <p:nvPr/>
        </p:nvSpPr>
        <p:spPr>
          <a:xfrm>
            <a:off x="1533298" y="1599446"/>
            <a:ext cx="3791400" cy="502500"/>
          </a:xfrm>
          <a:prstGeom prst="roundRect">
            <a:avLst>
              <a:gd fmla="val 16667" name="adj"/>
            </a:avLst>
          </a:prstGeom>
          <a:solidFill>
            <a:schemeClr val="dk1"/>
          </a:solidFill>
          <a:ln cap="flat" cmpd="sng" w="9525">
            <a:solidFill>
              <a:schemeClr val="dk1"/>
            </a:solidFill>
            <a:prstDash val="solid"/>
            <a:round/>
            <a:headEnd len="sm" w="sm" type="none"/>
            <a:tailEnd len="sm" w="sm" type="none"/>
          </a:ln>
        </p:spPr>
        <p:txBody>
          <a:bodyPr anchorCtr="0" anchor="t" bIns="121950" lIns="121950" spcFirstLastPara="1" rIns="121950" wrap="square" tIns="121950">
            <a:noAutofit/>
          </a:bodyPr>
          <a:lstStyle/>
          <a:p>
            <a:pPr indent="0" lvl="0" marL="0" rtl="0" algn="ctr">
              <a:lnSpc>
                <a:spcPct val="90000"/>
              </a:lnSpc>
              <a:spcBef>
                <a:spcPts val="0"/>
              </a:spcBef>
              <a:spcAft>
                <a:spcPts val="0"/>
              </a:spcAft>
              <a:buClr>
                <a:srgbClr val="000000"/>
              </a:buClr>
              <a:buSzPts val="4800"/>
              <a:buFont typeface="Arial"/>
              <a:buNone/>
            </a:pPr>
            <a:r>
              <a:rPr b="1" lang="en" sz="1500">
                <a:solidFill>
                  <a:srgbClr val="FFFFFF"/>
                </a:solidFill>
                <a:latin typeface="Open Sans"/>
                <a:ea typeface="Open Sans"/>
                <a:cs typeface="Open Sans"/>
                <a:sym typeface="Open Sans"/>
              </a:rPr>
              <a:t>Mechanism of GFR AutoRegulation</a:t>
            </a:r>
            <a:endParaRPr b="1" sz="1500">
              <a:solidFill>
                <a:srgbClr val="FFFFFF"/>
              </a:solidFill>
              <a:latin typeface="Exo"/>
              <a:ea typeface="Exo"/>
              <a:cs typeface="Exo"/>
              <a:sym typeface="Exo"/>
            </a:endParaRPr>
          </a:p>
          <a:p>
            <a:pPr indent="0" lvl="0" marL="0" marR="0" rtl="0" algn="ctr">
              <a:lnSpc>
                <a:spcPct val="100000"/>
              </a:lnSpc>
              <a:spcBef>
                <a:spcPts val="0"/>
              </a:spcBef>
              <a:spcAft>
                <a:spcPts val="0"/>
              </a:spcAft>
              <a:buClr>
                <a:srgbClr val="000000"/>
              </a:buClr>
              <a:buSzPts val="1500"/>
              <a:buFont typeface="Arial"/>
              <a:buNone/>
            </a:pPr>
            <a:r>
              <a:t/>
            </a:r>
            <a:endParaRPr b="1" sz="1800">
              <a:solidFill>
                <a:srgbClr val="FFFFFF"/>
              </a:solidFill>
              <a:latin typeface="Exo"/>
              <a:ea typeface="Exo"/>
              <a:cs typeface="Exo"/>
              <a:sym typeface="Exo"/>
            </a:endParaRPr>
          </a:p>
        </p:txBody>
      </p:sp>
      <p:cxnSp>
        <p:nvCxnSpPr>
          <p:cNvPr id="308" name="Google Shape;308;p24"/>
          <p:cNvCxnSpPr/>
          <p:nvPr/>
        </p:nvCxnSpPr>
        <p:spPr>
          <a:xfrm flipH="1" rot="-5400000">
            <a:off x="4148698" y="1382241"/>
            <a:ext cx="651000" cy="2090400"/>
          </a:xfrm>
          <a:prstGeom prst="bentConnector3">
            <a:avLst>
              <a:gd fmla="val 49991" name="adj1"/>
            </a:avLst>
          </a:prstGeom>
          <a:noFill/>
          <a:ln cap="flat" cmpd="sng" w="9525">
            <a:solidFill>
              <a:schemeClr val="accent3"/>
            </a:solidFill>
            <a:prstDash val="solid"/>
            <a:round/>
            <a:headEnd len="sm" w="sm" type="none"/>
            <a:tailEnd len="sm" w="sm" type="none"/>
          </a:ln>
        </p:spPr>
      </p:cxnSp>
      <p:cxnSp>
        <p:nvCxnSpPr>
          <p:cNvPr id="309" name="Google Shape;309;p24"/>
          <p:cNvCxnSpPr/>
          <p:nvPr/>
        </p:nvCxnSpPr>
        <p:spPr>
          <a:xfrm rot="5400000">
            <a:off x="1998748" y="1322691"/>
            <a:ext cx="651000" cy="2209500"/>
          </a:xfrm>
          <a:prstGeom prst="bentConnector3">
            <a:avLst>
              <a:gd fmla="val 49992" name="adj1"/>
            </a:avLst>
          </a:prstGeom>
          <a:noFill/>
          <a:ln cap="flat" cmpd="sng" w="9525">
            <a:solidFill>
              <a:schemeClr val="accent3"/>
            </a:solidFill>
            <a:prstDash val="solid"/>
            <a:round/>
            <a:headEnd len="sm" w="sm" type="none"/>
            <a:tailEnd len="sm" w="sm" type="none"/>
          </a:ln>
        </p:spPr>
      </p:cxnSp>
      <p:sp>
        <p:nvSpPr>
          <p:cNvPr id="310" name="Google Shape;310;p24"/>
          <p:cNvSpPr/>
          <p:nvPr/>
        </p:nvSpPr>
        <p:spPr>
          <a:xfrm>
            <a:off x="500250" y="2752950"/>
            <a:ext cx="1509000" cy="403200"/>
          </a:xfrm>
          <a:prstGeom prst="roundRect">
            <a:avLst>
              <a:gd fmla="val 16667" name="adj"/>
            </a:avLst>
          </a:prstGeom>
          <a:solidFill>
            <a:schemeClr val="dk1"/>
          </a:solidFill>
          <a:ln cap="flat" cmpd="sng" w="9525">
            <a:solidFill>
              <a:schemeClr val="dk1"/>
            </a:solidFill>
            <a:prstDash val="solid"/>
            <a:round/>
            <a:headEnd len="sm" w="sm" type="none"/>
            <a:tailEnd len="sm" w="sm" type="none"/>
          </a:ln>
        </p:spPr>
        <p:txBody>
          <a:bodyPr anchorCtr="0" anchor="ctr" bIns="121950" lIns="121950" spcFirstLastPara="1" rIns="121950" wrap="square" tIns="121950">
            <a:noAutofit/>
          </a:bodyPr>
          <a:lstStyle/>
          <a:p>
            <a:pPr indent="0" lvl="0" marL="0" marR="0" rtl="0" algn="ctr">
              <a:lnSpc>
                <a:spcPct val="100000"/>
              </a:lnSpc>
              <a:spcBef>
                <a:spcPts val="0"/>
              </a:spcBef>
              <a:spcAft>
                <a:spcPts val="0"/>
              </a:spcAft>
              <a:buClr>
                <a:srgbClr val="000000"/>
              </a:buClr>
              <a:buSzPts val="1200"/>
              <a:buFont typeface="Arial"/>
              <a:buNone/>
            </a:pPr>
            <a:r>
              <a:rPr b="1" lang="en" sz="1300">
                <a:solidFill>
                  <a:srgbClr val="FFFFFF"/>
                </a:solidFill>
                <a:latin typeface="Open Sans"/>
                <a:ea typeface="Open Sans"/>
                <a:cs typeface="Open Sans"/>
                <a:sym typeface="Open Sans"/>
              </a:rPr>
              <a:t>Intrinsic</a:t>
            </a:r>
            <a:r>
              <a:rPr b="1" lang="en" sz="1300">
                <a:solidFill>
                  <a:srgbClr val="999999"/>
                </a:solidFill>
                <a:latin typeface="Exo"/>
                <a:ea typeface="Exo"/>
                <a:cs typeface="Exo"/>
                <a:sym typeface="Exo"/>
              </a:rPr>
              <a:t> </a:t>
            </a:r>
            <a:endParaRPr b="1" i="0" sz="1300" u="none" cap="none" strike="noStrike">
              <a:solidFill>
                <a:srgbClr val="999999"/>
              </a:solidFill>
              <a:latin typeface="Exo"/>
              <a:ea typeface="Exo"/>
              <a:cs typeface="Exo"/>
              <a:sym typeface="Exo"/>
            </a:endParaRPr>
          </a:p>
        </p:txBody>
      </p:sp>
      <p:sp>
        <p:nvSpPr>
          <p:cNvPr id="311" name="Google Shape;311;p24"/>
          <p:cNvSpPr/>
          <p:nvPr/>
        </p:nvSpPr>
        <p:spPr>
          <a:xfrm>
            <a:off x="4746950" y="2752950"/>
            <a:ext cx="1509000" cy="439800"/>
          </a:xfrm>
          <a:prstGeom prst="roundRect">
            <a:avLst>
              <a:gd fmla="val 16667" name="adj"/>
            </a:avLst>
          </a:prstGeom>
          <a:solidFill>
            <a:schemeClr val="dk1"/>
          </a:solidFill>
          <a:ln cap="flat" cmpd="sng" w="9525">
            <a:solidFill>
              <a:schemeClr val="dk1"/>
            </a:solidFill>
            <a:prstDash val="solid"/>
            <a:round/>
            <a:headEnd len="sm" w="sm" type="none"/>
            <a:tailEnd len="sm" w="sm" type="none"/>
          </a:ln>
        </p:spPr>
        <p:txBody>
          <a:bodyPr anchorCtr="0" anchor="ctr" bIns="121950" lIns="121950" spcFirstLastPara="1" rIns="121950" wrap="square" tIns="121950">
            <a:noAutofit/>
          </a:bodyPr>
          <a:lstStyle/>
          <a:p>
            <a:pPr indent="0" lvl="0" marL="0" marR="0" rtl="0" algn="ctr">
              <a:lnSpc>
                <a:spcPct val="100000"/>
              </a:lnSpc>
              <a:spcBef>
                <a:spcPts val="0"/>
              </a:spcBef>
              <a:spcAft>
                <a:spcPts val="0"/>
              </a:spcAft>
              <a:buClr>
                <a:srgbClr val="000000"/>
              </a:buClr>
              <a:buSzPts val="1200"/>
              <a:buFont typeface="Arial"/>
              <a:buNone/>
            </a:pPr>
            <a:r>
              <a:rPr b="1" lang="en">
                <a:solidFill>
                  <a:srgbClr val="FFFFFF"/>
                </a:solidFill>
                <a:latin typeface="Open Sans"/>
                <a:ea typeface="Open Sans"/>
                <a:cs typeface="Open Sans"/>
                <a:sym typeface="Open Sans"/>
              </a:rPr>
              <a:t>Extrinsic</a:t>
            </a:r>
            <a:endParaRPr b="1" i="0" u="none" cap="none" strike="noStrike">
              <a:solidFill>
                <a:srgbClr val="FFFFFF"/>
              </a:solidFill>
              <a:latin typeface="Open Sans"/>
              <a:ea typeface="Open Sans"/>
              <a:cs typeface="Open Sans"/>
              <a:sym typeface="Open Sans"/>
            </a:endParaRPr>
          </a:p>
        </p:txBody>
      </p:sp>
      <p:sp>
        <p:nvSpPr>
          <p:cNvPr id="312" name="Google Shape;312;p24"/>
          <p:cNvSpPr/>
          <p:nvPr/>
        </p:nvSpPr>
        <p:spPr>
          <a:xfrm>
            <a:off x="99350" y="3265976"/>
            <a:ext cx="2802000" cy="3224700"/>
          </a:xfrm>
          <a:prstGeom prst="roundRect">
            <a:avLst>
              <a:gd fmla="val 16667" name="adj"/>
            </a:avLst>
          </a:prstGeom>
          <a:noFill/>
          <a:ln cap="flat" cmpd="sng" w="9525">
            <a:solidFill>
              <a:srgbClr val="EA999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latin typeface="Open Sans"/>
              <a:ea typeface="Open Sans"/>
              <a:cs typeface="Open Sans"/>
              <a:sym typeface="Open Sans"/>
            </a:endParaRPr>
          </a:p>
          <a:p>
            <a:pPr indent="0" lvl="0" marL="0" rtl="0" algn="l">
              <a:spcBef>
                <a:spcPts val="0"/>
              </a:spcBef>
              <a:spcAft>
                <a:spcPts val="0"/>
              </a:spcAft>
              <a:buNone/>
            </a:pPr>
            <a:r>
              <a:t/>
            </a:r>
            <a:endParaRPr sz="1300">
              <a:latin typeface="Open Sans"/>
              <a:ea typeface="Open Sans"/>
              <a:cs typeface="Open Sans"/>
              <a:sym typeface="Open Sans"/>
            </a:endParaRPr>
          </a:p>
        </p:txBody>
      </p:sp>
      <p:sp>
        <p:nvSpPr>
          <p:cNvPr id="313" name="Google Shape;313;p24"/>
          <p:cNvSpPr txBox="1"/>
          <p:nvPr/>
        </p:nvSpPr>
        <p:spPr>
          <a:xfrm>
            <a:off x="141126" y="3374375"/>
            <a:ext cx="2802000" cy="3224700"/>
          </a:xfrm>
          <a:prstGeom prst="rect">
            <a:avLst/>
          </a:prstGeom>
          <a:noFill/>
          <a:ln>
            <a:noFill/>
          </a:ln>
        </p:spPr>
        <p:txBody>
          <a:bodyPr anchorCtr="0" anchor="t" bIns="91425" lIns="91425" spcFirstLastPara="1" rIns="91425" wrap="square" tIns="91425">
            <a:spAutoFit/>
          </a:bodyPr>
          <a:lstStyle/>
          <a:p>
            <a:pPr indent="-311150" lvl="0" marL="457200" rtl="0" algn="l">
              <a:spcBef>
                <a:spcPts val="0"/>
              </a:spcBef>
              <a:spcAft>
                <a:spcPts val="0"/>
              </a:spcAft>
              <a:buSzPts val="1300"/>
              <a:buFont typeface="Open Sans"/>
              <a:buAutoNum type="arabicPeriod"/>
            </a:pPr>
            <a:r>
              <a:rPr b="1" lang="en" sz="1300">
                <a:latin typeface="Open Sans"/>
                <a:ea typeface="Open Sans"/>
                <a:cs typeface="Open Sans"/>
                <a:sym typeface="Open Sans"/>
              </a:rPr>
              <a:t>MYOGENIC:</a:t>
            </a:r>
            <a:endParaRPr sz="1300">
              <a:latin typeface="Open Sans"/>
              <a:ea typeface="Open Sans"/>
              <a:cs typeface="Open Sans"/>
              <a:sym typeface="Open Sans"/>
            </a:endParaRPr>
          </a:p>
          <a:p>
            <a:pPr indent="0" lvl="0" marL="0" rtl="0" algn="l">
              <a:spcBef>
                <a:spcPts val="0"/>
              </a:spcBef>
              <a:spcAft>
                <a:spcPts val="0"/>
              </a:spcAft>
              <a:buNone/>
            </a:pPr>
            <a:r>
              <a:rPr lang="en" sz="1300">
                <a:solidFill>
                  <a:srgbClr val="0B5394"/>
                </a:solidFill>
                <a:latin typeface="Open Sans"/>
                <a:ea typeface="Open Sans"/>
                <a:cs typeface="Open Sans"/>
                <a:sym typeface="Open Sans"/>
              </a:rPr>
              <a:t>-Intrinsic property of mesangial (smooth muscle)</a:t>
            </a:r>
            <a:endParaRPr sz="1300">
              <a:solidFill>
                <a:srgbClr val="0B5394"/>
              </a:solidFill>
              <a:latin typeface="Open Sans"/>
              <a:ea typeface="Open Sans"/>
              <a:cs typeface="Open Sans"/>
              <a:sym typeface="Open Sans"/>
            </a:endParaRPr>
          </a:p>
          <a:p>
            <a:pPr indent="0" lvl="0" marL="0" rtl="0" algn="l">
              <a:spcBef>
                <a:spcPts val="0"/>
              </a:spcBef>
              <a:spcAft>
                <a:spcPts val="0"/>
              </a:spcAft>
              <a:buNone/>
            </a:pPr>
            <a:r>
              <a:rPr lang="en" sz="1300">
                <a:solidFill>
                  <a:srgbClr val="0B5394"/>
                </a:solidFill>
                <a:latin typeface="Open Sans"/>
                <a:ea typeface="Open Sans"/>
                <a:cs typeface="Open Sans"/>
                <a:sym typeface="Open Sans"/>
              </a:rPr>
              <a:t>cells and in afferent arteriole</a:t>
            </a:r>
            <a:endParaRPr sz="1300">
              <a:solidFill>
                <a:srgbClr val="0B5394"/>
              </a:solidFill>
              <a:latin typeface="Open Sans"/>
              <a:ea typeface="Open Sans"/>
              <a:cs typeface="Open Sans"/>
              <a:sym typeface="Open Sans"/>
            </a:endParaRPr>
          </a:p>
          <a:p>
            <a:pPr indent="0" lvl="0" marL="0" rtl="0" algn="l">
              <a:spcBef>
                <a:spcPts val="0"/>
              </a:spcBef>
              <a:spcAft>
                <a:spcPts val="0"/>
              </a:spcAft>
              <a:buNone/>
            </a:pPr>
            <a:r>
              <a:rPr lang="en" sz="1300">
                <a:solidFill>
                  <a:srgbClr val="0B5394"/>
                </a:solidFill>
                <a:latin typeface="Open Sans"/>
                <a:ea typeface="Open Sans"/>
                <a:cs typeface="Open Sans"/>
                <a:sym typeface="Open Sans"/>
              </a:rPr>
              <a:t>-Reflex contraction induced by increased blood</a:t>
            </a:r>
            <a:endParaRPr sz="1300">
              <a:solidFill>
                <a:srgbClr val="0B5394"/>
              </a:solidFill>
              <a:latin typeface="Open Sans"/>
              <a:ea typeface="Open Sans"/>
              <a:cs typeface="Open Sans"/>
              <a:sym typeface="Open Sans"/>
            </a:endParaRPr>
          </a:p>
          <a:p>
            <a:pPr indent="0" lvl="0" marL="0" rtl="0" algn="l">
              <a:spcBef>
                <a:spcPts val="0"/>
              </a:spcBef>
              <a:spcAft>
                <a:spcPts val="0"/>
              </a:spcAft>
              <a:buNone/>
            </a:pPr>
            <a:r>
              <a:rPr lang="en" sz="1300">
                <a:solidFill>
                  <a:srgbClr val="0B5394"/>
                </a:solidFill>
                <a:latin typeface="Open Sans"/>
                <a:ea typeface="Open Sans"/>
                <a:cs typeface="Open Sans"/>
                <a:sym typeface="Open Sans"/>
              </a:rPr>
              <a:t>pressure reduces filtration</a:t>
            </a:r>
            <a:endParaRPr sz="1300">
              <a:solidFill>
                <a:srgbClr val="0B5394"/>
              </a:solidFill>
              <a:latin typeface="Open Sans"/>
              <a:ea typeface="Open Sans"/>
              <a:cs typeface="Open Sans"/>
              <a:sym typeface="Open Sans"/>
            </a:endParaRPr>
          </a:p>
          <a:p>
            <a:pPr indent="0" lvl="0" marL="0" rtl="0" algn="l">
              <a:spcBef>
                <a:spcPts val="0"/>
              </a:spcBef>
              <a:spcAft>
                <a:spcPts val="0"/>
              </a:spcAft>
              <a:buNone/>
            </a:pPr>
            <a:r>
              <a:t/>
            </a:r>
            <a:endParaRPr sz="1300">
              <a:solidFill>
                <a:srgbClr val="0B5394"/>
              </a:solidFill>
              <a:latin typeface="Open Sans"/>
              <a:ea typeface="Open Sans"/>
              <a:cs typeface="Open Sans"/>
              <a:sym typeface="Open Sans"/>
            </a:endParaRPr>
          </a:p>
          <a:p>
            <a:pPr indent="0" lvl="0" marL="0" rtl="0" algn="l">
              <a:spcBef>
                <a:spcPts val="0"/>
              </a:spcBef>
              <a:spcAft>
                <a:spcPts val="0"/>
              </a:spcAft>
              <a:buNone/>
            </a:pPr>
            <a:r>
              <a:t/>
            </a:r>
            <a:endParaRPr sz="1300">
              <a:solidFill>
                <a:srgbClr val="0B5394"/>
              </a:solidFill>
              <a:latin typeface="Open Sans"/>
              <a:ea typeface="Open Sans"/>
              <a:cs typeface="Open Sans"/>
              <a:sym typeface="Open Sans"/>
            </a:endParaRPr>
          </a:p>
          <a:p>
            <a:pPr indent="-311150" lvl="0" marL="457200" rtl="0" algn="l">
              <a:spcBef>
                <a:spcPts val="0"/>
              </a:spcBef>
              <a:spcAft>
                <a:spcPts val="0"/>
              </a:spcAft>
              <a:buSzPts val="1300"/>
              <a:buFont typeface="Open Sans"/>
              <a:buAutoNum type="arabicPeriod"/>
            </a:pPr>
            <a:r>
              <a:rPr b="1" lang="en" sz="1300">
                <a:latin typeface="Open Sans"/>
                <a:ea typeface="Open Sans"/>
                <a:cs typeface="Open Sans"/>
                <a:sym typeface="Open Sans"/>
              </a:rPr>
              <a:t>TUBULOGLOMERULAR FEEDBACK:</a:t>
            </a:r>
            <a:endParaRPr sz="1300">
              <a:latin typeface="Open Sans"/>
              <a:ea typeface="Open Sans"/>
              <a:cs typeface="Open Sans"/>
              <a:sym typeface="Open Sans"/>
            </a:endParaRPr>
          </a:p>
          <a:p>
            <a:pPr indent="0" lvl="0" marL="0" rtl="0" algn="l">
              <a:spcBef>
                <a:spcPts val="0"/>
              </a:spcBef>
              <a:spcAft>
                <a:spcPts val="0"/>
              </a:spcAft>
              <a:buNone/>
            </a:pPr>
            <a:r>
              <a:rPr lang="en" sz="1300">
                <a:latin typeface="Open Sans"/>
                <a:ea typeface="Open Sans"/>
                <a:cs typeface="Open Sans"/>
                <a:sym typeface="Open Sans"/>
              </a:rPr>
              <a:t>-Flow rate sensed by macula densa &amp; sends signals to alter afferent arteriole resistance.</a:t>
            </a:r>
            <a:endParaRPr sz="1300">
              <a:latin typeface="Open Sans"/>
              <a:ea typeface="Open Sans"/>
              <a:cs typeface="Open Sans"/>
              <a:sym typeface="Open Sans"/>
            </a:endParaRPr>
          </a:p>
          <a:p>
            <a:pPr indent="0" lvl="0" marL="0" rtl="0" algn="l">
              <a:spcBef>
                <a:spcPts val="0"/>
              </a:spcBef>
              <a:spcAft>
                <a:spcPts val="0"/>
              </a:spcAft>
              <a:buNone/>
            </a:pPr>
            <a:r>
              <a:t/>
            </a:r>
            <a:endParaRPr>
              <a:latin typeface="Oxygen"/>
              <a:ea typeface="Oxygen"/>
              <a:cs typeface="Oxygen"/>
              <a:sym typeface="Oxygen"/>
            </a:endParaRPr>
          </a:p>
        </p:txBody>
      </p:sp>
      <p:sp>
        <p:nvSpPr>
          <p:cNvPr id="314" name="Google Shape;314;p24"/>
          <p:cNvSpPr/>
          <p:nvPr/>
        </p:nvSpPr>
        <p:spPr>
          <a:xfrm>
            <a:off x="3683950" y="3265975"/>
            <a:ext cx="3077100" cy="3224700"/>
          </a:xfrm>
          <a:prstGeom prst="roundRect">
            <a:avLst>
              <a:gd fmla="val 16667" name="adj"/>
            </a:avLst>
          </a:prstGeom>
          <a:noFill/>
          <a:ln cap="flat" cmpd="sng" w="9525">
            <a:solidFill>
              <a:srgbClr val="EA999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latin typeface="Open Sans"/>
              <a:ea typeface="Open Sans"/>
              <a:cs typeface="Open Sans"/>
              <a:sym typeface="Open Sans"/>
            </a:endParaRPr>
          </a:p>
          <a:p>
            <a:pPr indent="0" lvl="0" marL="0" rtl="0" algn="l">
              <a:spcBef>
                <a:spcPts val="0"/>
              </a:spcBef>
              <a:spcAft>
                <a:spcPts val="0"/>
              </a:spcAft>
              <a:buNone/>
            </a:pPr>
            <a:r>
              <a:t/>
            </a:r>
            <a:endParaRPr sz="1300">
              <a:latin typeface="Open Sans"/>
              <a:ea typeface="Open Sans"/>
              <a:cs typeface="Open Sans"/>
              <a:sym typeface="Open Sans"/>
            </a:endParaRPr>
          </a:p>
        </p:txBody>
      </p:sp>
      <p:sp>
        <p:nvSpPr>
          <p:cNvPr id="315" name="Google Shape;315;p24"/>
          <p:cNvSpPr txBox="1"/>
          <p:nvPr/>
        </p:nvSpPr>
        <p:spPr>
          <a:xfrm>
            <a:off x="3683950" y="3366925"/>
            <a:ext cx="3114900" cy="30228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Oxygen"/>
              <a:buAutoNum type="arabicPeriod"/>
            </a:pPr>
            <a:r>
              <a:rPr b="1" lang="en" sz="1300">
                <a:latin typeface="Open Sans"/>
                <a:ea typeface="Open Sans"/>
                <a:cs typeface="Open Sans"/>
                <a:sym typeface="Open Sans"/>
              </a:rPr>
              <a:t>SYMPATHETIC </a:t>
            </a:r>
            <a:r>
              <a:rPr b="1" lang="en" sz="1300">
                <a:latin typeface="Open Sans"/>
                <a:ea typeface="Open Sans"/>
                <a:cs typeface="Open Sans"/>
                <a:sym typeface="Open Sans"/>
              </a:rPr>
              <a:t>INNERVATION:</a:t>
            </a:r>
            <a:endParaRPr sz="1300">
              <a:latin typeface="Open Sans"/>
              <a:ea typeface="Open Sans"/>
              <a:cs typeface="Open Sans"/>
              <a:sym typeface="Open Sans"/>
            </a:endParaRPr>
          </a:p>
          <a:p>
            <a:pPr indent="0" lvl="0" marL="0" rtl="0" algn="l">
              <a:spcBef>
                <a:spcPts val="0"/>
              </a:spcBef>
              <a:spcAft>
                <a:spcPts val="0"/>
              </a:spcAft>
              <a:buNone/>
            </a:pPr>
            <a:r>
              <a:rPr lang="en" sz="1300">
                <a:latin typeface="Open Sans"/>
                <a:ea typeface="Open Sans"/>
                <a:cs typeface="Open Sans"/>
                <a:sym typeface="Open Sans"/>
              </a:rPr>
              <a:t>-Cause arteriole vasoconstriction and reduced GFR.</a:t>
            </a:r>
            <a:endParaRPr sz="1300">
              <a:latin typeface="Open Sans"/>
              <a:ea typeface="Open Sans"/>
              <a:cs typeface="Open Sans"/>
              <a:sym typeface="Open Sans"/>
            </a:endParaRPr>
          </a:p>
          <a:p>
            <a:pPr indent="0" lvl="0" marL="0" rtl="0" algn="l">
              <a:spcBef>
                <a:spcPts val="0"/>
              </a:spcBef>
              <a:spcAft>
                <a:spcPts val="0"/>
              </a:spcAft>
              <a:buNone/>
            </a:pPr>
            <a:r>
              <a:t/>
            </a:r>
            <a:endParaRPr sz="1300">
              <a:latin typeface="Open Sans"/>
              <a:ea typeface="Open Sans"/>
              <a:cs typeface="Open Sans"/>
              <a:sym typeface="Open Sans"/>
            </a:endParaRPr>
          </a:p>
          <a:p>
            <a:pPr indent="0" lvl="0" marL="0" rtl="0" algn="l">
              <a:spcBef>
                <a:spcPts val="0"/>
              </a:spcBef>
              <a:spcAft>
                <a:spcPts val="0"/>
              </a:spcAft>
              <a:buNone/>
            </a:pPr>
            <a:r>
              <a:t/>
            </a:r>
            <a:endParaRPr sz="1300">
              <a:latin typeface="Open Sans"/>
              <a:ea typeface="Open Sans"/>
              <a:cs typeface="Open Sans"/>
              <a:sym typeface="Open Sans"/>
            </a:endParaRPr>
          </a:p>
          <a:p>
            <a:pPr indent="-311150" lvl="0" marL="457200" rtl="0" algn="l">
              <a:spcBef>
                <a:spcPts val="0"/>
              </a:spcBef>
              <a:spcAft>
                <a:spcPts val="0"/>
              </a:spcAft>
              <a:buSzPts val="1300"/>
              <a:buFont typeface="Open Sans"/>
              <a:buAutoNum type="arabicPeriod"/>
            </a:pPr>
            <a:r>
              <a:rPr b="1" lang="en" sz="1300">
                <a:latin typeface="Open Sans"/>
                <a:ea typeface="Open Sans"/>
                <a:cs typeface="Open Sans"/>
                <a:sym typeface="Open Sans"/>
              </a:rPr>
              <a:t>ANGIOTENSIN II:</a:t>
            </a:r>
            <a:endParaRPr sz="1300">
              <a:latin typeface="Open Sans"/>
              <a:ea typeface="Open Sans"/>
              <a:cs typeface="Open Sans"/>
              <a:sym typeface="Open Sans"/>
            </a:endParaRPr>
          </a:p>
          <a:p>
            <a:pPr indent="0" lvl="0" marL="0" rtl="0" algn="l">
              <a:spcBef>
                <a:spcPts val="0"/>
              </a:spcBef>
              <a:spcAft>
                <a:spcPts val="0"/>
              </a:spcAft>
              <a:buNone/>
            </a:pPr>
            <a:r>
              <a:rPr lang="en" sz="1300">
                <a:latin typeface="Open Sans"/>
                <a:ea typeface="Open Sans"/>
                <a:cs typeface="Open Sans"/>
                <a:sym typeface="Open Sans"/>
              </a:rPr>
              <a:t>-Produced as a result of renin release from kidney</a:t>
            </a:r>
            <a:endParaRPr sz="1300">
              <a:latin typeface="Open Sans"/>
              <a:ea typeface="Open Sans"/>
              <a:cs typeface="Open Sans"/>
              <a:sym typeface="Open Sans"/>
            </a:endParaRPr>
          </a:p>
          <a:p>
            <a:pPr indent="0" lvl="0" marL="0" rtl="0" algn="l">
              <a:spcBef>
                <a:spcPts val="0"/>
              </a:spcBef>
              <a:spcAft>
                <a:spcPts val="0"/>
              </a:spcAft>
              <a:buNone/>
            </a:pPr>
            <a:r>
              <a:rPr lang="en" sz="1300">
                <a:latin typeface="Open Sans"/>
                <a:ea typeface="Open Sans"/>
                <a:cs typeface="Open Sans"/>
                <a:sym typeface="Open Sans"/>
              </a:rPr>
              <a:t>-Constricts efferent ↑ arteriole; prevent decrease in GFR</a:t>
            </a:r>
            <a:endParaRPr sz="1300">
              <a:latin typeface="Open Sans"/>
              <a:ea typeface="Open Sans"/>
              <a:cs typeface="Open Sans"/>
              <a:sym typeface="Open Sans"/>
            </a:endParaRPr>
          </a:p>
          <a:p>
            <a:pPr indent="0" lvl="0" marL="0" rtl="0" algn="l">
              <a:spcBef>
                <a:spcPts val="0"/>
              </a:spcBef>
              <a:spcAft>
                <a:spcPts val="0"/>
              </a:spcAft>
              <a:buNone/>
            </a:pPr>
            <a:r>
              <a:t/>
            </a:r>
            <a:endParaRPr sz="1300">
              <a:latin typeface="Open Sans"/>
              <a:ea typeface="Open Sans"/>
              <a:cs typeface="Open Sans"/>
              <a:sym typeface="Open Sans"/>
            </a:endParaRPr>
          </a:p>
          <a:p>
            <a:pPr indent="0" lvl="0" marL="0" rtl="0" algn="l">
              <a:spcBef>
                <a:spcPts val="0"/>
              </a:spcBef>
              <a:spcAft>
                <a:spcPts val="0"/>
              </a:spcAft>
              <a:buNone/>
            </a:pPr>
            <a:r>
              <a:t/>
            </a:r>
            <a:endParaRPr sz="1300">
              <a:latin typeface="Open Sans"/>
              <a:ea typeface="Open Sans"/>
              <a:cs typeface="Open Sans"/>
              <a:sym typeface="Open Sans"/>
            </a:endParaRPr>
          </a:p>
          <a:p>
            <a:pPr indent="-311150" lvl="0" marL="457200" rtl="0" algn="l">
              <a:spcBef>
                <a:spcPts val="0"/>
              </a:spcBef>
              <a:spcAft>
                <a:spcPts val="0"/>
              </a:spcAft>
              <a:buSzPts val="1300"/>
              <a:buFont typeface="Open Sans"/>
              <a:buAutoNum type="arabicPeriod"/>
            </a:pPr>
            <a:r>
              <a:rPr b="1" lang="en" sz="1300">
                <a:latin typeface="Open Sans"/>
                <a:ea typeface="Open Sans"/>
                <a:cs typeface="Open Sans"/>
                <a:sym typeface="Open Sans"/>
              </a:rPr>
              <a:t>NITRIC OXIDE (NO):</a:t>
            </a:r>
            <a:endParaRPr sz="1300">
              <a:latin typeface="Open Sans"/>
              <a:ea typeface="Open Sans"/>
              <a:cs typeface="Open Sans"/>
              <a:sym typeface="Open Sans"/>
            </a:endParaRPr>
          </a:p>
          <a:p>
            <a:pPr indent="0" lvl="0" marL="0" rtl="0" algn="l">
              <a:spcBef>
                <a:spcPts val="0"/>
              </a:spcBef>
              <a:spcAft>
                <a:spcPts val="0"/>
              </a:spcAft>
              <a:buNone/>
            </a:pPr>
            <a:r>
              <a:rPr lang="en" sz="1300">
                <a:latin typeface="Open Sans"/>
                <a:ea typeface="Open Sans"/>
                <a:cs typeface="Open Sans"/>
                <a:sym typeface="Open Sans"/>
              </a:rPr>
              <a:t>-Causes arteriolar vasodilation.</a:t>
            </a:r>
            <a:endParaRPr sz="1300">
              <a:latin typeface="Open Sans"/>
              <a:ea typeface="Open Sans"/>
              <a:cs typeface="Open Sans"/>
              <a:sym typeface="Open Sans"/>
            </a:endParaRPr>
          </a:p>
        </p:txBody>
      </p:sp>
      <p:sp>
        <p:nvSpPr>
          <p:cNvPr id="316" name="Google Shape;316;p24"/>
          <p:cNvSpPr/>
          <p:nvPr/>
        </p:nvSpPr>
        <p:spPr>
          <a:xfrm>
            <a:off x="2350250" y="6807975"/>
            <a:ext cx="1930800" cy="364200"/>
          </a:xfrm>
          <a:prstGeom prst="roundRect">
            <a:avLst>
              <a:gd fmla="val 16667" name="adj"/>
            </a:avLst>
          </a:prstGeom>
          <a:solidFill>
            <a:schemeClr val="dk1"/>
          </a:solidFill>
          <a:ln cap="flat" cmpd="sng" w="9525">
            <a:solidFill>
              <a:schemeClr val="dk1"/>
            </a:solidFill>
            <a:prstDash val="solid"/>
            <a:round/>
            <a:headEnd len="sm" w="sm" type="none"/>
            <a:tailEnd len="sm" w="sm" type="none"/>
          </a:ln>
        </p:spPr>
        <p:txBody>
          <a:bodyPr anchorCtr="0" anchor="t" bIns="121950" lIns="121950" spcFirstLastPara="1" rIns="121950" wrap="square" tIns="121950">
            <a:noAutofit/>
          </a:bodyPr>
          <a:lstStyle/>
          <a:p>
            <a:pPr indent="0" lvl="0" marL="0" rtl="0" algn="ctr">
              <a:lnSpc>
                <a:spcPct val="90000"/>
              </a:lnSpc>
              <a:spcBef>
                <a:spcPts val="0"/>
              </a:spcBef>
              <a:spcAft>
                <a:spcPts val="0"/>
              </a:spcAft>
              <a:buClr>
                <a:srgbClr val="000000"/>
              </a:buClr>
              <a:buSzPts val="4800"/>
              <a:buFont typeface="Arial"/>
              <a:buNone/>
            </a:pPr>
            <a:r>
              <a:rPr b="1" lang="en" sz="1200">
                <a:solidFill>
                  <a:srgbClr val="FFFFFF"/>
                </a:solidFill>
                <a:latin typeface="Open Sans"/>
                <a:ea typeface="Open Sans"/>
                <a:cs typeface="Open Sans"/>
                <a:sym typeface="Open Sans"/>
              </a:rPr>
              <a:t>Arterial Pressure</a:t>
            </a:r>
            <a:endParaRPr b="1" sz="1200">
              <a:solidFill>
                <a:srgbClr val="FFFFFF"/>
              </a:solidFill>
              <a:latin typeface="Open Sans"/>
              <a:ea typeface="Open Sans"/>
              <a:cs typeface="Open Sans"/>
              <a:sym typeface="Open Sans"/>
            </a:endParaRPr>
          </a:p>
          <a:p>
            <a:pPr indent="0" lvl="0" marL="0" rtl="0" algn="ctr">
              <a:lnSpc>
                <a:spcPct val="90000"/>
              </a:lnSpc>
              <a:spcBef>
                <a:spcPts val="0"/>
              </a:spcBef>
              <a:spcAft>
                <a:spcPts val="0"/>
              </a:spcAft>
              <a:buClr>
                <a:srgbClr val="000000"/>
              </a:buClr>
              <a:buSzPts val="4800"/>
              <a:buFont typeface="Arial"/>
              <a:buNone/>
            </a:pPr>
            <a:r>
              <a:t/>
            </a:r>
            <a:endParaRPr b="1" sz="1200">
              <a:solidFill>
                <a:srgbClr val="FFFFFF"/>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500"/>
              <a:buFont typeface="Arial"/>
              <a:buNone/>
            </a:pPr>
            <a:r>
              <a:t/>
            </a:r>
            <a:endParaRPr b="1" sz="1200">
              <a:solidFill>
                <a:srgbClr val="FFFFFF"/>
              </a:solidFill>
              <a:latin typeface="Exo"/>
              <a:ea typeface="Exo"/>
              <a:cs typeface="Exo"/>
              <a:sym typeface="Exo"/>
            </a:endParaRPr>
          </a:p>
        </p:txBody>
      </p:sp>
      <p:cxnSp>
        <p:nvCxnSpPr>
          <p:cNvPr id="317" name="Google Shape;317;p24"/>
          <p:cNvCxnSpPr/>
          <p:nvPr/>
        </p:nvCxnSpPr>
        <p:spPr>
          <a:xfrm flipH="1">
            <a:off x="2569829" y="6889787"/>
            <a:ext cx="3000" cy="215100"/>
          </a:xfrm>
          <a:prstGeom prst="straightConnector1">
            <a:avLst/>
          </a:prstGeom>
          <a:noFill/>
          <a:ln cap="flat" cmpd="sng" w="9525">
            <a:solidFill>
              <a:srgbClr val="FFFFFF"/>
            </a:solidFill>
            <a:prstDash val="solid"/>
            <a:miter lim="800000"/>
            <a:headEnd len="med" w="med" type="none"/>
            <a:tailEnd len="lg" w="lg" type="stealth"/>
          </a:ln>
        </p:spPr>
      </p:cxnSp>
      <p:sp>
        <p:nvSpPr>
          <p:cNvPr id="318" name="Google Shape;318;p24"/>
          <p:cNvSpPr txBox="1"/>
          <p:nvPr/>
        </p:nvSpPr>
        <p:spPr>
          <a:xfrm>
            <a:off x="2302798" y="7395575"/>
            <a:ext cx="2252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FFFFFF"/>
                </a:solidFill>
                <a:latin typeface="Open Sans"/>
                <a:ea typeface="Open Sans"/>
                <a:cs typeface="Open Sans"/>
                <a:sym typeface="Open Sans"/>
              </a:rPr>
              <a:t>Glomerular Hydrostatic Pressure</a:t>
            </a:r>
            <a:endParaRPr sz="1000">
              <a:solidFill>
                <a:srgbClr val="FFFFFF"/>
              </a:solidFill>
              <a:latin typeface="Open Sans"/>
              <a:ea typeface="Open Sans"/>
              <a:cs typeface="Open Sans"/>
              <a:sym typeface="Open Sans"/>
            </a:endParaRPr>
          </a:p>
        </p:txBody>
      </p:sp>
      <p:cxnSp>
        <p:nvCxnSpPr>
          <p:cNvPr id="319" name="Google Shape;319;p24"/>
          <p:cNvCxnSpPr/>
          <p:nvPr/>
        </p:nvCxnSpPr>
        <p:spPr>
          <a:xfrm flipH="1">
            <a:off x="2323049" y="7433684"/>
            <a:ext cx="2400" cy="288000"/>
          </a:xfrm>
          <a:prstGeom prst="straightConnector1">
            <a:avLst/>
          </a:prstGeom>
          <a:noFill/>
          <a:ln cap="flat" cmpd="sng" w="9525">
            <a:solidFill>
              <a:srgbClr val="FFFFFF"/>
            </a:solidFill>
            <a:prstDash val="solid"/>
            <a:miter lim="800000"/>
            <a:headEnd len="med" w="med" type="none"/>
            <a:tailEnd len="lg" w="lg" type="stealth"/>
          </a:ln>
        </p:spPr>
      </p:cxnSp>
      <p:sp>
        <p:nvSpPr>
          <p:cNvPr id="320" name="Google Shape;320;p24"/>
          <p:cNvSpPr/>
          <p:nvPr/>
        </p:nvSpPr>
        <p:spPr>
          <a:xfrm>
            <a:off x="2394400" y="7957675"/>
            <a:ext cx="1930800" cy="439800"/>
          </a:xfrm>
          <a:prstGeom prst="roundRect">
            <a:avLst>
              <a:gd fmla="val 16667" name="adj"/>
            </a:avLst>
          </a:prstGeom>
          <a:solidFill>
            <a:schemeClr val="dk1"/>
          </a:solidFill>
          <a:ln cap="flat" cmpd="sng" w="9525">
            <a:solidFill>
              <a:schemeClr val="dk1"/>
            </a:solidFill>
            <a:prstDash val="solid"/>
            <a:round/>
            <a:headEnd len="sm" w="sm" type="none"/>
            <a:tailEnd len="sm" w="sm" type="none"/>
          </a:ln>
        </p:spPr>
        <p:txBody>
          <a:bodyPr anchorCtr="0" anchor="t" bIns="121950" lIns="121950" spcFirstLastPara="1" rIns="121950" wrap="square" tIns="121950">
            <a:noAutofit/>
          </a:bodyPr>
          <a:lstStyle/>
          <a:p>
            <a:pPr indent="0" lvl="0" marL="0" rtl="0" algn="ctr">
              <a:lnSpc>
                <a:spcPct val="90000"/>
              </a:lnSpc>
              <a:spcBef>
                <a:spcPts val="0"/>
              </a:spcBef>
              <a:spcAft>
                <a:spcPts val="0"/>
              </a:spcAft>
              <a:buClr>
                <a:srgbClr val="000000"/>
              </a:buClr>
              <a:buSzPts val="4800"/>
              <a:buFont typeface="Arial"/>
              <a:buNone/>
            </a:pPr>
            <a:r>
              <a:rPr lang="en" sz="1000">
                <a:solidFill>
                  <a:srgbClr val="FFFFFF"/>
                </a:solidFill>
                <a:latin typeface="Open Sans"/>
                <a:ea typeface="Open Sans"/>
                <a:cs typeface="Open Sans"/>
                <a:sym typeface="Open Sans"/>
              </a:rPr>
              <a:t>Macula densa NaCl sends 2 signals</a:t>
            </a:r>
            <a:endParaRPr sz="1000">
              <a:solidFill>
                <a:srgbClr val="FFFFFF"/>
              </a:solidFill>
              <a:latin typeface="Open Sans"/>
              <a:ea typeface="Open Sans"/>
              <a:cs typeface="Open Sans"/>
              <a:sym typeface="Open Sans"/>
            </a:endParaRPr>
          </a:p>
          <a:p>
            <a:pPr indent="0" lvl="0" marL="0" rtl="0" algn="ctr">
              <a:lnSpc>
                <a:spcPct val="90000"/>
              </a:lnSpc>
              <a:spcBef>
                <a:spcPts val="0"/>
              </a:spcBef>
              <a:spcAft>
                <a:spcPts val="0"/>
              </a:spcAft>
              <a:buClr>
                <a:srgbClr val="000000"/>
              </a:buClr>
              <a:buSzPts val="4800"/>
              <a:buFont typeface="Arial"/>
              <a:buNone/>
            </a:pPr>
            <a:r>
              <a:t/>
            </a:r>
            <a:endParaRPr b="1" sz="1200">
              <a:solidFill>
                <a:srgbClr val="FFFFFF"/>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500"/>
              <a:buFont typeface="Arial"/>
              <a:buNone/>
            </a:pPr>
            <a:r>
              <a:t/>
            </a:r>
            <a:endParaRPr b="1" sz="1200">
              <a:solidFill>
                <a:srgbClr val="FFFFFF"/>
              </a:solidFill>
              <a:latin typeface="Exo"/>
              <a:ea typeface="Exo"/>
              <a:cs typeface="Exo"/>
              <a:sym typeface="Exo"/>
            </a:endParaRPr>
          </a:p>
        </p:txBody>
      </p:sp>
      <p:cxnSp>
        <p:nvCxnSpPr>
          <p:cNvPr id="321" name="Google Shape;321;p24"/>
          <p:cNvCxnSpPr/>
          <p:nvPr/>
        </p:nvCxnSpPr>
        <p:spPr>
          <a:xfrm flipH="1">
            <a:off x="2483575" y="8032142"/>
            <a:ext cx="1200" cy="304500"/>
          </a:xfrm>
          <a:prstGeom prst="straightConnector1">
            <a:avLst/>
          </a:prstGeom>
          <a:noFill/>
          <a:ln cap="flat" cmpd="sng" w="9525">
            <a:solidFill>
              <a:srgbClr val="FFFFFF"/>
            </a:solidFill>
            <a:prstDash val="solid"/>
            <a:miter lim="800000"/>
            <a:headEnd len="med" w="med" type="none"/>
            <a:tailEnd len="lg" w="lg" type="stealth"/>
          </a:ln>
        </p:spPr>
      </p:cxnSp>
      <p:cxnSp>
        <p:nvCxnSpPr>
          <p:cNvPr id="322" name="Google Shape;322;p24"/>
          <p:cNvCxnSpPr>
            <a:endCxn id="320" idx="1"/>
          </p:cNvCxnSpPr>
          <p:nvPr/>
        </p:nvCxnSpPr>
        <p:spPr>
          <a:xfrm flipH="1" rot="10800000">
            <a:off x="1900300" y="8177575"/>
            <a:ext cx="494100" cy="300"/>
          </a:xfrm>
          <a:prstGeom prst="straightConnector1">
            <a:avLst/>
          </a:prstGeom>
          <a:noFill/>
          <a:ln cap="flat" cmpd="sng" w="9525">
            <a:solidFill>
              <a:schemeClr val="accent3"/>
            </a:solidFill>
            <a:prstDash val="solid"/>
            <a:round/>
            <a:headEnd len="med" w="med" type="none"/>
            <a:tailEnd len="med" w="med" type="none"/>
          </a:ln>
        </p:spPr>
      </p:cxnSp>
      <p:cxnSp>
        <p:nvCxnSpPr>
          <p:cNvPr id="323" name="Google Shape;323;p24"/>
          <p:cNvCxnSpPr/>
          <p:nvPr/>
        </p:nvCxnSpPr>
        <p:spPr>
          <a:xfrm>
            <a:off x="1898390" y="8177582"/>
            <a:ext cx="3600" cy="248700"/>
          </a:xfrm>
          <a:prstGeom prst="straightConnector1">
            <a:avLst/>
          </a:prstGeom>
          <a:noFill/>
          <a:ln cap="flat" cmpd="sng" w="9525">
            <a:solidFill>
              <a:schemeClr val="accent3"/>
            </a:solidFill>
            <a:prstDash val="solid"/>
            <a:miter lim="800000"/>
            <a:headEnd len="med" w="med" type="none"/>
            <a:tailEnd len="lg" w="lg" type="stealth"/>
          </a:ln>
        </p:spPr>
      </p:cxnSp>
      <p:sp>
        <p:nvSpPr>
          <p:cNvPr id="324" name="Google Shape;324;p24"/>
          <p:cNvSpPr/>
          <p:nvPr/>
        </p:nvSpPr>
        <p:spPr>
          <a:xfrm>
            <a:off x="1462000" y="8414424"/>
            <a:ext cx="882300" cy="248700"/>
          </a:xfrm>
          <a:prstGeom prst="roundRect">
            <a:avLst>
              <a:gd fmla="val 16667" name="adj"/>
            </a:avLst>
          </a:prstGeom>
          <a:solidFill>
            <a:schemeClr val="dk1"/>
          </a:solidFill>
          <a:ln cap="flat" cmpd="sng" w="9525">
            <a:solidFill>
              <a:schemeClr val="dk1"/>
            </a:solidFill>
            <a:prstDash val="solid"/>
            <a:round/>
            <a:headEnd len="sm" w="sm" type="none"/>
            <a:tailEnd len="sm" w="sm" type="none"/>
          </a:ln>
        </p:spPr>
        <p:txBody>
          <a:bodyPr anchorCtr="0" anchor="t" bIns="121950" lIns="121950" spcFirstLastPara="1" rIns="121950" wrap="square" tIns="121950">
            <a:noAutofit/>
          </a:bodyPr>
          <a:lstStyle/>
          <a:p>
            <a:pPr indent="0" lvl="0" marL="0" rtl="0" algn="l">
              <a:lnSpc>
                <a:spcPct val="90000"/>
              </a:lnSpc>
              <a:spcBef>
                <a:spcPts val="0"/>
              </a:spcBef>
              <a:spcAft>
                <a:spcPts val="0"/>
              </a:spcAft>
              <a:buClr>
                <a:srgbClr val="000000"/>
              </a:buClr>
              <a:buSzPts val="4800"/>
              <a:buFont typeface="Arial"/>
              <a:buNone/>
            </a:pPr>
            <a:r>
              <a:t/>
            </a:r>
            <a:endParaRPr sz="1100">
              <a:solidFill>
                <a:srgbClr val="FFFFFF"/>
              </a:solidFill>
              <a:latin typeface="Open Sans"/>
              <a:ea typeface="Open Sans"/>
              <a:cs typeface="Open Sans"/>
              <a:sym typeface="Open Sans"/>
            </a:endParaRPr>
          </a:p>
          <a:p>
            <a:pPr indent="0" lvl="0" marL="0" rtl="0" algn="ctr">
              <a:lnSpc>
                <a:spcPct val="90000"/>
              </a:lnSpc>
              <a:spcBef>
                <a:spcPts val="0"/>
              </a:spcBef>
              <a:spcAft>
                <a:spcPts val="0"/>
              </a:spcAft>
              <a:buClr>
                <a:srgbClr val="000000"/>
              </a:buClr>
              <a:buSzPts val="4800"/>
              <a:buFont typeface="Arial"/>
              <a:buNone/>
            </a:pPr>
            <a:r>
              <a:t/>
            </a:r>
            <a:endParaRPr b="1" sz="1100">
              <a:solidFill>
                <a:srgbClr val="FFFFFF"/>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500"/>
              <a:buFont typeface="Arial"/>
              <a:buNone/>
            </a:pPr>
            <a:r>
              <a:t/>
            </a:r>
            <a:endParaRPr b="1" sz="1100">
              <a:solidFill>
                <a:srgbClr val="FFFFFF"/>
              </a:solidFill>
              <a:latin typeface="Exo"/>
              <a:ea typeface="Exo"/>
              <a:cs typeface="Exo"/>
              <a:sym typeface="Exo"/>
            </a:endParaRPr>
          </a:p>
        </p:txBody>
      </p:sp>
      <p:cxnSp>
        <p:nvCxnSpPr>
          <p:cNvPr id="325" name="Google Shape;325;p24"/>
          <p:cNvCxnSpPr/>
          <p:nvPr/>
        </p:nvCxnSpPr>
        <p:spPr>
          <a:xfrm rot="10800000">
            <a:off x="1588260" y="8426243"/>
            <a:ext cx="5700" cy="217500"/>
          </a:xfrm>
          <a:prstGeom prst="straightConnector1">
            <a:avLst/>
          </a:prstGeom>
          <a:noFill/>
          <a:ln cap="flat" cmpd="sng" w="9525">
            <a:solidFill>
              <a:srgbClr val="FFFFFF"/>
            </a:solidFill>
            <a:prstDash val="solid"/>
            <a:miter lim="800000"/>
            <a:headEnd len="med" w="med" type="none"/>
            <a:tailEnd len="lg" w="lg" type="stealth"/>
          </a:ln>
        </p:spPr>
      </p:cxnSp>
      <p:sp>
        <p:nvSpPr>
          <p:cNvPr id="326" name="Google Shape;326;p24"/>
          <p:cNvSpPr txBox="1"/>
          <p:nvPr/>
        </p:nvSpPr>
        <p:spPr>
          <a:xfrm>
            <a:off x="1251990" y="8797218"/>
            <a:ext cx="1351200" cy="3387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lang="en" sz="1100">
                <a:solidFill>
                  <a:schemeClr val="lt1"/>
                </a:solidFill>
                <a:latin typeface="Open Sans"/>
                <a:ea typeface="Open Sans"/>
                <a:cs typeface="Open Sans"/>
                <a:sym typeface="Open Sans"/>
              </a:rPr>
              <a:t>Angiotensin ll </a:t>
            </a:r>
            <a:endParaRPr>
              <a:latin typeface="Oxygen"/>
              <a:ea typeface="Oxygen"/>
              <a:cs typeface="Oxygen"/>
              <a:sym typeface="Oxygen"/>
            </a:endParaRPr>
          </a:p>
        </p:txBody>
      </p:sp>
      <p:cxnSp>
        <p:nvCxnSpPr>
          <p:cNvPr id="327" name="Google Shape;327;p24"/>
          <p:cNvCxnSpPr/>
          <p:nvPr/>
        </p:nvCxnSpPr>
        <p:spPr>
          <a:xfrm flipH="1">
            <a:off x="1897345" y="8663115"/>
            <a:ext cx="5700" cy="195900"/>
          </a:xfrm>
          <a:prstGeom prst="straightConnector1">
            <a:avLst/>
          </a:prstGeom>
          <a:noFill/>
          <a:ln cap="flat" cmpd="sng" w="9525">
            <a:solidFill>
              <a:schemeClr val="accent3"/>
            </a:solidFill>
            <a:prstDash val="solid"/>
            <a:miter lim="800000"/>
            <a:headEnd len="med" w="med" type="none"/>
            <a:tailEnd len="lg" w="lg" type="stealth"/>
          </a:ln>
        </p:spPr>
      </p:cxnSp>
      <p:cxnSp>
        <p:nvCxnSpPr>
          <p:cNvPr id="328" name="Google Shape;328;p24"/>
          <p:cNvCxnSpPr/>
          <p:nvPr/>
        </p:nvCxnSpPr>
        <p:spPr>
          <a:xfrm flipH="1" rot="10800000">
            <a:off x="1417255" y="8897427"/>
            <a:ext cx="4200" cy="138300"/>
          </a:xfrm>
          <a:prstGeom prst="straightConnector1">
            <a:avLst/>
          </a:prstGeom>
          <a:noFill/>
          <a:ln cap="flat" cmpd="sng" w="9525">
            <a:solidFill>
              <a:srgbClr val="FFFFFF"/>
            </a:solidFill>
            <a:prstDash val="solid"/>
            <a:miter lim="800000"/>
            <a:headEnd len="med" w="med" type="none"/>
            <a:tailEnd len="lg" w="lg" type="stealth"/>
          </a:ln>
        </p:spPr>
      </p:cxnSp>
      <p:cxnSp>
        <p:nvCxnSpPr>
          <p:cNvPr id="329" name="Google Shape;329;p24"/>
          <p:cNvCxnSpPr/>
          <p:nvPr/>
        </p:nvCxnSpPr>
        <p:spPr>
          <a:xfrm flipH="1">
            <a:off x="3309358" y="7172165"/>
            <a:ext cx="6300" cy="220800"/>
          </a:xfrm>
          <a:prstGeom prst="straightConnector1">
            <a:avLst/>
          </a:prstGeom>
          <a:noFill/>
          <a:ln cap="flat" cmpd="sng" w="9525">
            <a:solidFill>
              <a:schemeClr val="accent3"/>
            </a:solidFill>
            <a:prstDash val="solid"/>
            <a:miter lim="800000"/>
            <a:headEnd len="med" w="med" type="none"/>
            <a:tailEnd len="lg" w="lg" type="stealth"/>
          </a:ln>
        </p:spPr>
      </p:cxnSp>
      <p:cxnSp>
        <p:nvCxnSpPr>
          <p:cNvPr id="330" name="Google Shape;330;p24"/>
          <p:cNvCxnSpPr/>
          <p:nvPr/>
        </p:nvCxnSpPr>
        <p:spPr>
          <a:xfrm flipH="1">
            <a:off x="3303058" y="7759765"/>
            <a:ext cx="6300" cy="220800"/>
          </a:xfrm>
          <a:prstGeom prst="straightConnector1">
            <a:avLst/>
          </a:prstGeom>
          <a:noFill/>
          <a:ln cap="flat" cmpd="sng" w="9525">
            <a:solidFill>
              <a:schemeClr val="accent3"/>
            </a:solidFill>
            <a:prstDash val="solid"/>
            <a:miter lim="800000"/>
            <a:headEnd len="med" w="med" type="none"/>
            <a:tailEnd len="lg" w="lg" type="stealth"/>
          </a:ln>
        </p:spPr>
      </p:cxnSp>
      <p:sp>
        <p:nvSpPr>
          <p:cNvPr id="331" name="Google Shape;331;p24"/>
          <p:cNvSpPr txBox="1"/>
          <p:nvPr/>
        </p:nvSpPr>
        <p:spPr>
          <a:xfrm>
            <a:off x="1459043" y="8354331"/>
            <a:ext cx="882300" cy="3387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Clr>
                <a:srgbClr val="000000"/>
              </a:buClr>
              <a:buSzPts val="4800"/>
              <a:buFont typeface="Arial"/>
              <a:buNone/>
            </a:pPr>
            <a:r>
              <a:rPr lang="en" sz="1100">
                <a:solidFill>
                  <a:schemeClr val="lt1"/>
                </a:solidFill>
                <a:latin typeface="Open Sans"/>
                <a:ea typeface="Open Sans"/>
                <a:cs typeface="Open Sans"/>
                <a:sym typeface="Open Sans"/>
              </a:rPr>
              <a:t>Renin</a:t>
            </a:r>
            <a:endParaRPr>
              <a:latin typeface="Oxygen"/>
              <a:ea typeface="Oxygen"/>
              <a:cs typeface="Oxygen"/>
              <a:sym typeface="Oxygen"/>
            </a:endParaRPr>
          </a:p>
        </p:txBody>
      </p:sp>
      <p:sp>
        <p:nvSpPr>
          <p:cNvPr id="332" name="Google Shape;332;p24"/>
          <p:cNvSpPr/>
          <p:nvPr/>
        </p:nvSpPr>
        <p:spPr>
          <a:xfrm>
            <a:off x="1112750" y="9344275"/>
            <a:ext cx="1761600" cy="439800"/>
          </a:xfrm>
          <a:prstGeom prst="roundRect">
            <a:avLst>
              <a:gd fmla="val 16667" name="adj"/>
            </a:avLst>
          </a:prstGeom>
          <a:solidFill>
            <a:schemeClr val="dk1"/>
          </a:solidFill>
          <a:ln cap="flat" cmpd="sng" w="9525">
            <a:solidFill>
              <a:schemeClr val="dk1"/>
            </a:solidFill>
            <a:prstDash val="solid"/>
            <a:round/>
            <a:headEnd len="sm" w="sm" type="none"/>
            <a:tailEnd len="sm" w="sm" type="none"/>
          </a:ln>
        </p:spPr>
        <p:txBody>
          <a:bodyPr anchorCtr="0" anchor="t" bIns="121950" lIns="121950" spcFirstLastPara="1" rIns="121950" wrap="square" tIns="121950">
            <a:noAutofit/>
          </a:bodyPr>
          <a:lstStyle/>
          <a:p>
            <a:pPr indent="0" lvl="0" marL="0" rtl="0" algn="ctr">
              <a:lnSpc>
                <a:spcPct val="90000"/>
              </a:lnSpc>
              <a:spcBef>
                <a:spcPts val="0"/>
              </a:spcBef>
              <a:spcAft>
                <a:spcPts val="0"/>
              </a:spcAft>
              <a:buClr>
                <a:srgbClr val="000000"/>
              </a:buClr>
              <a:buSzPts val="4800"/>
              <a:buFont typeface="Arial"/>
              <a:buNone/>
            </a:pPr>
            <a:r>
              <a:t/>
            </a:r>
            <a:endParaRPr b="1" sz="1200">
              <a:solidFill>
                <a:srgbClr val="FFFFFF"/>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500"/>
              <a:buFont typeface="Arial"/>
              <a:buNone/>
            </a:pPr>
            <a:r>
              <a:t/>
            </a:r>
            <a:endParaRPr b="1" sz="1200">
              <a:solidFill>
                <a:srgbClr val="FFFFFF"/>
              </a:solidFill>
              <a:latin typeface="Exo"/>
              <a:ea typeface="Exo"/>
              <a:cs typeface="Exo"/>
              <a:sym typeface="Exo"/>
            </a:endParaRPr>
          </a:p>
        </p:txBody>
      </p:sp>
      <p:cxnSp>
        <p:nvCxnSpPr>
          <p:cNvPr id="333" name="Google Shape;333;p24"/>
          <p:cNvCxnSpPr/>
          <p:nvPr/>
        </p:nvCxnSpPr>
        <p:spPr>
          <a:xfrm>
            <a:off x="1893740" y="9074132"/>
            <a:ext cx="3600" cy="248700"/>
          </a:xfrm>
          <a:prstGeom prst="straightConnector1">
            <a:avLst/>
          </a:prstGeom>
          <a:noFill/>
          <a:ln cap="flat" cmpd="sng" w="9525">
            <a:solidFill>
              <a:schemeClr val="accent3"/>
            </a:solidFill>
            <a:prstDash val="solid"/>
            <a:miter lim="800000"/>
            <a:headEnd len="med" w="med" type="none"/>
            <a:tailEnd len="lg" w="lg" type="stealth"/>
          </a:ln>
        </p:spPr>
      </p:cxnSp>
      <p:sp>
        <p:nvSpPr>
          <p:cNvPr id="334" name="Google Shape;334;p24"/>
          <p:cNvSpPr txBox="1"/>
          <p:nvPr/>
        </p:nvSpPr>
        <p:spPr>
          <a:xfrm>
            <a:off x="1089800" y="9344275"/>
            <a:ext cx="1629000" cy="4926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Clr>
                <a:srgbClr val="000000"/>
              </a:buClr>
              <a:buSzPts val="4800"/>
              <a:buFont typeface="Arial"/>
              <a:buNone/>
            </a:pPr>
            <a:r>
              <a:rPr lang="en" sz="1100">
                <a:solidFill>
                  <a:srgbClr val="FFFFFF"/>
                </a:solidFill>
                <a:latin typeface="Open Sans"/>
                <a:ea typeface="Open Sans"/>
                <a:cs typeface="Open Sans"/>
                <a:sym typeface="Open Sans"/>
              </a:rPr>
              <a:t>Efferent arteriolar resistance </a:t>
            </a:r>
            <a:endParaRPr sz="1100">
              <a:solidFill>
                <a:srgbClr val="FFFFFF"/>
              </a:solidFill>
              <a:latin typeface="Oxygen"/>
              <a:ea typeface="Oxygen"/>
              <a:cs typeface="Oxygen"/>
              <a:sym typeface="Oxygen"/>
            </a:endParaRPr>
          </a:p>
        </p:txBody>
      </p:sp>
      <p:cxnSp>
        <p:nvCxnSpPr>
          <p:cNvPr id="335" name="Google Shape;335;p24"/>
          <p:cNvCxnSpPr/>
          <p:nvPr/>
        </p:nvCxnSpPr>
        <p:spPr>
          <a:xfrm flipH="1" rot="10800000">
            <a:off x="1236548" y="9391405"/>
            <a:ext cx="3300" cy="254100"/>
          </a:xfrm>
          <a:prstGeom prst="straightConnector1">
            <a:avLst/>
          </a:prstGeom>
          <a:noFill/>
          <a:ln cap="flat" cmpd="sng" w="9525">
            <a:solidFill>
              <a:srgbClr val="FFFFFF"/>
            </a:solidFill>
            <a:prstDash val="solid"/>
            <a:miter lim="800000"/>
            <a:headEnd len="med" w="med" type="none"/>
            <a:tailEnd len="lg" w="lg" type="stealth"/>
          </a:ln>
        </p:spPr>
      </p:cxnSp>
      <p:cxnSp>
        <p:nvCxnSpPr>
          <p:cNvPr id="336" name="Google Shape;336;p24"/>
          <p:cNvCxnSpPr>
            <a:endCxn id="334" idx="1"/>
          </p:cNvCxnSpPr>
          <p:nvPr/>
        </p:nvCxnSpPr>
        <p:spPr>
          <a:xfrm flipH="1" rot="10800000">
            <a:off x="483200" y="9590575"/>
            <a:ext cx="606600" cy="1500"/>
          </a:xfrm>
          <a:prstGeom prst="straightConnector1">
            <a:avLst/>
          </a:prstGeom>
          <a:noFill/>
          <a:ln cap="flat" cmpd="sng" w="28575">
            <a:solidFill>
              <a:schemeClr val="accent3"/>
            </a:solidFill>
            <a:prstDash val="dot"/>
            <a:round/>
            <a:headEnd len="med" w="med" type="none"/>
            <a:tailEnd len="med" w="med" type="none"/>
          </a:ln>
        </p:spPr>
      </p:cxnSp>
      <p:cxnSp>
        <p:nvCxnSpPr>
          <p:cNvPr id="337" name="Google Shape;337;p24"/>
          <p:cNvCxnSpPr/>
          <p:nvPr/>
        </p:nvCxnSpPr>
        <p:spPr>
          <a:xfrm>
            <a:off x="437506" y="7600475"/>
            <a:ext cx="3600" cy="1959900"/>
          </a:xfrm>
          <a:prstGeom prst="straightConnector1">
            <a:avLst/>
          </a:prstGeom>
          <a:noFill/>
          <a:ln cap="flat" cmpd="sng" w="28575">
            <a:solidFill>
              <a:schemeClr val="accent3"/>
            </a:solidFill>
            <a:prstDash val="dot"/>
            <a:round/>
            <a:headEnd len="med" w="med" type="none"/>
            <a:tailEnd len="med" w="med" type="none"/>
          </a:ln>
        </p:spPr>
      </p:cxnSp>
      <p:cxnSp>
        <p:nvCxnSpPr>
          <p:cNvPr id="338" name="Google Shape;338;p24"/>
          <p:cNvCxnSpPr>
            <a:endCxn id="304" idx="1"/>
          </p:cNvCxnSpPr>
          <p:nvPr/>
        </p:nvCxnSpPr>
        <p:spPr>
          <a:xfrm flipH="1" rot="10800000">
            <a:off x="441100" y="7577675"/>
            <a:ext cx="1761600" cy="22800"/>
          </a:xfrm>
          <a:prstGeom prst="straightConnector1">
            <a:avLst/>
          </a:prstGeom>
          <a:noFill/>
          <a:ln cap="flat" cmpd="sng" w="28575">
            <a:solidFill>
              <a:schemeClr val="accent3"/>
            </a:solidFill>
            <a:prstDash val="dot"/>
            <a:round/>
            <a:headEnd len="med" w="med" type="none"/>
            <a:tailEnd len="med" w="med" type="none"/>
          </a:ln>
        </p:spPr>
      </p:cxnSp>
      <p:cxnSp>
        <p:nvCxnSpPr>
          <p:cNvPr id="339" name="Google Shape;339;p24"/>
          <p:cNvCxnSpPr/>
          <p:nvPr/>
        </p:nvCxnSpPr>
        <p:spPr>
          <a:xfrm>
            <a:off x="4817608" y="8177432"/>
            <a:ext cx="7500" cy="614100"/>
          </a:xfrm>
          <a:prstGeom prst="straightConnector1">
            <a:avLst/>
          </a:prstGeom>
          <a:noFill/>
          <a:ln cap="flat" cmpd="sng" w="9525">
            <a:solidFill>
              <a:schemeClr val="accent3"/>
            </a:solidFill>
            <a:prstDash val="solid"/>
            <a:miter lim="800000"/>
            <a:headEnd len="med" w="med" type="none"/>
            <a:tailEnd len="lg" w="lg" type="stealth"/>
          </a:ln>
        </p:spPr>
      </p:cxnSp>
      <p:cxnSp>
        <p:nvCxnSpPr>
          <p:cNvPr id="340" name="Google Shape;340;p24"/>
          <p:cNvCxnSpPr/>
          <p:nvPr/>
        </p:nvCxnSpPr>
        <p:spPr>
          <a:xfrm flipH="1" rot="10800000">
            <a:off x="4325200" y="8177425"/>
            <a:ext cx="494100" cy="300"/>
          </a:xfrm>
          <a:prstGeom prst="straightConnector1">
            <a:avLst/>
          </a:prstGeom>
          <a:noFill/>
          <a:ln cap="flat" cmpd="sng" w="9525">
            <a:solidFill>
              <a:schemeClr val="accent3"/>
            </a:solidFill>
            <a:prstDash val="solid"/>
            <a:round/>
            <a:headEnd len="med" w="med" type="none"/>
            <a:tailEnd len="med" w="med" type="none"/>
          </a:ln>
        </p:spPr>
      </p:cxnSp>
      <p:sp>
        <p:nvSpPr>
          <p:cNvPr id="341" name="Google Shape;341;p24"/>
          <p:cNvSpPr/>
          <p:nvPr/>
        </p:nvSpPr>
        <p:spPr>
          <a:xfrm>
            <a:off x="4177427" y="8797225"/>
            <a:ext cx="1930800" cy="439800"/>
          </a:xfrm>
          <a:prstGeom prst="roundRect">
            <a:avLst>
              <a:gd fmla="val 16667" name="adj"/>
            </a:avLst>
          </a:prstGeom>
          <a:solidFill>
            <a:schemeClr val="dk1"/>
          </a:solidFill>
          <a:ln cap="flat" cmpd="sng" w="9525">
            <a:solidFill>
              <a:schemeClr val="dk1"/>
            </a:solidFill>
            <a:prstDash val="solid"/>
            <a:round/>
            <a:headEnd len="sm" w="sm" type="none"/>
            <a:tailEnd len="sm" w="sm" type="none"/>
          </a:ln>
        </p:spPr>
        <p:txBody>
          <a:bodyPr anchorCtr="0" anchor="t" bIns="121950" lIns="121950" spcFirstLastPara="1" rIns="121950" wrap="square" tIns="121950">
            <a:noAutofit/>
          </a:bodyPr>
          <a:lstStyle/>
          <a:p>
            <a:pPr indent="0" lvl="0" marL="0" rtl="0" algn="ctr">
              <a:lnSpc>
                <a:spcPct val="90000"/>
              </a:lnSpc>
              <a:spcBef>
                <a:spcPts val="0"/>
              </a:spcBef>
              <a:spcAft>
                <a:spcPts val="0"/>
              </a:spcAft>
              <a:buClr>
                <a:srgbClr val="000000"/>
              </a:buClr>
              <a:buSzPts val="4800"/>
              <a:buFont typeface="Arial"/>
              <a:buNone/>
            </a:pPr>
            <a:r>
              <a:t/>
            </a:r>
            <a:endParaRPr b="1" sz="1200">
              <a:solidFill>
                <a:srgbClr val="FFFFFF"/>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500"/>
              <a:buFont typeface="Arial"/>
              <a:buNone/>
            </a:pPr>
            <a:r>
              <a:t/>
            </a:r>
            <a:endParaRPr b="1" sz="1200">
              <a:solidFill>
                <a:srgbClr val="FFFFFF"/>
              </a:solidFill>
              <a:latin typeface="Exo"/>
              <a:ea typeface="Exo"/>
              <a:cs typeface="Exo"/>
              <a:sym typeface="Exo"/>
            </a:endParaRPr>
          </a:p>
        </p:txBody>
      </p:sp>
      <p:sp>
        <p:nvSpPr>
          <p:cNvPr id="342" name="Google Shape;342;p24"/>
          <p:cNvSpPr txBox="1"/>
          <p:nvPr/>
        </p:nvSpPr>
        <p:spPr>
          <a:xfrm>
            <a:off x="4227672" y="8797225"/>
            <a:ext cx="1830300" cy="4893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Clr>
                <a:srgbClr val="000000"/>
              </a:buClr>
              <a:buSzPts val="4800"/>
              <a:buFont typeface="Arial"/>
              <a:buNone/>
            </a:pPr>
            <a:r>
              <a:rPr lang="en" sz="1100">
                <a:solidFill>
                  <a:srgbClr val="FFFFFF"/>
                </a:solidFill>
                <a:latin typeface="Open Sans"/>
                <a:ea typeface="Open Sans"/>
                <a:cs typeface="Open Sans"/>
                <a:sym typeface="Open Sans"/>
              </a:rPr>
              <a:t>Afferent </a:t>
            </a:r>
            <a:r>
              <a:rPr lang="en" sz="1100">
                <a:solidFill>
                  <a:srgbClr val="FFFFFF"/>
                </a:solidFill>
                <a:latin typeface="Open Sans"/>
                <a:ea typeface="Open Sans"/>
                <a:cs typeface="Open Sans"/>
                <a:sym typeface="Open Sans"/>
              </a:rPr>
              <a:t>Arteriolar</a:t>
            </a:r>
            <a:r>
              <a:rPr lang="en" sz="1100">
                <a:solidFill>
                  <a:srgbClr val="FFFFFF"/>
                </a:solidFill>
                <a:latin typeface="Open Sans"/>
                <a:ea typeface="Open Sans"/>
                <a:cs typeface="Open Sans"/>
                <a:sym typeface="Open Sans"/>
              </a:rPr>
              <a:t> </a:t>
            </a:r>
            <a:r>
              <a:rPr lang="en" sz="1100">
                <a:solidFill>
                  <a:srgbClr val="FFFFFF"/>
                </a:solidFill>
                <a:latin typeface="Open Sans"/>
                <a:ea typeface="Open Sans"/>
                <a:cs typeface="Open Sans"/>
                <a:sym typeface="Open Sans"/>
              </a:rPr>
              <a:t>Arteriolar</a:t>
            </a:r>
            <a:r>
              <a:rPr lang="en" sz="1100">
                <a:solidFill>
                  <a:srgbClr val="FFFFFF"/>
                </a:solidFill>
                <a:latin typeface="Open Sans"/>
                <a:ea typeface="Open Sans"/>
                <a:cs typeface="Open Sans"/>
                <a:sym typeface="Open Sans"/>
              </a:rPr>
              <a:t> resistance </a:t>
            </a:r>
            <a:endParaRPr sz="1100">
              <a:solidFill>
                <a:srgbClr val="FFFFFF"/>
              </a:solidFill>
              <a:latin typeface="Open Sans"/>
              <a:ea typeface="Open Sans"/>
              <a:cs typeface="Open Sans"/>
              <a:sym typeface="Open Sans"/>
            </a:endParaRPr>
          </a:p>
        </p:txBody>
      </p:sp>
      <p:cxnSp>
        <p:nvCxnSpPr>
          <p:cNvPr id="343" name="Google Shape;343;p24"/>
          <p:cNvCxnSpPr/>
          <p:nvPr/>
        </p:nvCxnSpPr>
        <p:spPr>
          <a:xfrm>
            <a:off x="4360867" y="8858877"/>
            <a:ext cx="1800" cy="215400"/>
          </a:xfrm>
          <a:prstGeom prst="straightConnector1">
            <a:avLst/>
          </a:prstGeom>
          <a:noFill/>
          <a:ln cap="flat" cmpd="sng" w="9525">
            <a:solidFill>
              <a:srgbClr val="FFFFFF"/>
            </a:solidFill>
            <a:prstDash val="solid"/>
            <a:miter lim="800000"/>
            <a:headEnd len="med" w="med" type="none"/>
            <a:tailEnd len="lg" w="lg" type="stealth"/>
          </a:ln>
        </p:spPr>
      </p:cxnSp>
      <p:cxnSp>
        <p:nvCxnSpPr>
          <p:cNvPr id="344" name="Google Shape;344;p24"/>
          <p:cNvCxnSpPr/>
          <p:nvPr/>
        </p:nvCxnSpPr>
        <p:spPr>
          <a:xfrm>
            <a:off x="6120347" y="9017875"/>
            <a:ext cx="472800" cy="900"/>
          </a:xfrm>
          <a:prstGeom prst="straightConnector1">
            <a:avLst/>
          </a:prstGeom>
          <a:noFill/>
          <a:ln cap="flat" cmpd="sng" w="28575">
            <a:solidFill>
              <a:schemeClr val="accent3"/>
            </a:solidFill>
            <a:prstDash val="dot"/>
            <a:round/>
            <a:headEnd len="med" w="med" type="none"/>
            <a:tailEnd len="med" w="med" type="none"/>
          </a:ln>
        </p:spPr>
      </p:cxnSp>
      <p:cxnSp>
        <p:nvCxnSpPr>
          <p:cNvPr id="345" name="Google Shape;345;p24"/>
          <p:cNvCxnSpPr/>
          <p:nvPr/>
        </p:nvCxnSpPr>
        <p:spPr>
          <a:xfrm flipH="1">
            <a:off x="6596808" y="7520297"/>
            <a:ext cx="300" cy="1497600"/>
          </a:xfrm>
          <a:prstGeom prst="straightConnector1">
            <a:avLst/>
          </a:prstGeom>
          <a:noFill/>
          <a:ln cap="flat" cmpd="sng" w="28575">
            <a:solidFill>
              <a:schemeClr val="accent3"/>
            </a:solidFill>
            <a:prstDash val="dot"/>
            <a:round/>
            <a:headEnd len="med" w="med" type="none"/>
            <a:tailEnd len="med" w="med" type="none"/>
          </a:ln>
        </p:spPr>
      </p:cxnSp>
      <p:cxnSp>
        <p:nvCxnSpPr>
          <p:cNvPr id="346" name="Google Shape;346;p24"/>
          <p:cNvCxnSpPr/>
          <p:nvPr/>
        </p:nvCxnSpPr>
        <p:spPr>
          <a:xfrm flipH="1" rot="10800000">
            <a:off x="4516900" y="7556525"/>
            <a:ext cx="2068200" cy="19800"/>
          </a:xfrm>
          <a:prstGeom prst="straightConnector1">
            <a:avLst/>
          </a:prstGeom>
          <a:noFill/>
          <a:ln cap="flat" cmpd="sng" w="28575">
            <a:solidFill>
              <a:schemeClr val="accent3"/>
            </a:solidFill>
            <a:prstDash val="dot"/>
            <a:round/>
            <a:headEnd len="med" w="med" type="none"/>
            <a:tailEnd len="med" w="med" type="none"/>
          </a:ln>
        </p:spPr>
      </p:cxnSp>
      <p:sp>
        <p:nvSpPr>
          <p:cNvPr id="347" name="Google Shape;347;p24"/>
          <p:cNvSpPr/>
          <p:nvPr/>
        </p:nvSpPr>
        <p:spPr>
          <a:xfrm>
            <a:off x="6394300" y="7839175"/>
            <a:ext cx="405300" cy="3387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a:t>
            </a:r>
            <a:endParaRPr>
              <a:solidFill>
                <a:schemeClr val="lt1"/>
              </a:solidFill>
            </a:endParaRPr>
          </a:p>
        </p:txBody>
      </p:sp>
      <p:sp>
        <p:nvSpPr>
          <p:cNvPr id="348" name="Google Shape;348;p24"/>
          <p:cNvSpPr txBox="1"/>
          <p:nvPr/>
        </p:nvSpPr>
        <p:spPr>
          <a:xfrm>
            <a:off x="4325200" y="6774975"/>
            <a:ext cx="20904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3"/>
                </a:solidFill>
                <a:latin typeface="Open Sans"/>
                <a:ea typeface="Open Sans"/>
                <a:cs typeface="Open Sans"/>
                <a:sym typeface="Open Sans"/>
              </a:rPr>
              <a:t>Explained in next slide</a:t>
            </a:r>
            <a:endParaRPr>
              <a:solidFill>
                <a:schemeClr val="accent3"/>
              </a:solidFill>
              <a:latin typeface="Open Sans"/>
              <a:ea typeface="Open Sans"/>
              <a:cs typeface="Open Sans"/>
              <a:sym typeface="Open Sans"/>
            </a:endParaRPr>
          </a:p>
        </p:txBody>
      </p:sp>
      <p:sp>
        <p:nvSpPr>
          <p:cNvPr id="349" name="Google Shape;349;p24"/>
          <p:cNvSpPr/>
          <p:nvPr/>
        </p:nvSpPr>
        <p:spPr>
          <a:xfrm>
            <a:off x="236650" y="7794725"/>
            <a:ext cx="405300" cy="3387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a:t>
            </a:r>
            <a:endParaRPr>
              <a:solidFill>
                <a:schemeClr val="lt1"/>
              </a:solidFill>
            </a:endParaRPr>
          </a:p>
        </p:txBody>
      </p:sp>
      <p:sp>
        <p:nvSpPr>
          <p:cNvPr id="350" name="Google Shape;350;p24"/>
          <p:cNvSpPr/>
          <p:nvPr/>
        </p:nvSpPr>
        <p:spPr>
          <a:xfrm>
            <a:off x="5677425" y="-161375"/>
            <a:ext cx="1030500" cy="1120800"/>
          </a:xfrm>
          <a:prstGeom prst="roundRect">
            <a:avLst>
              <a:gd fmla="val 16667" name="adj"/>
            </a:avLst>
          </a:prstGeom>
          <a:solidFill>
            <a:srgbClr val="D7DAE1">
              <a:alpha val="8353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lang="en" sz="4800">
                <a:solidFill>
                  <a:srgbClr val="CF8A87"/>
                </a:solidFill>
                <a:latin typeface="Open Sans"/>
                <a:ea typeface="Open Sans"/>
                <a:cs typeface="Open Sans"/>
                <a:sym typeface="Open Sans"/>
              </a:rPr>
              <a:t>10</a:t>
            </a:r>
            <a:endParaRPr i="0" sz="4800" u="none" cap="none" strike="noStrike">
              <a:solidFill>
                <a:srgbClr val="CF8A87"/>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25"/>
          <p:cNvSpPr/>
          <p:nvPr/>
        </p:nvSpPr>
        <p:spPr>
          <a:xfrm>
            <a:off x="202350" y="6925450"/>
            <a:ext cx="2014500" cy="2755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25"/>
          <p:cNvSpPr/>
          <p:nvPr/>
        </p:nvSpPr>
        <p:spPr>
          <a:xfrm>
            <a:off x="102300" y="4758875"/>
            <a:ext cx="6653389" cy="2089503"/>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3EFEF"/>
          </a:solidFill>
          <a:ln cap="flat" cmpd="sng" w="9525">
            <a:solidFill>
              <a:srgbClr val="C2C2C2"/>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solidFill>
                <a:srgbClr val="434343"/>
              </a:solidFill>
              <a:latin typeface="Open Sans"/>
              <a:ea typeface="Open Sans"/>
              <a:cs typeface="Open Sans"/>
              <a:sym typeface="Open Sans"/>
            </a:endParaRPr>
          </a:p>
          <a:p>
            <a:pPr indent="0" lvl="0" marL="0" marR="0" rtl="0" algn="ctr">
              <a:lnSpc>
                <a:spcPct val="100000"/>
              </a:lnSpc>
              <a:spcBef>
                <a:spcPts val="0"/>
              </a:spcBef>
              <a:spcAft>
                <a:spcPts val="0"/>
              </a:spcAft>
              <a:buNone/>
            </a:pPr>
            <a:r>
              <a:t/>
            </a:r>
            <a:endParaRPr>
              <a:solidFill>
                <a:srgbClr val="434343"/>
              </a:solidFill>
              <a:latin typeface="Open Sans"/>
              <a:ea typeface="Open Sans"/>
              <a:cs typeface="Open Sans"/>
              <a:sym typeface="Open Sans"/>
            </a:endParaRPr>
          </a:p>
          <a:p>
            <a:pPr indent="0" lvl="0" marL="0" marR="0" rtl="0" algn="ctr">
              <a:lnSpc>
                <a:spcPct val="100000"/>
              </a:lnSpc>
              <a:spcBef>
                <a:spcPts val="0"/>
              </a:spcBef>
              <a:spcAft>
                <a:spcPts val="0"/>
              </a:spcAft>
              <a:buNone/>
            </a:pPr>
            <a:r>
              <a:t/>
            </a:r>
            <a:endParaRPr>
              <a:solidFill>
                <a:srgbClr val="434343"/>
              </a:solidFill>
              <a:latin typeface="Open Sans"/>
              <a:ea typeface="Open Sans"/>
              <a:cs typeface="Open Sans"/>
              <a:sym typeface="Open Sans"/>
            </a:endParaRPr>
          </a:p>
          <a:p>
            <a:pPr indent="0" lvl="0" marL="0" marR="0" rtl="0" algn="l">
              <a:lnSpc>
                <a:spcPct val="100000"/>
              </a:lnSpc>
              <a:spcBef>
                <a:spcPts val="0"/>
              </a:spcBef>
              <a:spcAft>
                <a:spcPts val="0"/>
              </a:spcAft>
              <a:buNone/>
            </a:pPr>
            <a:r>
              <a:rPr lang="en">
                <a:solidFill>
                  <a:srgbClr val="434343"/>
                </a:solidFill>
                <a:latin typeface="Open Sans"/>
                <a:ea typeface="Open Sans"/>
                <a:cs typeface="Open Sans"/>
                <a:sym typeface="Open Sans"/>
              </a:rPr>
              <a:t>   </a:t>
            </a:r>
            <a:endParaRPr>
              <a:solidFill>
                <a:srgbClr val="434343"/>
              </a:solidFill>
              <a:latin typeface="Open Sans"/>
              <a:ea typeface="Open Sans"/>
              <a:cs typeface="Open Sans"/>
              <a:sym typeface="Open Sans"/>
            </a:endParaRPr>
          </a:p>
          <a:p>
            <a:pPr indent="0" lvl="0" marL="0" marR="0" rtl="0" algn="l">
              <a:lnSpc>
                <a:spcPct val="100000"/>
              </a:lnSpc>
              <a:spcBef>
                <a:spcPts val="0"/>
              </a:spcBef>
              <a:spcAft>
                <a:spcPts val="0"/>
              </a:spcAft>
              <a:buNone/>
            </a:pPr>
            <a:r>
              <a:t/>
            </a:r>
            <a:endParaRPr>
              <a:solidFill>
                <a:srgbClr val="434343"/>
              </a:solidFill>
              <a:latin typeface="Open Sans"/>
              <a:ea typeface="Open Sans"/>
              <a:cs typeface="Open Sans"/>
              <a:sym typeface="Open Sans"/>
            </a:endParaRPr>
          </a:p>
          <a:p>
            <a:pPr indent="0" lvl="0" marL="0" marR="0" rtl="0" algn="l">
              <a:lnSpc>
                <a:spcPct val="100000"/>
              </a:lnSpc>
              <a:spcBef>
                <a:spcPts val="0"/>
              </a:spcBef>
              <a:spcAft>
                <a:spcPts val="0"/>
              </a:spcAft>
              <a:buNone/>
            </a:pPr>
            <a:r>
              <a:t/>
            </a:r>
            <a:endParaRPr>
              <a:solidFill>
                <a:srgbClr val="434343"/>
              </a:solidFill>
              <a:latin typeface="Open Sans"/>
              <a:ea typeface="Open Sans"/>
              <a:cs typeface="Open Sans"/>
              <a:sym typeface="Open Sans"/>
            </a:endParaRPr>
          </a:p>
        </p:txBody>
      </p:sp>
      <p:sp>
        <p:nvSpPr>
          <p:cNvPr id="357" name="Google Shape;357;p25"/>
          <p:cNvSpPr/>
          <p:nvPr/>
        </p:nvSpPr>
        <p:spPr>
          <a:xfrm>
            <a:off x="351175" y="661800"/>
            <a:ext cx="5556267" cy="1029549"/>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3EFEF"/>
          </a:solidFill>
          <a:ln cap="flat" cmpd="sng" w="9525">
            <a:solidFill>
              <a:srgbClr val="C2C2C2"/>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solidFill>
                <a:srgbClr val="434343"/>
              </a:solidFill>
              <a:latin typeface="Open Sans"/>
              <a:ea typeface="Open Sans"/>
              <a:cs typeface="Open Sans"/>
              <a:sym typeface="Open Sans"/>
            </a:endParaRPr>
          </a:p>
          <a:p>
            <a:pPr indent="0" lvl="0" marL="0" marR="0" rtl="0" algn="l">
              <a:lnSpc>
                <a:spcPct val="100000"/>
              </a:lnSpc>
              <a:spcBef>
                <a:spcPts val="0"/>
              </a:spcBef>
              <a:spcAft>
                <a:spcPts val="0"/>
              </a:spcAft>
              <a:buNone/>
            </a:pPr>
            <a:r>
              <a:t/>
            </a:r>
            <a:endParaRPr>
              <a:solidFill>
                <a:srgbClr val="0B5394"/>
              </a:solidFill>
              <a:latin typeface="Open Sans"/>
              <a:ea typeface="Open Sans"/>
              <a:cs typeface="Open Sans"/>
              <a:sym typeface="Open Sans"/>
            </a:endParaRPr>
          </a:p>
          <a:p>
            <a:pPr indent="0" lvl="0" marL="0" marR="0" rtl="0" algn="ctr">
              <a:lnSpc>
                <a:spcPct val="100000"/>
              </a:lnSpc>
              <a:spcBef>
                <a:spcPts val="0"/>
              </a:spcBef>
              <a:spcAft>
                <a:spcPts val="0"/>
              </a:spcAft>
              <a:buNone/>
            </a:pPr>
            <a:r>
              <a:rPr lang="en">
                <a:solidFill>
                  <a:srgbClr val="0B5394"/>
                </a:solidFill>
                <a:latin typeface="Open Sans"/>
                <a:ea typeface="Open Sans"/>
                <a:cs typeface="Open Sans"/>
                <a:sym typeface="Open Sans"/>
              </a:rPr>
              <a:t>A feedback mechanism that links changes in sodium chloride concentration at the </a:t>
            </a:r>
            <a:r>
              <a:rPr lang="en">
                <a:solidFill>
                  <a:srgbClr val="990000"/>
                </a:solidFill>
                <a:latin typeface="Open Sans"/>
                <a:ea typeface="Open Sans"/>
                <a:cs typeface="Open Sans"/>
                <a:sym typeface="Open Sans"/>
              </a:rPr>
              <a:t>macula densa</a:t>
            </a:r>
            <a:r>
              <a:rPr lang="en">
                <a:solidFill>
                  <a:srgbClr val="0B5394"/>
                </a:solidFill>
                <a:latin typeface="Open Sans"/>
                <a:ea typeface="Open Sans"/>
                <a:cs typeface="Open Sans"/>
                <a:sym typeface="Open Sans"/>
              </a:rPr>
              <a:t> with the control of renal arteriolar resistance</a:t>
            </a:r>
            <a:endParaRPr>
              <a:solidFill>
                <a:srgbClr val="0B5394"/>
              </a:solidFill>
              <a:latin typeface="Open Sans"/>
              <a:ea typeface="Open Sans"/>
              <a:cs typeface="Open Sans"/>
              <a:sym typeface="Open Sans"/>
            </a:endParaRPr>
          </a:p>
          <a:p>
            <a:pPr indent="0" lvl="0" marL="0" marR="0" rtl="0" algn="ctr">
              <a:lnSpc>
                <a:spcPct val="100000"/>
              </a:lnSpc>
              <a:spcBef>
                <a:spcPts val="0"/>
              </a:spcBef>
              <a:spcAft>
                <a:spcPts val="0"/>
              </a:spcAft>
              <a:buNone/>
            </a:pPr>
            <a:r>
              <a:t/>
            </a:r>
            <a:endParaRPr>
              <a:solidFill>
                <a:srgbClr val="434343"/>
              </a:solidFill>
              <a:latin typeface="Open Sans"/>
              <a:ea typeface="Open Sans"/>
              <a:cs typeface="Open Sans"/>
              <a:sym typeface="Open Sans"/>
            </a:endParaRPr>
          </a:p>
        </p:txBody>
      </p:sp>
      <p:sp>
        <p:nvSpPr>
          <p:cNvPr id="358" name="Google Shape;358;p25"/>
          <p:cNvSpPr/>
          <p:nvPr/>
        </p:nvSpPr>
        <p:spPr>
          <a:xfrm>
            <a:off x="593575" y="462225"/>
            <a:ext cx="4416561" cy="484949"/>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B373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lang="en" sz="2300">
                <a:solidFill>
                  <a:schemeClr val="lt1"/>
                </a:solidFill>
                <a:latin typeface="Open Sans"/>
                <a:ea typeface="Open Sans"/>
                <a:cs typeface="Open Sans"/>
                <a:sym typeface="Open Sans"/>
              </a:rPr>
              <a:t>Tubuloglomerular Feedback</a:t>
            </a:r>
            <a:endParaRPr b="1" sz="2300">
              <a:solidFill>
                <a:schemeClr val="lt1"/>
              </a:solidFill>
              <a:latin typeface="Open Sans"/>
              <a:ea typeface="Open Sans"/>
              <a:cs typeface="Open Sans"/>
              <a:sym typeface="Open Sans"/>
            </a:endParaRPr>
          </a:p>
        </p:txBody>
      </p:sp>
      <p:sp>
        <p:nvSpPr>
          <p:cNvPr id="359" name="Google Shape;359;p25"/>
          <p:cNvSpPr txBox="1"/>
          <p:nvPr/>
        </p:nvSpPr>
        <p:spPr>
          <a:xfrm>
            <a:off x="351175" y="4758865"/>
            <a:ext cx="6330300" cy="208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434343"/>
                </a:solidFill>
                <a:latin typeface="Open Sans"/>
                <a:ea typeface="Open Sans"/>
                <a:cs typeface="Open Sans"/>
                <a:sym typeface="Open Sans"/>
              </a:rPr>
              <a:t>Example: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rPr lang="en">
                <a:solidFill>
                  <a:srgbClr val="434343"/>
                </a:solidFill>
                <a:latin typeface="Open Sans"/>
                <a:ea typeface="Open Sans"/>
                <a:cs typeface="Open Sans"/>
                <a:sym typeface="Open Sans"/>
              </a:rPr>
              <a:t>Decreased ABP of high protein diet</a:t>
            </a:r>
            <a:endParaRPr>
              <a:solidFill>
                <a:srgbClr val="434343"/>
              </a:solidFill>
              <a:latin typeface="Open Sans"/>
              <a:ea typeface="Open Sans"/>
              <a:cs typeface="Open Sans"/>
              <a:sym typeface="Open Sans"/>
            </a:endParaRPr>
          </a:p>
          <a:p>
            <a:pPr indent="0" lvl="0" marL="0" rtl="0" algn="l">
              <a:spcBef>
                <a:spcPts val="0"/>
              </a:spcBef>
              <a:spcAft>
                <a:spcPts val="0"/>
              </a:spcAft>
              <a:buNone/>
            </a:pPr>
            <a:r>
              <a:rPr lang="en">
                <a:solidFill>
                  <a:srgbClr val="434343"/>
                </a:solidFill>
                <a:latin typeface="Open Sans"/>
                <a:ea typeface="Open Sans"/>
                <a:cs typeface="Open Sans"/>
                <a:sym typeface="Open Sans"/>
              </a:rPr>
              <a:t>     • decrease in NaCl delivery The macula densa cells, which are capable of sensing this change, this will cause two effects </a:t>
            </a:r>
            <a:r>
              <a:rPr lang="en">
                <a:solidFill>
                  <a:schemeClr val="accent3"/>
                </a:solidFill>
                <a:latin typeface="Open Sans"/>
                <a:ea typeface="Open Sans"/>
                <a:cs typeface="Open Sans"/>
                <a:sym typeface="Open Sans"/>
              </a:rPr>
              <a:t>to restore GFR</a:t>
            </a:r>
            <a:r>
              <a:rPr lang="en">
                <a:solidFill>
                  <a:srgbClr val="434343"/>
                </a:solidFill>
                <a:latin typeface="Open Sans"/>
                <a:ea typeface="Open Sans"/>
                <a:cs typeface="Open Sans"/>
                <a:sym typeface="Open Sans"/>
              </a:rPr>
              <a:t>:</a:t>
            </a:r>
            <a:endParaRPr>
              <a:solidFill>
                <a:srgbClr val="434343"/>
              </a:solidFill>
              <a:latin typeface="Open Sans"/>
              <a:ea typeface="Open Sans"/>
              <a:cs typeface="Open Sans"/>
              <a:sym typeface="Open Sans"/>
            </a:endParaRPr>
          </a:p>
          <a:p>
            <a:pPr indent="0" lvl="0" marL="0" rtl="0" algn="ctr">
              <a:spcBef>
                <a:spcPts val="0"/>
              </a:spcBef>
              <a:spcAft>
                <a:spcPts val="0"/>
              </a:spcAft>
              <a:buNone/>
            </a:pPr>
            <a:r>
              <a:rPr lang="en">
                <a:solidFill>
                  <a:srgbClr val="434343"/>
                </a:solidFill>
                <a:latin typeface="Open Sans"/>
                <a:ea typeface="Open Sans"/>
                <a:cs typeface="Open Sans"/>
                <a:sym typeface="Open Sans"/>
              </a:rPr>
              <a:t>1- Decrease in resistance of </a:t>
            </a:r>
            <a:r>
              <a:rPr lang="en">
                <a:solidFill>
                  <a:srgbClr val="C00000"/>
                </a:solidFill>
                <a:latin typeface="Open Sans"/>
                <a:ea typeface="Open Sans"/>
                <a:cs typeface="Open Sans"/>
                <a:sym typeface="Open Sans"/>
              </a:rPr>
              <a:t>Afferent </a:t>
            </a:r>
            <a:r>
              <a:rPr lang="en">
                <a:solidFill>
                  <a:srgbClr val="434343"/>
                </a:solidFill>
                <a:latin typeface="Open Sans"/>
                <a:ea typeface="Open Sans"/>
                <a:cs typeface="Open Sans"/>
                <a:sym typeface="Open Sans"/>
              </a:rPr>
              <a:t>arterioles (i.e.</a:t>
            </a:r>
            <a:r>
              <a:rPr lang="en">
                <a:solidFill>
                  <a:srgbClr val="C00000"/>
                </a:solidFill>
                <a:latin typeface="Open Sans"/>
                <a:ea typeface="Open Sans"/>
                <a:cs typeface="Open Sans"/>
                <a:sym typeface="Open Sans"/>
              </a:rPr>
              <a:t>Vasodilation</a:t>
            </a:r>
            <a:r>
              <a:rPr lang="en">
                <a:solidFill>
                  <a:srgbClr val="434343"/>
                </a:solidFill>
                <a:latin typeface="Open Sans"/>
                <a:ea typeface="Open Sans"/>
                <a:cs typeface="Open Sans"/>
                <a:sym typeface="Open Sans"/>
              </a:rPr>
              <a:t>) lead to increase glomerular hydrostatic pressure to normal levels.</a:t>
            </a:r>
            <a:endParaRPr>
              <a:solidFill>
                <a:srgbClr val="434343"/>
              </a:solidFill>
              <a:latin typeface="Open Sans"/>
              <a:ea typeface="Open Sans"/>
              <a:cs typeface="Open Sans"/>
              <a:sym typeface="Open Sans"/>
            </a:endParaRPr>
          </a:p>
          <a:p>
            <a:pPr indent="0" lvl="0" marL="0" rtl="0" algn="ctr">
              <a:spcBef>
                <a:spcPts val="0"/>
              </a:spcBef>
              <a:spcAft>
                <a:spcPts val="0"/>
              </a:spcAft>
              <a:buNone/>
            </a:pPr>
            <a:r>
              <a:rPr lang="en">
                <a:solidFill>
                  <a:srgbClr val="434343"/>
                </a:solidFill>
                <a:latin typeface="Open Sans"/>
                <a:ea typeface="Open Sans"/>
                <a:cs typeface="Open Sans"/>
                <a:sym typeface="Open Sans"/>
              </a:rPr>
              <a:t>2- increase in </a:t>
            </a:r>
            <a:r>
              <a:rPr lang="en">
                <a:solidFill>
                  <a:srgbClr val="C00000"/>
                </a:solidFill>
                <a:latin typeface="Open Sans"/>
                <a:ea typeface="Open Sans"/>
                <a:cs typeface="Open Sans"/>
                <a:sym typeface="Open Sans"/>
              </a:rPr>
              <a:t>renin </a:t>
            </a:r>
            <a:r>
              <a:rPr lang="en">
                <a:solidFill>
                  <a:srgbClr val="434343"/>
                </a:solidFill>
                <a:latin typeface="Open Sans"/>
                <a:ea typeface="Open Sans"/>
                <a:cs typeface="Open Sans"/>
                <a:sym typeface="Open Sans"/>
              </a:rPr>
              <a:t>release from JG cells &gt; Ang II &gt;</a:t>
            </a:r>
            <a:r>
              <a:rPr lang="en">
                <a:solidFill>
                  <a:srgbClr val="C00000"/>
                </a:solidFill>
                <a:latin typeface="Open Sans"/>
                <a:ea typeface="Open Sans"/>
                <a:cs typeface="Open Sans"/>
                <a:sym typeface="Open Sans"/>
              </a:rPr>
              <a:t>constrict Efferent</a:t>
            </a:r>
            <a:r>
              <a:rPr lang="en">
                <a:solidFill>
                  <a:srgbClr val="434343"/>
                </a:solidFill>
                <a:latin typeface="Open Sans"/>
                <a:ea typeface="Open Sans"/>
                <a:cs typeface="Open Sans"/>
                <a:sym typeface="Open Sans"/>
              </a:rPr>
              <a:t> arterioles leads to increase glomerular hydrostatic pressure &amp; GFR back to normal</a:t>
            </a:r>
            <a:endParaRPr sz="1300">
              <a:latin typeface="Open Sans"/>
              <a:ea typeface="Open Sans"/>
              <a:cs typeface="Open Sans"/>
              <a:sym typeface="Open Sans"/>
            </a:endParaRPr>
          </a:p>
        </p:txBody>
      </p:sp>
      <p:sp>
        <p:nvSpPr>
          <p:cNvPr id="360" name="Google Shape;360;p25"/>
          <p:cNvSpPr/>
          <p:nvPr/>
        </p:nvSpPr>
        <p:spPr>
          <a:xfrm>
            <a:off x="628450" y="4342350"/>
            <a:ext cx="2247225" cy="484949"/>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B373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lang="en" sz="1700">
                <a:solidFill>
                  <a:schemeClr val="lt1"/>
                </a:solidFill>
              </a:rPr>
              <a:t>     </a:t>
            </a:r>
            <a:r>
              <a:rPr b="1" lang="en" sz="1700">
                <a:solidFill>
                  <a:schemeClr val="lt1"/>
                </a:solidFill>
              </a:rPr>
              <a:t>GFR explanation </a:t>
            </a:r>
            <a:endParaRPr b="1" i="0" sz="1700" u="none" cap="none" strike="noStrike">
              <a:solidFill>
                <a:schemeClr val="lt1"/>
              </a:solidFill>
            </a:endParaRPr>
          </a:p>
        </p:txBody>
      </p:sp>
      <p:sp>
        <p:nvSpPr>
          <p:cNvPr id="361" name="Google Shape;361;p25"/>
          <p:cNvSpPr txBox="1"/>
          <p:nvPr/>
        </p:nvSpPr>
        <p:spPr>
          <a:xfrm>
            <a:off x="351180" y="1821318"/>
            <a:ext cx="5486400" cy="111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chemeClr val="dk1"/>
                </a:solidFill>
                <a:latin typeface="Open Sans"/>
                <a:ea typeface="Open Sans"/>
                <a:cs typeface="Open Sans"/>
                <a:sym typeface="Open Sans"/>
              </a:rPr>
              <a:t>Two components that act together to control GFR:</a:t>
            </a:r>
            <a:endParaRPr sz="1700">
              <a:solidFill>
                <a:schemeClr val="dk1"/>
              </a:solidFill>
              <a:latin typeface="Open Sans"/>
              <a:ea typeface="Open Sans"/>
              <a:cs typeface="Open Sans"/>
              <a:sym typeface="Open Sans"/>
            </a:endParaRPr>
          </a:p>
          <a:p>
            <a:pPr indent="0" lvl="0" marL="0" rtl="0" algn="l">
              <a:spcBef>
                <a:spcPts val="0"/>
              </a:spcBef>
              <a:spcAft>
                <a:spcPts val="0"/>
              </a:spcAft>
              <a:buNone/>
            </a:pPr>
            <a:r>
              <a:rPr lang="en" sz="1500">
                <a:solidFill>
                  <a:srgbClr val="0B5394"/>
                </a:solidFill>
                <a:latin typeface="Open Sans"/>
                <a:ea typeface="Open Sans"/>
                <a:cs typeface="Open Sans"/>
                <a:sym typeface="Open Sans"/>
              </a:rPr>
              <a:t>(1)An afferent arteriolar feedback mechanism</a:t>
            </a:r>
            <a:endParaRPr sz="1500">
              <a:solidFill>
                <a:srgbClr val="0B5394"/>
              </a:solidFill>
              <a:latin typeface="Open Sans"/>
              <a:ea typeface="Open Sans"/>
              <a:cs typeface="Open Sans"/>
              <a:sym typeface="Open Sans"/>
            </a:endParaRPr>
          </a:p>
          <a:p>
            <a:pPr indent="0" lvl="0" marL="0" rtl="0" algn="l">
              <a:spcBef>
                <a:spcPts val="0"/>
              </a:spcBef>
              <a:spcAft>
                <a:spcPts val="0"/>
              </a:spcAft>
              <a:buNone/>
            </a:pPr>
            <a:r>
              <a:rPr lang="en" sz="1500">
                <a:solidFill>
                  <a:srgbClr val="0B5394"/>
                </a:solidFill>
                <a:latin typeface="Open Sans"/>
                <a:ea typeface="Open Sans"/>
                <a:cs typeface="Open Sans"/>
                <a:sym typeface="Open Sans"/>
              </a:rPr>
              <a:t>(2)An efferent arteriolar feedback mechanism.</a:t>
            </a:r>
            <a:endParaRPr sz="1500">
              <a:solidFill>
                <a:srgbClr val="0B5394"/>
              </a:solidFill>
              <a:latin typeface="Open Sans"/>
              <a:ea typeface="Open Sans"/>
              <a:cs typeface="Open Sans"/>
              <a:sym typeface="Open Sans"/>
            </a:endParaRPr>
          </a:p>
          <a:p>
            <a:pPr indent="0" lvl="0" marL="0" rtl="0" algn="l">
              <a:spcBef>
                <a:spcPts val="0"/>
              </a:spcBef>
              <a:spcAft>
                <a:spcPts val="0"/>
              </a:spcAft>
              <a:buNone/>
            </a:pPr>
            <a:r>
              <a:t/>
            </a:r>
            <a:endParaRPr>
              <a:latin typeface="Oxygen"/>
              <a:ea typeface="Oxygen"/>
              <a:cs typeface="Oxygen"/>
              <a:sym typeface="Oxygen"/>
            </a:endParaRPr>
          </a:p>
        </p:txBody>
      </p:sp>
      <p:sp>
        <p:nvSpPr>
          <p:cNvPr id="362" name="Google Shape;362;p25"/>
          <p:cNvSpPr txBox="1"/>
          <p:nvPr/>
        </p:nvSpPr>
        <p:spPr>
          <a:xfrm>
            <a:off x="351176" y="2989014"/>
            <a:ext cx="5486400" cy="104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0B5394"/>
                </a:solidFill>
                <a:latin typeface="Open Sans"/>
                <a:ea typeface="Open Sans"/>
                <a:cs typeface="Open Sans"/>
                <a:sym typeface="Open Sans"/>
              </a:rPr>
              <a:t>In the absence of autoregulation, a relatively small increase in blood pressure (from 100 to 125 mm Hg) would cause a similar 25 per cent increase in GFR (from about 180 to 225 L/day)</a:t>
            </a:r>
            <a:endParaRPr>
              <a:solidFill>
                <a:srgbClr val="0B5394"/>
              </a:solidFill>
              <a:latin typeface="Open Sans"/>
              <a:ea typeface="Open Sans"/>
              <a:cs typeface="Open Sans"/>
              <a:sym typeface="Open Sans"/>
            </a:endParaRPr>
          </a:p>
          <a:p>
            <a:pPr indent="0" lvl="0" marL="0" rtl="0" algn="l">
              <a:spcBef>
                <a:spcPts val="0"/>
              </a:spcBef>
              <a:spcAft>
                <a:spcPts val="0"/>
              </a:spcAft>
              <a:buNone/>
            </a:pPr>
            <a:r>
              <a:t/>
            </a:r>
            <a:endParaRPr>
              <a:solidFill>
                <a:srgbClr val="0B5394"/>
              </a:solidFill>
              <a:latin typeface="Open Sans"/>
              <a:ea typeface="Open Sans"/>
              <a:cs typeface="Open Sans"/>
              <a:sym typeface="Open Sans"/>
            </a:endParaRPr>
          </a:p>
        </p:txBody>
      </p:sp>
      <p:sp>
        <p:nvSpPr>
          <p:cNvPr id="363" name="Google Shape;363;p25"/>
          <p:cNvSpPr/>
          <p:nvPr/>
        </p:nvSpPr>
        <p:spPr>
          <a:xfrm>
            <a:off x="257725" y="2952882"/>
            <a:ext cx="5673300" cy="1117800"/>
          </a:xfrm>
          <a:prstGeom prst="roundRect">
            <a:avLst>
              <a:gd fmla="val 16667" name="adj"/>
            </a:avLst>
          </a:prstGeom>
          <a:noFill/>
          <a:ln cap="flat" cmpd="sng" w="9525">
            <a:solidFill>
              <a:srgbClr val="EA999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latin typeface="Open Sans"/>
              <a:ea typeface="Open Sans"/>
              <a:cs typeface="Open Sans"/>
              <a:sym typeface="Open Sans"/>
            </a:endParaRPr>
          </a:p>
          <a:p>
            <a:pPr indent="0" lvl="0" marL="0" rtl="0" algn="l">
              <a:spcBef>
                <a:spcPts val="0"/>
              </a:spcBef>
              <a:spcAft>
                <a:spcPts val="0"/>
              </a:spcAft>
              <a:buNone/>
            </a:pPr>
            <a:r>
              <a:t/>
            </a:r>
            <a:endParaRPr sz="1300">
              <a:latin typeface="Open Sans"/>
              <a:ea typeface="Open Sans"/>
              <a:cs typeface="Open Sans"/>
              <a:sym typeface="Open Sans"/>
            </a:endParaRPr>
          </a:p>
        </p:txBody>
      </p:sp>
      <p:pic>
        <p:nvPicPr>
          <p:cNvPr id="364" name="Google Shape;364;p25"/>
          <p:cNvPicPr preferRelativeResize="0"/>
          <p:nvPr/>
        </p:nvPicPr>
        <p:blipFill>
          <a:blip r:embed="rId3">
            <a:alphaModFix/>
          </a:blip>
          <a:stretch>
            <a:fillRect/>
          </a:stretch>
        </p:blipFill>
        <p:spPr>
          <a:xfrm>
            <a:off x="351175" y="7008175"/>
            <a:ext cx="1824875" cy="2586125"/>
          </a:xfrm>
          <a:prstGeom prst="rect">
            <a:avLst/>
          </a:prstGeom>
          <a:noFill/>
          <a:ln>
            <a:noFill/>
          </a:ln>
        </p:spPr>
      </p:pic>
      <p:pic>
        <p:nvPicPr>
          <p:cNvPr id="365" name="Google Shape;365;p25"/>
          <p:cNvPicPr preferRelativeResize="0"/>
          <p:nvPr/>
        </p:nvPicPr>
        <p:blipFill>
          <a:blip r:embed="rId4">
            <a:alphaModFix/>
          </a:blip>
          <a:stretch>
            <a:fillRect/>
          </a:stretch>
        </p:blipFill>
        <p:spPr>
          <a:xfrm>
            <a:off x="2555250" y="7008175"/>
            <a:ext cx="4200451" cy="2883200"/>
          </a:xfrm>
          <a:prstGeom prst="rect">
            <a:avLst/>
          </a:prstGeom>
          <a:noFill/>
          <a:ln>
            <a:noFill/>
          </a:ln>
        </p:spPr>
      </p:pic>
      <p:sp>
        <p:nvSpPr>
          <p:cNvPr id="366" name="Google Shape;366;p25"/>
          <p:cNvSpPr/>
          <p:nvPr/>
        </p:nvSpPr>
        <p:spPr>
          <a:xfrm>
            <a:off x="2304950" y="6925450"/>
            <a:ext cx="4416600" cy="2755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5"/>
          <p:cNvSpPr/>
          <p:nvPr/>
        </p:nvSpPr>
        <p:spPr>
          <a:xfrm rot="5400000">
            <a:off x="658736" y="4448151"/>
            <a:ext cx="322576" cy="273325"/>
          </a:xfrm>
          <a:custGeom>
            <a:rect b="b" l="l" r="r" t="t"/>
            <a:pathLst>
              <a:path extrusionOk="0" h="1918" w="2756">
                <a:moveTo>
                  <a:pt x="1757" y="0"/>
                </a:moveTo>
                <a:cubicBezTo>
                  <a:pt x="1693" y="0"/>
                  <a:pt x="1630" y="25"/>
                  <a:pt x="1580" y="75"/>
                </a:cubicBezTo>
                <a:cubicBezTo>
                  <a:pt x="1479" y="176"/>
                  <a:pt x="1479" y="335"/>
                  <a:pt x="1580" y="436"/>
                </a:cubicBezTo>
                <a:lnTo>
                  <a:pt x="1768" y="623"/>
                </a:lnTo>
                <a:cubicBezTo>
                  <a:pt x="1797" y="652"/>
                  <a:pt x="1775" y="702"/>
                  <a:pt x="1739" y="702"/>
                </a:cubicBezTo>
                <a:lnTo>
                  <a:pt x="253" y="702"/>
                </a:lnTo>
                <a:cubicBezTo>
                  <a:pt x="116" y="702"/>
                  <a:pt x="1" y="818"/>
                  <a:pt x="1" y="962"/>
                </a:cubicBezTo>
                <a:cubicBezTo>
                  <a:pt x="1" y="1099"/>
                  <a:pt x="116" y="1215"/>
                  <a:pt x="253" y="1215"/>
                </a:cubicBezTo>
                <a:lnTo>
                  <a:pt x="1739" y="1215"/>
                </a:lnTo>
                <a:cubicBezTo>
                  <a:pt x="1775" y="1215"/>
                  <a:pt x="1797" y="1265"/>
                  <a:pt x="1768" y="1294"/>
                </a:cubicBezTo>
                <a:lnTo>
                  <a:pt x="1580" y="1481"/>
                </a:lnTo>
                <a:cubicBezTo>
                  <a:pt x="1479" y="1582"/>
                  <a:pt x="1479" y="1741"/>
                  <a:pt x="1580" y="1842"/>
                </a:cubicBezTo>
                <a:cubicBezTo>
                  <a:pt x="1631" y="1892"/>
                  <a:pt x="1696" y="1918"/>
                  <a:pt x="1760" y="1918"/>
                </a:cubicBezTo>
                <a:cubicBezTo>
                  <a:pt x="1825" y="1918"/>
                  <a:pt x="1890" y="1892"/>
                  <a:pt x="1941" y="1842"/>
                </a:cubicBezTo>
                <a:lnTo>
                  <a:pt x="2676" y="1106"/>
                </a:lnTo>
                <a:cubicBezTo>
                  <a:pt x="2756" y="1027"/>
                  <a:pt x="2756" y="897"/>
                  <a:pt x="2676" y="811"/>
                </a:cubicBezTo>
                <a:lnTo>
                  <a:pt x="1941" y="82"/>
                </a:lnTo>
                <a:cubicBezTo>
                  <a:pt x="1889" y="27"/>
                  <a:pt x="1823" y="0"/>
                  <a:pt x="175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25"/>
          <p:cNvSpPr/>
          <p:nvPr/>
        </p:nvSpPr>
        <p:spPr>
          <a:xfrm>
            <a:off x="5777125" y="-173625"/>
            <a:ext cx="1030500" cy="1120800"/>
          </a:xfrm>
          <a:prstGeom prst="roundRect">
            <a:avLst>
              <a:gd fmla="val 16667" name="adj"/>
            </a:avLst>
          </a:prstGeom>
          <a:solidFill>
            <a:srgbClr val="D7DAE1">
              <a:alpha val="8353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lang="en" sz="4800">
                <a:solidFill>
                  <a:srgbClr val="CF8A87"/>
                </a:solidFill>
                <a:latin typeface="Open Sans"/>
                <a:ea typeface="Open Sans"/>
                <a:cs typeface="Open Sans"/>
                <a:sym typeface="Open Sans"/>
              </a:rPr>
              <a:t>11</a:t>
            </a:r>
            <a:endParaRPr i="0" sz="4800" u="none" cap="none" strike="noStrike">
              <a:solidFill>
                <a:srgbClr val="CF8A87"/>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26"/>
          <p:cNvSpPr/>
          <p:nvPr/>
        </p:nvSpPr>
        <p:spPr>
          <a:xfrm>
            <a:off x="5588800" y="-238225"/>
            <a:ext cx="1030500" cy="1120800"/>
          </a:xfrm>
          <a:prstGeom prst="roundRect">
            <a:avLst>
              <a:gd fmla="val 16667" name="adj"/>
            </a:avLst>
          </a:prstGeom>
          <a:solidFill>
            <a:srgbClr val="D7DAE1">
              <a:alpha val="8353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lang="en" sz="4800">
                <a:solidFill>
                  <a:srgbClr val="CF8A87"/>
                </a:solidFill>
                <a:latin typeface="Open Sans"/>
                <a:ea typeface="Open Sans"/>
                <a:cs typeface="Open Sans"/>
                <a:sym typeface="Open Sans"/>
              </a:rPr>
              <a:t>12</a:t>
            </a:r>
            <a:endParaRPr i="0" sz="4800" u="none" cap="none" strike="noStrike">
              <a:solidFill>
                <a:srgbClr val="CF8A87"/>
              </a:solidFill>
              <a:latin typeface="Open Sans"/>
              <a:ea typeface="Open Sans"/>
              <a:cs typeface="Open Sans"/>
              <a:sym typeface="Open Sans"/>
            </a:endParaRPr>
          </a:p>
        </p:txBody>
      </p:sp>
      <p:sp>
        <p:nvSpPr>
          <p:cNvPr id="374" name="Google Shape;374;p26"/>
          <p:cNvSpPr/>
          <p:nvPr/>
        </p:nvSpPr>
        <p:spPr>
          <a:xfrm>
            <a:off x="151575" y="693125"/>
            <a:ext cx="4420589" cy="1875000"/>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3EFEF"/>
          </a:solidFill>
          <a:ln cap="flat" cmpd="sng" w="9525">
            <a:solidFill>
              <a:srgbClr val="C2C2C2"/>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a:solidFill>
                  <a:srgbClr val="434343"/>
                </a:solidFill>
                <a:latin typeface="Open Sans"/>
                <a:ea typeface="Open Sans"/>
                <a:cs typeface="Open Sans"/>
                <a:sym typeface="Open Sans"/>
              </a:rPr>
              <a:t>   </a:t>
            </a:r>
            <a:r>
              <a:rPr lang="en">
                <a:solidFill>
                  <a:schemeClr val="accent3"/>
                </a:solidFill>
                <a:latin typeface="Open Sans"/>
                <a:ea typeface="Open Sans"/>
                <a:cs typeface="Open Sans"/>
                <a:sym typeface="Open Sans"/>
              </a:rPr>
              <a:t>Example:</a:t>
            </a:r>
            <a:endParaRPr>
              <a:solidFill>
                <a:schemeClr val="accent3"/>
              </a:solidFill>
              <a:latin typeface="Open Sans"/>
              <a:ea typeface="Open Sans"/>
              <a:cs typeface="Open Sans"/>
              <a:sym typeface="Open Sans"/>
            </a:endParaRPr>
          </a:p>
          <a:p>
            <a:pPr indent="0" lvl="0" marL="0" marR="0" rtl="0" algn="l">
              <a:lnSpc>
                <a:spcPct val="100000"/>
              </a:lnSpc>
              <a:spcBef>
                <a:spcPts val="0"/>
              </a:spcBef>
              <a:spcAft>
                <a:spcPts val="0"/>
              </a:spcAft>
              <a:buNone/>
            </a:pPr>
            <a:r>
              <a:rPr lang="en">
                <a:solidFill>
                  <a:schemeClr val="accent3"/>
                </a:solidFill>
                <a:latin typeface="Open Sans"/>
                <a:ea typeface="Open Sans"/>
                <a:cs typeface="Open Sans"/>
                <a:sym typeface="Open Sans"/>
              </a:rPr>
              <a:t>Increase ABP</a:t>
            </a:r>
            <a:endParaRPr>
              <a:solidFill>
                <a:schemeClr val="accent3"/>
              </a:solidFill>
              <a:latin typeface="Open Sans"/>
              <a:ea typeface="Open Sans"/>
              <a:cs typeface="Open Sans"/>
              <a:sym typeface="Open Sans"/>
            </a:endParaRPr>
          </a:p>
          <a:p>
            <a:pPr indent="0" lvl="0" marL="0" marR="0" rtl="0" algn="l">
              <a:lnSpc>
                <a:spcPct val="100000"/>
              </a:lnSpc>
              <a:spcBef>
                <a:spcPts val="0"/>
              </a:spcBef>
              <a:spcAft>
                <a:spcPts val="0"/>
              </a:spcAft>
              <a:buNone/>
            </a:pPr>
            <a:r>
              <a:rPr lang="en">
                <a:solidFill>
                  <a:schemeClr val="accent3"/>
                </a:solidFill>
                <a:latin typeface="Open Sans"/>
                <a:ea typeface="Open Sans"/>
                <a:cs typeface="Open Sans"/>
                <a:sym typeface="Open Sans"/>
              </a:rPr>
              <a:t>   • increase in NaCl delivery to DCT</a:t>
            </a:r>
            <a:endParaRPr>
              <a:solidFill>
                <a:schemeClr val="accent3"/>
              </a:solidFill>
              <a:latin typeface="Open Sans"/>
              <a:ea typeface="Open Sans"/>
              <a:cs typeface="Open Sans"/>
              <a:sym typeface="Open Sans"/>
            </a:endParaRPr>
          </a:p>
          <a:p>
            <a:pPr indent="0" lvl="0" marL="0" marR="0" rtl="0" algn="l">
              <a:lnSpc>
                <a:spcPct val="100000"/>
              </a:lnSpc>
              <a:spcBef>
                <a:spcPts val="0"/>
              </a:spcBef>
              <a:spcAft>
                <a:spcPts val="0"/>
              </a:spcAft>
              <a:buNone/>
            </a:pPr>
            <a:r>
              <a:rPr lang="en">
                <a:solidFill>
                  <a:schemeClr val="accent3"/>
                </a:solidFill>
                <a:latin typeface="Open Sans"/>
                <a:ea typeface="Open Sans"/>
                <a:cs typeface="Open Sans"/>
                <a:sym typeface="Open Sans"/>
              </a:rPr>
              <a:t>   •The macula densa is alerted</a:t>
            </a:r>
            <a:endParaRPr>
              <a:solidFill>
                <a:schemeClr val="accent3"/>
              </a:solidFill>
              <a:latin typeface="Open Sans"/>
              <a:ea typeface="Open Sans"/>
              <a:cs typeface="Open Sans"/>
              <a:sym typeface="Open Sans"/>
            </a:endParaRPr>
          </a:p>
          <a:p>
            <a:pPr indent="0" lvl="0" marL="0" marR="0" rtl="0" algn="l">
              <a:lnSpc>
                <a:spcPct val="100000"/>
              </a:lnSpc>
              <a:spcBef>
                <a:spcPts val="0"/>
              </a:spcBef>
              <a:spcAft>
                <a:spcPts val="0"/>
              </a:spcAft>
              <a:buNone/>
            </a:pPr>
            <a:r>
              <a:rPr lang="en">
                <a:solidFill>
                  <a:schemeClr val="accent3"/>
                </a:solidFill>
                <a:latin typeface="Open Sans"/>
                <a:ea typeface="Open Sans"/>
                <a:cs typeface="Open Sans"/>
                <a:sym typeface="Open Sans"/>
              </a:rPr>
              <a:t>   •GFR is restored by:</a:t>
            </a:r>
            <a:endParaRPr>
              <a:solidFill>
                <a:schemeClr val="accent3"/>
              </a:solidFill>
              <a:latin typeface="Open Sans"/>
              <a:ea typeface="Open Sans"/>
              <a:cs typeface="Open Sans"/>
              <a:sym typeface="Open Sans"/>
            </a:endParaRPr>
          </a:p>
          <a:p>
            <a:pPr indent="0" lvl="0" marL="0" marR="0" rtl="0" algn="l">
              <a:lnSpc>
                <a:spcPct val="100000"/>
              </a:lnSpc>
              <a:spcBef>
                <a:spcPts val="0"/>
              </a:spcBef>
              <a:spcAft>
                <a:spcPts val="0"/>
              </a:spcAft>
              <a:buNone/>
            </a:pPr>
            <a:r>
              <a:rPr lang="en">
                <a:solidFill>
                  <a:schemeClr val="accent3"/>
                </a:solidFill>
                <a:latin typeface="Open Sans"/>
                <a:ea typeface="Open Sans"/>
                <a:cs typeface="Open Sans"/>
                <a:sym typeface="Open Sans"/>
              </a:rPr>
              <a:t>Vasoconstriction of Afferent Release of </a:t>
            </a:r>
            <a:r>
              <a:rPr lang="en">
                <a:solidFill>
                  <a:srgbClr val="990000"/>
                </a:solidFill>
                <a:latin typeface="Open Sans"/>
                <a:ea typeface="Open Sans"/>
                <a:cs typeface="Open Sans"/>
                <a:sym typeface="Open Sans"/>
              </a:rPr>
              <a:t>adenosine</a:t>
            </a:r>
            <a:endParaRPr>
              <a:solidFill>
                <a:srgbClr val="990000"/>
              </a:solidFill>
              <a:latin typeface="Open Sans"/>
              <a:ea typeface="Open Sans"/>
              <a:cs typeface="Open Sans"/>
              <a:sym typeface="Open Sans"/>
            </a:endParaRPr>
          </a:p>
          <a:p>
            <a:pPr indent="0" lvl="0" marL="0" marR="0" rtl="0" algn="l">
              <a:lnSpc>
                <a:spcPct val="100000"/>
              </a:lnSpc>
              <a:spcBef>
                <a:spcPts val="0"/>
              </a:spcBef>
              <a:spcAft>
                <a:spcPts val="0"/>
              </a:spcAft>
              <a:buNone/>
            </a:pPr>
            <a:r>
              <a:rPr lang="en">
                <a:solidFill>
                  <a:schemeClr val="accent3"/>
                </a:solidFill>
                <a:latin typeface="Open Sans"/>
                <a:ea typeface="Open Sans"/>
                <a:cs typeface="Open Sans"/>
                <a:sym typeface="Open Sans"/>
              </a:rPr>
              <a:t>   • GFR is back to normal</a:t>
            </a:r>
            <a:endParaRPr>
              <a:solidFill>
                <a:schemeClr val="accent3"/>
              </a:solidFill>
              <a:latin typeface="Open Sans"/>
              <a:ea typeface="Open Sans"/>
              <a:cs typeface="Open Sans"/>
              <a:sym typeface="Open Sans"/>
            </a:endParaRPr>
          </a:p>
          <a:p>
            <a:pPr indent="0" lvl="0" marL="0" marR="0" rtl="0" algn="ctr">
              <a:lnSpc>
                <a:spcPct val="100000"/>
              </a:lnSpc>
              <a:spcBef>
                <a:spcPts val="0"/>
              </a:spcBef>
              <a:spcAft>
                <a:spcPts val="0"/>
              </a:spcAft>
              <a:buNone/>
            </a:pPr>
            <a:r>
              <a:t/>
            </a:r>
            <a:endParaRPr>
              <a:solidFill>
                <a:srgbClr val="434343"/>
              </a:solidFill>
              <a:latin typeface="Open Sans"/>
              <a:ea typeface="Open Sans"/>
              <a:cs typeface="Open Sans"/>
              <a:sym typeface="Open Sans"/>
            </a:endParaRPr>
          </a:p>
        </p:txBody>
      </p:sp>
      <p:sp>
        <p:nvSpPr>
          <p:cNvPr id="375" name="Google Shape;375;p26"/>
          <p:cNvSpPr/>
          <p:nvPr/>
        </p:nvSpPr>
        <p:spPr>
          <a:xfrm>
            <a:off x="706205" y="289466"/>
            <a:ext cx="1188744" cy="484949"/>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B373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lang="en" sz="1700">
                <a:solidFill>
                  <a:schemeClr val="lt1"/>
                </a:solidFill>
              </a:rPr>
              <a:t>GFR</a:t>
            </a:r>
            <a:endParaRPr b="1" i="0" sz="1700" u="none" cap="none" strike="noStrike">
              <a:solidFill>
                <a:schemeClr val="lt1"/>
              </a:solidFill>
            </a:endParaRPr>
          </a:p>
        </p:txBody>
      </p:sp>
      <p:sp>
        <p:nvSpPr>
          <p:cNvPr id="376" name="Google Shape;376;p26"/>
          <p:cNvSpPr/>
          <p:nvPr/>
        </p:nvSpPr>
        <p:spPr>
          <a:xfrm flipH="1" rot="5400000">
            <a:off x="1347177" y="434230"/>
            <a:ext cx="412277" cy="268127"/>
          </a:xfrm>
          <a:custGeom>
            <a:rect b="b" l="l" r="r" t="t"/>
            <a:pathLst>
              <a:path extrusionOk="0" h="1918" w="2756">
                <a:moveTo>
                  <a:pt x="1757" y="0"/>
                </a:moveTo>
                <a:cubicBezTo>
                  <a:pt x="1693" y="0"/>
                  <a:pt x="1630" y="25"/>
                  <a:pt x="1580" y="75"/>
                </a:cubicBezTo>
                <a:cubicBezTo>
                  <a:pt x="1479" y="176"/>
                  <a:pt x="1479" y="335"/>
                  <a:pt x="1580" y="436"/>
                </a:cubicBezTo>
                <a:lnTo>
                  <a:pt x="1768" y="623"/>
                </a:lnTo>
                <a:cubicBezTo>
                  <a:pt x="1797" y="652"/>
                  <a:pt x="1775" y="702"/>
                  <a:pt x="1739" y="702"/>
                </a:cubicBezTo>
                <a:lnTo>
                  <a:pt x="253" y="702"/>
                </a:lnTo>
                <a:cubicBezTo>
                  <a:pt x="116" y="702"/>
                  <a:pt x="1" y="818"/>
                  <a:pt x="1" y="962"/>
                </a:cubicBezTo>
                <a:cubicBezTo>
                  <a:pt x="1" y="1099"/>
                  <a:pt x="116" y="1215"/>
                  <a:pt x="253" y="1215"/>
                </a:cubicBezTo>
                <a:lnTo>
                  <a:pt x="1739" y="1215"/>
                </a:lnTo>
                <a:cubicBezTo>
                  <a:pt x="1775" y="1215"/>
                  <a:pt x="1797" y="1265"/>
                  <a:pt x="1768" y="1294"/>
                </a:cubicBezTo>
                <a:lnTo>
                  <a:pt x="1580" y="1481"/>
                </a:lnTo>
                <a:cubicBezTo>
                  <a:pt x="1479" y="1582"/>
                  <a:pt x="1479" y="1741"/>
                  <a:pt x="1580" y="1842"/>
                </a:cubicBezTo>
                <a:cubicBezTo>
                  <a:pt x="1631" y="1892"/>
                  <a:pt x="1696" y="1918"/>
                  <a:pt x="1760" y="1918"/>
                </a:cubicBezTo>
                <a:cubicBezTo>
                  <a:pt x="1825" y="1918"/>
                  <a:pt x="1890" y="1892"/>
                  <a:pt x="1941" y="1842"/>
                </a:cubicBezTo>
                <a:lnTo>
                  <a:pt x="2676" y="1106"/>
                </a:lnTo>
                <a:cubicBezTo>
                  <a:pt x="2756" y="1027"/>
                  <a:pt x="2756" y="897"/>
                  <a:pt x="2676" y="811"/>
                </a:cubicBezTo>
                <a:lnTo>
                  <a:pt x="1941" y="82"/>
                </a:lnTo>
                <a:cubicBezTo>
                  <a:pt x="1889" y="27"/>
                  <a:pt x="1823" y="0"/>
                  <a:pt x="175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77" name="Google Shape;377;p26"/>
          <p:cNvPicPr preferRelativeResize="0"/>
          <p:nvPr/>
        </p:nvPicPr>
        <p:blipFill>
          <a:blip r:embed="rId3">
            <a:alphaModFix/>
          </a:blip>
          <a:stretch>
            <a:fillRect/>
          </a:stretch>
        </p:blipFill>
        <p:spPr>
          <a:xfrm>
            <a:off x="4968878" y="1248334"/>
            <a:ext cx="1725175" cy="1787600"/>
          </a:xfrm>
          <a:prstGeom prst="rect">
            <a:avLst/>
          </a:prstGeom>
          <a:noFill/>
          <a:ln>
            <a:noFill/>
          </a:ln>
        </p:spPr>
      </p:pic>
      <p:sp>
        <p:nvSpPr>
          <p:cNvPr id="378" name="Google Shape;378;p26"/>
          <p:cNvSpPr/>
          <p:nvPr/>
        </p:nvSpPr>
        <p:spPr>
          <a:xfrm>
            <a:off x="2364925" y="2825675"/>
            <a:ext cx="1930500" cy="439800"/>
          </a:xfrm>
          <a:prstGeom prst="roundRect">
            <a:avLst>
              <a:gd fmla="val 16667" name="adj"/>
            </a:avLst>
          </a:prstGeom>
          <a:solidFill>
            <a:schemeClr val="dk1"/>
          </a:solidFill>
          <a:ln cap="flat" cmpd="sng" w="9525">
            <a:solidFill>
              <a:schemeClr val="dk1"/>
            </a:solidFill>
            <a:prstDash val="solid"/>
            <a:round/>
            <a:headEnd len="sm" w="sm" type="none"/>
            <a:tailEnd len="sm" w="sm" type="none"/>
          </a:ln>
        </p:spPr>
        <p:txBody>
          <a:bodyPr anchorCtr="0" anchor="t" bIns="121950" lIns="121950" spcFirstLastPara="1" rIns="121950" wrap="square" tIns="121950">
            <a:noAutofit/>
          </a:bodyPr>
          <a:lstStyle/>
          <a:p>
            <a:pPr indent="0" lvl="0" marL="0" rtl="0" algn="ctr">
              <a:lnSpc>
                <a:spcPct val="90000"/>
              </a:lnSpc>
              <a:spcBef>
                <a:spcPts val="0"/>
              </a:spcBef>
              <a:spcAft>
                <a:spcPts val="0"/>
              </a:spcAft>
              <a:buClr>
                <a:srgbClr val="000000"/>
              </a:buClr>
              <a:buSzPts val="4800"/>
              <a:buFont typeface="Arial"/>
              <a:buNone/>
            </a:pPr>
            <a:r>
              <a:t/>
            </a:r>
            <a:endParaRPr b="1" sz="1200">
              <a:solidFill>
                <a:srgbClr val="FFFFFF"/>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500"/>
              <a:buFont typeface="Arial"/>
              <a:buNone/>
            </a:pPr>
            <a:r>
              <a:t/>
            </a:r>
            <a:endParaRPr b="1" sz="1200">
              <a:solidFill>
                <a:srgbClr val="FFFFFF"/>
              </a:solidFill>
              <a:latin typeface="Exo"/>
              <a:ea typeface="Exo"/>
              <a:cs typeface="Exo"/>
              <a:sym typeface="Exo"/>
            </a:endParaRPr>
          </a:p>
        </p:txBody>
      </p:sp>
      <p:sp>
        <p:nvSpPr>
          <p:cNvPr id="379" name="Google Shape;379;p26"/>
          <p:cNvSpPr/>
          <p:nvPr/>
        </p:nvSpPr>
        <p:spPr>
          <a:xfrm>
            <a:off x="2376000" y="3552300"/>
            <a:ext cx="1869900" cy="439800"/>
          </a:xfrm>
          <a:prstGeom prst="roundRect">
            <a:avLst>
              <a:gd fmla="val 16667" name="adj"/>
            </a:avLst>
          </a:prstGeom>
          <a:solidFill>
            <a:schemeClr val="dk1"/>
          </a:solidFill>
          <a:ln cap="flat" cmpd="sng" w="9525">
            <a:solidFill>
              <a:schemeClr val="dk1"/>
            </a:solidFill>
            <a:prstDash val="solid"/>
            <a:round/>
            <a:headEnd len="sm" w="sm" type="none"/>
            <a:tailEnd len="sm" w="sm" type="none"/>
          </a:ln>
        </p:spPr>
        <p:txBody>
          <a:bodyPr anchorCtr="0" anchor="t" bIns="121950" lIns="121950" spcFirstLastPara="1" rIns="121950" wrap="square" tIns="121950">
            <a:noAutofit/>
          </a:bodyPr>
          <a:lstStyle/>
          <a:p>
            <a:pPr indent="0" lvl="0" marL="0" rtl="0" algn="ctr">
              <a:lnSpc>
                <a:spcPct val="90000"/>
              </a:lnSpc>
              <a:spcBef>
                <a:spcPts val="0"/>
              </a:spcBef>
              <a:spcAft>
                <a:spcPts val="0"/>
              </a:spcAft>
              <a:buClr>
                <a:srgbClr val="000000"/>
              </a:buClr>
              <a:buSzPts val="4800"/>
              <a:buFont typeface="Arial"/>
              <a:buNone/>
            </a:pPr>
            <a:r>
              <a:t/>
            </a:r>
            <a:endParaRPr b="1" sz="1200">
              <a:solidFill>
                <a:srgbClr val="FFFFFF"/>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500"/>
              <a:buFont typeface="Arial"/>
              <a:buNone/>
            </a:pPr>
            <a:r>
              <a:t/>
            </a:r>
            <a:endParaRPr b="1" sz="1200">
              <a:solidFill>
                <a:srgbClr val="FFFFFF"/>
              </a:solidFill>
              <a:latin typeface="Exo"/>
              <a:ea typeface="Exo"/>
              <a:cs typeface="Exo"/>
              <a:sym typeface="Exo"/>
            </a:endParaRPr>
          </a:p>
        </p:txBody>
      </p:sp>
      <p:sp>
        <p:nvSpPr>
          <p:cNvPr id="380" name="Google Shape;380;p26"/>
          <p:cNvSpPr/>
          <p:nvPr/>
        </p:nvSpPr>
        <p:spPr>
          <a:xfrm>
            <a:off x="2394925" y="4299375"/>
            <a:ext cx="1784700" cy="439800"/>
          </a:xfrm>
          <a:prstGeom prst="roundRect">
            <a:avLst>
              <a:gd fmla="val 16667" name="adj"/>
            </a:avLst>
          </a:prstGeom>
          <a:solidFill>
            <a:schemeClr val="dk1"/>
          </a:solidFill>
          <a:ln cap="flat" cmpd="sng" w="9525">
            <a:solidFill>
              <a:schemeClr val="dk1"/>
            </a:solidFill>
            <a:prstDash val="solid"/>
            <a:round/>
            <a:headEnd len="sm" w="sm" type="none"/>
            <a:tailEnd len="sm" w="sm" type="none"/>
          </a:ln>
        </p:spPr>
        <p:txBody>
          <a:bodyPr anchorCtr="0" anchor="t" bIns="121950" lIns="121950" spcFirstLastPara="1" rIns="121950" wrap="square" tIns="121950">
            <a:noAutofit/>
          </a:bodyPr>
          <a:lstStyle/>
          <a:p>
            <a:pPr indent="0" lvl="0" marL="0" rtl="0" algn="ctr">
              <a:lnSpc>
                <a:spcPct val="90000"/>
              </a:lnSpc>
              <a:spcBef>
                <a:spcPts val="0"/>
              </a:spcBef>
              <a:spcAft>
                <a:spcPts val="0"/>
              </a:spcAft>
              <a:buClr>
                <a:srgbClr val="000000"/>
              </a:buClr>
              <a:buSzPts val="4800"/>
              <a:buFont typeface="Arial"/>
              <a:buNone/>
            </a:pPr>
            <a:r>
              <a:rPr lang="en" sz="1200">
                <a:solidFill>
                  <a:srgbClr val="FFFFFF"/>
                </a:solidFill>
                <a:latin typeface="Open Sans"/>
                <a:ea typeface="Open Sans"/>
                <a:cs typeface="Open Sans"/>
                <a:sym typeface="Open Sans"/>
              </a:rPr>
              <a:t>GFR</a:t>
            </a:r>
            <a:endParaRPr sz="1200">
              <a:solidFill>
                <a:srgbClr val="FFFFFF"/>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500"/>
              <a:buFont typeface="Arial"/>
              <a:buNone/>
            </a:pPr>
            <a:r>
              <a:t/>
            </a:r>
            <a:endParaRPr b="1" sz="1200">
              <a:solidFill>
                <a:srgbClr val="FFFFFF"/>
              </a:solidFill>
              <a:latin typeface="Exo"/>
              <a:ea typeface="Exo"/>
              <a:cs typeface="Exo"/>
              <a:sym typeface="Exo"/>
            </a:endParaRPr>
          </a:p>
        </p:txBody>
      </p:sp>
      <p:sp>
        <p:nvSpPr>
          <p:cNvPr id="381" name="Google Shape;381;p26"/>
          <p:cNvSpPr/>
          <p:nvPr/>
        </p:nvSpPr>
        <p:spPr>
          <a:xfrm>
            <a:off x="2376000" y="5044075"/>
            <a:ext cx="1839900" cy="439800"/>
          </a:xfrm>
          <a:prstGeom prst="roundRect">
            <a:avLst>
              <a:gd fmla="val 16667" name="adj"/>
            </a:avLst>
          </a:prstGeom>
          <a:solidFill>
            <a:schemeClr val="dk1"/>
          </a:solidFill>
          <a:ln cap="flat" cmpd="sng" w="9525">
            <a:solidFill>
              <a:schemeClr val="dk1"/>
            </a:solidFill>
            <a:prstDash val="solid"/>
            <a:round/>
            <a:headEnd len="sm" w="sm" type="none"/>
            <a:tailEnd len="sm" w="sm" type="none"/>
          </a:ln>
        </p:spPr>
        <p:txBody>
          <a:bodyPr anchorCtr="0" anchor="t" bIns="121950" lIns="121950" spcFirstLastPara="1" rIns="121950" wrap="square" tIns="121950">
            <a:noAutofit/>
          </a:bodyPr>
          <a:lstStyle/>
          <a:p>
            <a:pPr indent="0" lvl="0" marL="0" rtl="0" algn="ctr">
              <a:lnSpc>
                <a:spcPct val="90000"/>
              </a:lnSpc>
              <a:spcBef>
                <a:spcPts val="0"/>
              </a:spcBef>
              <a:spcAft>
                <a:spcPts val="0"/>
              </a:spcAft>
              <a:buClr>
                <a:srgbClr val="000000"/>
              </a:buClr>
              <a:buSzPts val="4800"/>
              <a:buFont typeface="Arial"/>
              <a:buNone/>
            </a:pPr>
            <a:r>
              <a:t/>
            </a:r>
            <a:endParaRPr b="1" sz="1200">
              <a:solidFill>
                <a:srgbClr val="FFFFFF"/>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500"/>
              <a:buFont typeface="Arial"/>
              <a:buNone/>
            </a:pPr>
            <a:r>
              <a:t/>
            </a:r>
            <a:endParaRPr b="1" sz="1200">
              <a:solidFill>
                <a:srgbClr val="FFFFFF"/>
              </a:solidFill>
              <a:latin typeface="Exo"/>
              <a:ea typeface="Exo"/>
              <a:cs typeface="Exo"/>
              <a:sym typeface="Exo"/>
            </a:endParaRPr>
          </a:p>
        </p:txBody>
      </p:sp>
      <p:sp>
        <p:nvSpPr>
          <p:cNvPr id="382" name="Google Shape;382;p26"/>
          <p:cNvSpPr/>
          <p:nvPr/>
        </p:nvSpPr>
        <p:spPr>
          <a:xfrm>
            <a:off x="2394925" y="5763575"/>
            <a:ext cx="1839900" cy="485100"/>
          </a:xfrm>
          <a:prstGeom prst="roundRect">
            <a:avLst>
              <a:gd fmla="val 16667" name="adj"/>
            </a:avLst>
          </a:prstGeom>
          <a:solidFill>
            <a:schemeClr val="dk1"/>
          </a:solidFill>
          <a:ln cap="flat" cmpd="sng" w="9525">
            <a:solidFill>
              <a:schemeClr val="dk1"/>
            </a:solidFill>
            <a:prstDash val="solid"/>
            <a:round/>
            <a:headEnd len="sm" w="sm" type="none"/>
            <a:tailEnd len="sm" w="sm" type="none"/>
          </a:ln>
        </p:spPr>
        <p:txBody>
          <a:bodyPr anchorCtr="0" anchor="t" bIns="121950" lIns="121950" spcFirstLastPara="1" rIns="121950" wrap="square" tIns="121950">
            <a:noAutofit/>
          </a:bodyPr>
          <a:lstStyle/>
          <a:p>
            <a:pPr indent="0" lvl="0" marL="0" rtl="0" algn="ctr">
              <a:lnSpc>
                <a:spcPct val="90000"/>
              </a:lnSpc>
              <a:spcBef>
                <a:spcPts val="0"/>
              </a:spcBef>
              <a:spcAft>
                <a:spcPts val="0"/>
              </a:spcAft>
              <a:buClr>
                <a:srgbClr val="000000"/>
              </a:buClr>
              <a:buSzPts val="4800"/>
              <a:buFont typeface="Arial"/>
              <a:buNone/>
            </a:pPr>
            <a:r>
              <a:t/>
            </a:r>
            <a:endParaRPr b="1" sz="1200">
              <a:solidFill>
                <a:srgbClr val="FFFFFF"/>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500"/>
              <a:buFont typeface="Arial"/>
              <a:buNone/>
            </a:pPr>
            <a:r>
              <a:t/>
            </a:r>
            <a:endParaRPr b="1" sz="1200">
              <a:solidFill>
                <a:srgbClr val="FFFFFF"/>
              </a:solidFill>
              <a:latin typeface="Exo"/>
              <a:ea typeface="Exo"/>
              <a:cs typeface="Exo"/>
              <a:sym typeface="Exo"/>
            </a:endParaRPr>
          </a:p>
        </p:txBody>
      </p:sp>
      <p:sp>
        <p:nvSpPr>
          <p:cNvPr id="383" name="Google Shape;383;p26"/>
          <p:cNvSpPr/>
          <p:nvPr/>
        </p:nvSpPr>
        <p:spPr>
          <a:xfrm>
            <a:off x="2376100" y="6562025"/>
            <a:ext cx="1839900" cy="439800"/>
          </a:xfrm>
          <a:prstGeom prst="roundRect">
            <a:avLst>
              <a:gd fmla="val 16667" name="adj"/>
            </a:avLst>
          </a:prstGeom>
          <a:solidFill>
            <a:schemeClr val="dk1"/>
          </a:solidFill>
          <a:ln cap="flat" cmpd="sng" w="9525">
            <a:solidFill>
              <a:schemeClr val="dk1"/>
            </a:solidFill>
            <a:prstDash val="solid"/>
            <a:round/>
            <a:headEnd len="sm" w="sm" type="none"/>
            <a:tailEnd len="sm" w="sm" type="none"/>
          </a:ln>
        </p:spPr>
        <p:txBody>
          <a:bodyPr anchorCtr="0" anchor="t" bIns="121950" lIns="121950" spcFirstLastPara="1" rIns="121950" wrap="square" tIns="121950">
            <a:noAutofit/>
          </a:bodyPr>
          <a:lstStyle/>
          <a:p>
            <a:pPr indent="0" lvl="0" marL="0" rtl="0" algn="ctr">
              <a:lnSpc>
                <a:spcPct val="90000"/>
              </a:lnSpc>
              <a:spcBef>
                <a:spcPts val="0"/>
              </a:spcBef>
              <a:spcAft>
                <a:spcPts val="0"/>
              </a:spcAft>
              <a:buClr>
                <a:srgbClr val="000000"/>
              </a:buClr>
              <a:buSzPts val="4800"/>
              <a:buFont typeface="Arial"/>
              <a:buNone/>
            </a:pPr>
            <a:r>
              <a:t/>
            </a:r>
            <a:endParaRPr b="1" sz="1200">
              <a:solidFill>
                <a:srgbClr val="FFFFFF"/>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500"/>
              <a:buFont typeface="Arial"/>
              <a:buNone/>
            </a:pPr>
            <a:r>
              <a:t/>
            </a:r>
            <a:endParaRPr b="1" sz="1200">
              <a:solidFill>
                <a:srgbClr val="FFFFFF"/>
              </a:solidFill>
              <a:latin typeface="Exo"/>
              <a:ea typeface="Exo"/>
              <a:cs typeface="Exo"/>
              <a:sym typeface="Exo"/>
            </a:endParaRPr>
          </a:p>
        </p:txBody>
      </p:sp>
      <p:sp>
        <p:nvSpPr>
          <p:cNvPr id="384" name="Google Shape;384;p26"/>
          <p:cNvSpPr txBox="1"/>
          <p:nvPr/>
        </p:nvSpPr>
        <p:spPr>
          <a:xfrm>
            <a:off x="2376100" y="2853975"/>
            <a:ext cx="2073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FFFFFF"/>
                </a:solidFill>
                <a:latin typeface="Open Sans"/>
                <a:ea typeface="Open Sans"/>
                <a:cs typeface="Open Sans"/>
                <a:sym typeface="Open Sans"/>
              </a:rPr>
              <a:t>renal Arteriolar Pressure</a:t>
            </a:r>
            <a:endParaRPr sz="1200">
              <a:solidFill>
                <a:srgbClr val="FFFFFF"/>
              </a:solidFill>
              <a:latin typeface="Open Sans"/>
              <a:ea typeface="Open Sans"/>
              <a:cs typeface="Open Sans"/>
              <a:sym typeface="Open Sans"/>
            </a:endParaRPr>
          </a:p>
        </p:txBody>
      </p:sp>
      <p:sp>
        <p:nvSpPr>
          <p:cNvPr id="385" name="Google Shape;385;p26"/>
          <p:cNvSpPr txBox="1"/>
          <p:nvPr/>
        </p:nvSpPr>
        <p:spPr>
          <a:xfrm>
            <a:off x="2195424" y="3507325"/>
            <a:ext cx="22194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rgbClr val="FFFFFF"/>
                </a:solidFill>
                <a:latin typeface="Open Sans"/>
                <a:ea typeface="Open Sans"/>
                <a:cs typeface="Open Sans"/>
                <a:sym typeface="Open Sans"/>
              </a:rPr>
              <a:t>glomerular capillary Pressure</a:t>
            </a:r>
            <a:endParaRPr sz="1200">
              <a:solidFill>
                <a:srgbClr val="FFFFFF"/>
              </a:solidFill>
              <a:latin typeface="Open Sans"/>
              <a:ea typeface="Open Sans"/>
              <a:cs typeface="Open Sans"/>
              <a:sym typeface="Open Sans"/>
            </a:endParaRPr>
          </a:p>
        </p:txBody>
      </p:sp>
      <p:sp>
        <p:nvSpPr>
          <p:cNvPr id="386" name="Google Shape;386;p26"/>
          <p:cNvSpPr txBox="1"/>
          <p:nvPr/>
        </p:nvSpPr>
        <p:spPr>
          <a:xfrm>
            <a:off x="2296361" y="4976263"/>
            <a:ext cx="19992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rgbClr val="FFFFFF"/>
                </a:solidFill>
                <a:latin typeface="Open Sans"/>
                <a:ea typeface="Open Sans"/>
                <a:cs typeface="Open Sans"/>
                <a:sym typeface="Open Sans"/>
              </a:rPr>
              <a:t>Solutes reabsorption in proximal tubule </a:t>
            </a:r>
            <a:endParaRPr sz="1200">
              <a:solidFill>
                <a:srgbClr val="FFFFFF"/>
              </a:solidFill>
              <a:latin typeface="Open Sans"/>
              <a:ea typeface="Open Sans"/>
              <a:cs typeface="Open Sans"/>
              <a:sym typeface="Open Sans"/>
            </a:endParaRPr>
          </a:p>
        </p:txBody>
      </p:sp>
      <p:sp>
        <p:nvSpPr>
          <p:cNvPr id="387" name="Google Shape;387;p26"/>
          <p:cNvSpPr txBox="1"/>
          <p:nvPr/>
        </p:nvSpPr>
        <p:spPr>
          <a:xfrm>
            <a:off x="2298443" y="5754738"/>
            <a:ext cx="20733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rgbClr val="FFFFFF"/>
                </a:solidFill>
                <a:latin typeface="Open Sans"/>
                <a:ea typeface="Open Sans"/>
                <a:cs typeface="Open Sans"/>
                <a:sym typeface="Open Sans"/>
              </a:rPr>
              <a:t>Solutes reabsorption in thick </a:t>
            </a:r>
            <a:r>
              <a:rPr lang="en" sz="1200">
                <a:solidFill>
                  <a:srgbClr val="FFFFFF"/>
                </a:solidFill>
                <a:latin typeface="Open Sans"/>
                <a:ea typeface="Open Sans"/>
                <a:cs typeface="Open Sans"/>
                <a:sym typeface="Open Sans"/>
              </a:rPr>
              <a:t>ascending limb</a:t>
            </a:r>
            <a:endParaRPr sz="1200">
              <a:solidFill>
                <a:srgbClr val="FFFFFF"/>
              </a:solidFill>
              <a:latin typeface="Open Sans"/>
              <a:ea typeface="Open Sans"/>
              <a:cs typeface="Open Sans"/>
              <a:sym typeface="Open Sans"/>
            </a:endParaRPr>
          </a:p>
        </p:txBody>
      </p:sp>
      <p:sp>
        <p:nvSpPr>
          <p:cNvPr id="388" name="Google Shape;388;p26"/>
          <p:cNvSpPr txBox="1"/>
          <p:nvPr/>
        </p:nvSpPr>
        <p:spPr>
          <a:xfrm>
            <a:off x="2259400" y="6506838"/>
            <a:ext cx="20733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rgbClr val="FFFFFF"/>
                </a:solidFill>
                <a:latin typeface="Open Sans"/>
                <a:ea typeface="Open Sans"/>
                <a:cs typeface="Open Sans"/>
                <a:sym typeface="Open Sans"/>
              </a:rPr>
              <a:t>Salt and fluid delivery to the distal tubule</a:t>
            </a:r>
            <a:endParaRPr sz="1200">
              <a:solidFill>
                <a:srgbClr val="FFFFFF"/>
              </a:solidFill>
              <a:latin typeface="Open Sans"/>
              <a:ea typeface="Open Sans"/>
              <a:cs typeface="Open Sans"/>
              <a:sym typeface="Open Sans"/>
            </a:endParaRPr>
          </a:p>
        </p:txBody>
      </p:sp>
      <p:cxnSp>
        <p:nvCxnSpPr>
          <p:cNvPr id="389" name="Google Shape;389;p26"/>
          <p:cNvCxnSpPr/>
          <p:nvPr/>
        </p:nvCxnSpPr>
        <p:spPr>
          <a:xfrm flipH="1">
            <a:off x="3331947" y="3265472"/>
            <a:ext cx="6300" cy="302100"/>
          </a:xfrm>
          <a:prstGeom prst="straightConnector1">
            <a:avLst/>
          </a:prstGeom>
          <a:noFill/>
          <a:ln cap="flat" cmpd="sng" w="9525">
            <a:solidFill>
              <a:schemeClr val="accent3"/>
            </a:solidFill>
            <a:prstDash val="solid"/>
            <a:miter lim="800000"/>
            <a:headEnd len="med" w="med" type="none"/>
            <a:tailEnd len="lg" w="lg" type="stealth"/>
          </a:ln>
        </p:spPr>
      </p:cxnSp>
      <p:cxnSp>
        <p:nvCxnSpPr>
          <p:cNvPr id="390" name="Google Shape;390;p26"/>
          <p:cNvCxnSpPr/>
          <p:nvPr/>
        </p:nvCxnSpPr>
        <p:spPr>
          <a:xfrm flipH="1">
            <a:off x="3331947" y="3992097"/>
            <a:ext cx="6300" cy="302100"/>
          </a:xfrm>
          <a:prstGeom prst="straightConnector1">
            <a:avLst/>
          </a:prstGeom>
          <a:noFill/>
          <a:ln cap="flat" cmpd="sng" w="9525">
            <a:solidFill>
              <a:schemeClr val="accent3"/>
            </a:solidFill>
            <a:prstDash val="solid"/>
            <a:miter lim="800000"/>
            <a:headEnd len="med" w="med" type="none"/>
            <a:tailEnd len="lg" w="lg" type="stealth"/>
          </a:ln>
        </p:spPr>
      </p:cxnSp>
      <p:cxnSp>
        <p:nvCxnSpPr>
          <p:cNvPr id="391" name="Google Shape;391;p26"/>
          <p:cNvCxnSpPr/>
          <p:nvPr/>
        </p:nvCxnSpPr>
        <p:spPr>
          <a:xfrm flipH="1">
            <a:off x="3301972" y="4739172"/>
            <a:ext cx="6300" cy="302100"/>
          </a:xfrm>
          <a:prstGeom prst="straightConnector1">
            <a:avLst/>
          </a:prstGeom>
          <a:noFill/>
          <a:ln cap="flat" cmpd="sng" w="9525">
            <a:solidFill>
              <a:schemeClr val="accent3"/>
            </a:solidFill>
            <a:prstDash val="solid"/>
            <a:miter lim="800000"/>
            <a:headEnd len="med" w="med" type="none"/>
            <a:tailEnd len="lg" w="lg" type="stealth"/>
          </a:ln>
        </p:spPr>
      </p:cxnSp>
      <p:cxnSp>
        <p:nvCxnSpPr>
          <p:cNvPr id="392" name="Google Shape;392;p26"/>
          <p:cNvCxnSpPr/>
          <p:nvPr/>
        </p:nvCxnSpPr>
        <p:spPr>
          <a:xfrm flipH="1">
            <a:off x="3275422" y="5487209"/>
            <a:ext cx="6300" cy="302100"/>
          </a:xfrm>
          <a:prstGeom prst="straightConnector1">
            <a:avLst/>
          </a:prstGeom>
          <a:noFill/>
          <a:ln cap="flat" cmpd="sng" w="9525">
            <a:solidFill>
              <a:schemeClr val="accent3"/>
            </a:solidFill>
            <a:prstDash val="solid"/>
            <a:miter lim="800000"/>
            <a:headEnd len="med" w="med" type="none"/>
            <a:tailEnd len="lg" w="lg" type="stealth"/>
          </a:ln>
        </p:spPr>
      </p:cxnSp>
      <p:cxnSp>
        <p:nvCxnSpPr>
          <p:cNvPr id="393" name="Google Shape;393;p26"/>
          <p:cNvCxnSpPr/>
          <p:nvPr/>
        </p:nvCxnSpPr>
        <p:spPr>
          <a:xfrm flipH="1">
            <a:off x="3269122" y="6248684"/>
            <a:ext cx="6300" cy="302100"/>
          </a:xfrm>
          <a:prstGeom prst="straightConnector1">
            <a:avLst/>
          </a:prstGeom>
          <a:noFill/>
          <a:ln cap="flat" cmpd="sng" w="9525">
            <a:solidFill>
              <a:schemeClr val="accent3"/>
            </a:solidFill>
            <a:prstDash val="solid"/>
            <a:miter lim="800000"/>
            <a:headEnd len="med" w="med" type="none"/>
            <a:tailEnd len="lg" w="lg" type="stealth"/>
          </a:ln>
        </p:spPr>
      </p:cxnSp>
      <p:cxnSp>
        <p:nvCxnSpPr>
          <p:cNvPr id="394" name="Google Shape;394;p26"/>
          <p:cNvCxnSpPr/>
          <p:nvPr/>
        </p:nvCxnSpPr>
        <p:spPr>
          <a:xfrm>
            <a:off x="4215899" y="6726824"/>
            <a:ext cx="655200" cy="14700"/>
          </a:xfrm>
          <a:prstGeom prst="straightConnector1">
            <a:avLst/>
          </a:prstGeom>
          <a:noFill/>
          <a:ln cap="flat" cmpd="sng" w="9525">
            <a:solidFill>
              <a:schemeClr val="accent3"/>
            </a:solidFill>
            <a:prstDash val="solid"/>
            <a:round/>
            <a:headEnd len="med" w="med" type="none"/>
            <a:tailEnd len="med" w="med" type="none"/>
          </a:ln>
        </p:spPr>
      </p:cxnSp>
      <p:cxnSp>
        <p:nvCxnSpPr>
          <p:cNvPr id="395" name="Google Shape;395;p26"/>
          <p:cNvCxnSpPr/>
          <p:nvPr/>
        </p:nvCxnSpPr>
        <p:spPr>
          <a:xfrm rot="10800000">
            <a:off x="4856200" y="3040925"/>
            <a:ext cx="15000" cy="3713400"/>
          </a:xfrm>
          <a:prstGeom prst="straightConnector1">
            <a:avLst/>
          </a:prstGeom>
          <a:noFill/>
          <a:ln cap="flat" cmpd="sng" w="9525">
            <a:solidFill>
              <a:schemeClr val="accent3"/>
            </a:solidFill>
            <a:prstDash val="solid"/>
            <a:round/>
            <a:headEnd len="med" w="med" type="none"/>
            <a:tailEnd len="med" w="med" type="none"/>
          </a:ln>
        </p:spPr>
      </p:cxnSp>
      <p:cxnSp>
        <p:nvCxnSpPr>
          <p:cNvPr id="396" name="Google Shape;396;p26"/>
          <p:cNvCxnSpPr/>
          <p:nvPr/>
        </p:nvCxnSpPr>
        <p:spPr>
          <a:xfrm>
            <a:off x="4295549" y="3035924"/>
            <a:ext cx="563700" cy="3600"/>
          </a:xfrm>
          <a:prstGeom prst="straightConnector1">
            <a:avLst/>
          </a:prstGeom>
          <a:noFill/>
          <a:ln cap="flat" cmpd="sng" w="9525">
            <a:solidFill>
              <a:schemeClr val="accent3"/>
            </a:solidFill>
            <a:prstDash val="solid"/>
            <a:round/>
            <a:headEnd len="med" w="med" type="stealth"/>
            <a:tailEnd len="med" w="med" type="none"/>
          </a:ln>
        </p:spPr>
      </p:cxnSp>
      <p:sp>
        <p:nvSpPr>
          <p:cNvPr id="397" name="Google Shape;397;p26"/>
          <p:cNvSpPr/>
          <p:nvPr/>
        </p:nvSpPr>
        <p:spPr>
          <a:xfrm>
            <a:off x="4923500" y="4156125"/>
            <a:ext cx="1839900" cy="726300"/>
          </a:xfrm>
          <a:prstGeom prst="roundRect">
            <a:avLst>
              <a:gd fmla="val 16667" name="adj"/>
            </a:avLst>
          </a:prstGeom>
          <a:noFill/>
          <a:ln cap="flat" cmpd="sng" w="9525">
            <a:solidFill>
              <a:srgbClr val="EA9999"/>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latin typeface="Open Sans"/>
              <a:ea typeface="Open Sans"/>
              <a:cs typeface="Open Sans"/>
              <a:sym typeface="Open Sans"/>
            </a:endParaRPr>
          </a:p>
          <a:p>
            <a:pPr indent="0" lvl="0" marL="0" rtl="0" algn="l">
              <a:spcBef>
                <a:spcPts val="0"/>
              </a:spcBef>
              <a:spcAft>
                <a:spcPts val="0"/>
              </a:spcAft>
              <a:buNone/>
            </a:pPr>
            <a:r>
              <a:t/>
            </a:r>
            <a:endParaRPr sz="1300">
              <a:latin typeface="Open Sans"/>
              <a:ea typeface="Open Sans"/>
              <a:cs typeface="Open Sans"/>
              <a:sym typeface="Open Sans"/>
            </a:endParaRPr>
          </a:p>
        </p:txBody>
      </p:sp>
      <p:cxnSp>
        <p:nvCxnSpPr>
          <p:cNvPr id="398" name="Google Shape;398;p26"/>
          <p:cNvCxnSpPr/>
          <p:nvPr/>
        </p:nvCxnSpPr>
        <p:spPr>
          <a:xfrm>
            <a:off x="1831224" y="4515099"/>
            <a:ext cx="563700" cy="3600"/>
          </a:xfrm>
          <a:prstGeom prst="straightConnector1">
            <a:avLst/>
          </a:prstGeom>
          <a:noFill/>
          <a:ln cap="flat" cmpd="sng" w="9525">
            <a:solidFill>
              <a:schemeClr val="accent3"/>
            </a:solidFill>
            <a:prstDash val="solid"/>
            <a:round/>
            <a:headEnd len="med" w="med" type="none"/>
            <a:tailEnd len="med" w="med" type="none"/>
          </a:ln>
        </p:spPr>
      </p:cxnSp>
      <p:cxnSp>
        <p:nvCxnSpPr>
          <p:cNvPr id="399" name="Google Shape;399;p26"/>
          <p:cNvCxnSpPr/>
          <p:nvPr/>
        </p:nvCxnSpPr>
        <p:spPr>
          <a:xfrm flipH="1" rot="10800000">
            <a:off x="1811835" y="4515264"/>
            <a:ext cx="18900" cy="1516800"/>
          </a:xfrm>
          <a:prstGeom prst="straightConnector1">
            <a:avLst/>
          </a:prstGeom>
          <a:noFill/>
          <a:ln cap="flat" cmpd="sng" w="9525">
            <a:solidFill>
              <a:schemeClr val="accent3"/>
            </a:solidFill>
            <a:prstDash val="solid"/>
            <a:round/>
            <a:headEnd len="med" w="med" type="none"/>
            <a:tailEnd len="med" w="med" type="none"/>
          </a:ln>
        </p:spPr>
      </p:cxnSp>
      <p:cxnSp>
        <p:nvCxnSpPr>
          <p:cNvPr id="400" name="Google Shape;400;p26"/>
          <p:cNvCxnSpPr/>
          <p:nvPr/>
        </p:nvCxnSpPr>
        <p:spPr>
          <a:xfrm>
            <a:off x="1831224" y="5280387"/>
            <a:ext cx="563700" cy="3600"/>
          </a:xfrm>
          <a:prstGeom prst="straightConnector1">
            <a:avLst/>
          </a:prstGeom>
          <a:noFill/>
          <a:ln cap="flat" cmpd="sng" w="9525">
            <a:solidFill>
              <a:schemeClr val="accent3"/>
            </a:solidFill>
            <a:prstDash val="solid"/>
            <a:round/>
            <a:headEnd len="med" w="med" type="none"/>
            <a:tailEnd len="med" w="med" type="stealth"/>
          </a:ln>
        </p:spPr>
      </p:cxnSp>
      <p:cxnSp>
        <p:nvCxnSpPr>
          <p:cNvPr id="401" name="Google Shape;401;p26"/>
          <p:cNvCxnSpPr/>
          <p:nvPr/>
        </p:nvCxnSpPr>
        <p:spPr>
          <a:xfrm>
            <a:off x="1831224" y="6014874"/>
            <a:ext cx="563700" cy="3600"/>
          </a:xfrm>
          <a:prstGeom prst="straightConnector1">
            <a:avLst/>
          </a:prstGeom>
          <a:noFill/>
          <a:ln cap="flat" cmpd="sng" w="9525">
            <a:solidFill>
              <a:schemeClr val="accent3"/>
            </a:solidFill>
            <a:prstDash val="solid"/>
            <a:round/>
            <a:headEnd len="med" w="med" type="none"/>
            <a:tailEnd len="med" w="med" type="stealth"/>
          </a:ln>
        </p:spPr>
      </p:cxnSp>
      <p:sp>
        <p:nvSpPr>
          <p:cNvPr id="402" name="Google Shape;402;p26"/>
          <p:cNvSpPr/>
          <p:nvPr/>
        </p:nvSpPr>
        <p:spPr>
          <a:xfrm>
            <a:off x="9825" y="4874000"/>
            <a:ext cx="1725300" cy="615600"/>
          </a:xfrm>
          <a:prstGeom prst="roundRect">
            <a:avLst>
              <a:gd fmla="val 16667" name="adj"/>
            </a:avLst>
          </a:prstGeom>
          <a:noFill/>
          <a:ln cap="flat" cmpd="sng" w="9525">
            <a:solidFill>
              <a:srgbClr val="EA9999"/>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200">
              <a:latin typeface="Open Sans"/>
              <a:ea typeface="Open Sans"/>
              <a:cs typeface="Open Sans"/>
              <a:sym typeface="Open Sans"/>
            </a:endParaRPr>
          </a:p>
          <a:p>
            <a:pPr indent="0" lvl="0" marL="0" rtl="0" algn="l">
              <a:spcBef>
                <a:spcPts val="0"/>
              </a:spcBef>
              <a:spcAft>
                <a:spcPts val="0"/>
              </a:spcAft>
              <a:buNone/>
            </a:pPr>
            <a:r>
              <a:t/>
            </a:r>
            <a:endParaRPr sz="1300">
              <a:latin typeface="Open Sans"/>
              <a:ea typeface="Open Sans"/>
              <a:cs typeface="Open Sans"/>
              <a:sym typeface="Open Sans"/>
            </a:endParaRPr>
          </a:p>
        </p:txBody>
      </p:sp>
      <p:sp>
        <p:nvSpPr>
          <p:cNvPr id="403" name="Google Shape;403;p26"/>
          <p:cNvSpPr txBox="1"/>
          <p:nvPr/>
        </p:nvSpPr>
        <p:spPr>
          <a:xfrm>
            <a:off x="256375" y="7335150"/>
            <a:ext cx="3336600" cy="2493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latin typeface="Open Sans"/>
                <a:ea typeface="Open Sans"/>
                <a:cs typeface="Open Sans"/>
                <a:sym typeface="Open Sans"/>
              </a:rPr>
              <a:t>An increase in GFR causes an increase in the reabsorption of solutes, and consequently of water, primarily in the proximal tubule, so that in general the percentage of the solute reabsorbed is held constant. This process is called glomerulotubular balance , and it is particularly prominent for Na +</a:t>
            </a:r>
            <a:endParaRPr sz="1500">
              <a:latin typeface="Open Sans"/>
              <a:ea typeface="Open Sans"/>
              <a:cs typeface="Open Sans"/>
              <a:sym typeface="Open Sans"/>
            </a:endParaRPr>
          </a:p>
          <a:p>
            <a:pPr indent="0" lvl="0" marL="0" rtl="0" algn="l">
              <a:spcBef>
                <a:spcPts val="0"/>
              </a:spcBef>
              <a:spcAft>
                <a:spcPts val="0"/>
              </a:spcAft>
              <a:buNone/>
            </a:pPr>
            <a:r>
              <a:t/>
            </a:r>
            <a:endParaRPr sz="1500">
              <a:latin typeface="Open Sans"/>
              <a:ea typeface="Open Sans"/>
              <a:cs typeface="Open Sans"/>
              <a:sym typeface="Open Sans"/>
            </a:endParaRPr>
          </a:p>
        </p:txBody>
      </p:sp>
      <p:sp>
        <p:nvSpPr>
          <p:cNvPr id="404" name="Google Shape;404;p26"/>
          <p:cNvSpPr/>
          <p:nvPr/>
        </p:nvSpPr>
        <p:spPr>
          <a:xfrm>
            <a:off x="60025" y="7319125"/>
            <a:ext cx="3576900" cy="2322300"/>
          </a:xfrm>
          <a:prstGeom prst="roundRect">
            <a:avLst>
              <a:gd fmla="val 16667" name="adj"/>
            </a:avLst>
          </a:prstGeom>
          <a:noFill/>
          <a:ln cap="flat" cmpd="sng" w="9525">
            <a:solidFill>
              <a:srgbClr val="EA999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405" name="Google Shape;405;p26"/>
          <p:cNvSpPr/>
          <p:nvPr/>
        </p:nvSpPr>
        <p:spPr>
          <a:xfrm>
            <a:off x="3957625" y="7258950"/>
            <a:ext cx="2661900" cy="2322300"/>
          </a:xfrm>
          <a:prstGeom prst="roundRect">
            <a:avLst>
              <a:gd fmla="val 16667" name="adj"/>
            </a:avLst>
          </a:prstGeom>
          <a:noFill/>
          <a:ln cap="flat" cmpd="sng" w="9525">
            <a:solidFill>
              <a:srgbClr val="EA999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500">
                <a:latin typeface="Open Sans"/>
                <a:ea typeface="Open Sans"/>
                <a:cs typeface="Open Sans"/>
                <a:sym typeface="Open Sans"/>
              </a:rPr>
              <a:t>Signals from the renal tubule in each nephron feed back to affect filtration in its glomerulus.</a:t>
            </a:r>
            <a:endParaRPr sz="1500">
              <a:latin typeface="Open Sans"/>
              <a:ea typeface="Open Sans"/>
              <a:cs typeface="Open Sans"/>
              <a:sym typeface="Open Sans"/>
            </a:endParaRPr>
          </a:p>
          <a:p>
            <a:pPr indent="0" lvl="0" marL="0" rtl="0" algn="l">
              <a:spcBef>
                <a:spcPts val="0"/>
              </a:spcBef>
              <a:spcAft>
                <a:spcPts val="0"/>
              </a:spcAft>
              <a:buNone/>
            </a:pPr>
            <a:r>
              <a:t/>
            </a:r>
            <a:endParaRPr sz="1300">
              <a:latin typeface="Open Sans"/>
              <a:ea typeface="Open Sans"/>
              <a:cs typeface="Open Sans"/>
              <a:sym typeface="Open Sans"/>
            </a:endParaRPr>
          </a:p>
        </p:txBody>
      </p:sp>
      <p:sp>
        <p:nvSpPr>
          <p:cNvPr id="406" name="Google Shape;406;p26"/>
          <p:cNvSpPr txBox="1"/>
          <p:nvPr/>
        </p:nvSpPr>
        <p:spPr>
          <a:xfrm>
            <a:off x="4854150" y="4227800"/>
            <a:ext cx="19305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300">
                <a:latin typeface="Open Sans"/>
                <a:ea typeface="Open Sans"/>
                <a:cs typeface="Open Sans"/>
                <a:sym typeface="Open Sans"/>
              </a:rPr>
              <a:t>Tubuloe- glomerular feedback</a:t>
            </a:r>
            <a:endParaRPr sz="1300">
              <a:latin typeface="Oxygen"/>
              <a:ea typeface="Oxygen"/>
              <a:cs typeface="Oxygen"/>
              <a:sym typeface="Oxygen"/>
            </a:endParaRPr>
          </a:p>
        </p:txBody>
      </p:sp>
      <p:sp>
        <p:nvSpPr>
          <p:cNvPr id="407" name="Google Shape;407;p26"/>
          <p:cNvSpPr txBox="1"/>
          <p:nvPr/>
        </p:nvSpPr>
        <p:spPr>
          <a:xfrm>
            <a:off x="101575" y="4943075"/>
            <a:ext cx="16335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latin typeface="Open Sans"/>
                <a:ea typeface="Open Sans"/>
                <a:cs typeface="Open Sans"/>
                <a:sym typeface="Open Sans"/>
              </a:rPr>
              <a:t>Tubule-glomerular balance</a:t>
            </a:r>
            <a:endParaRPr>
              <a:latin typeface="Oxygen"/>
              <a:ea typeface="Oxygen"/>
              <a:cs typeface="Oxygen"/>
              <a:sym typeface="Oxygen"/>
            </a:endParaRPr>
          </a:p>
        </p:txBody>
      </p:sp>
      <p:sp>
        <p:nvSpPr>
          <p:cNvPr id="408" name="Google Shape;408;p26"/>
          <p:cNvSpPr/>
          <p:nvPr/>
        </p:nvSpPr>
        <p:spPr>
          <a:xfrm>
            <a:off x="1164047" y="2735180"/>
            <a:ext cx="921900" cy="309300"/>
          </a:xfrm>
          <a:prstGeom prst="round2DiagRect">
            <a:avLst>
              <a:gd fmla="val 16667" name="adj1"/>
              <a:gd fmla="val 50000" name="adj2"/>
            </a:avLst>
          </a:prstGeom>
          <a:solidFill>
            <a:srgbClr val="FFFFFF"/>
          </a:solidFill>
          <a:ln cap="flat" cmpd="sng" w="9525">
            <a:solidFill>
              <a:srgbClr val="A64D79"/>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0B5394"/>
                </a:solidFill>
                <a:latin typeface="Bebas Neue"/>
                <a:ea typeface="Bebas Neue"/>
                <a:cs typeface="Bebas Neue"/>
                <a:sym typeface="Bebas Neue"/>
              </a:rPr>
              <a:t>Boy’s slide </a:t>
            </a:r>
            <a:endParaRPr sz="1000">
              <a:solidFill>
                <a:srgbClr val="0B5394"/>
              </a:solidFill>
              <a:latin typeface="Bebas Neue"/>
              <a:ea typeface="Bebas Neue"/>
              <a:cs typeface="Bebas Neue"/>
              <a:sym typeface="Bebas Neue"/>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27"/>
          <p:cNvSpPr/>
          <p:nvPr/>
        </p:nvSpPr>
        <p:spPr>
          <a:xfrm>
            <a:off x="114353" y="1143275"/>
            <a:ext cx="6362712" cy="160015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3EFEF"/>
          </a:solidFill>
          <a:ln cap="flat" cmpd="sng" w="9525">
            <a:solidFill>
              <a:srgbClr val="C2C2C2"/>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solidFill>
                <a:srgbClr val="434343"/>
              </a:solidFill>
              <a:latin typeface="Open Sans"/>
              <a:ea typeface="Open Sans"/>
              <a:cs typeface="Open Sans"/>
              <a:sym typeface="Open Sans"/>
            </a:endParaRPr>
          </a:p>
          <a:p>
            <a:pPr indent="0" lvl="0" marL="0" marR="0" rtl="0" algn="ctr">
              <a:lnSpc>
                <a:spcPct val="100000"/>
              </a:lnSpc>
              <a:spcBef>
                <a:spcPts val="0"/>
              </a:spcBef>
              <a:spcAft>
                <a:spcPts val="0"/>
              </a:spcAft>
              <a:buNone/>
            </a:pPr>
            <a:r>
              <a:t/>
            </a:r>
            <a:endParaRPr>
              <a:solidFill>
                <a:srgbClr val="434343"/>
              </a:solidFill>
              <a:latin typeface="Open Sans"/>
              <a:ea typeface="Open Sans"/>
              <a:cs typeface="Open Sans"/>
              <a:sym typeface="Open Sans"/>
            </a:endParaRPr>
          </a:p>
          <a:p>
            <a:pPr indent="0" lvl="0" marL="0" marR="0" rtl="0" algn="ctr">
              <a:lnSpc>
                <a:spcPct val="100000"/>
              </a:lnSpc>
              <a:spcBef>
                <a:spcPts val="0"/>
              </a:spcBef>
              <a:spcAft>
                <a:spcPts val="0"/>
              </a:spcAft>
              <a:buNone/>
            </a:pPr>
            <a:r>
              <a:rPr lang="en">
                <a:solidFill>
                  <a:srgbClr val="434343"/>
                </a:solidFill>
                <a:latin typeface="Open Sans"/>
                <a:ea typeface="Open Sans"/>
                <a:cs typeface="Open Sans"/>
                <a:sym typeface="Open Sans"/>
              </a:rPr>
              <a:t>● It is the intrinsic capability of </a:t>
            </a:r>
            <a:r>
              <a:rPr lang="en">
                <a:solidFill>
                  <a:srgbClr val="C00000"/>
                </a:solidFill>
                <a:latin typeface="Open Sans"/>
                <a:ea typeface="Open Sans"/>
                <a:cs typeface="Open Sans"/>
                <a:sym typeface="Open Sans"/>
              </a:rPr>
              <a:t>blood vessels</a:t>
            </a:r>
            <a:r>
              <a:rPr lang="en">
                <a:solidFill>
                  <a:srgbClr val="434343"/>
                </a:solidFill>
                <a:latin typeface="Open Sans"/>
                <a:ea typeface="Open Sans"/>
                <a:cs typeface="Open Sans"/>
                <a:sym typeface="Open Sans"/>
              </a:rPr>
              <a:t> to constrict when </a:t>
            </a:r>
            <a:r>
              <a:rPr b="1" lang="en">
                <a:solidFill>
                  <a:srgbClr val="434343"/>
                </a:solidFill>
                <a:latin typeface="Open Sans"/>
                <a:ea typeface="Open Sans"/>
                <a:cs typeface="Open Sans"/>
                <a:sym typeface="Open Sans"/>
              </a:rPr>
              <a:t>blood pressure is increased.</a:t>
            </a:r>
            <a:endParaRPr b="1">
              <a:solidFill>
                <a:srgbClr val="434343"/>
              </a:solidFill>
              <a:latin typeface="Open Sans"/>
              <a:ea typeface="Open Sans"/>
              <a:cs typeface="Open Sans"/>
              <a:sym typeface="Open Sans"/>
            </a:endParaRPr>
          </a:p>
          <a:p>
            <a:pPr indent="0" lvl="0" marL="0" marR="0" rtl="0" algn="ctr">
              <a:lnSpc>
                <a:spcPct val="100000"/>
              </a:lnSpc>
              <a:spcBef>
                <a:spcPts val="0"/>
              </a:spcBef>
              <a:spcAft>
                <a:spcPts val="0"/>
              </a:spcAft>
              <a:buNone/>
            </a:pPr>
            <a:r>
              <a:rPr lang="en">
                <a:solidFill>
                  <a:srgbClr val="434343"/>
                </a:solidFill>
                <a:latin typeface="Open Sans"/>
                <a:ea typeface="Open Sans"/>
                <a:cs typeface="Open Sans"/>
                <a:sym typeface="Open Sans"/>
              </a:rPr>
              <a:t>● → When BP is high, renal blood vessels </a:t>
            </a:r>
            <a:r>
              <a:rPr b="1" lang="en">
                <a:solidFill>
                  <a:srgbClr val="434343"/>
                </a:solidFill>
                <a:latin typeface="Open Sans"/>
                <a:ea typeface="Open Sans"/>
                <a:cs typeface="Open Sans"/>
                <a:sym typeface="Open Sans"/>
              </a:rPr>
              <a:t>constrict </a:t>
            </a:r>
            <a:r>
              <a:rPr lang="en">
                <a:solidFill>
                  <a:srgbClr val="434343"/>
                </a:solidFill>
                <a:latin typeface="Open Sans"/>
                <a:ea typeface="Open Sans"/>
                <a:cs typeface="Open Sans"/>
                <a:sym typeface="Open Sans"/>
              </a:rPr>
              <a:t>to prevent an increase in GFR by </a:t>
            </a:r>
            <a:r>
              <a:rPr b="1" lang="en">
                <a:solidFill>
                  <a:srgbClr val="434343"/>
                </a:solidFill>
                <a:latin typeface="Open Sans"/>
                <a:ea typeface="Open Sans"/>
                <a:cs typeface="Open Sans"/>
                <a:sym typeface="Open Sans"/>
              </a:rPr>
              <a:t>decreasing renal flow</a:t>
            </a:r>
            <a:endParaRPr b="1">
              <a:solidFill>
                <a:srgbClr val="434343"/>
              </a:solidFill>
              <a:latin typeface="Open Sans"/>
              <a:ea typeface="Open Sans"/>
              <a:cs typeface="Open Sans"/>
              <a:sym typeface="Open Sans"/>
            </a:endParaRPr>
          </a:p>
          <a:p>
            <a:pPr indent="0" lvl="0" marL="0" marR="0" rtl="0" algn="ctr">
              <a:lnSpc>
                <a:spcPct val="100000"/>
              </a:lnSpc>
              <a:spcBef>
                <a:spcPts val="0"/>
              </a:spcBef>
              <a:spcAft>
                <a:spcPts val="0"/>
              </a:spcAft>
              <a:buNone/>
            </a:pPr>
            <a:r>
              <a:rPr lang="en">
                <a:solidFill>
                  <a:srgbClr val="434343"/>
                </a:solidFill>
                <a:latin typeface="Open Sans"/>
                <a:ea typeface="Open Sans"/>
                <a:cs typeface="Open Sans"/>
                <a:sym typeface="Open Sans"/>
              </a:rPr>
              <a:t>● → When BP is low, renal blood vessels </a:t>
            </a:r>
            <a:r>
              <a:rPr b="1" lang="en">
                <a:solidFill>
                  <a:srgbClr val="434343"/>
                </a:solidFill>
                <a:latin typeface="Open Sans"/>
                <a:ea typeface="Open Sans"/>
                <a:cs typeface="Open Sans"/>
                <a:sym typeface="Open Sans"/>
              </a:rPr>
              <a:t>dilate </a:t>
            </a:r>
            <a:r>
              <a:rPr lang="en">
                <a:solidFill>
                  <a:srgbClr val="434343"/>
                </a:solidFill>
                <a:latin typeface="Open Sans"/>
                <a:ea typeface="Open Sans"/>
                <a:cs typeface="Open Sans"/>
                <a:sym typeface="Open Sans"/>
              </a:rPr>
              <a:t>to prevent a drop in GFR by reducing arterial resistance and</a:t>
            </a:r>
            <a:r>
              <a:rPr b="1" lang="en">
                <a:solidFill>
                  <a:srgbClr val="434343"/>
                </a:solidFill>
                <a:latin typeface="Open Sans"/>
                <a:ea typeface="Open Sans"/>
                <a:cs typeface="Open Sans"/>
                <a:sym typeface="Open Sans"/>
              </a:rPr>
              <a:t> increasing blood flow.</a:t>
            </a:r>
            <a:endParaRPr b="1">
              <a:solidFill>
                <a:srgbClr val="434343"/>
              </a:solidFill>
              <a:latin typeface="Open Sans"/>
              <a:ea typeface="Open Sans"/>
              <a:cs typeface="Open Sans"/>
              <a:sym typeface="Open Sans"/>
            </a:endParaRPr>
          </a:p>
          <a:p>
            <a:pPr indent="0" lvl="0" marL="0" marR="0" rtl="0" algn="ctr">
              <a:lnSpc>
                <a:spcPct val="100000"/>
              </a:lnSpc>
              <a:spcBef>
                <a:spcPts val="0"/>
              </a:spcBef>
              <a:spcAft>
                <a:spcPts val="0"/>
              </a:spcAft>
              <a:buNone/>
            </a:pPr>
            <a:r>
              <a:t/>
            </a:r>
            <a:endParaRPr>
              <a:solidFill>
                <a:srgbClr val="434343"/>
              </a:solidFill>
              <a:latin typeface="Open Sans"/>
              <a:ea typeface="Open Sans"/>
              <a:cs typeface="Open Sans"/>
              <a:sym typeface="Open Sans"/>
            </a:endParaRPr>
          </a:p>
        </p:txBody>
      </p:sp>
      <p:sp>
        <p:nvSpPr>
          <p:cNvPr id="414" name="Google Shape;414;p27"/>
          <p:cNvSpPr/>
          <p:nvPr/>
        </p:nvSpPr>
        <p:spPr>
          <a:xfrm>
            <a:off x="572225" y="893209"/>
            <a:ext cx="2856781" cy="484949"/>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B373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lang="en" sz="2400">
                <a:solidFill>
                  <a:schemeClr val="lt1"/>
                </a:solidFill>
                <a:latin typeface="Open Sans"/>
                <a:ea typeface="Open Sans"/>
                <a:cs typeface="Open Sans"/>
                <a:sym typeface="Open Sans"/>
              </a:rPr>
              <a:t>Myogenic system</a:t>
            </a:r>
            <a:endParaRPr b="1" i="0" sz="2400" u="none" cap="none" strike="noStrike">
              <a:solidFill>
                <a:schemeClr val="lt1"/>
              </a:solidFill>
              <a:latin typeface="Open Sans"/>
              <a:ea typeface="Open Sans"/>
              <a:cs typeface="Open Sans"/>
              <a:sym typeface="Open Sans"/>
            </a:endParaRPr>
          </a:p>
        </p:txBody>
      </p:sp>
      <p:sp>
        <p:nvSpPr>
          <p:cNvPr id="415" name="Google Shape;415;p27"/>
          <p:cNvSpPr/>
          <p:nvPr/>
        </p:nvSpPr>
        <p:spPr>
          <a:xfrm>
            <a:off x="114350" y="3306138"/>
            <a:ext cx="4300463" cy="484949"/>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B37370"/>
          </a:solid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CC"/>
              </a:buClr>
              <a:buSzPts val="4400"/>
              <a:buFont typeface="Twentieth Century"/>
              <a:buNone/>
            </a:pPr>
            <a:r>
              <a:rPr b="1" lang="en" sz="2400">
                <a:solidFill>
                  <a:schemeClr val="lt1"/>
                </a:solidFill>
                <a:latin typeface="Open Sans"/>
                <a:ea typeface="Open Sans"/>
                <a:cs typeface="Open Sans"/>
                <a:sym typeface="Open Sans"/>
              </a:rPr>
              <a:t>Hormonal Control of GFR</a:t>
            </a:r>
            <a:endParaRPr b="1" sz="2400">
              <a:solidFill>
                <a:schemeClr val="lt1"/>
              </a:solidFill>
              <a:latin typeface="Open Sans"/>
              <a:ea typeface="Open Sans"/>
              <a:cs typeface="Open Sans"/>
              <a:sym typeface="Open Sans"/>
            </a:endParaRPr>
          </a:p>
        </p:txBody>
      </p:sp>
      <p:sp>
        <p:nvSpPr>
          <p:cNvPr id="416" name="Google Shape;416;p27"/>
          <p:cNvSpPr txBox="1"/>
          <p:nvPr/>
        </p:nvSpPr>
        <p:spPr>
          <a:xfrm>
            <a:off x="270778" y="3982161"/>
            <a:ext cx="5635800" cy="800400"/>
          </a:xfrm>
          <a:prstGeom prst="rect">
            <a:avLst/>
          </a:prstGeom>
          <a:noFill/>
          <a:ln cap="flat" cmpd="sng" w="9525">
            <a:solidFill>
              <a:srgbClr val="6AA84F"/>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93C47D"/>
                </a:solidFill>
                <a:latin typeface="Open Sans"/>
                <a:ea typeface="Open Sans"/>
                <a:cs typeface="Open Sans"/>
                <a:sym typeface="Open Sans"/>
              </a:rPr>
              <a:t>Renin release</a:t>
            </a:r>
            <a:endParaRPr sz="1000">
              <a:solidFill>
                <a:srgbClr val="93C47D"/>
              </a:solidFill>
              <a:latin typeface="Open Sans"/>
              <a:ea typeface="Open Sans"/>
              <a:cs typeface="Open Sans"/>
              <a:sym typeface="Open Sans"/>
            </a:endParaRPr>
          </a:p>
          <a:p>
            <a:pPr indent="0" lvl="0" marL="0" rtl="0" algn="l">
              <a:spcBef>
                <a:spcPts val="0"/>
              </a:spcBef>
              <a:spcAft>
                <a:spcPts val="0"/>
              </a:spcAft>
              <a:buNone/>
            </a:pPr>
            <a:r>
              <a:rPr lang="en" sz="1000">
                <a:solidFill>
                  <a:srgbClr val="93C47D"/>
                </a:solidFill>
                <a:latin typeface="Open Sans"/>
                <a:ea typeface="Open Sans"/>
                <a:cs typeface="Open Sans"/>
                <a:sym typeface="Open Sans"/>
              </a:rPr>
              <a:t>Renin will convert Angiotensinogen to Angiotensin I </a:t>
            </a:r>
            <a:endParaRPr sz="1000">
              <a:solidFill>
                <a:srgbClr val="93C47D"/>
              </a:solidFill>
              <a:latin typeface="Open Sans"/>
              <a:ea typeface="Open Sans"/>
              <a:cs typeface="Open Sans"/>
              <a:sym typeface="Open Sans"/>
            </a:endParaRPr>
          </a:p>
          <a:p>
            <a:pPr indent="0" lvl="0" marL="0" rtl="0" algn="l">
              <a:spcBef>
                <a:spcPts val="0"/>
              </a:spcBef>
              <a:spcAft>
                <a:spcPts val="0"/>
              </a:spcAft>
              <a:buNone/>
            </a:pPr>
            <a:r>
              <a:rPr lang="en" sz="1000">
                <a:solidFill>
                  <a:srgbClr val="93C47D"/>
                </a:solidFill>
                <a:latin typeface="Open Sans"/>
                <a:ea typeface="Open Sans"/>
                <a:cs typeface="Open Sans"/>
                <a:sym typeface="Open Sans"/>
              </a:rPr>
              <a:t>Angiotensin I will be converted to Angiotensin II</a:t>
            </a:r>
            <a:endParaRPr sz="1000">
              <a:solidFill>
                <a:srgbClr val="93C47D"/>
              </a:solidFill>
              <a:latin typeface="Open Sans"/>
              <a:ea typeface="Open Sans"/>
              <a:cs typeface="Open Sans"/>
              <a:sym typeface="Open Sans"/>
            </a:endParaRPr>
          </a:p>
          <a:p>
            <a:pPr indent="0" lvl="0" marL="0" rtl="0" algn="l">
              <a:spcBef>
                <a:spcPts val="0"/>
              </a:spcBef>
              <a:spcAft>
                <a:spcPts val="0"/>
              </a:spcAft>
              <a:buNone/>
            </a:pPr>
            <a:r>
              <a:rPr lang="en" sz="1000">
                <a:solidFill>
                  <a:srgbClr val="93C47D"/>
                </a:solidFill>
                <a:latin typeface="Open Sans"/>
                <a:ea typeface="Open Sans"/>
                <a:cs typeface="Open Sans"/>
                <a:sym typeface="Open Sans"/>
              </a:rPr>
              <a:t>Angiotensin II will do many things but in the kidney will do two things:</a:t>
            </a:r>
            <a:endParaRPr sz="1000">
              <a:solidFill>
                <a:srgbClr val="93C47D"/>
              </a:solidFill>
              <a:latin typeface="Open Sans"/>
              <a:ea typeface="Open Sans"/>
              <a:cs typeface="Open Sans"/>
              <a:sym typeface="Open Sans"/>
            </a:endParaRPr>
          </a:p>
        </p:txBody>
      </p:sp>
      <p:pic>
        <p:nvPicPr>
          <p:cNvPr id="417" name="Google Shape;417;p27"/>
          <p:cNvPicPr preferRelativeResize="0"/>
          <p:nvPr/>
        </p:nvPicPr>
        <p:blipFill>
          <a:blip r:embed="rId3">
            <a:alphaModFix/>
          </a:blip>
          <a:stretch>
            <a:fillRect/>
          </a:stretch>
        </p:blipFill>
        <p:spPr>
          <a:xfrm>
            <a:off x="0" y="4830610"/>
            <a:ext cx="3222600" cy="2169529"/>
          </a:xfrm>
          <a:prstGeom prst="rect">
            <a:avLst/>
          </a:prstGeom>
          <a:noFill/>
          <a:ln>
            <a:noFill/>
          </a:ln>
        </p:spPr>
      </p:pic>
      <p:cxnSp>
        <p:nvCxnSpPr>
          <p:cNvPr id="418" name="Google Shape;418;p27"/>
          <p:cNvCxnSpPr/>
          <p:nvPr/>
        </p:nvCxnSpPr>
        <p:spPr>
          <a:xfrm flipH="1">
            <a:off x="3294963" y="4782550"/>
            <a:ext cx="1500" cy="3106800"/>
          </a:xfrm>
          <a:prstGeom prst="straightConnector1">
            <a:avLst/>
          </a:prstGeom>
          <a:noFill/>
          <a:ln cap="flat" cmpd="sng" w="9525">
            <a:solidFill>
              <a:srgbClr val="B37370"/>
            </a:solidFill>
            <a:prstDash val="solid"/>
            <a:round/>
            <a:headEnd len="med" w="med" type="oval"/>
            <a:tailEnd len="med" w="med" type="oval"/>
          </a:ln>
        </p:spPr>
      </p:cxnSp>
      <p:pic>
        <p:nvPicPr>
          <p:cNvPr descr="H:\$$SaladinPowerPoints\Images\Ch-23labeled\0812L.JPG" id="419" name="Google Shape;419;p27"/>
          <p:cNvPicPr preferRelativeResize="0"/>
          <p:nvPr/>
        </p:nvPicPr>
        <p:blipFill rotWithShape="1">
          <a:blip r:embed="rId4">
            <a:alphaModFix/>
          </a:blip>
          <a:srcRect b="0" l="25306" r="0" t="13770"/>
          <a:stretch/>
        </p:blipFill>
        <p:spPr>
          <a:xfrm>
            <a:off x="3538503" y="4830600"/>
            <a:ext cx="2647974" cy="2292826"/>
          </a:xfrm>
          <a:prstGeom prst="rect">
            <a:avLst/>
          </a:prstGeom>
          <a:noFill/>
          <a:ln>
            <a:noFill/>
          </a:ln>
        </p:spPr>
      </p:pic>
      <p:sp>
        <p:nvSpPr>
          <p:cNvPr id="420" name="Google Shape;420;p27"/>
          <p:cNvSpPr txBox="1"/>
          <p:nvPr/>
        </p:nvSpPr>
        <p:spPr>
          <a:xfrm>
            <a:off x="3368850" y="6881857"/>
            <a:ext cx="32226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93C47D"/>
                </a:solidFill>
                <a:latin typeface="Open Sans"/>
                <a:ea typeface="Open Sans"/>
                <a:cs typeface="Open Sans"/>
                <a:sym typeface="Open Sans"/>
              </a:rPr>
              <a:t>Vasoconstriction on Efferent arterioles -&gt; decrease fluid that goes to peritubular capillary -&gt; decrease in blood pressure -&gt; increase reabsorption -&gt; fluid will back to the body -&gt; blood pressure back to normal -&gt; GFR also back to normal -&gt; urine will decrease</a:t>
            </a:r>
            <a:endParaRPr sz="1000">
              <a:solidFill>
                <a:srgbClr val="93C47D"/>
              </a:solidFill>
              <a:latin typeface="Open Sans"/>
              <a:ea typeface="Open Sans"/>
              <a:cs typeface="Open Sans"/>
              <a:sym typeface="Open Sans"/>
            </a:endParaRPr>
          </a:p>
        </p:txBody>
      </p:sp>
      <p:sp>
        <p:nvSpPr>
          <p:cNvPr id="421" name="Google Shape;421;p27"/>
          <p:cNvSpPr/>
          <p:nvPr/>
        </p:nvSpPr>
        <p:spPr>
          <a:xfrm>
            <a:off x="5588800" y="-238225"/>
            <a:ext cx="1030500" cy="1120800"/>
          </a:xfrm>
          <a:prstGeom prst="roundRect">
            <a:avLst>
              <a:gd fmla="val 16667" name="adj"/>
            </a:avLst>
          </a:prstGeom>
          <a:solidFill>
            <a:srgbClr val="D7DAE1">
              <a:alpha val="8353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lang="en" sz="4800">
                <a:solidFill>
                  <a:srgbClr val="CF8A87"/>
                </a:solidFill>
                <a:latin typeface="Open Sans"/>
                <a:ea typeface="Open Sans"/>
                <a:cs typeface="Open Sans"/>
                <a:sym typeface="Open Sans"/>
              </a:rPr>
              <a:t>13</a:t>
            </a:r>
            <a:endParaRPr i="0" sz="4800" u="none" cap="none" strike="noStrike">
              <a:solidFill>
                <a:srgbClr val="CF8A87"/>
              </a:solidFill>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28"/>
          <p:cNvSpPr/>
          <p:nvPr/>
        </p:nvSpPr>
        <p:spPr>
          <a:xfrm>
            <a:off x="142800" y="1341413"/>
            <a:ext cx="6572400" cy="4052400"/>
          </a:xfrm>
          <a:prstGeom prst="roundRect">
            <a:avLst>
              <a:gd fmla="val 16667" name="adj"/>
            </a:avLst>
          </a:prstGeom>
          <a:solidFill>
            <a:srgbClr val="F3EFEF"/>
          </a:solidFill>
          <a:ln cap="flat" cmpd="sng" w="9525">
            <a:solidFill>
              <a:srgbClr val="C2C2C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28"/>
          <p:cNvSpPr/>
          <p:nvPr/>
        </p:nvSpPr>
        <p:spPr>
          <a:xfrm>
            <a:off x="589374" y="942550"/>
            <a:ext cx="5124600" cy="597000"/>
          </a:xfrm>
          <a:prstGeom prst="roundRect">
            <a:avLst>
              <a:gd fmla="val 16667" name="adj"/>
            </a:avLst>
          </a:prstGeom>
          <a:solidFill>
            <a:srgbClr val="B3737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chemeClr val="lt1"/>
                </a:solidFill>
                <a:latin typeface="Twentieth Century"/>
                <a:ea typeface="Twentieth Century"/>
                <a:cs typeface="Twentieth Century"/>
                <a:sym typeface="Twentieth Century"/>
              </a:rPr>
              <a:t>Sympathetic Control of GFR (Extrinsic)</a:t>
            </a:r>
            <a:endParaRPr/>
          </a:p>
        </p:txBody>
      </p:sp>
      <p:sp>
        <p:nvSpPr>
          <p:cNvPr id="428" name="Google Shape;428;p28"/>
          <p:cNvSpPr txBox="1"/>
          <p:nvPr/>
        </p:nvSpPr>
        <p:spPr>
          <a:xfrm>
            <a:off x="419875" y="1552463"/>
            <a:ext cx="7143900" cy="37827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
                <a:solidFill>
                  <a:srgbClr val="434343"/>
                </a:solidFill>
                <a:latin typeface="Open Sans"/>
                <a:ea typeface="Open Sans"/>
                <a:cs typeface="Open Sans"/>
                <a:sym typeface="Open Sans"/>
              </a:rPr>
              <a:t>When the sympathetic nervous system is </a:t>
            </a:r>
            <a:endParaRPr>
              <a:solidFill>
                <a:srgbClr val="434343"/>
              </a:solidFill>
              <a:latin typeface="Open Sans"/>
              <a:ea typeface="Open Sans"/>
              <a:cs typeface="Open Sans"/>
              <a:sym typeface="Open Sans"/>
            </a:endParaRPr>
          </a:p>
          <a:p>
            <a:pPr indent="0" lvl="0" marL="0" rtl="0" algn="l">
              <a:lnSpc>
                <a:spcPct val="100000"/>
              </a:lnSpc>
              <a:spcBef>
                <a:spcPts val="0"/>
              </a:spcBef>
              <a:spcAft>
                <a:spcPts val="0"/>
              </a:spcAft>
              <a:buNone/>
            </a:pPr>
            <a:r>
              <a:rPr lang="en">
                <a:solidFill>
                  <a:srgbClr val="434343"/>
                </a:solidFill>
                <a:latin typeface="Open Sans"/>
                <a:ea typeface="Open Sans"/>
                <a:cs typeface="Open Sans"/>
                <a:sym typeface="Open Sans"/>
              </a:rPr>
              <a:t>at rest:</a:t>
            </a:r>
            <a:endParaRPr>
              <a:solidFill>
                <a:srgbClr val="434343"/>
              </a:solidFill>
              <a:latin typeface="Open Sans"/>
              <a:ea typeface="Open Sans"/>
              <a:cs typeface="Open Sans"/>
              <a:sym typeface="Open Sans"/>
            </a:endParaRPr>
          </a:p>
          <a:p>
            <a:pPr indent="-317500" lvl="0" marL="457200" rtl="0" algn="l">
              <a:lnSpc>
                <a:spcPct val="100000"/>
              </a:lnSpc>
              <a:spcBef>
                <a:spcPts val="0"/>
              </a:spcBef>
              <a:spcAft>
                <a:spcPts val="0"/>
              </a:spcAft>
              <a:buClr>
                <a:srgbClr val="434343"/>
              </a:buClr>
              <a:buSzPts val="1400"/>
              <a:buFont typeface="Open Sans"/>
              <a:buChar char="●"/>
            </a:pPr>
            <a:r>
              <a:rPr lang="en">
                <a:solidFill>
                  <a:srgbClr val="434343"/>
                </a:solidFill>
                <a:latin typeface="Open Sans"/>
                <a:ea typeface="Open Sans"/>
                <a:cs typeface="Open Sans"/>
                <a:sym typeface="Open Sans"/>
              </a:rPr>
              <a:t>Renal blood vessels are maximally dilated</a:t>
            </a:r>
            <a:endParaRPr>
              <a:solidFill>
                <a:srgbClr val="434343"/>
              </a:solidFill>
              <a:latin typeface="Open Sans"/>
              <a:ea typeface="Open Sans"/>
              <a:cs typeface="Open Sans"/>
              <a:sym typeface="Open Sans"/>
            </a:endParaRPr>
          </a:p>
          <a:p>
            <a:pPr indent="-317500" lvl="0" marL="457200" rtl="0" algn="l">
              <a:lnSpc>
                <a:spcPct val="100000"/>
              </a:lnSpc>
              <a:spcBef>
                <a:spcPts val="0"/>
              </a:spcBef>
              <a:spcAft>
                <a:spcPts val="0"/>
              </a:spcAft>
              <a:buClr>
                <a:srgbClr val="434343"/>
              </a:buClr>
              <a:buSzPts val="1400"/>
              <a:buFont typeface="Open Sans"/>
              <a:buChar char="●"/>
            </a:pPr>
            <a:r>
              <a:rPr lang="en">
                <a:solidFill>
                  <a:srgbClr val="434343"/>
                </a:solidFill>
                <a:latin typeface="Open Sans"/>
                <a:ea typeface="Open Sans"/>
                <a:cs typeface="Open Sans"/>
                <a:sym typeface="Open Sans"/>
              </a:rPr>
              <a:t>Autoregulation mechanisms prevail (overcome) </a:t>
            </a:r>
            <a:endParaRPr>
              <a:solidFill>
                <a:srgbClr val="434343"/>
              </a:solidFill>
              <a:latin typeface="Open Sans"/>
              <a:ea typeface="Open Sans"/>
              <a:cs typeface="Open Sans"/>
              <a:sym typeface="Open Sans"/>
            </a:endParaRPr>
          </a:p>
          <a:p>
            <a:pPr indent="0" lvl="0" marL="0" rtl="0" algn="l">
              <a:lnSpc>
                <a:spcPct val="100000"/>
              </a:lnSpc>
              <a:spcBef>
                <a:spcPts val="0"/>
              </a:spcBef>
              <a:spcAft>
                <a:spcPts val="0"/>
              </a:spcAft>
              <a:buNone/>
            </a:pPr>
            <a:r>
              <a:rPr lang="en">
                <a:solidFill>
                  <a:srgbClr val="434343"/>
                </a:solidFill>
                <a:latin typeface="Open Sans"/>
                <a:ea typeface="Open Sans"/>
                <a:cs typeface="Open Sans"/>
                <a:sym typeface="Open Sans"/>
              </a:rPr>
              <a:t>Under stress:</a:t>
            </a:r>
            <a:endParaRPr>
              <a:solidFill>
                <a:srgbClr val="434343"/>
              </a:solidFill>
              <a:latin typeface="Open Sans"/>
              <a:ea typeface="Open Sans"/>
              <a:cs typeface="Open Sans"/>
              <a:sym typeface="Open Sans"/>
            </a:endParaRPr>
          </a:p>
          <a:p>
            <a:pPr indent="-317500" lvl="0" marL="457200" rtl="0" algn="l">
              <a:lnSpc>
                <a:spcPct val="100000"/>
              </a:lnSpc>
              <a:spcBef>
                <a:spcPts val="0"/>
              </a:spcBef>
              <a:spcAft>
                <a:spcPts val="0"/>
              </a:spcAft>
              <a:buClr>
                <a:srgbClr val="434343"/>
              </a:buClr>
              <a:buSzPts val="1400"/>
              <a:buFont typeface="Open Sans"/>
              <a:buChar char="●"/>
            </a:pPr>
            <a:r>
              <a:rPr lang="en">
                <a:solidFill>
                  <a:srgbClr val="434343"/>
                </a:solidFill>
                <a:latin typeface="Open Sans"/>
                <a:ea typeface="Open Sans"/>
                <a:cs typeface="Open Sans"/>
                <a:sym typeface="Open Sans"/>
              </a:rPr>
              <a:t>Norepinephrine is released by the sympathetic nervous system</a:t>
            </a:r>
            <a:endParaRPr>
              <a:solidFill>
                <a:srgbClr val="434343"/>
              </a:solidFill>
              <a:latin typeface="Open Sans"/>
              <a:ea typeface="Open Sans"/>
              <a:cs typeface="Open Sans"/>
              <a:sym typeface="Open Sans"/>
            </a:endParaRPr>
          </a:p>
          <a:p>
            <a:pPr indent="-317500" lvl="0" marL="457200" rtl="0" algn="l">
              <a:lnSpc>
                <a:spcPct val="100000"/>
              </a:lnSpc>
              <a:spcBef>
                <a:spcPts val="0"/>
              </a:spcBef>
              <a:spcAft>
                <a:spcPts val="0"/>
              </a:spcAft>
              <a:buClr>
                <a:srgbClr val="434343"/>
              </a:buClr>
              <a:buSzPts val="1400"/>
              <a:buFont typeface="Open Sans"/>
              <a:buChar char="●"/>
            </a:pPr>
            <a:r>
              <a:rPr lang="en">
                <a:solidFill>
                  <a:srgbClr val="434343"/>
                </a:solidFill>
                <a:latin typeface="Open Sans"/>
                <a:ea typeface="Open Sans"/>
                <a:cs typeface="Open Sans"/>
                <a:sym typeface="Open Sans"/>
              </a:rPr>
              <a:t>Epinephrine is released by the adrenal medulla</a:t>
            </a:r>
            <a:endParaRPr>
              <a:solidFill>
                <a:srgbClr val="434343"/>
              </a:solidFill>
              <a:latin typeface="Open Sans"/>
              <a:ea typeface="Open Sans"/>
              <a:cs typeface="Open Sans"/>
              <a:sym typeface="Open Sans"/>
            </a:endParaRPr>
          </a:p>
          <a:p>
            <a:pPr indent="-317500" lvl="0" marL="457200" rtl="0" algn="l">
              <a:lnSpc>
                <a:spcPct val="100000"/>
              </a:lnSpc>
              <a:spcBef>
                <a:spcPts val="0"/>
              </a:spcBef>
              <a:spcAft>
                <a:spcPts val="0"/>
              </a:spcAft>
              <a:buClr>
                <a:srgbClr val="434343"/>
              </a:buClr>
              <a:buSzPts val="1400"/>
              <a:buFont typeface="Open Sans"/>
              <a:buChar char="●"/>
            </a:pPr>
            <a:r>
              <a:rPr lang="en">
                <a:solidFill>
                  <a:srgbClr val="434343"/>
                </a:solidFill>
                <a:latin typeface="Open Sans"/>
                <a:ea typeface="Open Sans"/>
                <a:cs typeface="Open Sans"/>
                <a:sym typeface="Open Sans"/>
              </a:rPr>
              <a:t>Afferent arterioles constrict and filtration is inhibited</a:t>
            </a:r>
            <a:endParaRPr>
              <a:solidFill>
                <a:srgbClr val="434343"/>
              </a:solidFill>
              <a:latin typeface="Open Sans"/>
              <a:ea typeface="Open Sans"/>
              <a:cs typeface="Open Sans"/>
              <a:sym typeface="Open Sans"/>
            </a:endParaRPr>
          </a:p>
          <a:p>
            <a:pPr indent="0" lvl="0" marL="0" rtl="0" algn="l">
              <a:lnSpc>
                <a:spcPct val="100000"/>
              </a:lnSpc>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lnSpc>
                <a:spcPct val="100000"/>
              </a:lnSpc>
              <a:spcBef>
                <a:spcPts val="0"/>
              </a:spcBef>
              <a:spcAft>
                <a:spcPts val="0"/>
              </a:spcAft>
              <a:buNone/>
            </a:pPr>
            <a:r>
              <a:rPr lang="en">
                <a:solidFill>
                  <a:srgbClr val="434343"/>
                </a:solidFill>
                <a:latin typeface="Open Sans"/>
                <a:ea typeface="Open Sans"/>
                <a:cs typeface="Open Sans"/>
                <a:sym typeface="Open Sans"/>
              </a:rPr>
              <a:t>Note: during fight or flight blood is shunted away from kidneys *more blood</a:t>
            </a:r>
            <a:endParaRPr>
              <a:solidFill>
                <a:srgbClr val="434343"/>
              </a:solidFill>
              <a:latin typeface="Open Sans"/>
              <a:ea typeface="Open Sans"/>
              <a:cs typeface="Open Sans"/>
              <a:sym typeface="Open Sans"/>
            </a:endParaRPr>
          </a:p>
          <a:p>
            <a:pPr indent="0" lvl="0" marL="0" rtl="0" algn="l">
              <a:lnSpc>
                <a:spcPct val="100000"/>
              </a:lnSpc>
              <a:spcBef>
                <a:spcPts val="0"/>
              </a:spcBef>
              <a:spcAft>
                <a:spcPts val="0"/>
              </a:spcAft>
              <a:buNone/>
            </a:pPr>
            <a:r>
              <a:rPr lang="en">
                <a:solidFill>
                  <a:srgbClr val="434343"/>
                </a:solidFill>
                <a:latin typeface="Open Sans"/>
                <a:ea typeface="Open Sans"/>
                <a:cs typeface="Open Sans"/>
                <a:sym typeface="Open Sans"/>
              </a:rPr>
              <a:t> to your brain and muscles</a:t>
            </a:r>
            <a:endParaRPr>
              <a:solidFill>
                <a:srgbClr val="434343"/>
              </a:solidFill>
              <a:latin typeface="Open Sans"/>
              <a:ea typeface="Open Sans"/>
              <a:cs typeface="Open Sans"/>
              <a:sym typeface="Open Sans"/>
            </a:endParaRPr>
          </a:p>
          <a:p>
            <a:pPr indent="0" lvl="0" marL="0" rtl="0" algn="l">
              <a:lnSpc>
                <a:spcPct val="100000"/>
              </a:lnSpc>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lnSpc>
                <a:spcPct val="100000"/>
              </a:lnSpc>
              <a:spcBef>
                <a:spcPts val="0"/>
              </a:spcBef>
              <a:spcAft>
                <a:spcPts val="0"/>
              </a:spcAft>
              <a:buNone/>
            </a:pPr>
            <a:r>
              <a:rPr lang="en">
                <a:solidFill>
                  <a:srgbClr val="434343"/>
                </a:solidFill>
                <a:latin typeface="Open Sans"/>
                <a:ea typeface="Open Sans"/>
                <a:cs typeface="Open Sans"/>
                <a:sym typeface="Open Sans"/>
              </a:rPr>
              <a:t>The sympathetic nervous system also stimulates the renin-angiotensin</a:t>
            </a:r>
            <a:endParaRPr>
              <a:solidFill>
                <a:srgbClr val="434343"/>
              </a:solidFill>
              <a:latin typeface="Open Sans"/>
              <a:ea typeface="Open Sans"/>
              <a:cs typeface="Open Sans"/>
              <a:sym typeface="Open Sans"/>
            </a:endParaRPr>
          </a:p>
          <a:p>
            <a:pPr indent="0" lvl="0" marL="0" rtl="0" algn="l">
              <a:lnSpc>
                <a:spcPct val="100000"/>
              </a:lnSpc>
              <a:spcBef>
                <a:spcPts val="0"/>
              </a:spcBef>
              <a:spcAft>
                <a:spcPts val="0"/>
              </a:spcAft>
              <a:buNone/>
            </a:pPr>
            <a:r>
              <a:rPr lang="en">
                <a:solidFill>
                  <a:srgbClr val="434343"/>
                </a:solidFill>
                <a:latin typeface="Open Sans"/>
                <a:ea typeface="Open Sans"/>
                <a:cs typeface="Open Sans"/>
                <a:sym typeface="Open Sans"/>
              </a:rPr>
              <a:t> mechanism *by stimulating B1 receptors in</a:t>
            </a:r>
            <a:endParaRPr>
              <a:solidFill>
                <a:srgbClr val="434343"/>
              </a:solidFill>
              <a:latin typeface="Open Sans"/>
              <a:ea typeface="Open Sans"/>
              <a:cs typeface="Open Sans"/>
              <a:sym typeface="Open Sans"/>
            </a:endParaRPr>
          </a:p>
          <a:p>
            <a:pPr indent="0" lvl="0" marL="0" rtl="0" algn="l">
              <a:lnSpc>
                <a:spcPct val="100000"/>
              </a:lnSpc>
              <a:spcBef>
                <a:spcPts val="0"/>
              </a:spcBef>
              <a:spcAft>
                <a:spcPts val="0"/>
              </a:spcAft>
              <a:buNone/>
            </a:pPr>
            <a:r>
              <a:rPr lang="en">
                <a:solidFill>
                  <a:srgbClr val="434343"/>
                </a:solidFill>
                <a:latin typeface="Open Sans"/>
                <a:ea typeface="Open Sans"/>
                <a:cs typeface="Open Sans"/>
                <a:sym typeface="Open Sans"/>
              </a:rPr>
              <a:t>juxtaglomerular cells this induces vasoconstriction of efferent arteriole.</a:t>
            </a:r>
            <a:endParaRPr>
              <a:solidFill>
                <a:srgbClr val="434343"/>
              </a:solidFill>
              <a:latin typeface="Open Sans"/>
              <a:ea typeface="Open Sans"/>
              <a:cs typeface="Open Sans"/>
              <a:sym typeface="Open Sans"/>
            </a:endParaRPr>
          </a:p>
          <a:p>
            <a:pPr indent="0" lvl="0" marL="0" rtl="0" algn="l">
              <a:lnSpc>
                <a:spcPct val="100000"/>
              </a:lnSpc>
              <a:spcBef>
                <a:spcPts val="0"/>
              </a:spcBef>
              <a:spcAft>
                <a:spcPts val="0"/>
              </a:spcAft>
              <a:buNone/>
            </a:pPr>
            <a:r>
              <a:t/>
            </a:r>
            <a:endParaRPr>
              <a:solidFill>
                <a:srgbClr val="434343"/>
              </a:solidFill>
              <a:latin typeface="Open Sans"/>
              <a:ea typeface="Open Sans"/>
              <a:cs typeface="Open Sans"/>
              <a:sym typeface="Open Sans"/>
            </a:endParaRPr>
          </a:p>
          <a:p>
            <a:pPr indent="0" lvl="0" marL="0" rtl="0" algn="l">
              <a:lnSpc>
                <a:spcPct val="100000"/>
              </a:lnSpc>
              <a:spcBef>
                <a:spcPts val="0"/>
              </a:spcBef>
              <a:spcAft>
                <a:spcPts val="0"/>
              </a:spcAft>
              <a:buNone/>
            </a:pPr>
            <a:r>
              <a:rPr lang="en">
                <a:solidFill>
                  <a:srgbClr val="434343"/>
                </a:solidFill>
                <a:latin typeface="Open Sans"/>
                <a:ea typeface="Open Sans"/>
                <a:cs typeface="Open Sans"/>
                <a:sym typeface="Open Sans"/>
              </a:rPr>
              <a:t>Note: there’s no parasympathetic effect on the kidney</a:t>
            </a:r>
            <a:endParaRPr>
              <a:solidFill>
                <a:srgbClr val="434343"/>
              </a:solidFill>
              <a:latin typeface="Open Sans"/>
              <a:ea typeface="Open Sans"/>
              <a:cs typeface="Open Sans"/>
              <a:sym typeface="Open Sans"/>
            </a:endParaRPr>
          </a:p>
        </p:txBody>
      </p:sp>
      <p:pic>
        <p:nvPicPr>
          <p:cNvPr id="429" name="Google Shape;429;p28"/>
          <p:cNvPicPr preferRelativeResize="0"/>
          <p:nvPr/>
        </p:nvPicPr>
        <p:blipFill>
          <a:blip r:embed="rId3">
            <a:alphaModFix/>
          </a:blip>
          <a:stretch>
            <a:fillRect/>
          </a:stretch>
        </p:blipFill>
        <p:spPr>
          <a:xfrm>
            <a:off x="234450" y="5759125"/>
            <a:ext cx="2396450" cy="2514499"/>
          </a:xfrm>
          <a:prstGeom prst="rect">
            <a:avLst/>
          </a:prstGeom>
          <a:noFill/>
          <a:ln>
            <a:noFill/>
          </a:ln>
        </p:spPr>
      </p:pic>
      <p:sp>
        <p:nvSpPr>
          <p:cNvPr id="430" name="Google Shape;430;p28"/>
          <p:cNvSpPr/>
          <p:nvPr/>
        </p:nvSpPr>
        <p:spPr>
          <a:xfrm>
            <a:off x="419875" y="8440798"/>
            <a:ext cx="2025600" cy="1194000"/>
          </a:xfrm>
          <a:prstGeom prst="roundRect">
            <a:avLst>
              <a:gd fmla="val 16667" name="adj"/>
            </a:avLst>
          </a:prstGeom>
          <a:noFill/>
          <a:ln cap="flat" cmpd="sng" w="9525">
            <a:solidFill>
              <a:srgbClr val="F4CCCC"/>
            </a:solidFill>
            <a:prstDash val="dash"/>
            <a:round/>
            <a:headEnd len="sm" w="sm" type="none"/>
            <a:tailEnd len="sm" w="sm" type="none"/>
          </a:ln>
        </p:spPr>
        <p:txBody>
          <a:bodyPr anchorCtr="0" anchor="ctr" bIns="121950" lIns="121950" spcFirstLastPara="1" rIns="121950" wrap="square" tIns="121950">
            <a:noAutofit/>
          </a:bodyPr>
          <a:lstStyle/>
          <a:p>
            <a:pPr indent="0" lvl="0" marL="0" rtl="0" algn="l">
              <a:spcBef>
                <a:spcPts val="0"/>
              </a:spcBef>
              <a:spcAft>
                <a:spcPts val="0"/>
              </a:spcAft>
              <a:buNone/>
            </a:pPr>
            <a:r>
              <a:rPr lang="en" sz="1300">
                <a:solidFill>
                  <a:srgbClr val="434343"/>
                </a:solidFill>
                <a:latin typeface="Open Sans"/>
                <a:ea typeface="Open Sans"/>
                <a:cs typeface="Open Sans"/>
                <a:sym typeface="Open Sans"/>
              </a:rPr>
              <a:t>High Protein Intake and Hyperglycemia Increase Renal Blood Flow and Glomerular Filtration Rate.</a:t>
            </a:r>
            <a:endParaRPr sz="1300">
              <a:solidFill>
                <a:srgbClr val="434343"/>
              </a:solidFill>
              <a:latin typeface="Open Sans"/>
              <a:ea typeface="Open Sans"/>
              <a:cs typeface="Open Sans"/>
              <a:sym typeface="Open Sans"/>
            </a:endParaRPr>
          </a:p>
          <a:p>
            <a:pPr indent="0" lvl="0" marL="0" rtl="0" algn="l">
              <a:spcBef>
                <a:spcPts val="0"/>
              </a:spcBef>
              <a:spcAft>
                <a:spcPts val="0"/>
              </a:spcAft>
              <a:buNone/>
            </a:pPr>
            <a:r>
              <a:t/>
            </a:r>
            <a:endParaRPr sz="1000">
              <a:solidFill>
                <a:srgbClr val="434343"/>
              </a:solidFill>
              <a:latin typeface="Open Sans"/>
              <a:ea typeface="Open Sans"/>
              <a:cs typeface="Open Sans"/>
              <a:sym typeface="Open Sans"/>
            </a:endParaRPr>
          </a:p>
        </p:txBody>
      </p:sp>
      <p:pic>
        <p:nvPicPr>
          <p:cNvPr id="431" name="Google Shape;431;p28"/>
          <p:cNvPicPr preferRelativeResize="0"/>
          <p:nvPr/>
        </p:nvPicPr>
        <p:blipFill>
          <a:blip r:embed="rId4">
            <a:alphaModFix/>
          </a:blip>
          <a:stretch>
            <a:fillRect/>
          </a:stretch>
        </p:blipFill>
        <p:spPr>
          <a:xfrm>
            <a:off x="2783300" y="5744350"/>
            <a:ext cx="3922300" cy="1913419"/>
          </a:xfrm>
          <a:prstGeom prst="rect">
            <a:avLst/>
          </a:prstGeom>
          <a:noFill/>
          <a:ln>
            <a:noFill/>
          </a:ln>
        </p:spPr>
      </p:pic>
      <p:sp>
        <p:nvSpPr>
          <p:cNvPr id="432" name="Google Shape;432;p28"/>
          <p:cNvSpPr txBox="1"/>
          <p:nvPr/>
        </p:nvSpPr>
        <p:spPr>
          <a:xfrm>
            <a:off x="3025198" y="7810180"/>
            <a:ext cx="3832800" cy="197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990000"/>
                </a:solidFill>
                <a:latin typeface="Open Sans"/>
                <a:ea typeface="Open Sans"/>
                <a:cs typeface="Open Sans"/>
                <a:sym typeface="Open Sans"/>
              </a:rPr>
              <a:t>Some Conditions That Influence Renal Blood Flow (RBF) and the Glomerular Filtration Rate (GFR).</a:t>
            </a:r>
            <a:endParaRPr>
              <a:solidFill>
                <a:srgbClr val="990000"/>
              </a:solidFill>
              <a:latin typeface="Open Sans"/>
              <a:ea typeface="Open Sans"/>
              <a:cs typeface="Open Sans"/>
              <a:sym typeface="Open Sans"/>
            </a:endParaRPr>
          </a:p>
          <a:p>
            <a:pPr indent="0" lvl="0" marL="0" rtl="0" algn="l">
              <a:spcBef>
                <a:spcPts val="0"/>
              </a:spcBef>
              <a:spcAft>
                <a:spcPts val="0"/>
              </a:spcAft>
              <a:buNone/>
            </a:pPr>
            <a:r>
              <a:t/>
            </a:r>
            <a:endParaRPr>
              <a:solidFill>
                <a:srgbClr val="990000"/>
              </a:solidFill>
              <a:latin typeface="Open Sans"/>
              <a:ea typeface="Open Sans"/>
              <a:cs typeface="Open Sans"/>
              <a:sym typeface="Open Sans"/>
            </a:endParaRPr>
          </a:p>
          <a:p>
            <a:pPr indent="0" lvl="0" marL="0" rtl="0" algn="l">
              <a:spcBef>
                <a:spcPts val="0"/>
              </a:spcBef>
              <a:spcAft>
                <a:spcPts val="0"/>
              </a:spcAft>
              <a:buNone/>
            </a:pPr>
            <a:r>
              <a:rPr lang="en" sz="1100">
                <a:latin typeface="Open Sans"/>
                <a:ea typeface="Open Sans"/>
                <a:cs typeface="Open Sans"/>
                <a:sym typeface="Open Sans"/>
              </a:rPr>
              <a:t>a Refers to early effects, prior to development of glomerular injury that may occur with chronic hyperglycemia, obesity, and high salt intake.</a:t>
            </a:r>
            <a:endParaRPr sz="1100">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solidFill>
                <a:srgbClr val="990000"/>
              </a:solidFill>
              <a:latin typeface="Open Sans"/>
              <a:ea typeface="Open Sans"/>
              <a:cs typeface="Open Sans"/>
              <a:sym typeface="Open Sans"/>
            </a:endParaRPr>
          </a:p>
        </p:txBody>
      </p:sp>
      <p:cxnSp>
        <p:nvCxnSpPr>
          <p:cNvPr id="433" name="Google Shape;433;p28"/>
          <p:cNvCxnSpPr/>
          <p:nvPr/>
        </p:nvCxnSpPr>
        <p:spPr>
          <a:xfrm flipH="1">
            <a:off x="2706338" y="5591950"/>
            <a:ext cx="1500" cy="3106800"/>
          </a:xfrm>
          <a:prstGeom prst="straightConnector1">
            <a:avLst/>
          </a:prstGeom>
          <a:noFill/>
          <a:ln cap="flat" cmpd="sng" w="9525">
            <a:solidFill>
              <a:srgbClr val="B37370"/>
            </a:solidFill>
            <a:prstDash val="solid"/>
            <a:round/>
            <a:headEnd len="med" w="med" type="oval"/>
            <a:tailEnd len="med" w="med" type="oval"/>
          </a:ln>
        </p:spPr>
      </p:cxnSp>
      <p:sp>
        <p:nvSpPr>
          <p:cNvPr id="434" name="Google Shape;434;p28"/>
          <p:cNvSpPr/>
          <p:nvPr/>
        </p:nvSpPr>
        <p:spPr>
          <a:xfrm>
            <a:off x="5713975" y="1193230"/>
            <a:ext cx="921900" cy="309300"/>
          </a:xfrm>
          <a:prstGeom prst="round2DiagRect">
            <a:avLst>
              <a:gd fmla="val 16667" name="adj1"/>
              <a:gd fmla="val 50000" name="adj2"/>
            </a:avLst>
          </a:prstGeom>
          <a:solidFill>
            <a:srgbClr val="FFFFFF"/>
          </a:solidFill>
          <a:ln cap="flat" cmpd="sng" w="9525">
            <a:solidFill>
              <a:srgbClr val="A64D79"/>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D5A6BD"/>
                </a:solidFill>
                <a:latin typeface="Bebas Neue"/>
                <a:ea typeface="Bebas Neue"/>
                <a:cs typeface="Bebas Neue"/>
                <a:sym typeface="Bebas Neue"/>
              </a:rPr>
              <a:t>Girl’s  slide </a:t>
            </a:r>
            <a:endParaRPr sz="1000">
              <a:solidFill>
                <a:srgbClr val="D5A6BD"/>
              </a:solidFill>
              <a:latin typeface="Bebas Neue"/>
              <a:ea typeface="Bebas Neue"/>
              <a:cs typeface="Bebas Neue"/>
              <a:sym typeface="Bebas Neue"/>
            </a:endParaRPr>
          </a:p>
        </p:txBody>
      </p:sp>
      <p:sp>
        <p:nvSpPr>
          <p:cNvPr id="435" name="Google Shape;435;p28"/>
          <p:cNvSpPr/>
          <p:nvPr/>
        </p:nvSpPr>
        <p:spPr>
          <a:xfrm>
            <a:off x="54752" y="5532357"/>
            <a:ext cx="921900" cy="309300"/>
          </a:xfrm>
          <a:prstGeom prst="round2DiagRect">
            <a:avLst>
              <a:gd fmla="val 16667" name="adj1"/>
              <a:gd fmla="val 50000" name="adj2"/>
            </a:avLst>
          </a:prstGeom>
          <a:solidFill>
            <a:srgbClr val="FFFFFF"/>
          </a:solidFill>
          <a:ln cap="flat" cmpd="sng" w="9525">
            <a:solidFill>
              <a:srgbClr val="A64D79"/>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0B5394"/>
                </a:solidFill>
                <a:latin typeface="Bebas Neue"/>
                <a:ea typeface="Bebas Neue"/>
                <a:cs typeface="Bebas Neue"/>
                <a:sym typeface="Bebas Neue"/>
              </a:rPr>
              <a:t>Boy’s slide </a:t>
            </a:r>
            <a:endParaRPr sz="1000">
              <a:solidFill>
                <a:srgbClr val="0B5394"/>
              </a:solidFill>
              <a:latin typeface="Bebas Neue"/>
              <a:ea typeface="Bebas Neue"/>
              <a:cs typeface="Bebas Neue"/>
              <a:sym typeface="Bebas Neue"/>
            </a:endParaRPr>
          </a:p>
        </p:txBody>
      </p:sp>
      <p:sp>
        <p:nvSpPr>
          <p:cNvPr id="436" name="Google Shape;436;p28"/>
          <p:cNvSpPr/>
          <p:nvPr/>
        </p:nvSpPr>
        <p:spPr>
          <a:xfrm>
            <a:off x="2822815" y="5414442"/>
            <a:ext cx="921900" cy="309300"/>
          </a:xfrm>
          <a:prstGeom prst="round2DiagRect">
            <a:avLst>
              <a:gd fmla="val 16667" name="adj1"/>
              <a:gd fmla="val 50000" name="adj2"/>
            </a:avLst>
          </a:prstGeom>
          <a:solidFill>
            <a:srgbClr val="FFFFFF"/>
          </a:solidFill>
          <a:ln cap="flat" cmpd="sng" w="9525">
            <a:solidFill>
              <a:srgbClr val="A64D79"/>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0B5394"/>
                </a:solidFill>
                <a:latin typeface="Bebas Neue"/>
                <a:ea typeface="Bebas Neue"/>
                <a:cs typeface="Bebas Neue"/>
                <a:sym typeface="Bebas Neue"/>
              </a:rPr>
              <a:t>Boy’s slide </a:t>
            </a:r>
            <a:endParaRPr sz="1000">
              <a:solidFill>
                <a:srgbClr val="0B5394"/>
              </a:solidFill>
              <a:latin typeface="Bebas Neue"/>
              <a:ea typeface="Bebas Neue"/>
              <a:cs typeface="Bebas Neue"/>
              <a:sym typeface="Bebas Neue"/>
            </a:endParaRPr>
          </a:p>
        </p:txBody>
      </p:sp>
      <p:sp>
        <p:nvSpPr>
          <p:cNvPr id="437" name="Google Shape;437;p28"/>
          <p:cNvSpPr/>
          <p:nvPr/>
        </p:nvSpPr>
        <p:spPr>
          <a:xfrm>
            <a:off x="5588800" y="-238225"/>
            <a:ext cx="1030500" cy="1120800"/>
          </a:xfrm>
          <a:prstGeom prst="roundRect">
            <a:avLst>
              <a:gd fmla="val 16667" name="adj"/>
            </a:avLst>
          </a:prstGeom>
          <a:solidFill>
            <a:srgbClr val="D7DAE1">
              <a:alpha val="8353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lang="en" sz="4800">
                <a:solidFill>
                  <a:srgbClr val="CF8A87"/>
                </a:solidFill>
                <a:latin typeface="Open Sans"/>
                <a:ea typeface="Open Sans"/>
                <a:cs typeface="Open Sans"/>
                <a:sym typeface="Open Sans"/>
              </a:rPr>
              <a:t>14</a:t>
            </a:r>
            <a:endParaRPr i="0" sz="4800" u="none" cap="none" strike="noStrike">
              <a:solidFill>
                <a:srgbClr val="CF8A87"/>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29"/>
          <p:cNvSpPr/>
          <p:nvPr/>
        </p:nvSpPr>
        <p:spPr>
          <a:xfrm>
            <a:off x="530229" y="4637392"/>
            <a:ext cx="1509000" cy="693600"/>
          </a:xfrm>
          <a:prstGeom prst="roundRect">
            <a:avLst>
              <a:gd fmla="val 16667" name="adj"/>
            </a:avLst>
          </a:prstGeom>
          <a:solidFill>
            <a:schemeClr val="dk1"/>
          </a:solidFill>
          <a:ln cap="flat" cmpd="sng" w="9525">
            <a:solidFill>
              <a:schemeClr val="dk1"/>
            </a:solidFill>
            <a:prstDash val="solid"/>
            <a:round/>
            <a:headEnd len="sm" w="sm" type="none"/>
            <a:tailEnd len="sm" w="sm" type="none"/>
          </a:ln>
        </p:spPr>
        <p:txBody>
          <a:bodyPr anchorCtr="0" anchor="ctr" bIns="121950" lIns="121950" spcFirstLastPara="1" rIns="121950" wrap="square" tIns="121950">
            <a:noAutofit/>
          </a:bodyPr>
          <a:lstStyle/>
          <a:p>
            <a:pPr indent="0" lvl="0" marL="0" marR="0" rtl="0" algn="ctr">
              <a:lnSpc>
                <a:spcPct val="100000"/>
              </a:lnSpc>
              <a:spcBef>
                <a:spcPts val="0"/>
              </a:spcBef>
              <a:spcAft>
                <a:spcPts val="0"/>
              </a:spcAft>
              <a:buClr>
                <a:srgbClr val="000000"/>
              </a:buClr>
              <a:buSzPts val="1200"/>
              <a:buFont typeface="Arial"/>
              <a:buNone/>
            </a:pPr>
            <a:r>
              <a:rPr b="1" lang="en" sz="1200">
                <a:solidFill>
                  <a:schemeClr val="lt1"/>
                </a:solidFill>
                <a:latin typeface="Open Sans"/>
                <a:ea typeface="Open Sans"/>
                <a:cs typeface="Open Sans"/>
                <a:sym typeface="Open Sans"/>
              </a:rPr>
              <a:t>Autoregulation</a:t>
            </a:r>
            <a:r>
              <a:rPr b="1" lang="en" sz="1200">
                <a:solidFill>
                  <a:srgbClr val="999999"/>
                </a:solidFill>
                <a:latin typeface="Open Sans"/>
                <a:ea typeface="Open Sans"/>
                <a:cs typeface="Open Sans"/>
                <a:sym typeface="Open Sans"/>
              </a:rPr>
              <a:t> </a:t>
            </a:r>
            <a:endParaRPr b="1" i="0" sz="1200" u="none" cap="none" strike="noStrike">
              <a:solidFill>
                <a:srgbClr val="999999"/>
              </a:solidFill>
              <a:latin typeface="Open Sans"/>
              <a:ea typeface="Open Sans"/>
              <a:cs typeface="Open Sans"/>
              <a:sym typeface="Open Sans"/>
            </a:endParaRPr>
          </a:p>
        </p:txBody>
      </p:sp>
      <p:sp>
        <p:nvSpPr>
          <p:cNvPr id="443" name="Google Shape;443;p29"/>
          <p:cNvSpPr txBox="1"/>
          <p:nvPr/>
        </p:nvSpPr>
        <p:spPr>
          <a:xfrm>
            <a:off x="1762125" y="431533"/>
            <a:ext cx="3627900" cy="8484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4800"/>
              <a:buFont typeface="Arial"/>
              <a:buNone/>
            </a:pPr>
            <a:r>
              <a:rPr b="1" lang="en" sz="4800">
                <a:solidFill>
                  <a:srgbClr val="CF8A87"/>
                </a:solidFill>
                <a:latin typeface="Open Sans"/>
                <a:ea typeface="Open Sans"/>
                <a:cs typeface="Open Sans"/>
                <a:sym typeface="Open Sans"/>
              </a:rPr>
              <a:t>Summary</a:t>
            </a:r>
            <a:endParaRPr b="1" i="0" sz="4800" u="none" cap="none" strike="noStrike">
              <a:solidFill>
                <a:srgbClr val="CF8A87"/>
              </a:solidFill>
              <a:latin typeface="Open Sans"/>
              <a:ea typeface="Open Sans"/>
              <a:cs typeface="Open Sans"/>
              <a:sym typeface="Open Sans"/>
            </a:endParaRPr>
          </a:p>
        </p:txBody>
      </p:sp>
      <p:cxnSp>
        <p:nvCxnSpPr>
          <p:cNvPr id="444" name="Google Shape;444;p29"/>
          <p:cNvCxnSpPr/>
          <p:nvPr/>
        </p:nvCxnSpPr>
        <p:spPr>
          <a:xfrm>
            <a:off x="2265075" y="1338885"/>
            <a:ext cx="2459100" cy="0"/>
          </a:xfrm>
          <a:prstGeom prst="straightConnector1">
            <a:avLst/>
          </a:prstGeom>
          <a:noFill/>
          <a:ln cap="rnd" cmpd="sng" w="38100">
            <a:solidFill>
              <a:srgbClr val="7F7F7F"/>
            </a:solidFill>
            <a:prstDash val="solid"/>
            <a:miter lim="800000"/>
            <a:headEnd len="sm" w="sm" type="none"/>
            <a:tailEnd len="sm" w="sm" type="none"/>
          </a:ln>
        </p:spPr>
      </p:cxnSp>
      <p:sp>
        <p:nvSpPr>
          <p:cNvPr id="445" name="Google Shape;445;p29"/>
          <p:cNvSpPr/>
          <p:nvPr/>
        </p:nvSpPr>
        <p:spPr>
          <a:xfrm>
            <a:off x="639600" y="5455365"/>
            <a:ext cx="1434900" cy="447600"/>
          </a:xfrm>
          <a:prstGeom prst="roundRect">
            <a:avLst>
              <a:gd fmla="val 16667" name="adj"/>
            </a:avLst>
          </a:prstGeom>
          <a:noFill/>
          <a:ln cap="flat" cmpd="sng" w="9525">
            <a:solidFill>
              <a:schemeClr val="accent3"/>
            </a:solidFill>
            <a:prstDash val="solid"/>
            <a:round/>
            <a:headEnd len="sm" w="sm" type="none"/>
            <a:tailEnd len="sm" w="sm" type="none"/>
          </a:ln>
        </p:spPr>
        <p:txBody>
          <a:bodyPr anchorCtr="0" anchor="ctr" bIns="121950" lIns="121950" spcFirstLastPara="1" rIns="121950" wrap="square" tIns="121950">
            <a:noAutofit/>
          </a:bodyPr>
          <a:lstStyle/>
          <a:p>
            <a:pPr indent="0" lvl="0" marL="0" rtl="0" algn="l">
              <a:spcBef>
                <a:spcPts val="0"/>
              </a:spcBef>
              <a:spcAft>
                <a:spcPts val="0"/>
              </a:spcAft>
              <a:buClr>
                <a:srgbClr val="000000"/>
              </a:buClr>
              <a:buSzPts val="1400"/>
              <a:buFont typeface="Arial"/>
              <a:buNone/>
            </a:pPr>
            <a:r>
              <a:rPr lang="en" sz="1000">
                <a:solidFill>
                  <a:srgbClr val="434343"/>
                </a:solidFill>
                <a:latin typeface="Open Sans"/>
                <a:ea typeface="Open Sans"/>
                <a:cs typeface="Open Sans"/>
                <a:sym typeface="Open Sans"/>
              </a:rPr>
              <a:t>Tubuloglomerular Feedback</a:t>
            </a:r>
            <a:endParaRPr i="0" sz="1000" u="none" cap="none" strike="noStrike">
              <a:solidFill>
                <a:srgbClr val="434343"/>
              </a:solidFill>
              <a:latin typeface="Open Sans"/>
              <a:ea typeface="Open Sans"/>
              <a:cs typeface="Open Sans"/>
              <a:sym typeface="Open Sans"/>
            </a:endParaRPr>
          </a:p>
        </p:txBody>
      </p:sp>
      <p:sp>
        <p:nvSpPr>
          <p:cNvPr id="446" name="Google Shape;446;p29"/>
          <p:cNvSpPr/>
          <p:nvPr/>
        </p:nvSpPr>
        <p:spPr>
          <a:xfrm>
            <a:off x="720000" y="7618998"/>
            <a:ext cx="1274100" cy="305700"/>
          </a:xfrm>
          <a:prstGeom prst="roundRect">
            <a:avLst>
              <a:gd fmla="val 16667" name="adj"/>
            </a:avLst>
          </a:prstGeom>
          <a:noFill/>
          <a:ln cap="flat" cmpd="sng" w="9525">
            <a:solidFill>
              <a:schemeClr val="accent3"/>
            </a:solidFill>
            <a:prstDash val="solid"/>
            <a:round/>
            <a:headEnd len="sm" w="sm" type="none"/>
            <a:tailEnd len="sm" w="sm" type="none"/>
          </a:ln>
        </p:spPr>
        <p:txBody>
          <a:bodyPr anchorCtr="0" anchor="ctr" bIns="121950" lIns="121950" spcFirstLastPara="1" rIns="121950" wrap="square" tIns="121950">
            <a:noAutofit/>
          </a:bodyPr>
          <a:lstStyle/>
          <a:p>
            <a:pPr indent="0" lvl="0" marL="0" rtl="0" algn="l">
              <a:spcBef>
                <a:spcPts val="0"/>
              </a:spcBef>
              <a:spcAft>
                <a:spcPts val="0"/>
              </a:spcAft>
              <a:buClr>
                <a:srgbClr val="000000"/>
              </a:buClr>
              <a:buSzPts val="1400"/>
              <a:buFont typeface="Arial"/>
              <a:buNone/>
            </a:pPr>
            <a:r>
              <a:rPr lang="en" sz="1000">
                <a:solidFill>
                  <a:srgbClr val="434343"/>
                </a:solidFill>
                <a:latin typeface="Open Sans"/>
                <a:ea typeface="Open Sans"/>
                <a:cs typeface="Open Sans"/>
                <a:sym typeface="Open Sans"/>
              </a:rPr>
              <a:t>Myogenic system</a:t>
            </a:r>
            <a:endParaRPr i="0" sz="1000" cap="none" strike="noStrike">
              <a:solidFill>
                <a:srgbClr val="434343"/>
              </a:solidFill>
              <a:latin typeface="Open Sans"/>
              <a:ea typeface="Open Sans"/>
              <a:cs typeface="Open Sans"/>
              <a:sym typeface="Open Sans"/>
            </a:endParaRPr>
          </a:p>
        </p:txBody>
      </p:sp>
      <p:cxnSp>
        <p:nvCxnSpPr>
          <p:cNvPr id="447" name="Google Shape;447;p29"/>
          <p:cNvCxnSpPr>
            <a:stCxn id="442" idx="1"/>
            <a:endCxn id="446" idx="1"/>
          </p:cNvCxnSpPr>
          <p:nvPr/>
        </p:nvCxnSpPr>
        <p:spPr>
          <a:xfrm>
            <a:off x="530229" y="4984192"/>
            <a:ext cx="189900" cy="2787600"/>
          </a:xfrm>
          <a:prstGeom prst="bentConnector3">
            <a:avLst>
              <a:gd fmla="val -125395" name="adj1"/>
            </a:avLst>
          </a:prstGeom>
          <a:noFill/>
          <a:ln cap="flat" cmpd="sng" w="9525">
            <a:solidFill>
              <a:schemeClr val="accent3"/>
            </a:solidFill>
            <a:prstDash val="solid"/>
            <a:round/>
            <a:headEnd len="sm" w="sm" type="none"/>
            <a:tailEnd len="sm" w="sm" type="none"/>
          </a:ln>
        </p:spPr>
      </p:cxnSp>
      <p:sp>
        <p:nvSpPr>
          <p:cNvPr id="448" name="Google Shape;448;p29"/>
          <p:cNvSpPr/>
          <p:nvPr/>
        </p:nvSpPr>
        <p:spPr>
          <a:xfrm>
            <a:off x="1598623" y="3483916"/>
            <a:ext cx="3791400" cy="502500"/>
          </a:xfrm>
          <a:prstGeom prst="roundRect">
            <a:avLst>
              <a:gd fmla="val 16667" name="adj"/>
            </a:avLst>
          </a:prstGeom>
          <a:solidFill>
            <a:schemeClr val="dk1"/>
          </a:solidFill>
          <a:ln cap="flat" cmpd="sng" w="9525">
            <a:solidFill>
              <a:schemeClr val="dk1"/>
            </a:solidFill>
            <a:prstDash val="solid"/>
            <a:round/>
            <a:headEnd len="sm" w="sm" type="none"/>
            <a:tailEnd len="sm" w="sm" type="none"/>
          </a:ln>
        </p:spPr>
        <p:txBody>
          <a:bodyPr anchorCtr="0" anchor="ctr" bIns="121950" lIns="121950" spcFirstLastPara="1" rIns="121950" wrap="square" tIns="121950">
            <a:noAutofit/>
          </a:bodyPr>
          <a:lstStyle/>
          <a:p>
            <a:pPr indent="0" lvl="0" marL="0" marR="0" rtl="0" algn="ctr">
              <a:lnSpc>
                <a:spcPct val="100000"/>
              </a:lnSpc>
              <a:spcBef>
                <a:spcPts val="0"/>
              </a:spcBef>
              <a:spcAft>
                <a:spcPts val="0"/>
              </a:spcAft>
              <a:buClr>
                <a:srgbClr val="000000"/>
              </a:buClr>
              <a:buSzPts val="1500"/>
              <a:buFont typeface="Arial"/>
              <a:buNone/>
            </a:pPr>
            <a:r>
              <a:rPr b="1" lang="en" sz="1800">
                <a:solidFill>
                  <a:srgbClr val="FFFFFF"/>
                </a:solidFill>
                <a:latin typeface="Open Sans"/>
                <a:ea typeface="Open Sans"/>
                <a:cs typeface="Open Sans"/>
                <a:sym typeface="Open Sans"/>
              </a:rPr>
              <a:t>Regulation of GFR </a:t>
            </a:r>
            <a:endParaRPr b="1" i="0" sz="1800" u="none" cap="none" strike="noStrike">
              <a:solidFill>
                <a:srgbClr val="FFFFFF"/>
              </a:solidFill>
              <a:latin typeface="Open Sans"/>
              <a:ea typeface="Open Sans"/>
              <a:cs typeface="Open Sans"/>
              <a:sym typeface="Open Sans"/>
            </a:endParaRPr>
          </a:p>
        </p:txBody>
      </p:sp>
      <p:sp>
        <p:nvSpPr>
          <p:cNvPr id="449" name="Google Shape;449;p29"/>
          <p:cNvSpPr/>
          <p:nvPr/>
        </p:nvSpPr>
        <p:spPr>
          <a:xfrm>
            <a:off x="2689388" y="4644393"/>
            <a:ext cx="1609800" cy="693600"/>
          </a:xfrm>
          <a:prstGeom prst="roundRect">
            <a:avLst>
              <a:gd fmla="val 16667" name="adj"/>
            </a:avLst>
          </a:prstGeom>
          <a:solidFill>
            <a:schemeClr val="dk1"/>
          </a:solidFill>
          <a:ln cap="flat" cmpd="sng" w="9525">
            <a:solidFill>
              <a:schemeClr val="dk1"/>
            </a:solidFill>
            <a:prstDash val="solid"/>
            <a:round/>
            <a:headEnd len="sm" w="sm" type="none"/>
            <a:tailEnd len="sm" w="sm" type="none"/>
          </a:ln>
        </p:spPr>
        <p:txBody>
          <a:bodyPr anchorCtr="0" anchor="ctr" bIns="121950" lIns="121950" spcFirstLastPara="1" rIns="121950" wrap="square" tIns="121950">
            <a:noAutofit/>
          </a:bodyPr>
          <a:lstStyle/>
          <a:p>
            <a:pPr indent="0" lvl="0" marL="0" marR="0" rtl="0" algn="ctr">
              <a:lnSpc>
                <a:spcPct val="100000"/>
              </a:lnSpc>
              <a:spcBef>
                <a:spcPts val="0"/>
              </a:spcBef>
              <a:spcAft>
                <a:spcPts val="0"/>
              </a:spcAft>
              <a:buClr>
                <a:srgbClr val="000000"/>
              </a:buClr>
              <a:buSzPts val="1500"/>
              <a:buFont typeface="Arial"/>
              <a:buNone/>
            </a:pPr>
            <a:r>
              <a:rPr b="1" lang="en" sz="1200">
                <a:solidFill>
                  <a:srgbClr val="FFFFFF"/>
                </a:solidFill>
                <a:latin typeface="Open Sans"/>
                <a:ea typeface="Open Sans"/>
                <a:cs typeface="Open Sans"/>
                <a:sym typeface="Open Sans"/>
              </a:rPr>
              <a:t>Hormonal</a:t>
            </a:r>
            <a:endParaRPr b="1" i="0" sz="1200" u="none" cap="none" strike="noStrike">
              <a:solidFill>
                <a:srgbClr val="FFFFFF"/>
              </a:solidFill>
              <a:latin typeface="Open Sans"/>
              <a:ea typeface="Open Sans"/>
              <a:cs typeface="Open Sans"/>
              <a:sym typeface="Open Sans"/>
            </a:endParaRPr>
          </a:p>
        </p:txBody>
      </p:sp>
      <p:sp>
        <p:nvSpPr>
          <p:cNvPr id="450" name="Google Shape;450;p29"/>
          <p:cNvSpPr/>
          <p:nvPr/>
        </p:nvSpPr>
        <p:spPr>
          <a:xfrm>
            <a:off x="4830206" y="4637386"/>
            <a:ext cx="1509000" cy="693600"/>
          </a:xfrm>
          <a:prstGeom prst="roundRect">
            <a:avLst>
              <a:gd fmla="val 16667" name="adj"/>
            </a:avLst>
          </a:prstGeom>
          <a:solidFill>
            <a:schemeClr val="dk1"/>
          </a:solidFill>
          <a:ln cap="flat" cmpd="sng" w="9525">
            <a:solidFill>
              <a:schemeClr val="dk1"/>
            </a:solidFill>
            <a:prstDash val="solid"/>
            <a:round/>
            <a:headEnd len="sm" w="sm" type="none"/>
            <a:tailEnd len="sm" w="sm" type="none"/>
          </a:ln>
        </p:spPr>
        <p:txBody>
          <a:bodyPr anchorCtr="0" anchor="ctr" bIns="121950" lIns="121950" spcFirstLastPara="1" rIns="121950" wrap="square" tIns="121950">
            <a:noAutofit/>
          </a:bodyPr>
          <a:lstStyle/>
          <a:p>
            <a:pPr indent="0" lvl="0" marL="0" marR="0" rtl="0" algn="ctr">
              <a:lnSpc>
                <a:spcPct val="100000"/>
              </a:lnSpc>
              <a:spcBef>
                <a:spcPts val="0"/>
              </a:spcBef>
              <a:spcAft>
                <a:spcPts val="0"/>
              </a:spcAft>
              <a:buClr>
                <a:srgbClr val="000000"/>
              </a:buClr>
              <a:buSzPts val="1500"/>
              <a:buFont typeface="Arial"/>
              <a:buNone/>
            </a:pPr>
            <a:r>
              <a:rPr b="1" lang="en" sz="1200">
                <a:solidFill>
                  <a:srgbClr val="FFFFFF"/>
                </a:solidFill>
                <a:latin typeface="Open Sans"/>
                <a:ea typeface="Open Sans"/>
                <a:cs typeface="Open Sans"/>
                <a:sym typeface="Open Sans"/>
              </a:rPr>
              <a:t>Sympathetic</a:t>
            </a:r>
            <a:r>
              <a:rPr b="1" lang="en" sz="1200">
                <a:solidFill>
                  <a:srgbClr val="999999"/>
                </a:solidFill>
                <a:latin typeface="Exo"/>
                <a:ea typeface="Exo"/>
                <a:cs typeface="Exo"/>
                <a:sym typeface="Exo"/>
              </a:rPr>
              <a:t> </a:t>
            </a:r>
            <a:endParaRPr b="1" i="0" sz="1200" u="none" cap="none" strike="noStrike">
              <a:solidFill>
                <a:srgbClr val="999999"/>
              </a:solidFill>
              <a:latin typeface="Exo"/>
              <a:ea typeface="Exo"/>
              <a:cs typeface="Exo"/>
              <a:sym typeface="Exo"/>
            </a:endParaRPr>
          </a:p>
        </p:txBody>
      </p:sp>
      <p:cxnSp>
        <p:nvCxnSpPr>
          <p:cNvPr id="451" name="Google Shape;451;p29"/>
          <p:cNvCxnSpPr>
            <a:stCxn id="448" idx="2"/>
            <a:endCxn id="442" idx="0"/>
          </p:cNvCxnSpPr>
          <p:nvPr/>
        </p:nvCxnSpPr>
        <p:spPr>
          <a:xfrm rot="5400000">
            <a:off x="2064073" y="3207166"/>
            <a:ext cx="651000" cy="2209500"/>
          </a:xfrm>
          <a:prstGeom prst="bentConnector3">
            <a:avLst>
              <a:gd fmla="val 49992" name="adj1"/>
            </a:avLst>
          </a:prstGeom>
          <a:noFill/>
          <a:ln cap="flat" cmpd="sng" w="9525">
            <a:solidFill>
              <a:schemeClr val="accent3"/>
            </a:solidFill>
            <a:prstDash val="solid"/>
            <a:round/>
            <a:headEnd len="sm" w="sm" type="none"/>
            <a:tailEnd len="sm" w="sm" type="none"/>
          </a:ln>
        </p:spPr>
      </p:cxnSp>
      <p:cxnSp>
        <p:nvCxnSpPr>
          <p:cNvPr id="452" name="Google Shape;452;p29"/>
          <p:cNvCxnSpPr>
            <a:stCxn id="448" idx="2"/>
            <a:endCxn id="449" idx="0"/>
          </p:cNvCxnSpPr>
          <p:nvPr/>
        </p:nvCxnSpPr>
        <p:spPr>
          <a:xfrm flipH="1" rot="-5400000">
            <a:off x="3165673" y="4315066"/>
            <a:ext cx="657900" cy="600"/>
          </a:xfrm>
          <a:prstGeom prst="bentConnector3">
            <a:avLst>
              <a:gd fmla="val 50000" name="adj1"/>
            </a:avLst>
          </a:prstGeom>
          <a:noFill/>
          <a:ln cap="flat" cmpd="sng" w="9525">
            <a:solidFill>
              <a:schemeClr val="accent3"/>
            </a:solidFill>
            <a:prstDash val="solid"/>
            <a:round/>
            <a:headEnd len="sm" w="sm" type="none"/>
            <a:tailEnd len="sm" w="sm" type="none"/>
          </a:ln>
        </p:spPr>
      </p:cxnSp>
      <p:cxnSp>
        <p:nvCxnSpPr>
          <p:cNvPr id="453" name="Google Shape;453;p29"/>
          <p:cNvCxnSpPr>
            <a:stCxn id="448" idx="2"/>
            <a:endCxn id="450" idx="0"/>
          </p:cNvCxnSpPr>
          <p:nvPr/>
        </p:nvCxnSpPr>
        <p:spPr>
          <a:xfrm flipH="1" rot="-5400000">
            <a:off x="4214023" y="3266716"/>
            <a:ext cx="651000" cy="2090400"/>
          </a:xfrm>
          <a:prstGeom prst="bentConnector3">
            <a:avLst>
              <a:gd fmla="val 49991" name="adj1"/>
            </a:avLst>
          </a:prstGeom>
          <a:noFill/>
          <a:ln cap="flat" cmpd="sng" w="9525">
            <a:solidFill>
              <a:schemeClr val="accent3"/>
            </a:solidFill>
            <a:prstDash val="solid"/>
            <a:round/>
            <a:headEnd len="sm" w="sm" type="none"/>
            <a:tailEnd len="sm" w="sm" type="none"/>
          </a:ln>
        </p:spPr>
      </p:cxnSp>
      <p:cxnSp>
        <p:nvCxnSpPr>
          <p:cNvPr id="454" name="Google Shape;454;p29"/>
          <p:cNvCxnSpPr>
            <a:stCxn id="450" idx="1"/>
            <a:endCxn id="455" idx="1"/>
          </p:cNvCxnSpPr>
          <p:nvPr/>
        </p:nvCxnSpPr>
        <p:spPr>
          <a:xfrm flipH="1">
            <a:off x="4777706" y="4984186"/>
            <a:ext cx="52500" cy="1521600"/>
          </a:xfrm>
          <a:prstGeom prst="bentConnector2">
            <a:avLst/>
          </a:prstGeom>
          <a:noFill/>
          <a:ln cap="flat" cmpd="sng" w="9525">
            <a:solidFill>
              <a:schemeClr val="accent3"/>
            </a:solidFill>
            <a:prstDash val="solid"/>
            <a:round/>
            <a:headEnd len="sm" w="sm" type="none"/>
            <a:tailEnd len="sm" w="sm" type="none"/>
          </a:ln>
        </p:spPr>
      </p:cxnSp>
      <p:cxnSp>
        <p:nvCxnSpPr>
          <p:cNvPr id="456" name="Google Shape;456;p29"/>
          <p:cNvCxnSpPr/>
          <p:nvPr/>
        </p:nvCxnSpPr>
        <p:spPr>
          <a:xfrm rot="10800000">
            <a:off x="307688" y="5784639"/>
            <a:ext cx="321300" cy="0"/>
          </a:xfrm>
          <a:prstGeom prst="straightConnector1">
            <a:avLst/>
          </a:prstGeom>
          <a:noFill/>
          <a:ln cap="flat" cmpd="sng" w="9525">
            <a:solidFill>
              <a:schemeClr val="accent3"/>
            </a:solidFill>
            <a:prstDash val="solid"/>
            <a:round/>
            <a:headEnd len="sm" w="sm" type="none"/>
            <a:tailEnd len="sm" w="sm" type="none"/>
          </a:ln>
        </p:spPr>
      </p:cxnSp>
      <p:sp>
        <p:nvSpPr>
          <p:cNvPr id="457" name="Google Shape;457;p29"/>
          <p:cNvSpPr/>
          <p:nvPr/>
        </p:nvSpPr>
        <p:spPr>
          <a:xfrm>
            <a:off x="530214" y="5930724"/>
            <a:ext cx="1760700" cy="1428900"/>
          </a:xfrm>
          <a:prstGeom prst="roundRect">
            <a:avLst>
              <a:gd fmla="val 16667" name="adj"/>
            </a:avLst>
          </a:prstGeom>
          <a:noFill/>
          <a:ln cap="flat" cmpd="sng" w="9525">
            <a:solidFill>
              <a:srgbClr val="F4CCCC"/>
            </a:solidFill>
            <a:prstDash val="dash"/>
            <a:round/>
            <a:headEnd len="sm" w="sm" type="none"/>
            <a:tailEnd len="sm" w="sm" type="none"/>
          </a:ln>
        </p:spPr>
        <p:txBody>
          <a:bodyPr anchorCtr="0" anchor="ctr" bIns="121950" lIns="121950" spcFirstLastPara="1" rIns="121950" wrap="square" tIns="121950">
            <a:noAutofit/>
          </a:bodyPr>
          <a:lstStyle/>
          <a:p>
            <a:pPr indent="0" lvl="0" marL="0" rtl="0" algn="l">
              <a:spcBef>
                <a:spcPts val="0"/>
              </a:spcBef>
              <a:spcAft>
                <a:spcPts val="0"/>
              </a:spcAft>
              <a:buNone/>
            </a:pPr>
            <a:r>
              <a:rPr lang="en" sz="1000">
                <a:solidFill>
                  <a:srgbClr val="434343"/>
                </a:solidFill>
                <a:latin typeface="Open Sans"/>
                <a:ea typeface="Open Sans"/>
                <a:cs typeface="Open Sans"/>
                <a:sym typeface="Open Sans"/>
              </a:rPr>
              <a:t>the macula densa were sensory cells that can sense changes in ions .</a:t>
            </a:r>
            <a:endParaRPr sz="1000">
              <a:solidFill>
                <a:srgbClr val="434343"/>
              </a:solidFill>
              <a:latin typeface="Open Sans"/>
              <a:ea typeface="Open Sans"/>
              <a:cs typeface="Open Sans"/>
              <a:sym typeface="Open Sans"/>
            </a:endParaRPr>
          </a:p>
          <a:p>
            <a:pPr indent="0" lvl="0" marL="0" rtl="0" algn="l">
              <a:spcBef>
                <a:spcPts val="0"/>
              </a:spcBef>
              <a:spcAft>
                <a:spcPts val="0"/>
              </a:spcAft>
              <a:buNone/>
            </a:pPr>
            <a:r>
              <a:rPr lang="en" sz="1000">
                <a:solidFill>
                  <a:srgbClr val="434343"/>
                </a:solidFill>
                <a:latin typeface="Open Sans"/>
                <a:ea typeface="Open Sans"/>
                <a:cs typeface="Open Sans"/>
                <a:sym typeface="Open Sans"/>
              </a:rPr>
              <a:t>-GFR    NaCl   —&gt; vasoconstriction of affront.</a:t>
            </a:r>
            <a:endParaRPr sz="1000">
              <a:solidFill>
                <a:srgbClr val="434343"/>
              </a:solidFill>
              <a:latin typeface="Open Sans"/>
              <a:ea typeface="Open Sans"/>
              <a:cs typeface="Open Sans"/>
              <a:sym typeface="Open Sans"/>
            </a:endParaRPr>
          </a:p>
          <a:p>
            <a:pPr indent="0" lvl="0" marL="0" rtl="0" algn="l">
              <a:spcBef>
                <a:spcPts val="0"/>
              </a:spcBef>
              <a:spcAft>
                <a:spcPts val="0"/>
              </a:spcAft>
              <a:buNone/>
            </a:pPr>
            <a:r>
              <a:rPr lang="en" sz="1000">
                <a:solidFill>
                  <a:srgbClr val="434343"/>
                </a:solidFill>
                <a:latin typeface="Open Sans"/>
                <a:ea typeface="Open Sans"/>
                <a:cs typeface="Open Sans"/>
                <a:sym typeface="Open Sans"/>
              </a:rPr>
              <a:t>-GFR    NaCl   —&gt; vasodilation of affront.</a:t>
            </a:r>
            <a:endParaRPr sz="1000">
              <a:solidFill>
                <a:srgbClr val="434343"/>
              </a:solidFill>
              <a:latin typeface="Open Sans"/>
              <a:ea typeface="Open Sans"/>
              <a:cs typeface="Open Sans"/>
              <a:sym typeface="Open Sans"/>
            </a:endParaRPr>
          </a:p>
          <a:p>
            <a:pPr indent="0" lvl="0" marL="0" rtl="0" algn="ctr">
              <a:spcBef>
                <a:spcPts val="0"/>
              </a:spcBef>
              <a:spcAft>
                <a:spcPts val="0"/>
              </a:spcAft>
              <a:buNone/>
            </a:pPr>
            <a:r>
              <a:t/>
            </a:r>
            <a:endParaRPr sz="1000">
              <a:solidFill>
                <a:srgbClr val="434343"/>
              </a:solidFill>
              <a:latin typeface="Open Sans"/>
              <a:ea typeface="Open Sans"/>
              <a:cs typeface="Open Sans"/>
              <a:sym typeface="Open Sans"/>
            </a:endParaRPr>
          </a:p>
        </p:txBody>
      </p:sp>
      <p:sp>
        <p:nvSpPr>
          <p:cNvPr id="458" name="Google Shape;458;p29"/>
          <p:cNvSpPr/>
          <p:nvPr/>
        </p:nvSpPr>
        <p:spPr>
          <a:xfrm>
            <a:off x="523200" y="7959325"/>
            <a:ext cx="2025600" cy="1381500"/>
          </a:xfrm>
          <a:prstGeom prst="roundRect">
            <a:avLst>
              <a:gd fmla="val 16667" name="adj"/>
            </a:avLst>
          </a:prstGeom>
          <a:noFill/>
          <a:ln cap="flat" cmpd="sng" w="9525">
            <a:solidFill>
              <a:srgbClr val="F4CCCC"/>
            </a:solidFill>
            <a:prstDash val="dash"/>
            <a:round/>
            <a:headEnd len="sm" w="sm" type="none"/>
            <a:tailEnd len="sm" w="sm" type="none"/>
          </a:ln>
        </p:spPr>
        <p:txBody>
          <a:bodyPr anchorCtr="0" anchor="ctr" bIns="121950" lIns="121950" spcFirstLastPara="1" rIns="121950" wrap="square" tIns="121950">
            <a:noAutofit/>
          </a:bodyPr>
          <a:lstStyle/>
          <a:p>
            <a:pPr indent="0" lvl="0" marL="0" rtl="0" algn="l">
              <a:spcBef>
                <a:spcPts val="0"/>
              </a:spcBef>
              <a:spcAft>
                <a:spcPts val="0"/>
              </a:spcAft>
              <a:buNone/>
            </a:pPr>
            <a:r>
              <a:rPr lang="en" sz="1000">
                <a:solidFill>
                  <a:srgbClr val="434343"/>
                </a:solidFill>
                <a:latin typeface="Open Sans"/>
                <a:ea typeface="Open Sans"/>
                <a:cs typeface="Open Sans"/>
                <a:sym typeface="Open Sans"/>
              </a:rPr>
              <a:t>capability of blood vessels to constrict when blood pressure is increased.</a:t>
            </a:r>
            <a:endParaRPr sz="1000">
              <a:solidFill>
                <a:srgbClr val="434343"/>
              </a:solidFill>
              <a:latin typeface="Open Sans"/>
              <a:ea typeface="Open Sans"/>
              <a:cs typeface="Open Sans"/>
              <a:sym typeface="Open Sans"/>
            </a:endParaRPr>
          </a:p>
          <a:p>
            <a:pPr indent="0" lvl="0" marL="0" rtl="0" algn="l">
              <a:spcBef>
                <a:spcPts val="0"/>
              </a:spcBef>
              <a:spcAft>
                <a:spcPts val="0"/>
              </a:spcAft>
              <a:buNone/>
            </a:pPr>
            <a:r>
              <a:rPr lang="en" sz="1000">
                <a:solidFill>
                  <a:srgbClr val="434343"/>
                </a:solidFill>
                <a:latin typeface="Open Sans"/>
                <a:ea typeface="Open Sans"/>
                <a:cs typeface="Open Sans"/>
                <a:sym typeface="Open Sans"/>
              </a:rPr>
              <a:t>-BP high  —&gt;renal blood vessel constrict .</a:t>
            </a:r>
            <a:endParaRPr sz="1000">
              <a:solidFill>
                <a:srgbClr val="434343"/>
              </a:solidFill>
              <a:latin typeface="Open Sans"/>
              <a:ea typeface="Open Sans"/>
              <a:cs typeface="Open Sans"/>
              <a:sym typeface="Open Sans"/>
            </a:endParaRPr>
          </a:p>
          <a:p>
            <a:pPr indent="0" lvl="0" marL="0" rtl="0" algn="l">
              <a:spcBef>
                <a:spcPts val="0"/>
              </a:spcBef>
              <a:spcAft>
                <a:spcPts val="0"/>
              </a:spcAft>
              <a:buNone/>
            </a:pPr>
            <a:r>
              <a:rPr lang="en" sz="1000">
                <a:solidFill>
                  <a:srgbClr val="434343"/>
                </a:solidFill>
                <a:latin typeface="Open Sans"/>
                <a:ea typeface="Open Sans"/>
                <a:cs typeface="Open Sans"/>
                <a:sym typeface="Open Sans"/>
              </a:rPr>
              <a:t>-BP  low  —&gt;renal blood vessel </a:t>
            </a:r>
            <a:r>
              <a:rPr lang="en" sz="1000">
                <a:solidFill>
                  <a:srgbClr val="434343"/>
                </a:solidFill>
                <a:latin typeface="Open Sans"/>
                <a:ea typeface="Open Sans"/>
                <a:cs typeface="Open Sans"/>
                <a:sym typeface="Open Sans"/>
              </a:rPr>
              <a:t>dilate</a:t>
            </a:r>
            <a:r>
              <a:rPr lang="en" sz="1000">
                <a:solidFill>
                  <a:srgbClr val="434343"/>
                </a:solidFill>
                <a:latin typeface="Open Sans"/>
                <a:ea typeface="Open Sans"/>
                <a:cs typeface="Open Sans"/>
                <a:sym typeface="Open Sans"/>
              </a:rPr>
              <a:t>.</a:t>
            </a:r>
            <a:endParaRPr sz="1000">
              <a:solidFill>
                <a:srgbClr val="434343"/>
              </a:solidFill>
              <a:latin typeface="Open Sans"/>
              <a:ea typeface="Open Sans"/>
              <a:cs typeface="Open Sans"/>
              <a:sym typeface="Open Sans"/>
            </a:endParaRPr>
          </a:p>
        </p:txBody>
      </p:sp>
      <p:sp>
        <p:nvSpPr>
          <p:cNvPr id="459" name="Google Shape;459;p29"/>
          <p:cNvSpPr/>
          <p:nvPr/>
        </p:nvSpPr>
        <p:spPr>
          <a:xfrm>
            <a:off x="571800" y="1919425"/>
            <a:ext cx="4258399" cy="84960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FFFFF"/>
          </a:solidFill>
          <a:ln cap="flat" cmpd="sng" w="9525">
            <a:solidFill>
              <a:srgbClr val="C2C2C2"/>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sz="1000">
              <a:latin typeface="Open Sans"/>
              <a:ea typeface="Open Sans"/>
              <a:cs typeface="Open Sans"/>
              <a:sym typeface="Open Sans"/>
            </a:endParaRPr>
          </a:p>
          <a:p>
            <a:pPr indent="0" lvl="0" marL="0" marR="0" rtl="0" algn="l">
              <a:lnSpc>
                <a:spcPct val="100000"/>
              </a:lnSpc>
              <a:spcBef>
                <a:spcPts val="0"/>
              </a:spcBef>
              <a:spcAft>
                <a:spcPts val="0"/>
              </a:spcAft>
              <a:buNone/>
            </a:pPr>
            <a:r>
              <a:rPr lang="en" sz="1000">
                <a:solidFill>
                  <a:srgbClr val="434343"/>
                </a:solidFill>
                <a:latin typeface="Open Sans"/>
                <a:ea typeface="Open Sans"/>
                <a:cs typeface="Open Sans"/>
                <a:sym typeface="Open Sans"/>
              </a:rPr>
              <a:t> Defined as: </a:t>
            </a:r>
            <a:r>
              <a:rPr lang="en" sz="1000">
                <a:solidFill>
                  <a:srgbClr val="990000"/>
                </a:solidFill>
                <a:latin typeface="Open Sans"/>
                <a:ea typeface="Open Sans"/>
                <a:cs typeface="Open Sans"/>
                <a:sym typeface="Open Sans"/>
              </a:rPr>
              <a:t>The volume of filtrate produced by both kidneys per min</a:t>
            </a:r>
            <a:endParaRPr sz="1000">
              <a:solidFill>
                <a:srgbClr val="990000"/>
              </a:solidFill>
              <a:latin typeface="Open Sans"/>
              <a:ea typeface="Open Sans"/>
              <a:cs typeface="Open Sans"/>
              <a:sym typeface="Open Sans"/>
            </a:endParaRPr>
          </a:p>
          <a:p>
            <a:pPr indent="-292100" lvl="0" marL="457200" marR="0" rtl="0" algn="l">
              <a:lnSpc>
                <a:spcPct val="100000"/>
              </a:lnSpc>
              <a:spcBef>
                <a:spcPts val="0"/>
              </a:spcBef>
              <a:spcAft>
                <a:spcPts val="0"/>
              </a:spcAft>
              <a:buClr>
                <a:srgbClr val="434343"/>
              </a:buClr>
              <a:buSzPts val="1000"/>
              <a:buFont typeface="Open Sans"/>
              <a:buChar char="●"/>
            </a:pPr>
            <a:r>
              <a:rPr lang="en" sz="1000">
                <a:solidFill>
                  <a:srgbClr val="434343"/>
                </a:solidFill>
                <a:latin typeface="Open Sans"/>
                <a:ea typeface="Open Sans"/>
                <a:cs typeface="Open Sans"/>
                <a:sym typeface="Open Sans"/>
              </a:rPr>
              <a:t>Averages 125 ml/min</a:t>
            </a:r>
            <a:endParaRPr sz="1000">
              <a:solidFill>
                <a:srgbClr val="434343"/>
              </a:solidFill>
              <a:latin typeface="Open Sans"/>
              <a:ea typeface="Open Sans"/>
              <a:cs typeface="Open Sans"/>
              <a:sym typeface="Open Sans"/>
            </a:endParaRPr>
          </a:p>
          <a:p>
            <a:pPr indent="-292100" lvl="0" marL="457200" marR="0" rtl="0" algn="l">
              <a:lnSpc>
                <a:spcPct val="100000"/>
              </a:lnSpc>
              <a:spcBef>
                <a:spcPts val="0"/>
              </a:spcBef>
              <a:spcAft>
                <a:spcPts val="0"/>
              </a:spcAft>
              <a:buSzPts val="1000"/>
              <a:buFont typeface="Open Sans"/>
              <a:buChar char="●"/>
            </a:pPr>
            <a:r>
              <a:rPr lang="en" sz="1000">
                <a:solidFill>
                  <a:srgbClr val="434343"/>
                </a:solidFill>
                <a:latin typeface="Open Sans"/>
                <a:ea typeface="Open Sans"/>
                <a:cs typeface="Open Sans"/>
                <a:sym typeface="Open Sans"/>
              </a:rPr>
              <a:t>GFR is proportional to NFP </a:t>
            </a:r>
            <a:endParaRPr sz="1000">
              <a:latin typeface="Open Sans"/>
              <a:ea typeface="Open Sans"/>
              <a:cs typeface="Open Sans"/>
              <a:sym typeface="Open Sans"/>
            </a:endParaRPr>
          </a:p>
        </p:txBody>
      </p:sp>
      <p:sp>
        <p:nvSpPr>
          <p:cNvPr id="460" name="Google Shape;460;p29"/>
          <p:cNvSpPr/>
          <p:nvPr/>
        </p:nvSpPr>
        <p:spPr>
          <a:xfrm>
            <a:off x="593975" y="1655512"/>
            <a:ext cx="3627747" cy="418878"/>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 sz="1700">
                <a:solidFill>
                  <a:schemeClr val="lt1"/>
                </a:solidFill>
                <a:latin typeface="Open Sans"/>
                <a:ea typeface="Open Sans"/>
                <a:cs typeface="Open Sans"/>
                <a:sym typeface="Open Sans"/>
              </a:rPr>
              <a:t>GFR (Glomerular Filtration Rate)</a:t>
            </a:r>
            <a:endParaRPr sz="1700">
              <a:solidFill>
                <a:schemeClr val="lt1"/>
              </a:solidFill>
              <a:latin typeface="Open Sans"/>
              <a:ea typeface="Open Sans"/>
              <a:cs typeface="Open Sans"/>
              <a:sym typeface="Open Sans"/>
            </a:endParaRPr>
          </a:p>
        </p:txBody>
      </p:sp>
      <p:sp>
        <p:nvSpPr>
          <p:cNvPr id="461" name="Google Shape;461;p29"/>
          <p:cNvSpPr/>
          <p:nvPr/>
        </p:nvSpPr>
        <p:spPr>
          <a:xfrm>
            <a:off x="1034100" y="6442375"/>
            <a:ext cx="84600" cy="136800"/>
          </a:xfrm>
          <a:prstGeom prst="upArrow">
            <a:avLst>
              <a:gd fmla="val 13477" name="adj1"/>
              <a:gd fmla="val 45458"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29"/>
          <p:cNvSpPr/>
          <p:nvPr/>
        </p:nvSpPr>
        <p:spPr>
          <a:xfrm>
            <a:off x="1470400" y="6442375"/>
            <a:ext cx="38100" cy="104400"/>
          </a:xfrm>
          <a:prstGeom prst="upArrow">
            <a:avLst>
              <a:gd fmla="val 0" name="adj1"/>
              <a:gd fmla="val 100372"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29"/>
          <p:cNvSpPr/>
          <p:nvPr/>
        </p:nvSpPr>
        <p:spPr>
          <a:xfrm rot="10800000">
            <a:off x="1034150" y="6885725"/>
            <a:ext cx="84600" cy="136800"/>
          </a:xfrm>
          <a:prstGeom prst="upArrow">
            <a:avLst>
              <a:gd fmla="val 0" name="adj1"/>
              <a:gd fmla="val 6627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29"/>
          <p:cNvSpPr/>
          <p:nvPr/>
        </p:nvSpPr>
        <p:spPr>
          <a:xfrm rot="10800000">
            <a:off x="1430475" y="6925750"/>
            <a:ext cx="53700" cy="108900"/>
          </a:xfrm>
          <a:prstGeom prst="upArrow">
            <a:avLst>
              <a:gd fmla="val 0" name="adj1"/>
              <a:gd fmla="val 64508"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29"/>
          <p:cNvSpPr/>
          <p:nvPr/>
        </p:nvSpPr>
        <p:spPr>
          <a:xfrm>
            <a:off x="4777700" y="5884375"/>
            <a:ext cx="2025600" cy="1521600"/>
          </a:xfrm>
          <a:prstGeom prst="roundRect">
            <a:avLst>
              <a:gd fmla="val 16667" name="adj"/>
            </a:avLst>
          </a:prstGeom>
          <a:noFill/>
          <a:ln cap="flat" cmpd="sng" w="9525">
            <a:solidFill>
              <a:srgbClr val="F4CCCC"/>
            </a:solidFill>
            <a:prstDash val="dash"/>
            <a:round/>
            <a:headEnd len="sm" w="sm" type="none"/>
            <a:tailEnd len="sm" w="sm" type="none"/>
          </a:ln>
        </p:spPr>
        <p:txBody>
          <a:bodyPr anchorCtr="0" anchor="ctr" bIns="121950" lIns="121950" spcFirstLastPara="1" rIns="121950" wrap="square" tIns="121950">
            <a:noAutofit/>
          </a:bodyPr>
          <a:lstStyle/>
          <a:p>
            <a:pPr indent="0" lvl="0" marL="0" rtl="0" algn="l">
              <a:spcBef>
                <a:spcPts val="0"/>
              </a:spcBef>
              <a:spcAft>
                <a:spcPts val="0"/>
              </a:spcAft>
              <a:buNone/>
            </a:pPr>
            <a:r>
              <a:rPr lang="en" sz="1000">
                <a:solidFill>
                  <a:srgbClr val="434343"/>
                </a:solidFill>
                <a:latin typeface="Open Sans"/>
                <a:ea typeface="Open Sans"/>
                <a:cs typeface="Open Sans"/>
                <a:sym typeface="Open Sans"/>
              </a:rPr>
              <a:t>Under stress:</a:t>
            </a:r>
            <a:endParaRPr sz="1000">
              <a:solidFill>
                <a:srgbClr val="434343"/>
              </a:solidFill>
              <a:latin typeface="Open Sans"/>
              <a:ea typeface="Open Sans"/>
              <a:cs typeface="Open Sans"/>
              <a:sym typeface="Open Sans"/>
            </a:endParaRPr>
          </a:p>
          <a:p>
            <a:pPr indent="0" lvl="0" marL="0" rtl="0" algn="l">
              <a:spcBef>
                <a:spcPts val="0"/>
              </a:spcBef>
              <a:spcAft>
                <a:spcPts val="0"/>
              </a:spcAft>
              <a:buNone/>
            </a:pPr>
            <a:r>
              <a:rPr lang="en" sz="1000">
                <a:solidFill>
                  <a:srgbClr val="434343"/>
                </a:solidFill>
                <a:latin typeface="Open Sans"/>
                <a:ea typeface="Open Sans"/>
                <a:cs typeface="Open Sans"/>
                <a:sym typeface="Open Sans"/>
              </a:rPr>
              <a:t>Norepinephrine is released by the sympathetic nervous system</a:t>
            </a:r>
            <a:endParaRPr sz="1000">
              <a:solidFill>
                <a:srgbClr val="434343"/>
              </a:solidFill>
              <a:latin typeface="Open Sans"/>
              <a:ea typeface="Open Sans"/>
              <a:cs typeface="Open Sans"/>
              <a:sym typeface="Open Sans"/>
            </a:endParaRPr>
          </a:p>
          <a:p>
            <a:pPr indent="0" lvl="0" marL="0" rtl="0" algn="l">
              <a:spcBef>
                <a:spcPts val="0"/>
              </a:spcBef>
              <a:spcAft>
                <a:spcPts val="0"/>
              </a:spcAft>
              <a:buNone/>
            </a:pPr>
            <a:r>
              <a:rPr lang="en" sz="1000">
                <a:solidFill>
                  <a:srgbClr val="434343"/>
                </a:solidFill>
                <a:latin typeface="Open Sans"/>
                <a:ea typeface="Open Sans"/>
                <a:cs typeface="Open Sans"/>
                <a:sym typeface="Open Sans"/>
              </a:rPr>
              <a:t>-Epinephrine is released by the adrenal medulla -Afferent arterioles constrict and filtration is inhibited</a:t>
            </a:r>
            <a:endParaRPr sz="1000">
              <a:solidFill>
                <a:srgbClr val="434343"/>
              </a:solidFill>
              <a:latin typeface="Open Sans"/>
              <a:ea typeface="Open Sans"/>
              <a:cs typeface="Open Sans"/>
              <a:sym typeface="Open Sans"/>
            </a:endParaRPr>
          </a:p>
        </p:txBody>
      </p:sp>
      <p:sp>
        <p:nvSpPr>
          <p:cNvPr id="466" name="Google Shape;466;p29"/>
          <p:cNvSpPr/>
          <p:nvPr/>
        </p:nvSpPr>
        <p:spPr>
          <a:xfrm>
            <a:off x="5588800" y="-238225"/>
            <a:ext cx="1030500" cy="1120800"/>
          </a:xfrm>
          <a:prstGeom prst="roundRect">
            <a:avLst>
              <a:gd fmla="val 16667" name="adj"/>
            </a:avLst>
          </a:prstGeom>
          <a:solidFill>
            <a:srgbClr val="D7DAE1">
              <a:alpha val="8353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lang="en" sz="4800">
                <a:solidFill>
                  <a:srgbClr val="CF8A87"/>
                </a:solidFill>
                <a:latin typeface="Open Sans"/>
                <a:ea typeface="Open Sans"/>
                <a:cs typeface="Open Sans"/>
                <a:sym typeface="Open Sans"/>
              </a:rPr>
              <a:t>15</a:t>
            </a:r>
            <a:endParaRPr i="0" sz="4800" u="none" cap="none" strike="noStrike">
              <a:solidFill>
                <a:srgbClr val="CF8A87"/>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30"/>
          <p:cNvSpPr/>
          <p:nvPr/>
        </p:nvSpPr>
        <p:spPr>
          <a:xfrm rot="5400000">
            <a:off x="303278" y="356238"/>
            <a:ext cx="1153670" cy="1135373"/>
          </a:xfrm>
          <a:custGeom>
            <a:rect b="b" l="l" r="r" t="t"/>
            <a:pathLst>
              <a:path extrusionOk="0" h="7260" w="7993">
                <a:moveTo>
                  <a:pt x="3647" y="0"/>
                </a:moveTo>
                <a:cubicBezTo>
                  <a:pt x="2241" y="0"/>
                  <a:pt x="889" y="792"/>
                  <a:pt x="397" y="2312"/>
                </a:cubicBezTo>
                <a:cubicBezTo>
                  <a:pt x="1" y="3542"/>
                  <a:pt x="381" y="4774"/>
                  <a:pt x="1186" y="5724"/>
                </a:cubicBezTo>
                <a:cubicBezTo>
                  <a:pt x="1445" y="6028"/>
                  <a:pt x="1750" y="6299"/>
                  <a:pt x="2083" y="6535"/>
                </a:cubicBezTo>
                <a:cubicBezTo>
                  <a:pt x="2737" y="6998"/>
                  <a:pt x="3541" y="7259"/>
                  <a:pt x="4337" y="7259"/>
                </a:cubicBezTo>
                <a:cubicBezTo>
                  <a:pt x="4817" y="7259"/>
                  <a:pt x="5294" y="7164"/>
                  <a:pt x="5732" y="6960"/>
                </a:cubicBezTo>
                <a:cubicBezTo>
                  <a:pt x="7992" y="5902"/>
                  <a:pt x="7866" y="2507"/>
                  <a:pt x="6197" y="988"/>
                </a:cubicBezTo>
                <a:cubicBezTo>
                  <a:pt x="5466" y="324"/>
                  <a:pt x="4545" y="0"/>
                  <a:pt x="3647" y="0"/>
                </a:cubicBezTo>
                <a:close/>
              </a:path>
            </a:pathLst>
          </a:custGeom>
          <a:solidFill>
            <a:srgbClr val="D7DAE1">
              <a:alpha val="83529"/>
            </a:srgbClr>
          </a:solid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p30"/>
          <p:cNvSpPr txBox="1"/>
          <p:nvPr/>
        </p:nvSpPr>
        <p:spPr>
          <a:xfrm>
            <a:off x="2199450" y="333175"/>
            <a:ext cx="2459100" cy="849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4800"/>
              <a:buFont typeface="Arial"/>
              <a:buNone/>
            </a:pPr>
            <a:r>
              <a:rPr b="1" i="0" lang="en" sz="4800" u="none" cap="none" strike="noStrike">
                <a:solidFill>
                  <a:srgbClr val="CF8A87"/>
                </a:solidFill>
                <a:latin typeface="Oxygen"/>
                <a:ea typeface="Oxygen"/>
                <a:cs typeface="Oxygen"/>
                <a:sym typeface="Oxygen"/>
              </a:rPr>
              <a:t>Quiz</a:t>
            </a:r>
            <a:endParaRPr b="1" i="0" sz="4800" u="none" cap="none" strike="noStrike">
              <a:solidFill>
                <a:srgbClr val="CF8A87"/>
              </a:solidFill>
              <a:latin typeface="Oxygen"/>
              <a:ea typeface="Oxygen"/>
              <a:cs typeface="Oxygen"/>
              <a:sym typeface="Oxygen"/>
            </a:endParaRPr>
          </a:p>
        </p:txBody>
      </p:sp>
      <p:cxnSp>
        <p:nvCxnSpPr>
          <p:cNvPr id="473" name="Google Shape;473;p30"/>
          <p:cNvCxnSpPr/>
          <p:nvPr/>
        </p:nvCxnSpPr>
        <p:spPr>
          <a:xfrm>
            <a:off x="2199450" y="1247575"/>
            <a:ext cx="2459100" cy="0"/>
          </a:xfrm>
          <a:prstGeom prst="straightConnector1">
            <a:avLst/>
          </a:prstGeom>
          <a:noFill/>
          <a:ln cap="rnd" cmpd="sng" w="38100">
            <a:solidFill>
              <a:srgbClr val="7F7F7F"/>
            </a:solidFill>
            <a:prstDash val="solid"/>
            <a:miter lim="800000"/>
            <a:headEnd len="sm" w="sm" type="none"/>
            <a:tailEnd len="sm" w="sm" type="none"/>
          </a:ln>
        </p:spPr>
      </p:cxnSp>
      <p:sp>
        <p:nvSpPr>
          <p:cNvPr id="474" name="Google Shape;474;p30"/>
          <p:cNvSpPr/>
          <p:nvPr/>
        </p:nvSpPr>
        <p:spPr>
          <a:xfrm rot="5400000">
            <a:off x="253471" y="392139"/>
            <a:ext cx="1209281" cy="1091378"/>
          </a:xfrm>
          <a:custGeom>
            <a:rect b="b" l="l" r="r" t="t"/>
            <a:pathLst>
              <a:path extrusionOk="0" h="7260" w="7993">
                <a:moveTo>
                  <a:pt x="3647" y="0"/>
                </a:moveTo>
                <a:cubicBezTo>
                  <a:pt x="2241" y="0"/>
                  <a:pt x="889" y="792"/>
                  <a:pt x="397" y="2312"/>
                </a:cubicBezTo>
                <a:cubicBezTo>
                  <a:pt x="1" y="3542"/>
                  <a:pt x="381" y="4774"/>
                  <a:pt x="1186" y="5724"/>
                </a:cubicBezTo>
                <a:cubicBezTo>
                  <a:pt x="1445" y="6028"/>
                  <a:pt x="1750" y="6299"/>
                  <a:pt x="2083" y="6535"/>
                </a:cubicBezTo>
                <a:cubicBezTo>
                  <a:pt x="2737" y="6998"/>
                  <a:pt x="3541" y="7259"/>
                  <a:pt x="4337" y="7259"/>
                </a:cubicBezTo>
                <a:cubicBezTo>
                  <a:pt x="4817" y="7259"/>
                  <a:pt x="5294" y="7164"/>
                  <a:pt x="5732" y="6960"/>
                </a:cubicBezTo>
                <a:cubicBezTo>
                  <a:pt x="7992" y="5902"/>
                  <a:pt x="7866" y="2507"/>
                  <a:pt x="6197" y="988"/>
                </a:cubicBezTo>
                <a:cubicBezTo>
                  <a:pt x="5466" y="324"/>
                  <a:pt x="4545" y="0"/>
                  <a:pt x="3647" y="0"/>
                </a:cubicBezTo>
                <a:close/>
              </a:path>
            </a:pathLst>
          </a:custGeom>
          <a:no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75" name="Google Shape;475;p30"/>
          <p:cNvGrpSpPr/>
          <p:nvPr/>
        </p:nvGrpSpPr>
        <p:grpSpPr>
          <a:xfrm>
            <a:off x="573269" y="534306"/>
            <a:ext cx="612825" cy="620077"/>
            <a:chOff x="-31094350" y="3194000"/>
            <a:chExt cx="292225" cy="291650"/>
          </a:xfrm>
        </p:grpSpPr>
        <p:sp>
          <p:nvSpPr>
            <p:cNvPr id="476" name="Google Shape;476;p30"/>
            <p:cNvSpPr/>
            <p:nvPr/>
          </p:nvSpPr>
          <p:spPr>
            <a:xfrm>
              <a:off x="-31033700" y="3194000"/>
              <a:ext cx="103200" cy="34100"/>
            </a:xfrm>
            <a:custGeom>
              <a:rect b="b" l="l" r="r" t="t"/>
              <a:pathLst>
                <a:path extrusionOk="0" h="1364" w="4128">
                  <a:moveTo>
                    <a:pt x="645" y="0"/>
                  </a:moveTo>
                  <a:cubicBezTo>
                    <a:pt x="263" y="0"/>
                    <a:pt x="0" y="296"/>
                    <a:pt x="0" y="670"/>
                  </a:cubicBezTo>
                  <a:lnTo>
                    <a:pt x="0" y="1016"/>
                  </a:lnTo>
                  <a:cubicBezTo>
                    <a:pt x="0" y="1205"/>
                    <a:pt x="158" y="1363"/>
                    <a:pt x="347" y="1363"/>
                  </a:cubicBezTo>
                  <a:lnTo>
                    <a:pt x="3781" y="1363"/>
                  </a:lnTo>
                  <a:cubicBezTo>
                    <a:pt x="3970" y="1363"/>
                    <a:pt x="4127" y="1205"/>
                    <a:pt x="4127" y="1016"/>
                  </a:cubicBezTo>
                  <a:lnTo>
                    <a:pt x="4127" y="670"/>
                  </a:lnTo>
                  <a:cubicBezTo>
                    <a:pt x="4127" y="260"/>
                    <a:pt x="3812" y="8"/>
                    <a:pt x="3466" y="8"/>
                  </a:cubicBezTo>
                  <a:lnTo>
                    <a:pt x="756" y="8"/>
                  </a:lnTo>
                  <a:cubicBezTo>
                    <a:pt x="718" y="3"/>
                    <a:pt x="681" y="0"/>
                    <a:pt x="645" y="0"/>
                  </a:cubicBezTo>
                  <a:close/>
                </a:path>
              </a:pathLst>
            </a:custGeom>
            <a:solidFill>
              <a:srgbClr val="CF8A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 name="Google Shape;477;p30"/>
            <p:cNvSpPr/>
            <p:nvPr/>
          </p:nvSpPr>
          <p:spPr>
            <a:xfrm>
              <a:off x="-31042375" y="3346200"/>
              <a:ext cx="16550" cy="18150"/>
            </a:xfrm>
            <a:custGeom>
              <a:rect b="b" l="l" r="r" t="t"/>
              <a:pathLst>
                <a:path extrusionOk="0" h="726" w="662">
                  <a:moveTo>
                    <a:pt x="1" y="1"/>
                  </a:moveTo>
                  <a:lnTo>
                    <a:pt x="1" y="725"/>
                  </a:lnTo>
                  <a:lnTo>
                    <a:pt x="662" y="725"/>
                  </a:lnTo>
                  <a:lnTo>
                    <a:pt x="662" y="1"/>
                  </a:lnTo>
                  <a:close/>
                </a:path>
              </a:pathLst>
            </a:custGeom>
            <a:solidFill>
              <a:srgbClr val="CF8A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 name="Google Shape;478;p30"/>
            <p:cNvSpPr/>
            <p:nvPr/>
          </p:nvSpPr>
          <p:spPr>
            <a:xfrm>
              <a:off x="-31042375" y="3278475"/>
              <a:ext cx="16550" cy="16550"/>
            </a:xfrm>
            <a:custGeom>
              <a:rect b="b" l="l" r="r" t="t"/>
              <a:pathLst>
                <a:path extrusionOk="0" h="662" w="662">
                  <a:moveTo>
                    <a:pt x="1" y="0"/>
                  </a:moveTo>
                  <a:lnTo>
                    <a:pt x="1" y="662"/>
                  </a:lnTo>
                  <a:lnTo>
                    <a:pt x="662" y="662"/>
                  </a:lnTo>
                  <a:lnTo>
                    <a:pt x="662" y="0"/>
                  </a:lnTo>
                  <a:close/>
                </a:path>
              </a:pathLst>
            </a:custGeom>
            <a:solidFill>
              <a:srgbClr val="CF8A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p30"/>
            <p:cNvSpPr/>
            <p:nvPr/>
          </p:nvSpPr>
          <p:spPr>
            <a:xfrm>
              <a:off x="-31042375" y="3416300"/>
              <a:ext cx="16550" cy="16575"/>
            </a:xfrm>
            <a:custGeom>
              <a:rect b="b" l="l" r="r" t="t"/>
              <a:pathLst>
                <a:path extrusionOk="0" h="663" w="662">
                  <a:moveTo>
                    <a:pt x="1" y="1"/>
                  </a:moveTo>
                  <a:lnTo>
                    <a:pt x="1" y="662"/>
                  </a:lnTo>
                  <a:lnTo>
                    <a:pt x="662" y="662"/>
                  </a:lnTo>
                  <a:lnTo>
                    <a:pt x="662" y="1"/>
                  </a:lnTo>
                  <a:close/>
                </a:path>
              </a:pathLst>
            </a:custGeom>
            <a:solidFill>
              <a:srgbClr val="CF8A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 name="Google Shape;480;p30"/>
            <p:cNvSpPr/>
            <p:nvPr/>
          </p:nvSpPr>
          <p:spPr>
            <a:xfrm>
              <a:off x="-31094350" y="3210725"/>
              <a:ext cx="222900" cy="274925"/>
            </a:xfrm>
            <a:custGeom>
              <a:rect b="b" l="l" r="r" t="t"/>
              <a:pathLst>
                <a:path extrusionOk="0" h="10997" w="8916">
                  <a:moveTo>
                    <a:pt x="7183" y="2049"/>
                  </a:moveTo>
                  <a:cubicBezTo>
                    <a:pt x="7404" y="2049"/>
                    <a:pt x="7561" y="2206"/>
                    <a:pt x="7561" y="2395"/>
                  </a:cubicBezTo>
                  <a:cubicBezTo>
                    <a:pt x="7561" y="2584"/>
                    <a:pt x="7404" y="2742"/>
                    <a:pt x="7183" y="2742"/>
                  </a:cubicBezTo>
                  <a:lnTo>
                    <a:pt x="4474" y="2742"/>
                  </a:lnTo>
                  <a:cubicBezTo>
                    <a:pt x="4285" y="2742"/>
                    <a:pt x="4127" y="2584"/>
                    <a:pt x="4127" y="2395"/>
                  </a:cubicBezTo>
                  <a:cubicBezTo>
                    <a:pt x="4127" y="2206"/>
                    <a:pt x="4285" y="2049"/>
                    <a:pt x="4474" y="2049"/>
                  </a:cubicBezTo>
                  <a:close/>
                  <a:moveTo>
                    <a:pt x="3151" y="2017"/>
                  </a:moveTo>
                  <a:cubicBezTo>
                    <a:pt x="3340" y="2017"/>
                    <a:pt x="3497" y="2175"/>
                    <a:pt x="3497" y="2364"/>
                  </a:cubicBezTo>
                  <a:lnTo>
                    <a:pt x="3497" y="3750"/>
                  </a:lnTo>
                  <a:cubicBezTo>
                    <a:pt x="3497" y="3939"/>
                    <a:pt x="3340" y="4097"/>
                    <a:pt x="3151" y="4097"/>
                  </a:cubicBezTo>
                  <a:lnTo>
                    <a:pt x="1764" y="4097"/>
                  </a:lnTo>
                  <a:cubicBezTo>
                    <a:pt x="1575" y="4097"/>
                    <a:pt x="1418" y="3939"/>
                    <a:pt x="1418" y="3750"/>
                  </a:cubicBezTo>
                  <a:lnTo>
                    <a:pt x="1418" y="2364"/>
                  </a:lnTo>
                  <a:cubicBezTo>
                    <a:pt x="1418" y="2175"/>
                    <a:pt x="1575" y="2017"/>
                    <a:pt x="1764" y="2017"/>
                  </a:cubicBezTo>
                  <a:close/>
                  <a:moveTo>
                    <a:pt x="5860" y="3372"/>
                  </a:moveTo>
                  <a:cubicBezTo>
                    <a:pt x="6049" y="3372"/>
                    <a:pt x="6207" y="3529"/>
                    <a:pt x="6207" y="3750"/>
                  </a:cubicBezTo>
                  <a:cubicBezTo>
                    <a:pt x="6207" y="3939"/>
                    <a:pt x="6049" y="4097"/>
                    <a:pt x="5860" y="4097"/>
                  </a:cubicBezTo>
                  <a:lnTo>
                    <a:pt x="4474" y="4097"/>
                  </a:lnTo>
                  <a:cubicBezTo>
                    <a:pt x="4285" y="4097"/>
                    <a:pt x="4127" y="3939"/>
                    <a:pt x="4127" y="3750"/>
                  </a:cubicBezTo>
                  <a:cubicBezTo>
                    <a:pt x="4127" y="3529"/>
                    <a:pt x="4285" y="3372"/>
                    <a:pt x="4474" y="3372"/>
                  </a:cubicBezTo>
                  <a:close/>
                  <a:moveTo>
                    <a:pt x="7183" y="4758"/>
                  </a:moveTo>
                  <a:cubicBezTo>
                    <a:pt x="7404" y="4758"/>
                    <a:pt x="7561" y="4916"/>
                    <a:pt x="7561" y="5105"/>
                  </a:cubicBezTo>
                  <a:cubicBezTo>
                    <a:pt x="7561" y="5325"/>
                    <a:pt x="7404" y="5483"/>
                    <a:pt x="7183" y="5483"/>
                  </a:cubicBezTo>
                  <a:lnTo>
                    <a:pt x="4474" y="5483"/>
                  </a:lnTo>
                  <a:cubicBezTo>
                    <a:pt x="4285" y="5483"/>
                    <a:pt x="4127" y="5325"/>
                    <a:pt x="4127" y="5105"/>
                  </a:cubicBezTo>
                  <a:cubicBezTo>
                    <a:pt x="4127" y="4916"/>
                    <a:pt x="4285" y="4758"/>
                    <a:pt x="4474" y="4758"/>
                  </a:cubicBezTo>
                  <a:close/>
                  <a:moveTo>
                    <a:pt x="3151" y="4758"/>
                  </a:moveTo>
                  <a:cubicBezTo>
                    <a:pt x="3340" y="4758"/>
                    <a:pt x="3497" y="4916"/>
                    <a:pt x="3497" y="5105"/>
                  </a:cubicBezTo>
                  <a:lnTo>
                    <a:pt x="3497" y="6491"/>
                  </a:lnTo>
                  <a:cubicBezTo>
                    <a:pt x="3497" y="6680"/>
                    <a:pt x="3340" y="6837"/>
                    <a:pt x="3151" y="6837"/>
                  </a:cubicBezTo>
                  <a:lnTo>
                    <a:pt x="1764" y="6837"/>
                  </a:lnTo>
                  <a:cubicBezTo>
                    <a:pt x="1575" y="6837"/>
                    <a:pt x="1418" y="6680"/>
                    <a:pt x="1418" y="6491"/>
                  </a:cubicBezTo>
                  <a:lnTo>
                    <a:pt x="1418" y="5105"/>
                  </a:lnTo>
                  <a:cubicBezTo>
                    <a:pt x="1418" y="4916"/>
                    <a:pt x="1575" y="4758"/>
                    <a:pt x="1764" y="4758"/>
                  </a:cubicBezTo>
                  <a:close/>
                  <a:moveTo>
                    <a:pt x="5860" y="6144"/>
                  </a:moveTo>
                  <a:cubicBezTo>
                    <a:pt x="6049" y="6144"/>
                    <a:pt x="6207" y="6302"/>
                    <a:pt x="6207" y="6491"/>
                  </a:cubicBezTo>
                  <a:cubicBezTo>
                    <a:pt x="6207" y="6680"/>
                    <a:pt x="6049" y="6837"/>
                    <a:pt x="5860" y="6837"/>
                  </a:cubicBezTo>
                  <a:lnTo>
                    <a:pt x="4474" y="6837"/>
                  </a:lnTo>
                  <a:cubicBezTo>
                    <a:pt x="4285" y="6837"/>
                    <a:pt x="4127" y="6680"/>
                    <a:pt x="4127" y="6491"/>
                  </a:cubicBezTo>
                  <a:cubicBezTo>
                    <a:pt x="4127" y="6302"/>
                    <a:pt x="4285" y="6144"/>
                    <a:pt x="4474" y="6144"/>
                  </a:cubicBezTo>
                  <a:close/>
                  <a:moveTo>
                    <a:pt x="7183" y="7562"/>
                  </a:moveTo>
                  <a:cubicBezTo>
                    <a:pt x="7404" y="7562"/>
                    <a:pt x="7561" y="7720"/>
                    <a:pt x="7561" y="7909"/>
                  </a:cubicBezTo>
                  <a:cubicBezTo>
                    <a:pt x="7561" y="8098"/>
                    <a:pt x="7404" y="8255"/>
                    <a:pt x="7183" y="8255"/>
                  </a:cubicBezTo>
                  <a:lnTo>
                    <a:pt x="4474" y="8255"/>
                  </a:lnTo>
                  <a:cubicBezTo>
                    <a:pt x="4285" y="8255"/>
                    <a:pt x="4127" y="8098"/>
                    <a:pt x="4127" y="7909"/>
                  </a:cubicBezTo>
                  <a:cubicBezTo>
                    <a:pt x="4127" y="7720"/>
                    <a:pt x="4285" y="7562"/>
                    <a:pt x="4474" y="7562"/>
                  </a:cubicBezTo>
                  <a:close/>
                  <a:moveTo>
                    <a:pt x="3151" y="7531"/>
                  </a:moveTo>
                  <a:cubicBezTo>
                    <a:pt x="3340" y="7531"/>
                    <a:pt x="3497" y="7657"/>
                    <a:pt x="3497" y="7877"/>
                  </a:cubicBezTo>
                  <a:lnTo>
                    <a:pt x="3497" y="9232"/>
                  </a:lnTo>
                  <a:cubicBezTo>
                    <a:pt x="3497" y="9452"/>
                    <a:pt x="3340" y="9610"/>
                    <a:pt x="3151" y="9610"/>
                  </a:cubicBezTo>
                  <a:lnTo>
                    <a:pt x="1764" y="9610"/>
                  </a:lnTo>
                  <a:cubicBezTo>
                    <a:pt x="1575" y="9610"/>
                    <a:pt x="1418" y="9452"/>
                    <a:pt x="1418" y="9232"/>
                  </a:cubicBezTo>
                  <a:lnTo>
                    <a:pt x="1418" y="7877"/>
                  </a:lnTo>
                  <a:cubicBezTo>
                    <a:pt x="1418" y="7657"/>
                    <a:pt x="1575" y="7531"/>
                    <a:pt x="1764" y="7531"/>
                  </a:cubicBezTo>
                  <a:close/>
                  <a:moveTo>
                    <a:pt x="5860" y="8885"/>
                  </a:moveTo>
                  <a:cubicBezTo>
                    <a:pt x="6049" y="8885"/>
                    <a:pt x="6207" y="9043"/>
                    <a:pt x="6207" y="9232"/>
                  </a:cubicBezTo>
                  <a:cubicBezTo>
                    <a:pt x="6207" y="9452"/>
                    <a:pt x="6049" y="9610"/>
                    <a:pt x="5860" y="9610"/>
                  </a:cubicBezTo>
                  <a:lnTo>
                    <a:pt x="4474" y="9610"/>
                  </a:lnTo>
                  <a:cubicBezTo>
                    <a:pt x="4285" y="9610"/>
                    <a:pt x="4127" y="9452"/>
                    <a:pt x="4127" y="9232"/>
                  </a:cubicBezTo>
                  <a:cubicBezTo>
                    <a:pt x="4127" y="9043"/>
                    <a:pt x="4285" y="8885"/>
                    <a:pt x="4474" y="8885"/>
                  </a:cubicBezTo>
                  <a:close/>
                  <a:moveTo>
                    <a:pt x="1040" y="1"/>
                  </a:moveTo>
                  <a:cubicBezTo>
                    <a:pt x="504" y="1"/>
                    <a:pt x="0" y="473"/>
                    <a:pt x="0" y="1009"/>
                  </a:cubicBezTo>
                  <a:lnTo>
                    <a:pt x="0" y="9956"/>
                  </a:lnTo>
                  <a:cubicBezTo>
                    <a:pt x="32" y="10524"/>
                    <a:pt x="504" y="10996"/>
                    <a:pt x="1040" y="10996"/>
                  </a:cubicBezTo>
                  <a:lnTo>
                    <a:pt x="7908" y="10996"/>
                  </a:lnTo>
                  <a:cubicBezTo>
                    <a:pt x="8444" y="10996"/>
                    <a:pt x="8916" y="10524"/>
                    <a:pt x="8916" y="9956"/>
                  </a:cubicBezTo>
                  <a:lnTo>
                    <a:pt x="8916" y="1009"/>
                  </a:lnTo>
                  <a:cubicBezTo>
                    <a:pt x="8916" y="473"/>
                    <a:pt x="8444" y="1"/>
                    <a:pt x="7908" y="1"/>
                  </a:cubicBezTo>
                  <a:lnTo>
                    <a:pt x="7183" y="1"/>
                  </a:lnTo>
                  <a:lnTo>
                    <a:pt x="7183" y="347"/>
                  </a:lnTo>
                  <a:cubicBezTo>
                    <a:pt x="7183" y="915"/>
                    <a:pt x="6711" y="1387"/>
                    <a:pt x="6175" y="1387"/>
                  </a:cubicBezTo>
                  <a:lnTo>
                    <a:pt x="2741" y="1387"/>
                  </a:lnTo>
                  <a:cubicBezTo>
                    <a:pt x="2206" y="1387"/>
                    <a:pt x="1733" y="915"/>
                    <a:pt x="1733" y="347"/>
                  </a:cubicBezTo>
                  <a:lnTo>
                    <a:pt x="1733" y="1"/>
                  </a:lnTo>
                  <a:close/>
                </a:path>
              </a:pathLst>
            </a:custGeom>
            <a:solidFill>
              <a:srgbClr val="CF8A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 name="Google Shape;481;p30"/>
            <p:cNvSpPr/>
            <p:nvPr/>
          </p:nvSpPr>
          <p:spPr>
            <a:xfrm>
              <a:off x="-30853350" y="3295000"/>
              <a:ext cx="51225" cy="104000"/>
            </a:xfrm>
            <a:custGeom>
              <a:rect b="b" l="l" r="r" t="t"/>
              <a:pathLst>
                <a:path extrusionOk="0" h="4160" w="2049">
                  <a:moveTo>
                    <a:pt x="1" y="1"/>
                  </a:moveTo>
                  <a:lnTo>
                    <a:pt x="1" y="4160"/>
                  </a:lnTo>
                  <a:lnTo>
                    <a:pt x="2049" y="4160"/>
                  </a:lnTo>
                  <a:lnTo>
                    <a:pt x="2049" y="1"/>
                  </a:lnTo>
                  <a:close/>
                </a:path>
              </a:pathLst>
            </a:custGeom>
            <a:solidFill>
              <a:srgbClr val="CF8A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p30"/>
            <p:cNvSpPr/>
            <p:nvPr/>
          </p:nvSpPr>
          <p:spPr>
            <a:xfrm>
              <a:off x="-30853350" y="3227275"/>
              <a:ext cx="51225" cy="51225"/>
            </a:xfrm>
            <a:custGeom>
              <a:rect b="b" l="l" r="r" t="t"/>
              <a:pathLst>
                <a:path extrusionOk="0" h="2049" w="2049">
                  <a:moveTo>
                    <a:pt x="1009" y="1"/>
                  </a:moveTo>
                  <a:cubicBezTo>
                    <a:pt x="473" y="1"/>
                    <a:pt x="1" y="473"/>
                    <a:pt x="1" y="1040"/>
                  </a:cubicBezTo>
                  <a:lnTo>
                    <a:pt x="1" y="2048"/>
                  </a:lnTo>
                  <a:lnTo>
                    <a:pt x="2049" y="2048"/>
                  </a:lnTo>
                  <a:lnTo>
                    <a:pt x="2049" y="1040"/>
                  </a:lnTo>
                  <a:cubicBezTo>
                    <a:pt x="2049" y="473"/>
                    <a:pt x="1576" y="1"/>
                    <a:pt x="1009" y="1"/>
                  </a:cubicBezTo>
                  <a:close/>
                </a:path>
              </a:pathLst>
            </a:custGeom>
            <a:solidFill>
              <a:srgbClr val="CF8A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 name="Google Shape;483;p30"/>
            <p:cNvSpPr/>
            <p:nvPr/>
          </p:nvSpPr>
          <p:spPr>
            <a:xfrm>
              <a:off x="-30851775" y="3416300"/>
              <a:ext cx="46500" cy="51225"/>
            </a:xfrm>
            <a:custGeom>
              <a:rect b="b" l="l" r="r" t="t"/>
              <a:pathLst>
                <a:path extrusionOk="0" h="2049" w="1860">
                  <a:moveTo>
                    <a:pt x="1" y="1"/>
                  </a:moveTo>
                  <a:lnTo>
                    <a:pt x="599" y="1796"/>
                  </a:lnTo>
                  <a:cubicBezTo>
                    <a:pt x="694" y="1985"/>
                    <a:pt x="788" y="2048"/>
                    <a:pt x="946" y="2048"/>
                  </a:cubicBezTo>
                  <a:cubicBezTo>
                    <a:pt x="1103" y="2048"/>
                    <a:pt x="1229" y="1985"/>
                    <a:pt x="1261" y="1796"/>
                  </a:cubicBezTo>
                  <a:lnTo>
                    <a:pt x="1860" y="1"/>
                  </a:lnTo>
                  <a:close/>
                </a:path>
              </a:pathLst>
            </a:custGeom>
            <a:solidFill>
              <a:srgbClr val="CF8A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84" name="Google Shape;484;p30"/>
          <p:cNvGrpSpPr/>
          <p:nvPr/>
        </p:nvGrpSpPr>
        <p:grpSpPr>
          <a:xfrm>
            <a:off x="419474" y="1961738"/>
            <a:ext cx="5276176" cy="1618612"/>
            <a:chOff x="419474" y="1637888"/>
            <a:chExt cx="5276176" cy="1618612"/>
          </a:xfrm>
        </p:grpSpPr>
        <p:grpSp>
          <p:nvGrpSpPr>
            <p:cNvPr id="485" name="Google Shape;485;p30"/>
            <p:cNvGrpSpPr/>
            <p:nvPr/>
          </p:nvGrpSpPr>
          <p:grpSpPr>
            <a:xfrm>
              <a:off x="419474" y="1637888"/>
              <a:ext cx="5257453" cy="391061"/>
              <a:chOff x="4411970" y="2233974"/>
              <a:chExt cx="1200935" cy="189065"/>
            </a:xfrm>
          </p:grpSpPr>
          <p:sp>
            <p:nvSpPr>
              <p:cNvPr id="486" name="Google Shape;486;p30"/>
              <p:cNvSpPr/>
              <p:nvPr/>
            </p:nvSpPr>
            <p:spPr>
              <a:xfrm>
                <a:off x="4411970" y="2278604"/>
                <a:ext cx="1200935" cy="144435"/>
              </a:xfrm>
              <a:custGeom>
                <a:rect b="b" l="l" r="r" t="t"/>
                <a:pathLst>
                  <a:path extrusionOk="0" h="3199" w="16911">
                    <a:moveTo>
                      <a:pt x="1" y="1"/>
                    </a:moveTo>
                    <a:lnTo>
                      <a:pt x="1" y="3198"/>
                    </a:lnTo>
                    <a:lnTo>
                      <a:pt x="16911" y="3198"/>
                    </a:lnTo>
                    <a:lnTo>
                      <a:pt x="16911" y="1"/>
                    </a:lnTo>
                    <a:close/>
                  </a:path>
                </a:pathLst>
              </a:custGeom>
              <a:solidFill>
                <a:srgbClr val="F3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
                    <a:solidFill>
                      <a:srgbClr val="434343"/>
                    </a:solidFill>
                  </a:rPr>
                  <a:t>                   </a:t>
                </a:r>
                <a:r>
                  <a:rPr b="1" lang="en">
                    <a:solidFill>
                      <a:srgbClr val="434343"/>
                    </a:solidFill>
                  </a:rPr>
                  <a:t>   </a:t>
                </a:r>
                <a:r>
                  <a:rPr b="1" lang="en">
                    <a:solidFill>
                      <a:srgbClr val="434343"/>
                    </a:solidFill>
                    <a:latin typeface="Open Sans"/>
                    <a:ea typeface="Open Sans"/>
                    <a:cs typeface="Open Sans"/>
                    <a:sym typeface="Open Sans"/>
                  </a:rPr>
                  <a:t>What is the average of GFR?</a:t>
                </a:r>
                <a:endParaRPr b="1" i="0" sz="1400" u="none" cap="none" strike="noStrike">
                  <a:solidFill>
                    <a:srgbClr val="434343"/>
                  </a:solidFill>
                  <a:latin typeface="Open Sans"/>
                  <a:ea typeface="Open Sans"/>
                  <a:cs typeface="Open Sans"/>
                  <a:sym typeface="Open Sans"/>
                </a:endParaRPr>
              </a:p>
            </p:txBody>
          </p:sp>
          <p:sp>
            <p:nvSpPr>
              <p:cNvPr id="487" name="Google Shape;487;p30"/>
              <p:cNvSpPr/>
              <p:nvPr/>
            </p:nvSpPr>
            <p:spPr>
              <a:xfrm>
                <a:off x="4411970" y="2233974"/>
                <a:ext cx="262291" cy="144443"/>
              </a:xfrm>
              <a:custGeom>
                <a:rect b="b" l="l" r="r" t="t"/>
                <a:pathLst>
                  <a:path extrusionOk="0" h="3199" w="5809">
                    <a:moveTo>
                      <a:pt x="1" y="1"/>
                    </a:moveTo>
                    <a:lnTo>
                      <a:pt x="1" y="3198"/>
                    </a:lnTo>
                    <a:lnTo>
                      <a:pt x="5809" y="3198"/>
                    </a:lnTo>
                    <a:lnTo>
                      <a:pt x="4195" y="1"/>
                    </a:lnTo>
                    <a:close/>
                  </a:path>
                </a:pathLst>
              </a:custGeom>
              <a:solidFill>
                <a:srgbClr val="CF8A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Oxygen"/>
                    <a:ea typeface="Oxygen"/>
                    <a:cs typeface="Oxygen"/>
                    <a:sym typeface="Oxygen"/>
                  </a:rPr>
                  <a:t>   Q1</a:t>
                </a:r>
                <a:endParaRPr b="0" i="0" sz="1400" u="none" cap="none" strike="noStrike">
                  <a:solidFill>
                    <a:schemeClr val="lt1"/>
                  </a:solidFill>
                  <a:latin typeface="Oxygen"/>
                  <a:ea typeface="Oxygen"/>
                  <a:cs typeface="Oxygen"/>
                  <a:sym typeface="Oxygen"/>
                </a:endParaRPr>
              </a:p>
            </p:txBody>
          </p:sp>
        </p:grpSp>
        <p:sp>
          <p:nvSpPr>
            <p:cNvPr id="488" name="Google Shape;488;p30"/>
            <p:cNvSpPr txBox="1"/>
            <p:nvPr/>
          </p:nvSpPr>
          <p:spPr>
            <a:xfrm>
              <a:off x="438150" y="2209800"/>
              <a:ext cx="52575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434343"/>
                  </a:solidFill>
                  <a:latin typeface="Oxygen"/>
                  <a:ea typeface="Oxygen"/>
                  <a:cs typeface="Oxygen"/>
                  <a:sym typeface="Oxygen"/>
                </a:rPr>
                <a:t>A.</a:t>
              </a:r>
              <a:r>
                <a:rPr lang="en">
                  <a:solidFill>
                    <a:srgbClr val="434343"/>
                  </a:solidFill>
                  <a:latin typeface="Oxygen"/>
                  <a:ea typeface="Oxygen"/>
                  <a:cs typeface="Oxygen"/>
                  <a:sym typeface="Oxygen"/>
                </a:rPr>
                <a:t> 175 ml/min</a:t>
              </a:r>
              <a:endParaRPr>
                <a:solidFill>
                  <a:srgbClr val="434343"/>
                </a:solidFill>
                <a:latin typeface="Oxygen"/>
                <a:ea typeface="Oxygen"/>
                <a:cs typeface="Oxygen"/>
                <a:sym typeface="Oxygen"/>
              </a:endParaRPr>
            </a:p>
            <a:p>
              <a:pPr indent="0" lvl="0" marL="0" marR="0" rtl="0" algn="l">
                <a:lnSpc>
                  <a:spcPct val="100000"/>
                </a:lnSpc>
                <a:spcBef>
                  <a:spcPts val="0"/>
                </a:spcBef>
                <a:spcAft>
                  <a:spcPts val="0"/>
                </a:spcAft>
                <a:buClr>
                  <a:srgbClr val="000000"/>
                </a:buClr>
                <a:buSzPts val="1400"/>
                <a:buFont typeface="Arial"/>
                <a:buNone/>
              </a:pPr>
              <a:r>
                <a:rPr b="0" i="0" lang="en" u="none" cap="none" strike="noStrike">
                  <a:solidFill>
                    <a:srgbClr val="434343"/>
                  </a:solidFill>
                  <a:latin typeface="Oxygen"/>
                  <a:ea typeface="Oxygen"/>
                  <a:cs typeface="Oxygen"/>
                  <a:sym typeface="Oxygen"/>
                </a:rPr>
                <a:t>B. </a:t>
              </a:r>
              <a:r>
                <a:rPr lang="en">
                  <a:solidFill>
                    <a:srgbClr val="434343"/>
                  </a:solidFill>
                  <a:latin typeface="Oxygen"/>
                  <a:ea typeface="Oxygen"/>
                  <a:cs typeface="Oxygen"/>
                  <a:sym typeface="Oxygen"/>
                </a:rPr>
                <a:t>200</a:t>
              </a:r>
              <a:r>
                <a:rPr lang="en">
                  <a:solidFill>
                    <a:srgbClr val="434343"/>
                  </a:solidFill>
                  <a:latin typeface="Oxygen"/>
                  <a:ea typeface="Oxygen"/>
                  <a:cs typeface="Oxygen"/>
                  <a:sym typeface="Oxygen"/>
                </a:rPr>
                <a:t> ml/min</a:t>
              </a:r>
              <a:endParaRPr>
                <a:solidFill>
                  <a:srgbClr val="434343"/>
                </a:solidFill>
                <a:latin typeface="Oxygen"/>
                <a:ea typeface="Oxygen"/>
                <a:cs typeface="Oxygen"/>
                <a:sym typeface="Oxygen"/>
              </a:endParaRPr>
            </a:p>
            <a:p>
              <a:pPr indent="0" lvl="0" marL="0" marR="0" rtl="0" algn="l">
                <a:lnSpc>
                  <a:spcPct val="100000"/>
                </a:lnSpc>
                <a:spcBef>
                  <a:spcPts val="0"/>
                </a:spcBef>
                <a:spcAft>
                  <a:spcPts val="0"/>
                </a:spcAft>
                <a:buClr>
                  <a:srgbClr val="000000"/>
                </a:buClr>
                <a:buSzPts val="1400"/>
                <a:buFont typeface="Arial"/>
                <a:buNone/>
              </a:pPr>
              <a:r>
                <a:rPr b="0" i="0" lang="en" u="none" cap="none" strike="noStrike">
                  <a:solidFill>
                    <a:srgbClr val="434343"/>
                  </a:solidFill>
                  <a:latin typeface="Oxygen"/>
                  <a:ea typeface="Oxygen"/>
                  <a:cs typeface="Oxygen"/>
                  <a:sym typeface="Oxygen"/>
                </a:rPr>
                <a:t>C. </a:t>
              </a:r>
              <a:r>
                <a:rPr lang="en">
                  <a:solidFill>
                    <a:srgbClr val="434343"/>
                  </a:solidFill>
                  <a:latin typeface="Oxygen"/>
                  <a:ea typeface="Oxygen"/>
                  <a:cs typeface="Oxygen"/>
                  <a:sym typeface="Oxygen"/>
                </a:rPr>
                <a:t>125 ml/min</a:t>
              </a:r>
              <a:endParaRPr b="0" i="0" u="none" cap="none" strike="noStrike">
                <a:solidFill>
                  <a:srgbClr val="434343"/>
                </a:solidFill>
                <a:latin typeface="Oxygen"/>
                <a:ea typeface="Oxygen"/>
                <a:cs typeface="Oxygen"/>
                <a:sym typeface="Oxygen"/>
              </a:endParaRPr>
            </a:p>
            <a:p>
              <a:pPr indent="0" lvl="0" marL="0" marR="0" rtl="0" algn="l">
                <a:lnSpc>
                  <a:spcPct val="100000"/>
                </a:lnSpc>
                <a:spcBef>
                  <a:spcPts val="0"/>
                </a:spcBef>
                <a:spcAft>
                  <a:spcPts val="0"/>
                </a:spcAft>
                <a:buClr>
                  <a:srgbClr val="000000"/>
                </a:buClr>
                <a:buSzPts val="1400"/>
                <a:buFont typeface="Arial"/>
                <a:buNone/>
              </a:pPr>
              <a:r>
                <a:rPr b="0" i="0" lang="en" u="none" cap="none" strike="noStrike">
                  <a:solidFill>
                    <a:srgbClr val="434343"/>
                  </a:solidFill>
                  <a:latin typeface="Oxygen"/>
                  <a:ea typeface="Oxygen"/>
                  <a:cs typeface="Oxygen"/>
                  <a:sym typeface="Oxygen"/>
                </a:rPr>
                <a:t>D. </a:t>
              </a:r>
              <a:r>
                <a:rPr lang="en">
                  <a:solidFill>
                    <a:srgbClr val="434343"/>
                  </a:solidFill>
                  <a:latin typeface="Oxygen"/>
                  <a:ea typeface="Oxygen"/>
                  <a:cs typeface="Oxygen"/>
                  <a:sym typeface="Oxygen"/>
                </a:rPr>
                <a:t>80  ml/min</a:t>
              </a:r>
              <a:endParaRPr b="0" i="0" u="none" cap="none" strike="noStrike">
                <a:solidFill>
                  <a:srgbClr val="434343"/>
                </a:solidFill>
                <a:latin typeface="Oxygen"/>
                <a:ea typeface="Oxygen"/>
                <a:cs typeface="Oxygen"/>
                <a:sym typeface="Oxygen"/>
              </a:endParaRPr>
            </a:p>
          </p:txBody>
        </p:sp>
      </p:grpSp>
      <p:grpSp>
        <p:nvGrpSpPr>
          <p:cNvPr id="489" name="Google Shape;489;p30"/>
          <p:cNvGrpSpPr/>
          <p:nvPr/>
        </p:nvGrpSpPr>
        <p:grpSpPr>
          <a:xfrm>
            <a:off x="419474" y="3609888"/>
            <a:ext cx="5276176" cy="1618612"/>
            <a:chOff x="419474" y="1637888"/>
            <a:chExt cx="5276176" cy="1618612"/>
          </a:xfrm>
        </p:grpSpPr>
        <p:grpSp>
          <p:nvGrpSpPr>
            <p:cNvPr id="490" name="Google Shape;490;p30"/>
            <p:cNvGrpSpPr/>
            <p:nvPr/>
          </p:nvGrpSpPr>
          <p:grpSpPr>
            <a:xfrm>
              <a:off x="419474" y="1637888"/>
              <a:ext cx="5257453" cy="391061"/>
              <a:chOff x="4411970" y="2233974"/>
              <a:chExt cx="1200935" cy="189065"/>
            </a:xfrm>
          </p:grpSpPr>
          <p:sp>
            <p:nvSpPr>
              <p:cNvPr id="491" name="Google Shape;491;p30"/>
              <p:cNvSpPr/>
              <p:nvPr/>
            </p:nvSpPr>
            <p:spPr>
              <a:xfrm>
                <a:off x="4411970" y="2278604"/>
                <a:ext cx="1200935" cy="144435"/>
              </a:xfrm>
              <a:custGeom>
                <a:rect b="b" l="l" r="r" t="t"/>
                <a:pathLst>
                  <a:path extrusionOk="0" h="3199" w="16911">
                    <a:moveTo>
                      <a:pt x="1" y="1"/>
                    </a:moveTo>
                    <a:lnTo>
                      <a:pt x="1" y="3198"/>
                    </a:lnTo>
                    <a:lnTo>
                      <a:pt x="16911" y="3198"/>
                    </a:lnTo>
                    <a:lnTo>
                      <a:pt x="16911" y="1"/>
                    </a:lnTo>
                    <a:close/>
                  </a:path>
                </a:pathLst>
              </a:custGeom>
              <a:solidFill>
                <a:srgbClr val="F3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
                    <a:solidFill>
                      <a:srgbClr val="434343"/>
                    </a:solidFill>
                    <a:latin typeface="Open Sans"/>
                    <a:ea typeface="Open Sans"/>
                    <a:cs typeface="Open Sans"/>
                    <a:sym typeface="Open Sans"/>
                  </a:rPr>
                  <a:t>                 </a:t>
                </a:r>
                <a:r>
                  <a:rPr b="1" lang="en">
                    <a:solidFill>
                      <a:srgbClr val="434343"/>
                    </a:solidFill>
                    <a:latin typeface="Open Sans"/>
                    <a:ea typeface="Open Sans"/>
                    <a:cs typeface="Open Sans"/>
                    <a:sym typeface="Open Sans"/>
                  </a:rPr>
                  <a:t>       Which of the following is correct ?</a:t>
                </a:r>
                <a:endParaRPr b="1" i="0" sz="1400" u="none" cap="none" strike="noStrike">
                  <a:solidFill>
                    <a:srgbClr val="434343"/>
                  </a:solidFill>
                  <a:latin typeface="Open Sans"/>
                  <a:ea typeface="Open Sans"/>
                  <a:cs typeface="Open Sans"/>
                  <a:sym typeface="Open Sans"/>
                </a:endParaRPr>
              </a:p>
            </p:txBody>
          </p:sp>
          <p:sp>
            <p:nvSpPr>
              <p:cNvPr id="492" name="Google Shape;492;p30"/>
              <p:cNvSpPr/>
              <p:nvPr/>
            </p:nvSpPr>
            <p:spPr>
              <a:xfrm>
                <a:off x="4411970" y="2233974"/>
                <a:ext cx="262291" cy="144443"/>
              </a:xfrm>
              <a:custGeom>
                <a:rect b="b" l="l" r="r" t="t"/>
                <a:pathLst>
                  <a:path extrusionOk="0" h="3199" w="5809">
                    <a:moveTo>
                      <a:pt x="1" y="1"/>
                    </a:moveTo>
                    <a:lnTo>
                      <a:pt x="1" y="3198"/>
                    </a:lnTo>
                    <a:lnTo>
                      <a:pt x="5809" y="3198"/>
                    </a:lnTo>
                    <a:lnTo>
                      <a:pt x="4195" y="1"/>
                    </a:lnTo>
                    <a:close/>
                  </a:path>
                </a:pathLst>
              </a:custGeom>
              <a:solidFill>
                <a:srgbClr val="CF8A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Oxygen"/>
                    <a:ea typeface="Oxygen"/>
                    <a:cs typeface="Oxygen"/>
                    <a:sym typeface="Oxygen"/>
                  </a:rPr>
                  <a:t>   Q2</a:t>
                </a:r>
                <a:endParaRPr b="0" i="0" sz="1400" u="none" cap="none" strike="noStrike">
                  <a:solidFill>
                    <a:schemeClr val="lt1"/>
                  </a:solidFill>
                  <a:latin typeface="Oxygen"/>
                  <a:ea typeface="Oxygen"/>
                  <a:cs typeface="Oxygen"/>
                  <a:sym typeface="Oxygen"/>
                </a:endParaRPr>
              </a:p>
            </p:txBody>
          </p:sp>
        </p:grpSp>
        <p:sp>
          <p:nvSpPr>
            <p:cNvPr id="493" name="Google Shape;493;p30"/>
            <p:cNvSpPr txBox="1"/>
            <p:nvPr/>
          </p:nvSpPr>
          <p:spPr>
            <a:xfrm>
              <a:off x="438150" y="2209800"/>
              <a:ext cx="5257500" cy="1046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i="0" lang="en" sz="1400" u="none" cap="none" strike="noStrike">
                  <a:solidFill>
                    <a:srgbClr val="434343"/>
                  </a:solidFill>
                  <a:latin typeface="Open Sans"/>
                  <a:ea typeface="Open Sans"/>
                  <a:cs typeface="Open Sans"/>
                  <a:sym typeface="Open Sans"/>
                </a:rPr>
                <a:t>A. </a:t>
              </a:r>
              <a:r>
                <a:rPr lang="en">
                  <a:solidFill>
                    <a:srgbClr val="262626"/>
                  </a:solidFill>
                  <a:latin typeface="Open Sans"/>
                  <a:ea typeface="Open Sans"/>
                  <a:cs typeface="Open Sans"/>
                  <a:sym typeface="Open Sans"/>
                </a:rPr>
                <a:t>GFR is indirectly proportional to the NFP</a:t>
              </a:r>
              <a:endParaRPr i="0" sz="1400" u="none" cap="none" strike="noStrike">
                <a:solidFill>
                  <a:srgbClr val="434343"/>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400"/>
                <a:buFont typeface="Arial"/>
                <a:buNone/>
              </a:pPr>
              <a:r>
                <a:rPr i="0" lang="en" sz="1400" u="none" cap="none" strike="noStrike">
                  <a:solidFill>
                    <a:srgbClr val="434343"/>
                  </a:solidFill>
                  <a:latin typeface="Open Sans"/>
                  <a:ea typeface="Open Sans"/>
                  <a:cs typeface="Open Sans"/>
                  <a:sym typeface="Open Sans"/>
                </a:rPr>
                <a:t>B. </a:t>
              </a:r>
              <a:r>
                <a:rPr lang="en">
                  <a:solidFill>
                    <a:srgbClr val="262626"/>
                  </a:solidFill>
                  <a:latin typeface="Open Sans"/>
                  <a:ea typeface="Open Sans"/>
                  <a:cs typeface="Open Sans"/>
                  <a:sym typeface="Open Sans"/>
                </a:rPr>
                <a:t>GFR is directly proportional to the NFP</a:t>
              </a:r>
              <a:endParaRPr i="0" sz="1400" u="none" cap="none" strike="noStrike">
                <a:solidFill>
                  <a:srgbClr val="262626"/>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400"/>
                <a:buFont typeface="Arial"/>
                <a:buNone/>
              </a:pPr>
              <a:r>
                <a:rPr i="0" lang="en" sz="1400" u="none" cap="none" strike="noStrike">
                  <a:solidFill>
                    <a:srgbClr val="434343"/>
                  </a:solidFill>
                  <a:latin typeface="Open Sans"/>
                  <a:ea typeface="Open Sans"/>
                  <a:cs typeface="Open Sans"/>
                  <a:sym typeface="Open Sans"/>
                </a:rPr>
                <a:t>C. </a:t>
              </a:r>
              <a:r>
                <a:rPr lang="en">
                  <a:solidFill>
                    <a:srgbClr val="262626"/>
                  </a:solidFill>
                  <a:latin typeface="Open Sans"/>
                  <a:ea typeface="Open Sans"/>
                  <a:cs typeface="Open Sans"/>
                  <a:sym typeface="Open Sans"/>
                </a:rPr>
                <a:t>GFR is indirectly inversely proportional to the NFP</a:t>
              </a:r>
              <a:endParaRPr i="0" sz="1400" u="none" cap="none" strike="noStrike">
                <a:solidFill>
                  <a:srgbClr val="434343"/>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400"/>
                <a:buFont typeface="Arial"/>
                <a:buNone/>
              </a:pPr>
              <a:r>
                <a:rPr i="0" lang="en" sz="1400" u="none" cap="none" strike="noStrike">
                  <a:solidFill>
                    <a:srgbClr val="434343"/>
                  </a:solidFill>
                  <a:latin typeface="Open Sans"/>
                  <a:ea typeface="Open Sans"/>
                  <a:cs typeface="Open Sans"/>
                  <a:sym typeface="Open Sans"/>
                </a:rPr>
                <a:t>D. </a:t>
              </a:r>
              <a:r>
                <a:rPr lang="en">
                  <a:solidFill>
                    <a:srgbClr val="262626"/>
                  </a:solidFill>
                  <a:latin typeface="Open Sans"/>
                  <a:ea typeface="Open Sans"/>
                  <a:cs typeface="Open Sans"/>
                  <a:sym typeface="Open Sans"/>
                </a:rPr>
                <a:t>GFR is directly inversely proportional to the NFP</a:t>
              </a:r>
              <a:endParaRPr i="0" sz="1400" u="none" cap="none" strike="noStrike">
                <a:solidFill>
                  <a:srgbClr val="434343"/>
                </a:solidFill>
                <a:latin typeface="Open Sans"/>
                <a:ea typeface="Open Sans"/>
                <a:cs typeface="Open Sans"/>
                <a:sym typeface="Open Sans"/>
              </a:endParaRPr>
            </a:p>
          </p:txBody>
        </p:sp>
      </p:grpSp>
      <p:grpSp>
        <p:nvGrpSpPr>
          <p:cNvPr id="494" name="Google Shape;494;p30"/>
          <p:cNvGrpSpPr/>
          <p:nvPr/>
        </p:nvGrpSpPr>
        <p:grpSpPr>
          <a:xfrm>
            <a:off x="419474" y="5271838"/>
            <a:ext cx="5276176" cy="1618612"/>
            <a:chOff x="419474" y="1637888"/>
            <a:chExt cx="5276176" cy="1618612"/>
          </a:xfrm>
        </p:grpSpPr>
        <p:grpSp>
          <p:nvGrpSpPr>
            <p:cNvPr id="495" name="Google Shape;495;p30"/>
            <p:cNvGrpSpPr/>
            <p:nvPr/>
          </p:nvGrpSpPr>
          <p:grpSpPr>
            <a:xfrm>
              <a:off x="419474" y="1637888"/>
              <a:ext cx="5257453" cy="391061"/>
              <a:chOff x="4411970" y="2233974"/>
              <a:chExt cx="1200935" cy="189065"/>
            </a:xfrm>
          </p:grpSpPr>
          <p:sp>
            <p:nvSpPr>
              <p:cNvPr id="496" name="Google Shape;496;p30"/>
              <p:cNvSpPr/>
              <p:nvPr/>
            </p:nvSpPr>
            <p:spPr>
              <a:xfrm>
                <a:off x="4411970" y="2278604"/>
                <a:ext cx="1200935" cy="144435"/>
              </a:xfrm>
              <a:custGeom>
                <a:rect b="b" l="l" r="r" t="t"/>
                <a:pathLst>
                  <a:path extrusionOk="0" h="3199" w="16911">
                    <a:moveTo>
                      <a:pt x="1" y="1"/>
                    </a:moveTo>
                    <a:lnTo>
                      <a:pt x="1" y="3198"/>
                    </a:lnTo>
                    <a:lnTo>
                      <a:pt x="16911" y="3198"/>
                    </a:lnTo>
                    <a:lnTo>
                      <a:pt x="16911" y="1"/>
                    </a:lnTo>
                    <a:close/>
                  </a:path>
                </a:pathLst>
              </a:custGeom>
              <a:solidFill>
                <a:srgbClr val="F3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 sz="1200">
                    <a:solidFill>
                      <a:srgbClr val="434343"/>
                    </a:solidFill>
                    <a:latin typeface="Open Sans"/>
                    <a:ea typeface="Open Sans"/>
                    <a:cs typeface="Open Sans"/>
                    <a:sym typeface="Open Sans"/>
                  </a:rPr>
                  <a:t>                            </a:t>
                </a:r>
                <a:r>
                  <a:rPr b="1" lang="en" sz="1200">
                    <a:solidFill>
                      <a:srgbClr val="434343"/>
                    </a:solidFill>
                    <a:latin typeface="Open Sans"/>
                    <a:ea typeface="Open Sans"/>
                    <a:cs typeface="Open Sans"/>
                    <a:sym typeface="Open Sans"/>
                  </a:rPr>
                  <a:t>Which of the following factors has a v</a:t>
                </a:r>
                <a:r>
                  <a:rPr b="1" lang="en" sz="1200">
                    <a:solidFill>
                      <a:srgbClr val="434343"/>
                    </a:solidFill>
                    <a:latin typeface="Open Sans"/>
                    <a:ea typeface="Open Sans"/>
                    <a:cs typeface="Open Sans"/>
                    <a:sym typeface="Open Sans"/>
                  </a:rPr>
                  <a:t>ariable effect?</a:t>
                </a:r>
                <a:endParaRPr b="1" i="0" sz="1200" u="none" cap="none" strike="noStrike">
                  <a:solidFill>
                    <a:srgbClr val="434343"/>
                  </a:solidFill>
                  <a:latin typeface="Open Sans"/>
                  <a:ea typeface="Open Sans"/>
                  <a:cs typeface="Open Sans"/>
                  <a:sym typeface="Open Sans"/>
                </a:endParaRPr>
              </a:p>
            </p:txBody>
          </p:sp>
          <p:sp>
            <p:nvSpPr>
              <p:cNvPr id="497" name="Google Shape;497;p30"/>
              <p:cNvSpPr/>
              <p:nvPr/>
            </p:nvSpPr>
            <p:spPr>
              <a:xfrm>
                <a:off x="4411970" y="2233974"/>
                <a:ext cx="262291" cy="144443"/>
              </a:xfrm>
              <a:custGeom>
                <a:rect b="b" l="l" r="r" t="t"/>
                <a:pathLst>
                  <a:path extrusionOk="0" h="3199" w="5809">
                    <a:moveTo>
                      <a:pt x="1" y="1"/>
                    </a:moveTo>
                    <a:lnTo>
                      <a:pt x="1" y="3198"/>
                    </a:lnTo>
                    <a:lnTo>
                      <a:pt x="5809" y="3198"/>
                    </a:lnTo>
                    <a:lnTo>
                      <a:pt x="4195" y="1"/>
                    </a:lnTo>
                    <a:close/>
                  </a:path>
                </a:pathLst>
              </a:custGeom>
              <a:solidFill>
                <a:srgbClr val="CF8A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Oxygen"/>
                    <a:ea typeface="Oxygen"/>
                    <a:cs typeface="Oxygen"/>
                    <a:sym typeface="Oxygen"/>
                  </a:rPr>
                  <a:t>   Q3</a:t>
                </a:r>
                <a:endParaRPr b="0" i="0" sz="1400" u="none" cap="none" strike="noStrike">
                  <a:solidFill>
                    <a:schemeClr val="lt1"/>
                  </a:solidFill>
                  <a:latin typeface="Oxygen"/>
                  <a:ea typeface="Oxygen"/>
                  <a:cs typeface="Oxygen"/>
                  <a:sym typeface="Oxygen"/>
                </a:endParaRPr>
              </a:p>
            </p:txBody>
          </p:sp>
        </p:grpSp>
        <p:sp>
          <p:nvSpPr>
            <p:cNvPr id="498" name="Google Shape;498;p30"/>
            <p:cNvSpPr txBox="1"/>
            <p:nvPr/>
          </p:nvSpPr>
          <p:spPr>
            <a:xfrm>
              <a:off x="438150" y="2209800"/>
              <a:ext cx="5257500" cy="1046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i="0" lang="en" sz="1400" u="none" cap="none" strike="noStrike">
                  <a:solidFill>
                    <a:srgbClr val="434343"/>
                  </a:solidFill>
                  <a:latin typeface="Open Sans"/>
                  <a:ea typeface="Open Sans"/>
                  <a:cs typeface="Open Sans"/>
                  <a:sym typeface="Open Sans"/>
                </a:rPr>
                <a:t>A. Hormonal </a:t>
              </a:r>
              <a:r>
                <a:rPr lang="en">
                  <a:solidFill>
                    <a:srgbClr val="434343"/>
                  </a:solidFill>
                  <a:latin typeface="Open Sans"/>
                  <a:ea typeface="Open Sans"/>
                  <a:cs typeface="Open Sans"/>
                  <a:sym typeface="Open Sans"/>
                </a:rPr>
                <a:t>control</a:t>
              </a:r>
              <a:endParaRPr i="0" sz="1400" u="none" cap="none" strike="noStrike">
                <a:solidFill>
                  <a:srgbClr val="434343"/>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400"/>
                <a:buFont typeface="Arial"/>
                <a:buNone/>
              </a:pPr>
              <a:r>
                <a:rPr i="0" lang="en" sz="1400" u="none" cap="none" strike="noStrike">
                  <a:solidFill>
                    <a:srgbClr val="434343"/>
                  </a:solidFill>
                  <a:latin typeface="Open Sans"/>
                  <a:ea typeface="Open Sans"/>
                  <a:cs typeface="Open Sans"/>
                  <a:sym typeface="Open Sans"/>
                </a:rPr>
                <a:t>B. Auto</a:t>
              </a:r>
              <a:r>
                <a:rPr lang="en">
                  <a:solidFill>
                    <a:srgbClr val="434343"/>
                  </a:solidFill>
                  <a:latin typeface="Open Sans"/>
                  <a:ea typeface="Open Sans"/>
                  <a:cs typeface="Open Sans"/>
                  <a:sym typeface="Open Sans"/>
                </a:rPr>
                <a:t>coid control</a:t>
              </a:r>
              <a:endParaRPr i="0" sz="1400" u="none" cap="none" strike="noStrike">
                <a:solidFill>
                  <a:srgbClr val="434343"/>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400"/>
                <a:buFont typeface="Arial"/>
                <a:buNone/>
              </a:pPr>
              <a:r>
                <a:rPr i="0" lang="en" sz="1400" u="none" cap="none" strike="noStrike">
                  <a:solidFill>
                    <a:srgbClr val="434343"/>
                  </a:solidFill>
                  <a:latin typeface="Open Sans"/>
                  <a:ea typeface="Open Sans"/>
                  <a:cs typeface="Open Sans"/>
                  <a:sym typeface="Open Sans"/>
                </a:rPr>
                <a:t>C. both A and B</a:t>
              </a:r>
              <a:endParaRPr i="0" sz="1400" u="none" cap="none" strike="noStrike">
                <a:solidFill>
                  <a:srgbClr val="434343"/>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400"/>
                <a:buFont typeface="Arial"/>
                <a:buNone/>
              </a:pPr>
              <a:r>
                <a:rPr i="0" lang="en" sz="1400" u="none" cap="none" strike="noStrike">
                  <a:solidFill>
                    <a:srgbClr val="434343"/>
                  </a:solidFill>
                  <a:latin typeface="Open Sans"/>
                  <a:ea typeface="Open Sans"/>
                  <a:cs typeface="Open Sans"/>
                  <a:sym typeface="Open Sans"/>
                </a:rPr>
                <a:t>D. </a:t>
              </a:r>
              <a:r>
                <a:rPr lang="en">
                  <a:solidFill>
                    <a:srgbClr val="434343"/>
                  </a:solidFill>
                  <a:latin typeface="Open Sans"/>
                  <a:ea typeface="Open Sans"/>
                  <a:cs typeface="Open Sans"/>
                  <a:sym typeface="Open Sans"/>
                </a:rPr>
                <a:t>none</a:t>
              </a:r>
              <a:r>
                <a:rPr i="0" lang="en" sz="1400" u="none" cap="none" strike="noStrike">
                  <a:solidFill>
                    <a:srgbClr val="434343"/>
                  </a:solidFill>
                  <a:latin typeface="Open Sans"/>
                  <a:ea typeface="Open Sans"/>
                  <a:cs typeface="Open Sans"/>
                  <a:sym typeface="Open Sans"/>
                </a:rPr>
                <a:t> of them </a:t>
              </a:r>
              <a:endParaRPr i="0" sz="1400" u="none" cap="none" strike="noStrike">
                <a:solidFill>
                  <a:srgbClr val="434343"/>
                </a:solidFill>
                <a:latin typeface="Open Sans"/>
                <a:ea typeface="Open Sans"/>
                <a:cs typeface="Open Sans"/>
                <a:sym typeface="Open Sans"/>
              </a:endParaRPr>
            </a:p>
          </p:txBody>
        </p:sp>
      </p:grpSp>
      <p:grpSp>
        <p:nvGrpSpPr>
          <p:cNvPr id="499" name="Google Shape;499;p30"/>
          <p:cNvGrpSpPr/>
          <p:nvPr/>
        </p:nvGrpSpPr>
        <p:grpSpPr>
          <a:xfrm>
            <a:off x="419474" y="7019513"/>
            <a:ext cx="5562097" cy="1618612"/>
            <a:chOff x="419474" y="1637888"/>
            <a:chExt cx="5562097" cy="1618612"/>
          </a:xfrm>
        </p:grpSpPr>
        <p:grpSp>
          <p:nvGrpSpPr>
            <p:cNvPr id="500" name="Google Shape;500;p30"/>
            <p:cNvGrpSpPr/>
            <p:nvPr/>
          </p:nvGrpSpPr>
          <p:grpSpPr>
            <a:xfrm>
              <a:off x="419474" y="1637888"/>
              <a:ext cx="5562097" cy="391056"/>
              <a:chOff x="4411970" y="2233974"/>
              <a:chExt cx="1270523" cy="189063"/>
            </a:xfrm>
          </p:grpSpPr>
          <p:sp>
            <p:nvSpPr>
              <p:cNvPr id="501" name="Google Shape;501;p30"/>
              <p:cNvSpPr/>
              <p:nvPr/>
            </p:nvSpPr>
            <p:spPr>
              <a:xfrm>
                <a:off x="4411970" y="2278610"/>
                <a:ext cx="1270523" cy="144427"/>
              </a:xfrm>
              <a:custGeom>
                <a:rect b="b" l="l" r="r" t="t"/>
                <a:pathLst>
                  <a:path extrusionOk="0" h="3199" w="16911">
                    <a:moveTo>
                      <a:pt x="1" y="1"/>
                    </a:moveTo>
                    <a:lnTo>
                      <a:pt x="1" y="3198"/>
                    </a:lnTo>
                    <a:lnTo>
                      <a:pt x="16911" y="3198"/>
                    </a:lnTo>
                    <a:lnTo>
                      <a:pt x="16911" y="1"/>
                    </a:lnTo>
                    <a:close/>
                  </a:path>
                </a:pathLst>
              </a:custGeom>
              <a:solidFill>
                <a:srgbClr val="F3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434343"/>
                    </a:solidFill>
                    <a:latin typeface="Arial"/>
                    <a:ea typeface="Arial"/>
                    <a:cs typeface="Arial"/>
                    <a:sym typeface="Arial"/>
                  </a:rPr>
                  <a:t>                       </a:t>
                </a:r>
                <a:r>
                  <a:rPr b="0" i="0" lang="en" sz="1300" u="none" cap="none" strike="noStrike">
                    <a:solidFill>
                      <a:srgbClr val="434343"/>
                    </a:solidFill>
                    <a:latin typeface="Arial"/>
                    <a:ea typeface="Arial"/>
                    <a:cs typeface="Arial"/>
                    <a:sym typeface="Arial"/>
                  </a:rPr>
                  <a:t> </a:t>
                </a:r>
                <a:r>
                  <a:rPr b="1" lang="en" sz="1200">
                    <a:solidFill>
                      <a:srgbClr val="434343"/>
                    </a:solidFill>
                    <a:latin typeface="Open Sans"/>
                    <a:ea typeface="Open Sans"/>
                    <a:cs typeface="Open Sans"/>
                    <a:sym typeface="Open Sans"/>
                  </a:rPr>
                  <a:t>Which of the following is an autoregulation of GFR</a:t>
                </a:r>
                <a:r>
                  <a:rPr b="1" lang="en" sz="1300">
                    <a:solidFill>
                      <a:srgbClr val="434343"/>
                    </a:solidFill>
                    <a:latin typeface="Open Sans"/>
                    <a:ea typeface="Open Sans"/>
                    <a:cs typeface="Open Sans"/>
                    <a:sym typeface="Open Sans"/>
                  </a:rPr>
                  <a:t> ? </a:t>
                </a:r>
                <a:endParaRPr b="1" i="0" sz="1300" u="none" cap="none" strike="noStrike">
                  <a:solidFill>
                    <a:srgbClr val="434343"/>
                  </a:solidFill>
                  <a:latin typeface="Open Sans"/>
                  <a:ea typeface="Open Sans"/>
                  <a:cs typeface="Open Sans"/>
                  <a:sym typeface="Open Sans"/>
                </a:endParaRPr>
              </a:p>
            </p:txBody>
          </p:sp>
          <p:sp>
            <p:nvSpPr>
              <p:cNvPr id="502" name="Google Shape;502;p30"/>
              <p:cNvSpPr/>
              <p:nvPr/>
            </p:nvSpPr>
            <p:spPr>
              <a:xfrm>
                <a:off x="4411970" y="2233974"/>
                <a:ext cx="262291" cy="144443"/>
              </a:xfrm>
              <a:custGeom>
                <a:rect b="b" l="l" r="r" t="t"/>
                <a:pathLst>
                  <a:path extrusionOk="0" h="3199" w="5809">
                    <a:moveTo>
                      <a:pt x="1" y="1"/>
                    </a:moveTo>
                    <a:lnTo>
                      <a:pt x="1" y="3198"/>
                    </a:lnTo>
                    <a:lnTo>
                      <a:pt x="5809" y="3198"/>
                    </a:lnTo>
                    <a:lnTo>
                      <a:pt x="4195" y="1"/>
                    </a:lnTo>
                    <a:close/>
                  </a:path>
                </a:pathLst>
              </a:custGeom>
              <a:solidFill>
                <a:srgbClr val="CF8A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Oxygen"/>
                    <a:ea typeface="Oxygen"/>
                    <a:cs typeface="Oxygen"/>
                    <a:sym typeface="Oxygen"/>
                  </a:rPr>
                  <a:t>   Q4</a:t>
                </a:r>
                <a:endParaRPr b="0" i="0" sz="1400" u="none" cap="none" strike="noStrike">
                  <a:solidFill>
                    <a:schemeClr val="lt1"/>
                  </a:solidFill>
                  <a:latin typeface="Oxygen"/>
                  <a:ea typeface="Oxygen"/>
                  <a:cs typeface="Oxygen"/>
                  <a:sym typeface="Oxygen"/>
                </a:endParaRPr>
              </a:p>
            </p:txBody>
          </p:sp>
        </p:grpSp>
        <p:sp>
          <p:nvSpPr>
            <p:cNvPr id="503" name="Google Shape;503;p30"/>
            <p:cNvSpPr txBox="1"/>
            <p:nvPr/>
          </p:nvSpPr>
          <p:spPr>
            <a:xfrm>
              <a:off x="438150" y="2209800"/>
              <a:ext cx="5257500" cy="1046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434343"/>
                  </a:solidFill>
                  <a:latin typeface="Oxygen"/>
                  <a:ea typeface="Oxygen"/>
                  <a:cs typeface="Oxygen"/>
                  <a:sym typeface="Oxygen"/>
                </a:rPr>
                <a:t>A. </a:t>
              </a:r>
              <a:r>
                <a:rPr lang="en">
                  <a:solidFill>
                    <a:srgbClr val="434343"/>
                  </a:solidFill>
                  <a:latin typeface="Open Sans"/>
                  <a:ea typeface="Open Sans"/>
                  <a:cs typeface="Open Sans"/>
                  <a:sym typeface="Open Sans"/>
                </a:rPr>
                <a:t>Myogenic auto-regulation.</a:t>
              </a:r>
              <a:endParaRPr>
                <a:solidFill>
                  <a:srgbClr val="434343"/>
                </a:solidFill>
                <a:latin typeface="Oxygen"/>
                <a:ea typeface="Oxygen"/>
                <a:cs typeface="Oxygen"/>
                <a:sym typeface="Oxygen"/>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434343"/>
                  </a:solidFill>
                  <a:latin typeface="Oxygen"/>
                  <a:ea typeface="Oxygen"/>
                  <a:cs typeface="Oxygen"/>
                  <a:sym typeface="Oxygen"/>
                </a:rPr>
                <a:t>B. </a:t>
              </a:r>
              <a:r>
                <a:rPr lang="en">
                  <a:solidFill>
                    <a:srgbClr val="434343"/>
                  </a:solidFill>
                  <a:latin typeface="Open Sans"/>
                  <a:ea typeface="Open Sans"/>
                  <a:cs typeface="Open Sans"/>
                  <a:sym typeface="Open Sans"/>
                </a:rPr>
                <a:t>Tubulo-glomerular feedback mechanism.</a:t>
              </a:r>
              <a:endParaRPr b="0" i="0" sz="1400" u="none" cap="none" strike="noStrike">
                <a:solidFill>
                  <a:srgbClr val="434343"/>
                </a:solidFill>
                <a:latin typeface="Oxygen"/>
                <a:ea typeface="Oxygen"/>
                <a:cs typeface="Oxygen"/>
                <a:sym typeface="Oxygen"/>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434343"/>
                  </a:solidFill>
                  <a:latin typeface="Oxygen"/>
                  <a:ea typeface="Oxygen"/>
                  <a:cs typeface="Oxygen"/>
                  <a:sym typeface="Oxygen"/>
                </a:rPr>
                <a:t>C. </a:t>
              </a:r>
              <a:r>
                <a:rPr lang="en">
                  <a:solidFill>
                    <a:srgbClr val="434343"/>
                  </a:solidFill>
                  <a:latin typeface="Open Sans"/>
                  <a:ea typeface="Open Sans"/>
                  <a:cs typeface="Open Sans"/>
                  <a:sym typeface="Open Sans"/>
                </a:rPr>
                <a:t>Sympathetic control</a:t>
              </a:r>
              <a:endParaRPr b="0" i="0" sz="1400" u="none" cap="none" strike="noStrike">
                <a:solidFill>
                  <a:srgbClr val="434343"/>
                </a:solidFill>
                <a:latin typeface="Oxygen"/>
                <a:ea typeface="Oxygen"/>
                <a:cs typeface="Oxygen"/>
                <a:sym typeface="Oxygen"/>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434343"/>
                  </a:solidFill>
                  <a:latin typeface="Oxygen"/>
                  <a:ea typeface="Oxygen"/>
                  <a:cs typeface="Oxygen"/>
                  <a:sym typeface="Oxygen"/>
                </a:rPr>
                <a:t>D. both A and B</a:t>
              </a:r>
              <a:endParaRPr b="0" i="0" sz="1400" u="none" cap="none" strike="noStrike">
                <a:solidFill>
                  <a:srgbClr val="434343"/>
                </a:solidFill>
                <a:latin typeface="Oxygen"/>
                <a:ea typeface="Oxygen"/>
                <a:cs typeface="Oxygen"/>
                <a:sym typeface="Oxygen"/>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31"/>
          <p:cNvSpPr txBox="1"/>
          <p:nvPr/>
        </p:nvSpPr>
        <p:spPr>
          <a:xfrm>
            <a:off x="2199450" y="333175"/>
            <a:ext cx="2459100" cy="849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4800"/>
              <a:buFont typeface="Arial"/>
              <a:buNone/>
            </a:pPr>
            <a:r>
              <a:rPr b="1" i="0" lang="en" sz="4800" u="none" cap="none" strike="noStrike">
                <a:solidFill>
                  <a:srgbClr val="CF8A87"/>
                </a:solidFill>
                <a:latin typeface="Oxygen"/>
                <a:ea typeface="Oxygen"/>
                <a:cs typeface="Oxygen"/>
                <a:sym typeface="Oxygen"/>
              </a:rPr>
              <a:t>Quiz</a:t>
            </a:r>
            <a:endParaRPr b="1" i="0" sz="4800" u="none" cap="none" strike="noStrike">
              <a:solidFill>
                <a:srgbClr val="CF8A87"/>
              </a:solidFill>
              <a:latin typeface="Oxygen"/>
              <a:ea typeface="Oxygen"/>
              <a:cs typeface="Oxygen"/>
              <a:sym typeface="Oxygen"/>
            </a:endParaRPr>
          </a:p>
        </p:txBody>
      </p:sp>
      <p:cxnSp>
        <p:nvCxnSpPr>
          <p:cNvPr id="509" name="Google Shape;509;p31"/>
          <p:cNvCxnSpPr/>
          <p:nvPr/>
        </p:nvCxnSpPr>
        <p:spPr>
          <a:xfrm>
            <a:off x="2199450" y="1247575"/>
            <a:ext cx="2459100" cy="0"/>
          </a:xfrm>
          <a:prstGeom prst="straightConnector1">
            <a:avLst/>
          </a:prstGeom>
          <a:noFill/>
          <a:ln cap="rnd" cmpd="sng" w="38100">
            <a:solidFill>
              <a:srgbClr val="7F7F7F"/>
            </a:solidFill>
            <a:prstDash val="solid"/>
            <a:miter lim="800000"/>
            <a:headEnd len="sm" w="sm" type="none"/>
            <a:tailEnd len="sm" w="sm" type="none"/>
          </a:ln>
        </p:spPr>
      </p:cxnSp>
      <p:grpSp>
        <p:nvGrpSpPr>
          <p:cNvPr id="510" name="Google Shape;510;p31"/>
          <p:cNvGrpSpPr/>
          <p:nvPr/>
        </p:nvGrpSpPr>
        <p:grpSpPr>
          <a:xfrm>
            <a:off x="419474" y="1961738"/>
            <a:ext cx="6260043" cy="1603312"/>
            <a:chOff x="419474" y="1637888"/>
            <a:chExt cx="6260043" cy="1603312"/>
          </a:xfrm>
        </p:grpSpPr>
        <p:grpSp>
          <p:nvGrpSpPr>
            <p:cNvPr id="511" name="Google Shape;511;p31"/>
            <p:cNvGrpSpPr/>
            <p:nvPr/>
          </p:nvGrpSpPr>
          <p:grpSpPr>
            <a:xfrm>
              <a:off x="419474" y="1637888"/>
              <a:ext cx="6260043" cy="391056"/>
              <a:chOff x="4411970" y="2233974"/>
              <a:chExt cx="1429952" cy="189063"/>
            </a:xfrm>
          </p:grpSpPr>
          <p:sp>
            <p:nvSpPr>
              <p:cNvPr id="512" name="Google Shape;512;p31"/>
              <p:cNvSpPr/>
              <p:nvPr/>
            </p:nvSpPr>
            <p:spPr>
              <a:xfrm>
                <a:off x="4411970" y="2278610"/>
                <a:ext cx="1429952" cy="144427"/>
              </a:xfrm>
              <a:custGeom>
                <a:rect b="b" l="l" r="r" t="t"/>
                <a:pathLst>
                  <a:path extrusionOk="0" h="3199" w="16911">
                    <a:moveTo>
                      <a:pt x="1" y="1"/>
                    </a:moveTo>
                    <a:lnTo>
                      <a:pt x="1" y="3198"/>
                    </a:lnTo>
                    <a:lnTo>
                      <a:pt x="16911" y="3198"/>
                    </a:lnTo>
                    <a:lnTo>
                      <a:pt x="16911" y="1"/>
                    </a:lnTo>
                    <a:close/>
                  </a:path>
                </a:pathLst>
              </a:custGeom>
              <a:solidFill>
                <a:srgbClr val="F3EFE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100" u="none" cap="none" strike="noStrike">
                    <a:solidFill>
                      <a:srgbClr val="434343"/>
                    </a:solidFill>
                    <a:latin typeface="Arial"/>
                    <a:ea typeface="Arial"/>
                    <a:cs typeface="Arial"/>
                    <a:sym typeface="Arial"/>
                  </a:rPr>
                  <a:t>               </a:t>
                </a:r>
                <a:r>
                  <a:rPr b="1" i="0" lang="en" sz="1100" u="none" cap="none" strike="noStrike">
                    <a:solidFill>
                      <a:srgbClr val="434343"/>
                    </a:solidFill>
                    <a:latin typeface="Open Sans"/>
                    <a:ea typeface="Open Sans"/>
                    <a:cs typeface="Open Sans"/>
                    <a:sym typeface="Open Sans"/>
                  </a:rPr>
                  <a:t>   </a:t>
                </a:r>
                <a:r>
                  <a:rPr b="1" i="0" lang="en" sz="1000" u="none" cap="none" strike="noStrike">
                    <a:solidFill>
                      <a:srgbClr val="434343"/>
                    </a:solidFill>
                    <a:latin typeface="Open Sans"/>
                    <a:ea typeface="Open Sans"/>
                    <a:cs typeface="Open Sans"/>
                    <a:sym typeface="Open Sans"/>
                  </a:rPr>
                  <a:t>       </a:t>
                </a:r>
                <a:r>
                  <a:rPr b="1" lang="en" sz="1100">
                    <a:solidFill>
                      <a:srgbClr val="434343"/>
                    </a:solidFill>
                    <a:latin typeface="Open Sans"/>
                    <a:ea typeface="Open Sans"/>
                    <a:cs typeface="Open Sans"/>
                    <a:sym typeface="Open Sans"/>
                  </a:rPr>
                  <a:t>Which of th</a:t>
                </a:r>
                <a:r>
                  <a:rPr b="1" lang="en" sz="1100">
                    <a:solidFill>
                      <a:srgbClr val="434343"/>
                    </a:solidFill>
                    <a:latin typeface="Open Sans"/>
                    <a:ea typeface="Open Sans"/>
                    <a:cs typeface="Open Sans"/>
                    <a:sym typeface="Open Sans"/>
                  </a:rPr>
                  <a:t>e following is extrinsic mechanism of GFR autoregulation</a:t>
                </a:r>
                <a:r>
                  <a:rPr b="1" lang="en" sz="1000">
                    <a:solidFill>
                      <a:srgbClr val="434343"/>
                    </a:solidFill>
                    <a:latin typeface="Open Sans"/>
                    <a:ea typeface="Open Sans"/>
                    <a:cs typeface="Open Sans"/>
                    <a:sym typeface="Open Sans"/>
                  </a:rPr>
                  <a:t> </a:t>
                </a:r>
                <a:endParaRPr b="1" i="0" sz="1000" u="none" cap="none" strike="noStrike">
                  <a:solidFill>
                    <a:srgbClr val="434343"/>
                  </a:solidFill>
                  <a:latin typeface="Open Sans"/>
                  <a:ea typeface="Open Sans"/>
                  <a:cs typeface="Open Sans"/>
                  <a:sym typeface="Open Sans"/>
                </a:endParaRPr>
              </a:p>
            </p:txBody>
          </p:sp>
          <p:sp>
            <p:nvSpPr>
              <p:cNvPr id="513" name="Google Shape;513;p31"/>
              <p:cNvSpPr/>
              <p:nvPr/>
            </p:nvSpPr>
            <p:spPr>
              <a:xfrm>
                <a:off x="4411970" y="2233974"/>
                <a:ext cx="262291" cy="144443"/>
              </a:xfrm>
              <a:custGeom>
                <a:rect b="b" l="l" r="r" t="t"/>
                <a:pathLst>
                  <a:path extrusionOk="0" h="3199" w="5809">
                    <a:moveTo>
                      <a:pt x="1" y="1"/>
                    </a:moveTo>
                    <a:lnTo>
                      <a:pt x="1" y="3198"/>
                    </a:lnTo>
                    <a:lnTo>
                      <a:pt x="5809" y="3198"/>
                    </a:lnTo>
                    <a:lnTo>
                      <a:pt x="4195" y="1"/>
                    </a:lnTo>
                    <a:close/>
                  </a:path>
                </a:pathLst>
              </a:custGeom>
              <a:solidFill>
                <a:srgbClr val="CF8A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Oxygen"/>
                    <a:ea typeface="Oxygen"/>
                    <a:cs typeface="Oxygen"/>
                    <a:sym typeface="Oxygen"/>
                  </a:rPr>
                  <a:t>   Q5</a:t>
                </a:r>
                <a:endParaRPr b="0" i="0" sz="1400" u="none" cap="none" strike="noStrike">
                  <a:solidFill>
                    <a:schemeClr val="lt1"/>
                  </a:solidFill>
                  <a:latin typeface="Oxygen"/>
                  <a:ea typeface="Oxygen"/>
                  <a:cs typeface="Oxygen"/>
                  <a:sym typeface="Oxygen"/>
                </a:endParaRPr>
              </a:p>
            </p:txBody>
          </p:sp>
        </p:grpSp>
        <p:sp>
          <p:nvSpPr>
            <p:cNvPr id="514" name="Google Shape;514;p31"/>
            <p:cNvSpPr txBox="1"/>
            <p:nvPr/>
          </p:nvSpPr>
          <p:spPr>
            <a:xfrm>
              <a:off x="438150" y="2209800"/>
              <a:ext cx="5257500" cy="1031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434343"/>
                  </a:solidFill>
                  <a:latin typeface="Oxygen"/>
                  <a:ea typeface="Oxygen"/>
                  <a:cs typeface="Oxygen"/>
                  <a:sym typeface="Oxygen"/>
                </a:rPr>
                <a:t>A.myogenic</a:t>
              </a:r>
              <a:endParaRPr b="0" i="0" sz="1400" u="none" cap="none" strike="noStrike">
                <a:solidFill>
                  <a:srgbClr val="434343"/>
                </a:solidFill>
                <a:latin typeface="Oxygen"/>
                <a:ea typeface="Oxygen"/>
                <a:cs typeface="Oxygen"/>
                <a:sym typeface="Oxygen"/>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434343"/>
                  </a:solidFill>
                  <a:latin typeface="Oxygen"/>
                  <a:ea typeface="Oxygen"/>
                  <a:cs typeface="Oxygen"/>
                  <a:sym typeface="Oxygen"/>
                </a:rPr>
                <a:t>B.</a:t>
              </a:r>
              <a:r>
                <a:rPr lang="en">
                  <a:solidFill>
                    <a:srgbClr val="434343"/>
                  </a:solidFill>
                  <a:latin typeface="Oxygen"/>
                  <a:ea typeface="Oxygen"/>
                  <a:cs typeface="Oxygen"/>
                  <a:sym typeface="Oxygen"/>
                </a:rPr>
                <a:t>Nitric oxide NO</a:t>
              </a:r>
              <a:endParaRPr b="0" i="0" sz="1400" u="none" cap="none" strike="noStrike">
                <a:solidFill>
                  <a:srgbClr val="434343"/>
                </a:solidFill>
                <a:latin typeface="Oxygen"/>
                <a:ea typeface="Oxygen"/>
                <a:cs typeface="Oxygen"/>
                <a:sym typeface="Oxygen"/>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434343"/>
                  </a:solidFill>
                  <a:latin typeface="Oxygen"/>
                  <a:ea typeface="Oxygen"/>
                  <a:cs typeface="Oxygen"/>
                  <a:sym typeface="Oxygen"/>
                </a:rPr>
                <a:t>C.tubuloglomerular</a:t>
              </a:r>
              <a:endParaRPr b="0" i="0" sz="1400" u="none" cap="none" strike="noStrike">
                <a:solidFill>
                  <a:srgbClr val="434343"/>
                </a:solidFill>
                <a:latin typeface="Oxygen"/>
                <a:ea typeface="Oxygen"/>
                <a:cs typeface="Oxygen"/>
                <a:sym typeface="Oxygen"/>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434343"/>
                  </a:solidFill>
                  <a:latin typeface="Oxygen"/>
                  <a:ea typeface="Oxygen"/>
                  <a:cs typeface="Oxygen"/>
                  <a:sym typeface="Oxygen"/>
                </a:rPr>
                <a:t>D. A&amp;</a:t>
              </a:r>
              <a:r>
                <a:rPr lang="en">
                  <a:solidFill>
                    <a:srgbClr val="434343"/>
                  </a:solidFill>
                  <a:latin typeface="Oxygen"/>
                  <a:ea typeface="Oxygen"/>
                  <a:cs typeface="Oxygen"/>
                  <a:sym typeface="Oxygen"/>
                </a:rPr>
                <a:t>C</a:t>
              </a:r>
              <a:endParaRPr b="0" i="0" sz="1400" u="none" cap="none" strike="noStrike">
                <a:solidFill>
                  <a:srgbClr val="434343"/>
                </a:solidFill>
                <a:latin typeface="Oxygen"/>
                <a:ea typeface="Oxygen"/>
                <a:cs typeface="Oxygen"/>
                <a:sym typeface="Oxygen"/>
              </a:endParaRPr>
            </a:p>
          </p:txBody>
        </p:sp>
      </p:grpSp>
      <p:sp>
        <p:nvSpPr>
          <p:cNvPr id="515" name="Google Shape;515;p31"/>
          <p:cNvSpPr txBox="1"/>
          <p:nvPr/>
        </p:nvSpPr>
        <p:spPr>
          <a:xfrm rot="10800000">
            <a:off x="2371725" y="3616663"/>
            <a:ext cx="4124400" cy="39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CCCCCC"/>
                </a:solidFill>
                <a:latin typeface="Oxygen"/>
                <a:ea typeface="Oxygen"/>
                <a:cs typeface="Oxygen"/>
                <a:sym typeface="Oxygen"/>
              </a:rPr>
              <a:t>Answers: 1-</a:t>
            </a:r>
            <a:r>
              <a:rPr lang="en">
                <a:solidFill>
                  <a:srgbClr val="CCCCCC"/>
                </a:solidFill>
                <a:latin typeface="Oxygen"/>
                <a:ea typeface="Oxygen"/>
                <a:cs typeface="Oxygen"/>
                <a:sym typeface="Oxygen"/>
              </a:rPr>
              <a:t>C</a:t>
            </a:r>
            <a:r>
              <a:rPr b="0" i="0" lang="en" sz="1400" u="none" cap="none" strike="noStrike">
                <a:solidFill>
                  <a:srgbClr val="CCCCCC"/>
                </a:solidFill>
                <a:latin typeface="Oxygen"/>
                <a:ea typeface="Oxygen"/>
                <a:cs typeface="Oxygen"/>
                <a:sym typeface="Oxygen"/>
              </a:rPr>
              <a:t> , 2-B, 3-C, 4-D, 5-</a:t>
            </a:r>
            <a:r>
              <a:rPr lang="en">
                <a:solidFill>
                  <a:srgbClr val="CCCCCC"/>
                </a:solidFill>
                <a:latin typeface="Oxygen"/>
                <a:ea typeface="Oxygen"/>
                <a:cs typeface="Oxygen"/>
                <a:sym typeface="Oxygen"/>
              </a:rPr>
              <a:t>B</a:t>
            </a:r>
            <a:r>
              <a:rPr b="0" i="0" lang="en" sz="1400" u="none" cap="none" strike="noStrike">
                <a:solidFill>
                  <a:srgbClr val="CCCCCC"/>
                </a:solidFill>
                <a:latin typeface="Oxygen"/>
                <a:ea typeface="Oxygen"/>
                <a:cs typeface="Oxygen"/>
                <a:sym typeface="Oxygen"/>
              </a:rPr>
              <a:t> </a:t>
            </a:r>
            <a:endParaRPr b="0" i="0" sz="1400" u="none" cap="none" strike="noStrike">
              <a:solidFill>
                <a:srgbClr val="CCCCCC"/>
              </a:solidFill>
              <a:latin typeface="Oxygen"/>
              <a:ea typeface="Oxygen"/>
              <a:cs typeface="Oxygen"/>
              <a:sym typeface="Oxygen"/>
            </a:endParaRPr>
          </a:p>
        </p:txBody>
      </p:sp>
      <p:grpSp>
        <p:nvGrpSpPr>
          <p:cNvPr id="516" name="Google Shape;516;p31"/>
          <p:cNvGrpSpPr/>
          <p:nvPr/>
        </p:nvGrpSpPr>
        <p:grpSpPr>
          <a:xfrm>
            <a:off x="312413" y="4608750"/>
            <a:ext cx="5257453" cy="391062"/>
            <a:chOff x="4411970" y="2233974"/>
            <a:chExt cx="1200935" cy="189065"/>
          </a:xfrm>
        </p:grpSpPr>
        <p:sp>
          <p:nvSpPr>
            <p:cNvPr id="517" name="Google Shape;517;p31"/>
            <p:cNvSpPr/>
            <p:nvPr/>
          </p:nvSpPr>
          <p:spPr>
            <a:xfrm>
              <a:off x="4411970" y="2278604"/>
              <a:ext cx="1200935" cy="144435"/>
            </a:xfrm>
            <a:custGeom>
              <a:rect b="b" l="l" r="r" t="t"/>
              <a:pathLst>
                <a:path extrusionOk="0" h="3199" w="16911">
                  <a:moveTo>
                    <a:pt x="1" y="1"/>
                  </a:moveTo>
                  <a:lnTo>
                    <a:pt x="1" y="3198"/>
                  </a:lnTo>
                  <a:lnTo>
                    <a:pt x="16911" y="3198"/>
                  </a:lnTo>
                  <a:lnTo>
                    <a:pt x="16911" y="1"/>
                  </a:lnTo>
                  <a:close/>
                </a:path>
              </a:pathLst>
            </a:custGeom>
            <a:solidFill>
              <a:srgbClr val="CF8A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i="0" lang="en" u="none" cap="none" strike="noStrike">
                  <a:solidFill>
                    <a:srgbClr val="434343"/>
                  </a:solidFill>
                </a:rPr>
                <a:t>                      </a:t>
              </a:r>
              <a:r>
                <a:rPr b="1" lang="en">
                  <a:solidFill>
                    <a:schemeClr val="lt1"/>
                  </a:solidFill>
                  <a:latin typeface="Oxygen"/>
                  <a:ea typeface="Oxygen"/>
                  <a:cs typeface="Oxygen"/>
                  <a:sym typeface="Oxygen"/>
                </a:rPr>
                <a:t>Define </a:t>
              </a:r>
              <a:r>
                <a:rPr b="1" lang="en">
                  <a:solidFill>
                    <a:schemeClr val="lt1"/>
                  </a:solidFill>
                  <a:latin typeface="Oxygen"/>
                  <a:ea typeface="Oxygen"/>
                  <a:cs typeface="Oxygen"/>
                  <a:sym typeface="Oxygen"/>
                </a:rPr>
                <a:t>Glomerular Filtration Rate. </a:t>
              </a:r>
              <a:endParaRPr b="1" i="0" u="none" cap="none" strike="noStrike">
                <a:solidFill>
                  <a:schemeClr val="lt1"/>
                </a:solidFill>
                <a:latin typeface="Oxygen"/>
                <a:ea typeface="Oxygen"/>
                <a:cs typeface="Oxygen"/>
                <a:sym typeface="Oxygen"/>
              </a:endParaRPr>
            </a:p>
          </p:txBody>
        </p:sp>
        <p:sp>
          <p:nvSpPr>
            <p:cNvPr id="518" name="Google Shape;518;p31"/>
            <p:cNvSpPr/>
            <p:nvPr/>
          </p:nvSpPr>
          <p:spPr>
            <a:xfrm>
              <a:off x="4411970" y="2233974"/>
              <a:ext cx="262291" cy="144443"/>
            </a:xfrm>
            <a:custGeom>
              <a:rect b="b" l="l" r="r" t="t"/>
              <a:pathLst>
                <a:path extrusionOk="0" h="3199" w="5809">
                  <a:moveTo>
                    <a:pt x="1" y="1"/>
                  </a:moveTo>
                  <a:lnTo>
                    <a:pt x="1" y="3198"/>
                  </a:lnTo>
                  <a:lnTo>
                    <a:pt x="5809" y="3198"/>
                  </a:lnTo>
                  <a:lnTo>
                    <a:pt x="4195" y="1"/>
                  </a:lnTo>
                  <a:close/>
                </a:path>
              </a:pathLst>
            </a:custGeom>
            <a:solidFill>
              <a:srgbClr val="F3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434343"/>
                  </a:solidFill>
                  <a:latin typeface="Oxygen"/>
                  <a:ea typeface="Oxygen"/>
                  <a:cs typeface="Oxygen"/>
                  <a:sym typeface="Oxygen"/>
                </a:rPr>
                <a:t>SAQs</a:t>
              </a:r>
              <a:endParaRPr b="0" i="0" sz="1400" u="none" cap="none" strike="noStrike">
                <a:solidFill>
                  <a:srgbClr val="434343"/>
                </a:solidFill>
                <a:latin typeface="Oxygen"/>
                <a:ea typeface="Oxygen"/>
                <a:cs typeface="Oxygen"/>
                <a:sym typeface="Oxygen"/>
              </a:endParaRPr>
            </a:p>
          </p:txBody>
        </p:sp>
      </p:grpSp>
      <p:sp>
        <p:nvSpPr>
          <p:cNvPr id="519" name="Google Shape;519;p31"/>
          <p:cNvSpPr txBox="1"/>
          <p:nvPr/>
        </p:nvSpPr>
        <p:spPr>
          <a:xfrm>
            <a:off x="365050" y="5114163"/>
            <a:ext cx="5152200" cy="1031400"/>
          </a:xfrm>
          <a:prstGeom prst="rect">
            <a:avLst/>
          </a:prstGeom>
          <a:solidFill>
            <a:srgbClr val="F3EFEF"/>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CCCCCC"/>
                </a:solidFill>
                <a:latin typeface="Oxygen"/>
                <a:ea typeface="Oxygen"/>
                <a:cs typeface="Oxygen"/>
                <a:sym typeface="Oxygen"/>
              </a:rPr>
              <a:t>The volume of filtrate produced by both kidneys per min</a:t>
            </a:r>
            <a:endParaRPr i="0" u="none" cap="none" strike="noStrike">
              <a:solidFill>
                <a:srgbClr val="CCCCCC"/>
              </a:solidFill>
              <a:latin typeface="Oxygen"/>
              <a:ea typeface="Oxygen"/>
              <a:cs typeface="Oxygen"/>
              <a:sym typeface="Oxygen"/>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CCCCC"/>
              </a:solidFill>
              <a:latin typeface="Oxygen"/>
              <a:ea typeface="Oxygen"/>
              <a:cs typeface="Oxygen"/>
              <a:sym typeface="Oxygen"/>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CCCCC"/>
              </a:solidFill>
              <a:latin typeface="Oxygen"/>
              <a:ea typeface="Oxygen"/>
              <a:cs typeface="Oxygen"/>
              <a:sym typeface="Oxygen"/>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CCCCC"/>
              </a:solidFill>
              <a:latin typeface="Oxygen"/>
              <a:ea typeface="Oxygen"/>
              <a:cs typeface="Oxygen"/>
              <a:sym typeface="Oxygen"/>
            </a:endParaRPr>
          </a:p>
        </p:txBody>
      </p:sp>
      <p:grpSp>
        <p:nvGrpSpPr>
          <p:cNvPr id="520" name="Google Shape;520;p31"/>
          <p:cNvGrpSpPr/>
          <p:nvPr/>
        </p:nvGrpSpPr>
        <p:grpSpPr>
          <a:xfrm>
            <a:off x="312413" y="6446875"/>
            <a:ext cx="5257453" cy="391062"/>
            <a:chOff x="4411970" y="2233974"/>
            <a:chExt cx="1200935" cy="189065"/>
          </a:xfrm>
        </p:grpSpPr>
        <p:sp>
          <p:nvSpPr>
            <p:cNvPr id="521" name="Google Shape;521;p31"/>
            <p:cNvSpPr/>
            <p:nvPr/>
          </p:nvSpPr>
          <p:spPr>
            <a:xfrm>
              <a:off x="4411970" y="2278604"/>
              <a:ext cx="1200935" cy="144435"/>
            </a:xfrm>
            <a:custGeom>
              <a:rect b="b" l="l" r="r" t="t"/>
              <a:pathLst>
                <a:path extrusionOk="0" h="3199" w="16911">
                  <a:moveTo>
                    <a:pt x="1" y="1"/>
                  </a:moveTo>
                  <a:lnTo>
                    <a:pt x="1" y="3198"/>
                  </a:lnTo>
                  <a:lnTo>
                    <a:pt x="16911" y="3198"/>
                  </a:lnTo>
                  <a:lnTo>
                    <a:pt x="16911" y="1"/>
                  </a:lnTo>
                  <a:close/>
                </a:path>
              </a:pathLst>
            </a:custGeom>
            <a:solidFill>
              <a:srgbClr val="CF8A8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Open Sans"/>
                  <a:ea typeface="Open Sans"/>
                  <a:cs typeface="Open Sans"/>
                  <a:sym typeface="Open Sans"/>
                </a:rPr>
                <a:t>   What are the f</a:t>
              </a:r>
              <a:r>
                <a:rPr b="1" lang="en">
                  <a:solidFill>
                    <a:schemeClr val="lt1"/>
                  </a:solidFill>
                  <a:latin typeface="Open Sans"/>
                  <a:ea typeface="Open Sans"/>
                  <a:cs typeface="Open Sans"/>
                  <a:sym typeface="Open Sans"/>
                </a:rPr>
                <a:t>actors affecting GFR?</a:t>
              </a:r>
              <a:endParaRPr b="1">
                <a:solidFill>
                  <a:schemeClr val="lt1"/>
                </a:solidFill>
                <a:latin typeface="Open Sans"/>
                <a:ea typeface="Open Sans"/>
                <a:cs typeface="Open Sans"/>
                <a:sym typeface="Open Sans"/>
              </a:endParaRPr>
            </a:p>
          </p:txBody>
        </p:sp>
        <p:sp>
          <p:nvSpPr>
            <p:cNvPr id="522" name="Google Shape;522;p31"/>
            <p:cNvSpPr/>
            <p:nvPr/>
          </p:nvSpPr>
          <p:spPr>
            <a:xfrm>
              <a:off x="4411970" y="2233974"/>
              <a:ext cx="262291" cy="144443"/>
            </a:xfrm>
            <a:custGeom>
              <a:rect b="b" l="l" r="r" t="t"/>
              <a:pathLst>
                <a:path extrusionOk="0" h="3199" w="5809">
                  <a:moveTo>
                    <a:pt x="1" y="1"/>
                  </a:moveTo>
                  <a:lnTo>
                    <a:pt x="1" y="3198"/>
                  </a:lnTo>
                  <a:lnTo>
                    <a:pt x="5809" y="3198"/>
                  </a:lnTo>
                  <a:lnTo>
                    <a:pt x="4195" y="1"/>
                  </a:lnTo>
                  <a:close/>
                </a:path>
              </a:pathLst>
            </a:custGeom>
            <a:solidFill>
              <a:srgbClr val="F5EF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434343"/>
                  </a:solidFill>
                  <a:latin typeface="Oxygen"/>
                  <a:ea typeface="Oxygen"/>
                  <a:cs typeface="Oxygen"/>
                  <a:sym typeface="Oxygen"/>
                </a:rPr>
                <a:t>SAQs</a:t>
              </a:r>
              <a:endParaRPr b="0" i="0" sz="1400" u="none" cap="none" strike="noStrike">
                <a:solidFill>
                  <a:srgbClr val="434343"/>
                </a:solidFill>
                <a:latin typeface="Oxygen"/>
                <a:ea typeface="Oxygen"/>
                <a:cs typeface="Oxygen"/>
                <a:sym typeface="Oxygen"/>
              </a:endParaRPr>
            </a:p>
          </p:txBody>
        </p:sp>
      </p:grpSp>
      <p:sp>
        <p:nvSpPr>
          <p:cNvPr id="523" name="Google Shape;523;p31"/>
          <p:cNvSpPr txBox="1"/>
          <p:nvPr/>
        </p:nvSpPr>
        <p:spPr>
          <a:xfrm>
            <a:off x="481463" y="6956612"/>
            <a:ext cx="5152200" cy="819600"/>
          </a:xfrm>
          <a:prstGeom prst="rect">
            <a:avLst/>
          </a:prstGeom>
          <a:solidFill>
            <a:srgbClr val="F3EFEF"/>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lang="en">
                <a:solidFill>
                  <a:srgbClr val="CCCCCC"/>
                </a:solidFill>
                <a:latin typeface="Oxygen"/>
                <a:ea typeface="Oxygen"/>
                <a:cs typeface="Oxygen"/>
                <a:sym typeface="Oxygen"/>
              </a:rPr>
              <a:t>Slide 4</a:t>
            </a:r>
            <a:endParaRPr b="0" i="0" sz="1400" u="none" cap="none" strike="noStrike">
              <a:solidFill>
                <a:srgbClr val="CCCCCC"/>
              </a:solidFill>
              <a:latin typeface="Oxygen"/>
              <a:ea typeface="Oxygen"/>
              <a:cs typeface="Oxygen"/>
              <a:sym typeface="Oxygen"/>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CCCCC"/>
              </a:solidFill>
              <a:latin typeface="Oxygen"/>
              <a:ea typeface="Oxygen"/>
              <a:cs typeface="Oxygen"/>
              <a:sym typeface="Oxygen"/>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CCCCC"/>
              </a:solidFill>
              <a:latin typeface="Oxygen"/>
              <a:ea typeface="Oxygen"/>
              <a:cs typeface="Oxygen"/>
              <a:sym typeface="Oxygen"/>
            </a:endParaRPr>
          </a:p>
        </p:txBody>
      </p:sp>
      <p:sp>
        <p:nvSpPr>
          <p:cNvPr id="524" name="Google Shape;524;p31"/>
          <p:cNvSpPr/>
          <p:nvPr/>
        </p:nvSpPr>
        <p:spPr>
          <a:xfrm rot="5400000">
            <a:off x="303278" y="356238"/>
            <a:ext cx="1153670" cy="1135373"/>
          </a:xfrm>
          <a:custGeom>
            <a:rect b="b" l="l" r="r" t="t"/>
            <a:pathLst>
              <a:path extrusionOk="0" h="7260" w="7993">
                <a:moveTo>
                  <a:pt x="3647" y="0"/>
                </a:moveTo>
                <a:cubicBezTo>
                  <a:pt x="2241" y="0"/>
                  <a:pt x="889" y="792"/>
                  <a:pt x="397" y="2312"/>
                </a:cubicBezTo>
                <a:cubicBezTo>
                  <a:pt x="1" y="3542"/>
                  <a:pt x="381" y="4774"/>
                  <a:pt x="1186" y="5724"/>
                </a:cubicBezTo>
                <a:cubicBezTo>
                  <a:pt x="1445" y="6028"/>
                  <a:pt x="1750" y="6299"/>
                  <a:pt x="2083" y="6535"/>
                </a:cubicBezTo>
                <a:cubicBezTo>
                  <a:pt x="2737" y="6998"/>
                  <a:pt x="3541" y="7259"/>
                  <a:pt x="4337" y="7259"/>
                </a:cubicBezTo>
                <a:cubicBezTo>
                  <a:pt x="4817" y="7259"/>
                  <a:pt x="5294" y="7164"/>
                  <a:pt x="5732" y="6960"/>
                </a:cubicBezTo>
                <a:cubicBezTo>
                  <a:pt x="7992" y="5902"/>
                  <a:pt x="7866" y="2507"/>
                  <a:pt x="6197" y="988"/>
                </a:cubicBezTo>
                <a:cubicBezTo>
                  <a:pt x="5466" y="324"/>
                  <a:pt x="4545" y="0"/>
                  <a:pt x="3647" y="0"/>
                </a:cubicBezTo>
                <a:close/>
              </a:path>
            </a:pathLst>
          </a:custGeom>
          <a:solidFill>
            <a:srgbClr val="D7DAE1">
              <a:alpha val="83529"/>
            </a:srgbClr>
          </a:solid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 name="Google Shape;525;p31"/>
          <p:cNvSpPr/>
          <p:nvPr/>
        </p:nvSpPr>
        <p:spPr>
          <a:xfrm rot="5400000">
            <a:off x="253471" y="392139"/>
            <a:ext cx="1209281" cy="1091378"/>
          </a:xfrm>
          <a:custGeom>
            <a:rect b="b" l="l" r="r" t="t"/>
            <a:pathLst>
              <a:path extrusionOk="0" h="7260" w="7993">
                <a:moveTo>
                  <a:pt x="3647" y="0"/>
                </a:moveTo>
                <a:cubicBezTo>
                  <a:pt x="2241" y="0"/>
                  <a:pt x="889" y="792"/>
                  <a:pt x="397" y="2312"/>
                </a:cubicBezTo>
                <a:cubicBezTo>
                  <a:pt x="1" y="3542"/>
                  <a:pt x="381" y="4774"/>
                  <a:pt x="1186" y="5724"/>
                </a:cubicBezTo>
                <a:cubicBezTo>
                  <a:pt x="1445" y="6028"/>
                  <a:pt x="1750" y="6299"/>
                  <a:pt x="2083" y="6535"/>
                </a:cubicBezTo>
                <a:cubicBezTo>
                  <a:pt x="2737" y="6998"/>
                  <a:pt x="3541" y="7259"/>
                  <a:pt x="4337" y="7259"/>
                </a:cubicBezTo>
                <a:cubicBezTo>
                  <a:pt x="4817" y="7259"/>
                  <a:pt x="5294" y="7164"/>
                  <a:pt x="5732" y="6960"/>
                </a:cubicBezTo>
                <a:cubicBezTo>
                  <a:pt x="7992" y="5902"/>
                  <a:pt x="7866" y="2507"/>
                  <a:pt x="6197" y="988"/>
                </a:cubicBezTo>
                <a:cubicBezTo>
                  <a:pt x="5466" y="324"/>
                  <a:pt x="4545" y="0"/>
                  <a:pt x="3647" y="0"/>
                </a:cubicBezTo>
                <a:close/>
              </a:path>
            </a:pathLst>
          </a:custGeom>
          <a:no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26" name="Google Shape;526;p31"/>
          <p:cNvGrpSpPr/>
          <p:nvPr/>
        </p:nvGrpSpPr>
        <p:grpSpPr>
          <a:xfrm>
            <a:off x="573269" y="534306"/>
            <a:ext cx="612825" cy="620077"/>
            <a:chOff x="-31094350" y="3194000"/>
            <a:chExt cx="292225" cy="291650"/>
          </a:xfrm>
        </p:grpSpPr>
        <p:sp>
          <p:nvSpPr>
            <p:cNvPr id="527" name="Google Shape;527;p31"/>
            <p:cNvSpPr/>
            <p:nvPr/>
          </p:nvSpPr>
          <p:spPr>
            <a:xfrm>
              <a:off x="-31033700" y="3194000"/>
              <a:ext cx="103200" cy="34100"/>
            </a:xfrm>
            <a:custGeom>
              <a:rect b="b" l="l" r="r" t="t"/>
              <a:pathLst>
                <a:path extrusionOk="0" h="1364" w="4128">
                  <a:moveTo>
                    <a:pt x="645" y="0"/>
                  </a:moveTo>
                  <a:cubicBezTo>
                    <a:pt x="263" y="0"/>
                    <a:pt x="0" y="296"/>
                    <a:pt x="0" y="670"/>
                  </a:cubicBezTo>
                  <a:lnTo>
                    <a:pt x="0" y="1016"/>
                  </a:lnTo>
                  <a:cubicBezTo>
                    <a:pt x="0" y="1205"/>
                    <a:pt x="158" y="1363"/>
                    <a:pt x="347" y="1363"/>
                  </a:cubicBezTo>
                  <a:lnTo>
                    <a:pt x="3781" y="1363"/>
                  </a:lnTo>
                  <a:cubicBezTo>
                    <a:pt x="3970" y="1363"/>
                    <a:pt x="4127" y="1205"/>
                    <a:pt x="4127" y="1016"/>
                  </a:cubicBezTo>
                  <a:lnTo>
                    <a:pt x="4127" y="670"/>
                  </a:lnTo>
                  <a:cubicBezTo>
                    <a:pt x="4127" y="260"/>
                    <a:pt x="3812" y="8"/>
                    <a:pt x="3466" y="8"/>
                  </a:cubicBezTo>
                  <a:lnTo>
                    <a:pt x="756" y="8"/>
                  </a:lnTo>
                  <a:cubicBezTo>
                    <a:pt x="718" y="3"/>
                    <a:pt x="681" y="0"/>
                    <a:pt x="645" y="0"/>
                  </a:cubicBezTo>
                  <a:close/>
                </a:path>
              </a:pathLst>
            </a:custGeom>
            <a:solidFill>
              <a:srgbClr val="CF8A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 name="Google Shape;528;p31"/>
            <p:cNvSpPr/>
            <p:nvPr/>
          </p:nvSpPr>
          <p:spPr>
            <a:xfrm>
              <a:off x="-31042375" y="3346200"/>
              <a:ext cx="16550" cy="18150"/>
            </a:xfrm>
            <a:custGeom>
              <a:rect b="b" l="l" r="r" t="t"/>
              <a:pathLst>
                <a:path extrusionOk="0" h="726" w="662">
                  <a:moveTo>
                    <a:pt x="1" y="1"/>
                  </a:moveTo>
                  <a:lnTo>
                    <a:pt x="1" y="725"/>
                  </a:lnTo>
                  <a:lnTo>
                    <a:pt x="662" y="725"/>
                  </a:lnTo>
                  <a:lnTo>
                    <a:pt x="662" y="1"/>
                  </a:lnTo>
                  <a:close/>
                </a:path>
              </a:pathLst>
            </a:custGeom>
            <a:solidFill>
              <a:srgbClr val="CF8A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 name="Google Shape;529;p31"/>
            <p:cNvSpPr/>
            <p:nvPr/>
          </p:nvSpPr>
          <p:spPr>
            <a:xfrm>
              <a:off x="-31042375" y="3278475"/>
              <a:ext cx="16550" cy="16550"/>
            </a:xfrm>
            <a:custGeom>
              <a:rect b="b" l="l" r="r" t="t"/>
              <a:pathLst>
                <a:path extrusionOk="0" h="662" w="662">
                  <a:moveTo>
                    <a:pt x="1" y="0"/>
                  </a:moveTo>
                  <a:lnTo>
                    <a:pt x="1" y="662"/>
                  </a:lnTo>
                  <a:lnTo>
                    <a:pt x="662" y="662"/>
                  </a:lnTo>
                  <a:lnTo>
                    <a:pt x="662" y="0"/>
                  </a:lnTo>
                  <a:close/>
                </a:path>
              </a:pathLst>
            </a:custGeom>
            <a:solidFill>
              <a:srgbClr val="CF8A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 name="Google Shape;530;p31"/>
            <p:cNvSpPr/>
            <p:nvPr/>
          </p:nvSpPr>
          <p:spPr>
            <a:xfrm>
              <a:off x="-31042375" y="3416300"/>
              <a:ext cx="16550" cy="16575"/>
            </a:xfrm>
            <a:custGeom>
              <a:rect b="b" l="l" r="r" t="t"/>
              <a:pathLst>
                <a:path extrusionOk="0" h="663" w="662">
                  <a:moveTo>
                    <a:pt x="1" y="1"/>
                  </a:moveTo>
                  <a:lnTo>
                    <a:pt x="1" y="662"/>
                  </a:lnTo>
                  <a:lnTo>
                    <a:pt x="662" y="662"/>
                  </a:lnTo>
                  <a:lnTo>
                    <a:pt x="662" y="1"/>
                  </a:lnTo>
                  <a:close/>
                </a:path>
              </a:pathLst>
            </a:custGeom>
            <a:solidFill>
              <a:srgbClr val="CF8A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 name="Google Shape;531;p31"/>
            <p:cNvSpPr/>
            <p:nvPr/>
          </p:nvSpPr>
          <p:spPr>
            <a:xfrm>
              <a:off x="-31094350" y="3210725"/>
              <a:ext cx="222900" cy="274925"/>
            </a:xfrm>
            <a:custGeom>
              <a:rect b="b" l="l" r="r" t="t"/>
              <a:pathLst>
                <a:path extrusionOk="0" h="10997" w="8916">
                  <a:moveTo>
                    <a:pt x="7183" y="2049"/>
                  </a:moveTo>
                  <a:cubicBezTo>
                    <a:pt x="7404" y="2049"/>
                    <a:pt x="7561" y="2206"/>
                    <a:pt x="7561" y="2395"/>
                  </a:cubicBezTo>
                  <a:cubicBezTo>
                    <a:pt x="7561" y="2584"/>
                    <a:pt x="7404" y="2742"/>
                    <a:pt x="7183" y="2742"/>
                  </a:cubicBezTo>
                  <a:lnTo>
                    <a:pt x="4474" y="2742"/>
                  </a:lnTo>
                  <a:cubicBezTo>
                    <a:pt x="4285" y="2742"/>
                    <a:pt x="4127" y="2584"/>
                    <a:pt x="4127" y="2395"/>
                  </a:cubicBezTo>
                  <a:cubicBezTo>
                    <a:pt x="4127" y="2206"/>
                    <a:pt x="4285" y="2049"/>
                    <a:pt x="4474" y="2049"/>
                  </a:cubicBezTo>
                  <a:close/>
                  <a:moveTo>
                    <a:pt x="3151" y="2017"/>
                  </a:moveTo>
                  <a:cubicBezTo>
                    <a:pt x="3340" y="2017"/>
                    <a:pt x="3497" y="2175"/>
                    <a:pt x="3497" y="2364"/>
                  </a:cubicBezTo>
                  <a:lnTo>
                    <a:pt x="3497" y="3750"/>
                  </a:lnTo>
                  <a:cubicBezTo>
                    <a:pt x="3497" y="3939"/>
                    <a:pt x="3340" y="4097"/>
                    <a:pt x="3151" y="4097"/>
                  </a:cubicBezTo>
                  <a:lnTo>
                    <a:pt x="1764" y="4097"/>
                  </a:lnTo>
                  <a:cubicBezTo>
                    <a:pt x="1575" y="4097"/>
                    <a:pt x="1418" y="3939"/>
                    <a:pt x="1418" y="3750"/>
                  </a:cubicBezTo>
                  <a:lnTo>
                    <a:pt x="1418" y="2364"/>
                  </a:lnTo>
                  <a:cubicBezTo>
                    <a:pt x="1418" y="2175"/>
                    <a:pt x="1575" y="2017"/>
                    <a:pt x="1764" y="2017"/>
                  </a:cubicBezTo>
                  <a:close/>
                  <a:moveTo>
                    <a:pt x="5860" y="3372"/>
                  </a:moveTo>
                  <a:cubicBezTo>
                    <a:pt x="6049" y="3372"/>
                    <a:pt x="6207" y="3529"/>
                    <a:pt x="6207" y="3750"/>
                  </a:cubicBezTo>
                  <a:cubicBezTo>
                    <a:pt x="6207" y="3939"/>
                    <a:pt x="6049" y="4097"/>
                    <a:pt x="5860" y="4097"/>
                  </a:cubicBezTo>
                  <a:lnTo>
                    <a:pt x="4474" y="4097"/>
                  </a:lnTo>
                  <a:cubicBezTo>
                    <a:pt x="4285" y="4097"/>
                    <a:pt x="4127" y="3939"/>
                    <a:pt x="4127" y="3750"/>
                  </a:cubicBezTo>
                  <a:cubicBezTo>
                    <a:pt x="4127" y="3529"/>
                    <a:pt x="4285" y="3372"/>
                    <a:pt x="4474" y="3372"/>
                  </a:cubicBezTo>
                  <a:close/>
                  <a:moveTo>
                    <a:pt x="7183" y="4758"/>
                  </a:moveTo>
                  <a:cubicBezTo>
                    <a:pt x="7404" y="4758"/>
                    <a:pt x="7561" y="4916"/>
                    <a:pt x="7561" y="5105"/>
                  </a:cubicBezTo>
                  <a:cubicBezTo>
                    <a:pt x="7561" y="5325"/>
                    <a:pt x="7404" y="5483"/>
                    <a:pt x="7183" y="5483"/>
                  </a:cubicBezTo>
                  <a:lnTo>
                    <a:pt x="4474" y="5483"/>
                  </a:lnTo>
                  <a:cubicBezTo>
                    <a:pt x="4285" y="5483"/>
                    <a:pt x="4127" y="5325"/>
                    <a:pt x="4127" y="5105"/>
                  </a:cubicBezTo>
                  <a:cubicBezTo>
                    <a:pt x="4127" y="4916"/>
                    <a:pt x="4285" y="4758"/>
                    <a:pt x="4474" y="4758"/>
                  </a:cubicBezTo>
                  <a:close/>
                  <a:moveTo>
                    <a:pt x="3151" y="4758"/>
                  </a:moveTo>
                  <a:cubicBezTo>
                    <a:pt x="3340" y="4758"/>
                    <a:pt x="3497" y="4916"/>
                    <a:pt x="3497" y="5105"/>
                  </a:cubicBezTo>
                  <a:lnTo>
                    <a:pt x="3497" y="6491"/>
                  </a:lnTo>
                  <a:cubicBezTo>
                    <a:pt x="3497" y="6680"/>
                    <a:pt x="3340" y="6837"/>
                    <a:pt x="3151" y="6837"/>
                  </a:cubicBezTo>
                  <a:lnTo>
                    <a:pt x="1764" y="6837"/>
                  </a:lnTo>
                  <a:cubicBezTo>
                    <a:pt x="1575" y="6837"/>
                    <a:pt x="1418" y="6680"/>
                    <a:pt x="1418" y="6491"/>
                  </a:cubicBezTo>
                  <a:lnTo>
                    <a:pt x="1418" y="5105"/>
                  </a:lnTo>
                  <a:cubicBezTo>
                    <a:pt x="1418" y="4916"/>
                    <a:pt x="1575" y="4758"/>
                    <a:pt x="1764" y="4758"/>
                  </a:cubicBezTo>
                  <a:close/>
                  <a:moveTo>
                    <a:pt x="5860" y="6144"/>
                  </a:moveTo>
                  <a:cubicBezTo>
                    <a:pt x="6049" y="6144"/>
                    <a:pt x="6207" y="6302"/>
                    <a:pt x="6207" y="6491"/>
                  </a:cubicBezTo>
                  <a:cubicBezTo>
                    <a:pt x="6207" y="6680"/>
                    <a:pt x="6049" y="6837"/>
                    <a:pt x="5860" y="6837"/>
                  </a:cubicBezTo>
                  <a:lnTo>
                    <a:pt x="4474" y="6837"/>
                  </a:lnTo>
                  <a:cubicBezTo>
                    <a:pt x="4285" y="6837"/>
                    <a:pt x="4127" y="6680"/>
                    <a:pt x="4127" y="6491"/>
                  </a:cubicBezTo>
                  <a:cubicBezTo>
                    <a:pt x="4127" y="6302"/>
                    <a:pt x="4285" y="6144"/>
                    <a:pt x="4474" y="6144"/>
                  </a:cubicBezTo>
                  <a:close/>
                  <a:moveTo>
                    <a:pt x="7183" y="7562"/>
                  </a:moveTo>
                  <a:cubicBezTo>
                    <a:pt x="7404" y="7562"/>
                    <a:pt x="7561" y="7720"/>
                    <a:pt x="7561" y="7909"/>
                  </a:cubicBezTo>
                  <a:cubicBezTo>
                    <a:pt x="7561" y="8098"/>
                    <a:pt x="7404" y="8255"/>
                    <a:pt x="7183" y="8255"/>
                  </a:cubicBezTo>
                  <a:lnTo>
                    <a:pt x="4474" y="8255"/>
                  </a:lnTo>
                  <a:cubicBezTo>
                    <a:pt x="4285" y="8255"/>
                    <a:pt x="4127" y="8098"/>
                    <a:pt x="4127" y="7909"/>
                  </a:cubicBezTo>
                  <a:cubicBezTo>
                    <a:pt x="4127" y="7720"/>
                    <a:pt x="4285" y="7562"/>
                    <a:pt x="4474" y="7562"/>
                  </a:cubicBezTo>
                  <a:close/>
                  <a:moveTo>
                    <a:pt x="3151" y="7531"/>
                  </a:moveTo>
                  <a:cubicBezTo>
                    <a:pt x="3340" y="7531"/>
                    <a:pt x="3497" y="7657"/>
                    <a:pt x="3497" y="7877"/>
                  </a:cubicBezTo>
                  <a:lnTo>
                    <a:pt x="3497" y="9232"/>
                  </a:lnTo>
                  <a:cubicBezTo>
                    <a:pt x="3497" y="9452"/>
                    <a:pt x="3340" y="9610"/>
                    <a:pt x="3151" y="9610"/>
                  </a:cubicBezTo>
                  <a:lnTo>
                    <a:pt x="1764" y="9610"/>
                  </a:lnTo>
                  <a:cubicBezTo>
                    <a:pt x="1575" y="9610"/>
                    <a:pt x="1418" y="9452"/>
                    <a:pt x="1418" y="9232"/>
                  </a:cubicBezTo>
                  <a:lnTo>
                    <a:pt x="1418" y="7877"/>
                  </a:lnTo>
                  <a:cubicBezTo>
                    <a:pt x="1418" y="7657"/>
                    <a:pt x="1575" y="7531"/>
                    <a:pt x="1764" y="7531"/>
                  </a:cubicBezTo>
                  <a:close/>
                  <a:moveTo>
                    <a:pt x="5860" y="8885"/>
                  </a:moveTo>
                  <a:cubicBezTo>
                    <a:pt x="6049" y="8885"/>
                    <a:pt x="6207" y="9043"/>
                    <a:pt x="6207" y="9232"/>
                  </a:cubicBezTo>
                  <a:cubicBezTo>
                    <a:pt x="6207" y="9452"/>
                    <a:pt x="6049" y="9610"/>
                    <a:pt x="5860" y="9610"/>
                  </a:cubicBezTo>
                  <a:lnTo>
                    <a:pt x="4474" y="9610"/>
                  </a:lnTo>
                  <a:cubicBezTo>
                    <a:pt x="4285" y="9610"/>
                    <a:pt x="4127" y="9452"/>
                    <a:pt x="4127" y="9232"/>
                  </a:cubicBezTo>
                  <a:cubicBezTo>
                    <a:pt x="4127" y="9043"/>
                    <a:pt x="4285" y="8885"/>
                    <a:pt x="4474" y="8885"/>
                  </a:cubicBezTo>
                  <a:close/>
                  <a:moveTo>
                    <a:pt x="1040" y="1"/>
                  </a:moveTo>
                  <a:cubicBezTo>
                    <a:pt x="504" y="1"/>
                    <a:pt x="0" y="473"/>
                    <a:pt x="0" y="1009"/>
                  </a:cubicBezTo>
                  <a:lnTo>
                    <a:pt x="0" y="9956"/>
                  </a:lnTo>
                  <a:cubicBezTo>
                    <a:pt x="32" y="10524"/>
                    <a:pt x="504" y="10996"/>
                    <a:pt x="1040" y="10996"/>
                  </a:cubicBezTo>
                  <a:lnTo>
                    <a:pt x="7908" y="10996"/>
                  </a:lnTo>
                  <a:cubicBezTo>
                    <a:pt x="8444" y="10996"/>
                    <a:pt x="8916" y="10524"/>
                    <a:pt x="8916" y="9956"/>
                  </a:cubicBezTo>
                  <a:lnTo>
                    <a:pt x="8916" y="1009"/>
                  </a:lnTo>
                  <a:cubicBezTo>
                    <a:pt x="8916" y="473"/>
                    <a:pt x="8444" y="1"/>
                    <a:pt x="7908" y="1"/>
                  </a:cubicBezTo>
                  <a:lnTo>
                    <a:pt x="7183" y="1"/>
                  </a:lnTo>
                  <a:lnTo>
                    <a:pt x="7183" y="347"/>
                  </a:lnTo>
                  <a:cubicBezTo>
                    <a:pt x="7183" y="915"/>
                    <a:pt x="6711" y="1387"/>
                    <a:pt x="6175" y="1387"/>
                  </a:cubicBezTo>
                  <a:lnTo>
                    <a:pt x="2741" y="1387"/>
                  </a:lnTo>
                  <a:cubicBezTo>
                    <a:pt x="2206" y="1387"/>
                    <a:pt x="1733" y="915"/>
                    <a:pt x="1733" y="347"/>
                  </a:cubicBezTo>
                  <a:lnTo>
                    <a:pt x="1733" y="1"/>
                  </a:lnTo>
                  <a:close/>
                </a:path>
              </a:pathLst>
            </a:custGeom>
            <a:solidFill>
              <a:srgbClr val="CF8A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 name="Google Shape;532;p31"/>
            <p:cNvSpPr/>
            <p:nvPr/>
          </p:nvSpPr>
          <p:spPr>
            <a:xfrm>
              <a:off x="-30853350" y="3295000"/>
              <a:ext cx="51225" cy="104000"/>
            </a:xfrm>
            <a:custGeom>
              <a:rect b="b" l="l" r="r" t="t"/>
              <a:pathLst>
                <a:path extrusionOk="0" h="4160" w="2049">
                  <a:moveTo>
                    <a:pt x="1" y="1"/>
                  </a:moveTo>
                  <a:lnTo>
                    <a:pt x="1" y="4160"/>
                  </a:lnTo>
                  <a:lnTo>
                    <a:pt x="2049" y="4160"/>
                  </a:lnTo>
                  <a:lnTo>
                    <a:pt x="2049" y="1"/>
                  </a:lnTo>
                  <a:close/>
                </a:path>
              </a:pathLst>
            </a:custGeom>
            <a:solidFill>
              <a:srgbClr val="CF8A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 name="Google Shape;533;p31"/>
            <p:cNvSpPr/>
            <p:nvPr/>
          </p:nvSpPr>
          <p:spPr>
            <a:xfrm>
              <a:off x="-30853350" y="3227275"/>
              <a:ext cx="51225" cy="51225"/>
            </a:xfrm>
            <a:custGeom>
              <a:rect b="b" l="l" r="r" t="t"/>
              <a:pathLst>
                <a:path extrusionOk="0" h="2049" w="2049">
                  <a:moveTo>
                    <a:pt x="1009" y="1"/>
                  </a:moveTo>
                  <a:cubicBezTo>
                    <a:pt x="473" y="1"/>
                    <a:pt x="1" y="473"/>
                    <a:pt x="1" y="1040"/>
                  </a:cubicBezTo>
                  <a:lnTo>
                    <a:pt x="1" y="2048"/>
                  </a:lnTo>
                  <a:lnTo>
                    <a:pt x="2049" y="2048"/>
                  </a:lnTo>
                  <a:lnTo>
                    <a:pt x="2049" y="1040"/>
                  </a:lnTo>
                  <a:cubicBezTo>
                    <a:pt x="2049" y="473"/>
                    <a:pt x="1576" y="1"/>
                    <a:pt x="1009" y="1"/>
                  </a:cubicBezTo>
                  <a:close/>
                </a:path>
              </a:pathLst>
            </a:custGeom>
            <a:solidFill>
              <a:srgbClr val="CF8A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 name="Google Shape;534;p31"/>
            <p:cNvSpPr/>
            <p:nvPr/>
          </p:nvSpPr>
          <p:spPr>
            <a:xfrm>
              <a:off x="-30851775" y="3416300"/>
              <a:ext cx="46500" cy="51225"/>
            </a:xfrm>
            <a:custGeom>
              <a:rect b="b" l="l" r="r" t="t"/>
              <a:pathLst>
                <a:path extrusionOk="0" h="2049" w="1860">
                  <a:moveTo>
                    <a:pt x="1" y="1"/>
                  </a:moveTo>
                  <a:lnTo>
                    <a:pt x="599" y="1796"/>
                  </a:lnTo>
                  <a:cubicBezTo>
                    <a:pt x="694" y="1985"/>
                    <a:pt x="788" y="2048"/>
                    <a:pt x="946" y="2048"/>
                  </a:cubicBezTo>
                  <a:cubicBezTo>
                    <a:pt x="1103" y="2048"/>
                    <a:pt x="1229" y="1985"/>
                    <a:pt x="1261" y="1796"/>
                  </a:cubicBezTo>
                  <a:lnTo>
                    <a:pt x="1860" y="1"/>
                  </a:lnTo>
                  <a:close/>
                </a:path>
              </a:pathLst>
            </a:custGeom>
            <a:solidFill>
              <a:srgbClr val="CF8A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4"/>
          <p:cNvSpPr txBox="1"/>
          <p:nvPr/>
        </p:nvSpPr>
        <p:spPr>
          <a:xfrm>
            <a:off x="1937800" y="529175"/>
            <a:ext cx="3334500" cy="849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4800"/>
              <a:buFont typeface="Arial"/>
              <a:buNone/>
            </a:pPr>
            <a:r>
              <a:rPr b="1" i="0" lang="en" sz="4800" u="none" cap="none" strike="noStrike">
                <a:solidFill>
                  <a:srgbClr val="CF8A87"/>
                </a:solidFill>
                <a:latin typeface="Oxygen"/>
                <a:ea typeface="Oxygen"/>
                <a:cs typeface="Oxygen"/>
                <a:sym typeface="Oxygen"/>
              </a:rPr>
              <a:t>Objectives </a:t>
            </a:r>
            <a:endParaRPr b="1" i="0" sz="4800" u="none" cap="none" strike="noStrike">
              <a:solidFill>
                <a:srgbClr val="CF8A87"/>
              </a:solidFill>
              <a:latin typeface="Oxygen"/>
              <a:ea typeface="Oxygen"/>
              <a:cs typeface="Oxygen"/>
              <a:sym typeface="Oxygen"/>
            </a:endParaRPr>
          </a:p>
        </p:txBody>
      </p:sp>
      <p:cxnSp>
        <p:nvCxnSpPr>
          <p:cNvPr id="99" name="Google Shape;99;p14"/>
          <p:cNvCxnSpPr/>
          <p:nvPr/>
        </p:nvCxnSpPr>
        <p:spPr>
          <a:xfrm>
            <a:off x="2375500" y="1367375"/>
            <a:ext cx="2459100" cy="0"/>
          </a:xfrm>
          <a:prstGeom prst="straightConnector1">
            <a:avLst/>
          </a:prstGeom>
          <a:noFill/>
          <a:ln cap="rnd" cmpd="sng" w="38100">
            <a:solidFill>
              <a:srgbClr val="7F7F7F"/>
            </a:solidFill>
            <a:prstDash val="solid"/>
            <a:miter lim="800000"/>
            <a:headEnd len="sm" w="sm" type="oval"/>
            <a:tailEnd len="sm" w="sm" type="oval"/>
          </a:ln>
        </p:spPr>
      </p:cxnSp>
      <p:sp>
        <p:nvSpPr>
          <p:cNvPr id="100" name="Google Shape;100;p14"/>
          <p:cNvSpPr/>
          <p:nvPr/>
        </p:nvSpPr>
        <p:spPr>
          <a:xfrm rot="5400000">
            <a:off x="519560" y="399983"/>
            <a:ext cx="1235458" cy="1078219"/>
          </a:xfrm>
          <a:custGeom>
            <a:rect b="b" l="l" r="r" t="t"/>
            <a:pathLst>
              <a:path extrusionOk="0" h="7260" w="7993">
                <a:moveTo>
                  <a:pt x="3647" y="0"/>
                </a:moveTo>
                <a:cubicBezTo>
                  <a:pt x="2241" y="0"/>
                  <a:pt x="889" y="792"/>
                  <a:pt x="397" y="2312"/>
                </a:cubicBezTo>
                <a:cubicBezTo>
                  <a:pt x="1" y="3542"/>
                  <a:pt x="381" y="4774"/>
                  <a:pt x="1186" y="5724"/>
                </a:cubicBezTo>
                <a:cubicBezTo>
                  <a:pt x="1445" y="6028"/>
                  <a:pt x="1750" y="6299"/>
                  <a:pt x="2083" y="6535"/>
                </a:cubicBezTo>
                <a:cubicBezTo>
                  <a:pt x="2737" y="6998"/>
                  <a:pt x="3541" y="7259"/>
                  <a:pt x="4337" y="7259"/>
                </a:cubicBezTo>
                <a:cubicBezTo>
                  <a:pt x="4817" y="7259"/>
                  <a:pt x="5294" y="7164"/>
                  <a:pt x="5732" y="6960"/>
                </a:cubicBezTo>
                <a:cubicBezTo>
                  <a:pt x="7992" y="5902"/>
                  <a:pt x="7866" y="2507"/>
                  <a:pt x="6197" y="988"/>
                </a:cubicBezTo>
                <a:cubicBezTo>
                  <a:pt x="5466" y="324"/>
                  <a:pt x="4545" y="0"/>
                  <a:pt x="3647" y="0"/>
                </a:cubicBezTo>
                <a:close/>
              </a:path>
            </a:pathLst>
          </a:custGeom>
          <a:solidFill>
            <a:srgbClr val="D7DAE1">
              <a:alpha val="83529"/>
            </a:srgbClr>
          </a:solid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14"/>
          <p:cNvSpPr/>
          <p:nvPr/>
        </p:nvSpPr>
        <p:spPr>
          <a:xfrm rot="5400000">
            <a:off x="468892" y="435759"/>
            <a:ext cx="1295006" cy="1036438"/>
          </a:xfrm>
          <a:custGeom>
            <a:rect b="b" l="l" r="r" t="t"/>
            <a:pathLst>
              <a:path extrusionOk="0" h="7260" w="7993">
                <a:moveTo>
                  <a:pt x="3647" y="0"/>
                </a:moveTo>
                <a:cubicBezTo>
                  <a:pt x="2241" y="0"/>
                  <a:pt x="889" y="792"/>
                  <a:pt x="397" y="2312"/>
                </a:cubicBezTo>
                <a:cubicBezTo>
                  <a:pt x="1" y="3542"/>
                  <a:pt x="381" y="4774"/>
                  <a:pt x="1186" y="5724"/>
                </a:cubicBezTo>
                <a:cubicBezTo>
                  <a:pt x="1445" y="6028"/>
                  <a:pt x="1750" y="6299"/>
                  <a:pt x="2083" y="6535"/>
                </a:cubicBezTo>
                <a:cubicBezTo>
                  <a:pt x="2737" y="6998"/>
                  <a:pt x="3541" y="7259"/>
                  <a:pt x="4337" y="7259"/>
                </a:cubicBezTo>
                <a:cubicBezTo>
                  <a:pt x="4817" y="7259"/>
                  <a:pt x="5294" y="7164"/>
                  <a:pt x="5732" y="6960"/>
                </a:cubicBezTo>
                <a:cubicBezTo>
                  <a:pt x="7992" y="5902"/>
                  <a:pt x="7866" y="2507"/>
                  <a:pt x="6197" y="988"/>
                </a:cubicBezTo>
                <a:cubicBezTo>
                  <a:pt x="5466" y="324"/>
                  <a:pt x="4545" y="0"/>
                  <a:pt x="3647" y="0"/>
                </a:cubicBezTo>
                <a:close/>
              </a:path>
            </a:pathLst>
          </a:custGeom>
          <a:no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2" name="Google Shape;102;p14"/>
          <p:cNvGrpSpPr/>
          <p:nvPr/>
        </p:nvGrpSpPr>
        <p:grpSpPr>
          <a:xfrm>
            <a:off x="846503" y="621906"/>
            <a:ext cx="581768" cy="663989"/>
            <a:chOff x="5049725" y="1435050"/>
            <a:chExt cx="486550" cy="481850"/>
          </a:xfrm>
        </p:grpSpPr>
        <p:sp>
          <p:nvSpPr>
            <p:cNvPr id="103" name="Google Shape;103;p14"/>
            <p:cNvSpPr/>
            <p:nvPr/>
          </p:nvSpPr>
          <p:spPr>
            <a:xfrm>
              <a:off x="5136300" y="1519775"/>
              <a:ext cx="310550" cy="310550"/>
            </a:xfrm>
            <a:custGeom>
              <a:rect b="b" l="l" r="r" t="t"/>
              <a:pathLst>
                <a:path extrusionOk="0" h="12422" w="12422">
                  <a:moveTo>
                    <a:pt x="6209" y="1"/>
                  </a:moveTo>
                  <a:cubicBezTo>
                    <a:pt x="2786" y="1"/>
                    <a:pt x="0" y="2786"/>
                    <a:pt x="0" y="6213"/>
                  </a:cubicBezTo>
                  <a:cubicBezTo>
                    <a:pt x="0" y="9637"/>
                    <a:pt x="2786" y="12422"/>
                    <a:pt x="6209" y="12422"/>
                  </a:cubicBezTo>
                  <a:cubicBezTo>
                    <a:pt x="9636" y="12422"/>
                    <a:pt x="12422" y="9637"/>
                    <a:pt x="12422" y="6213"/>
                  </a:cubicBezTo>
                  <a:cubicBezTo>
                    <a:pt x="12422" y="5219"/>
                    <a:pt x="12160" y="4258"/>
                    <a:pt x="11711" y="3388"/>
                  </a:cubicBezTo>
                  <a:lnTo>
                    <a:pt x="11428" y="3388"/>
                  </a:lnTo>
                  <a:lnTo>
                    <a:pt x="10780" y="4036"/>
                  </a:lnTo>
                  <a:cubicBezTo>
                    <a:pt x="11112" y="4713"/>
                    <a:pt x="11286" y="5457"/>
                    <a:pt x="11292" y="6213"/>
                  </a:cubicBezTo>
                  <a:cubicBezTo>
                    <a:pt x="11292" y="9013"/>
                    <a:pt x="9010" y="11293"/>
                    <a:pt x="6209" y="11293"/>
                  </a:cubicBezTo>
                  <a:cubicBezTo>
                    <a:pt x="3409" y="11293"/>
                    <a:pt x="1129" y="9013"/>
                    <a:pt x="1129" y="6213"/>
                  </a:cubicBezTo>
                  <a:cubicBezTo>
                    <a:pt x="1129" y="3409"/>
                    <a:pt x="3409" y="1130"/>
                    <a:pt x="6209" y="1130"/>
                  </a:cubicBezTo>
                  <a:cubicBezTo>
                    <a:pt x="6965" y="1133"/>
                    <a:pt x="7709" y="1307"/>
                    <a:pt x="8387" y="1639"/>
                  </a:cubicBezTo>
                  <a:lnTo>
                    <a:pt x="9034" y="994"/>
                  </a:lnTo>
                  <a:lnTo>
                    <a:pt x="9034" y="708"/>
                  </a:lnTo>
                  <a:cubicBezTo>
                    <a:pt x="8164" y="260"/>
                    <a:pt x="7203" y="1"/>
                    <a:pt x="6209" y="1"/>
                  </a:cubicBezTo>
                  <a:close/>
                </a:path>
              </a:pathLst>
            </a:custGeom>
            <a:solidFill>
              <a:srgbClr val="CF8A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04" name="Google Shape;104;p14"/>
            <p:cNvSpPr/>
            <p:nvPr/>
          </p:nvSpPr>
          <p:spPr>
            <a:xfrm>
              <a:off x="5184925" y="1576250"/>
              <a:ext cx="205475" cy="197625"/>
            </a:xfrm>
            <a:custGeom>
              <a:rect b="b" l="l" r="r" t="t"/>
              <a:pathLst>
                <a:path extrusionOk="0" h="7905" w="8219">
                  <a:moveTo>
                    <a:pt x="4264" y="0"/>
                  </a:moveTo>
                  <a:cubicBezTo>
                    <a:pt x="2665" y="0"/>
                    <a:pt x="1226" y="964"/>
                    <a:pt x="612" y="2439"/>
                  </a:cubicBezTo>
                  <a:cubicBezTo>
                    <a:pt x="0" y="3918"/>
                    <a:pt x="341" y="5616"/>
                    <a:pt x="1470" y="6748"/>
                  </a:cubicBezTo>
                  <a:cubicBezTo>
                    <a:pt x="2225" y="7503"/>
                    <a:pt x="3236" y="7904"/>
                    <a:pt x="4264" y="7904"/>
                  </a:cubicBezTo>
                  <a:cubicBezTo>
                    <a:pt x="4774" y="7904"/>
                    <a:pt x="5287" y="7806"/>
                    <a:pt x="5776" y="7603"/>
                  </a:cubicBezTo>
                  <a:cubicBezTo>
                    <a:pt x="7255" y="6992"/>
                    <a:pt x="8218" y="5550"/>
                    <a:pt x="8218" y="3954"/>
                  </a:cubicBezTo>
                  <a:cubicBezTo>
                    <a:pt x="8212" y="3502"/>
                    <a:pt x="8131" y="3059"/>
                    <a:pt x="7974" y="2638"/>
                  </a:cubicBezTo>
                  <a:lnTo>
                    <a:pt x="7050" y="3565"/>
                  </a:lnTo>
                  <a:cubicBezTo>
                    <a:pt x="7071" y="3692"/>
                    <a:pt x="7083" y="3821"/>
                    <a:pt x="7089" y="3954"/>
                  </a:cubicBezTo>
                  <a:cubicBezTo>
                    <a:pt x="7089" y="5095"/>
                    <a:pt x="6399" y="6125"/>
                    <a:pt x="5345" y="6562"/>
                  </a:cubicBezTo>
                  <a:cubicBezTo>
                    <a:pt x="4996" y="6706"/>
                    <a:pt x="4629" y="6776"/>
                    <a:pt x="4265" y="6776"/>
                  </a:cubicBezTo>
                  <a:cubicBezTo>
                    <a:pt x="3530" y="6776"/>
                    <a:pt x="2808" y="6489"/>
                    <a:pt x="2268" y="5947"/>
                  </a:cubicBezTo>
                  <a:cubicBezTo>
                    <a:pt x="1461" y="5140"/>
                    <a:pt x="1220" y="3927"/>
                    <a:pt x="1657" y="2873"/>
                  </a:cubicBezTo>
                  <a:cubicBezTo>
                    <a:pt x="2093" y="1816"/>
                    <a:pt x="3123" y="1129"/>
                    <a:pt x="4264" y="1129"/>
                  </a:cubicBezTo>
                  <a:cubicBezTo>
                    <a:pt x="4394" y="1132"/>
                    <a:pt x="4523" y="1144"/>
                    <a:pt x="4653" y="1168"/>
                  </a:cubicBezTo>
                  <a:lnTo>
                    <a:pt x="5580" y="241"/>
                  </a:lnTo>
                  <a:cubicBezTo>
                    <a:pt x="5159" y="84"/>
                    <a:pt x="4713" y="3"/>
                    <a:pt x="4264" y="0"/>
                  </a:cubicBezTo>
                  <a:close/>
                </a:path>
              </a:pathLst>
            </a:custGeom>
            <a:solidFill>
              <a:srgbClr val="CF8A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05" name="Google Shape;105;p14"/>
            <p:cNvSpPr/>
            <p:nvPr/>
          </p:nvSpPr>
          <p:spPr>
            <a:xfrm>
              <a:off x="5049725" y="1435075"/>
              <a:ext cx="481825" cy="481825"/>
            </a:xfrm>
            <a:custGeom>
              <a:rect b="b" l="l" r="r" t="t"/>
              <a:pathLst>
                <a:path extrusionOk="0" h="19273" w="19273">
                  <a:moveTo>
                    <a:pt x="9672" y="1"/>
                  </a:moveTo>
                  <a:cubicBezTo>
                    <a:pt x="4379" y="1"/>
                    <a:pt x="0" y="4307"/>
                    <a:pt x="0" y="9601"/>
                  </a:cubicBezTo>
                  <a:cubicBezTo>
                    <a:pt x="0" y="14892"/>
                    <a:pt x="4379" y="19273"/>
                    <a:pt x="9672" y="19273"/>
                  </a:cubicBezTo>
                  <a:cubicBezTo>
                    <a:pt x="14966" y="19273"/>
                    <a:pt x="19272" y="14892"/>
                    <a:pt x="19272" y="9601"/>
                  </a:cubicBezTo>
                  <a:cubicBezTo>
                    <a:pt x="19269" y="8204"/>
                    <a:pt x="18962" y="6821"/>
                    <a:pt x="18369" y="5557"/>
                  </a:cubicBezTo>
                  <a:lnTo>
                    <a:pt x="17646" y="6279"/>
                  </a:lnTo>
                  <a:cubicBezTo>
                    <a:pt x="17327" y="6599"/>
                    <a:pt x="16896" y="6776"/>
                    <a:pt x="16448" y="6776"/>
                  </a:cubicBezTo>
                  <a:lnTo>
                    <a:pt x="16430" y="6776"/>
                  </a:lnTo>
                  <a:cubicBezTo>
                    <a:pt x="16809" y="7671"/>
                    <a:pt x="17008" y="8628"/>
                    <a:pt x="17014" y="9601"/>
                  </a:cubicBezTo>
                  <a:cubicBezTo>
                    <a:pt x="17014" y="13648"/>
                    <a:pt x="13720" y="16939"/>
                    <a:pt x="9672" y="16939"/>
                  </a:cubicBezTo>
                  <a:cubicBezTo>
                    <a:pt x="5625" y="16939"/>
                    <a:pt x="2334" y="13648"/>
                    <a:pt x="2334" y="9601"/>
                  </a:cubicBezTo>
                  <a:cubicBezTo>
                    <a:pt x="2334" y="5554"/>
                    <a:pt x="5625" y="2259"/>
                    <a:pt x="9672" y="2259"/>
                  </a:cubicBezTo>
                  <a:cubicBezTo>
                    <a:pt x="10642" y="2265"/>
                    <a:pt x="11603" y="2464"/>
                    <a:pt x="12497" y="2844"/>
                  </a:cubicBezTo>
                  <a:lnTo>
                    <a:pt x="12497" y="2825"/>
                  </a:lnTo>
                  <a:cubicBezTo>
                    <a:pt x="12494" y="2374"/>
                    <a:pt x="12672" y="1943"/>
                    <a:pt x="12991" y="1627"/>
                  </a:cubicBezTo>
                  <a:lnTo>
                    <a:pt x="13713" y="904"/>
                  </a:lnTo>
                  <a:cubicBezTo>
                    <a:pt x="12449" y="311"/>
                    <a:pt x="11070" y="4"/>
                    <a:pt x="9672" y="1"/>
                  </a:cubicBezTo>
                  <a:close/>
                </a:path>
              </a:pathLst>
            </a:custGeom>
            <a:solidFill>
              <a:srgbClr val="CF8A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06" name="Google Shape;106;p14"/>
            <p:cNvSpPr/>
            <p:nvPr/>
          </p:nvSpPr>
          <p:spPr>
            <a:xfrm>
              <a:off x="5245825" y="1435050"/>
              <a:ext cx="290450" cy="282350"/>
            </a:xfrm>
            <a:custGeom>
              <a:rect b="b" l="l" r="r" t="t"/>
              <a:pathLst>
                <a:path extrusionOk="0" h="11294" w="11618">
                  <a:moveTo>
                    <a:pt x="8601" y="1"/>
                  </a:moveTo>
                  <a:cubicBezTo>
                    <a:pt x="8461" y="1"/>
                    <a:pt x="8319" y="52"/>
                    <a:pt x="8203" y="168"/>
                  </a:cubicBezTo>
                  <a:lnTo>
                    <a:pt x="5945" y="2426"/>
                  </a:lnTo>
                  <a:cubicBezTo>
                    <a:pt x="5839" y="2531"/>
                    <a:pt x="5779" y="2676"/>
                    <a:pt x="5782" y="2826"/>
                  </a:cubicBezTo>
                  <a:lnTo>
                    <a:pt x="5782" y="4850"/>
                  </a:lnTo>
                  <a:lnTo>
                    <a:pt x="2554" y="8075"/>
                  </a:lnTo>
                  <a:cubicBezTo>
                    <a:pt x="2328" y="7967"/>
                    <a:pt x="2081" y="7906"/>
                    <a:pt x="1828" y="7906"/>
                  </a:cubicBezTo>
                  <a:cubicBezTo>
                    <a:pt x="1142" y="7906"/>
                    <a:pt x="525" y="8319"/>
                    <a:pt x="263" y="8951"/>
                  </a:cubicBezTo>
                  <a:cubicBezTo>
                    <a:pt x="1" y="9584"/>
                    <a:pt x="145" y="10312"/>
                    <a:pt x="630" y="10797"/>
                  </a:cubicBezTo>
                  <a:cubicBezTo>
                    <a:pt x="954" y="11122"/>
                    <a:pt x="1388" y="11294"/>
                    <a:pt x="1828" y="11294"/>
                  </a:cubicBezTo>
                  <a:cubicBezTo>
                    <a:pt x="2046" y="11294"/>
                    <a:pt x="2266" y="11251"/>
                    <a:pt x="2476" y="11165"/>
                  </a:cubicBezTo>
                  <a:cubicBezTo>
                    <a:pt x="3108" y="10903"/>
                    <a:pt x="3524" y="10285"/>
                    <a:pt x="3524" y="9602"/>
                  </a:cubicBezTo>
                  <a:cubicBezTo>
                    <a:pt x="3521" y="9349"/>
                    <a:pt x="3463" y="9102"/>
                    <a:pt x="3352" y="8876"/>
                  </a:cubicBezTo>
                  <a:lnTo>
                    <a:pt x="6580" y="5648"/>
                  </a:lnTo>
                  <a:lnTo>
                    <a:pt x="8604" y="5648"/>
                  </a:lnTo>
                  <a:cubicBezTo>
                    <a:pt x="8754" y="5648"/>
                    <a:pt x="8896" y="5588"/>
                    <a:pt x="9004" y="5482"/>
                  </a:cubicBezTo>
                  <a:lnTo>
                    <a:pt x="11263" y="3224"/>
                  </a:lnTo>
                  <a:cubicBezTo>
                    <a:pt x="11618" y="2869"/>
                    <a:pt x="11365" y="2260"/>
                    <a:pt x="10862" y="2260"/>
                  </a:cubicBezTo>
                  <a:lnTo>
                    <a:pt x="9170" y="2260"/>
                  </a:lnTo>
                  <a:lnTo>
                    <a:pt x="9170" y="568"/>
                  </a:lnTo>
                  <a:cubicBezTo>
                    <a:pt x="9170" y="226"/>
                    <a:pt x="8892" y="1"/>
                    <a:pt x="8601" y="1"/>
                  </a:cubicBezTo>
                  <a:close/>
                </a:path>
              </a:pathLst>
            </a:custGeom>
            <a:solidFill>
              <a:srgbClr val="CF8A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sp>
        <p:nvSpPr>
          <p:cNvPr id="107" name="Google Shape;107;p14"/>
          <p:cNvSpPr txBox="1"/>
          <p:nvPr/>
        </p:nvSpPr>
        <p:spPr>
          <a:xfrm>
            <a:off x="538200" y="2301350"/>
            <a:ext cx="6134400" cy="2031900"/>
          </a:xfrm>
          <a:prstGeom prst="rect">
            <a:avLst/>
          </a:prstGeom>
          <a:noFill/>
          <a:ln>
            <a:noFill/>
          </a:ln>
        </p:spPr>
        <p:txBody>
          <a:bodyPr anchorCtr="0" anchor="t" bIns="91425" lIns="91425" spcFirstLastPara="1" rIns="91425" wrap="square" tIns="91425">
            <a:spAutoFit/>
          </a:bodyPr>
          <a:lstStyle/>
          <a:p>
            <a:pPr indent="-323850" lvl="0" marL="457200" marR="0" rtl="0" algn="l">
              <a:lnSpc>
                <a:spcPct val="100000"/>
              </a:lnSpc>
              <a:spcBef>
                <a:spcPts val="0"/>
              </a:spcBef>
              <a:spcAft>
                <a:spcPts val="0"/>
              </a:spcAft>
              <a:buClr>
                <a:srgbClr val="CF8A87"/>
              </a:buClr>
              <a:buSzPts val="1500"/>
              <a:buFont typeface="Oxygen"/>
              <a:buChar char="●"/>
            </a:pPr>
            <a:r>
              <a:rPr lang="en" sz="1500">
                <a:solidFill>
                  <a:srgbClr val="434343"/>
                </a:solidFill>
                <a:latin typeface="Oxygen"/>
                <a:ea typeface="Oxygen"/>
                <a:cs typeface="Oxygen"/>
                <a:sym typeface="Oxygen"/>
              </a:rPr>
              <a:t>Describe Intrinsic and extrinsic mechanism that regulate GFR.  </a:t>
            </a:r>
            <a:endParaRPr sz="1500">
              <a:solidFill>
                <a:srgbClr val="434343"/>
              </a:solidFill>
              <a:latin typeface="Oxygen"/>
              <a:ea typeface="Oxygen"/>
              <a:cs typeface="Oxygen"/>
              <a:sym typeface="Oxygen"/>
            </a:endParaRPr>
          </a:p>
          <a:p>
            <a:pPr indent="0" lvl="0" marL="0" marR="0" rtl="0" algn="l">
              <a:lnSpc>
                <a:spcPct val="100000"/>
              </a:lnSpc>
              <a:spcBef>
                <a:spcPts val="0"/>
              </a:spcBef>
              <a:spcAft>
                <a:spcPts val="0"/>
              </a:spcAft>
              <a:buClr>
                <a:srgbClr val="000000"/>
              </a:buClr>
              <a:buSzPts val="1400"/>
              <a:buFont typeface="Arial"/>
              <a:buNone/>
            </a:pPr>
            <a:r>
              <a:t/>
            </a:r>
            <a:endParaRPr b="0" i="0" sz="1500" u="none" cap="none" strike="noStrike">
              <a:solidFill>
                <a:srgbClr val="434343"/>
              </a:solidFill>
              <a:latin typeface="Oxygen"/>
              <a:ea typeface="Oxygen"/>
              <a:cs typeface="Oxygen"/>
              <a:sym typeface="Oxygen"/>
            </a:endParaRPr>
          </a:p>
          <a:p>
            <a:pPr indent="0" lvl="0" marL="0" marR="0" rtl="0" algn="l">
              <a:lnSpc>
                <a:spcPct val="100000"/>
              </a:lnSpc>
              <a:spcBef>
                <a:spcPts val="0"/>
              </a:spcBef>
              <a:spcAft>
                <a:spcPts val="0"/>
              </a:spcAft>
              <a:buClr>
                <a:srgbClr val="000000"/>
              </a:buClr>
              <a:buSzPts val="1400"/>
              <a:buFont typeface="Arial"/>
              <a:buNone/>
            </a:pPr>
            <a:r>
              <a:t/>
            </a:r>
            <a:endParaRPr b="0" i="0" sz="1500" u="none" cap="none" strike="noStrike">
              <a:solidFill>
                <a:srgbClr val="434343"/>
              </a:solidFill>
              <a:latin typeface="Oxygen"/>
              <a:ea typeface="Oxygen"/>
              <a:cs typeface="Oxygen"/>
              <a:sym typeface="Oxygen"/>
            </a:endParaRPr>
          </a:p>
          <a:p>
            <a:pPr indent="-323850" lvl="0" marL="457200" rtl="0" algn="l">
              <a:spcBef>
                <a:spcPts val="0"/>
              </a:spcBef>
              <a:spcAft>
                <a:spcPts val="0"/>
              </a:spcAft>
              <a:buClr>
                <a:srgbClr val="CF8A87"/>
              </a:buClr>
              <a:buSzPts val="1500"/>
              <a:buFont typeface="Oxygen"/>
              <a:buChar char="●"/>
            </a:pPr>
            <a:r>
              <a:rPr lang="en" sz="1500">
                <a:solidFill>
                  <a:srgbClr val="434343"/>
                </a:solidFill>
                <a:latin typeface="Oxygen"/>
                <a:ea typeface="Oxygen"/>
                <a:cs typeface="Oxygen"/>
                <a:sym typeface="Oxygen"/>
              </a:rPr>
              <a:t>Describe autoregulation of GFR &amp;  tubuloglomerular feedback mechanism.</a:t>
            </a:r>
            <a:endParaRPr sz="1500">
              <a:solidFill>
                <a:srgbClr val="434343"/>
              </a:solidFill>
              <a:latin typeface="Oxygen"/>
              <a:ea typeface="Oxygen"/>
              <a:cs typeface="Oxygen"/>
              <a:sym typeface="Oxygen"/>
            </a:endParaRPr>
          </a:p>
          <a:p>
            <a:pPr indent="0" lvl="0" marL="0" rtl="0" algn="l">
              <a:spcBef>
                <a:spcPts val="0"/>
              </a:spcBef>
              <a:spcAft>
                <a:spcPts val="0"/>
              </a:spcAft>
              <a:buNone/>
            </a:pPr>
            <a:r>
              <a:t/>
            </a:r>
            <a:endParaRPr sz="1500">
              <a:solidFill>
                <a:srgbClr val="434343"/>
              </a:solidFill>
              <a:latin typeface="Oxygen"/>
              <a:ea typeface="Oxygen"/>
              <a:cs typeface="Oxygen"/>
              <a:sym typeface="Oxygen"/>
            </a:endParaRPr>
          </a:p>
          <a:p>
            <a:pPr indent="-323850" lvl="0" marL="457200" rtl="0" algn="l">
              <a:spcBef>
                <a:spcPts val="0"/>
              </a:spcBef>
              <a:spcAft>
                <a:spcPts val="0"/>
              </a:spcAft>
              <a:buClr>
                <a:srgbClr val="CF8A87"/>
              </a:buClr>
              <a:buSzPts val="1500"/>
              <a:buFont typeface="Oxygen"/>
              <a:buChar char="●"/>
            </a:pPr>
            <a:r>
              <a:rPr lang="en" sz="1500">
                <a:solidFill>
                  <a:srgbClr val="434343"/>
                </a:solidFill>
                <a:latin typeface="Oxygen"/>
                <a:ea typeface="Oxygen"/>
                <a:cs typeface="Oxygen"/>
                <a:sym typeface="Oxygen"/>
              </a:rPr>
              <a:t>Explain glomerular filtration membrane &amp; filtration forces. </a:t>
            </a:r>
            <a:r>
              <a:rPr lang="en" sz="1500">
                <a:solidFill>
                  <a:schemeClr val="accent3"/>
                </a:solidFill>
                <a:latin typeface="Oxygen"/>
                <a:ea typeface="Oxygen"/>
                <a:cs typeface="Oxygen"/>
                <a:sym typeface="Oxygen"/>
              </a:rPr>
              <a:t>In both l1 and l2 but it’s explained better in l1</a:t>
            </a:r>
            <a:endParaRPr sz="1500">
              <a:solidFill>
                <a:schemeClr val="accent3"/>
              </a:solidFill>
              <a:latin typeface="Oxygen"/>
              <a:ea typeface="Oxygen"/>
              <a:cs typeface="Oxygen"/>
              <a:sym typeface="Oxygen"/>
            </a:endParaRPr>
          </a:p>
        </p:txBody>
      </p:sp>
      <p:sp>
        <p:nvSpPr>
          <p:cNvPr id="108" name="Google Shape;108;p14"/>
          <p:cNvSpPr/>
          <p:nvPr/>
        </p:nvSpPr>
        <p:spPr>
          <a:xfrm>
            <a:off x="-157650" y="6585047"/>
            <a:ext cx="4229407" cy="3448756"/>
          </a:xfrm>
          <a:custGeom>
            <a:rect b="b" l="l" r="r" t="t"/>
            <a:pathLst>
              <a:path extrusionOk="0" fill="none" h="3448756" w="4229407">
                <a:moveTo>
                  <a:pt x="1802692" y="756431"/>
                </a:moveTo>
                <a:cubicBezTo>
                  <a:pt x="2741275" y="828483"/>
                  <a:pt x="2726380" y="1777873"/>
                  <a:pt x="3214341" y="2406650"/>
                </a:cubicBezTo>
                <a:cubicBezTo>
                  <a:pt x="3964628" y="3029493"/>
                  <a:pt x="4017155" y="2691420"/>
                  <a:pt x="4229407" y="3448756"/>
                </a:cubicBezTo>
                <a:cubicBezTo>
                  <a:pt x="3663230" y="3478641"/>
                  <a:pt x="2086918" y="3352485"/>
                  <a:pt x="12826" y="3383962"/>
                </a:cubicBezTo>
                <a:cubicBezTo>
                  <a:pt x="-124617" y="2234435"/>
                  <a:pt x="57662" y="1171648"/>
                  <a:pt x="0" y="0"/>
                </a:cubicBezTo>
                <a:cubicBezTo>
                  <a:pt x="425108" y="167056"/>
                  <a:pt x="1478666" y="83234"/>
                  <a:pt x="1802692" y="756431"/>
                </a:cubicBezTo>
                <a:close/>
              </a:path>
              <a:path extrusionOk="0" h="3448756" w="4229407">
                <a:moveTo>
                  <a:pt x="1802692" y="756431"/>
                </a:moveTo>
                <a:cubicBezTo>
                  <a:pt x="2773717" y="814970"/>
                  <a:pt x="2756012" y="1741053"/>
                  <a:pt x="3214341" y="2406650"/>
                </a:cubicBezTo>
                <a:cubicBezTo>
                  <a:pt x="4015360" y="3091378"/>
                  <a:pt x="4001559" y="2665936"/>
                  <a:pt x="4229407" y="3448756"/>
                </a:cubicBezTo>
                <a:cubicBezTo>
                  <a:pt x="2461070" y="3556199"/>
                  <a:pt x="1070264" y="3242997"/>
                  <a:pt x="12826" y="3383962"/>
                </a:cubicBezTo>
                <a:cubicBezTo>
                  <a:pt x="-11739" y="2244873"/>
                  <a:pt x="149915" y="1197575"/>
                  <a:pt x="0" y="0"/>
                </a:cubicBezTo>
                <a:cubicBezTo>
                  <a:pt x="370291" y="57983"/>
                  <a:pt x="1493314" y="28014"/>
                  <a:pt x="1802692" y="756431"/>
                </a:cubicBezTo>
                <a:close/>
              </a:path>
            </a:pathLst>
          </a:custGeom>
          <a:solidFill>
            <a:srgbClr val="D7DAE1">
              <a:alpha val="8352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9" name="Google Shape;109;p14"/>
          <p:cNvSpPr/>
          <p:nvPr/>
        </p:nvSpPr>
        <p:spPr>
          <a:xfrm rot="10800000">
            <a:off x="4267146" y="-400418"/>
            <a:ext cx="3362379" cy="2724517"/>
          </a:xfrm>
          <a:custGeom>
            <a:rect b="b" l="l" r="r" t="t"/>
            <a:pathLst>
              <a:path extrusionOk="0" fill="none" h="3448756" w="4229407">
                <a:moveTo>
                  <a:pt x="1802692" y="756431"/>
                </a:moveTo>
                <a:cubicBezTo>
                  <a:pt x="2741275" y="828483"/>
                  <a:pt x="2726380" y="1777873"/>
                  <a:pt x="3214341" y="2406650"/>
                </a:cubicBezTo>
                <a:cubicBezTo>
                  <a:pt x="3964628" y="3029493"/>
                  <a:pt x="4017155" y="2691420"/>
                  <a:pt x="4229407" y="3448756"/>
                </a:cubicBezTo>
                <a:cubicBezTo>
                  <a:pt x="3663230" y="3478641"/>
                  <a:pt x="2086918" y="3352485"/>
                  <a:pt x="12826" y="3383962"/>
                </a:cubicBezTo>
                <a:cubicBezTo>
                  <a:pt x="-124617" y="2234435"/>
                  <a:pt x="57662" y="1171648"/>
                  <a:pt x="0" y="0"/>
                </a:cubicBezTo>
                <a:cubicBezTo>
                  <a:pt x="425108" y="167056"/>
                  <a:pt x="1478666" y="83234"/>
                  <a:pt x="1802692" y="756431"/>
                </a:cubicBezTo>
                <a:close/>
              </a:path>
              <a:path extrusionOk="0" h="3448756" w="4229407">
                <a:moveTo>
                  <a:pt x="1802692" y="756431"/>
                </a:moveTo>
                <a:cubicBezTo>
                  <a:pt x="2773717" y="814970"/>
                  <a:pt x="2756012" y="1741053"/>
                  <a:pt x="3214341" y="2406650"/>
                </a:cubicBezTo>
                <a:cubicBezTo>
                  <a:pt x="4015360" y="3091378"/>
                  <a:pt x="4001559" y="2665936"/>
                  <a:pt x="4229407" y="3448756"/>
                </a:cubicBezTo>
                <a:cubicBezTo>
                  <a:pt x="2461070" y="3556199"/>
                  <a:pt x="1070264" y="3242997"/>
                  <a:pt x="12826" y="3383962"/>
                </a:cubicBezTo>
                <a:cubicBezTo>
                  <a:pt x="-11739" y="2244873"/>
                  <a:pt x="149915" y="1197575"/>
                  <a:pt x="0" y="0"/>
                </a:cubicBezTo>
                <a:cubicBezTo>
                  <a:pt x="370291" y="57983"/>
                  <a:pt x="1493314" y="28014"/>
                  <a:pt x="1802692" y="756431"/>
                </a:cubicBezTo>
                <a:close/>
              </a:path>
            </a:pathLst>
          </a:custGeom>
          <a:solidFill>
            <a:srgbClr val="D7DAE1">
              <a:alpha val="8352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0" name="Google Shape;110;p14"/>
          <p:cNvSpPr/>
          <p:nvPr/>
        </p:nvSpPr>
        <p:spPr>
          <a:xfrm rot="10800000">
            <a:off x="4410021" y="-423155"/>
            <a:ext cx="3362379" cy="2724517"/>
          </a:xfrm>
          <a:custGeom>
            <a:rect b="b" l="l" r="r" t="t"/>
            <a:pathLst>
              <a:path extrusionOk="0" fill="none" h="3448756" w="4229407">
                <a:moveTo>
                  <a:pt x="1802692" y="756431"/>
                </a:moveTo>
                <a:cubicBezTo>
                  <a:pt x="2741275" y="828483"/>
                  <a:pt x="2726380" y="1777873"/>
                  <a:pt x="3214341" y="2406650"/>
                </a:cubicBezTo>
                <a:cubicBezTo>
                  <a:pt x="3964628" y="3029493"/>
                  <a:pt x="4017155" y="2691420"/>
                  <a:pt x="4229407" y="3448756"/>
                </a:cubicBezTo>
                <a:cubicBezTo>
                  <a:pt x="3663230" y="3478641"/>
                  <a:pt x="2086918" y="3352485"/>
                  <a:pt x="12826" y="3383962"/>
                </a:cubicBezTo>
                <a:cubicBezTo>
                  <a:pt x="-124617" y="2234435"/>
                  <a:pt x="57662" y="1171648"/>
                  <a:pt x="0" y="0"/>
                </a:cubicBezTo>
                <a:cubicBezTo>
                  <a:pt x="425108" y="167056"/>
                  <a:pt x="1478666" y="83234"/>
                  <a:pt x="1802692" y="756431"/>
                </a:cubicBezTo>
                <a:close/>
              </a:path>
              <a:path extrusionOk="0" h="3448756" w="4229407">
                <a:moveTo>
                  <a:pt x="1802692" y="756431"/>
                </a:moveTo>
                <a:cubicBezTo>
                  <a:pt x="2773717" y="814970"/>
                  <a:pt x="2756012" y="1741053"/>
                  <a:pt x="3214341" y="2406650"/>
                </a:cubicBezTo>
                <a:cubicBezTo>
                  <a:pt x="4015360" y="3091378"/>
                  <a:pt x="4001559" y="2665936"/>
                  <a:pt x="4229407" y="3448756"/>
                </a:cubicBezTo>
                <a:cubicBezTo>
                  <a:pt x="2461070" y="3556199"/>
                  <a:pt x="1070264" y="3242997"/>
                  <a:pt x="12826" y="3383962"/>
                </a:cubicBezTo>
                <a:cubicBezTo>
                  <a:pt x="-11739" y="2244873"/>
                  <a:pt x="149915" y="1197575"/>
                  <a:pt x="0" y="0"/>
                </a:cubicBezTo>
                <a:cubicBezTo>
                  <a:pt x="370291" y="57983"/>
                  <a:pt x="1493314" y="28014"/>
                  <a:pt x="1802692" y="756431"/>
                </a:cubicBezTo>
                <a:close/>
              </a:path>
            </a:pathLst>
          </a:custGeom>
          <a:solidFill>
            <a:srgbClr val="D7DAE1">
              <a:alpha val="83529"/>
            </a:srgb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1" name="Google Shape;111;p14"/>
          <p:cNvSpPr/>
          <p:nvPr/>
        </p:nvSpPr>
        <p:spPr>
          <a:xfrm>
            <a:off x="-157650" y="6727922"/>
            <a:ext cx="4229407" cy="3448756"/>
          </a:xfrm>
          <a:custGeom>
            <a:rect b="b" l="l" r="r" t="t"/>
            <a:pathLst>
              <a:path extrusionOk="0" fill="none" h="3448756" w="4229407">
                <a:moveTo>
                  <a:pt x="1802692" y="756431"/>
                </a:moveTo>
                <a:cubicBezTo>
                  <a:pt x="2741275" y="828483"/>
                  <a:pt x="2726380" y="1777873"/>
                  <a:pt x="3214341" y="2406650"/>
                </a:cubicBezTo>
                <a:cubicBezTo>
                  <a:pt x="3964628" y="3029493"/>
                  <a:pt x="4017155" y="2691420"/>
                  <a:pt x="4229407" y="3448756"/>
                </a:cubicBezTo>
                <a:cubicBezTo>
                  <a:pt x="3663230" y="3478641"/>
                  <a:pt x="2086918" y="3352485"/>
                  <a:pt x="12826" y="3383962"/>
                </a:cubicBezTo>
                <a:cubicBezTo>
                  <a:pt x="-124617" y="2234435"/>
                  <a:pt x="57662" y="1171648"/>
                  <a:pt x="0" y="0"/>
                </a:cubicBezTo>
                <a:cubicBezTo>
                  <a:pt x="425108" y="167056"/>
                  <a:pt x="1478666" y="83234"/>
                  <a:pt x="1802692" y="756431"/>
                </a:cubicBezTo>
                <a:close/>
              </a:path>
              <a:path extrusionOk="0" h="3448756" w="4229407">
                <a:moveTo>
                  <a:pt x="1802692" y="756431"/>
                </a:moveTo>
                <a:cubicBezTo>
                  <a:pt x="2773717" y="814970"/>
                  <a:pt x="2756012" y="1741053"/>
                  <a:pt x="3214341" y="2406650"/>
                </a:cubicBezTo>
                <a:cubicBezTo>
                  <a:pt x="4015360" y="3091378"/>
                  <a:pt x="4001559" y="2665936"/>
                  <a:pt x="4229407" y="3448756"/>
                </a:cubicBezTo>
                <a:cubicBezTo>
                  <a:pt x="2461070" y="3556199"/>
                  <a:pt x="1070264" y="3242997"/>
                  <a:pt x="12826" y="3383962"/>
                </a:cubicBezTo>
                <a:cubicBezTo>
                  <a:pt x="-11739" y="2244873"/>
                  <a:pt x="149915" y="1197575"/>
                  <a:pt x="0" y="0"/>
                </a:cubicBezTo>
                <a:cubicBezTo>
                  <a:pt x="370291" y="57983"/>
                  <a:pt x="1493314" y="28014"/>
                  <a:pt x="1802692" y="756431"/>
                </a:cubicBezTo>
                <a:close/>
              </a:path>
            </a:pathLst>
          </a:custGeom>
          <a:solidFill>
            <a:srgbClr val="D7DAE1">
              <a:alpha val="83529"/>
            </a:srgbClr>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32"/>
          <p:cNvSpPr txBox="1"/>
          <p:nvPr/>
        </p:nvSpPr>
        <p:spPr>
          <a:xfrm>
            <a:off x="1276200" y="6110438"/>
            <a:ext cx="2259300" cy="10653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b="1" lang="en" sz="1500">
                <a:solidFill>
                  <a:srgbClr val="CF8A87"/>
                </a:solidFill>
                <a:latin typeface="Open Sans"/>
                <a:ea typeface="Open Sans"/>
                <a:cs typeface="Open Sans"/>
                <a:sym typeface="Open Sans"/>
              </a:rPr>
              <a:t>Lina almohsen</a:t>
            </a:r>
            <a:endParaRPr b="1" sz="1500">
              <a:solidFill>
                <a:srgbClr val="CF8A87"/>
              </a:solidFill>
              <a:latin typeface="Open Sans"/>
              <a:ea typeface="Open Sans"/>
              <a:cs typeface="Open Sans"/>
              <a:sym typeface="Open Sans"/>
            </a:endParaRPr>
          </a:p>
          <a:p>
            <a:pPr indent="0" lvl="0" marL="457200" marR="0" rtl="0" algn="l">
              <a:lnSpc>
                <a:spcPct val="150000"/>
              </a:lnSpc>
              <a:spcBef>
                <a:spcPts val="0"/>
              </a:spcBef>
              <a:spcAft>
                <a:spcPts val="0"/>
              </a:spcAft>
              <a:buNone/>
            </a:pPr>
            <a:r>
              <a:t/>
            </a:r>
            <a:endParaRPr b="1" i="0" sz="1500" u="none" cap="none" strike="noStrike">
              <a:solidFill>
                <a:srgbClr val="CF8A87"/>
              </a:solidFill>
              <a:latin typeface="Open Sans"/>
              <a:ea typeface="Open Sans"/>
              <a:cs typeface="Open Sans"/>
              <a:sym typeface="Open Sans"/>
            </a:endParaRPr>
          </a:p>
        </p:txBody>
      </p:sp>
      <p:sp>
        <p:nvSpPr>
          <p:cNvPr id="540" name="Google Shape;540;p32"/>
          <p:cNvSpPr/>
          <p:nvPr/>
        </p:nvSpPr>
        <p:spPr>
          <a:xfrm>
            <a:off x="4026292" y="9310275"/>
            <a:ext cx="2747700" cy="354000"/>
          </a:xfrm>
          <a:prstGeom prst="roundRect">
            <a:avLst>
              <a:gd fmla="val 16667" name="adj"/>
            </a:avLst>
          </a:prstGeom>
          <a:solidFill>
            <a:srgbClr val="D7DAE1">
              <a:alpha val="83530"/>
            </a:srgb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
                <a:latin typeface="Open Sans"/>
                <a:ea typeface="Open Sans"/>
                <a:cs typeface="Open Sans"/>
                <a:sym typeface="Open Sans"/>
              </a:rPr>
              <a:t>        </a:t>
            </a:r>
            <a:r>
              <a:rPr lang="en">
                <a:solidFill>
                  <a:srgbClr val="CF8A87"/>
                </a:solidFill>
                <a:latin typeface="Open Sans"/>
                <a:ea typeface="Open Sans"/>
                <a:cs typeface="Open Sans"/>
                <a:sym typeface="Open Sans"/>
              </a:rPr>
              <a:t>physio442@gmail.com</a:t>
            </a:r>
            <a:endParaRPr i="0" u="none" cap="none" strike="noStrike">
              <a:solidFill>
                <a:srgbClr val="000000"/>
              </a:solidFill>
              <a:latin typeface="Open Sans"/>
              <a:ea typeface="Open Sans"/>
              <a:cs typeface="Open Sans"/>
              <a:sym typeface="Open Sans"/>
            </a:endParaRPr>
          </a:p>
        </p:txBody>
      </p:sp>
      <p:sp>
        <p:nvSpPr>
          <p:cNvPr id="541" name="Google Shape;541;p32"/>
          <p:cNvSpPr txBox="1"/>
          <p:nvPr/>
        </p:nvSpPr>
        <p:spPr>
          <a:xfrm>
            <a:off x="1754100" y="257925"/>
            <a:ext cx="3349800" cy="8940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4800"/>
              <a:buFont typeface="Arial"/>
              <a:buNone/>
            </a:pPr>
            <a:r>
              <a:rPr b="1" i="0" lang="en" sz="4800" u="none" cap="none" strike="noStrike">
                <a:solidFill>
                  <a:srgbClr val="CF8A87"/>
                </a:solidFill>
                <a:latin typeface="Open Sans"/>
                <a:ea typeface="Open Sans"/>
                <a:cs typeface="Open Sans"/>
                <a:sym typeface="Open Sans"/>
              </a:rPr>
              <a:t>Members</a:t>
            </a:r>
            <a:endParaRPr b="1" i="0" sz="4800" u="none" cap="none" strike="noStrike">
              <a:solidFill>
                <a:srgbClr val="CF8A87"/>
              </a:solidFill>
              <a:latin typeface="Open Sans"/>
              <a:ea typeface="Open Sans"/>
              <a:cs typeface="Open Sans"/>
              <a:sym typeface="Open Sans"/>
            </a:endParaRPr>
          </a:p>
        </p:txBody>
      </p:sp>
      <p:cxnSp>
        <p:nvCxnSpPr>
          <p:cNvPr id="542" name="Google Shape;542;p32"/>
          <p:cNvCxnSpPr/>
          <p:nvPr/>
        </p:nvCxnSpPr>
        <p:spPr>
          <a:xfrm flipH="1" rot="10800000">
            <a:off x="1764750" y="1248000"/>
            <a:ext cx="3328500" cy="9300"/>
          </a:xfrm>
          <a:prstGeom prst="straightConnector1">
            <a:avLst/>
          </a:prstGeom>
          <a:noFill/>
          <a:ln cap="rnd" cmpd="sng" w="38100">
            <a:solidFill>
              <a:srgbClr val="7F7F7F"/>
            </a:solidFill>
            <a:prstDash val="solid"/>
            <a:miter lim="800000"/>
            <a:headEnd len="sm" w="sm" type="none"/>
            <a:tailEnd len="sm" w="sm" type="none"/>
          </a:ln>
        </p:spPr>
      </p:cxnSp>
      <p:sp>
        <p:nvSpPr>
          <p:cNvPr id="543" name="Google Shape;543;p32"/>
          <p:cNvSpPr txBox="1"/>
          <p:nvPr/>
        </p:nvSpPr>
        <p:spPr>
          <a:xfrm>
            <a:off x="1870500" y="1719831"/>
            <a:ext cx="3117000" cy="5538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2800"/>
              <a:buFont typeface="Arial"/>
              <a:buNone/>
            </a:pPr>
            <a:r>
              <a:rPr b="1" i="0" lang="en" sz="2400" u="none" cap="none" strike="noStrike">
                <a:solidFill>
                  <a:srgbClr val="666666"/>
                </a:solidFill>
                <a:latin typeface="Open Sans"/>
                <a:ea typeface="Open Sans"/>
                <a:cs typeface="Open Sans"/>
                <a:sym typeface="Open Sans"/>
              </a:rPr>
              <a:t>Team Leaders </a:t>
            </a:r>
            <a:endParaRPr b="1" i="0" sz="2400" u="none" cap="none" strike="noStrike">
              <a:solidFill>
                <a:srgbClr val="666666"/>
              </a:solidFill>
              <a:latin typeface="Open Sans"/>
              <a:ea typeface="Open Sans"/>
              <a:cs typeface="Open Sans"/>
              <a:sym typeface="Open Sans"/>
            </a:endParaRPr>
          </a:p>
        </p:txBody>
      </p:sp>
      <p:cxnSp>
        <p:nvCxnSpPr>
          <p:cNvPr id="544" name="Google Shape;544;p32"/>
          <p:cNvCxnSpPr/>
          <p:nvPr/>
        </p:nvCxnSpPr>
        <p:spPr>
          <a:xfrm>
            <a:off x="2564850" y="2288931"/>
            <a:ext cx="1728300" cy="300"/>
          </a:xfrm>
          <a:prstGeom prst="straightConnector1">
            <a:avLst/>
          </a:prstGeom>
          <a:noFill/>
          <a:ln cap="rnd" cmpd="sng" w="38100">
            <a:solidFill>
              <a:srgbClr val="7F7F7F"/>
            </a:solidFill>
            <a:prstDash val="solid"/>
            <a:miter lim="800000"/>
            <a:headEnd len="sm" w="sm" type="none"/>
            <a:tailEnd len="sm" w="sm" type="none"/>
          </a:ln>
        </p:spPr>
      </p:cxnSp>
      <p:grpSp>
        <p:nvGrpSpPr>
          <p:cNvPr id="545" name="Google Shape;545;p32"/>
          <p:cNvGrpSpPr/>
          <p:nvPr/>
        </p:nvGrpSpPr>
        <p:grpSpPr>
          <a:xfrm>
            <a:off x="5298318" y="2514775"/>
            <a:ext cx="747969" cy="849595"/>
            <a:chOff x="-55576850" y="3198125"/>
            <a:chExt cx="279625" cy="319025"/>
          </a:xfrm>
        </p:grpSpPr>
        <p:sp>
          <p:nvSpPr>
            <p:cNvPr id="546" name="Google Shape;546;p32"/>
            <p:cNvSpPr/>
            <p:nvPr/>
          </p:nvSpPr>
          <p:spPr>
            <a:xfrm>
              <a:off x="-55576850" y="3335975"/>
              <a:ext cx="18900" cy="63825"/>
            </a:xfrm>
            <a:custGeom>
              <a:rect b="b" l="l" r="r" t="t"/>
              <a:pathLst>
                <a:path extrusionOk="0" h="2553" w="756">
                  <a:moveTo>
                    <a:pt x="756" y="0"/>
                  </a:moveTo>
                  <a:cubicBezTo>
                    <a:pt x="315" y="221"/>
                    <a:pt x="0" y="693"/>
                    <a:pt x="0" y="1260"/>
                  </a:cubicBezTo>
                  <a:cubicBezTo>
                    <a:pt x="0" y="1796"/>
                    <a:pt x="315" y="2269"/>
                    <a:pt x="756" y="2552"/>
                  </a:cubicBezTo>
                  <a:lnTo>
                    <a:pt x="756" y="0"/>
                  </a:lnTo>
                  <a:close/>
                </a:path>
              </a:pathLst>
            </a:custGeom>
            <a:solidFill>
              <a:srgbClr val="A5B7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7" name="Google Shape;547;p32"/>
            <p:cNvSpPr/>
            <p:nvPr/>
          </p:nvSpPr>
          <p:spPr>
            <a:xfrm>
              <a:off x="-55539850" y="3198125"/>
              <a:ext cx="206375" cy="99275"/>
            </a:xfrm>
            <a:custGeom>
              <a:rect b="b" l="l" r="r" t="t"/>
              <a:pathLst>
                <a:path extrusionOk="0" h="3971" w="8255">
                  <a:moveTo>
                    <a:pt x="2616" y="1"/>
                  </a:moveTo>
                  <a:cubicBezTo>
                    <a:pt x="2348" y="1"/>
                    <a:pt x="2080" y="95"/>
                    <a:pt x="1860" y="284"/>
                  </a:cubicBezTo>
                  <a:cubicBezTo>
                    <a:pt x="1671" y="95"/>
                    <a:pt x="1387" y="32"/>
                    <a:pt x="1103" y="32"/>
                  </a:cubicBezTo>
                  <a:cubicBezTo>
                    <a:pt x="473" y="32"/>
                    <a:pt x="1" y="536"/>
                    <a:pt x="1" y="1135"/>
                  </a:cubicBezTo>
                  <a:lnTo>
                    <a:pt x="1" y="3970"/>
                  </a:lnTo>
                  <a:lnTo>
                    <a:pt x="1639" y="2364"/>
                  </a:lnTo>
                  <a:cubicBezTo>
                    <a:pt x="1715" y="2287"/>
                    <a:pt x="1815" y="2246"/>
                    <a:pt x="1916" y="2246"/>
                  </a:cubicBezTo>
                  <a:cubicBezTo>
                    <a:pt x="1982" y="2246"/>
                    <a:pt x="2049" y="2263"/>
                    <a:pt x="2112" y="2301"/>
                  </a:cubicBezTo>
                  <a:cubicBezTo>
                    <a:pt x="2726" y="2726"/>
                    <a:pt x="3435" y="2939"/>
                    <a:pt x="4144" y="2939"/>
                  </a:cubicBezTo>
                  <a:cubicBezTo>
                    <a:pt x="4853" y="2939"/>
                    <a:pt x="5561" y="2726"/>
                    <a:pt x="6176" y="2301"/>
                  </a:cubicBezTo>
                  <a:cubicBezTo>
                    <a:pt x="6225" y="2263"/>
                    <a:pt x="6290" y="2246"/>
                    <a:pt x="6355" y="2246"/>
                  </a:cubicBezTo>
                  <a:cubicBezTo>
                    <a:pt x="6456" y="2246"/>
                    <a:pt x="6560" y="2287"/>
                    <a:pt x="6617" y="2364"/>
                  </a:cubicBezTo>
                  <a:lnTo>
                    <a:pt x="8255" y="3970"/>
                  </a:lnTo>
                  <a:lnTo>
                    <a:pt x="8255" y="1135"/>
                  </a:lnTo>
                  <a:cubicBezTo>
                    <a:pt x="8192" y="536"/>
                    <a:pt x="7719" y="32"/>
                    <a:pt x="7089" y="32"/>
                  </a:cubicBezTo>
                  <a:cubicBezTo>
                    <a:pt x="6837" y="32"/>
                    <a:pt x="6554" y="158"/>
                    <a:pt x="6365" y="284"/>
                  </a:cubicBezTo>
                  <a:cubicBezTo>
                    <a:pt x="6144" y="95"/>
                    <a:pt x="5876" y="1"/>
                    <a:pt x="5609" y="1"/>
                  </a:cubicBezTo>
                  <a:cubicBezTo>
                    <a:pt x="5341" y="1"/>
                    <a:pt x="5073" y="95"/>
                    <a:pt x="4853" y="284"/>
                  </a:cubicBezTo>
                  <a:cubicBezTo>
                    <a:pt x="4632" y="95"/>
                    <a:pt x="4372" y="1"/>
                    <a:pt x="4112" y="1"/>
                  </a:cubicBezTo>
                  <a:cubicBezTo>
                    <a:pt x="3852" y="1"/>
                    <a:pt x="3592" y="95"/>
                    <a:pt x="3372" y="284"/>
                  </a:cubicBezTo>
                  <a:cubicBezTo>
                    <a:pt x="3151" y="95"/>
                    <a:pt x="2883" y="1"/>
                    <a:pt x="2616" y="1"/>
                  </a:cubicBezTo>
                  <a:close/>
                </a:path>
              </a:pathLst>
            </a:custGeom>
            <a:solidFill>
              <a:srgbClr val="A5B7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 name="Google Shape;548;p32"/>
            <p:cNvSpPr/>
            <p:nvPr/>
          </p:nvSpPr>
          <p:spPr>
            <a:xfrm>
              <a:off x="-55539850" y="3275325"/>
              <a:ext cx="204800" cy="241825"/>
            </a:xfrm>
            <a:custGeom>
              <a:rect b="b" l="l" r="r" t="t"/>
              <a:pathLst>
                <a:path extrusionOk="0" h="9673" w="8192">
                  <a:moveTo>
                    <a:pt x="2616" y="2962"/>
                  </a:moveTo>
                  <a:cubicBezTo>
                    <a:pt x="2805" y="2962"/>
                    <a:pt x="2962" y="3119"/>
                    <a:pt x="2962" y="3308"/>
                  </a:cubicBezTo>
                  <a:cubicBezTo>
                    <a:pt x="2962" y="3529"/>
                    <a:pt x="2805" y="3686"/>
                    <a:pt x="2616" y="3686"/>
                  </a:cubicBezTo>
                  <a:cubicBezTo>
                    <a:pt x="2427" y="3686"/>
                    <a:pt x="2269" y="3560"/>
                    <a:pt x="2269" y="3308"/>
                  </a:cubicBezTo>
                  <a:cubicBezTo>
                    <a:pt x="2269" y="3119"/>
                    <a:pt x="2427" y="2962"/>
                    <a:pt x="2616" y="2962"/>
                  </a:cubicBezTo>
                  <a:close/>
                  <a:moveTo>
                    <a:pt x="5609" y="2993"/>
                  </a:moveTo>
                  <a:cubicBezTo>
                    <a:pt x="5798" y="2993"/>
                    <a:pt x="5955" y="3151"/>
                    <a:pt x="5955" y="3371"/>
                  </a:cubicBezTo>
                  <a:cubicBezTo>
                    <a:pt x="5987" y="3560"/>
                    <a:pt x="5798" y="3718"/>
                    <a:pt x="5609" y="3718"/>
                  </a:cubicBezTo>
                  <a:cubicBezTo>
                    <a:pt x="5420" y="3718"/>
                    <a:pt x="5262" y="3560"/>
                    <a:pt x="5262" y="3371"/>
                  </a:cubicBezTo>
                  <a:cubicBezTo>
                    <a:pt x="5262" y="3151"/>
                    <a:pt x="5420" y="2993"/>
                    <a:pt x="5609" y="2993"/>
                  </a:cubicBezTo>
                  <a:close/>
                  <a:moveTo>
                    <a:pt x="5164" y="6278"/>
                  </a:moveTo>
                  <a:cubicBezTo>
                    <a:pt x="5262" y="6278"/>
                    <a:pt x="5357" y="6317"/>
                    <a:pt x="5420" y="6396"/>
                  </a:cubicBezTo>
                  <a:cubicBezTo>
                    <a:pt x="5577" y="6522"/>
                    <a:pt x="5577" y="6742"/>
                    <a:pt x="5451" y="6900"/>
                  </a:cubicBezTo>
                  <a:cubicBezTo>
                    <a:pt x="5105" y="7246"/>
                    <a:pt x="4632" y="7435"/>
                    <a:pt x="4096" y="7435"/>
                  </a:cubicBezTo>
                  <a:cubicBezTo>
                    <a:pt x="3592" y="7435"/>
                    <a:pt x="3120" y="7246"/>
                    <a:pt x="2805" y="6900"/>
                  </a:cubicBezTo>
                  <a:cubicBezTo>
                    <a:pt x="2647" y="6742"/>
                    <a:pt x="2647" y="6522"/>
                    <a:pt x="2805" y="6396"/>
                  </a:cubicBezTo>
                  <a:cubicBezTo>
                    <a:pt x="2883" y="6317"/>
                    <a:pt x="2986" y="6278"/>
                    <a:pt x="3080" y="6278"/>
                  </a:cubicBezTo>
                  <a:cubicBezTo>
                    <a:pt x="3175" y="6278"/>
                    <a:pt x="3262" y="6317"/>
                    <a:pt x="3309" y="6396"/>
                  </a:cubicBezTo>
                  <a:cubicBezTo>
                    <a:pt x="3529" y="6616"/>
                    <a:pt x="3821" y="6727"/>
                    <a:pt x="4108" y="6727"/>
                  </a:cubicBezTo>
                  <a:cubicBezTo>
                    <a:pt x="4396" y="6727"/>
                    <a:pt x="4679" y="6616"/>
                    <a:pt x="4884" y="6396"/>
                  </a:cubicBezTo>
                  <a:cubicBezTo>
                    <a:pt x="4963" y="6317"/>
                    <a:pt x="5065" y="6278"/>
                    <a:pt x="5164" y="6278"/>
                  </a:cubicBezTo>
                  <a:close/>
                  <a:moveTo>
                    <a:pt x="1954" y="0"/>
                  </a:moveTo>
                  <a:lnTo>
                    <a:pt x="1" y="1954"/>
                  </a:lnTo>
                  <a:lnTo>
                    <a:pt x="1" y="5577"/>
                  </a:lnTo>
                  <a:cubicBezTo>
                    <a:pt x="1" y="7813"/>
                    <a:pt x="1860" y="9672"/>
                    <a:pt x="4096" y="9672"/>
                  </a:cubicBezTo>
                  <a:cubicBezTo>
                    <a:pt x="6365" y="9672"/>
                    <a:pt x="8192" y="7813"/>
                    <a:pt x="8192" y="5577"/>
                  </a:cubicBezTo>
                  <a:lnTo>
                    <a:pt x="8192" y="1954"/>
                  </a:lnTo>
                  <a:lnTo>
                    <a:pt x="6270" y="0"/>
                  </a:lnTo>
                  <a:cubicBezTo>
                    <a:pt x="5609" y="394"/>
                    <a:pt x="4860" y="591"/>
                    <a:pt x="4112" y="591"/>
                  </a:cubicBezTo>
                  <a:cubicBezTo>
                    <a:pt x="3364" y="591"/>
                    <a:pt x="2616" y="394"/>
                    <a:pt x="1954" y="0"/>
                  </a:cubicBezTo>
                  <a:close/>
                </a:path>
              </a:pathLst>
            </a:custGeom>
            <a:solidFill>
              <a:srgbClr val="A5B7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 name="Google Shape;549;p32"/>
            <p:cNvSpPr/>
            <p:nvPr/>
          </p:nvSpPr>
          <p:spPr>
            <a:xfrm>
              <a:off x="-55316150" y="3335975"/>
              <a:ext cx="18925" cy="63825"/>
            </a:xfrm>
            <a:custGeom>
              <a:rect b="b" l="l" r="r" t="t"/>
              <a:pathLst>
                <a:path extrusionOk="0" h="2553" w="757">
                  <a:moveTo>
                    <a:pt x="0" y="0"/>
                  </a:moveTo>
                  <a:lnTo>
                    <a:pt x="0" y="2552"/>
                  </a:lnTo>
                  <a:cubicBezTo>
                    <a:pt x="441" y="2269"/>
                    <a:pt x="756" y="1796"/>
                    <a:pt x="756" y="1260"/>
                  </a:cubicBezTo>
                  <a:cubicBezTo>
                    <a:pt x="756" y="693"/>
                    <a:pt x="473" y="221"/>
                    <a:pt x="0" y="0"/>
                  </a:cubicBezTo>
                  <a:close/>
                </a:path>
              </a:pathLst>
            </a:custGeom>
            <a:solidFill>
              <a:srgbClr val="A5B7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50" name="Google Shape;550;p32"/>
          <p:cNvGrpSpPr/>
          <p:nvPr/>
        </p:nvGrpSpPr>
        <p:grpSpPr>
          <a:xfrm>
            <a:off x="820843" y="2514780"/>
            <a:ext cx="878914" cy="849588"/>
            <a:chOff x="-55595775" y="3982375"/>
            <a:chExt cx="319025" cy="319250"/>
          </a:xfrm>
        </p:grpSpPr>
        <p:sp>
          <p:nvSpPr>
            <p:cNvPr id="551" name="Google Shape;551;p32"/>
            <p:cNvSpPr/>
            <p:nvPr/>
          </p:nvSpPr>
          <p:spPr>
            <a:xfrm>
              <a:off x="-55441400" y="3982375"/>
              <a:ext cx="125250" cy="145175"/>
            </a:xfrm>
            <a:custGeom>
              <a:rect b="b" l="l" r="r" t="t"/>
              <a:pathLst>
                <a:path extrusionOk="0" h="5807" w="5010">
                  <a:moveTo>
                    <a:pt x="2038" y="1"/>
                  </a:moveTo>
                  <a:cubicBezTo>
                    <a:pt x="1277" y="1"/>
                    <a:pt x="574" y="302"/>
                    <a:pt x="1" y="797"/>
                  </a:cubicBezTo>
                  <a:cubicBezTo>
                    <a:pt x="2332" y="1081"/>
                    <a:pt x="4160" y="3003"/>
                    <a:pt x="4254" y="5365"/>
                  </a:cubicBezTo>
                  <a:cubicBezTo>
                    <a:pt x="4538" y="5491"/>
                    <a:pt x="4821" y="5586"/>
                    <a:pt x="5010" y="5807"/>
                  </a:cubicBezTo>
                  <a:lnTo>
                    <a:pt x="5010" y="3066"/>
                  </a:lnTo>
                  <a:cubicBezTo>
                    <a:pt x="5010" y="1585"/>
                    <a:pt x="3939" y="293"/>
                    <a:pt x="2521" y="41"/>
                  </a:cubicBezTo>
                  <a:cubicBezTo>
                    <a:pt x="2358" y="14"/>
                    <a:pt x="2197" y="1"/>
                    <a:pt x="2038" y="1"/>
                  </a:cubicBezTo>
                  <a:close/>
                </a:path>
              </a:pathLst>
            </a:custGeom>
            <a:solidFill>
              <a:srgbClr val="B373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 name="Google Shape;552;p32"/>
            <p:cNvSpPr/>
            <p:nvPr/>
          </p:nvSpPr>
          <p:spPr>
            <a:xfrm>
              <a:off x="-55343725" y="4203125"/>
              <a:ext cx="66975" cy="41000"/>
            </a:xfrm>
            <a:custGeom>
              <a:rect b="b" l="l" r="r" t="t"/>
              <a:pathLst>
                <a:path extrusionOk="0" h="1640" w="2679">
                  <a:moveTo>
                    <a:pt x="1418" y="1"/>
                  </a:moveTo>
                  <a:cubicBezTo>
                    <a:pt x="1135" y="379"/>
                    <a:pt x="757" y="663"/>
                    <a:pt x="284" y="789"/>
                  </a:cubicBezTo>
                  <a:cubicBezTo>
                    <a:pt x="190" y="1072"/>
                    <a:pt x="127" y="1387"/>
                    <a:pt x="1" y="1639"/>
                  </a:cubicBezTo>
                  <a:lnTo>
                    <a:pt x="2300" y="1639"/>
                  </a:lnTo>
                  <a:cubicBezTo>
                    <a:pt x="2458" y="1639"/>
                    <a:pt x="2615" y="1545"/>
                    <a:pt x="2647" y="1387"/>
                  </a:cubicBezTo>
                  <a:cubicBezTo>
                    <a:pt x="2678" y="1167"/>
                    <a:pt x="2615" y="1009"/>
                    <a:pt x="2458" y="946"/>
                  </a:cubicBezTo>
                  <a:cubicBezTo>
                    <a:pt x="2017" y="757"/>
                    <a:pt x="1670" y="379"/>
                    <a:pt x="1418" y="1"/>
                  </a:cubicBezTo>
                  <a:close/>
                </a:path>
              </a:pathLst>
            </a:custGeom>
            <a:solidFill>
              <a:srgbClr val="B373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 name="Google Shape;553;p32"/>
            <p:cNvSpPr/>
            <p:nvPr/>
          </p:nvSpPr>
          <p:spPr>
            <a:xfrm>
              <a:off x="-55557950" y="4019625"/>
              <a:ext cx="147300" cy="94525"/>
            </a:xfrm>
            <a:custGeom>
              <a:rect b="b" l="l" r="r" t="t"/>
              <a:pathLst>
                <a:path extrusionOk="0" h="3781" w="5892">
                  <a:moveTo>
                    <a:pt x="4064" y="0"/>
                  </a:moveTo>
                  <a:cubicBezTo>
                    <a:pt x="1922" y="63"/>
                    <a:pt x="189" y="1702"/>
                    <a:pt x="0" y="3781"/>
                  </a:cubicBezTo>
                  <a:lnTo>
                    <a:pt x="2584" y="3749"/>
                  </a:lnTo>
                  <a:cubicBezTo>
                    <a:pt x="3938" y="3749"/>
                    <a:pt x="5135" y="2930"/>
                    <a:pt x="5671" y="1670"/>
                  </a:cubicBezTo>
                  <a:cubicBezTo>
                    <a:pt x="5829" y="1261"/>
                    <a:pt x="5892" y="882"/>
                    <a:pt x="5892" y="441"/>
                  </a:cubicBezTo>
                  <a:cubicBezTo>
                    <a:pt x="5356" y="158"/>
                    <a:pt x="4726" y="0"/>
                    <a:pt x="4064" y="0"/>
                  </a:cubicBezTo>
                  <a:close/>
                </a:path>
              </a:pathLst>
            </a:custGeom>
            <a:solidFill>
              <a:srgbClr val="B373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 name="Google Shape;554;p32"/>
            <p:cNvSpPr/>
            <p:nvPr/>
          </p:nvSpPr>
          <p:spPr>
            <a:xfrm>
              <a:off x="-55557950" y="4042450"/>
              <a:ext cx="206375" cy="259175"/>
            </a:xfrm>
            <a:custGeom>
              <a:rect b="b" l="l" r="r" t="t"/>
              <a:pathLst>
                <a:path extrusionOk="0" h="10367" w="8255">
                  <a:moveTo>
                    <a:pt x="2584" y="4349"/>
                  </a:moveTo>
                  <a:cubicBezTo>
                    <a:pt x="2773" y="4349"/>
                    <a:pt x="2993" y="4475"/>
                    <a:pt x="2993" y="4695"/>
                  </a:cubicBezTo>
                  <a:cubicBezTo>
                    <a:pt x="2993" y="4884"/>
                    <a:pt x="2836" y="5073"/>
                    <a:pt x="2615" y="5073"/>
                  </a:cubicBezTo>
                  <a:cubicBezTo>
                    <a:pt x="2395" y="5073"/>
                    <a:pt x="2237" y="4916"/>
                    <a:pt x="2237" y="4727"/>
                  </a:cubicBezTo>
                  <a:cubicBezTo>
                    <a:pt x="2237" y="4538"/>
                    <a:pt x="2395" y="4349"/>
                    <a:pt x="2584" y="4349"/>
                  </a:cubicBezTo>
                  <a:close/>
                  <a:moveTo>
                    <a:pt x="5545" y="4349"/>
                  </a:moveTo>
                  <a:cubicBezTo>
                    <a:pt x="5734" y="4349"/>
                    <a:pt x="5923" y="4506"/>
                    <a:pt x="5923" y="4695"/>
                  </a:cubicBezTo>
                  <a:cubicBezTo>
                    <a:pt x="5986" y="4884"/>
                    <a:pt x="5829" y="5042"/>
                    <a:pt x="5577" y="5073"/>
                  </a:cubicBezTo>
                  <a:cubicBezTo>
                    <a:pt x="5388" y="5073"/>
                    <a:pt x="5198" y="4916"/>
                    <a:pt x="5198" y="4727"/>
                  </a:cubicBezTo>
                  <a:cubicBezTo>
                    <a:pt x="5198" y="4538"/>
                    <a:pt x="5356" y="4349"/>
                    <a:pt x="5545" y="4349"/>
                  </a:cubicBezTo>
                  <a:close/>
                  <a:moveTo>
                    <a:pt x="5191" y="6908"/>
                  </a:moveTo>
                  <a:cubicBezTo>
                    <a:pt x="5285" y="6908"/>
                    <a:pt x="5372" y="6948"/>
                    <a:pt x="5419" y="7027"/>
                  </a:cubicBezTo>
                  <a:cubicBezTo>
                    <a:pt x="5577" y="7121"/>
                    <a:pt x="5577" y="7373"/>
                    <a:pt x="5451" y="7531"/>
                  </a:cubicBezTo>
                  <a:cubicBezTo>
                    <a:pt x="5104" y="7877"/>
                    <a:pt x="4631" y="8066"/>
                    <a:pt x="4159" y="8066"/>
                  </a:cubicBezTo>
                  <a:cubicBezTo>
                    <a:pt x="3655" y="8066"/>
                    <a:pt x="3182" y="7877"/>
                    <a:pt x="2836" y="7531"/>
                  </a:cubicBezTo>
                  <a:cubicBezTo>
                    <a:pt x="2678" y="7373"/>
                    <a:pt x="2678" y="7121"/>
                    <a:pt x="2836" y="7027"/>
                  </a:cubicBezTo>
                  <a:cubicBezTo>
                    <a:pt x="2914" y="6948"/>
                    <a:pt x="3009" y="6908"/>
                    <a:pt x="3099" y="6908"/>
                  </a:cubicBezTo>
                  <a:cubicBezTo>
                    <a:pt x="3190" y="6908"/>
                    <a:pt x="3277" y="6948"/>
                    <a:pt x="3340" y="7027"/>
                  </a:cubicBezTo>
                  <a:cubicBezTo>
                    <a:pt x="3556" y="7227"/>
                    <a:pt x="3848" y="7322"/>
                    <a:pt x="4133" y="7322"/>
                  </a:cubicBezTo>
                  <a:cubicBezTo>
                    <a:pt x="4431" y="7322"/>
                    <a:pt x="4722" y="7219"/>
                    <a:pt x="4915" y="7027"/>
                  </a:cubicBezTo>
                  <a:cubicBezTo>
                    <a:pt x="4994" y="6948"/>
                    <a:pt x="5096" y="6908"/>
                    <a:pt x="5191" y="6908"/>
                  </a:cubicBezTo>
                  <a:close/>
                  <a:moveTo>
                    <a:pt x="6616" y="1"/>
                  </a:moveTo>
                  <a:cubicBezTo>
                    <a:pt x="6553" y="348"/>
                    <a:pt x="6490" y="726"/>
                    <a:pt x="6333" y="1072"/>
                  </a:cubicBezTo>
                  <a:cubicBezTo>
                    <a:pt x="5703" y="2584"/>
                    <a:pt x="4253" y="3624"/>
                    <a:pt x="2584" y="3624"/>
                  </a:cubicBezTo>
                  <a:lnTo>
                    <a:pt x="0" y="3656"/>
                  </a:lnTo>
                  <a:lnTo>
                    <a:pt x="32" y="6302"/>
                  </a:lnTo>
                  <a:cubicBezTo>
                    <a:pt x="63" y="8520"/>
                    <a:pt x="1891" y="10366"/>
                    <a:pt x="4103" y="10366"/>
                  </a:cubicBezTo>
                  <a:cubicBezTo>
                    <a:pt x="4121" y="10366"/>
                    <a:pt x="4140" y="10366"/>
                    <a:pt x="4159" y="10366"/>
                  </a:cubicBezTo>
                  <a:cubicBezTo>
                    <a:pt x="6396" y="10335"/>
                    <a:pt x="8254" y="8476"/>
                    <a:pt x="8223" y="6239"/>
                  </a:cubicBezTo>
                  <a:lnTo>
                    <a:pt x="8191" y="3246"/>
                  </a:lnTo>
                  <a:cubicBezTo>
                    <a:pt x="8191" y="1891"/>
                    <a:pt x="7561" y="757"/>
                    <a:pt x="6616" y="1"/>
                  </a:cubicBezTo>
                  <a:close/>
                </a:path>
              </a:pathLst>
            </a:custGeom>
            <a:solidFill>
              <a:srgbClr val="B373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 name="Google Shape;555;p32"/>
            <p:cNvSpPr/>
            <p:nvPr/>
          </p:nvSpPr>
          <p:spPr>
            <a:xfrm>
              <a:off x="-55335050" y="4136200"/>
              <a:ext cx="18900" cy="64600"/>
            </a:xfrm>
            <a:custGeom>
              <a:rect b="b" l="l" r="r" t="t"/>
              <a:pathLst>
                <a:path extrusionOk="0" h="2584" w="756">
                  <a:moveTo>
                    <a:pt x="0" y="0"/>
                  </a:moveTo>
                  <a:lnTo>
                    <a:pt x="0" y="2426"/>
                  </a:lnTo>
                  <a:lnTo>
                    <a:pt x="0" y="2583"/>
                  </a:lnTo>
                  <a:cubicBezTo>
                    <a:pt x="441" y="2331"/>
                    <a:pt x="756" y="1859"/>
                    <a:pt x="756" y="1292"/>
                  </a:cubicBezTo>
                  <a:cubicBezTo>
                    <a:pt x="756" y="756"/>
                    <a:pt x="441" y="284"/>
                    <a:pt x="0" y="0"/>
                  </a:cubicBezTo>
                  <a:close/>
                </a:path>
              </a:pathLst>
            </a:custGeom>
            <a:solidFill>
              <a:srgbClr val="B373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 name="Google Shape;556;p32"/>
            <p:cNvSpPr/>
            <p:nvPr/>
          </p:nvSpPr>
          <p:spPr>
            <a:xfrm>
              <a:off x="-55595775" y="4136975"/>
              <a:ext cx="18925" cy="65400"/>
            </a:xfrm>
            <a:custGeom>
              <a:rect b="b" l="l" r="r" t="t"/>
              <a:pathLst>
                <a:path extrusionOk="0" h="2616" w="757">
                  <a:moveTo>
                    <a:pt x="757" y="1"/>
                  </a:moveTo>
                  <a:cubicBezTo>
                    <a:pt x="284" y="284"/>
                    <a:pt x="1" y="757"/>
                    <a:pt x="1" y="1292"/>
                  </a:cubicBezTo>
                  <a:cubicBezTo>
                    <a:pt x="1" y="1859"/>
                    <a:pt x="316" y="2332"/>
                    <a:pt x="757" y="2615"/>
                  </a:cubicBezTo>
                  <a:lnTo>
                    <a:pt x="757" y="1"/>
                  </a:lnTo>
                  <a:close/>
                </a:path>
              </a:pathLst>
            </a:custGeom>
            <a:solidFill>
              <a:srgbClr val="B373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57" name="Google Shape;557;p32"/>
          <p:cNvSpPr txBox="1"/>
          <p:nvPr/>
        </p:nvSpPr>
        <p:spPr>
          <a:xfrm>
            <a:off x="130663" y="3559118"/>
            <a:ext cx="2259300" cy="415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700"/>
              <a:buFont typeface="Arial"/>
              <a:buNone/>
            </a:pPr>
            <a:r>
              <a:rPr b="1" lang="en" sz="1600">
                <a:solidFill>
                  <a:srgbClr val="CF8A87"/>
                </a:solidFill>
                <a:latin typeface="Open Sans"/>
                <a:ea typeface="Open Sans"/>
                <a:cs typeface="Open Sans"/>
                <a:sym typeface="Open Sans"/>
              </a:rPr>
              <a:t>Razan Almohanna</a:t>
            </a:r>
            <a:endParaRPr b="1" i="0" sz="1600" u="none" cap="none" strike="noStrike">
              <a:solidFill>
                <a:srgbClr val="CF8A87"/>
              </a:solidFill>
              <a:latin typeface="Open Sans"/>
              <a:ea typeface="Open Sans"/>
              <a:cs typeface="Open Sans"/>
              <a:sym typeface="Open Sans"/>
            </a:endParaRPr>
          </a:p>
        </p:txBody>
      </p:sp>
      <p:cxnSp>
        <p:nvCxnSpPr>
          <p:cNvPr id="558" name="Google Shape;558;p32"/>
          <p:cNvCxnSpPr/>
          <p:nvPr/>
        </p:nvCxnSpPr>
        <p:spPr>
          <a:xfrm flipH="1" rot="10800000">
            <a:off x="351350" y="4457331"/>
            <a:ext cx="1779000" cy="5400"/>
          </a:xfrm>
          <a:prstGeom prst="straightConnector1">
            <a:avLst/>
          </a:prstGeom>
          <a:noFill/>
          <a:ln cap="rnd" cmpd="sng" w="38100">
            <a:solidFill>
              <a:srgbClr val="7F7F7F"/>
            </a:solidFill>
            <a:prstDash val="solid"/>
            <a:miter lim="800000"/>
            <a:headEnd len="sm" w="sm" type="oval"/>
            <a:tailEnd len="sm" w="sm" type="oval"/>
          </a:ln>
        </p:spPr>
      </p:cxnSp>
      <p:sp>
        <p:nvSpPr>
          <p:cNvPr id="559" name="Google Shape;559;p32"/>
          <p:cNvSpPr txBox="1"/>
          <p:nvPr/>
        </p:nvSpPr>
        <p:spPr>
          <a:xfrm>
            <a:off x="4629040" y="3559106"/>
            <a:ext cx="2086500" cy="415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700"/>
              <a:buFont typeface="Arial"/>
              <a:buNone/>
            </a:pPr>
            <a:r>
              <a:rPr b="1" lang="en" sz="1600">
                <a:solidFill>
                  <a:srgbClr val="A5B7C6"/>
                </a:solidFill>
                <a:latin typeface="Open Sans"/>
                <a:ea typeface="Open Sans"/>
                <a:cs typeface="Open Sans"/>
                <a:sym typeface="Open Sans"/>
              </a:rPr>
              <a:t>Khalid Alrasheed </a:t>
            </a:r>
            <a:endParaRPr b="1" i="0" sz="1600" u="none" cap="none" strike="noStrike">
              <a:solidFill>
                <a:srgbClr val="A5B7C6"/>
              </a:solidFill>
              <a:latin typeface="Open Sans"/>
              <a:ea typeface="Open Sans"/>
              <a:cs typeface="Open Sans"/>
              <a:sym typeface="Open Sans"/>
            </a:endParaRPr>
          </a:p>
        </p:txBody>
      </p:sp>
      <p:cxnSp>
        <p:nvCxnSpPr>
          <p:cNvPr id="560" name="Google Shape;560;p32"/>
          <p:cNvCxnSpPr/>
          <p:nvPr/>
        </p:nvCxnSpPr>
        <p:spPr>
          <a:xfrm>
            <a:off x="4799042" y="4461221"/>
            <a:ext cx="1707600" cy="1500"/>
          </a:xfrm>
          <a:prstGeom prst="straightConnector1">
            <a:avLst/>
          </a:prstGeom>
          <a:noFill/>
          <a:ln cap="rnd" cmpd="sng" w="38100">
            <a:solidFill>
              <a:srgbClr val="7F7F7F"/>
            </a:solidFill>
            <a:prstDash val="solid"/>
            <a:miter lim="800000"/>
            <a:headEnd len="sm" w="sm" type="oval"/>
            <a:tailEnd len="sm" w="sm" type="oval"/>
          </a:ln>
        </p:spPr>
      </p:cxnSp>
      <p:sp>
        <p:nvSpPr>
          <p:cNvPr id="561" name="Google Shape;561;p32"/>
          <p:cNvSpPr txBox="1"/>
          <p:nvPr/>
        </p:nvSpPr>
        <p:spPr>
          <a:xfrm>
            <a:off x="1754100" y="5192218"/>
            <a:ext cx="3349800" cy="5538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2800"/>
              <a:buFont typeface="Arial"/>
              <a:buNone/>
            </a:pPr>
            <a:r>
              <a:rPr b="1" i="0" lang="en" sz="2400" u="none" cap="none" strike="noStrike">
                <a:solidFill>
                  <a:srgbClr val="666666"/>
                </a:solidFill>
                <a:latin typeface="Open Sans"/>
                <a:ea typeface="Open Sans"/>
                <a:cs typeface="Open Sans"/>
                <a:sym typeface="Open Sans"/>
              </a:rPr>
              <a:t>Team Members </a:t>
            </a:r>
            <a:endParaRPr b="1" i="0" sz="2400" u="none" cap="none" strike="noStrike">
              <a:solidFill>
                <a:srgbClr val="666666"/>
              </a:solidFill>
              <a:latin typeface="Open Sans"/>
              <a:ea typeface="Open Sans"/>
              <a:cs typeface="Open Sans"/>
              <a:sym typeface="Open Sans"/>
            </a:endParaRPr>
          </a:p>
        </p:txBody>
      </p:sp>
      <p:cxnSp>
        <p:nvCxnSpPr>
          <p:cNvPr id="562" name="Google Shape;562;p32"/>
          <p:cNvCxnSpPr/>
          <p:nvPr/>
        </p:nvCxnSpPr>
        <p:spPr>
          <a:xfrm>
            <a:off x="2564850" y="5761617"/>
            <a:ext cx="1728300" cy="300"/>
          </a:xfrm>
          <a:prstGeom prst="straightConnector1">
            <a:avLst/>
          </a:prstGeom>
          <a:noFill/>
          <a:ln cap="rnd" cmpd="sng" w="38100">
            <a:solidFill>
              <a:srgbClr val="7F7F7F"/>
            </a:solidFill>
            <a:prstDash val="solid"/>
            <a:miter lim="800000"/>
            <a:headEnd len="sm" w="sm" type="none"/>
            <a:tailEnd len="sm" w="sm" type="none"/>
          </a:ln>
        </p:spPr>
      </p:cxnSp>
      <p:sp>
        <p:nvSpPr>
          <p:cNvPr id="563" name="Google Shape;563;p32"/>
          <p:cNvSpPr txBox="1"/>
          <p:nvPr/>
        </p:nvSpPr>
        <p:spPr>
          <a:xfrm>
            <a:off x="4300725" y="5933650"/>
            <a:ext cx="1779000" cy="10653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b="1" lang="en" sz="1500">
                <a:solidFill>
                  <a:srgbClr val="A5B7C6"/>
                </a:solidFill>
                <a:latin typeface="Open Sans"/>
                <a:ea typeface="Open Sans"/>
                <a:cs typeface="Open Sans"/>
                <a:sym typeface="Open Sans"/>
              </a:rPr>
              <a:t>Saad Alahmari</a:t>
            </a:r>
            <a:endParaRPr b="1" sz="1500">
              <a:solidFill>
                <a:srgbClr val="A5B7C6"/>
              </a:solidFill>
              <a:latin typeface="Open Sans"/>
              <a:ea typeface="Open Sans"/>
              <a:cs typeface="Open Sans"/>
              <a:sym typeface="Open Sans"/>
            </a:endParaRPr>
          </a:p>
        </p:txBody>
      </p:sp>
      <p:grpSp>
        <p:nvGrpSpPr>
          <p:cNvPr id="564" name="Google Shape;564;p32"/>
          <p:cNvGrpSpPr/>
          <p:nvPr/>
        </p:nvGrpSpPr>
        <p:grpSpPr>
          <a:xfrm>
            <a:off x="4067583" y="9433735"/>
            <a:ext cx="275799" cy="233612"/>
            <a:chOff x="-35839800" y="3561025"/>
            <a:chExt cx="291450" cy="291650"/>
          </a:xfrm>
        </p:grpSpPr>
        <p:sp>
          <p:nvSpPr>
            <p:cNvPr id="565" name="Google Shape;565;p32"/>
            <p:cNvSpPr/>
            <p:nvPr/>
          </p:nvSpPr>
          <p:spPr>
            <a:xfrm>
              <a:off x="-35772850" y="3612425"/>
              <a:ext cx="155200" cy="142575"/>
            </a:xfrm>
            <a:custGeom>
              <a:rect b="b" l="l" r="r" t="t"/>
              <a:pathLst>
                <a:path extrusionOk="0" h="5703" w="6208">
                  <a:moveTo>
                    <a:pt x="3088" y="693"/>
                  </a:moveTo>
                  <a:cubicBezTo>
                    <a:pt x="3655" y="693"/>
                    <a:pt x="4128" y="1166"/>
                    <a:pt x="4128" y="1733"/>
                  </a:cubicBezTo>
                  <a:cubicBezTo>
                    <a:pt x="4128" y="2174"/>
                    <a:pt x="3844" y="2552"/>
                    <a:pt x="3466" y="2710"/>
                  </a:cubicBezTo>
                  <a:lnTo>
                    <a:pt x="3466" y="3119"/>
                  </a:lnTo>
                  <a:cubicBezTo>
                    <a:pt x="3466" y="3308"/>
                    <a:pt x="3309" y="3466"/>
                    <a:pt x="3088" y="3466"/>
                  </a:cubicBezTo>
                  <a:cubicBezTo>
                    <a:pt x="2899" y="3466"/>
                    <a:pt x="2742" y="3308"/>
                    <a:pt x="2742" y="3119"/>
                  </a:cubicBezTo>
                  <a:lnTo>
                    <a:pt x="2742" y="2710"/>
                  </a:lnTo>
                  <a:cubicBezTo>
                    <a:pt x="2742" y="2426"/>
                    <a:pt x="2931" y="2174"/>
                    <a:pt x="3214" y="2080"/>
                  </a:cubicBezTo>
                  <a:cubicBezTo>
                    <a:pt x="3340" y="2048"/>
                    <a:pt x="3466" y="1891"/>
                    <a:pt x="3466" y="1765"/>
                  </a:cubicBezTo>
                  <a:cubicBezTo>
                    <a:pt x="3466" y="1576"/>
                    <a:pt x="3309" y="1418"/>
                    <a:pt x="3088" y="1418"/>
                  </a:cubicBezTo>
                  <a:cubicBezTo>
                    <a:pt x="2899" y="1418"/>
                    <a:pt x="2742" y="1576"/>
                    <a:pt x="2742" y="1765"/>
                  </a:cubicBezTo>
                  <a:cubicBezTo>
                    <a:pt x="2742" y="1954"/>
                    <a:pt x="2584" y="2111"/>
                    <a:pt x="2395" y="2111"/>
                  </a:cubicBezTo>
                  <a:cubicBezTo>
                    <a:pt x="2206" y="2111"/>
                    <a:pt x="2049" y="1954"/>
                    <a:pt x="2049" y="1765"/>
                  </a:cubicBezTo>
                  <a:cubicBezTo>
                    <a:pt x="2080" y="1166"/>
                    <a:pt x="2553" y="693"/>
                    <a:pt x="3088" y="693"/>
                  </a:cubicBezTo>
                  <a:close/>
                  <a:moveTo>
                    <a:pt x="3088" y="3781"/>
                  </a:moveTo>
                  <a:cubicBezTo>
                    <a:pt x="3309" y="3781"/>
                    <a:pt x="3466" y="3938"/>
                    <a:pt x="3466" y="4127"/>
                  </a:cubicBezTo>
                  <a:cubicBezTo>
                    <a:pt x="3466" y="4317"/>
                    <a:pt x="3309" y="4474"/>
                    <a:pt x="3088" y="4474"/>
                  </a:cubicBezTo>
                  <a:cubicBezTo>
                    <a:pt x="2899" y="4474"/>
                    <a:pt x="2742" y="4317"/>
                    <a:pt x="2742" y="4127"/>
                  </a:cubicBezTo>
                  <a:cubicBezTo>
                    <a:pt x="2742" y="3938"/>
                    <a:pt x="2899" y="3781"/>
                    <a:pt x="3088" y="3781"/>
                  </a:cubicBezTo>
                  <a:close/>
                  <a:moveTo>
                    <a:pt x="347" y="0"/>
                  </a:moveTo>
                  <a:cubicBezTo>
                    <a:pt x="158" y="32"/>
                    <a:pt x="1" y="189"/>
                    <a:pt x="1" y="347"/>
                  </a:cubicBezTo>
                  <a:lnTo>
                    <a:pt x="1" y="5010"/>
                  </a:lnTo>
                  <a:lnTo>
                    <a:pt x="694" y="5703"/>
                  </a:lnTo>
                  <a:cubicBezTo>
                    <a:pt x="1371" y="5088"/>
                    <a:pt x="2238" y="4781"/>
                    <a:pt x="3104" y="4781"/>
                  </a:cubicBezTo>
                  <a:cubicBezTo>
                    <a:pt x="3970" y="4781"/>
                    <a:pt x="4837" y="5088"/>
                    <a:pt x="5514" y="5703"/>
                  </a:cubicBezTo>
                  <a:lnTo>
                    <a:pt x="6207" y="5010"/>
                  </a:lnTo>
                  <a:lnTo>
                    <a:pt x="6207" y="347"/>
                  </a:lnTo>
                  <a:cubicBezTo>
                    <a:pt x="6207" y="158"/>
                    <a:pt x="6050" y="0"/>
                    <a:pt x="5861" y="0"/>
                  </a:cubicBezTo>
                  <a:close/>
                </a:path>
              </a:pathLst>
            </a:custGeom>
            <a:solidFill>
              <a:srgbClr val="CF8A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 name="Google Shape;566;p32"/>
            <p:cNvSpPr/>
            <p:nvPr/>
          </p:nvSpPr>
          <p:spPr>
            <a:xfrm>
              <a:off x="-35621625" y="3694325"/>
              <a:ext cx="73275" cy="143375"/>
            </a:xfrm>
            <a:custGeom>
              <a:rect b="b" l="l" r="r" t="t"/>
              <a:pathLst>
                <a:path extrusionOk="0" h="5735" w="2931">
                  <a:moveTo>
                    <a:pt x="2931" y="1"/>
                  </a:moveTo>
                  <a:lnTo>
                    <a:pt x="1" y="2899"/>
                  </a:lnTo>
                  <a:lnTo>
                    <a:pt x="2805" y="5735"/>
                  </a:lnTo>
                  <a:cubicBezTo>
                    <a:pt x="2868" y="5609"/>
                    <a:pt x="2931" y="5451"/>
                    <a:pt x="2931" y="5294"/>
                  </a:cubicBezTo>
                  <a:lnTo>
                    <a:pt x="2931" y="1"/>
                  </a:lnTo>
                  <a:close/>
                </a:path>
              </a:pathLst>
            </a:custGeom>
            <a:solidFill>
              <a:srgbClr val="CF8A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7" name="Google Shape;567;p32"/>
            <p:cNvSpPr/>
            <p:nvPr/>
          </p:nvSpPr>
          <p:spPr>
            <a:xfrm>
              <a:off x="-35827200" y="3748675"/>
              <a:ext cx="263100" cy="104000"/>
            </a:xfrm>
            <a:custGeom>
              <a:rect b="b" l="l" r="r" t="t"/>
              <a:pathLst>
                <a:path extrusionOk="0" h="4160" w="10524">
                  <a:moveTo>
                    <a:pt x="5235" y="1"/>
                  </a:moveTo>
                  <a:cubicBezTo>
                    <a:pt x="4482" y="1"/>
                    <a:pt x="3734" y="284"/>
                    <a:pt x="3183" y="851"/>
                  </a:cubicBezTo>
                  <a:lnTo>
                    <a:pt x="1" y="4033"/>
                  </a:lnTo>
                  <a:cubicBezTo>
                    <a:pt x="158" y="4128"/>
                    <a:pt x="316" y="4159"/>
                    <a:pt x="473" y="4159"/>
                  </a:cubicBezTo>
                  <a:lnTo>
                    <a:pt x="10082" y="4159"/>
                  </a:lnTo>
                  <a:cubicBezTo>
                    <a:pt x="10240" y="4159"/>
                    <a:pt x="10398" y="4128"/>
                    <a:pt x="10524" y="4033"/>
                  </a:cubicBezTo>
                  <a:lnTo>
                    <a:pt x="7310" y="851"/>
                  </a:lnTo>
                  <a:cubicBezTo>
                    <a:pt x="6743" y="284"/>
                    <a:pt x="5987" y="1"/>
                    <a:pt x="5235" y="1"/>
                  </a:cubicBezTo>
                  <a:close/>
                </a:path>
              </a:pathLst>
            </a:custGeom>
            <a:solidFill>
              <a:srgbClr val="CF8A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8" name="Google Shape;568;p32"/>
            <p:cNvSpPr/>
            <p:nvPr/>
          </p:nvSpPr>
          <p:spPr>
            <a:xfrm>
              <a:off x="-35831925" y="3635275"/>
              <a:ext cx="41775" cy="85075"/>
            </a:xfrm>
            <a:custGeom>
              <a:rect b="b" l="l" r="r" t="t"/>
              <a:pathLst>
                <a:path extrusionOk="0" h="3403" w="1671">
                  <a:moveTo>
                    <a:pt x="1671" y="0"/>
                  </a:moveTo>
                  <a:lnTo>
                    <a:pt x="1" y="1701"/>
                  </a:lnTo>
                  <a:lnTo>
                    <a:pt x="1671" y="3403"/>
                  </a:lnTo>
                  <a:lnTo>
                    <a:pt x="1671" y="0"/>
                  </a:lnTo>
                  <a:close/>
                </a:path>
              </a:pathLst>
            </a:custGeom>
            <a:solidFill>
              <a:srgbClr val="CF8A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9" name="Google Shape;569;p32"/>
            <p:cNvSpPr/>
            <p:nvPr/>
          </p:nvSpPr>
          <p:spPr>
            <a:xfrm>
              <a:off x="-35601150" y="3635275"/>
              <a:ext cx="43350" cy="85075"/>
            </a:xfrm>
            <a:custGeom>
              <a:rect b="b" l="l" r="r" t="t"/>
              <a:pathLst>
                <a:path extrusionOk="0" h="3403" w="1734">
                  <a:moveTo>
                    <a:pt x="1" y="0"/>
                  </a:moveTo>
                  <a:lnTo>
                    <a:pt x="1" y="3403"/>
                  </a:lnTo>
                  <a:lnTo>
                    <a:pt x="1734" y="1701"/>
                  </a:lnTo>
                  <a:lnTo>
                    <a:pt x="1" y="0"/>
                  </a:lnTo>
                  <a:close/>
                </a:path>
              </a:pathLst>
            </a:custGeom>
            <a:solidFill>
              <a:srgbClr val="CF8A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0" name="Google Shape;570;p32"/>
            <p:cNvSpPr/>
            <p:nvPr/>
          </p:nvSpPr>
          <p:spPr>
            <a:xfrm>
              <a:off x="-35750000" y="3561025"/>
              <a:ext cx="111075" cy="35675"/>
            </a:xfrm>
            <a:custGeom>
              <a:rect b="b" l="l" r="r" t="t"/>
              <a:pathLst>
                <a:path extrusionOk="0" h="1427" w="4443">
                  <a:moveTo>
                    <a:pt x="2182" y="1"/>
                  </a:moveTo>
                  <a:cubicBezTo>
                    <a:pt x="1686" y="1"/>
                    <a:pt x="1198" y="182"/>
                    <a:pt x="851" y="544"/>
                  </a:cubicBezTo>
                  <a:lnTo>
                    <a:pt x="0" y="1426"/>
                  </a:lnTo>
                  <a:lnTo>
                    <a:pt x="4443" y="1426"/>
                  </a:lnTo>
                  <a:lnTo>
                    <a:pt x="3560" y="544"/>
                  </a:lnTo>
                  <a:cubicBezTo>
                    <a:pt x="3182" y="182"/>
                    <a:pt x="2678" y="1"/>
                    <a:pt x="2182" y="1"/>
                  </a:cubicBezTo>
                  <a:close/>
                </a:path>
              </a:pathLst>
            </a:custGeom>
            <a:solidFill>
              <a:srgbClr val="CF8A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1" name="Google Shape;571;p32"/>
            <p:cNvSpPr/>
            <p:nvPr/>
          </p:nvSpPr>
          <p:spPr>
            <a:xfrm>
              <a:off x="-35839800" y="3694325"/>
              <a:ext cx="72500" cy="143375"/>
            </a:xfrm>
            <a:custGeom>
              <a:rect b="b" l="l" r="r" t="t"/>
              <a:pathLst>
                <a:path extrusionOk="0" h="5735" w="2900">
                  <a:moveTo>
                    <a:pt x="1" y="1"/>
                  </a:moveTo>
                  <a:lnTo>
                    <a:pt x="1" y="5294"/>
                  </a:lnTo>
                  <a:cubicBezTo>
                    <a:pt x="1" y="5451"/>
                    <a:pt x="32" y="5609"/>
                    <a:pt x="95" y="5735"/>
                  </a:cubicBezTo>
                  <a:lnTo>
                    <a:pt x="2899" y="2899"/>
                  </a:lnTo>
                  <a:lnTo>
                    <a:pt x="1" y="1"/>
                  </a:lnTo>
                  <a:close/>
                </a:path>
              </a:pathLst>
            </a:custGeom>
            <a:solidFill>
              <a:srgbClr val="CF8A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72" name="Google Shape;572;p32"/>
          <p:cNvSpPr txBox="1"/>
          <p:nvPr/>
        </p:nvSpPr>
        <p:spPr>
          <a:xfrm flipH="1">
            <a:off x="3429000" y="8958013"/>
            <a:ext cx="3942300" cy="415500"/>
          </a:xfrm>
          <a:prstGeom prst="rect">
            <a:avLst/>
          </a:prstGeom>
          <a:noFill/>
          <a:ln>
            <a:noFill/>
          </a:ln>
        </p:spPr>
        <p:txBody>
          <a:bodyPr anchorCtr="0" anchor="ctr" bIns="91425" lIns="91425" spcFirstLastPara="1" rIns="91425" wrap="square" tIns="91425">
            <a:noAutofit/>
          </a:bodyPr>
          <a:lstStyle/>
          <a:p>
            <a:pPr indent="0" lvl="0" marL="0" marR="0" rtl="0" algn="l">
              <a:lnSpc>
                <a:spcPct val="150000"/>
              </a:lnSpc>
              <a:spcBef>
                <a:spcPts val="0"/>
              </a:spcBef>
              <a:spcAft>
                <a:spcPts val="0"/>
              </a:spcAft>
              <a:buClr>
                <a:srgbClr val="000000"/>
              </a:buClr>
              <a:buSzPts val="900"/>
              <a:buFont typeface="Arial"/>
              <a:buNone/>
            </a:pPr>
            <a:r>
              <a:rPr b="1" i="0" lang="en" u="none" cap="none" strike="noStrike">
                <a:solidFill>
                  <a:srgbClr val="CF8A87"/>
                </a:solidFill>
                <a:latin typeface="Open Sans"/>
                <a:ea typeface="Open Sans"/>
                <a:cs typeface="Open Sans"/>
                <a:sym typeface="Open Sans"/>
              </a:rPr>
              <a:t>Theme was done by Shatha Almutib</a:t>
            </a:r>
            <a:endParaRPr b="1" i="0" u="none" cap="none" strike="noStrike">
              <a:solidFill>
                <a:srgbClr val="CF8A87"/>
              </a:solidFill>
              <a:latin typeface="Open Sans"/>
              <a:ea typeface="Open Sans"/>
              <a:cs typeface="Open Sans"/>
              <a:sym typeface="Open Sans"/>
            </a:endParaRPr>
          </a:p>
        </p:txBody>
      </p:sp>
      <p:sp>
        <p:nvSpPr>
          <p:cNvPr id="573" name="Google Shape;573;p32"/>
          <p:cNvSpPr txBox="1"/>
          <p:nvPr/>
        </p:nvSpPr>
        <p:spPr>
          <a:xfrm>
            <a:off x="130663" y="3912643"/>
            <a:ext cx="2203800" cy="415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700"/>
              <a:buFont typeface="Arial"/>
              <a:buNone/>
            </a:pPr>
            <a:r>
              <a:rPr b="1" lang="en" sz="1600">
                <a:solidFill>
                  <a:srgbClr val="CF8A87"/>
                </a:solidFill>
                <a:latin typeface="Open Sans"/>
                <a:ea typeface="Open Sans"/>
                <a:cs typeface="Open Sans"/>
                <a:sym typeface="Open Sans"/>
              </a:rPr>
              <a:t>Raneem Alwatban</a:t>
            </a:r>
            <a:endParaRPr b="1" i="0" sz="1600" u="none" cap="none" strike="noStrike">
              <a:solidFill>
                <a:srgbClr val="CF8A87"/>
              </a:solidFill>
              <a:latin typeface="Open Sans"/>
              <a:ea typeface="Open Sans"/>
              <a:cs typeface="Open Sans"/>
              <a:sym typeface="Open Sans"/>
            </a:endParaRPr>
          </a:p>
        </p:txBody>
      </p:sp>
      <p:sp>
        <p:nvSpPr>
          <p:cNvPr id="574" name="Google Shape;574;p32"/>
          <p:cNvSpPr txBox="1"/>
          <p:nvPr/>
        </p:nvSpPr>
        <p:spPr>
          <a:xfrm>
            <a:off x="4382613" y="3912656"/>
            <a:ext cx="2523900" cy="415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700"/>
              <a:buFont typeface="Arial"/>
              <a:buNone/>
            </a:pPr>
            <a:r>
              <a:rPr b="1" lang="en" sz="1600">
                <a:solidFill>
                  <a:srgbClr val="A5B7C6"/>
                </a:solidFill>
                <a:latin typeface="Open Sans"/>
                <a:ea typeface="Open Sans"/>
                <a:cs typeface="Open Sans"/>
                <a:sym typeface="Open Sans"/>
              </a:rPr>
              <a:t>Othman Alabdullah </a:t>
            </a:r>
            <a:endParaRPr b="1" i="0" sz="1600" u="none" cap="none" strike="noStrike">
              <a:solidFill>
                <a:srgbClr val="A5B7C6"/>
              </a:solidFill>
              <a:latin typeface="Open Sans"/>
              <a:ea typeface="Open Sans"/>
              <a:cs typeface="Open Sans"/>
              <a:sym typeface="Open Sans"/>
            </a:endParaRPr>
          </a:p>
        </p:txBody>
      </p:sp>
      <p:sp>
        <p:nvSpPr>
          <p:cNvPr id="575" name="Google Shape;575;p32"/>
          <p:cNvSpPr/>
          <p:nvPr/>
        </p:nvSpPr>
        <p:spPr>
          <a:xfrm>
            <a:off x="890708" y="6261570"/>
            <a:ext cx="385494" cy="292767"/>
          </a:xfrm>
          <a:custGeom>
            <a:rect b="b" l="l" r="r" t="t"/>
            <a:pathLst>
              <a:path extrusionOk="0" h="58495" w="76945">
                <a:moveTo>
                  <a:pt x="19539" y="0"/>
                </a:moveTo>
                <a:cubicBezTo>
                  <a:pt x="18779" y="0"/>
                  <a:pt x="18022" y="82"/>
                  <a:pt x="17279" y="256"/>
                </a:cubicBezTo>
                <a:cubicBezTo>
                  <a:pt x="4028" y="3357"/>
                  <a:pt x="0" y="20307"/>
                  <a:pt x="2699" y="31919"/>
                </a:cubicBezTo>
                <a:cubicBezTo>
                  <a:pt x="3562" y="35619"/>
                  <a:pt x="5098" y="39180"/>
                  <a:pt x="7313" y="42276"/>
                </a:cubicBezTo>
                <a:cubicBezTo>
                  <a:pt x="9972" y="45992"/>
                  <a:pt x="13700" y="49053"/>
                  <a:pt x="18429" y="49329"/>
                </a:cubicBezTo>
                <a:cubicBezTo>
                  <a:pt x="18668" y="49343"/>
                  <a:pt x="18906" y="49350"/>
                  <a:pt x="19145" y="49350"/>
                </a:cubicBezTo>
                <a:cubicBezTo>
                  <a:pt x="25631" y="49350"/>
                  <a:pt x="32068" y="44216"/>
                  <a:pt x="32422" y="37523"/>
                </a:cubicBezTo>
                <a:cubicBezTo>
                  <a:pt x="32583" y="34398"/>
                  <a:pt x="31099" y="31222"/>
                  <a:pt x="28550" y="29381"/>
                </a:cubicBezTo>
                <a:cubicBezTo>
                  <a:pt x="28250" y="29163"/>
                  <a:pt x="27946" y="28961"/>
                  <a:pt x="27825" y="28587"/>
                </a:cubicBezTo>
                <a:cubicBezTo>
                  <a:pt x="27825" y="28576"/>
                  <a:pt x="27819" y="28571"/>
                  <a:pt x="27819" y="28564"/>
                </a:cubicBezTo>
                <a:cubicBezTo>
                  <a:pt x="27710" y="28196"/>
                  <a:pt x="27790" y="27788"/>
                  <a:pt x="27957" y="27442"/>
                </a:cubicBezTo>
                <a:cubicBezTo>
                  <a:pt x="27998" y="27350"/>
                  <a:pt x="28050" y="27270"/>
                  <a:pt x="28101" y="27183"/>
                </a:cubicBezTo>
                <a:lnTo>
                  <a:pt x="30605" y="27183"/>
                </a:lnTo>
                <a:cubicBezTo>
                  <a:pt x="32963" y="27183"/>
                  <a:pt x="34885" y="29105"/>
                  <a:pt x="34885" y="31463"/>
                </a:cubicBezTo>
                <a:lnTo>
                  <a:pt x="34885" y="57453"/>
                </a:lnTo>
                <a:cubicBezTo>
                  <a:pt x="34885" y="58029"/>
                  <a:pt x="35351" y="58494"/>
                  <a:pt x="35927" y="58494"/>
                </a:cubicBezTo>
                <a:cubicBezTo>
                  <a:pt x="36501" y="58494"/>
                  <a:pt x="36968" y="58029"/>
                  <a:pt x="36968" y="57453"/>
                </a:cubicBezTo>
                <a:lnTo>
                  <a:pt x="36968" y="31463"/>
                </a:lnTo>
                <a:cubicBezTo>
                  <a:pt x="36968" y="27955"/>
                  <a:pt x="34113" y="25100"/>
                  <a:pt x="30605" y="25100"/>
                </a:cubicBezTo>
                <a:lnTo>
                  <a:pt x="29269" y="25100"/>
                </a:lnTo>
                <a:cubicBezTo>
                  <a:pt x="29309" y="24980"/>
                  <a:pt x="29344" y="24853"/>
                  <a:pt x="29367" y="24726"/>
                </a:cubicBezTo>
                <a:cubicBezTo>
                  <a:pt x="29442" y="24364"/>
                  <a:pt x="29447" y="23996"/>
                  <a:pt x="29396" y="23627"/>
                </a:cubicBezTo>
                <a:lnTo>
                  <a:pt x="32474" y="23627"/>
                </a:lnTo>
                <a:cubicBezTo>
                  <a:pt x="33049" y="23627"/>
                  <a:pt x="33516" y="23162"/>
                  <a:pt x="33516" y="22586"/>
                </a:cubicBezTo>
                <a:cubicBezTo>
                  <a:pt x="33516" y="22011"/>
                  <a:pt x="33049" y="21545"/>
                  <a:pt x="32474" y="21545"/>
                </a:cubicBezTo>
                <a:lnTo>
                  <a:pt x="28595" y="21545"/>
                </a:lnTo>
                <a:cubicBezTo>
                  <a:pt x="28406" y="21176"/>
                  <a:pt x="28239" y="20791"/>
                  <a:pt x="28239" y="20382"/>
                </a:cubicBezTo>
                <a:cubicBezTo>
                  <a:pt x="28234" y="19784"/>
                  <a:pt x="28850" y="19174"/>
                  <a:pt x="29246" y="18788"/>
                </a:cubicBezTo>
                <a:cubicBezTo>
                  <a:pt x="30000" y="18063"/>
                  <a:pt x="30725" y="17322"/>
                  <a:pt x="31254" y="16419"/>
                </a:cubicBezTo>
                <a:cubicBezTo>
                  <a:pt x="31731" y="15607"/>
                  <a:pt x="32082" y="14727"/>
                  <a:pt x="32278" y="13806"/>
                </a:cubicBezTo>
                <a:cubicBezTo>
                  <a:pt x="32664" y="12017"/>
                  <a:pt x="32451" y="10147"/>
                  <a:pt x="31789" y="8450"/>
                </a:cubicBezTo>
                <a:cubicBezTo>
                  <a:pt x="29979" y="3790"/>
                  <a:pt x="24700" y="0"/>
                  <a:pt x="19539" y="0"/>
                </a:cubicBezTo>
                <a:close/>
                <a:moveTo>
                  <a:pt x="57404" y="0"/>
                </a:moveTo>
                <a:cubicBezTo>
                  <a:pt x="52239" y="0"/>
                  <a:pt x="46965" y="3790"/>
                  <a:pt x="45149" y="8450"/>
                </a:cubicBezTo>
                <a:cubicBezTo>
                  <a:pt x="44488" y="10147"/>
                  <a:pt x="44275" y="12017"/>
                  <a:pt x="44666" y="13806"/>
                </a:cubicBezTo>
                <a:cubicBezTo>
                  <a:pt x="44862" y="14727"/>
                  <a:pt x="45213" y="15607"/>
                  <a:pt x="45691" y="16419"/>
                </a:cubicBezTo>
                <a:cubicBezTo>
                  <a:pt x="46220" y="17322"/>
                  <a:pt x="46945" y="18063"/>
                  <a:pt x="47698" y="18788"/>
                </a:cubicBezTo>
                <a:cubicBezTo>
                  <a:pt x="48095" y="19174"/>
                  <a:pt x="48711" y="19784"/>
                  <a:pt x="48705" y="20382"/>
                </a:cubicBezTo>
                <a:cubicBezTo>
                  <a:pt x="48700" y="20791"/>
                  <a:pt x="48538" y="21176"/>
                  <a:pt x="48342" y="21545"/>
                </a:cubicBezTo>
                <a:lnTo>
                  <a:pt x="44172" y="21545"/>
                </a:lnTo>
                <a:cubicBezTo>
                  <a:pt x="43596" y="21545"/>
                  <a:pt x="43129" y="22011"/>
                  <a:pt x="43129" y="22586"/>
                </a:cubicBezTo>
                <a:cubicBezTo>
                  <a:pt x="43129" y="23162"/>
                  <a:pt x="43596" y="23627"/>
                  <a:pt x="44172" y="23627"/>
                </a:cubicBezTo>
                <a:lnTo>
                  <a:pt x="47542" y="23627"/>
                </a:lnTo>
                <a:cubicBezTo>
                  <a:pt x="47497" y="23996"/>
                  <a:pt x="47502" y="24364"/>
                  <a:pt x="47577" y="24726"/>
                </a:cubicBezTo>
                <a:cubicBezTo>
                  <a:pt x="47600" y="24853"/>
                  <a:pt x="47635" y="24980"/>
                  <a:pt x="47675" y="25100"/>
                </a:cubicBezTo>
                <a:lnTo>
                  <a:pt x="46340" y="25100"/>
                </a:lnTo>
                <a:cubicBezTo>
                  <a:pt x="42831" y="25100"/>
                  <a:pt x="39971" y="27955"/>
                  <a:pt x="39971" y="31463"/>
                </a:cubicBezTo>
                <a:lnTo>
                  <a:pt x="39971" y="57453"/>
                </a:lnTo>
                <a:cubicBezTo>
                  <a:pt x="39971" y="58029"/>
                  <a:pt x="40436" y="58494"/>
                  <a:pt x="41018" y="58494"/>
                </a:cubicBezTo>
                <a:cubicBezTo>
                  <a:pt x="41594" y="58494"/>
                  <a:pt x="42059" y="58029"/>
                  <a:pt x="42059" y="57453"/>
                </a:cubicBezTo>
                <a:lnTo>
                  <a:pt x="42059" y="31463"/>
                </a:lnTo>
                <a:cubicBezTo>
                  <a:pt x="42059" y="29105"/>
                  <a:pt x="43976" y="27183"/>
                  <a:pt x="46340" y="27183"/>
                </a:cubicBezTo>
                <a:lnTo>
                  <a:pt x="48843" y="27183"/>
                </a:lnTo>
                <a:cubicBezTo>
                  <a:pt x="48894" y="27270"/>
                  <a:pt x="48947" y="27350"/>
                  <a:pt x="48987" y="27442"/>
                </a:cubicBezTo>
                <a:cubicBezTo>
                  <a:pt x="49154" y="27788"/>
                  <a:pt x="49228" y="28196"/>
                  <a:pt x="49125" y="28564"/>
                </a:cubicBezTo>
                <a:cubicBezTo>
                  <a:pt x="49119" y="28571"/>
                  <a:pt x="49119" y="28576"/>
                  <a:pt x="49119" y="28587"/>
                </a:cubicBezTo>
                <a:cubicBezTo>
                  <a:pt x="48998" y="28961"/>
                  <a:pt x="48687" y="29163"/>
                  <a:pt x="48389" y="29381"/>
                </a:cubicBezTo>
                <a:cubicBezTo>
                  <a:pt x="45840" y="31222"/>
                  <a:pt x="44361" y="34398"/>
                  <a:pt x="44522" y="37523"/>
                </a:cubicBezTo>
                <a:cubicBezTo>
                  <a:pt x="44877" y="44216"/>
                  <a:pt x="51313" y="49350"/>
                  <a:pt x="57795" y="49350"/>
                </a:cubicBezTo>
                <a:cubicBezTo>
                  <a:pt x="58033" y="49350"/>
                  <a:pt x="58271" y="49343"/>
                  <a:pt x="58509" y="49329"/>
                </a:cubicBezTo>
                <a:cubicBezTo>
                  <a:pt x="63244" y="49053"/>
                  <a:pt x="66967" y="45992"/>
                  <a:pt x="69631" y="42276"/>
                </a:cubicBezTo>
                <a:cubicBezTo>
                  <a:pt x="71846" y="39180"/>
                  <a:pt x="73383" y="35619"/>
                  <a:pt x="74240" y="31919"/>
                </a:cubicBezTo>
                <a:cubicBezTo>
                  <a:pt x="76944" y="20307"/>
                  <a:pt x="72916" y="3357"/>
                  <a:pt x="59665" y="256"/>
                </a:cubicBezTo>
                <a:cubicBezTo>
                  <a:pt x="58921" y="82"/>
                  <a:pt x="58164" y="0"/>
                  <a:pt x="57404" y="0"/>
                </a:cubicBezTo>
                <a:close/>
              </a:path>
            </a:pathLst>
          </a:custGeom>
          <a:gradFill>
            <a:gsLst>
              <a:gs pos="0">
                <a:srgbClr val="DD736E"/>
              </a:gs>
              <a:gs pos="100000">
                <a:srgbClr val="A3534F"/>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6" name="Google Shape;576;p32"/>
          <p:cNvSpPr/>
          <p:nvPr/>
        </p:nvSpPr>
        <p:spPr>
          <a:xfrm>
            <a:off x="3915233" y="6261583"/>
            <a:ext cx="385494" cy="292767"/>
          </a:xfrm>
          <a:custGeom>
            <a:rect b="b" l="l" r="r" t="t"/>
            <a:pathLst>
              <a:path extrusionOk="0" h="58495" w="76945">
                <a:moveTo>
                  <a:pt x="19539" y="0"/>
                </a:moveTo>
                <a:cubicBezTo>
                  <a:pt x="18779" y="0"/>
                  <a:pt x="18022" y="82"/>
                  <a:pt x="17279" y="256"/>
                </a:cubicBezTo>
                <a:cubicBezTo>
                  <a:pt x="4028" y="3357"/>
                  <a:pt x="0" y="20307"/>
                  <a:pt x="2699" y="31919"/>
                </a:cubicBezTo>
                <a:cubicBezTo>
                  <a:pt x="3562" y="35619"/>
                  <a:pt x="5098" y="39180"/>
                  <a:pt x="7313" y="42276"/>
                </a:cubicBezTo>
                <a:cubicBezTo>
                  <a:pt x="9972" y="45992"/>
                  <a:pt x="13700" y="49053"/>
                  <a:pt x="18429" y="49329"/>
                </a:cubicBezTo>
                <a:cubicBezTo>
                  <a:pt x="18668" y="49343"/>
                  <a:pt x="18906" y="49350"/>
                  <a:pt x="19145" y="49350"/>
                </a:cubicBezTo>
                <a:cubicBezTo>
                  <a:pt x="25631" y="49350"/>
                  <a:pt x="32068" y="44216"/>
                  <a:pt x="32422" y="37523"/>
                </a:cubicBezTo>
                <a:cubicBezTo>
                  <a:pt x="32583" y="34398"/>
                  <a:pt x="31099" y="31222"/>
                  <a:pt x="28550" y="29381"/>
                </a:cubicBezTo>
                <a:cubicBezTo>
                  <a:pt x="28250" y="29163"/>
                  <a:pt x="27946" y="28961"/>
                  <a:pt x="27825" y="28587"/>
                </a:cubicBezTo>
                <a:cubicBezTo>
                  <a:pt x="27825" y="28576"/>
                  <a:pt x="27819" y="28571"/>
                  <a:pt x="27819" y="28564"/>
                </a:cubicBezTo>
                <a:cubicBezTo>
                  <a:pt x="27710" y="28196"/>
                  <a:pt x="27790" y="27788"/>
                  <a:pt x="27957" y="27442"/>
                </a:cubicBezTo>
                <a:cubicBezTo>
                  <a:pt x="27998" y="27350"/>
                  <a:pt x="28050" y="27270"/>
                  <a:pt x="28101" y="27183"/>
                </a:cubicBezTo>
                <a:lnTo>
                  <a:pt x="30605" y="27183"/>
                </a:lnTo>
                <a:cubicBezTo>
                  <a:pt x="32963" y="27183"/>
                  <a:pt x="34885" y="29105"/>
                  <a:pt x="34885" y="31463"/>
                </a:cubicBezTo>
                <a:lnTo>
                  <a:pt x="34885" y="57453"/>
                </a:lnTo>
                <a:cubicBezTo>
                  <a:pt x="34885" y="58029"/>
                  <a:pt x="35351" y="58494"/>
                  <a:pt x="35927" y="58494"/>
                </a:cubicBezTo>
                <a:cubicBezTo>
                  <a:pt x="36501" y="58494"/>
                  <a:pt x="36968" y="58029"/>
                  <a:pt x="36968" y="57453"/>
                </a:cubicBezTo>
                <a:lnTo>
                  <a:pt x="36968" y="31463"/>
                </a:lnTo>
                <a:cubicBezTo>
                  <a:pt x="36968" y="27955"/>
                  <a:pt x="34113" y="25100"/>
                  <a:pt x="30605" y="25100"/>
                </a:cubicBezTo>
                <a:lnTo>
                  <a:pt x="29269" y="25100"/>
                </a:lnTo>
                <a:cubicBezTo>
                  <a:pt x="29309" y="24980"/>
                  <a:pt x="29344" y="24853"/>
                  <a:pt x="29367" y="24726"/>
                </a:cubicBezTo>
                <a:cubicBezTo>
                  <a:pt x="29442" y="24364"/>
                  <a:pt x="29447" y="23996"/>
                  <a:pt x="29396" y="23627"/>
                </a:cubicBezTo>
                <a:lnTo>
                  <a:pt x="32474" y="23627"/>
                </a:lnTo>
                <a:cubicBezTo>
                  <a:pt x="33049" y="23627"/>
                  <a:pt x="33516" y="23162"/>
                  <a:pt x="33516" y="22586"/>
                </a:cubicBezTo>
                <a:cubicBezTo>
                  <a:pt x="33516" y="22011"/>
                  <a:pt x="33049" y="21545"/>
                  <a:pt x="32474" y="21545"/>
                </a:cubicBezTo>
                <a:lnTo>
                  <a:pt x="28595" y="21545"/>
                </a:lnTo>
                <a:cubicBezTo>
                  <a:pt x="28406" y="21176"/>
                  <a:pt x="28239" y="20791"/>
                  <a:pt x="28239" y="20382"/>
                </a:cubicBezTo>
                <a:cubicBezTo>
                  <a:pt x="28234" y="19784"/>
                  <a:pt x="28850" y="19174"/>
                  <a:pt x="29246" y="18788"/>
                </a:cubicBezTo>
                <a:cubicBezTo>
                  <a:pt x="30000" y="18063"/>
                  <a:pt x="30725" y="17322"/>
                  <a:pt x="31254" y="16419"/>
                </a:cubicBezTo>
                <a:cubicBezTo>
                  <a:pt x="31731" y="15607"/>
                  <a:pt x="32082" y="14727"/>
                  <a:pt x="32278" y="13806"/>
                </a:cubicBezTo>
                <a:cubicBezTo>
                  <a:pt x="32664" y="12017"/>
                  <a:pt x="32451" y="10147"/>
                  <a:pt x="31789" y="8450"/>
                </a:cubicBezTo>
                <a:cubicBezTo>
                  <a:pt x="29979" y="3790"/>
                  <a:pt x="24700" y="0"/>
                  <a:pt x="19539" y="0"/>
                </a:cubicBezTo>
                <a:close/>
                <a:moveTo>
                  <a:pt x="57404" y="0"/>
                </a:moveTo>
                <a:cubicBezTo>
                  <a:pt x="52239" y="0"/>
                  <a:pt x="46965" y="3790"/>
                  <a:pt x="45149" y="8450"/>
                </a:cubicBezTo>
                <a:cubicBezTo>
                  <a:pt x="44488" y="10147"/>
                  <a:pt x="44275" y="12017"/>
                  <a:pt x="44666" y="13806"/>
                </a:cubicBezTo>
                <a:cubicBezTo>
                  <a:pt x="44862" y="14727"/>
                  <a:pt x="45213" y="15607"/>
                  <a:pt x="45691" y="16419"/>
                </a:cubicBezTo>
                <a:cubicBezTo>
                  <a:pt x="46220" y="17322"/>
                  <a:pt x="46945" y="18063"/>
                  <a:pt x="47698" y="18788"/>
                </a:cubicBezTo>
                <a:cubicBezTo>
                  <a:pt x="48095" y="19174"/>
                  <a:pt x="48711" y="19784"/>
                  <a:pt x="48705" y="20382"/>
                </a:cubicBezTo>
                <a:cubicBezTo>
                  <a:pt x="48700" y="20791"/>
                  <a:pt x="48538" y="21176"/>
                  <a:pt x="48342" y="21545"/>
                </a:cubicBezTo>
                <a:lnTo>
                  <a:pt x="44172" y="21545"/>
                </a:lnTo>
                <a:cubicBezTo>
                  <a:pt x="43596" y="21545"/>
                  <a:pt x="43129" y="22011"/>
                  <a:pt x="43129" y="22586"/>
                </a:cubicBezTo>
                <a:cubicBezTo>
                  <a:pt x="43129" y="23162"/>
                  <a:pt x="43596" y="23627"/>
                  <a:pt x="44172" y="23627"/>
                </a:cubicBezTo>
                <a:lnTo>
                  <a:pt x="47542" y="23627"/>
                </a:lnTo>
                <a:cubicBezTo>
                  <a:pt x="47497" y="23996"/>
                  <a:pt x="47502" y="24364"/>
                  <a:pt x="47577" y="24726"/>
                </a:cubicBezTo>
                <a:cubicBezTo>
                  <a:pt x="47600" y="24853"/>
                  <a:pt x="47635" y="24980"/>
                  <a:pt x="47675" y="25100"/>
                </a:cubicBezTo>
                <a:lnTo>
                  <a:pt x="46340" y="25100"/>
                </a:lnTo>
                <a:cubicBezTo>
                  <a:pt x="42831" y="25100"/>
                  <a:pt x="39971" y="27955"/>
                  <a:pt x="39971" y="31463"/>
                </a:cubicBezTo>
                <a:lnTo>
                  <a:pt x="39971" y="57453"/>
                </a:lnTo>
                <a:cubicBezTo>
                  <a:pt x="39971" y="58029"/>
                  <a:pt x="40436" y="58494"/>
                  <a:pt x="41018" y="58494"/>
                </a:cubicBezTo>
                <a:cubicBezTo>
                  <a:pt x="41594" y="58494"/>
                  <a:pt x="42059" y="58029"/>
                  <a:pt x="42059" y="57453"/>
                </a:cubicBezTo>
                <a:lnTo>
                  <a:pt x="42059" y="31463"/>
                </a:lnTo>
                <a:cubicBezTo>
                  <a:pt x="42059" y="29105"/>
                  <a:pt x="43976" y="27183"/>
                  <a:pt x="46340" y="27183"/>
                </a:cubicBezTo>
                <a:lnTo>
                  <a:pt x="48843" y="27183"/>
                </a:lnTo>
                <a:cubicBezTo>
                  <a:pt x="48894" y="27270"/>
                  <a:pt x="48947" y="27350"/>
                  <a:pt x="48987" y="27442"/>
                </a:cubicBezTo>
                <a:cubicBezTo>
                  <a:pt x="49154" y="27788"/>
                  <a:pt x="49228" y="28196"/>
                  <a:pt x="49125" y="28564"/>
                </a:cubicBezTo>
                <a:cubicBezTo>
                  <a:pt x="49119" y="28571"/>
                  <a:pt x="49119" y="28576"/>
                  <a:pt x="49119" y="28587"/>
                </a:cubicBezTo>
                <a:cubicBezTo>
                  <a:pt x="48998" y="28961"/>
                  <a:pt x="48687" y="29163"/>
                  <a:pt x="48389" y="29381"/>
                </a:cubicBezTo>
                <a:cubicBezTo>
                  <a:pt x="45840" y="31222"/>
                  <a:pt x="44361" y="34398"/>
                  <a:pt x="44522" y="37523"/>
                </a:cubicBezTo>
                <a:cubicBezTo>
                  <a:pt x="44877" y="44216"/>
                  <a:pt x="51313" y="49350"/>
                  <a:pt x="57795" y="49350"/>
                </a:cubicBezTo>
                <a:cubicBezTo>
                  <a:pt x="58033" y="49350"/>
                  <a:pt x="58271" y="49343"/>
                  <a:pt x="58509" y="49329"/>
                </a:cubicBezTo>
                <a:cubicBezTo>
                  <a:pt x="63244" y="49053"/>
                  <a:pt x="66967" y="45992"/>
                  <a:pt x="69631" y="42276"/>
                </a:cubicBezTo>
                <a:cubicBezTo>
                  <a:pt x="71846" y="39180"/>
                  <a:pt x="73383" y="35619"/>
                  <a:pt x="74240" y="31919"/>
                </a:cubicBezTo>
                <a:cubicBezTo>
                  <a:pt x="76944" y="20307"/>
                  <a:pt x="72916" y="3357"/>
                  <a:pt x="59665" y="256"/>
                </a:cubicBezTo>
                <a:cubicBezTo>
                  <a:pt x="58921" y="82"/>
                  <a:pt x="58164" y="0"/>
                  <a:pt x="57404" y="0"/>
                </a:cubicBezTo>
                <a:close/>
              </a:path>
            </a:pathLst>
          </a:custGeom>
          <a:gradFill>
            <a:gsLst>
              <a:gs pos="0">
                <a:srgbClr val="DD736E"/>
              </a:gs>
              <a:gs pos="100000">
                <a:srgbClr val="A3534F"/>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 name="Google Shape;577;p32"/>
          <p:cNvSpPr/>
          <p:nvPr/>
        </p:nvSpPr>
        <p:spPr>
          <a:xfrm>
            <a:off x="-169675" y="6931225"/>
            <a:ext cx="4239981" cy="3103880"/>
          </a:xfrm>
          <a:custGeom>
            <a:rect b="b" l="l" r="r" t="t"/>
            <a:pathLst>
              <a:path extrusionOk="0" fill="none" h="3448756" w="4229407">
                <a:moveTo>
                  <a:pt x="1802692" y="756431"/>
                </a:moveTo>
                <a:cubicBezTo>
                  <a:pt x="2741275" y="828483"/>
                  <a:pt x="2726380" y="1777873"/>
                  <a:pt x="3214341" y="2406650"/>
                </a:cubicBezTo>
                <a:cubicBezTo>
                  <a:pt x="3964628" y="3029493"/>
                  <a:pt x="4017155" y="2691420"/>
                  <a:pt x="4229407" y="3448756"/>
                </a:cubicBezTo>
                <a:cubicBezTo>
                  <a:pt x="3663230" y="3478641"/>
                  <a:pt x="2086918" y="3352485"/>
                  <a:pt x="12826" y="3383962"/>
                </a:cubicBezTo>
                <a:cubicBezTo>
                  <a:pt x="-124617" y="2234435"/>
                  <a:pt x="57662" y="1171648"/>
                  <a:pt x="0" y="0"/>
                </a:cubicBezTo>
                <a:cubicBezTo>
                  <a:pt x="425108" y="167056"/>
                  <a:pt x="1478666" y="83234"/>
                  <a:pt x="1802692" y="756431"/>
                </a:cubicBezTo>
                <a:close/>
              </a:path>
              <a:path extrusionOk="0" h="3448756" w="4229407">
                <a:moveTo>
                  <a:pt x="1802692" y="756431"/>
                </a:moveTo>
                <a:cubicBezTo>
                  <a:pt x="2773717" y="814970"/>
                  <a:pt x="2756012" y="1741053"/>
                  <a:pt x="3214341" y="2406650"/>
                </a:cubicBezTo>
                <a:cubicBezTo>
                  <a:pt x="4015360" y="3091378"/>
                  <a:pt x="4001559" y="2665936"/>
                  <a:pt x="4229407" y="3448756"/>
                </a:cubicBezTo>
                <a:cubicBezTo>
                  <a:pt x="2461070" y="3556199"/>
                  <a:pt x="1070264" y="3242997"/>
                  <a:pt x="12826" y="3383962"/>
                </a:cubicBezTo>
                <a:cubicBezTo>
                  <a:pt x="-11739" y="2244873"/>
                  <a:pt x="149915" y="1197575"/>
                  <a:pt x="0" y="0"/>
                </a:cubicBezTo>
                <a:cubicBezTo>
                  <a:pt x="370291" y="57983"/>
                  <a:pt x="1493314" y="28014"/>
                  <a:pt x="1802692" y="756431"/>
                </a:cubicBezTo>
                <a:close/>
              </a:path>
            </a:pathLst>
          </a:custGeom>
          <a:solidFill>
            <a:srgbClr val="D7DAE1">
              <a:alpha val="8353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78" name="Google Shape;578;p32"/>
          <p:cNvSpPr/>
          <p:nvPr/>
        </p:nvSpPr>
        <p:spPr>
          <a:xfrm>
            <a:off x="118323" y="7847198"/>
            <a:ext cx="2332395" cy="1825921"/>
          </a:xfrm>
          <a:custGeom>
            <a:rect b="b" l="l" r="r" t="t"/>
            <a:pathLst>
              <a:path extrusionOk="0" h="58495" w="76945">
                <a:moveTo>
                  <a:pt x="19539" y="0"/>
                </a:moveTo>
                <a:cubicBezTo>
                  <a:pt x="18779" y="0"/>
                  <a:pt x="18022" y="82"/>
                  <a:pt x="17279" y="256"/>
                </a:cubicBezTo>
                <a:cubicBezTo>
                  <a:pt x="4028" y="3357"/>
                  <a:pt x="0" y="20307"/>
                  <a:pt x="2699" y="31919"/>
                </a:cubicBezTo>
                <a:cubicBezTo>
                  <a:pt x="3562" y="35619"/>
                  <a:pt x="5098" y="39180"/>
                  <a:pt x="7313" y="42276"/>
                </a:cubicBezTo>
                <a:cubicBezTo>
                  <a:pt x="9972" y="45992"/>
                  <a:pt x="13700" y="49053"/>
                  <a:pt x="18429" y="49329"/>
                </a:cubicBezTo>
                <a:cubicBezTo>
                  <a:pt x="18668" y="49343"/>
                  <a:pt x="18906" y="49350"/>
                  <a:pt x="19145" y="49350"/>
                </a:cubicBezTo>
                <a:cubicBezTo>
                  <a:pt x="25631" y="49350"/>
                  <a:pt x="32068" y="44216"/>
                  <a:pt x="32422" y="37523"/>
                </a:cubicBezTo>
                <a:cubicBezTo>
                  <a:pt x="32583" y="34398"/>
                  <a:pt x="31099" y="31222"/>
                  <a:pt x="28550" y="29381"/>
                </a:cubicBezTo>
                <a:cubicBezTo>
                  <a:pt x="28250" y="29163"/>
                  <a:pt x="27946" y="28961"/>
                  <a:pt x="27825" y="28587"/>
                </a:cubicBezTo>
                <a:cubicBezTo>
                  <a:pt x="27825" y="28576"/>
                  <a:pt x="27819" y="28571"/>
                  <a:pt x="27819" y="28564"/>
                </a:cubicBezTo>
                <a:cubicBezTo>
                  <a:pt x="27710" y="28196"/>
                  <a:pt x="27790" y="27788"/>
                  <a:pt x="27957" y="27442"/>
                </a:cubicBezTo>
                <a:cubicBezTo>
                  <a:pt x="27998" y="27350"/>
                  <a:pt x="28050" y="27270"/>
                  <a:pt x="28101" y="27183"/>
                </a:cubicBezTo>
                <a:lnTo>
                  <a:pt x="30605" y="27183"/>
                </a:lnTo>
                <a:cubicBezTo>
                  <a:pt x="32963" y="27183"/>
                  <a:pt x="34885" y="29105"/>
                  <a:pt x="34885" y="31463"/>
                </a:cubicBezTo>
                <a:lnTo>
                  <a:pt x="34885" y="57453"/>
                </a:lnTo>
                <a:cubicBezTo>
                  <a:pt x="34885" y="58029"/>
                  <a:pt x="35351" y="58494"/>
                  <a:pt x="35927" y="58494"/>
                </a:cubicBezTo>
                <a:cubicBezTo>
                  <a:pt x="36501" y="58494"/>
                  <a:pt x="36968" y="58029"/>
                  <a:pt x="36968" y="57453"/>
                </a:cubicBezTo>
                <a:lnTo>
                  <a:pt x="36968" y="31463"/>
                </a:lnTo>
                <a:cubicBezTo>
                  <a:pt x="36968" y="27955"/>
                  <a:pt x="34113" y="25100"/>
                  <a:pt x="30605" y="25100"/>
                </a:cubicBezTo>
                <a:lnTo>
                  <a:pt x="29269" y="25100"/>
                </a:lnTo>
                <a:cubicBezTo>
                  <a:pt x="29309" y="24980"/>
                  <a:pt x="29344" y="24853"/>
                  <a:pt x="29367" y="24726"/>
                </a:cubicBezTo>
                <a:cubicBezTo>
                  <a:pt x="29442" y="24364"/>
                  <a:pt x="29447" y="23996"/>
                  <a:pt x="29396" y="23627"/>
                </a:cubicBezTo>
                <a:lnTo>
                  <a:pt x="32474" y="23627"/>
                </a:lnTo>
                <a:cubicBezTo>
                  <a:pt x="33049" y="23627"/>
                  <a:pt x="33516" y="23162"/>
                  <a:pt x="33516" y="22586"/>
                </a:cubicBezTo>
                <a:cubicBezTo>
                  <a:pt x="33516" y="22011"/>
                  <a:pt x="33049" y="21545"/>
                  <a:pt x="32474" y="21545"/>
                </a:cubicBezTo>
                <a:lnTo>
                  <a:pt x="28595" y="21545"/>
                </a:lnTo>
                <a:cubicBezTo>
                  <a:pt x="28406" y="21176"/>
                  <a:pt x="28239" y="20791"/>
                  <a:pt x="28239" y="20382"/>
                </a:cubicBezTo>
                <a:cubicBezTo>
                  <a:pt x="28234" y="19784"/>
                  <a:pt x="28850" y="19174"/>
                  <a:pt x="29246" y="18788"/>
                </a:cubicBezTo>
                <a:cubicBezTo>
                  <a:pt x="30000" y="18063"/>
                  <a:pt x="30725" y="17322"/>
                  <a:pt x="31254" y="16419"/>
                </a:cubicBezTo>
                <a:cubicBezTo>
                  <a:pt x="31731" y="15607"/>
                  <a:pt x="32082" y="14727"/>
                  <a:pt x="32278" y="13806"/>
                </a:cubicBezTo>
                <a:cubicBezTo>
                  <a:pt x="32664" y="12017"/>
                  <a:pt x="32451" y="10147"/>
                  <a:pt x="31789" y="8450"/>
                </a:cubicBezTo>
                <a:cubicBezTo>
                  <a:pt x="29979" y="3790"/>
                  <a:pt x="24700" y="0"/>
                  <a:pt x="19539" y="0"/>
                </a:cubicBezTo>
                <a:close/>
                <a:moveTo>
                  <a:pt x="57404" y="0"/>
                </a:moveTo>
                <a:cubicBezTo>
                  <a:pt x="52239" y="0"/>
                  <a:pt x="46965" y="3790"/>
                  <a:pt x="45149" y="8450"/>
                </a:cubicBezTo>
                <a:cubicBezTo>
                  <a:pt x="44488" y="10147"/>
                  <a:pt x="44275" y="12017"/>
                  <a:pt x="44666" y="13806"/>
                </a:cubicBezTo>
                <a:cubicBezTo>
                  <a:pt x="44862" y="14727"/>
                  <a:pt x="45213" y="15607"/>
                  <a:pt x="45691" y="16419"/>
                </a:cubicBezTo>
                <a:cubicBezTo>
                  <a:pt x="46220" y="17322"/>
                  <a:pt x="46945" y="18063"/>
                  <a:pt x="47698" y="18788"/>
                </a:cubicBezTo>
                <a:cubicBezTo>
                  <a:pt x="48095" y="19174"/>
                  <a:pt x="48711" y="19784"/>
                  <a:pt x="48705" y="20382"/>
                </a:cubicBezTo>
                <a:cubicBezTo>
                  <a:pt x="48700" y="20791"/>
                  <a:pt x="48538" y="21176"/>
                  <a:pt x="48342" y="21545"/>
                </a:cubicBezTo>
                <a:lnTo>
                  <a:pt x="44172" y="21545"/>
                </a:lnTo>
                <a:cubicBezTo>
                  <a:pt x="43596" y="21545"/>
                  <a:pt x="43129" y="22011"/>
                  <a:pt x="43129" y="22586"/>
                </a:cubicBezTo>
                <a:cubicBezTo>
                  <a:pt x="43129" y="23162"/>
                  <a:pt x="43596" y="23627"/>
                  <a:pt x="44172" y="23627"/>
                </a:cubicBezTo>
                <a:lnTo>
                  <a:pt x="47542" y="23627"/>
                </a:lnTo>
                <a:cubicBezTo>
                  <a:pt x="47497" y="23996"/>
                  <a:pt x="47502" y="24364"/>
                  <a:pt x="47577" y="24726"/>
                </a:cubicBezTo>
                <a:cubicBezTo>
                  <a:pt x="47600" y="24853"/>
                  <a:pt x="47635" y="24980"/>
                  <a:pt x="47675" y="25100"/>
                </a:cubicBezTo>
                <a:lnTo>
                  <a:pt x="46340" y="25100"/>
                </a:lnTo>
                <a:cubicBezTo>
                  <a:pt x="42831" y="25100"/>
                  <a:pt x="39971" y="27955"/>
                  <a:pt x="39971" y="31463"/>
                </a:cubicBezTo>
                <a:lnTo>
                  <a:pt x="39971" y="57453"/>
                </a:lnTo>
                <a:cubicBezTo>
                  <a:pt x="39971" y="58029"/>
                  <a:pt x="40436" y="58494"/>
                  <a:pt x="41018" y="58494"/>
                </a:cubicBezTo>
                <a:cubicBezTo>
                  <a:pt x="41594" y="58494"/>
                  <a:pt x="42059" y="58029"/>
                  <a:pt x="42059" y="57453"/>
                </a:cubicBezTo>
                <a:lnTo>
                  <a:pt x="42059" y="31463"/>
                </a:lnTo>
                <a:cubicBezTo>
                  <a:pt x="42059" y="29105"/>
                  <a:pt x="43976" y="27183"/>
                  <a:pt x="46340" y="27183"/>
                </a:cubicBezTo>
                <a:lnTo>
                  <a:pt x="48843" y="27183"/>
                </a:lnTo>
                <a:cubicBezTo>
                  <a:pt x="48894" y="27270"/>
                  <a:pt x="48947" y="27350"/>
                  <a:pt x="48987" y="27442"/>
                </a:cubicBezTo>
                <a:cubicBezTo>
                  <a:pt x="49154" y="27788"/>
                  <a:pt x="49228" y="28196"/>
                  <a:pt x="49125" y="28564"/>
                </a:cubicBezTo>
                <a:cubicBezTo>
                  <a:pt x="49119" y="28571"/>
                  <a:pt x="49119" y="28576"/>
                  <a:pt x="49119" y="28587"/>
                </a:cubicBezTo>
                <a:cubicBezTo>
                  <a:pt x="48998" y="28961"/>
                  <a:pt x="48687" y="29163"/>
                  <a:pt x="48389" y="29381"/>
                </a:cubicBezTo>
                <a:cubicBezTo>
                  <a:pt x="45840" y="31222"/>
                  <a:pt x="44361" y="34398"/>
                  <a:pt x="44522" y="37523"/>
                </a:cubicBezTo>
                <a:cubicBezTo>
                  <a:pt x="44877" y="44216"/>
                  <a:pt x="51313" y="49350"/>
                  <a:pt x="57795" y="49350"/>
                </a:cubicBezTo>
                <a:cubicBezTo>
                  <a:pt x="58033" y="49350"/>
                  <a:pt x="58271" y="49343"/>
                  <a:pt x="58509" y="49329"/>
                </a:cubicBezTo>
                <a:cubicBezTo>
                  <a:pt x="63244" y="49053"/>
                  <a:pt x="66967" y="45992"/>
                  <a:pt x="69631" y="42276"/>
                </a:cubicBezTo>
                <a:cubicBezTo>
                  <a:pt x="71846" y="39180"/>
                  <a:pt x="73383" y="35619"/>
                  <a:pt x="74240" y="31919"/>
                </a:cubicBezTo>
                <a:cubicBezTo>
                  <a:pt x="76944" y="20307"/>
                  <a:pt x="72916" y="3357"/>
                  <a:pt x="59665" y="256"/>
                </a:cubicBezTo>
                <a:cubicBezTo>
                  <a:pt x="58921" y="82"/>
                  <a:pt x="58164" y="0"/>
                  <a:pt x="57404" y="0"/>
                </a:cubicBezTo>
                <a:close/>
              </a:path>
            </a:pathLst>
          </a:custGeom>
          <a:gradFill>
            <a:gsLst>
              <a:gs pos="0">
                <a:srgbClr val="DD736E"/>
              </a:gs>
              <a:gs pos="100000">
                <a:srgbClr val="A3534F"/>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 name="Google Shape;579;p32"/>
          <p:cNvSpPr/>
          <p:nvPr/>
        </p:nvSpPr>
        <p:spPr>
          <a:xfrm>
            <a:off x="118259" y="7813754"/>
            <a:ext cx="2332381" cy="1892789"/>
          </a:xfrm>
          <a:custGeom>
            <a:rect b="b" l="l" r="r" t="t"/>
            <a:pathLst>
              <a:path extrusionOk="0" h="59062" w="74954">
                <a:moveTo>
                  <a:pt x="18528" y="569"/>
                </a:moveTo>
                <a:cubicBezTo>
                  <a:pt x="23412" y="569"/>
                  <a:pt x="28660" y="4027"/>
                  <a:pt x="30529" y="8832"/>
                </a:cubicBezTo>
                <a:cubicBezTo>
                  <a:pt x="31203" y="10558"/>
                  <a:pt x="31363" y="12354"/>
                  <a:pt x="31007" y="14022"/>
                </a:cubicBezTo>
                <a:cubicBezTo>
                  <a:pt x="30818" y="14901"/>
                  <a:pt x="30484" y="15753"/>
                  <a:pt x="30012" y="16553"/>
                </a:cubicBezTo>
                <a:cubicBezTo>
                  <a:pt x="29499" y="17434"/>
                  <a:pt x="28792" y="18146"/>
                  <a:pt x="28056" y="18860"/>
                </a:cubicBezTo>
                <a:cubicBezTo>
                  <a:pt x="27642" y="19263"/>
                  <a:pt x="26951" y="19930"/>
                  <a:pt x="26957" y="20666"/>
                </a:cubicBezTo>
                <a:cubicBezTo>
                  <a:pt x="26963" y="21144"/>
                  <a:pt x="27159" y="21588"/>
                  <a:pt x="27348" y="21956"/>
                </a:cubicBezTo>
                <a:lnTo>
                  <a:pt x="27428" y="22105"/>
                </a:lnTo>
                <a:lnTo>
                  <a:pt x="31479" y="22105"/>
                </a:lnTo>
                <a:cubicBezTo>
                  <a:pt x="31894" y="22105"/>
                  <a:pt x="32233" y="22445"/>
                  <a:pt x="32233" y="22865"/>
                </a:cubicBezTo>
                <a:cubicBezTo>
                  <a:pt x="32233" y="23279"/>
                  <a:pt x="31894" y="23619"/>
                  <a:pt x="31479" y="23619"/>
                </a:cubicBezTo>
                <a:lnTo>
                  <a:pt x="28078" y="23619"/>
                </a:lnTo>
                <a:lnTo>
                  <a:pt x="28118" y="23941"/>
                </a:lnTo>
                <a:cubicBezTo>
                  <a:pt x="28165" y="24298"/>
                  <a:pt x="28160" y="24636"/>
                  <a:pt x="28096" y="24947"/>
                </a:cubicBezTo>
                <a:cubicBezTo>
                  <a:pt x="28073" y="25058"/>
                  <a:pt x="28038" y="25172"/>
                  <a:pt x="28004" y="25287"/>
                </a:cubicBezTo>
                <a:lnTo>
                  <a:pt x="27877" y="25667"/>
                </a:lnTo>
                <a:lnTo>
                  <a:pt x="29610" y="25667"/>
                </a:lnTo>
                <a:cubicBezTo>
                  <a:pt x="32964" y="25667"/>
                  <a:pt x="35691" y="28394"/>
                  <a:pt x="35691" y="31742"/>
                </a:cubicBezTo>
                <a:lnTo>
                  <a:pt x="35691" y="57732"/>
                </a:lnTo>
                <a:cubicBezTo>
                  <a:pt x="35691" y="58152"/>
                  <a:pt x="35351" y="58491"/>
                  <a:pt x="34932" y="58491"/>
                </a:cubicBezTo>
                <a:cubicBezTo>
                  <a:pt x="34517" y="58491"/>
                  <a:pt x="34178" y="58152"/>
                  <a:pt x="34178" y="57732"/>
                </a:cubicBezTo>
                <a:lnTo>
                  <a:pt x="34178" y="31742"/>
                </a:lnTo>
                <a:cubicBezTo>
                  <a:pt x="34178" y="29228"/>
                  <a:pt x="32130" y="27175"/>
                  <a:pt x="29610" y="27175"/>
                </a:cubicBezTo>
                <a:lnTo>
                  <a:pt x="26951" y="27175"/>
                </a:lnTo>
                <a:lnTo>
                  <a:pt x="26848" y="27342"/>
                </a:lnTo>
                <a:cubicBezTo>
                  <a:pt x="26795" y="27427"/>
                  <a:pt x="26744" y="27509"/>
                  <a:pt x="26703" y="27600"/>
                </a:cubicBezTo>
                <a:cubicBezTo>
                  <a:pt x="26485" y="28049"/>
                  <a:pt x="26434" y="28521"/>
                  <a:pt x="26548" y="28917"/>
                </a:cubicBezTo>
                <a:lnTo>
                  <a:pt x="26559" y="28952"/>
                </a:lnTo>
                <a:cubicBezTo>
                  <a:pt x="26697" y="29395"/>
                  <a:pt x="27037" y="29637"/>
                  <a:pt x="27342" y="29856"/>
                </a:cubicBezTo>
                <a:lnTo>
                  <a:pt x="27388" y="29891"/>
                </a:lnTo>
                <a:cubicBezTo>
                  <a:pt x="29828" y="31657"/>
                  <a:pt x="31301" y="34751"/>
                  <a:pt x="31140" y="37784"/>
                </a:cubicBezTo>
                <a:cubicBezTo>
                  <a:pt x="30984" y="40787"/>
                  <a:pt x="29546" y="43647"/>
                  <a:pt x="27095" y="45840"/>
                </a:cubicBezTo>
                <a:cubicBezTo>
                  <a:pt x="24610" y="48060"/>
                  <a:pt x="21306" y="49343"/>
                  <a:pt x="18130" y="49343"/>
                </a:cubicBezTo>
                <a:cubicBezTo>
                  <a:pt x="17907" y="49343"/>
                  <a:pt x="17676" y="49338"/>
                  <a:pt x="17451" y="49327"/>
                </a:cubicBezTo>
                <a:cubicBezTo>
                  <a:pt x="12331" y="49021"/>
                  <a:pt x="8695" y="45384"/>
                  <a:pt x="6549" y="42388"/>
                </a:cubicBezTo>
                <a:cubicBezTo>
                  <a:pt x="4409" y="39395"/>
                  <a:pt x="2872" y="35943"/>
                  <a:pt x="1985" y="32128"/>
                </a:cubicBezTo>
                <a:cubicBezTo>
                  <a:pt x="582" y="26104"/>
                  <a:pt x="1071" y="19062"/>
                  <a:pt x="3281" y="13279"/>
                </a:cubicBezTo>
                <a:cubicBezTo>
                  <a:pt x="5087" y="8567"/>
                  <a:pt x="8815" y="2577"/>
                  <a:pt x="16346" y="816"/>
                </a:cubicBezTo>
                <a:cubicBezTo>
                  <a:pt x="17060" y="651"/>
                  <a:pt x="17791" y="569"/>
                  <a:pt x="18528" y="569"/>
                </a:cubicBezTo>
                <a:close/>
                <a:moveTo>
                  <a:pt x="56426" y="569"/>
                </a:moveTo>
                <a:cubicBezTo>
                  <a:pt x="57164" y="569"/>
                  <a:pt x="57894" y="651"/>
                  <a:pt x="58608" y="816"/>
                </a:cubicBezTo>
                <a:cubicBezTo>
                  <a:pt x="66139" y="2577"/>
                  <a:pt x="69868" y="8567"/>
                  <a:pt x="71674" y="13279"/>
                </a:cubicBezTo>
                <a:cubicBezTo>
                  <a:pt x="73883" y="19062"/>
                  <a:pt x="74372" y="26104"/>
                  <a:pt x="72969" y="32128"/>
                </a:cubicBezTo>
                <a:cubicBezTo>
                  <a:pt x="72083" y="35943"/>
                  <a:pt x="70546" y="39395"/>
                  <a:pt x="68405" y="42388"/>
                </a:cubicBezTo>
                <a:cubicBezTo>
                  <a:pt x="66259" y="45384"/>
                  <a:pt x="62624" y="49021"/>
                  <a:pt x="57503" y="49327"/>
                </a:cubicBezTo>
                <a:cubicBezTo>
                  <a:pt x="57278" y="49338"/>
                  <a:pt x="57048" y="49343"/>
                  <a:pt x="56824" y="49343"/>
                </a:cubicBezTo>
                <a:cubicBezTo>
                  <a:pt x="53642" y="49343"/>
                  <a:pt x="50339" y="48060"/>
                  <a:pt x="47854" y="45840"/>
                </a:cubicBezTo>
                <a:cubicBezTo>
                  <a:pt x="45408" y="43647"/>
                  <a:pt x="43971" y="40787"/>
                  <a:pt x="43815" y="37784"/>
                </a:cubicBezTo>
                <a:cubicBezTo>
                  <a:pt x="43653" y="34751"/>
                  <a:pt x="45127" y="31657"/>
                  <a:pt x="47567" y="29891"/>
                </a:cubicBezTo>
                <a:lnTo>
                  <a:pt x="47612" y="29856"/>
                </a:lnTo>
                <a:cubicBezTo>
                  <a:pt x="47917" y="29637"/>
                  <a:pt x="48257" y="29395"/>
                  <a:pt x="48395" y="28952"/>
                </a:cubicBezTo>
                <a:lnTo>
                  <a:pt x="48406" y="28924"/>
                </a:lnTo>
                <a:cubicBezTo>
                  <a:pt x="48521" y="28521"/>
                  <a:pt x="48464" y="28049"/>
                  <a:pt x="48251" y="27600"/>
                </a:cubicBezTo>
                <a:cubicBezTo>
                  <a:pt x="48210" y="27509"/>
                  <a:pt x="48159" y="27427"/>
                  <a:pt x="48106" y="27342"/>
                </a:cubicBezTo>
                <a:lnTo>
                  <a:pt x="48003" y="27175"/>
                </a:lnTo>
                <a:lnTo>
                  <a:pt x="45345" y="27175"/>
                </a:lnTo>
                <a:cubicBezTo>
                  <a:pt x="42825" y="27175"/>
                  <a:pt x="40777" y="29228"/>
                  <a:pt x="40777" y="31742"/>
                </a:cubicBezTo>
                <a:lnTo>
                  <a:pt x="40777" y="57732"/>
                </a:lnTo>
                <a:cubicBezTo>
                  <a:pt x="40777" y="58152"/>
                  <a:pt x="40437" y="58491"/>
                  <a:pt x="40023" y="58491"/>
                </a:cubicBezTo>
                <a:cubicBezTo>
                  <a:pt x="39603" y="58491"/>
                  <a:pt x="39263" y="58152"/>
                  <a:pt x="39263" y="57732"/>
                </a:cubicBezTo>
                <a:lnTo>
                  <a:pt x="39263" y="31742"/>
                </a:lnTo>
                <a:cubicBezTo>
                  <a:pt x="39263" y="28394"/>
                  <a:pt x="41991" y="25667"/>
                  <a:pt x="45345" y="25667"/>
                </a:cubicBezTo>
                <a:lnTo>
                  <a:pt x="47078" y="25667"/>
                </a:lnTo>
                <a:lnTo>
                  <a:pt x="46951" y="25287"/>
                </a:lnTo>
                <a:cubicBezTo>
                  <a:pt x="46916" y="25172"/>
                  <a:pt x="46882" y="25063"/>
                  <a:pt x="46858" y="24947"/>
                </a:cubicBezTo>
                <a:cubicBezTo>
                  <a:pt x="46795" y="24636"/>
                  <a:pt x="46789" y="24298"/>
                  <a:pt x="46836" y="23941"/>
                </a:cubicBezTo>
                <a:lnTo>
                  <a:pt x="46876" y="23619"/>
                </a:lnTo>
                <a:lnTo>
                  <a:pt x="43177" y="23619"/>
                </a:lnTo>
                <a:cubicBezTo>
                  <a:pt x="42763" y="23619"/>
                  <a:pt x="42423" y="23279"/>
                  <a:pt x="42423" y="22865"/>
                </a:cubicBezTo>
                <a:cubicBezTo>
                  <a:pt x="42423" y="22445"/>
                  <a:pt x="42763" y="22105"/>
                  <a:pt x="43177" y="22105"/>
                </a:cubicBezTo>
                <a:lnTo>
                  <a:pt x="47527" y="22105"/>
                </a:lnTo>
                <a:lnTo>
                  <a:pt x="47607" y="21956"/>
                </a:lnTo>
                <a:cubicBezTo>
                  <a:pt x="47796" y="21588"/>
                  <a:pt x="47992" y="21144"/>
                  <a:pt x="47997" y="20666"/>
                </a:cubicBezTo>
                <a:cubicBezTo>
                  <a:pt x="48003" y="19930"/>
                  <a:pt x="47312" y="19263"/>
                  <a:pt x="46898" y="18860"/>
                </a:cubicBezTo>
                <a:cubicBezTo>
                  <a:pt x="46162" y="18146"/>
                  <a:pt x="45455" y="17434"/>
                  <a:pt x="44943" y="16553"/>
                </a:cubicBezTo>
                <a:cubicBezTo>
                  <a:pt x="44471" y="15753"/>
                  <a:pt x="44136" y="14901"/>
                  <a:pt x="43947" y="14022"/>
                </a:cubicBezTo>
                <a:cubicBezTo>
                  <a:pt x="43584" y="12354"/>
                  <a:pt x="43751" y="10558"/>
                  <a:pt x="44425" y="8832"/>
                </a:cubicBezTo>
                <a:cubicBezTo>
                  <a:pt x="46295" y="4027"/>
                  <a:pt x="51537" y="569"/>
                  <a:pt x="56426" y="569"/>
                </a:cubicBezTo>
                <a:close/>
                <a:moveTo>
                  <a:pt x="18510" y="0"/>
                </a:moveTo>
                <a:cubicBezTo>
                  <a:pt x="17734" y="0"/>
                  <a:pt x="16962" y="86"/>
                  <a:pt x="16215" y="259"/>
                </a:cubicBezTo>
                <a:cubicBezTo>
                  <a:pt x="10150" y="1679"/>
                  <a:pt x="5368" y="6231"/>
                  <a:pt x="2745" y="13072"/>
                </a:cubicBezTo>
                <a:cubicBezTo>
                  <a:pt x="495" y="18958"/>
                  <a:pt x="1" y="26128"/>
                  <a:pt x="1427" y="32260"/>
                </a:cubicBezTo>
                <a:cubicBezTo>
                  <a:pt x="2330" y="36145"/>
                  <a:pt x="3896" y="39666"/>
                  <a:pt x="6082" y="42720"/>
                </a:cubicBezTo>
                <a:cubicBezTo>
                  <a:pt x="8303" y="45822"/>
                  <a:pt x="12073" y="49579"/>
                  <a:pt x="17423" y="49895"/>
                </a:cubicBezTo>
                <a:cubicBezTo>
                  <a:pt x="17671" y="49906"/>
                  <a:pt x="17918" y="49919"/>
                  <a:pt x="18165" y="49919"/>
                </a:cubicBezTo>
                <a:cubicBezTo>
                  <a:pt x="21503" y="49919"/>
                  <a:pt x="24857" y="48607"/>
                  <a:pt x="27480" y="46265"/>
                </a:cubicBezTo>
                <a:cubicBezTo>
                  <a:pt x="30041" y="43969"/>
                  <a:pt x="31548" y="40972"/>
                  <a:pt x="31709" y="37813"/>
                </a:cubicBezTo>
                <a:cubicBezTo>
                  <a:pt x="31881" y="34591"/>
                  <a:pt x="30317" y="31299"/>
                  <a:pt x="27728" y="29429"/>
                </a:cubicBezTo>
                <a:lnTo>
                  <a:pt x="27676" y="29389"/>
                </a:lnTo>
                <a:cubicBezTo>
                  <a:pt x="27411" y="29206"/>
                  <a:pt x="27186" y="29039"/>
                  <a:pt x="27101" y="28763"/>
                </a:cubicBezTo>
                <a:cubicBezTo>
                  <a:pt x="27021" y="28497"/>
                  <a:pt x="27066" y="28170"/>
                  <a:pt x="27221" y="27841"/>
                </a:cubicBezTo>
                <a:cubicBezTo>
                  <a:pt x="27233" y="27812"/>
                  <a:pt x="27250" y="27778"/>
                  <a:pt x="27268" y="27750"/>
                </a:cubicBezTo>
                <a:lnTo>
                  <a:pt x="29610" y="27750"/>
                </a:lnTo>
                <a:cubicBezTo>
                  <a:pt x="31812" y="27750"/>
                  <a:pt x="33602" y="29539"/>
                  <a:pt x="33602" y="31742"/>
                </a:cubicBezTo>
                <a:lnTo>
                  <a:pt x="33602" y="57732"/>
                </a:lnTo>
                <a:cubicBezTo>
                  <a:pt x="33602" y="58468"/>
                  <a:pt x="34201" y="59062"/>
                  <a:pt x="34932" y="59062"/>
                </a:cubicBezTo>
                <a:cubicBezTo>
                  <a:pt x="35668" y="59062"/>
                  <a:pt x="36260" y="58468"/>
                  <a:pt x="36260" y="57732"/>
                </a:cubicBezTo>
                <a:lnTo>
                  <a:pt x="36260" y="31742"/>
                </a:lnTo>
                <a:cubicBezTo>
                  <a:pt x="36260" y="28078"/>
                  <a:pt x="33280" y="25092"/>
                  <a:pt x="29610" y="25092"/>
                </a:cubicBezTo>
                <a:lnTo>
                  <a:pt x="28649" y="25092"/>
                </a:lnTo>
                <a:cubicBezTo>
                  <a:pt x="28649" y="25085"/>
                  <a:pt x="28654" y="25074"/>
                  <a:pt x="28654" y="25063"/>
                </a:cubicBezTo>
                <a:cubicBezTo>
                  <a:pt x="28712" y="24787"/>
                  <a:pt x="28729" y="24498"/>
                  <a:pt x="28718" y="24195"/>
                </a:cubicBezTo>
                <a:lnTo>
                  <a:pt x="31479" y="24195"/>
                </a:lnTo>
                <a:cubicBezTo>
                  <a:pt x="32210" y="24195"/>
                  <a:pt x="32808" y="23595"/>
                  <a:pt x="32808" y="22865"/>
                </a:cubicBezTo>
                <a:cubicBezTo>
                  <a:pt x="32808" y="22129"/>
                  <a:pt x="32210" y="21536"/>
                  <a:pt x="31479" y="21536"/>
                </a:cubicBezTo>
                <a:lnTo>
                  <a:pt x="27780" y="21536"/>
                </a:lnTo>
                <a:cubicBezTo>
                  <a:pt x="27647" y="21266"/>
                  <a:pt x="27531" y="20961"/>
                  <a:pt x="27526" y="20661"/>
                </a:cubicBezTo>
                <a:cubicBezTo>
                  <a:pt x="27526" y="20172"/>
                  <a:pt x="28125" y="19585"/>
                  <a:pt x="28452" y="19275"/>
                </a:cubicBezTo>
                <a:cubicBezTo>
                  <a:pt x="29218" y="18526"/>
                  <a:pt x="29955" y="17785"/>
                  <a:pt x="30507" y="16841"/>
                </a:cubicBezTo>
                <a:cubicBezTo>
                  <a:pt x="31007" y="15989"/>
                  <a:pt x="31363" y="15081"/>
                  <a:pt x="31565" y="14142"/>
                </a:cubicBezTo>
                <a:cubicBezTo>
                  <a:pt x="31950" y="12365"/>
                  <a:pt x="31778" y="10455"/>
                  <a:pt x="31065" y="8625"/>
                </a:cubicBezTo>
                <a:cubicBezTo>
                  <a:pt x="29108" y="3607"/>
                  <a:pt x="23625" y="0"/>
                  <a:pt x="18510" y="0"/>
                </a:cubicBezTo>
                <a:close/>
                <a:moveTo>
                  <a:pt x="56444" y="0"/>
                </a:moveTo>
                <a:cubicBezTo>
                  <a:pt x="51329" y="0"/>
                  <a:pt x="45846" y="3607"/>
                  <a:pt x="43889" y="8625"/>
                </a:cubicBezTo>
                <a:cubicBezTo>
                  <a:pt x="43177" y="10455"/>
                  <a:pt x="43004" y="12365"/>
                  <a:pt x="43389" y="14142"/>
                </a:cubicBezTo>
                <a:cubicBezTo>
                  <a:pt x="43591" y="15081"/>
                  <a:pt x="43947" y="15989"/>
                  <a:pt x="44447" y="16841"/>
                </a:cubicBezTo>
                <a:cubicBezTo>
                  <a:pt x="45000" y="17785"/>
                  <a:pt x="45737" y="18526"/>
                  <a:pt x="46502" y="19275"/>
                </a:cubicBezTo>
                <a:cubicBezTo>
                  <a:pt x="46824" y="19585"/>
                  <a:pt x="47428" y="20172"/>
                  <a:pt x="47423" y="20661"/>
                </a:cubicBezTo>
                <a:cubicBezTo>
                  <a:pt x="47423" y="20961"/>
                  <a:pt x="47307" y="21266"/>
                  <a:pt x="47174" y="21536"/>
                </a:cubicBezTo>
                <a:lnTo>
                  <a:pt x="43177" y="21536"/>
                </a:lnTo>
                <a:cubicBezTo>
                  <a:pt x="42445" y="21536"/>
                  <a:pt x="41847" y="22129"/>
                  <a:pt x="41847" y="22865"/>
                </a:cubicBezTo>
                <a:cubicBezTo>
                  <a:pt x="41847" y="23595"/>
                  <a:pt x="42445" y="24195"/>
                  <a:pt x="43177" y="24195"/>
                </a:cubicBezTo>
                <a:lnTo>
                  <a:pt x="46237" y="24195"/>
                </a:lnTo>
                <a:cubicBezTo>
                  <a:pt x="46220" y="24498"/>
                  <a:pt x="46242" y="24787"/>
                  <a:pt x="46300" y="25063"/>
                </a:cubicBezTo>
                <a:cubicBezTo>
                  <a:pt x="46300" y="25074"/>
                  <a:pt x="46306" y="25085"/>
                  <a:pt x="46306" y="25092"/>
                </a:cubicBezTo>
                <a:lnTo>
                  <a:pt x="45345" y="25092"/>
                </a:lnTo>
                <a:cubicBezTo>
                  <a:pt x="41674" y="25092"/>
                  <a:pt x="38694" y="28078"/>
                  <a:pt x="38694" y="31742"/>
                </a:cubicBezTo>
                <a:lnTo>
                  <a:pt x="38694" y="57732"/>
                </a:lnTo>
                <a:cubicBezTo>
                  <a:pt x="38694" y="58468"/>
                  <a:pt x="39287" y="59062"/>
                  <a:pt x="40023" y="59062"/>
                </a:cubicBezTo>
                <a:cubicBezTo>
                  <a:pt x="40753" y="59062"/>
                  <a:pt x="41347" y="58468"/>
                  <a:pt x="41347" y="57732"/>
                </a:cubicBezTo>
                <a:lnTo>
                  <a:pt x="41347" y="31742"/>
                </a:lnTo>
                <a:cubicBezTo>
                  <a:pt x="41347" y="29539"/>
                  <a:pt x="43142" y="27750"/>
                  <a:pt x="45345" y="27750"/>
                </a:cubicBezTo>
                <a:lnTo>
                  <a:pt x="47687" y="27750"/>
                </a:lnTo>
                <a:cubicBezTo>
                  <a:pt x="47705" y="27778"/>
                  <a:pt x="47721" y="27812"/>
                  <a:pt x="47734" y="27841"/>
                </a:cubicBezTo>
                <a:cubicBezTo>
                  <a:pt x="47888" y="28170"/>
                  <a:pt x="47934" y="28497"/>
                  <a:pt x="47848" y="28779"/>
                </a:cubicBezTo>
                <a:cubicBezTo>
                  <a:pt x="47768" y="29039"/>
                  <a:pt x="47543" y="29206"/>
                  <a:pt x="47278" y="29389"/>
                </a:cubicBezTo>
                <a:lnTo>
                  <a:pt x="47227" y="29429"/>
                </a:lnTo>
                <a:cubicBezTo>
                  <a:pt x="44638" y="31299"/>
                  <a:pt x="43073" y="34591"/>
                  <a:pt x="43246" y="37813"/>
                </a:cubicBezTo>
                <a:cubicBezTo>
                  <a:pt x="43406" y="40972"/>
                  <a:pt x="44914" y="43969"/>
                  <a:pt x="47474" y="46265"/>
                </a:cubicBezTo>
                <a:cubicBezTo>
                  <a:pt x="50098" y="48607"/>
                  <a:pt x="53452" y="49919"/>
                  <a:pt x="56789" y="49919"/>
                </a:cubicBezTo>
                <a:cubicBezTo>
                  <a:pt x="57037" y="49919"/>
                  <a:pt x="57284" y="49906"/>
                  <a:pt x="57531" y="49895"/>
                </a:cubicBezTo>
                <a:cubicBezTo>
                  <a:pt x="62882" y="49579"/>
                  <a:pt x="66652" y="45822"/>
                  <a:pt x="68867" y="42720"/>
                </a:cubicBezTo>
                <a:cubicBezTo>
                  <a:pt x="71058" y="39666"/>
                  <a:pt x="72624" y="36145"/>
                  <a:pt x="73527" y="32260"/>
                </a:cubicBezTo>
                <a:cubicBezTo>
                  <a:pt x="74953" y="26128"/>
                  <a:pt x="74459" y="18958"/>
                  <a:pt x="72210" y="13072"/>
                </a:cubicBezTo>
                <a:cubicBezTo>
                  <a:pt x="69586" y="6231"/>
                  <a:pt x="64804" y="1679"/>
                  <a:pt x="58739" y="259"/>
                </a:cubicBezTo>
                <a:cubicBezTo>
                  <a:pt x="57992" y="86"/>
                  <a:pt x="57220" y="0"/>
                  <a:pt x="56444" y="0"/>
                </a:cubicBezTo>
                <a:close/>
              </a:path>
            </a:pathLst>
          </a:custGeom>
          <a:gradFill>
            <a:gsLst>
              <a:gs pos="0">
                <a:srgbClr val="E2D0D0"/>
              </a:gs>
              <a:gs pos="100000">
                <a:srgbClr val="D96868"/>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5"/>
          <p:cNvSpPr/>
          <p:nvPr/>
        </p:nvSpPr>
        <p:spPr>
          <a:xfrm>
            <a:off x="6048496" y="-238225"/>
            <a:ext cx="570900" cy="1381500"/>
          </a:xfrm>
          <a:prstGeom prst="roundRect">
            <a:avLst>
              <a:gd fmla="val 16667" name="adj"/>
            </a:avLst>
          </a:prstGeom>
          <a:solidFill>
            <a:srgbClr val="D7DAE1">
              <a:alpha val="8353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lang="en" sz="4800">
                <a:solidFill>
                  <a:srgbClr val="CF8A87"/>
                </a:solidFill>
                <a:latin typeface="Open Sans"/>
                <a:ea typeface="Open Sans"/>
                <a:cs typeface="Open Sans"/>
                <a:sym typeface="Open Sans"/>
              </a:rPr>
              <a:t>1</a:t>
            </a:r>
            <a:endParaRPr b="1" i="0" sz="4800" u="none" cap="none" strike="noStrike">
              <a:solidFill>
                <a:srgbClr val="CF8A87"/>
              </a:solidFill>
              <a:latin typeface="Open Sans"/>
              <a:ea typeface="Open Sans"/>
              <a:cs typeface="Open Sans"/>
              <a:sym typeface="Open Sans"/>
            </a:endParaRPr>
          </a:p>
        </p:txBody>
      </p:sp>
      <p:sp>
        <p:nvSpPr>
          <p:cNvPr id="117" name="Google Shape;117;p15"/>
          <p:cNvSpPr/>
          <p:nvPr/>
        </p:nvSpPr>
        <p:spPr>
          <a:xfrm>
            <a:off x="166150" y="476325"/>
            <a:ext cx="5693634" cy="150230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3EFEF"/>
          </a:solidFill>
          <a:ln cap="flat" cmpd="sng" w="9525">
            <a:solidFill>
              <a:srgbClr val="C2C2C2"/>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sz="1000">
              <a:latin typeface="Oxygen"/>
              <a:ea typeface="Oxygen"/>
              <a:cs typeface="Oxygen"/>
              <a:sym typeface="Oxygen"/>
            </a:endParaRPr>
          </a:p>
          <a:p>
            <a:pPr indent="0" lvl="0" marL="0" marR="0" rtl="0" algn="l">
              <a:lnSpc>
                <a:spcPct val="100000"/>
              </a:lnSpc>
              <a:spcBef>
                <a:spcPts val="0"/>
              </a:spcBef>
              <a:spcAft>
                <a:spcPts val="0"/>
              </a:spcAft>
              <a:buNone/>
            </a:pPr>
            <a:r>
              <a:rPr lang="en" sz="1300">
                <a:solidFill>
                  <a:srgbClr val="434343"/>
                </a:solidFill>
                <a:latin typeface="Oxygen"/>
                <a:ea typeface="Oxygen"/>
                <a:cs typeface="Oxygen"/>
                <a:sym typeface="Oxygen"/>
              </a:rPr>
              <a:t> Defined as: </a:t>
            </a:r>
            <a:r>
              <a:rPr lang="en" sz="1300">
                <a:solidFill>
                  <a:srgbClr val="990000"/>
                </a:solidFill>
                <a:latin typeface="Oxygen"/>
                <a:ea typeface="Oxygen"/>
                <a:cs typeface="Oxygen"/>
                <a:sym typeface="Oxygen"/>
              </a:rPr>
              <a:t>The volume of filtrate produced by both kidneys </a:t>
            </a:r>
            <a:r>
              <a:rPr b="1" lang="en" sz="1300">
                <a:solidFill>
                  <a:srgbClr val="990000"/>
                </a:solidFill>
                <a:latin typeface="Oxygen"/>
                <a:ea typeface="Oxygen"/>
                <a:cs typeface="Oxygen"/>
                <a:sym typeface="Oxygen"/>
              </a:rPr>
              <a:t>per min</a:t>
            </a:r>
            <a:endParaRPr b="1" sz="1300">
              <a:solidFill>
                <a:srgbClr val="990000"/>
              </a:solidFill>
              <a:latin typeface="Oxygen"/>
              <a:ea typeface="Oxygen"/>
              <a:cs typeface="Oxygen"/>
              <a:sym typeface="Oxygen"/>
            </a:endParaRPr>
          </a:p>
          <a:p>
            <a:pPr indent="-311150" lvl="0" marL="457200" marR="0" rtl="0" algn="l">
              <a:lnSpc>
                <a:spcPct val="100000"/>
              </a:lnSpc>
              <a:spcBef>
                <a:spcPts val="0"/>
              </a:spcBef>
              <a:spcAft>
                <a:spcPts val="0"/>
              </a:spcAft>
              <a:buClr>
                <a:srgbClr val="434343"/>
              </a:buClr>
              <a:buSzPts val="1300"/>
              <a:buFont typeface="Oxygen"/>
              <a:buChar char="●"/>
            </a:pPr>
            <a:r>
              <a:rPr lang="en" sz="1300">
                <a:solidFill>
                  <a:srgbClr val="434343"/>
                </a:solidFill>
                <a:latin typeface="Oxygen"/>
                <a:ea typeface="Oxygen"/>
                <a:cs typeface="Oxygen"/>
                <a:sym typeface="Oxygen"/>
              </a:rPr>
              <a:t>Averages 125 ml/min</a:t>
            </a:r>
            <a:endParaRPr sz="1300">
              <a:solidFill>
                <a:srgbClr val="434343"/>
              </a:solidFill>
              <a:latin typeface="Oxygen"/>
              <a:ea typeface="Oxygen"/>
              <a:cs typeface="Oxygen"/>
              <a:sym typeface="Oxygen"/>
            </a:endParaRPr>
          </a:p>
          <a:p>
            <a:pPr indent="-311150" lvl="0" marL="457200" marR="0" rtl="0" algn="l">
              <a:lnSpc>
                <a:spcPct val="100000"/>
              </a:lnSpc>
              <a:spcBef>
                <a:spcPts val="0"/>
              </a:spcBef>
              <a:spcAft>
                <a:spcPts val="0"/>
              </a:spcAft>
              <a:buClr>
                <a:srgbClr val="434343"/>
              </a:buClr>
              <a:buSzPts val="1300"/>
              <a:buFont typeface="Oxygen"/>
              <a:buChar char="●"/>
            </a:pPr>
            <a:r>
              <a:rPr lang="en" sz="1300">
                <a:solidFill>
                  <a:srgbClr val="434343"/>
                </a:solidFill>
                <a:latin typeface="Oxygen"/>
                <a:ea typeface="Oxygen"/>
                <a:cs typeface="Oxygen"/>
                <a:sym typeface="Oxygen"/>
              </a:rPr>
              <a:t>Totals about 180L/day (45 gallons)</a:t>
            </a:r>
            <a:endParaRPr sz="1300">
              <a:solidFill>
                <a:srgbClr val="434343"/>
              </a:solidFill>
              <a:latin typeface="Oxygen"/>
              <a:ea typeface="Oxygen"/>
              <a:cs typeface="Oxygen"/>
              <a:sym typeface="Oxygen"/>
            </a:endParaRPr>
          </a:p>
          <a:p>
            <a:pPr indent="0" lvl="0" marL="0" marR="0" rtl="0" algn="l">
              <a:lnSpc>
                <a:spcPct val="100000"/>
              </a:lnSpc>
              <a:spcBef>
                <a:spcPts val="0"/>
              </a:spcBef>
              <a:spcAft>
                <a:spcPts val="0"/>
              </a:spcAft>
              <a:buNone/>
            </a:pPr>
            <a:r>
              <a:rPr lang="en" sz="1300">
                <a:solidFill>
                  <a:srgbClr val="434343"/>
                </a:solidFill>
                <a:latin typeface="Oxygen"/>
                <a:ea typeface="Oxygen"/>
                <a:cs typeface="Oxygen"/>
                <a:sym typeface="Oxygen"/>
              </a:rPr>
              <a:t>So most filtered water must be reabsorbed or death would ensue</a:t>
            </a:r>
            <a:endParaRPr sz="1300">
              <a:solidFill>
                <a:srgbClr val="434343"/>
              </a:solidFill>
              <a:latin typeface="Oxygen"/>
              <a:ea typeface="Oxygen"/>
              <a:cs typeface="Oxygen"/>
              <a:sym typeface="Oxygen"/>
            </a:endParaRPr>
          </a:p>
          <a:p>
            <a:pPr indent="0" lvl="0" marL="0" marR="0" rtl="0" algn="l">
              <a:lnSpc>
                <a:spcPct val="100000"/>
              </a:lnSpc>
              <a:spcBef>
                <a:spcPts val="0"/>
              </a:spcBef>
              <a:spcAft>
                <a:spcPts val="0"/>
              </a:spcAft>
              <a:buNone/>
            </a:pPr>
            <a:r>
              <a:rPr lang="en" sz="1300">
                <a:solidFill>
                  <a:srgbClr val="434343"/>
                </a:solidFill>
                <a:latin typeface="Oxygen"/>
                <a:ea typeface="Oxygen"/>
                <a:cs typeface="Oxygen"/>
                <a:sym typeface="Oxygen"/>
              </a:rPr>
              <a:t>   from water lost through urination</a:t>
            </a:r>
            <a:endParaRPr sz="1300">
              <a:solidFill>
                <a:srgbClr val="434343"/>
              </a:solidFill>
              <a:latin typeface="Oxygen"/>
              <a:ea typeface="Oxygen"/>
              <a:cs typeface="Oxygen"/>
              <a:sym typeface="Oxygen"/>
            </a:endParaRPr>
          </a:p>
          <a:p>
            <a:pPr indent="0" lvl="0" marL="0" marR="0" rtl="0" algn="l">
              <a:lnSpc>
                <a:spcPct val="100000"/>
              </a:lnSpc>
              <a:spcBef>
                <a:spcPts val="0"/>
              </a:spcBef>
              <a:spcAft>
                <a:spcPts val="0"/>
              </a:spcAft>
              <a:buNone/>
            </a:pPr>
            <a:r>
              <a:t/>
            </a:r>
            <a:endParaRPr sz="1000">
              <a:latin typeface="Oxygen"/>
              <a:ea typeface="Oxygen"/>
              <a:cs typeface="Oxygen"/>
              <a:sym typeface="Oxygen"/>
            </a:endParaRPr>
          </a:p>
        </p:txBody>
      </p:sp>
      <p:sp>
        <p:nvSpPr>
          <p:cNvPr id="118" name="Google Shape;118;p15"/>
          <p:cNvSpPr/>
          <p:nvPr/>
        </p:nvSpPr>
        <p:spPr>
          <a:xfrm>
            <a:off x="370725" y="129525"/>
            <a:ext cx="3627747" cy="418878"/>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B373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lang="en" sz="1700">
                <a:solidFill>
                  <a:schemeClr val="lt1"/>
                </a:solidFill>
                <a:latin typeface="Oxygen"/>
                <a:ea typeface="Oxygen"/>
                <a:cs typeface="Oxygen"/>
                <a:sym typeface="Oxygen"/>
              </a:rPr>
              <a:t>GFR (Glomerular Filtration Rate)</a:t>
            </a:r>
            <a:endParaRPr b="1" sz="1700">
              <a:solidFill>
                <a:schemeClr val="lt1"/>
              </a:solidFill>
              <a:latin typeface="Oxygen"/>
              <a:ea typeface="Oxygen"/>
              <a:cs typeface="Oxygen"/>
              <a:sym typeface="Oxygen"/>
            </a:endParaRPr>
          </a:p>
        </p:txBody>
      </p:sp>
      <p:sp>
        <p:nvSpPr>
          <p:cNvPr id="119" name="Google Shape;119;p15"/>
          <p:cNvSpPr txBox="1"/>
          <p:nvPr/>
        </p:nvSpPr>
        <p:spPr>
          <a:xfrm>
            <a:off x="485600" y="4574925"/>
            <a:ext cx="4067100" cy="318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solidFill>
                  <a:srgbClr val="0B5394"/>
                </a:solidFill>
                <a:latin typeface="Oxygen"/>
                <a:ea typeface="Oxygen"/>
                <a:cs typeface="Oxygen"/>
                <a:sym typeface="Oxygen"/>
              </a:rPr>
              <a:t>GFR= 125 ML/MIN</a:t>
            </a:r>
            <a:endParaRPr b="1" sz="1500">
              <a:solidFill>
                <a:srgbClr val="0B5394"/>
              </a:solidFill>
              <a:latin typeface="Oxygen"/>
              <a:ea typeface="Oxygen"/>
              <a:cs typeface="Oxygen"/>
              <a:sym typeface="Oxygen"/>
            </a:endParaRPr>
          </a:p>
          <a:p>
            <a:pPr indent="0" lvl="0" marL="0" rtl="0" algn="l">
              <a:spcBef>
                <a:spcPts val="0"/>
              </a:spcBef>
              <a:spcAft>
                <a:spcPts val="0"/>
              </a:spcAft>
              <a:buNone/>
            </a:pPr>
            <a:r>
              <a:t/>
            </a:r>
            <a:endParaRPr b="1" sz="1500">
              <a:solidFill>
                <a:srgbClr val="0B5394"/>
              </a:solidFill>
              <a:latin typeface="Oxygen"/>
              <a:ea typeface="Oxygen"/>
              <a:cs typeface="Oxygen"/>
              <a:sym typeface="Oxygen"/>
            </a:endParaRPr>
          </a:p>
          <a:p>
            <a:pPr indent="0" lvl="0" marL="0" rtl="0" algn="l">
              <a:spcBef>
                <a:spcPts val="0"/>
              </a:spcBef>
              <a:spcAft>
                <a:spcPts val="0"/>
              </a:spcAft>
              <a:buNone/>
            </a:pPr>
            <a:r>
              <a:rPr b="1" lang="en" sz="1500">
                <a:solidFill>
                  <a:srgbClr val="0B5394"/>
                </a:solidFill>
                <a:latin typeface="Oxygen"/>
                <a:ea typeface="Oxygen"/>
                <a:cs typeface="Oxygen"/>
                <a:sym typeface="Oxygen"/>
              </a:rPr>
              <a:t>• OR 125X60X24=180000=180 L/DAY </a:t>
            </a:r>
            <a:endParaRPr b="1" sz="1500">
              <a:solidFill>
                <a:srgbClr val="0B5394"/>
              </a:solidFill>
              <a:latin typeface="Oxygen"/>
              <a:ea typeface="Oxygen"/>
              <a:cs typeface="Oxygen"/>
              <a:sym typeface="Oxygen"/>
            </a:endParaRPr>
          </a:p>
          <a:p>
            <a:pPr indent="0" lvl="0" marL="0" rtl="0" algn="l">
              <a:spcBef>
                <a:spcPts val="0"/>
              </a:spcBef>
              <a:spcAft>
                <a:spcPts val="0"/>
              </a:spcAft>
              <a:buNone/>
            </a:pPr>
            <a:r>
              <a:t/>
            </a:r>
            <a:endParaRPr b="1" sz="1500">
              <a:solidFill>
                <a:srgbClr val="0B5394"/>
              </a:solidFill>
              <a:latin typeface="Oxygen"/>
              <a:ea typeface="Oxygen"/>
              <a:cs typeface="Oxygen"/>
              <a:sym typeface="Oxygen"/>
            </a:endParaRPr>
          </a:p>
          <a:p>
            <a:pPr indent="0" lvl="0" marL="0" rtl="0" algn="l">
              <a:spcBef>
                <a:spcPts val="0"/>
              </a:spcBef>
              <a:spcAft>
                <a:spcPts val="0"/>
              </a:spcAft>
              <a:buNone/>
            </a:pPr>
            <a:r>
              <a:rPr b="1" lang="en" sz="1500">
                <a:solidFill>
                  <a:srgbClr val="0B5394"/>
                </a:solidFill>
                <a:latin typeface="Oxygen"/>
                <a:ea typeface="Oxygen"/>
                <a:cs typeface="Oxygen"/>
                <a:sym typeface="Oxygen"/>
              </a:rPr>
              <a:t>• Normal Urinary Output = 1.5 L/day </a:t>
            </a:r>
            <a:endParaRPr b="1" sz="1500">
              <a:solidFill>
                <a:srgbClr val="0B5394"/>
              </a:solidFill>
              <a:latin typeface="Oxygen"/>
              <a:ea typeface="Oxygen"/>
              <a:cs typeface="Oxygen"/>
              <a:sym typeface="Oxygen"/>
            </a:endParaRPr>
          </a:p>
          <a:p>
            <a:pPr indent="0" lvl="0" marL="0" rtl="0" algn="l">
              <a:spcBef>
                <a:spcPts val="0"/>
              </a:spcBef>
              <a:spcAft>
                <a:spcPts val="0"/>
              </a:spcAft>
              <a:buNone/>
            </a:pPr>
            <a:r>
              <a:t/>
            </a:r>
            <a:endParaRPr b="1" sz="1500">
              <a:solidFill>
                <a:srgbClr val="0B5394"/>
              </a:solidFill>
              <a:latin typeface="Oxygen"/>
              <a:ea typeface="Oxygen"/>
              <a:cs typeface="Oxygen"/>
              <a:sym typeface="Oxygen"/>
            </a:endParaRPr>
          </a:p>
          <a:p>
            <a:pPr indent="0" lvl="0" marL="0" rtl="0" algn="l">
              <a:spcBef>
                <a:spcPts val="0"/>
              </a:spcBef>
              <a:spcAft>
                <a:spcPts val="0"/>
              </a:spcAft>
              <a:buNone/>
            </a:pPr>
            <a:r>
              <a:rPr b="1" lang="en" sz="1500">
                <a:solidFill>
                  <a:srgbClr val="0B5394"/>
                </a:solidFill>
                <a:latin typeface="Oxygen"/>
                <a:ea typeface="Oxygen"/>
                <a:cs typeface="Oxygen"/>
                <a:sym typeface="Oxygen"/>
              </a:rPr>
              <a:t>• Daily Reabsorption 180-1.5=178.5 L/day </a:t>
            </a:r>
            <a:endParaRPr b="1" sz="1500">
              <a:solidFill>
                <a:srgbClr val="0B5394"/>
              </a:solidFill>
              <a:latin typeface="Oxygen"/>
              <a:ea typeface="Oxygen"/>
              <a:cs typeface="Oxygen"/>
              <a:sym typeface="Oxygen"/>
            </a:endParaRPr>
          </a:p>
          <a:p>
            <a:pPr indent="0" lvl="0" marL="0" rtl="0" algn="l">
              <a:spcBef>
                <a:spcPts val="0"/>
              </a:spcBef>
              <a:spcAft>
                <a:spcPts val="0"/>
              </a:spcAft>
              <a:buNone/>
            </a:pPr>
            <a:r>
              <a:t/>
            </a:r>
            <a:endParaRPr b="1" sz="1500">
              <a:solidFill>
                <a:srgbClr val="0B5394"/>
              </a:solidFill>
              <a:latin typeface="Oxygen"/>
              <a:ea typeface="Oxygen"/>
              <a:cs typeface="Oxygen"/>
              <a:sym typeface="Oxygen"/>
            </a:endParaRPr>
          </a:p>
          <a:p>
            <a:pPr indent="0" lvl="0" marL="0" rtl="0" algn="l">
              <a:spcBef>
                <a:spcPts val="0"/>
              </a:spcBef>
              <a:spcAft>
                <a:spcPts val="0"/>
              </a:spcAft>
              <a:buNone/>
            </a:pPr>
            <a:r>
              <a:rPr b="1" lang="en" sz="1500">
                <a:solidFill>
                  <a:srgbClr val="0B5394"/>
                </a:solidFill>
                <a:latin typeface="Oxygen"/>
                <a:ea typeface="Oxygen"/>
                <a:cs typeface="Oxygen"/>
                <a:sym typeface="Oxygen"/>
              </a:rPr>
              <a:t>• Percent Reabsorbed =178.5/180x100=99.2%</a:t>
            </a:r>
            <a:endParaRPr b="1" sz="1500">
              <a:solidFill>
                <a:srgbClr val="0B5394"/>
              </a:solidFill>
              <a:latin typeface="Oxygen"/>
              <a:ea typeface="Oxygen"/>
              <a:cs typeface="Oxygen"/>
              <a:sym typeface="Oxygen"/>
            </a:endParaRPr>
          </a:p>
          <a:p>
            <a:pPr indent="0" lvl="0" marL="0" rtl="0" algn="l">
              <a:spcBef>
                <a:spcPts val="0"/>
              </a:spcBef>
              <a:spcAft>
                <a:spcPts val="0"/>
              </a:spcAft>
              <a:buNone/>
            </a:pPr>
            <a:r>
              <a:t/>
            </a:r>
            <a:endParaRPr b="1" sz="1500">
              <a:solidFill>
                <a:srgbClr val="0B5394"/>
              </a:solidFill>
              <a:latin typeface="Oxygen"/>
              <a:ea typeface="Oxygen"/>
              <a:cs typeface="Oxygen"/>
              <a:sym typeface="Oxygen"/>
            </a:endParaRPr>
          </a:p>
          <a:p>
            <a:pPr indent="0" lvl="0" marL="0" rtl="0" algn="l">
              <a:spcBef>
                <a:spcPts val="0"/>
              </a:spcBef>
              <a:spcAft>
                <a:spcPts val="0"/>
              </a:spcAft>
              <a:buNone/>
            </a:pPr>
            <a:r>
              <a:rPr b="1" lang="en" sz="1500">
                <a:solidFill>
                  <a:srgbClr val="0B5394"/>
                </a:solidFill>
                <a:latin typeface="Oxygen"/>
                <a:ea typeface="Oxygen"/>
                <a:cs typeface="Oxygen"/>
                <a:sym typeface="Oxygen"/>
              </a:rPr>
              <a:t>• Percent Excreted = 100-99.2=0.8%</a:t>
            </a:r>
            <a:endParaRPr b="1" sz="1500">
              <a:solidFill>
                <a:srgbClr val="0B5394"/>
              </a:solidFill>
              <a:latin typeface="Oxygen"/>
              <a:ea typeface="Oxygen"/>
              <a:cs typeface="Oxygen"/>
              <a:sym typeface="Oxygen"/>
            </a:endParaRPr>
          </a:p>
          <a:p>
            <a:pPr indent="0" lvl="0" marL="0" rtl="0" algn="l">
              <a:spcBef>
                <a:spcPts val="0"/>
              </a:spcBef>
              <a:spcAft>
                <a:spcPts val="0"/>
              </a:spcAft>
              <a:buNone/>
            </a:pPr>
            <a:r>
              <a:rPr b="1" lang="en" sz="1500">
                <a:solidFill>
                  <a:srgbClr val="0B5394"/>
                </a:solidFill>
                <a:latin typeface="Oxygen"/>
                <a:ea typeface="Oxygen"/>
                <a:cs typeface="Oxygen"/>
                <a:sym typeface="Oxygen"/>
              </a:rPr>
              <a:t>(Less than 1 % becomes urine)</a:t>
            </a:r>
            <a:endParaRPr b="1" sz="1500">
              <a:solidFill>
                <a:srgbClr val="0B5394"/>
              </a:solidFill>
              <a:latin typeface="Oxygen"/>
              <a:ea typeface="Oxygen"/>
              <a:cs typeface="Oxygen"/>
              <a:sym typeface="Oxygen"/>
            </a:endParaRPr>
          </a:p>
        </p:txBody>
      </p:sp>
      <p:pic>
        <p:nvPicPr>
          <p:cNvPr id="120" name="Google Shape;120;p15"/>
          <p:cNvPicPr preferRelativeResize="0"/>
          <p:nvPr/>
        </p:nvPicPr>
        <p:blipFill rotWithShape="1">
          <a:blip r:embed="rId3">
            <a:alphaModFix/>
          </a:blip>
          <a:srcRect b="0" l="0" r="1864" t="0"/>
          <a:stretch/>
        </p:blipFill>
        <p:spPr>
          <a:xfrm>
            <a:off x="485599" y="2176800"/>
            <a:ext cx="5839450" cy="2199950"/>
          </a:xfrm>
          <a:prstGeom prst="rect">
            <a:avLst/>
          </a:prstGeom>
          <a:noFill/>
          <a:ln cap="flat" cmpd="sng" w="9525">
            <a:solidFill>
              <a:srgbClr val="5B0F00"/>
            </a:solidFill>
            <a:prstDash val="solid"/>
            <a:round/>
            <a:headEnd len="sm" w="sm" type="none"/>
            <a:tailEnd len="sm" w="sm" type="none"/>
          </a:ln>
        </p:spPr>
      </p:pic>
      <p:sp>
        <p:nvSpPr>
          <p:cNvPr id="121" name="Google Shape;121;p15"/>
          <p:cNvSpPr txBox="1"/>
          <p:nvPr/>
        </p:nvSpPr>
        <p:spPr>
          <a:xfrm>
            <a:off x="232625" y="7614200"/>
            <a:ext cx="6557700" cy="1985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accent3"/>
                </a:solidFill>
                <a:latin typeface="Oxygen"/>
                <a:ea typeface="Oxygen"/>
                <a:cs typeface="Oxygen"/>
                <a:sym typeface="Oxygen"/>
              </a:rPr>
              <a:t>20% of the cardiac output (5 L)  goes to the kidneys. So 20% of 5 Liters is 1000 ml of blood. Blood composed of plasma and cells . And because cells don’t get filtered due to they are large in size. So 1000 ml of blood composed of 400 ml are cells, and 600 ml is plasma. </a:t>
            </a:r>
            <a:endParaRPr sz="1300">
              <a:solidFill>
                <a:schemeClr val="accent3"/>
              </a:solidFill>
              <a:latin typeface="Oxygen"/>
              <a:ea typeface="Oxygen"/>
              <a:cs typeface="Oxygen"/>
              <a:sym typeface="Oxygen"/>
            </a:endParaRPr>
          </a:p>
          <a:p>
            <a:pPr indent="0" lvl="0" marL="0" rtl="0" algn="l">
              <a:spcBef>
                <a:spcPts val="0"/>
              </a:spcBef>
              <a:spcAft>
                <a:spcPts val="0"/>
              </a:spcAft>
              <a:buNone/>
            </a:pPr>
            <a:r>
              <a:rPr lang="en" sz="1300">
                <a:solidFill>
                  <a:schemeClr val="accent3"/>
                </a:solidFill>
                <a:latin typeface="Oxygen"/>
                <a:ea typeface="Oxygen"/>
                <a:cs typeface="Oxygen"/>
                <a:sym typeface="Oxygen"/>
              </a:rPr>
              <a:t>1)600 ml of  Plasma will go to the kidneys. </a:t>
            </a:r>
            <a:endParaRPr sz="1300">
              <a:solidFill>
                <a:schemeClr val="accent3"/>
              </a:solidFill>
              <a:latin typeface="Oxygen"/>
              <a:ea typeface="Oxygen"/>
              <a:cs typeface="Oxygen"/>
              <a:sym typeface="Oxygen"/>
            </a:endParaRPr>
          </a:p>
          <a:p>
            <a:pPr indent="0" lvl="0" marL="0" rtl="0" algn="l">
              <a:spcBef>
                <a:spcPts val="0"/>
              </a:spcBef>
              <a:spcAft>
                <a:spcPts val="0"/>
              </a:spcAft>
              <a:buNone/>
            </a:pPr>
            <a:r>
              <a:rPr lang="en" sz="1300">
                <a:solidFill>
                  <a:schemeClr val="accent3"/>
                </a:solidFill>
                <a:latin typeface="Oxygen"/>
                <a:ea typeface="Oxygen"/>
                <a:cs typeface="Oxygen"/>
                <a:sym typeface="Oxygen"/>
              </a:rPr>
              <a:t>2)Only 20% will get filtered  (Note that 600 ml x 20% = 120-125 ml/min, which is the GFR). </a:t>
            </a:r>
            <a:endParaRPr sz="1300">
              <a:solidFill>
                <a:schemeClr val="accent3"/>
              </a:solidFill>
              <a:latin typeface="Oxygen"/>
              <a:ea typeface="Oxygen"/>
              <a:cs typeface="Oxygen"/>
              <a:sym typeface="Oxygen"/>
            </a:endParaRPr>
          </a:p>
          <a:p>
            <a:pPr indent="0" lvl="0" marL="0" rtl="0" algn="l">
              <a:spcBef>
                <a:spcPts val="0"/>
              </a:spcBef>
              <a:spcAft>
                <a:spcPts val="0"/>
              </a:spcAft>
              <a:buNone/>
            </a:pPr>
            <a:r>
              <a:rPr lang="en" sz="1300">
                <a:solidFill>
                  <a:schemeClr val="accent3"/>
                </a:solidFill>
                <a:latin typeface="Oxygen"/>
                <a:ea typeface="Oxygen"/>
                <a:cs typeface="Oxygen"/>
                <a:sym typeface="Oxygen"/>
              </a:rPr>
              <a:t>3)19% will get reabsorbed .</a:t>
            </a:r>
            <a:endParaRPr sz="1300">
              <a:solidFill>
                <a:schemeClr val="accent3"/>
              </a:solidFill>
              <a:latin typeface="Oxygen"/>
              <a:ea typeface="Oxygen"/>
              <a:cs typeface="Oxygen"/>
              <a:sym typeface="Oxygen"/>
            </a:endParaRPr>
          </a:p>
          <a:p>
            <a:pPr indent="0" lvl="0" marL="0" rtl="0" algn="l">
              <a:spcBef>
                <a:spcPts val="0"/>
              </a:spcBef>
              <a:spcAft>
                <a:spcPts val="0"/>
              </a:spcAft>
              <a:buNone/>
            </a:pPr>
            <a:r>
              <a:rPr lang="en" sz="1300">
                <a:solidFill>
                  <a:schemeClr val="accent3"/>
                </a:solidFill>
                <a:latin typeface="Oxygen"/>
                <a:ea typeface="Oxygen"/>
                <a:cs typeface="Oxygen"/>
                <a:sym typeface="Oxygen"/>
              </a:rPr>
              <a:t>4. 1% will be excreted in urine.</a:t>
            </a:r>
            <a:endParaRPr sz="1300">
              <a:solidFill>
                <a:schemeClr val="accent3"/>
              </a:solidFill>
              <a:latin typeface="Oxygen"/>
              <a:ea typeface="Oxygen"/>
              <a:cs typeface="Oxygen"/>
              <a:sym typeface="Oxygen"/>
            </a:endParaRPr>
          </a:p>
        </p:txBody>
      </p:sp>
      <p:pic>
        <p:nvPicPr>
          <p:cNvPr id="122" name="Google Shape;122;p15"/>
          <p:cNvPicPr preferRelativeResize="0"/>
          <p:nvPr/>
        </p:nvPicPr>
        <p:blipFill>
          <a:blip r:embed="rId4">
            <a:alphaModFix/>
          </a:blip>
          <a:stretch>
            <a:fillRect/>
          </a:stretch>
        </p:blipFill>
        <p:spPr>
          <a:xfrm>
            <a:off x="4451550" y="4529150"/>
            <a:ext cx="2338775" cy="27300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6"/>
          <p:cNvSpPr/>
          <p:nvPr/>
        </p:nvSpPr>
        <p:spPr>
          <a:xfrm>
            <a:off x="6048496" y="-238225"/>
            <a:ext cx="570900" cy="1381500"/>
          </a:xfrm>
          <a:prstGeom prst="roundRect">
            <a:avLst>
              <a:gd fmla="val 16667" name="adj"/>
            </a:avLst>
          </a:prstGeom>
          <a:solidFill>
            <a:srgbClr val="D7DAE1">
              <a:alpha val="8353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lang="en" sz="4800">
                <a:solidFill>
                  <a:srgbClr val="CF8A87"/>
                </a:solidFill>
                <a:latin typeface="Open Sans"/>
                <a:ea typeface="Open Sans"/>
                <a:cs typeface="Open Sans"/>
                <a:sym typeface="Open Sans"/>
              </a:rPr>
              <a:t>2</a:t>
            </a:r>
            <a:endParaRPr b="1" i="0" sz="4800" u="none" cap="none" strike="noStrike">
              <a:solidFill>
                <a:srgbClr val="CF8A87"/>
              </a:solidFill>
              <a:latin typeface="Open Sans"/>
              <a:ea typeface="Open Sans"/>
              <a:cs typeface="Open Sans"/>
              <a:sym typeface="Open Sans"/>
            </a:endParaRPr>
          </a:p>
        </p:txBody>
      </p:sp>
      <p:sp>
        <p:nvSpPr>
          <p:cNvPr id="128" name="Google Shape;128;p16"/>
          <p:cNvSpPr/>
          <p:nvPr/>
        </p:nvSpPr>
        <p:spPr>
          <a:xfrm>
            <a:off x="4829450" y="113750"/>
            <a:ext cx="989100" cy="349500"/>
          </a:xfrm>
          <a:prstGeom prst="round2DiagRect">
            <a:avLst>
              <a:gd fmla="val 50000" name="adj1"/>
              <a:gd fmla="val 50000" name="adj2"/>
            </a:avLst>
          </a:prstGeom>
          <a:solidFill>
            <a:srgbClr val="FFFFFF"/>
          </a:solidFill>
          <a:ln cap="flat" cmpd="sng" w="9525">
            <a:solidFill>
              <a:srgbClr val="A64D79"/>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0B5394"/>
                </a:solidFill>
                <a:latin typeface="Bebas Neue"/>
                <a:ea typeface="Bebas Neue"/>
                <a:cs typeface="Bebas Neue"/>
                <a:sym typeface="Bebas Neue"/>
              </a:rPr>
              <a:t>Boy’s slide </a:t>
            </a:r>
            <a:endParaRPr sz="1000">
              <a:solidFill>
                <a:srgbClr val="0B5394"/>
              </a:solidFill>
              <a:latin typeface="Bebas Neue"/>
              <a:ea typeface="Bebas Neue"/>
              <a:cs typeface="Bebas Neue"/>
              <a:sym typeface="Bebas Neue"/>
            </a:endParaRPr>
          </a:p>
        </p:txBody>
      </p:sp>
      <p:graphicFrame>
        <p:nvGraphicFramePr>
          <p:cNvPr id="129" name="Google Shape;129;p16"/>
          <p:cNvGraphicFramePr/>
          <p:nvPr/>
        </p:nvGraphicFramePr>
        <p:xfrm>
          <a:off x="76200" y="550200"/>
          <a:ext cx="3000000" cy="3000000"/>
        </p:xfrm>
        <a:graphic>
          <a:graphicData uri="http://schemas.openxmlformats.org/drawingml/2006/table">
            <a:tbl>
              <a:tblPr>
                <a:noFill/>
                <a:tableStyleId>{F3799AEA-7D3F-4C2D-8683-D9D5EF277136}</a:tableStyleId>
              </a:tblPr>
              <a:tblGrid>
                <a:gridCol w="1479175"/>
                <a:gridCol w="1479175"/>
                <a:gridCol w="1479175"/>
                <a:gridCol w="1479175"/>
              </a:tblGrid>
              <a:tr h="609575">
                <a:tc>
                  <a:txBody>
                    <a:bodyPr/>
                    <a:lstStyle/>
                    <a:p>
                      <a:pPr indent="0" lvl="0" marL="0" rtl="0" algn="ctr">
                        <a:spcBef>
                          <a:spcPts val="0"/>
                        </a:spcBef>
                        <a:spcAft>
                          <a:spcPts val="0"/>
                        </a:spcAft>
                        <a:buNone/>
                      </a:pPr>
                      <a:r>
                        <a:rPr lang="en">
                          <a:solidFill>
                            <a:schemeClr val="lt1"/>
                          </a:solidFill>
                          <a:latin typeface="Open Sans"/>
                          <a:ea typeface="Open Sans"/>
                          <a:cs typeface="Open Sans"/>
                          <a:sym typeface="Open Sans"/>
                        </a:rPr>
                        <a:t>SUBSTANCE</a:t>
                      </a:r>
                      <a:endParaRPr>
                        <a:solidFill>
                          <a:schemeClr val="lt1"/>
                        </a:solidFill>
                        <a:latin typeface="Open Sans"/>
                        <a:ea typeface="Open Sans"/>
                        <a:cs typeface="Open Sans"/>
                        <a:sym typeface="Open Sans"/>
                      </a:endParaRPr>
                    </a:p>
                  </a:txBody>
                  <a:tcPr marT="91425" marB="91425" marR="91425" marL="91425" anchor="ctr">
                    <a:lnB cap="flat" cmpd="sng" w="9525">
                      <a:solidFill>
                        <a:schemeClr val="accent3"/>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None/>
                      </a:pPr>
                      <a:r>
                        <a:rPr lang="en">
                          <a:solidFill>
                            <a:schemeClr val="lt1"/>
                          </a:solidFill>
                          <a:latin typeface="Open Sans"/>
                          <a:ea typeface="Open Sans"/>
                          <a:cs typeface="Open Sans"/>
                          <a:sym typeface="Open Sans"/>
                        </a:rPr>
                        <a:t>MOLECULAR</a:t>
                      </a:r>
                      <a:endParaRPr>
                        <a:solidFill>
                          <a:schemeClr val="lt1"/>
                        </a:solidFill>
                        <a:latin typeface="Open Sans"/>
                        <a:ea typeface="Open Sans"/>
                        <a:cs typeface="Open Sans"/>
                        <a:sym typeface="Open Sans"/>
                      </a:endParaRPr>
                    </a:p>
                    <a:p>
                      <a:pPr indent="0" lvl="0" marL="0" rtl="0" algn="ctr">
                        <a:spcBef>
                          <a:spcPts val="0"/>
                        </a:spcBef>
                        <a:spcAft>
                          <a:spcPts val="0"/>
                        </a:spcAft>
                        <a:buNone/>
                      </a:pPr>
                      <a:r>
                        <a:rPr lang="en">
                          <a:solidFill>
                            <a:schemeClr val="lt1"/>
                          </a:solidFill>
                          <a:latin typeface="Open Sans"/>
                          <a:ea typeface="Open Sans"/>
                          <a:cs typeface="Open Sans"/>
                          <a:sym typeface="Open Sans"/>
                        </a:rPr>
                        <a:t>WEIGHT</a:t>
                      </a:r>
                      <a:endParaRPr>
                        <a:solidFill>
                          <a:schemeClr val="lt1"/>
                        </a:solidFill>
                        <a:latin typeface="Open Sans"/>
                        <a:ea typeface="Open Sans"/>
                        <a:cs typeface="Open Sans"/>
                        <a:sym typeface="Open Sans"/>
                      </a:endParaRPr>
                    </a:p>
                  </a:txBody>
                  <a:tcPr marT="91425" marB="91425" marR="91425" marL="91425" anchor="ctr">
                    <a:lnB cap="flat" cmpd="sng" w="9525">
                      <a:solidFill>
                        <a:schemeClr val="accent3"/>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None/>
                      </a:pPr>
                      <a:r>
                        <a:rPr lang="en">
                          <a:solidFill>
                            <a:schemeClr val="lt1"/>
                          </a:solidFill>
                          <a:latin typeface="Open Sans"/>
                          <a:ea typeface="Open Sans"/>
                          <a:cs typeface="Open Sans"/>
                          <a:sym typeface="Open Sans"/>
                        </a:rPr>
                        <a:t>MOLECULAR</a:t>
                      </a:r>
                      <a:endParaRPr>
                        <a:solidFill>
                          <a:schemeClr val="lt1"/>
                        </a:solidFill>
                        <a:latin typeface="Open Sans"/>
                        <a:ea typeface="Open Sans"/>
                        <a:cs typeface="Open Sans"/>
                        <a:sym typeface="Open Sans"/>
                      </a:endParaRPr>
                    </a:p>
                    <a:p>
                      <a:pPr indent="0" lvl="0" marL="0" rtl="0" algn="ctr">
                        <a:spcBef>
                          <a:spcPts val="0"/>
                        </a:spcBef>
                        <a:spcAft>
                          <a:spcPts val="0"/>
                        </a:spcAft>
                        <a:buNone/>
                      </a:pPr>
                      <a:r>
                        <a:rPr lang="en">
                          <a:solidFill>
                            <a:schemeClr val="lt1"/>
                          </a:solidFill>
                          <a:latin typeface="Open Sans"/>
                          <a:ea typeface="Open Sans"/>
                          <a:cs typeface="Open Sans"/>
                          <a:sym typeface="Open Sans"/>
                        </a:rPr>
                        <a:t>SIZE nm</a:t>
                      </a:r>
                      <a:endParaRPr>
                        <a:solidFill>
                          <a:schemeClr val="lt1"/>
                        </a:solidFill>
                        <a:latin typeface="Open Sans"/>
                        <a:ea typeface="Open Sans"/>
                        <a:cs typeface="Open Sans"/>
                        <a:sym typeface="Open Sans"/>
                      </a:endParaRPr>
                    </a:p>
                  </a:txBody>
                  <a:tcPr marT="91425" marB="91425" marR="91425" marL="91425" anchor="ctr">
                    <a:lnB cap="flat" cmpd="sng" w="9525">
                      <a:solidFill>
                        <a:schemeClr val="accent3"/>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None/>
                      </a:pPr>
                      <a:r>
                        <a:rPr lang="en">
                          <a:solidFill>
                            <a:schemeClr val="lt1"/>
                          </a:solidFill>
                          <a:latin typeface="Open Sans"/>
                          <a:ea typeface="Open Sans"/>
                          <a:cs typeface="Open Sans"/>
                          <a:sym typeface="Open Sans"/>
                        </a:rPr>
                        <a:t>FILTERABILITY</a:t>
                      </a:r>
                      <a:endParaRPr>
                        <a:solidFill>
                          <a:schemeClr val="lt1"/>
                        </a:solidFill>
                        <a:latin typeface="Open Sans"/>
                        <a:ea typeface="Open Sans"/>
                        <a:cs typeface="Open Sans"/>
                        <a:sym typeface="Open Sans"/>
                      </a:endParaRPr>
                    </a:p>
                  </a:txBody>
                  <a:tcPr marT="91425" marB="91425" marR="91425" marL="91425" anchor="ctr">
                    <a:lnB cap="flat" cmpd="sng" w="9525">
                      <a:solidFill>
                        <a:schemeClr val="accent3"/>
                      </a:solidFill>
                      <a:prstDash val="solid"/>
                      <a:round/>
                      <a:headEnd len="sm" w="sm" type="none"/>
                      <a:tailEnd len="sm" w="sm" type="none"/>
                    </a:lnB>
                    <a:solidFill>
                      <a:schemeClr val="dk1"/>
                    </a:solidFill>
                  </a:tcPr>
                </a:tc>
              </a:tr>
              <a:tr h="396200">
                <a:tc>
                  <a:txBody>
                    <a:bodyPr/>
                    <a:lstStyle/>
                    <a:p>
                      <a:pPr indent="0" lvl="0" marL="0" rtl="0" algn="ctr">
                        <a:spcBef>
                          <a:spcPts val="0"/>
                        </a:spcBef>
                        <a:spcAft>
                          <a:spcPts val="0"/>
                        </a:spcAft>
                        <a:buNone/>
                      </a:pPr>
                      <a:r>
                        <a:rPr lang="en">
                          <a:latin typeface="Open Sans"/>
                          <a:ea typeface="Open Sans"/>
                          <a:cs typeface="Open Sans"/>
                          <a:sym typeface="Open Sans"/>
                        </a:rPr>
                        <a:t>Water</a:t>
                      </a:r>
                      <a:endParaRPr>
                        <a:latin typeface="Open Sans"/>
                        <a:ea typeface="Open Sans"/>
                        <a:cs typeface="Open Sans"/>
                        <a:sym typeface="Open Sans"/>
                      </a:endParaRPr>
                    </a:p>
                  </a:txBody>
                  <a:tcPr marT="91425" marB="9142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solidFill>
                      <a:srgbClr val="E2D0D0"/>
                    </a:solidFill>
                  </a:tcPr>
                </a:tc>
                <a:tc>
                  <a:txBody>
                    <a:bodyPr/>
                    <a:lstStyle/>
                    <a:p>
                      <a:pPr indent="0" lvl="0" marL="0" rtl="0" algn="ctr">
                        <a:spcBef>
                          <a:spcPts val="0"/>
                        </a:spcBef>
                        <a:spcAft>
                          <a:spcPts val="0"/>
                        </a:spcAft>
                        <a:buNone/>
                      </a:pPr>
                      <a:r>
                        <a:rPr lang="en">
                          <a:latin typeface="Open Sans"/>
                          <a:ea typeface="Open Sans"/>
                          <a:cs typeface="Open Sans"/>
                          <a:sym typeface="Open Sans"/>
                        </a:rPr>
                        <a:t>18</a:t>
                      </a:r>
                      <a:endParaRPr>
                        <a:latin typeface="Open Sans"/>
                        <a:ea typeface="Open Sans"/>
                        <a:cs typeface="Open Sans"/>
                        <a:sym typeface="Open Sans"/>
                      </a:endParaRPr>
                    </a:p>
                  </a:txBody>
                  <a:tcPr marT="91425" marB="9142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solidFill>
                      <a:srgbClr val="F5EFEE"/>
                    </a:solidFill>
                  </a:tcPr>
                </a:tc>
                <a:tc>
                  <a:txBody>
                    <a:bodyPr/>
                    <a:lstStyle/>
                    <a:p>
                      <a:pPr indent="0" lvl="0" marL="0" rtl="0" algn="ctr">
                        <a:spcBef>
                          <a:spcPts val="0"/>
                        </a:spcBef>
                        <a:spcAft>
                          <a:spcPts val="0"/>
                        </a:spcAft>
                        <a:buNone/>
                      </a:pPr>
                      <a:r>
                        <a:rPr lang="en">
                          <a:latin typeface="Open Sans"/>
                          <a:ea typeface="Open Sans"/>
                          <a:cs typeface="Open Sans"/>
                          <a:sym typeface="Open Sans"/>
                        </a:rPr>
                        <a:t>0,15</a:t>
                      </a:r>
                      <a:endParaRPr>
                        <a:latin typeface="Open Sans"/>
                        <a:ea typeface="Open Sans"/>
                        <a:cs typeface="Open Sans"/>
                        <a:sym typeface="Open Sans"/>
                      </a:endParaRPr>
                    </a:p>
                  </a:txBody>
                  <a:tcPr marT="91425" marB="9142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solidFill>
                      <a:srgbClr val="F5EFEE"/>
                    </a:solidFill>
                  </a:tcPr>
                </a:tc>
                <a:tc>
                  <a:txBody>
                    <a:bodyPr/>
                    <a:lstStyle/>
                    <a:p>
                      <a:pPr indent="0" lvl="0" marL="0" rtl="0" algn="ctr">
                        <a:spcBef>
                          <a:spcPts val="0"/>
                        </a:spcBef>
                        <a:spcAft>
                          <a:spcPts val="0"/>
                        </a:spcAft>
                        <a:buNone/>
                      </a:pPr>
                      <a:r>
                        <a:rPr lang="en">
                          <a:latin typeface="Open Sans"/>
                          <a:ea typeface="Open Sans"/>
                          <a:cs typeface="Open Sans"/>
                          <a:sym typeface="Open Sans"/>
                        </a:rPr>
                        <a:t>1.0</a:t>
                      </a:r>
                      <a:endParaRPr>
                        <a:latin typeface="Open Sans"/>
                        <a:ea typeface="Open Sans"/>
                        <a:cs typeface="Open Sans"/>
                        <a:sym typeface="Open Sans"/>
                      </a:endParaRPr>
                    </a:p>
                  </a:txBody>
                  <a:tcPr marT="91425" marB="9142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solidFill>
                      <a:srgbClr val="F5EFEE"/>
                    </a:solidFill>
                  </a:tcPr>
                </a:tc>
              </a:tr>
              <a:tr h="396200">
                <a:tc>
                  <a:txBody>
                    <a:bodyPr/>
                    <a:lstStyle/>
                    <a:p>
                      <a:pPr indent="0" lvl="0" marL="0" rtl="0" algn="ctr">
                        <a:spcBef>
                          <a:spcPts val="0"/>
                        </a:spcBef>
                        <a:spcAft>
                          <a:spcPts val="0"/>
                        </a:spcAft>
                        <a:buNone/>
                      </a:pPr>
                      <a:r>
                        <a:rPr lang="en">
                          <a:latin typeface="Open Sans"/>
                          <a:ea typeface="Open Sans"/>
                          <a:cs typeface="Open Sans"/>
                          <a:sym typeface="Open Sans"/>
                        </a:rPr>
                        <a:t>Sodium</a:t>
                      </a:r>
                      <a:endParaRPr>
                        <a:latin typeface="Open Sans"/>
                        <a:ea typeface="Open Sans"/>
                        <a:cs typeface="Open Sans"/>
                        <a:sym typeface="Open Sans"/>
                      </a:endParaRPr>
                    </a:p>
                  </a:txBody>
                  <a:tcPr marT="91425" marB="9142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solidFill>
                      <a:srgbClr val="E2D0D0"/>
                    </a:solidFill>
                  </a:tcPr>
                </a:tc>
                <a:tc>
                  <a:txBody>
                    <a:bodyPr/>
                    <a:lstStyle/>
                    <a:p>
                      <a:pPr indent="0" lvl="0" marL="0" rtl="0" algn="ctr">
                        <a:spcBef>
                          <a:spcPts val="0"/>
                        </a:spcBef>
                        <a:spcAft>
                          <a:spcPts val="0"/>
                        </a:spcAft>
                        <a:buNone/>
                      </a:pPr>
                      <a:r>
                        <a:rPr lang="en">
                          <a:latin typeface="Open Sans"/>
                          <a:ea typeface="Open Sans"/>
                          <a:cs typeface="Open Sans"/>
                          <a:sym typeface="Open Sans"/>
                        </a:rPr>
                        <a:t>23</a:t>
                      </a:r>
                      <a:endParaRPr>
                        <a:latin typeface="Open Sans"/>
                        <a:ea typeface="Open Sans"/>
                        <a:cs typeface="Open Sans"/>
                        <a:sym typeface="Open Sans"/>
                      </a:endParaRPr>
                    </a:p>
                  </a:txBody>
                  <a:tcPr marT="91425" marB="9142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solidFill>
                      <a:srgbClr val="F5EFEE"/>
                    </a:solidFill>
                  </a:tcPr>
                </a:tc>
                <a:tc>
                  <a:txBody>
                    <a:bodyPr/>
                    <a:lstStyle/>
                    <a:p>
                      <a:pPr indent="0" lvl="0" marL="0" rtl="0" algn="ctr">
                        <a:spcBef>
                          <a:spcPts val="0"/>
                        </a:spcBef>
                        <a:spcAft>
                          <a:spcPts val="0"/>
                        </a:spcAft>
                        <a:buNone/>
                      </a:pPr>
                      <a:r>
                        <a:rPr lang="en">
                          <a:latin typeface="Open Sans"/>
                          <a:ea typeface="Open Sans"/>
                          <a:cs typeface="Open Sans"/>
                          <a:sym typeface="Open Sans"/>
                        </a:rPr>
                        <a:t>0,1</a:t>
                      </a:r>
                      <a:endParaRPr>
                        <a:latin typeface="Open Sans"/>
                        <a:ea typeface="Open Sans"/>
                        <a:cs typeface="Open Sans"/>
                        <a:sym typeface="Open Sans"/>
                      </a:endParaRPr>
                    </a:p>
                  </a:txBody>
                  <a:tcPr marT="91425" marB="9142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solidFill>
                      <a:srgbClr val="F5EFEE"/>
                    </a:solidFill>
                  </a:tcPr>
                </a:tc>
                <a:tc>
                  <a:txBody>
                    <a:bodyPr/>
                    <a:lstStyle/>
                    <a:p>
                      <a:pPr indent="0" lvl="0" marL="0" rtl="0" algn="ctr">
                        <a:spcBef>
                          <a:spcPts val="0"/>
                        </a:spcBef>
                        <a:spcAft>
                          <a:spcPts val="0"/>
                        </a:spcAft>
                        <a:buNone/>
                      </a:pPr>
                      <a:r>
                        <a:rPr lang="en">
                          <a:latin typeface="Open Sans"/>
                          <a:ea typeface="Open Sans"/>
                          <a:cs typeface="Open Sans"/>
                          <a:sym typeface="Open Sans"/>
                        </a:rPr>
                        <a:t>1.0</a:t>
                      </a:r>
                      <a:endParaRPr>
                        <a:latin typeface="Open Sans"/>
                        <a:ea typeface="Open Sans"/>
                        <a:cs typeface="Open Sans"/>
                        <a:sym typeface="Open Sans"/>
                      </a:endParaRPr>
                    </a:p>
                  </a:txBody>
                  <a:tcPr marT="91425" marB="9142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solidFill>
                      <a:srgbClr val="F5EFEE"/>
                    </a:solidFill>
                  </a:tcPr>
                </a:tc>
              </a:tr>
              <a:tr h="396200">
                <a:tc>
                  <a:txBody>
                    <a:bodyPr/>
                    <a:lstStyle/>
                    <a:p>
                      <a:pPr indent="0" lvl="0" marL="0" rtl="0" algn="ctr">
                        <a:spcBef>
                          <a:spcPts val="0"/>
                        </a:spcBef>
                        <a:spcAft>
                          <a:spcPts val="0"/>
                        </a:spcAft>
                        <a:buNone/>
                      </a:pPr>
                      <a:r>
                        <a:rPr lang="en">
                          <a:latin typeface="Open Sans"/>
                          <a:ea typeface="Open Sans"/>
                          <a:cs typeface="Open Sans"/>
                          <a:sym typeface="Open Sans"/>
                        </a:rPr>
                        <a:t>Glucose</a:t>
                      </a:r>
                      <a:endParaRPr>
                        <a:latin typeface="Open Sans"/>
                        <a:ea typeface="Open Sans"/>
                        <a:cs typeface="Open Sans"/>
                        <a:sym typeface="Open Sans"/>
                      </a:endParaRPr>
                    </a:p>
                  </a:txBody>
                  <a:tcPr marT="91425" marB="9142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solidFill>
                      <a:srgbClr val="E2D0D0"/>
                    </a:solidFill>
                  </a:tcPr>
                </a:tc>
                <a:tc>
                  <a:txBody>
                    <a:bodyPr/>
                    <a:lstStyle/>
                    <a:p>
                      <a:pPr indent="0" lvl="0" marL="0" rtl="0" algn="ctr">
                        <a:spcBef>
                          <a:spcPts val="0"/>
                        </a:spcBef>
                        <a:spcAft>
                          <a:spcPts val="0"/>
                        </a:spcAft>
                        <a:buNone/>
                      </a:pPr>
                      <a:r>
                        <a:rPr lang="en">
                          <a:latin typeface="Open Sans"/>
                          <a:ea typeface="Open Sans"/>
                          <a:cs typeface="Open Sans"/>
                          <a:sym typeface="Open Sans"/>
                        </a:rPr>
                        <a:t>180</a:t>
                      </a:r>
                      <a:endParaRPr>
                        <a:latin typeface="Open Sans"/>
                        <a:ea typeface="Open Sans"/>
                        <a:cs typeface="Open Sans"/>
                        <a:sym typeface="Open Sans"/>
                      </a:endParaRPr>
                    </a:p>
                  </a:txBody>
                  <a:tcPr marT="91425" marB="9142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solidFill>
                      <a:srgbClr val="F5EFEE"/>
                    </a:solidFill>
                  </a:tcPr>
                </a:tc>
                <a:tc>
                  <a:txBody>
                    <a:bodyPr/>
                    <a:lstStyle/>
                    <a:p>
                      <a:pPr indent="0" lvl="0" marL="0" rtl="0" algn="ctr">
                        <a:spcBef>
                          <a:spcPts val="0"/>
                        </a:spcBef>
                        <a:spcAft>
                          <a:spcPts val="0"/>
                        </a:spcAft>
                        <a:buNone/>
                      </a:pPr>
                      <a:r>
                        <a:rPr lang="en">
                          <a:latin typeface="Open Sans"/>
                          <a:ea typeface="Open Sans"/>
                          <a:cs typeface="Open Sans"/>
                          <a:sym typeface="Open Sans"/>
                        </a:rPr>
                        <a:t>0,33</a:t>
                      </a:r>
                      <a:endParaRPr>
                        <a:latin typeface="Open Sans"/>
                        <a:ea typeface="Open Sans"/>
                        <a:cs typeface="Open Sans"/>
                        <a:sym typeface="Open Sans"/>
                      </a:endParaRPr>
                    </a:p>
                  </a:txBody>
                  <a:tcPr marT="91425" marB="9142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solidFill>
                      <a:srgbClr val="F5EFEE"/>
                    </a:solidFill>
                  </a:tcPr>
                </a:tc>
                <a:tc>
                  <a:txBody>
                    <a:bodyPr/>
                    <a:lstStyle/>
                    <a:p>
                      <a:pPr indent="0" lvl="0" marL="0" rtl="0" algn="ctr">
                        <a:spcBef>
                          <a:spcPts val="0"/>
                        </a:spcBef>
                        <a:spcAft>
                          <a:spcPts val="0"/>
                        </a:spcAft>
                        <a:buNone/>
                      </a:pPr>
                      <a:r>
                        <a:rPr lang="en">
                          <a:latin typeface="Open Sans"/>
                          <a:ea typeface="Open Sans"/>
                          <a:cs typeface="Open Sans"/>
                          <a:sym typeface="Open Sans"/>
                        </a:rPr>
                        <a:t>1.0</a:t>
                      </a:r>
                      <a:endParaRPr>
                        <a:latin typeface="Open Sans"/>
                        <a:ea typeface="Open Sans"/>
                        <a:cs typeface="Open Sans"/>
                        <a:sym typeface="Open Sans"/>
                      </a:endParaRPr>
                    </a:p>
                  </a:txBody>
                  <a:tcPr marT="91425" marB="9142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solidFill>
                      <a:srgbClr val="F5EFEE"/>
                    </a:solidFill>
                  </a:tcPr>
                </a:tc>
              </a:tr>
              <a:tr h="396200">
                <a:tc>
                  <a:txBody>
                    <a:bodyPr/>
                    <a:lstStyle/>
                    <a:p>
                      <a:pPr indent="0" lvl="0" marL="0" rtl="0" algn="ctr">
                        <a:spcBef>
                          <a:spcPts val="0"/>
                        </a:spcBef>
                        <a:spcAft>
                          <a:spcPts val="0"/>
                        </a:spcAft>
                        <a:buNone/>
                      </a:pPr>
                      <a:r>
                        <a:rPr lang="en">
                          <a:latin typeface="Open Sans"/>
                          <a:ea typeface="Open Sans"/>
                          <a:cs typeface="Open Sans"/>
                          <a:sym typeface="Open Sans"/>
                        </a:rPr>
                        <a:t>Inulin</a:t>
                      </a:r>
                      <a:endParaRPr>
                        <a:latin typeface="Open Sans"/>
                        <a:ea typeface="Open Sans"/>
                        <a:cs typeface="Open Sans"/>
                        <a:sym typeface="Open Sans"/>
                      </a:endParaRPr>
                    </a:p>
                  </a:txBody>
                  <a:tcPr marT="91425" marB="9142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solidFill>
                      <a:srgbClr val="E2D0D0"/>
                    </a:solidFill>
                  </a:tcPr>
                </a:tc>
                <a:tc>
                  <a:txBody>
                    <a:bodyPr/>
                    <a:lstStyle/>
                    <a:p>
                      <a:pPr indent="0" lvl="0" marL="0" rtl="0" algn="ctr">
                        <a:spcBef>
                          <a:spcPts val="0"/>
                        </a:spcBef>
                        <a:spcAft>
                          <a:spcPts val="0"/>
                        </a:spcAft>
                        <a:buNone/>
                      </a:pPr>
                      <a:r>
                        <a:rPr lang="en">
                          <a:latin typeface="Open Sans"/>
                          <a:ea typeface="Open Sans"/>
                          <a:cs typeface="Open Sans"/>
                          <a:sym typeface="Open Sans"/>
                        </a:rPr>
                        <a:t>5,500</a:t>
                      </a:r>
                      <a:endParaRPr>
                        <a:latin typeface="Open Sans"/>
                        <a:ea typeface="Open Sans"/>
                        <a:cs typeface="Open Sans"/>
                        <a:sym typeface="Open Sans"/>
                      </a:endParaRPr>
                    </a:p>
                  </a:txBody>
                  <a:tcPr marT="91425" marB="9142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solidFill>
                      <a:srgbClr val="F5EFEE"/>
                    </a:solidFill>
                  </a:tcPr>
                </a:tc>
                <a:tc>
                  <a:txBody>
                    <a:bodyPr/>
                    <a:lstStyle/>
                    <a:p>
                      <a:pPr indent="0" lvl="0" marL="0" rtl="0" algn="ctr">
                        <a:spcBef>
                          <a:spcPts val="0"/>
                        </a:spcBef>
                        <a:spcAft>
                          <a:spcPts val="0"/>
                        </a:spcAft>
                        <a:buNone/>
                      </a:pPr>
                      <a:r>
                        <a:rPr lang="en">
                          <a:latin typeface="Open Sans"/>
                          <a:ea typeface="Open Sans"/>
                          <a:cs typeface="Open Sans"/>
                          <a:sym typeface="Open Sans"/>
                        </a:rPr>
                        <a:t>1.48</a:t>
                      </a:r>
                      <a:endParaRPr>
                        <a:latin typeface="Open Sans"/>
                        <a:ea typeface="Open Sans"/>
                        <a:cs typeface="Open Sans"/>
                        <a:sym typeface="Open Sans"/>
                      </a:endParaRPr>
                    </a:p>
                  </a:txBody>
                  <a:tcPr marT="91425" marB="9142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solidFill>
                      <a:srgbClr val="F5EFEE"/>
                    </a:solidFill>
                  </a:tcPr>
                </a:tc>
                <a:tc>
                  <a:txBody>
                    <a:bodyPr/>
                    <a:lstStyle/>
                    <a:p>
                      <a:pPr indent="0" lvl="0" marL="0" rtl="0" algn="ctr">
                        <a:spcBef>
                          <a:spcPts val="0"/>
                        </a:spcBef>
                        <a:spcAft>
                          <a:spcPts val="0"/>
                        </a:spcAft>
                        <a:buNone/>
                      </a:pPr>
                      <a:r>
                        <a:rPr lang="en">
                          <a:latin typeface="Open Sans"/>
                          <a:ea typeface="Open Sans"/>
                          <a:cs typeface="Open Sans"/>
                          <a:sym typeface="Open Sans"/>
                        </a:rPr>
                        <a:t>1.0</a:t>
                      </a:r>
                      <a:endParaRPr>
                        <a:latin typeface="Open Sans"/>
                        <a:ea typeface="Open Sans"/>
                        <a:cs typeface="Open Sans"/>
                        <a:sym typeface="Open Sans"/>
                      </a:endParaRPr>
                    </a:p>
                  </a:txBody>
                  <a:tcPr marT="91425" marB="9142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solidFill>
                      <a:srgbClr val="F5EFEE"/>
                    </a:solidFill>
                  </a:tcPr>
                </a:tc>
              </a:tr>
              <a:tr h="396200">
                <a:tc>
                  <a:txBody>
                    <a:bodyPr/>
                    <a:lstStyle/>
                    <a:p>
                      <a:pPr indent="0" lvl="0" marL="0" rtl="0" algn="ctr">
                        <a:spcBef>
                          <a:spcPts val="0"/>
                        </a:spcBef>
                        <a:spcAft>
                          <a:spcPts val="0"/>
                        </a:spcAft>
                        <a:buNone/>
                      </a:pPr>
                      <a:r>
                        <a:rPr lang="en">
                          <a:latin typeface="Open Sans"/>
                          <a:ea typeface="Open Sans"/>
                          <a:cs typeface="Open Sans"/>
                          <a:sym typeface="Open Sans"/>
                        </a:rPr>
                        <a:t>Myoglobin</a:t>
                      </a:r>
                      <a:endParaRPr>
                        <a:latin typeface="Open Sans"/>
                        <a:ea typeface="Open Sans"/>
                        <a:cs typeface="Open Sans"/>
                        <a:sym typeface="Open Sans"/>
                      </a:endParaRPr>
                    </a:p>
                  </a:txBody>
                  <a:tcPr marT="91425" marB="9142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solidFill>
                      <a:srgbClr val="E2D0D0"/>
                    </a:solidFill>
                  </a:tcPr>
                </a:tc>
                <a:tc>
                  <a:txBody>
                    <a:bodyPr/>
                    <a:lstStyle/>
                    <a:p>
                      <a:pPr indent="0" lvl="0" marL="0" rtl="0" algn="ctr">
                        <a:spcBef>
                          <a:spcPts val="0"/>
                        </a:spcBef>
                        <a:spcAft>
                          <a:spcPts val="0"/>
                        </a:spcAft>
                        <a:buNone/>
                      </a:pPr>
                      <a:r>
                        <a:rPr lang="en">
                          <a:latin typeface="Open Sans"/>
                          <a:ea typeface="Open Sans"/>
                          <a:cs typeface="Open Sans"/>
                          <a:sym typeface="Open Sans"/>
                        </a:rPr>
                        <a:t>17,000</a:t>
                      </a:r>
                      <a:endParaRPr>
                        <a:latin typeface="Open Sans"/>
                        <a:ea typeface="Open Sans"/>
                        <a:cs typeface="Open Sans"/>
                        <a:sym typeface="Open Sans"/>
                      </a:endParaRPr>
                    </a:p>
                  </a:txBody>
                  <a:tcPr marT="91425" marB="9142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solidFill>
                      <a:srgbClr val="F5EFEE"/>
                    </a:solidFill>
                  </a:tcPr>
                </a:tc>
                <a:tc>
                  <a:txBody>
                    <a:bodyPr/>
                    <a:lstStyle/>
                    <a:p>
                      <a:pPr indent="0" lvl="0" marL="0" rtl="0" algn="ctr">
                        <a:spcBef>
                          <a:spcPts val="0"/>
                        </a:spcBef>
                        <a:spcAft>
                          <a:spcPts val="0"/>
                        </a:spcAft>
                        <a:buNone/>
                      </a:pPr>
                      <a:r>
                        <a:rPr lang="en">
                          <a:latin typeface="Open Sans"/>
                          <a:ea typeface="Open Sans"/>
                          <a:cs typeface="Open Sans"/>
                          <a:sym typeface="Open Sans"/>
                        </a:rPr>
                        <a:t>1.88</a:t>
                      </a:r>
                      <a:endParaRPr>
                        <a:latin typeface="Open Sans"/>
                        <a:ea typeface="Open Sans"/>
                        <a:cs typeface="Open Sans"/>
                        <a:sym typeface="Open Sans"/>
                      </a:endParaRPr>
                    </a:p>
                  </a:txBody>
                  <a:tcPr marT="91425" marB="9142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solidFill>
                      <a:srgbClr val="F5EFEE"/>
                    </a:solidFill>
                  </a:tcPr>
                </a:tc>
                <a:tc>
                  <a:txBody>
                    <a:bodyPr/>
                    <a:lstStyle/>
                    <a:p>
                      <a:pPr indent="0" lvl="0" marL="0" rtl="0" algn="ctr">
                        <a:spcBef>
                          <a:spcPts val="0"/>
                        </a:spcBef>
                        <a:spcAft>
                          <a:spcPts val="0"/>
                        </a:spcAft>
                        <a:buNone/>
                      </a:pPr>
                      <a:r>
                        <a:rPr lang="en">
                          <a:latin typeface="Open Sans"/>
                          <a:ea typeface="Open Sans"/>
                          <a:cs typeface="Open Sans"/>
                          <a:sym typeface="Open Sans"/>
                        </a:rPr>
                        <a:t>0.75</a:t>
                      </a:r>
                      <a:endParaRPr>
                        <a:latin typeface="Open Sans"/>
                        <a:ea typeface="Open Sans"/>
                        <a:cs typeface="Open Sans"/>
                        <a:sym typeface="Open Sans"/>
                      </a:endParaRPr>
                    </a:p>
                  </a:txBody>
                  <a:tcPr marT="91425" marB="9142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solidFill>
                      <a:srgbClr val="F5EFEE"/>
                    </a:solidFill>
                  </a:tcPr>
                </a:tc>
              </a:tr>
              <a:tr h="396200">
                <a:tc>
                  <a:txBody>
                    <a:bodyPr/>
                    <a:lstStyle/>
                    <a:p>
                      <a:pPr indent="0" lvl="0" marL="0" rtl="0" algn="ctr">
                        <a:spcBef>
                          <a:spcPts val="0"/>
                        </a:spcBef>
                        <a:spcAft>
                          <a:spcPts val="0"/>
                        </a:spcAft>
                        <a:buNone/>
                      </a:pPr>
                      <a:r>
                        <a:rPr lang="en">
                          <a:latin typeface="Open Sans"/>
                          <a:ea typeface="Open Sans"/>
                          <a:cs typeface="Open Sans"/>
                          <a:sym typeface="Open Sans"/>
                        </a:rPr>
                        <a:t>Albumin (6 nm)</a:t>
                      </a:r>
                      <a:endParaRPr>
                        <a:latin typeface="Open Sans"/>
                        <a:ea typeface="Open Sans"/>
                        <a:cs typeface="Open Sans"/>
                        <a:sym typeface="Open Sans"/>
                      </a:endParaRPr>
                    </a:p>
                  </a:txBody>
                  <a:tcPr marT="91425" marB="9142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solidFill>
                      <a:srgbClr val="E2D0D0"/>
                    </a:solidFill>
                  </a:tcPr>
                </a:tc>
                <a:tc>
                  <a:txBody>
                    <a:bodyPr/>
                    <a:lstStyle/>
                    <a:p>
                      <a:pPr indent="0" lvl="0" marL="0" rtl="0" algn="ctr">
                        <a:spcBef>
                          <a:spcPts val="0"/>
                        </a:spcBef>
                        <a:spcAft>
                          <a:spcPts val="0"/>
                        </a:spcAft>
                        <a:buNone/>
                      </a:pPr>
                      <a:r>
                        <a:rPr lang="en">
                          <a:latin typeface="Open Sans"/>
                          <a:ea typeface="Open Sans"/>
                          <a:cs typeface="Open Sans"/>
                          <a:sym typeface="Open Sans"/>
                        </a:rPr>
                        <a:t>69,000</a:t>
                      </a:r>
                      <a:endParaRPr>
                        <a:latin typeface="Open Sans"/>
                        <a:ea typeface="Open Sans"/>
                        <a:cs typeface="Open Sans"/>
                        <a:sym typeface="Open Sans"/>
                      </a:endParaRPr>
                    </a:p>
                  </a:txBody>
                  <a:tcPr marT="91425" marB="9142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solidFill>
                      <a:srgbClr val="F5EFEE"/>
                    </a:solidFill>
                  </a:tcPr>
                </a:tc>
                <a:tc>
                  <a:txBody>
                    <a:bodyPr/>
                    <a:lstStyle/>
                    <a:p>
                      <a:pPr indent="0" lvl="0" marL="0" rtl="0" algn="ctr">
                        <a:spcBef>
                          <a:spcPts val="0"/>
                        </a:spcBef>
                        <a:spcAft>
                          <a:spcPts val="0"/>
                        </a:spcAft>
                        <a:buNone/>
                      </a:pPr>
                      <a:r>
                        <a:rPr lang="en">
                          <a:latin typeface="Open Sans"/>
                          <a:ea typeface="Open Sans"/>
                          <a:cs typeface="Open Sans"/>
                          <a:sym typeface="Open Sans"/>
                        </a:rPr>
                        <a:t>3.55</a:t>
                      </a:r>
                      <a:endParaRPr>
                        <a:latin typeface="Open Sans"/>
                        <a:ea typeface="Open Sans"/>
                        <a:cs typeface="Open Sans"/>
                        <a:sym typeface="Open Sans"/>
                      </a:endParaRPr>
                    </a:p>
                  </a:txBody>
                  <a:tcPr marT="91425" marB="9142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solidFill>
                      <a:srgbClr val="F5EFEE"/>
                    </a:solidFill>
                  </a:tcPr>
                </a:tc>
                <a:tc>
                  <a:txBody>
                    <a:bodyPr/>
                    <a:lstStyle/>
                    <a:p>
                      <a:pPr indent="0" lvl="0" marL="0" rtl="0" algn="ctr">
                        <a:spcBef>
                          <a:spcPts val="0"/>
                        </a:spcBef>
                        <a:spcAft>
                          <a:spcPts val="0"/>
                        </a:spcAft>
                        <a:buNone/>
                      </a:pPr>
                      <a:r>
                        <a:rPr lang="en">
                          <a:latin typeface="Open Sans"/>
                          <a:ea typeface="Open Sans"/>
                          <a:cs typeface="Open Sans"/>
                          <a:sym typeface="Open Sans"/>
                        </a:rPr>
                        <a:t>0.005</a:t>
                      </a:r>
                      <a:endParaRPr>
                        <a:latin typeface="Open Sans"/>
                        <a:ea typeface="Open Sans"/>
                        <a:cs typeface="Open Sans"/>
                        <a:sym typeface="Open Sans"/>
                      </a:endParaRPr>
                    </a:p>
                  </a:txBody>
                  <a:tcPr marT="91425" marB="9142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solidFill>
                      <a:srgbClr val="F5EFEE"/>
                    </a:solidFill>
                  </a:tcPr>
                </a:tc>
              </a:tr>
            </a:tbl>
          </a:graphicData>
        </a:graphic>
      </p:graphicFrame>
      <p:sp>
        <p:nvSpPr>
          <p:cNvPr id="130" name="Google Shape;130;p16"/>
          <p:cNvSpPr/>
          <p:nvPr/>
        </p:nvSpPr>
        <p:spPr>
          <a:xfrm>
            <a:off x="151100" y="3639075"/>
            <a:ext cx="4939500" cy="640500"/>
          </a:xfrm>
          <a:prstGeom prst="roundRect">
            <a:avLst>
              <a:gd fmla="val 16667" name="adj"/>
            </a:avLst>
          </a:prstGeom>
          <a:noFill/>
          <a:ln cap="flat" cmpd="sng" w="9525">
            <a:solidFill>
              <a:srgbClr val="EA999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Filterability of Solutes Is Inversely Related to Their Size</a:t>
            </a:r>
            <a:endParaRPr>
              <a:latin typeface="Open Sans"/>
              <a:ea typeface="Open Sans"/>
              <a:cs typeface="Open Sans"/>
              <a:sym typeface="Open Sans"/>
            </a:endParaRPr>
          </a:p>
        </p:txBody>
      </p:sp>
      <p:sp>
        <p:nvSpPr>
          <p:cNvPr id="131" name="Google Shape;131;p16"/>
          <p:cNvSpPr/>
          <p:nvPr/>
        </p:nvSpPr>
        <p:spPr>
          <a:xfrm>
            <a:off x="151100" y="4401075"/>
            <a:ext cx="6239700" cy="640500"/>
          </a:xfrm>
          <a:prstGeom prst="roundRect">
            <a:avLst>
              <a:gd fmla="val 16667" name="adj"/>
            </a:avLst>
          </a:prstGeom>
          <a:noFill/>
          <a:ln cap="flat" cmpd="sng" w="9525">
            <a:solidFill>
              <a:srgbClr val="EA999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Negatively Charged Large Molecules Are Filtered Less Easily Than Positively Charged Molecules of Equal Molecular Size.</a:t>
            </a:r>
            <a:endParaRPr>
              <a:latin typeface="Open Sans"/>
              <a:ea typeface="Open Sans"/>
              <a:cs typeface="Open Sans"/>
              <a:sym typeface="Open Sans"/>
            </a:endParaRPr>
          </a:p>
        </p:txBody>
      </p:sp>
      <p:sp>
        <p:nvSpPr>
          <p:cNvPr id="132" name="Google Shape;132;p16"/>
          <p:cNvSpPr/>
          <p:nvPr/>
        </p:nvSpPr>
        <p:spPr>
          <a:xfrm>
            <a:off x="151100" y="5163075"/>
            <a:ext cx="5668800" cy="640500"/>
          </a:xfrm>
          <a:prstGeom prst="roundRect">
            <a:avLst>
              <a:gd fmla="val 16667" name="adj"/>
            </a:avLst>
          </a:prstGeom>
          <a:noFill/>
          <a:ln cap="flat" cmpd="sng" w="9525">
            <a:solidFill>
              <a:srgbClr val="EA999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Dextrans are polysaccharides that can be manufactured as</a:t>
            </a:r>
            <a:endParaRPr>
              <a:latin typeface="Open Sans"/>
              <a:ea typeface="Open Sans"/>
              <a:cs typeface="Open Sans"/>
              <a:sym typeface="Open Sans"/>
            </a:endParaRPr>
          </a:p>
          <a:p>
            <a:pPr indent="0" lvl="0" marL="0" rtl="0" algn="l">
              <a:spcBef>
                <a:spcPts val="0"/>
              </a:spcBef>
              <a:spcAft>
                <a:spcPts val="0"/>
              </a:spcAft>
              <a:buNone/>
            </a:pPr>
            <a:r>
              <a:rPr lang="en">
                <a:latin typeface="Open Sans"/>
                <a:ea typeface="Open Sans"/>
                <a:cs typeface="Open Sans"/>
                <a:sym typeface="Open Sans"/>
              </a:rPr>
              <a:t>neutral molecules or with negative or positive charges.</a:t>
            </a:r>
            <a:endParaRPr>
              <a:latin typeface="Open Sans"/>
              <a:ea typeface="Open Sans"/>
              <a:cs typeface="Open Sans"/>
              <a:sym typeface="Open Sans"/>
            </a:endParaRPr>
          </a:p>
        </p:txBody>
      </p:sp>
      <p:sp>
        <p:nvSpPr>
          <p:cNvPr id="133" name="Google Shape;133;p16"/>
          <p:cNvSpPr/>
          <p:nvPr/>
        </p:nvSpPr>
        <p:spPr>
          <a:xfrm>
            <a:off x="151100" y="5925075"/>
            <a:ext cx="5668800" cy="640500"/>
          </a:xfrm>
          <a:prstGeom prst="roundRect">
            <a:avLst>
              <a:gd fmla="val 16667" name="adj"/>
            </a:avLst>
          </a:prstGeom>
          <a:noFill/>
          <a:ln cap="flat" cmpd="sng" w="9525">
            <a:solidFill>
              <a:srgbClr val="EA999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IgA Nephropathy </a:t>
            </a:r>
            <a:r>
              <a:rPr lang="en" sz="1000">
                <a:solidFill>
                  <a:srgbClr val="A6A6A6"/>
                </a:solidFill>
                <a:highlight>
                  <a:srgbClr val="FFFFFF"/>
                </a:highlight>
              </a:rPr>
              <a:t>is a kidney disease that occurs when an antibody called immunoglobulin A (IgA) builds up in your kidneys. This results in local inflammation that, over time, can hamper your kidneys' ability to filter waste from your blood.</a:t>
            </a:r>
            <a:endParaRPr sz="1200">
              <a:solidFill>
                <a:srgbClr val="A6A6A6"/>
              </a:solidFill>
              <a:latin typeface="Open Sans"/>
              <a:ea typeface="Open Sans"/>
              <a:cs typeface="Open Sans"/>
              <a:sym typeface="Open Sans"/>
            </a:endParaRPr>
          </a:p>
        </p:txBody>
      </p:sp>
      <p:sp>
        <p:nvSpPr>
          <p:cNvPr id="134" name="Google Shape;134;p16"/>
          <p:cNvSpPr/>
          <p:nvPr/>
        </p:nvSpPr>
        <p:spPr>
          <a:xfrm>
            <a:off x="4242550" y="98650"/>
            <a:ext cx="1750200" cy="349500"/>
          </a:xfrm>
          <a:prstGeom prst="round2DiagRect">
            <a:avLst>
              <a:gd fmla="val 50000" name="adj1"/>
              <a:gd fmla="val 50000" name="adj2"/>
            </a:avLst>
          </a:prstGeom>
          <a:solidFill>
            <a:srgbClr val="FFFFFF"/>
          </a:solidFill>
          <a:ln cap="flat" cmpd="sng" w="9525">
            <a:solidFill>
              <a:srgbClr val="A64D79"/>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0B5394"/>
                </a:solidFill>
                <a:latin typeface="Bebas Neue"/>
                <a:ea typeface="Bebas Neue"/>
                <a:cs typeface="Bebas Neue"/>
                <a:sym typeface="Bebas Neue"/>
              </a:rPr>
              <a:t>This slide only in boys</a:t>
            </a:r>
            <a:endParaRPr>
              <a:solidFill>
                <a:srgbClr val="0B5394"/>
              </a:solidFill>
              <a:latin typeface="Bebas Neue"/>
              <a:ea typeface="Bebas Neue"/>
              <a:cs typeface="Bebas Neue"/>
              <a:sym typeface="Bebas Neue"/>
            </a:endParaRPr>
          </a:p>
        </p:txBody>
      </p:sp>
      <p:sp>
        <p:nvSpPr>
          <p:cNvPr id="135" name="Google Shape;135;p16"/>
          <p:cNvSpPr/>
          <p:nvPr/>
        </p:nvSpPr>
        <p:spPr>
          <a:xfrm>
            <a:off x="367675" y="6707700"/>
            <a:ext cx="2794400" cy="955448"/>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B3737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 sz="2400">
                <a:solidFill>
                  <a:schemeClr val="lt1"/>
                </a:solidFill>
                <a:latin typeface="Open Sans"/>
                <a:ea typeface="Open Sans"/>
                <a:cs typeface="Open Sans"/>
                <a:sym typeface="Open Sans"/>
              </a:rPr>
              <a:t>CONTROL OF GFR</a:t>
            </a:r>
            <a:endParaRPr b="1" sz="2400">
              <a:solidFill>
                <a:schemeClr val="lt1"/>
              </a:solidFill>
              <a:latin typeface="Open Sans"/>
              <a:ea typeface="Open Sans"/>
              <a:cs typeface="Open Sans"/>
              <a:sym typeface="Open Sans"/>
            </a:endParaRPr>
          </a:p>
        </p:txBody>
      </p:sp>
      <p:sp>
        <p:nvSpPr>
          <p:cNvPr id="136" name="Google Shape;136;p16"/>
          <p:cNvSpPr/>
          <p:nvPr/>
        </p:nvSpPr>
        <p:spPr>
          <a:xfrm>
            <a:off x="3317625" y="6859175"/>
            <a:ext cx="2566200" cy="955500"/>
          </a:xfrm>
          <a:prstGeom prst="roundRect">
            <a:avLst>
              <a:gd fmla="val 16667" name="adj"/>
            </a:avLst>
          </a:prstGeom>
          <a:noFill/>
          <a:ln cap="flat" cmpd="sng" w="9525">
            <a:solidFill>
              <a:srgbClr val="EA9999"/>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GFR = Kf x [(PG-PB)-(G- B)]</a:t>
            </a:r>
            <a:endParaRPr>
              <a:latin typeface="Open Sans"/>
              <a:ea typeface="Open Sans"/>
              <a:cs typeface="Open Sans"/>
              <a:sym typeface="Open Sans"/>
            </a:endParaRPr>
          </a:p>
          <a:p>
            <a:pPr indent="0" lvl="0" marL="0" rtl="0" algn="ctr">
              <a:spcBef>
                <a:spcPts val="0"/>
              </a:spcBef>
              <a:spcAft>
                <a:spcPts val="0"/>
              </a:spcAft>
              <a:buNone/>
            </a:pPr>
            <a:r>
              <a:rPr lang="en">
                <a:latin typeface="Open Sans"/>
                <a:ea typeface="Open Sans"/>
                <a:cs typeface="Open Sans"/>
                <a:sym typeface="Open Sans"/>
              </a:rPr>
              <a:t>OR</a:t>
            </a:r>
            <a:endParaRPr>
              <a:latin typeface="Open Sans"/>
              <a:ea typeface="Open Sans"/>
              <a:cs typeface="Open Sans"/>
              <a:sym typeface="Open Sans"/>
            </a:endParaRPr>
          </a:p>
          <a:p>
            <a:pPr indent="0" lvl="0" marL="0" rtl="0" algn="ctr">
              <a:spcBef>
                <a:spcPts val="0"/>
              </a:spcBef>
              <a:spcAft>
                <a:spcPts val="0"/>
              </a:spcAft>
              <a:buNone/>
            </a:pPr>
            <a:r>
              <a:rPr lang="en">
                <a:latin typeface="Open Sans"/>
                <a:ea typeface="Open Sans"/>
                <a:cs typeface="Open Sans"/>
                <a:sym typeface="Open Sans"/>
              </a:rPr>
              <a:t>GFR = Kf x [(60-18)-(32- 0)]</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p:txBody>
      </p:sp>
      <p:sp>
        <p:nvSpPr>
          <p:cNvPr id="137" name="Google Shape;137;p16"/>
          <p:cNvSpPr/>
          <p:nvPr/>
        </p:nvSpPr>
        <p:spPr>
          <a:xfrm>
            <a:off x="214500" y="7920775"/>
            <a:ext cx="6526500" cy="1890900"/>
          </a:xfrm>
          <a:prstGeom prst="roundRect">
            <a:avLst>
              <a:gd fmla="val 16667" name="adj"/>
            </a:avLst>
          </a:prstGeom>
          <a:noFill/>
          <a:ln cap="flat" cmpd="sng" w="9525">
            <a:solidFill>
              <a:srgbClr val="EA9999"/>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300">
                <a:latin typeface="Open Sans"/>
                <a:ea typeface="Open Sans"/>
                <a:cs typeface="Open Sans"/>
                <a:sym typeface="Open Sans"/>
              </a:rPr>
              <a:t>(1)Hydrostatic pressure inside the glomerular capillaries </a:t>
            </a:r>
            <a:r>
              <a:rPr lang="en" sz="1300">
                <a:solidFill>
                  <a:srgbClr val="990000"/>
                </a:solidFill>
                <a:latin typeface="Open Sans"/>
                <a:ea typeface="Open Sans"/>
                <a:cs typeface="Open Sans"/>
                <a:sym typeface="Open Sans"/>
              </a:rPr>
              <a:t>(glomerular hydrostatic pressure, PG)</a:t>
            </a:r>
            <a:r>
              <a:rPr lang="en" sz="1300">
                <a:latin typeface="Open Sans"/>
                <a:ea typeface="Open Sans"/>
                <a:cs typeface="Open Sans"/>
                <a:sym typeface="Open Sans"/>
              </a:rPr>
              <a:t>, which </a:t>
            </a:r>
            <a:r>
              <a:rPr b="1" lang="en" sz="1300">
                <a:solidFill>
                  <a:srgbClr val="990000"/>
                </a:solidFill>
                <a:latin typeface="Open Sans"/>
                <a:ea typeface="Open Sans"/>
                <a:cs typeface="Open Sans"/>
                <a:sym typeface="Open Sans"/>
              </a:rPr>
              <a:t>promotes filtration</a:t>
            </a:r>
            <a:endParaRPr b="1" sz="1300">
              <a:solidFill>
                <a:srgbClr val="990000"/>
              </a:solidFill>
              <a:latin typeface="Open Sans"/>
              <a:ea typeface="Open Sans"/>
              <a:cs typeface="Open Sans"/>
              <a:sym typeface="Open Sans"/>
            </a:endParaRPr>
          </a:p>
          <a:p>
            <a:pPr indent="0" lvl="0" marL="0" rtl="0" algn="l">
              <a:spcBef>
                <a:spcPts val="0"/>
              </a:spcBef>
              <a:spcAft>
                <a:spcPts val="0"/>
              </a:spcAft>
              <a:buNone/>
            </a:pPr>
            <a:r>
              <a:rPr lang="en" sz="1300">
                <a:latin typeface="Open Sans"/>
                <a:ea typeface="Open Sans"/>
                <a:cs typeface="Open Sans"/>
                <a:sym typeface="Open Sans"/>
              </a:rPr>
              <a:t>(2)The </a:t>
            </a:r>
            <a:r>
              <a:rPr lang="en" sz="1300">
                <a:solidFill>
                  <a:srgbClr val="990000"/>
                </a:solidFill>
                <a:latin typeface="Open Sans"/>
                <a:ea typeface="Open Sans"/>
                <a:cs typeface="Open Sans"/>
                <a:sym typeface="Open Sans"/>
              </a:rPr>
              <a:t>hydrostatic pressure in bowman's capsule (PB)</a:t>
            </a:r>
            <a:r>
              <a:rPr lang="en" sz="1300">
                <a:latin typeface="Open Sans"/>
                <a:ea typeface="Open Sans"/>
                <a:cs typeface="Open Sans"/>
                <a:sym typeface="Open Sans"/>
              </a:rPr>
              <a:t> </a:t>
            </a:r>
            <a:r>
              <a:rPr b="1" lang="en" sz="1300">
                <a:solidFill>
                  <a:srgbClr val="990000"/>
                </a:solidFill>
                <a:latin typeface="Open Sans"/>
                <a:ea typeface="Open Sans"/>
                <a:cs typeface="Open Sans"/>
                <a:sym typeface="Open Sans"/>
              </a:rPr>
              <a:t>outside</a:t>
            </a:r>
            <a:r>
              <a:rPr lang="en" sz="1300">
                <a:latin typeface="Open Sans"/>
                <a:ea typeface="Open Sans"/>
                <a:cs typeface="Open Sans"/>
                <a:sym typeface="Open Sans"/>
              </a:rPr>
              <a:t> the capillaries, which opposes filtration</a:t>
            </a:r>
            <a:endParaRPr sz="1300">
              <a:latin typeface="Open Sans"/>
              <a:ea typeface="Open Sans"/>
              <a:cs typeface="Open Sans"/>
              <a:sym typeface="Open Sans"/>
            </a:endParaRPr>
          </a:p>
          <a:p>
            <a:pPr indent="0" lvl="0" marL="0" rtl="0" algn="l">
              <a:spcBef>
                <a:spcPts val="0"/>
              </a:spcBef>
              <a:spcAft>
                <a:spcPts val="0"/>
              </a:spcAft>
              <a:buNone/>
            </a:pPr>
            <a:r>
              <a:rPr lang="en" sz="1300">
                <a:latin typeface="Open Sans"/>
                <a:ea typeface="Open Sans"/>
                <a:cs typeface="Open Sans"/>
                <a:sym typeface="Open Sans"/>
              </a:rPr>
              <a:t>(3)The </a:t>
            </a:r>
            <a:r>
              <a:rPr lang="en" sz="1300">
                <a:solidFill>
                  <a:srgbClr val="990000"/>
                </a:solidFill>
                <a:latin typeface="Open Sans"/>
                <a:ea typeface="Open Sans"/>
                <a:cs typeface="Open Sans"/>
                <a:sym typeface="Open Sans"/>
              </a:rPr>
              <a:t>colloid osmotic pressure of the glomerular capillary plasma proteins (πg)</a:t>
            </a:r>
            <a:r>
              <a:rPr lang="en" sz="1300">
                <a:latin typeface="Open Sans"/>
                <a:ea typeface="Open Sans"/>
                <a:cs typeface="Open Sans"/>
                <a:sym typeface="Open Sans"/>
              </a:rPr>
              <a:t>, which </a:t>
            </a:r>
            <a:r>
              <a:rPr b="1" lang="en" sz="1300">
                <a:solidFill>
                  <a:srgbClr val="990000"/>
                </a:solidFill>
                <a:latin typeface="Open Sans"/>
                <a:ea typeface="Open Sans"/>
                <a:cs typeface="Open Sans"/>
                <a:sym typeface="Open Sans"/>
              </a:rPr>
              <a:t>opposes filtration</a:t>
            </a:r>
            <a:endParaRPr b="1" sz="1300">
              <a:solidFill>
                <a:srgbClr val="990000"/>
              </a:solidFill>
              <a:latin typeface="Open Sans"/>
              <a:ea typeface="Open Sans"/>
              <a:cs typeface="Open Sans"/>
              <a:sym typeface="Open Sans"/>
            </a:endParaRPr>
          </a:p>
          <a:p>
            <a:pPr indent="0" lvl="0" marL="0" rtl="0" algn="l">
              <a:spcBef>
                <a:spcPts val="0"/>
              </a:spcBef>
              <a:spcAft>
                <a:spcPts val="0"/>
              </a:spcAft>
              <a:buNone/>
            </a:pPr>
            <a:r>
              <a:rPr lang="en" sz="1300">
                <a:latin typeface="Open Sans"/>
                <a:ea typeface="Open Sans"/>
                <a:cs typeface="Open Sans"/>
                <a:sym typeface="Open Sans"/>
              </a:rPr>
              <a:t>(4)The </a:t>
            </a:r>
            <a:r>
              <a:rPr lang="en" sz="1300">
                <a:solidFill>
                  <a:srgbClr val="990000"/>
                </a:solidFill>
                <a:latin typeface="Open Sans"/>
                <a:ea typeface="Open Sans"/>
                <a:cs typeface="Open Sans"/>
                <a:sym typeface="Open Sans"/>
              </a:rPr>
              <a:t>colloid osmotic pressure of the proteins in bowman's capsule (πb)</a:t>
            </a:r>
            <a:r>
              <a:rPr lang="en" sz="1300">
                <a:latin typeface="Open Sans"/>
                <a:ea typeface="Open Sans"/>
                <a:cs typeface="Open Sans"/>
                <a:sym typeface="Open Sans"/>
              </a:rPr>
              <a:t>, which </a:t>
            </a:r>
            <a:r>
              <a:rPr b="1" lang="en" sz="1300">
                <a:solidFill>
                  <a:srgbClr val="990000"/>
                </a:solidFill>
                <a:latin typeface="Open Sans"/>
                <a:ea typeface="Open Sans"/>
                <a:cs typeface="Open Sans"/>
                <a:sym typeface="Open Sans"/>
              </a:rPr>
              <a:t>promotes filtration</a:t>
            </a:r>
            <a:endParaRPr b="1" sz="1300">
              <a:solidFill>
                <a:srgbClr val="990000"/>
              </a:solidFill>
              <a:latin typeface="Open Sans"/>
              <a:ea typeface="Open Sans"/>
              <a:cs typeface="Open Sans"/>
              <a:sym typeface="Open Sans"/>
            </a:endParaRPr>
          </a:p>
          <a:p>
            <a:pPr indent="0" lvl="0" marL="0" rtl="0" algn="l">
              <a:spcBef>
                <a:spcPts val="0"/>
              </a:spcBef>
              <a:spcAft>
                <a:spcPts val="0"/>
              </a:spcAft>
              <a:buNone/>
            </a:pPr>
            <a:r>
              <a:t/>
            </a:r>
            <a:endParaRPr sz="1300">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descr="Our Anatomy &amp; Physiology Course is perfect for Undergrads and Nursing  students! Check out this flashcard from A&amp;P … | Renal physiology,  Physiology, Nursing students" id="142" name="Google Shape;142;p17"/>
          <p:cNvPicPr preferRelativeResize="0"/>
          <p:nvPr/>
        </p:nvPicPr>
        <p:blipFill rotWithShape="1">
          <a:blip r:embed="rId3">
            <a:alphaModFix/>
          </a:blip>
          <a:srcRect b="29329" l="5937" r="7885" t="41813"/>
          <a:stretch/>
        </p:blipFill>
        <p:spPr>
          <a:xfrm>
            <a:off x="217792" y="4986627"/>
            <a:ext cx="3852650" cy="1046700"/>
          </a:xfrm>
          <a:prstGeom prst="rect">
            <a:avLst/>
          </a:prstGeom>
          <a:noFill/>
          <a:ln cap="flat" cmpd="sng" w="19050">
            <a:solidFill>
              <a:srgbClr val="6D9EEB"/>
            </a:solidFill>
            <a:prstDash val="solid"/>
            <a:round/>
            <a:headEnd len="sm" w="sm" type="none"/>
            <a:tailEnd len="sm" w="sm" type="none"/>
          </a:ln>
        </p:spPr>
      </p:pic>
      <p:pic>
        <p:nvPicPr>
          <p:cNvPr descr="GFR determinants: Notes | Draw it to Know it" id="143" name="Google Shape;143;p17"/>
          <p:cNvPicPr preferRelativeResize="0"/>
          <p:nvPr/>
        </p:nvPicPr>
        <p:blipFill rotWithShape="1">
          <a:blip r:embed="rId4">
            <a:alphaModFix/>
          </a:blip>
          <a:srcRect b="0" l="36359" r="6146" t="0"/>
          <a:stretch/>
        </p:blipFill>
        <p:spPr>
          <a:xfrm>
            <a:off x="217792" y="1418752"/>
            <a:ext cx="3852650" cy="3469825"/>
          </a:xfrm>
          <a:prstGeom prst="rect">
            <a:avLst/>
          </a:prstGeom>
          <a:noFill/>
          <a:ln cap="flat" cmpd="sng" w="19050">
            <a:solidFill>
              <a:srgbClr val="6D9EEB"/>
            </a:solidFill>
            <a:prstDash val="solid"/>
            <a:round/>
            <a:headEnd len="sm" w="sm" type="none"/>
            <a:tailEnd len="sm" w="sm" type="none"/>
          </a:ln>
        </p:spPr>
      </p:pic>
      <p:sp>
        <p:nvSpPr>
          <p:cNvPr id="144" name="Google Shape;144;p17"/>
          <p:cNvSpPr txBox="1"/>
          <p:nvPr/>
        </p:nvSpPr>
        <p:spPr>
          <a:xfrm>
            <a:off x="4288813" y="3905657"/>
            <a:ext cx="2351400" cy="2062500"/>
          </a:xfrm>
          <a:prstGeom prst="rect">
            <a:avLst/>
          </a:prstGeom>
          <a:noFill/>
          <a:ln cap="flat" cmpd="sng" w="19050">
            <a:solidFill>
              <a:srgbClr val="93C47D"/>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93C47D"/>
                </a:solidFill>
                <a:latin typeface="Open Sans"/>
                <a:ea typeface="Open Sans"/>
                <a:cs typeface="Open Sans"/>
                <a:sym typeface="Open Sans"/>
              </a:rPr>
              <a:t>If the constriction is</a:t>
            </a:r>
            <a:r>
              <a:rPr b="1" lang="en" sz="1300">
                <a:solidFill>
                  <a:srgbClr val="93C47D"/>
                </a:solidFill>
                <a:latin typeface="Open Sans"/>
                <a:ea typeface="Open Sans"/>
                <a:cs typeface="Open Sans"/>
                <a:sym typeface="Open Sans"/>
              </a:rPr>
              <a:t> extreme</a:t>
            </a:r>
            <a:r>
              <a:rPr lang="en" sz="1200">
                <a:solidFill>
                  <a:srgbClr val="93C47D"/>
                </a:solidFill>
                <a:latin typeface="Open Sans"/>
                <a:ea typeface="Open Sans"/>
                <a:cs typeface="Open Sans"/>
                <a:sym typeface="Open Sans"/>
              </a:rPr>
              <a:t> it obstructs the arteriole completely leading to accumulation of blood in Glomerulus so </a:t>
            </a:r>
            <a:r>
              <a:rPr b="1" lang="en" sz="1200">
                <a:solidFill>
                  <a:srgbClr val="93C47D"/>
                </a:solidFill>
                <a:latin typeface="Open Sans"/>
                <a:ea typeface="Open Sans"/>
                <a:cs typeface="Open Sans"/>
                <a:sym typeface="Open Sans"/>
              </a:rPr>
              <a:t>GFR </a:t>
            </a:r>
            <a:r>
              <a:rPr lang="en" sz="1200">
                <a:solidFill>
                  <a:srgbClr val="93C47D"/>
                </a:solidFill>
                <a:latin typeface="Open Sans"/>
                <a:ea typeface="Open Sans"/>
                <a:cs typeface="Open Sans"/>
                <a:sym typeface="Open Sans"/>
              </a:rPr>
              <a:t>will increase first and then it would decline due to Increased in proteins </a:t>
            </a:r>
            <a:r>
              <a:rPr b="1" lang="en" sz="1300">
                <a:solidFill>
                  <a:srgbClr val="93C47D"/>
                </a:solidFill>
                <a:latin typeface="Open Sans"/>
                <a:ea typeface="Open Sans"/>
                <a:cs typeface="Open Sans"/>
                <a:sym typeface="Open Sans"/>
              </a:rPr>
              <a:t>(oncotic pressure).</a:t>
            </a:r>
            <a:endParaRPr b="1" sz="1300">
              <a:solidFill>
                <a:srgbClr val="93C47D"/>
              </a:solidFill>
              <a:latin typeface="Open Sans"/>
              <a:ea typeface="Open Sans"/>
              <a:cs typeface="Open Sans"/>
              <a:sym typeface="Open Sans"/>
            </a:endParaRPr>
          </a:p>
          <a:p>
            <a:pPr indent="0" lvl="0" marL="0" rtl="1" algn="r">
              <a:spcBef>
                <a:spcPts val="0"/>
              </a:spcBef>
              <a:spcAft>
                <a:spcPts val="0"/>
              </a:spcAft>
              <a:buNone/>
            </a:pPr>
            <a:r>
              <a:rPr lang="en" sz="1200">
                <a:solidFill>
                  <a:srgbClr val="93C47D"/>
                </a:solidFill>
                <a:latin typeface="Open Sans"/>
                <a:ea typeface="Open Sans"/>
                <a:cs typeface="Open Sans"/>
                <a:sym typeface="Open Sans"/>
              </a:rPr>
              <a:t>دكتور العيال ركز عالنقطة هذي</a:t>
            </a:r>
            <a:endParaRPr sz="1200">
              <a:solidFill>
                <a:srgbClr val="93C47D"/>
              </a:solidFill>
              <a:latin typeface="Open Sans"/>
              <a:ea typeface="Open Sans"/>
              <a:cs typeface="Open Sans"/>
              <a:sym typeface="Open Sans"/>
            </a:endParaRPr>
          </a:p>
        </p:txBody>
      </p:sp>
      <p:pic>
        <p:nvPicPr>
          <p:cNvPr id="145" name="Google Shape;145;p17"/>
          <p:cNvPicPr preferRelativeResize="0"/>
          <p:nvPr/>
        </p:nvPicPr>
        <p:blipFill>
          <a:blip r:embed="rId5">
            <a:alphaModFix/>
          </a:blip>
          <a:stretch>
            <a:fillRect/>
          </a:stretch>
        </p:blipFill>
        <p:spPr>
          <a:xfrm>
            <a:off x="4386457" y="1542078"/>
            <a:ext cx="2156098" cy="1675888"/>
          </a:xfrm>
          <a:prstGeom prst="rect">
            <a:avLst/>
          </a:prstGeom>
          <a:noFill/>
          <a:ln>
            <a:noFill/>
          </a:ln>
        </p:spPr>
      </p:pic>
      <p:sp>
        <p:nvSpPr>
          <p:cNvPr id="146" name="Google Shape;146;p17"/>
          <p:cNvSpPr txBox="1"/>
          <p:nvPr/>
        </p:nvSpPr>
        <p:spPr>
          <a:xfrm>
            <a:off x="4851625" y="3354052"/>
            <a:ext cx="1326600" cy="41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Oxygen"/>
                <a:ea typeface="Oxygen"/>
                <a:cs typeface="Oxygen"/>
                <a:sym typeface="Oxygen"/>
              </a:rPr>
              <a:t>   </a:t>
            </a:r>
            <a:r>
              <a:rPr lang="en" sz="1500">
                <a:latin typeface="Oxygen"/>
                <a:ea typeface="Oxygen"/>
                <a:cs typeface="Oxygen"/>
                <a:sym typeface="Oxygen"/>
              </a:rPr>
              <a:t> PB=   GFR</a:t>
            </a:r>
            <a:endParaRPr sz="1500">
              <a:latin typeface="Oxygen"/>
              <a:ea typeface="Oxygen"/>
              <a:cs typeface="Oxygen"/>
              <a:sym typeface="Oxygen"/>
            </a:endParaRPr>
          </a:p>
        </p:txBody>
      </p:sp>
      <p:cxnSp>
        <p:nvCxnSpPr>
          <p:cNvPr id="147" name="Google Shape;147;p17"/>
          <p:cNvCxnSpPr/>
          <p:nvPr/>
        </p:nvCxnSpPr>
        <p:spPr>
          <a:xfrm flipH="1">
            <a:off x="5556810" y="3406153"/>
            <a:ext cx="1800" cy="322500"/>
          </a:xfrm>
          <a:prstGeom prst="straightConnector1">
            <a:avLst/>
          </a:prstGeom>
          <a:noFill/>
          <a:ln cap="flat" cmpd="sng" w="19050">
            <a:solidFill>
              <a:schemeClr val="dk2"/>
            </a:solidFill>
            <a:prstDash val="solid"/>
            <a:round/>
            <a:headEnd len="med" w="med" type="none"/>
            <a:tailEnd len="med" w="med" type="triangle"/>
          </a:ln>
        </p:spPr>
      </p:cxnSp>
      <p:cxnSp>
        <p:nvCxnSpPr>
          <p:cNvPr id="148" name="Google Shape;148;p17"/>
          <p:cNvCxnSpPr/>
          <p:nvPr/>
        </p:nvCxnSpPr>
        <p:spPr>
          <a:xfrm rot="10800000">
            <a:off x="5052015" y="3375591"/>
            <a:ext cx="0" cy="353100"/>
          </a:xfrm>
          <a:prstGeom prst="straightConnector1">
            <a:avLst/>
          </a:prstGeom>
          <a:noFill/>
          <a:ln cap="flat" cmpd="sng" w="19050">
            <a:solidFill>
              <a:srgbClr val="990000"/>
            </a:solidFill>
            <a:prstDash val="solid"/>
            <a:round/>
            <a:headEnd len="med" w="med" type="none"/>
            <a:tailEnd len="med" w="med" type="triangle"/>
          </a:ln>
        </p:spPr>
      </p:cxnSp>
      <p:cxnSp>
        <p:nvCxnSpPr>
          <p:cNvPr id="149" name="Google Shape;149;p17"/>
          <p:cNvCxnSpPr/>
          <p:nvPr/>
        </p:nvCxnSpPr>
        <p:spPr>
          <a:xfrm>
            <a:off x="1981905" y="1082650"/>
            <a:ext cx="2459100" cy="0"/>
          </a:xfrm>
          <a:prstGeom prst="straightConnector1">
            <a:avLst/>
          </a:prstGeom>
          <a:noFill/>
          <a:ln cap="rnd" cmpd="sng" w="38100">
            <a:solidFill>
              <a:srgbClr val="7F7F7F"/>
            </a:solidFill>
            <a:prstDash val="solid"/>
            <a:miter lim="800000"/>
            <a:headEnd len="sm" w="sm" type="oval"/>
            <a:tailEnd len="sm" w="sm" type="oval"/>
          </a:ln>
        </p:spPr>
      </p:cxnSp>
      <p:sp>
        <p:nvSpPr>
          <p:cNvPr id="150" name="Google Shape;150;p17"/>
          <p:cNvSpPr txBox="1"/>
          <p:nvPr/>
        </p:nvSpPr>
        <p:spPr>
          <a:xfrm>
            <a:off x="-328100" y="446300"/>
            <a:ext cx="7079100" cy="5034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4800"/>
              <a:buFont typeface="Arial"/>
              <a:buNone/>
            </a:pPr>
            <a:r>
              <a:rPr b="1" lang="en" sz="2300">
                <a:solidFill>
                  <a:srgbClr val="CF8A87"/>
                </a:solidFill>
                <a:latin typeface="Open Sans"/>
                <a:ea typeface="Open Sans"/>
                <a:cs typeface="Open Sans"/>
                <a:sym typeface="Open Sans"/>
              </a:rPr>
              <a:t>Physiological regulation of GFR </a:t>
            </a:r>
            <a:endParaRPr b="1" i="0" sz="2300" u="none" cap="none" strike="noStrike">
              <a:solidFill>
                <a:srgbClr val="CF8A87"/>
              </a:solidFill>
              <a:latin typeface="Open Sans"/>
              <a:ea typeface="Open Sans"/>
              <a:cs typeface="Open Sans"/>
              <a:sym typeface="Open Sans"/>
            </a:endParaRPr>
          </a:p>
        </p:txBody>
      </p:sp>
      <p:sp>
        <p:nvSpPr>
          <p:cNvPr id="151" name="Google Shape;151;p17"/>
          <p:cNvSpPr/>
          <p:nvPr/>
        </p:nvSpPr>
        <p:spPr>
          <a:xfrm>
            <a:off x="6048496" y="-238225"/>
            <a:ext cx="570900" cy="1381500"/>
          </a:xfrm>
          <a:prstGeom prst="roundRect">
            <a:avLst>
              <a:gd fmla="val 16667" name="adj"/>
            </a:avLst>
          </a:prstGeom>
          <a:solidFill>
            <a:srgbClr val="D7DAE1">
              <a:alpha val="8353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lang="en" sz="4800">
                <a:solidFill>
                  <a:srgbClr val="CF8A87"/>
                </a:solidFill>
                <a:latin typeface="Open Sans"/>
                <a:ea typeface="Open Sans"/>
                <a:cs typeface="Open Sans"/>
                <a:sym typeface="Open Sans"/>
              </a:rPr>
              <a:t>3</a:t>
            </a:r>
            <a:endParaRPr b="1" i="0" sz="4800" u="none" cap="none" strike="noStrike">
              <a:solidFill>
                <a:srgbClr val="CF8A87"/>
              </a:solidFill>
              <a:latin typeface="Open Sans"/>
              <a:ea typeface="Open Sans"/>
              <a:cs typeface="Open Sans"/>
              <a:sym typeface="Open Sans"/>
            </a:endParaRPr>
          </a:p>
        </p:txBody>
      </p:sp>
      <p:sp>
        <p:nvSpPr>
          <p:cNvPr id="152" name="Google Shape;152;p17"/>
          <p:cNvSpPr/>
          <p:nvPr/>
        </p:nvSpPr>
        <p:spPr>
          <a:xfrm>
            <a:off x="129688" y="6144711"/>
            <a:ext cx="6598630" cy="1095498"/>
          </a:xfrm>
          <a:custGeom>
            <a:rect b="b" l="l" r="r" t="t"/>
            <a:pathLst>
              <a:path extrusionOk="0" h="3199" w="16911">
                <a:moveTo>
                  <a:pt x="1" y="1"/>
                </a:moveTo>
                <a:lnTo>
                  <a:pt x="1" y="3198"/>
                </a:lnTo>
                <a:lnTo>
                  <a:pt x="16911" y="3198"/>
                </a:lnTo>
                <a:lnTo>
                  <a:pt x="16911" y="1"/>
                </a:lnTo>
                <a:close/>
              </a:path>
            </a:pathLst>
          </a:custGeom>
          <a:solidFill>
            <a:srgbClr val="F3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300">
                <a:latin typeface="Open Sans"/>
                <a:ea typeface="Open Sans"/>
                <a:cs typeface="Open Sans"/>
                <a:sym typeface="Open Sans"/>
              </a:rPr>
              <a:t>Factors that constrict the Afferent &amp; decrease PG:</a:t>
            </a:r>
            <a:endParaRPr b="1" sz="1300">
              <a:latin typeface="Open Sans"/>
              <a:ea typeface="Open Sans"/>
              <a:cs typeface="Open Sans"/>
              <a:sym typeface="Open Sans"/>
            </a:endParaRPr>
          </a:p>
          <a:p>
            <a:pPr indent="-311150" lvl="0" marL="457200" rtl="0" algn="l">
              <a:spcBef>
                <a:spcPts val="0"/>
              </a:spcBef>
              <a:spcAft>
                <a:spcPts val="0"/>
              </a:spcAft>
              <a:buClr>
                <a:srgbClr val="A3534F"/>
              </a:buClr>
              <a:buSzPts val="1300"/>
              <a:buFont typeface="Open Sans"/>
              <a:buChar char="●"/>
            </a:pPr>
            <a:r>
              <a:rPr lang="en" sz="1300">
                <a:latin typeface="Open Sans"/>
                <a:ea typeface="Open Sans"/>
                <a:cs typeface="Open Sans"/>
                <a:sym typeface="Open Sans"/>
              </a:rPr>
              <a:t>Sympathetic stimulation, will decrease GFR and RBF.</a:t>
            </a:r>
            <a:endParaRPr sz="1300">
              <a:latin typeface="Open Sans"/>
              <a:ea typeface="Open Sans"/>
              <a:cs typeface="Open Sans"/>
              <a:sym typeface="Open Sans"/>
            </a:endParaRPr>
          </a:p>
          <a:p>
            <a:pPr indent="-311150" lvl="0" marL="457200" rtl="0" algn="l">
              <a:spcBef>
                <a:spcPts val="0"/>
              </a:spcBef>
              <a:spcAft>
                <a:spcPts val="0"/>
              </a:spcAft>
              <a:buClr>
                <a:srgbClr val="A3534F"/>
              </a:buClr>
              <a:buSzPts val="1300"/>
              <a:buFont typeface="Open Sans"/>
              <a:buChar char="●"/>
            </a:pPr>
            <a:r>
              <a:rPr lang="en" sz="1300">
                <a:latin typeface="Open Sans"/>
                <a:ea typeface="Open Sans"/>
                <a:cs typeface="Open Sans"/>
                <a:sym typeface="Open Sans"/>
              </a:rPr>
              <a:t>Epinephrine, will decrease GFR</a:t>
            </a:r>
            <a:endParaRPr sz="1300">
              <a:latin typeface="Open Sans"/>
              <a:ea typeface="Open Sans"/>
              <a:cs typeface="Open Sans"/>
              <a:sym typeface="Open Sans"/>
            </a:endParaRPr>
          </a:p>
          <a:p>
            <a:pPr indent="-311150" lvl="0" marL="457200" rtl="0" algn="l">
              <a:spcBef>
                <a:spcPts val="0"/>
              </a:spcBef>
              <a:spcAft>
                <a:spcPts val="0"/>
              </a:spcAft>
              <a:buClr>
                <a:srgbClr val="A3534F"/>
              </a:buClr>
              <a:buSzPts val="1300"/>
              <a:buFont typeface="Open Sans"/>
              <a:buChar char="●"/>
            </a:pPr>
            <a:r>
              <a:rPr lang="en" sz="1300">
                <a:latin typeface="Open Sans"/>
                <a:ea typeface="Open Sans"/>
                <a:cs typeface="Open Sans"/>
                <a:sym typeface="Open Sans"/>
              </a:rPr>
              <a:t>Norepinephrine, will decrease GFR and RBF</a:t>
            </a:r>
            <a:endParaRPr sz="1300">
              <a:latin typeface="Open Sans"/>
              <a:ea typeface="Open Sans"/>
              <a:cs typeface="Open Sans"/>
              <a:sym typeface="Open Sans"/>
            </a:endParaRPr>
          </a:p>
          <a:p>
            <a:pPr indent="-311150" lvl="0" marL="457200" marR="0" rtl="0" algn="l">
              <a:lnSpc>
                <a:spcPct val="100000"/>
              </a:lnSpc>
              <a:spcBef>
                <a:spcPts val="0"/>
              </a:spcBef>
              <a:spcAft>
                <a:spcPts val="0"/>
              </a:spcAft>
              <a:buClr>
                <a:srgbClr val="A3534F"/>
              </a:buClr>
              <a:buSzPts val="1300"/>
              <a:buFont typeface="Open Sans"/>
              <a:buChar char="●"/>
            </a:pPr>
            <a:r>
              <a:rPr lang="en" sz="1300">
                <a:latin typeface="Open Sans"/>
                <a:ea typeface="Open Sans"/>
                <a:cs typeface="Open Sans"/>
                <a:sym typeface="Open Sans"/>
              </a:rPr>
              <a:t>Endothelin, will decrease GFR</a:t>
            </a:r>
            <a:r>
              <a:rPr lang="en" sz="1300">
                <a:solidFill>
                  <a:srgbClr val="93C47D"/>
                </a:solidFill>
                <a:latin typeface="Open Sans"/>
                <a:ea typeface="Open Sans"/>
                <a:cs typeface="Open Sans"/>
                <a:sym typeface="Open Sans"/>
              </a:rPr>
              <a:t> decreased VIt D</a:t>
            </a:r>
            <a:endParaRPr sz="1300">
              <a:latin typeface="Open Sans"/>
              <a:ea typeface="Open Sans"/>
              <a:cs typeface="Open Sans"/>
              <a:sym typeface="Open Sans"/>
            </a:endParaRPr>
          </a:p>
        </p:txBody>
      </p:sp>
      <p:sp>
        <p:nvSpPr>
          <p:cNvPr id="153" name="Google Shape;153;p17"/>
          <p:cNvSpPr/>
          <p:nvPr/>
        </p:nvSpPr>
        <p:spPr>
          <a:xfrm>
            <a:off x="129688" y="8352535"/>
            <a:ext cx="6598630" cy="1381496"/>
          </a:xfrm>
          <a:custGeom>
            <a:rect b="b" l="l" r="r" t="t"/>
            <a:pathLst>
              <a:path extrusionOk="0" h="3199" w="16911">
                <a:moveTo>
                  <a:pt x="1" y="1"/>
                </a:moveTo>
                <a:lnTo>
                  <a:pt x="1" y="3198"/>
                </a:lnTo>
                <a:lnTo>
                  <a:pt x="16911" y="3198"/>
                </a:lnTo>
                <a:lnTo>
                  <a:pt x="16911" y="1"/>
                </a:lnTo>
                <a:close/>
              </a:path>
            </a:pathLst>
          </a:custGeom>
          <a:solidFill>
            <a:srgbClr val="F3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300">
                <a:latin typeface="Open Sans"/>
                <a:ea typeface="Open Sans"/>
                <a:cs typeface="Open Sans"/>
                <a:sym typeface="Open Sans"/>
              </a:rPr>
              <a:t>Other factors affecting Renal blood flow and GFR:</a:t>
            </a:r>
            <a:endParaRPr b="1" sz="1300">
              <a:latin typeface="Open Sans"/>
              <a:ea typeface="Open Sans"/>
              <a:cs typeface="Open Sans"/>
              <a:sym typeface="Open Sans"/>
            </a:endParaRPr>
          </a:p>
          <a:p>
            <a:pPr indent="-311150" lvl="0" marL="457200" rtl="0" algn="l">
              <a:spcBef>
                <a:spcPts val="0"/>
              </a:spcBef>
              <a:spcAft>
                <a:spcPts val="0"/>
              </a:spcAft>
              <a:buClr>
                <a:srgbClr val="A3534F"/>
              </a:buClr>
              <a:buSzPts val="1300"/>
              <a:buFont typeface="Open Sans"/>
              <a:buChar char="●"/>
            </a:pPr>
            <a:r>
              <a:rPr lang="en" sz="1300">
                <a:latin typeface="Open Sans"/>
                <a:ea typeface="Open Sans"/>
                <a:cs typeface="Open Sans"/>
                <a:sym typeface="Open Sans"/>
              </a:rPr>
              <a:t>High protein diet increases GFR. because πB has increased.</a:t>
            </a:r>
            <a:endParaRPr sz="1300">
              <a:latin typeface="Open Sans"/>
              <a:ea typeface="Open Sans"/>
              <a:cs typeface="Open Sans"/>
              <a:sym typeface="Open Sans"/>
            </a:endParaRPr>
          </a:p>
          <a:p>
            <a:pPr indent="-311150" lvl="0" marL="457200" rtl="0" algn="l">
              <a:spcBef>
                <a:spcPts val="0"/>
              </a:spcBef>
              <a:spcAft>
                <a:spcPts val="0"/>
              </a:spcAft>
              <a:buClr>
                <a:srgbClr val="A3534F"/>
              </a:buClr>
              <a:buSzPts val="1300"/>
              <a:buFont typeface="Open Sans"/>
              <a:buChar char="●"/>
            </a:pPr>
            <a:r>
              <a:rPr lang="en" sz="1300">
                <a:latin typeface="Open Sans"/>
                <a:ea typeface="Open Sans"/>
                <a:cs typeface="Open Sans"/>
                <a:sym typeface="Open Sans"/>
              </a:rPr>
              <a:t>Hyperglycemia increases RBF and GFR.</a:t>
            </a:r>
            <a:endParaRPr sz="1300">
              <a:latin typeface="Open Sans"/>
              <a:ea typeface="Open Sans"/>
              <a:cs typeface="Open Sans"/>
              <a:sym typeface="Open Sans"/>
            </a:endParaRPr>
          </a:p>
          <a:p>
            <a:pPr indent="-311150" lvl="0" marL="457200" rtl="0" algn="l">
              <a:spcBef>
                <a:spcPts val="0"/>
              </a:spcBef>
              <a:spcAft>
                <a:spcPts val="0"/>
              </a:spcAft>
              <a:buClr>
                <a:srgbClr val="A3534F"/>
              </a:buClr>
              <a:buSzPts val="1300"/>
              <a:buFont typeface="Open Sans"/>
              <a:buChar char="●"/>
            </a:pPr>
            <a:r>
              <a:rPr lang="en" sz="1300">
                <a:latin typeface="Open Sans"/>
                <a:ea typeface="Open Sans"/>
                <a:cs typeface="Open Sans"/>
                <a:sym typeface="Open Sans"/>
              </a:rPr>
              <a:t>Fever increases RBF and GFR. </a:t>
            </a:r>
            <a:endParaRPr sz="1300">
              <a:latin typeface="Open Sans"/>
              <a:ea typeface="Open Sans"/>
              <a:cs typeface="Open Sans"/>
              <a:sym typeface="Open Sans"/>
            </a:endParaRPr>
          </a:p>
          <a:p>
            <a:pPr indent="-311150" lvl="0" marL="457200" rtl="0" algn="l">
              <a:spcBef>
                <a:spcPts val="0"/>
              </a:spcBef>
              <a:spcAft>
                <a:spcPts val="0"/>
              </a:spcAft>
              <a:buClr>
                <a:srgbClr val="A3534F"/>
              </a:buClr>
              <a:buSzPts val="1300"/>
              <a:buFont typeface="Open Sans"/>
              <a:buChar char="●"/>
            </a:pPr>
            <a:r>
              <a:rPr lang="en" sz="1300">
                <a:latin typeface="Open Sans"/>
                <a:ea typeface="Open Sans"/>
                <a:cs typeface="Open Sans"/>
                <a:sym typeface="Open Sans"/>
              </a:rPr>
              <a:t>Aging decreases RBF and GFR.</a:t>
            </a:r>
            <a:endParaRPr sz="1300">
              <a:latin typeface="Open Sans"/>
              <a:ea typeface="Open Sans"/>
              <a:cs typeface="Open Sans"/>
              <a:sym typeface="Open Sans"/>
            </a:endParaRPr>
          </a:p>
          <a:p>
            <a:pPr indent="-311150" lvl="0" marL="457200" rtl="0" algn="l">
              <a:spcBef>
                <a:spcPts val="0"/>
              </a:spcBef>
              <a:spcAft>
                <a:spcPts val="0"/>
              </a:spcAft>
              <a:buClr>
                <a:srgbClr val="A3534F"/>
              </a:buClr>
              <a:buSzPts val="1300"/>
              <a:buFont typeface="Open Sans"/>
              <a:buChar char="●"/>
            </a:pPr>
            <a:r>
              <a:rPr lang="en" sz="1300">
                <a:latin typeface="Open Sans"/>
                <a:ea typeface="Open Sans"/>
                <a:cs typeface="Open Sans"/>
                <a:sym typeface="Open Sans"/>
              </a:rPr>
              <a:t>Dehydration decreases RBF and GFR</a:t>
            </a:r>
            <a:endParaRPr sz="1300">
              <a:latin typeface="Open Sans"/>
              <a:ea typeface="Open Sans"/>
              <a:cs typeface="Open Sans"/>
              <a:sym typeface="Open Sans"/>
            </a:endParaRPr>
          </a:p>
        </p:txBody>
      </p:sp>
      <p:sp>
        <p:nvSpPr>
          <p:cNvPr id="154" name="Google Shape;154;p17"/>
          <p:cNvSpPr/>
          <p:nvPr/>
        </p:nvSpPr>
        <p:spPr>
          <a:xfrm>
            <a:off x="129688" y="7350573"/>
            <a:ext cx="6598630" cy="891601"/>
          </a:xfrm>
          <a:custGeom>
            <a:rect b="b" l="l" r="r" t="t"/>
            <a:pathLst>
              <a:path extrusionOk="0" h="3199" w="16911">
                <a:moveTo>
                  <a:pt x="1" y="1"/>
                </a:moveTo>
                <a:lnTo>
                  <a:pt x="1" y="3198"/>
                </a:lnTo>
                <a:lnTo>
                  <a:pt x="16911" y="3198"/>
                </a:lnTo>
                <a:lnTo>
                  <a:pt x="16911" y="1"/>
                </a:lnTo>
                <a:close/>
              </a:path>
            </a:pathLst>
          </a:custGeom>
          <a:solidFill>
            <a:srgbClr val="F3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300">
                <a:latin typeface="Open Sans"/>
                <a:ea typeface="Open Sans"/>
                <a:cs typeface="Open Sans"/>
                <a:sym typeface="Open Sans"/>
              </a:rPr>
              <a:t>Factors that constrict the Efferent:</a:t>
            </a:r>
            <a:endParaRPr b="1" sz="1300">
              <a:latin typeface="Open Sans"/>
              <a:ea typeface="Open Sans"/>
              <a:cs typeface="Open Sans"/>
              <a:sym typeface="Open Sans"/>
            </a:endParaRPr>
          </a:p>
          <a:p>
            <a:pPr indent="-311150" lvl="0" marL="457200" rtl="0" algn="l">
              <a:spcBef>
                <a:spcPts val="0"/>
              </a:spcBef>
              <a:spcAft>
                <a:spcPts val="0"/>
              </a:spcAft>
              <a:buClr>
                <a:srgbClr val="A3534F"/>
              </a:buClr>
              <a:buSzPts val="1300"/>
              <a:buFont typeface="Open Sans"/>
              <a:buChar char="●"/>
            </a:pPr>
            <a:r>
              <a:rPr lang="en" sz="1300">
                <a:latin typeface="Open Sans"/>
                <a:ea typeface="Open Sans"/>
                <a:cs typeface="Open Sans"/>
                <a:sym typeface="Open Sans"/>
              </a:rPr>
              <a:t>Angiotensin II,  will constrict Eff more than Aff, and will decrease RBF. (prevents decrease of GFR)</a:t>
            </a:r>
            <a:endParaRPr sz="1300">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8"/>
          <p:cNvSpPr/>
          <p:nvPr/>
        </p:nvSpPr>
        <p:spPr>
          <a:xfrm>
            <a:off x="6048496" y="-238500"/>
            <a:ext cx="570900" cy="1381500"/>
          </a:xfrm>
          <a:prstGeom prst="roundRect">
            <a:avLst>
              <a:gd fmla="val 16667" name="adj"/>
            </a:avLst>
          </a:prstGeom>
          <a:solidFill>
            <a:srgbClr val="D7DAE1">
              <a:alpha val="8353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lang="en" sz="4800">
                <a:solidFill>
                  <a:srgbClr val="CF8A87"/>
                </a:solidFill>
                <a:latin typeface="Open Sans"/>
                <a:ea typeface="Open Sans"/>
                <a:cs typeface="Open Sans"/>
                <a:sym typeface="Open Sans"/>
              </a:rPr>
              <a:t>4</a:t>
            </a:r>
            <a:endParaRPr i="0" sz="4800" u="none" cap="none" strike="noStrike">
              <a:solidFill>
                <a:srgbClr val="CF8A87"/>
              </a:solidFill>
              <a:latin typeface="Open Sans"/>
              <a:ea typeface="Open Sans"/>
              <a:cs typeface="Open Sans"/>
              <a:sym typeface="Open Sans"/>
            </a:endParaRPr>
          </a:p>
        </p:txBody>
      </p:sp>
      <p:sp>
        <p:nvSpPr>
          <p:cNvPr id="160" name="Google Shape;160;p18"/>
          <p:cNvSpPr txBox="1"/>
          <p:nvPr/>
        </p:nvSpPr>
        <p:spPr>
          <a:xfrm>
            <a:off x="-110550" y="441425"/>
            <a:ext cx="7079100" cy="5310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4800"/>
              <a:buFont typeface="Arial"/>
              <a:buNone/>
            </a:pPr>
            <a:r>
              <a:rPr b="1" lang="en" sz="2500">
                <a:solidFill>
                  <a:srgbClr val="CF8A87"/>
                </a:solidFill>
                <a:latin typeface="Open Sans"/>
                <a:ea typeface="Open Sans"/>
                <a:cs typeface="Open Sans"/>
                <a:sym typeface="Open Sans"/>
              </a:rPr>
              <a:t>Physiological Regulation of GFR </a:t>
            </a:r>
            <a:endParaRPr b="1" i="0" sz="2500" u="none" cap="none" strike="noStrike">
              <a:solidFill>
                <a:srgbClr val="CF8A87"/>
              </a:solidFill>
              <a:latin typeface="Open Sans"/>
              <a:ea typeface="Open Sans"/>
              <a:cs typeface="Open Sans"/>
              <a:sym typeface="Open Sans"/>
            </a:endParaRPr>
          </a:p>
        </p:txBody>
      </p:sp>
      <p:cxnSp>
        <p:nvCxnSpPr>
          <p:cNvPr id="161" name="Google Shape;161;p18"/>
          <p:cNvCxnSpPr>
            <a:stCxn id="162" idx="2"/>
            <a:endCxn id="163" idx="2"/>
          </p:cNvCxnSpPr>
          <p:nvPr/>
        </p:nvCxnSpPr>
        <p:spPr>
          <a:xfrm>
            <a:off x="6218516" y="2983815"/>
            <a:ext cx="0" cy="1158300"/>
          </a:xfrm>
          <a:prstGeom prst="straightConnector1">
            <a:avLst/>
          </a:prstGeom>
          <a:noFill/>
          <a:ln cap="flat" cmpd="sng" w="19050">
            <a:solidFill>
              <a:srgbClr val="B7B7B7"/>
            </a:solidFill>
            <a:prstDash val="solid"/>
            <a:round/>
            <a:headEnd len="med" w="med" type="none"/>
            <a:tailEnd len="med" w="med" type="none"/>
          </a:ln>
        </p:spPr>
      </p:cxnSp>
      <p:cxnSp>
        <p:nvCxnSpPr>
          <p:cNvPr id="164" name="Google Shape;164;p18"/>
          <p:cNvCxnSpPr>
            <a:stCxn id="165" idx="2"/>
            <a:endCxn id="166" idx="2"/>
          </p:cNvCxnSpPr>
          <p:nvPr/>
        </p:nvCxnSpPr>
        <p:spPr>
          <a:xfrm>
            <a:off x="5002452" y="2983815"/>
            <a:ext cx="0" cy="1158000"/>
          </a:xfrm>
          <a:prstGeom prst="straightConnector1">
            <a:avLst/>
          </a:prstGeom>
          <a:noFill/>
          <a:ln cap="flat" cmpd="sng" w="19050">
            <a:solidFill>
              <a:srgbClr val="B7B7B7"/>
            </a:solidFill>
            <a:prstDash val="solid"/>
            <a:round/>
            <a:headEnd len="med" w="med" type="none"/>
            <a:tailEnd len="med" w="med" type="none"/>
          </a:ln>
        </p:spPr>
      </p:cxnSp>
      <p:cxnSp>
        <p:nvCxnSpPr>
          <p:cNvPr id="167" name="Google Shape;167;p18"/>
          <p:cNvCxnSpPr>
            <a:stCxn id="168" idx="2"/>
            <a:endCxn id="169" idx="2"/>
          </p:cNvCxnSpPr>
          <p:nvPr/>
        </p:nvCxnSpPr>
        <p:spPr>
          <a:xfrm>
            <a:off x="1174476" y="2473101"/>
            <a:ext cx="0" cy="1264200"/>
          </a:xfrm>
          <a:prstGeom prst="straightConnector1">
            <a:avLst/>
          </a:prstGeom>
          <a:noFill/>
          <a:ln cap="flat" cmpd="sng" w="19050">
            <a:solidFill>
              <a:srgbClr val="B7B7B7"/>
            </a:solidFill>
            <a:prstDash val="solid"/>
            <a:round/>
            <a:headEnd len="med" w="med" type="none"/>
            <a:tailEnd len="med" w="med" type="none"/>
          </a:ln>
        </p:spPr>
      </p:cxnSp>
      <p:sp>
        <p:nvSpPr>
          <p:cNvPr id="170" name="Google Shape;170;p18"/>
          <p:cNvSpPr/>
          <p:nvPr/>
        </p:nvSpPr>
        <p:spPr>
          <a:xfrm>
            <a:off x="4571905" y="1854227"/>
            <a:ext cx="2076900" cy="601200"/>
          </a:xfrm>
          <a:prstGeom prst="roundRect">
            <a:avLst>
              <a:gd fmla="val 50000" name="adj"/>
            </a:avLst>
          </a:prstGeom>
          <a:solidFill>
            <a:srgbClr val="CF8A87"/>
          </a:solid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400"/>
              <a:buFont typeface="Arial"/>
              <a:buNone/>
            </a:pPr>
            <a:r>
              <a:rPr b="1" lang="en" sz="1200">
                <a:solidFill>
                  <a:schemeClr val="lt1"/>
                </a:solidFill>
                <a:latin typeface="Open Sans"/>
                <a:ea typeface="Open Sans"/>
                <a:cs typeface="Open Sans"/>
                <a:sym typeface="Open Sans"/>
              </a:rPr>
              <a:t>Constriction of </a:t>
            </a:r>
            <a:r>
              <a:rPr b="1" lang="en" sz="1200" u="sng">
                <a:solidFill>
                  <a:schemeClr val="lt1"/>
                </a:solidFill>
                <a:latin typeface="Open Sans"/>
                <a:ea typeface="Open Sans"/>
                <a:cs typeface="Open Sans"/>
                <a:sym typeface="Open Sans"/>
              </a:rPr>
              <a:t>e</a:t>
            </a:r>
            <a:r>
              <a:rPr b="1" lang="en" sz="1200">
                <a:solidFill>
                  <a:schemeClr val="lt1"/>
                </a:solidFill>
                <a:latin typeface="Open Sans"/>
                <a:ea typeface="Open Sans"/>
                <a:cs typeface="Open Sans"/>
                <a:sym typeface="Open Sans"/>
              </a:rPr>
              <a:t>fferent arteriole</a:t>
            </a:r>
            <a:endParaRPr b="1" i="0" sz="1200" u="none" cap="none" strike="noStrike">
              <a:solidFill>
                <a:srgbClr val="FFFFFF"/>
              </a:solidFill>
              <a:latin typeface="Open Sans"/>
              <a:ea typeface="Open Sans"/>
              <a:cs typeface="Open Sans"/>
              <a:sym typeface="Open Sans"/>
            </a:endParaRPr>
          </a:p>
        </p:txBody>
      </p:sp>
      <p:sp>
        <p:nvSpPr>
          <p:cNvPr id="168" name="Google Shape;168;p18"/>
          <p:cNvSpPr/>
          <p:nvPr/>
        </p:nvSpPr>
        <p:spPr>
          <a:xfrm>
            <a:off x="136026" y="1836501"/>
            <a:ext cx="2076900" cy="636600"/>
          </a:xfrm>
          <a:prstGeom prst="roundRect">
            <a:avLst>
              <a:gd fmla="val 50000" name="adj"/>
            </a:avLst>
          </a:prstGeom>
          <a:solidFill>
            <a:srgbClr val="CF8A8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 sz="1200">
                <a:solidFill>
                  <a:srgbClr val="FFFFFF"/>
                </a:solidFill>
                <a:latin typeface="Open Sans"/>
                <a:ea typeface="Open Sans"/>
                <a:cs typeface="Open Sans"/>
                <a:sym typeface="Open Sans"/>
              </a:rPr>
              <a:t>Constriction of </a:t>
            </a:r>
            <a:r>
              <a:rPr b="1" lang="en" sz="1200" u="sng">
                <a:solidFill>
                  <a:srgbClr val="FFFFFF"/>
                </a:solidFill>
                <a:latin typeface="Open Sans"/>
                <a:ea typeface="Open Sans"/>
                <a:cs typeface="Open Sans"/>
                <a:sym typeface="Open Sans"/>
              </a:rPr>
              <a:t>a</a:t>
            </a:r>
            <a:r>
              <a:rPr b="1" lang="en" sz="1200">
                <a:solidFill>
                  <a:srgbClr val="FFFFFF"/>
                </a:solidFill>
                <a:latin typeface="Open Sans"/>
                <a:ea typeface="Open Sans"/>
                <a:cs typeface="Open Sans"/>
                <a:sym typeface="Open Sans"/>
              </a:rPr>
              <a:t>fferent arteriole</a:t>
            </a:r>
            <a:endParaRPr b="1" sz="1200">
              <a:solidFill>
                <a:srgbClr val="FFFFFF"/>
              </a:solidFill>
              <a:latin typeface="Open Sans"/>
              <a:ea typeface="Open Sans"/>
              <a:cs typeface="Open Sans"/>
              <a:sym typeface="Open Sans"/>
            </a:endParaRPr>
          </a:p>
        </p:txBody>
      </p:sp>
      <p:sp>
        <p:nvSpPr>
          <p:cNvPr id="171" name="Google Shape;171;p18"/>
          <p:cNvSpPr/>
          <p:nvPr/>
        </p:nvSpPr>
        <p:spPr>
          <a:xfrm>
            <a:off x="-19475" y="4009525"/>
            <a:ext cx="2633700" cy="922200"/>
          </a:xfrm>
          <a:prstGeom prst="roundRect">
            <a:avLst>
              <a:gd fmla="val 50000" name="adj"/>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304800" lvl="0" marL="457200" rtl="0" algn="l">
              <a:spcBef>
                <a:spcPts val="0"/>
              </a:spcBef>
              <a:spcAft>
                <a:spcPts val="0"/>
              </a:spcAft>
              <a:buSzPts val="1200"/>
              <a:buFont typeface="Open Sans"/>
              <a:buChar char="●"/>
            </a:pPr>
            <a:r>
              <a:rPr lang="en" sz="1200">
                <a:solidFill>
                  <a:srgbClr val="262626"/>
                </a:solidFill>
                <a:latin typeface="Open Sans"/>
                <a:ea typeface="Open Sans"/>
                <a:cs typeface="Open Sans"/>
                <a:sym typeface="Open Sans"/>
              </a:rPr>
              <a:t>Sympathetic stimulation </a:t>
            </a:r>
            <a:endParaRPr sz="1200">
              <a:solidFill>
                <a:srgbClr val="262626"/>
              </a:solidFill>
              <a:latin typeface="Open Sans"/>
              <a:ea typeface="Open Sans"/>
              <a:cs typeface="Open Sans"/>
              <a:sym typeface="Open Sans"/>
            </a:endParaRPr>
          </a:p>
          <a:p>
            <a:pPr indent="-304800" lvl="0" marL="457200" rtl="0" algn="l">
              <a:spcBef>
                <a:spcPts val="0"/>
              </a:spcBef>
              <a:spcAft>
                <a:spcPts val="0"/>
              </a:spcAft>
              <a:buClr>
                <a:srgbClr val="262626"/>
              </a:buClr>
              <a:buSzPts val="1200"/>
              <a:buFont typeface="Open Sans"/>
              <a:buChar char="●"/>
            </a:pPr>
            <a:r>
              <a:rPr lang="en" sz="1200">
                <a:solidFill>
                  <a:srgbClr val="262626"/>
                </a:solidFill>
                <a:latin typeface="Open Sans"/>
                <a:ea typeface="Open Sans"/>
                <a:cs typeface="Open Sans"/>
                <a:sym typeface="Open Sans"/>
              </a:rPr>
              <a:t>Epinephrine </a:t>
            </a:r>
            <a:endParaRPr sz="1200">
              <a:solidFill>
                <a:srgbClr val="262626"/>
              </a:solidFill>
              <a:latin typeface="Open Sans"/>
              <a:ea typeface="Open Sans"/>
              <a:cs typeface="Open Sans"/>
              <a:sym typeface="Open Sans"/>
            </a:endParaRPr>
          </a:p>
          <a:p>
            <a:pPr indent="-304800" lvl="0" marL="457200" rtl="0" algn="l">
              <a:spcBef>
                <a:spcPts val="0"/>
              </a:spcBef>
              <a:spcAft>
                <a:spcPts val="0"/>
              </a:spcAft>
              <a:buClr>
                <a:srgbClr val="262626"/>
              </a:buClr>
              <a:buSzPts val="1200"/>
              <a:buFont typeface="Open Sans"/>
              <a:buChar char="●"/>
            </a:pPr>
            <a:r>
              <a:rPr lang="en" sz="1200">
                <a:solidFill>
                  <a:srgbClr val="262626"/>
                </a:solidFill>
                <a:latin typeface="Open Sans"/>
                <a:ea typeface="Open Sans"/>
                <a:cs typeface="Open Sans"/>
                <a:sym typeface="Open Sans"/>
              </a:rPr>
              <a:t>Norepinephrine </a:t>
            </a:r>
            <a:endParaRPr sz="1200">
              <a:solidFill>
                <a:srgbClr val="262626"/>
              </a:solidFill>
              <a:latin typeface="Open Sans"/>
              <a:ea typeface="Open Sans"/>
              <a:cs typeface="Open Sans"/>
              <a:sym typeface="Open Sans"/>
            </a:endParaRPr>
          </a:p>
          <a:p>
            <a:pPr indent="-304800" lvl="0" marL="457200" rtl="0" algn="l">
              <a:spcBef>
                <a:spcPts val="0"/>
              </a:spcBef>
              <a:spcAft>
                <a:spcPts val="0"/>
              </a:spcAft>
              <a:buClr>
                <a:srgbClr val="262626"/>
              </a:buClr>
              <a:buSzPts val="1200"/>
              <a:buFont typeface="Open Sans"/>
              <a:buChar char="●"/>
            </a:pPr>
            <a:r>
              <a:rPr lang="en" sz="1200">
                <a:solidFill>
                  <a:srgbClr val="262626"/>
                </a:solidFill>
                <a:latin typeface="Open Sans"/>
                <a:ea typeface="Open Sans"/>
                <a:cs typeface="Open Sans"/>
                <a:sym typeface="Open Sans"/>
              </a:rPr>
              <a:t>Endothelin</a:t>
            </a:r>
            <a:endParaRPr sz="1200">
              <a:solidFill>
                <a:srgbClr val="262626"/>
              </a:solidFill>
              <a:latin typeface="Open Sans"/>
              <a:ea typeface="Open Sans"/>
              <a:cs typeface="Open Sans"/>
              <a:sym typeface="Open Sans"/>
            </a:endParaRPr>
          </a:p>
        </p:txBody>
      </p:sp>
      <p:sp>
        <p:nvSpPr>
          <p:cNvPr id="172" name="Google Shape;172;p18"/>
          <p:cNvSpPr/>
          <p:nvPr/>
        </p:nvSpPr>
        <p:spPr>
          <a:xfrm>
            <a:off x="4571911" y="4182621"/>
            <a:ext cx="2076900" cy="511500"/>
          </a:xfrm>
          <a:prstGeom prst="roundRect">
            <a:avLst>
              <a:gd fmla="val 50000" name="adj"/>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300">
                <a:solidFill>
                  <a:srgbClr val="262626"/>
                </a:solidFill>
                <a:latin typeface="Open Sans"/>
                <a:ea typeface="Open Sans"/>
                <a:cs typeface="Open Sans"/>
                <a:sym typeface="Open Sans"/>
              </a:rPr>
              <a:t>Angiotensin II</a:t>
            </a:r>
            <a:endParaRPr sz="1300">
              <a:solidFill>
                <a:srgbClr val="0B5394"/>
              </a:solidFill>
              <a:latin typeface="Open Sans"/>
              <a:ea typeface="Open Sans"/>
              <a:cs typeface="Open Sans"/>
              <a:sym typeface="Open Sans"/>
            </a:endParaRPr>
          </a:p>
        </p:txBody>
      </p:sp>
      <p:cxnSp>
        <p:nvCxnSpPr>
          <p:cNvPr id="173" name="Google Shape;173;p18"/>
          <p:cNvCxnSpPr>
            <a:endCxn id="170" idx="0"/>
          </p:cNvCxnSpPr>
          <p:nvPr/>
        </p:nvCxnSpPr>
        <p:spPr>
          <a:xfrm>
            <a:off x="3370555" y="1412927"/>
            <a:ext cx="2239800" cy="441300"/>
          </a:xfrm>
          <a:prstGeom prst="bentConnector2">
            <a:avLst/>
          </a:prstGeom>
          <a:noFill/>
          <a:ln cap="flat" cmpd="sng" w="19050">
            <a:solidFill>
              <a:srgbClr val="C2C2C2"/>
            </a:solidFill>
            <a:prstDash val="solid"/>
            <a:round/>
            <a:headEnd len="sm" w="sm" type="none"/>
            <a:tailEnd len="sm" w="sm" type="none"/>
          </a:ln>
        </p:spPr>
      </p:cxnSp>
      <p:cxnSp>
        <p:nvCxnSpPr>
          <p:cNvPr id="174" name="Google Shape;174;p18"/>
          <p:cNvCxnSpPr>
            <a:stCxn id="168" idx="0"/>
          </p:cNvCxnSpPr>
          <p:nvPr/>
        </p:nvCxnSpPr>
        <p:spPr>
          <a:xfrm rot="-5400000">
            <a:off x="2058576" y="528801"/>
            <a:ext cx="423600" cy="2191800"/>
          </a:xfrm>
          <a:prstGeom prst="bentConnector2">
            <a:avLst/>
          </a:prstGeom>
          <a:noFill/>
          <a:ln cap="flat" cmpd="sng" w="19050">
            <a:solidFill>
              <a:srgbClr val="C2C2C2"/>
            </a:solidFill>
            <a:prstDash val="solid"/>
            <a:round/>
            <a:headEnd len="sm" w="sm" type="none"/>
            <a:tailEnd len="sm" w="sm" type="none"/>
          </a:ln>
        </p:spPr>
      </p:cxnSp>
      <p:cxnSp>
        <p:nvCxnSpPr>
          <p:cNvPr id="175" name="Google Shape;175;p18"/>
          <p:cNvCxnSpPr/>
          <p:nvPr/>
        </p:nvCxnSpPr>
        <p:spPr>
          <a:xfrm>
            <a:off x="3383023" y="1030676"/>
            <a:ext cx="600" cy="366900"/>
          </a:xfrm>
          <a:prstGeom prst="straightConnector1">
            <a:avLst/>
          </a:prstGeom>
          <a:noFill/>
          <a:ln cap="flat" cmpd="sng" w="19050">
            <a:solidFill>
              <a:srgbClr val="B7B7B7"/>
            </a:solidFill>
            <a:prstDash val="solid"/>
            <a:round/>
            <a:headEnd len="med" w="med" type="none"/>
            <a:tailEnd len="med" w="med" type="none"/>
          </a:ln>
        </p:spPr>
      </p:cxnSp>
      <p:cxnSp>
        <p:nvCxnSpPr>
          <p:cNvPr id="176" name="Google Shape;176;p18"/>
          <p:cNvCxnSpPr/>
          <p:nvPr/>
        </p:nvCxnSpPr>
        <p:spPr>
          <a:xfrm>
            <a:off x="2021773" y="1030674"/>
            <a:ext cx="2723700" cy="0"/>
          </a:xfrm>
          <a:prstGeom prst="straightConnector1">
            <a:avLst/>
          </a:prstGeom>
          <a:noFill/>
          <a:ln cap="rnd" cmpd="sng" w="38100">
            <a:solidFill>
              <a:srgbClr val="7F7F7F"/>
            </a:solidFill>
            <a:prstDash val="solid"/>
            <a:miter lim="800000"/>
            <a:headEnd len="sm" w="sm" type="oval"/>
            <a:tailEnd len="sm" w="sm" type="oval"/>
          </a:ln>
        </p:spPr>
      </p:cxnSp>
      <p:sp>
        <p:nvSpPr>
          <p:cNvPr id="177" name="Google Shape;177;p18"/>
          <p:cNvSpPr/>
          <p:nvPr/>
        </p:nvSpPr>
        <p:spPr>
          <a:xfrm>
            <a:off x="779492" y="2745815"/>
            <a:ext cx="790200" cy="430500"/>
          </a:xfrm>
          <a:prstGeom prst="roundRect">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 sz="800">
                <a:latin typeface="Open Sans"/>
                <a:ea typeface="Open Sans"/>
                <a:cs typeface="Open Sans"/>
                <a:sym typeface="Open Sans"/>
              </a:rPr>
              <a:t>↓</a:t>
            </a:r>
            <a:r>
              <a:rPr b="1" lang="en" sz="1100">
                <a:latin typeface="Open Sans"/>
                <a:ea typeface="Open Sans"/>
                <a:cs typeface="Open Sans"/>
                <a:sym typeface="Open Sans"/>
              </a:rPr>
              <a:t>P</a:t>
            </a:r>
            <a:r>
              <a:rPr b="1" lang="en" sz="900">
                <a:latin typeface="Open Sans"/>
                <a:ea typeface="Open Sans"/>
                <a:cs typeface="Open Sans"/>
                <a:sym typeface="Open Sans"/>
              </a:rPr>
              <a:t>G</a:t>
            </a:r>
            <a:endParaRPr b="1" sz="900">
              <a:latin typeface="Open Sans"/>
              <a:ea typeface="Open Sans"/>
              <a:cs typeface="Open Sans"/>
              <a:sym typeface="Open Sans"/>
            </a:endParaRPr>
          </a:p>
        </p:txBody>
      </p:sp>
      <p:sp>
        <p:nvSpPr>
          <p:cNvPr id="169" name="Google Shape;169;p18"/>
          <p:cNvSpPr/>
          <p:nvPr/>
        </p:nvSpPr>
        <p:spPr>
          <a:xfrm>
            <a:off x="779492" y="3306920"/>
            <a:ext cx="790200" cy="430500"/>
          </a:xfrm>
          <a:prstGeom prst="roundRect">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 sz="1100">
                <a:latin typeface="Open Sans"/>
                <a:ea typeface="Open Sans"/>
                <a:cs typeface="Open Sans"/>
                <a:sym typeface="Open Sans"/>
              </a:rPr>
              <a:t>↓GFR</a:t>
            </a:r>
            <a:endParaRPr b="1" sz="1100">
              <a:latin typeface="Open Sans"/>
              <a:ea typeface="Open Sans"/>
              <a:cs typeface="Open Sans"/>
              <a:sym typeface="Open Sans"/>
            </a:endParaRPr>
          </a:p>
        </p:txBody>
      </p:sp>
      <p:sp>
        <p:nvSpPr>
          <p:cNvPr id="165" name="Google Shape;165;p18"/>
          <p:cNvSpPr/>
          <p:nvPr/>
        </p:nvSpPr>
        <p:spPr>
          <a:xfrm>
            <a:off x="4571952" y="2699715"/>
            <a:ext cx="861000" cy="284100"/>
          </a:xfrm>
          <a:prstGeom prst="roundRect">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 sz="800">
                <a:latin typeface="Open Sans"/>
                <a:ea typeface="Open Sans"/>
                <a:cs typeface="Open Sans"/>
                <a:sym typeface="Open Sans"/>
              </a:rPr>
              <a:t>Moderate</a:t>
            </a:r>
            <a:endParaRPr b="1" sz="800">
              <a:latin typeface="Open Sans"/>
              <a:ea typeface="Open Sans"/>
              <a:cs typeface="Open Sans"/>
              <a:sym typeface="Open Sans"/>
            </a:endParaRPr>
          </a:p>
        </p:txBody>
      </p:sp>
      <p:sp>
        <p:nvSpPr>
          <p:cNvPr id="162" name="Google Shape;162;p18"/>
          <p:cNvSpPr/>
          <p:nvPr/>
        </p:nvSpPr>
        <p:spPr>
          <a:xfrm>
            <a:off x="5788016" y="2699715"/>
            <a:ext cx="861000" cy="284100"/>
          </a:xfrm>
          <a:prstGeom prst="roundRect">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 sz="800">
                <a:latin typeface="Open Sans"/>
                <a:ea typeface="Open Sans"/>
                <a:cs typeface="Open Sans"/>
                <a:sym typeface="Open Sans"/>
              </a:rPr>
              <a:t>Sever</a:t>
            </a:r>
            <a:endParaRPr b="1" sz="800">
              <a:latin typeface="Open Sans"/>
              <a:ea typeface="Open Sans"/>
              <a:cs typeface="Open Sans"/>
              <a:sym typeface="Open Sans"/>
            </a:endParaRPr>
          </a:p>
        </p:txBody>
      </p:sp>
      <p:sp>
        <p:nvSpPr>
          <p:cNvPr id="178" name="Google Shape;178;p18"/>
          <p:cNvSpPr/>
          <p:nvPr/>
        </p:nvSpPr>
        <p:spPr>
          <a:xfrm>
            <a:off x="5823410" y="3171239"/>
            <a:ext cx="790200" cy="430500"/>
          </a:xfrm>
          <a:prstGeom prst="roundRect">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 sz="800">
                <a:latin typeface="Open Sans"/>
                <a:ea typeface="Open Sans"/>
                <a:cs typeface="Open Sans"/>
                <a:sym typeface="Open Sans"/>
              </a:rPr>
              <a:t>↑</a:t>
            </a:r>
            <a:r>
              <a:rPr b="1" lang="en" sz="1200">
                <a:latin typeface="Open Sans"/>
                <a:ea typeface="Open Sans"/>
                <a:cs typeface="Open Sans"/>
                <a:sym typeface="Open Sans"/>
              </a:rPr>
              <a:t>π</a:t>
            </a:r>
            <a:r>
              <a:rPr b="1" lang="en" sz="900">
                <a:latin typeface="Open Sans"/>
                <a:ea typeface="Open Sans"/>
                <a:cs typeface="Open Sans"/>
                <a:sym typeface="Open Sans"/>
              </a:rPr>
              <a:t>G</a:t>
            </a:r>
            <a:endParaRPr b="1" sz="900">
              <a:latin typeface="Open Sans"/>
              <a:ea typeface="Open Sans"/>
              <a:cs typeface="Open Sans"/>
              <a:sym typeface="Open Sans"/>
            </a:endParaRPr>
          </a:p>
        </p:txBody>
      </p:sp>
      <p:sp>
        <p:nvSpPr>
          <p:cNvPr id="179" name="Google Shape;179;p18"/>
          <p:cNvSpPr/>
          <p:nvPr/>
        </p:nvSpPr>
        <p:spPr>
          <a:xfrm>
            <a:off x="4607340" y="3171221"/>
            <a:ext cx="790200" cy="430500"/>
          </a:xfrm>
          <a:prstGeom prst="roundRect">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 sz="800">
                <a:latin typeface="Open Sans"/>
                <a:ea typeface="Open Sans"/>
                <a:cs typeface="Open Sans"/>
                <a:sym typeface="Open Sans"/>
              </a:rPr>
              <a:t>↑</a:t>
            </a:r>
            <a:r>
              <a:rPr b="1" lang="en" sz="1100">
                <a:latin typeface="Open Sans"/>
                <a:ea typeface="Open Sans"/>
                <a:cs typeface="Open Sans"/>
                <a:sym typeface="Open Sans"/>
              </a:rPr>
              <a:t>P</a:t>
            </a:r>
            <a:r>
              <a:rPr b="1" lang="en" sz="900">
                <a:latin typeface="Open Sans"/>
                <a:ea typeface="Open Sans"/>
                <a:cs typeface="Open Sans"/>
                <a:sym typeface="Open Sans"/>
              </a:rPr>
              <a:t>G</a:t>
            </a:r>
            <a:endParaRPr b="1" sz="900">
              <a:latin typeface="Open Sans"/>
              <a:ea typeface="Open Sans"/>
              <a:cs typeface="Open Sans"/>
              <a:sym typeface="Open Sans"/>
            </a:endParaRPr>
          </a:p>
        </p:txBody>
      </p:sp>
      <p:sp>
        <p:nvSpPr>
          <p:cNvPr id="163" name="Google Shape;163;p18"/>
          <p:cNvSpPr/>
          <p:nvPr/>
        </p:nvSpPr>
        <p:spPr>
          <a:xfrm>
            <a:off x="5823410" y="3711483"/>
            <a:ext cx="790200" cy="430500"/>
          </a:xfrm>
          <a:prstGeom prst="roundRect">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 sz="1100">
                <a:latin typeface="Open Sans"/>
                <a:ea typeface="Open Sans"/>
                <a:cs typeface="Open Sans"/>
                <a:sym typeface="Open Sans"/>
              </a:rPr>
              <a:t>↓GFR</a:t>
            </a:r>
            <a:endParaRPr b="1" sz="1100">
              <a:latin typeface="Open Sans"/>
              <a:ea typeface="Open Sans"/>
              <a:cs typeface="Open Sans"/>
              <a:sym typeface="Open Sans"/>
            </a:endParaRPr>
          </a:p>
        </p:txBody>
      </p:sp>
      <p:sp>
        <p:nvSpPr>
          <p:cNvPr id="166" name="Google Shape;166;p18"/>
          <p:cNvSpPr/>
          <p:nvPr/>
        </p:nvSpPr>
        <p:spPr>
          <a:xfrm>
            <a:off x="4607340" y="3711465"/>
            <a:ext cx="790200" cy="430500"/>
          </a:xfrm>
          <a:prstGeom prst="roundRect">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 sz="1100">
                <a:latin typeface="Open Sans"/>
                <a:ea typeface="Open Sans"/>
                <a:cs typeface="Open Sans"/>
                <a:sym typeface="Open Sans"/>
              </a:rPr>
              <a:t>↑GFR</a:t>
            </a:r>
            <a:endParaRPr b="1" sz="1100">
              <a:latin typeface="Open Sans"/>
              <a:ea typeface="Open Sans"/>
              <a:cs typeface="Open Sans"/>
              <a:sym typeface="Open Sans"/>
            </a:endParaRPr>
          </a:p>
        </p:txBody>
      </p:sp>
      <p:cxnSp>
        <p:nvCxnSpPr>
          <p:cNvPr id="180" name="Google Shape;180;p18"/>
          <p:cNvCxnSpPr>
            <a:stCxn id="170" idx="2"/>
            <a:endCxn id="165" idx="0"/>
          </p:cNvCxnSpPr>
          <p:nvPr/>
        </p:nvCxnSpPr>
        <p:spPr>
          <a:xfrm flipH="1">
            <a:off x="5002555" y="2455427"/>
            <a:ext cx="607800" cy="244200"/>
          </a:xfrm>
          <a:prstGeom prst="straightConnector1">
            <a:avLst/>
          </a:prstGeom>
          <a:noFill/>
          <a:ln cap="flat" cmpd="sng" w="19050">
            <a:solidFill>
              <a:srgbClr val="B7B7B7"/>
            </a:solidFill>
            <a:prstDash val="solid"/>
            <a:round/>
            <a:headEnd len="med" w="med" type="none"/>
            <a:tailEnd len="med" w="med" type="none"/>
          </a:ln>
        </p:spPr>
      </p:cxnSp>
      <p:cxnSp>
        <p:nvCxnSpPr>
          <p:cNvPr id="181" name="Google Shape;181;p18"/>
          <p:cNvCxnSpPr>
            <a:stCxn id="170" idx="2"/>
            <a:endCxn id="162" idx="0"/>
          </p:cNvCxnSpPr>
          <p:nvPr/>
        </p:nvCxnSpPr>
        <p:spPr>
          <a:xfrm>
            <a:off x="5610355" y="2455427"/>
            <a:ext cx="608100" cy="244200"/>
          </a:xfrm>
          <a:prstGeom prst="straightConnector1">
            <a:avLst/>
          </a:prstGeom>
          <a:noFill/>
          <a:ln cap="flat" cmpd="sng" w="19050">
            <a:solidFill>
              <a:srgbClr val="B7B7B7"/>
            </a:solidFill>
            <a:prstDash val="solid"/>
            <a:round/>
            <a:headEnd len="med" w="med" type="none"/>
            <a:tailEnd len="med" w="med" type="none"/>
          </a:ln>
        </p:spPr>
      </p:cxnSp>
      <p:pic>
        <p:nvPicPr>
          <p:cNvPr id="182" name="Google Shape;182;p18"/>
          <p:cNvPicPr preferRelativeResize="0"/>
          <p:nvPr/>
        </p:nvPicPr>
        <p:blipFill>
          <a:blip r:embed="rId3">
            <a:alphaModFix/>
          </a:blip>
          <a:stretch>
            <a:fillRect/>
          </a:stretch>
        </p:blipFill>
        <p:spPr>
          <a:xfrm>
            <a:off x="306150" y="5073049"/>
            <a:ext cx="6245694" cy="46664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9"/>
          <p:cNvSpPr/>
          <p:nvPr/>
        </p:nvSpPr>
        <p:spPr>
          <a:xfrm>
            <a:off x="6048496" y="-238225"/>
            <a:ext cx="570900" cy="1381500"/>
          </a:xfrm>
          <a:prstGeom prst="roundRect">
            <a:avLst>
              <a:gd fmla="val 16667" name="adj"/>
            </a:avLst>
          </a:prstGeom>
          <a:solidFill>
            <a:srgbClr val="D7DAE1">
              <a:alpha val="8353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lang="en" sz="4800">
                <a:solidFill>
                  <a:srgbClr val="CF8A87"/>
                </a:solidFill>
                <a:latin typeface="Open Sans"/>
                <a:ea typeface="Open Sans"/>
                <a:cs typeface="Open Sans"/>
                <a:sym typeface="Open Sans"/>
              </a:rPr>
              <a:t>5</a:t>
            </a:r>
            <a:endParaRPr b="1" i="0" sz="4800" u="none" cap="none" strike="noStrike">
              <a:solidFill>
                <a:srgbClr val="CF8A87"/>
              </a:solidFill>
              <a:latin typeface="Open Sans"/>
              <a:ea typeface="Open Sans"/>
              <a:cs typeface="Open Sans"/>
              <a:sym typeface="Open Sans"/>
            </a:endParaRPr>
          </a:p>
        </p:txBody>
      </p:sp>
      <p:sp>
        <p:nvSpPr>
          <p:cNvPr id="188" name="Google Shape;188;p19"/>
          <p:cNvSpPr/>
          <p:nvPr/>
        </p:nvSpPr>
        <p:spPr>
          <a:xfrm>
            <a:off x="153700" y="5287275"/>
            <a:ext cx="6597300" cy="1154400"/>
          </a:xfrm>
          <a:prstGeom prst="roundRect">
            <a:avLst>
              <a:gd fmla="val 16667" name="adj"/>
            </a:avLst>
          </a:prstGeom>
          <a:noFill/>
          <a:ln cap="flat" cmpd="sng" w="9525">
            <a:solidFill>
              <a:srgbClr val="EA9999"/>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300">
                <a:latin typeface="Open Sans"/>
                <a:ea typeface="Open Sans"/>
                <a:cs typeface="Open Sans"/>
                <a:sym typeface="Open Sans"/>
              </a:rPr>
              <a:t>Kf</a:t>
            </a:r>
            <a:r>
              <a:rPr lang="en" sz="1300">
                <a:latin typeface="Open Sans"/>
                <a:ea typeface="Open Sans"/>
                <a:cs typeface="Open Sans"/>
                <a:sym typeface="Open Sans"/>
              </a:rPr>
              <a:t>, glomerular filtration coefficient; </a:t>
            </a:r>
            <a:r>
              <a:rPr b="1" lang="en" sz="1300">
                <a:latin typeface="Open Sans"/>
                <a:ea typeface="Open Sans"/>
                <a:cs typeface="Open Sans"/>
                <a:sym typeface="Open Sans"/>
              </a:rPr>
              <a:t>PB</a:t>
            </a:r>
            <a:r>
              <a:rPr lang="en" sz="1300">
                <a:latin typeface="Open Sans"/>
                <a:ea typeface="Open Sans"/>
                <a:cs typeface="Open Sans"/>
                <a:sym typeface="Open Sans"/>
              </a:rPr>
              <a:t>, Bowman's capsule hydrostatic</a:t>
            </a:r>
            <a:endParaRPr sz="1300">
              <a:latin typeface="Open Sans"/>
              <a:ea typeface="Open Sans"/>
              <a:cs typeface="Open Sans"/>
              <a:sym typeface="Open Sans"/>
            </a:endParaRPr>
          </a:p>
          <a:p>
            <a:pPr indent="0" lvl="0" marL="0" rtl="0" algn="l">
              <a:spcBef>
                <a:spcPts val="0"/>
              </a:spcBef>
              <a:spcAft>
                <a:spcPts val="0"/>
              </a:spcAft>
              <a:buNone/>
            </a:pPr>
            <a:r>
              <a:rPr lang="en" sz="1300">
                <a:latin typeface="Open Sans"/>
                <a:ea typeface="Open Sans"/>
                <a:cs typeface="Open Sans"/>
                <a:sym typeface="Open Sans"/>
              </a:rPr>
              <a:t>pressure; </a:t>
            </a:r>
            <a:r>
              <a:rPr b="1" lang="en" sz="1300">
                <a:latin typeface="Open Sans"/>
                <a:ea typeface="Open Sans"/>
                <a:cs typeface="Open Sans"/>
                <a:sym typeface="Open Sans"/>
              </a:rPr>
              <a:t>πG</a:t>
            </a:r>
            <a:r>
              <a:rPr lang="en" sz="1300">
                <a:latin typeface="Open Sans"/>
                <a:ea typeface="Open Sans"/>
                <a:cs typeface="Open Sans"/>
                <a:sym typeface="Open Sans"/>
              </a:rPr>
              <a:t>, glomerular capillary colloid osmotic pressure; </a:t>
            </a:r>
            <a:r>
              <a:rPr b="1" lang="en" sz="1300">
                <a:latin typeface="Open Sans"/>
                <a:ea typeface="Open Sans"/>
                <a:cs typeface="Open Sans"/>
                <a:sym typeface="Open Sans"/>
              </a:rPr>
              <a:t>PG</a:t>
            </a:r>
            <a:r>
              <a:rPr lang="en" sz="1300">
                <a:latin typeface="Open Sans"/>
                <a:ea typeface="Open Sans"/>
                <a:cs typeface="Open Sans"/>
                <a:sym typeface="Open Sans"/>
              </a:rPr>
              <a:t>, glomerular capillary hydrostatic pressure; </a:t>
            </a:r>
            <a:r>
              <a:rPr b="1" lang="en" sz="1300">
                <a:latin typeface="Open Sans"/>
                <a:ea typeface="Open Sans"/>
                <a:cs typeface="Open Sans"/>
                <a:sym typeface="Open Sans"/>
              </a:rPr>
              <a:t>AP</a:t>
            </a:r>
            <a:r>
              <a:rPr lang="en" sz="1300">
                <a:latin typeface="Open Sans"/>
                <a:ea typeface="Open Sans"/>
                <a:cs typeface="Open Sans"/>
                <a:sym typeface="Open Sans"/>
              </a:rPr>
              <a:t>, systemic arterial pressure; </a:t>
            </a:r>
            <a:r>
              <a:rPr b="1" lang="en" sz="1300">
                <a:latin typeface="Open Sans"/>
                <a:ea typeface="Open Sans"/>
                <a:cs typeface="Open Sans"/>
                <a:sym typeface="Open Sans"/>
              </a:rPr>
              <a:t>RE</a:t>
            </a:r>
            <a:r>
              <a:rPr lang="en" sz="1300">
                <a:latin typeface="Open Sans"/>
                <a:ea typeface="Open Sans"/>
                <a:cs typeface="Open Sans"/>
                <a:sym typeface="Open Sans"/>
              </a:rPr>
              <a:t>, efferent arteriolar resistance; </a:t>
            </a:r>
            <a:r>
              <a:rPr b="1" lang="en" sz="1300">
                <a:latin typeface="Open Sans"/>
                <a:ea typeface="Open Sans"/>
                <a:cs typeface="Open Sans"/>
                <a:sym typeface="Open Sans"/>
              </a:rPr>
              <a:t>RA</a:t>
            </a:r>
            <a:r>
              <a:rPr lang="en" sz="1300">
                <a:latin typeface="Open Sans"/>
                <a:ea typeface="Open Sans"/>
                <a:cs typeface="Open Sans"/>
                <a:sym typeface="Open Sans"/>
              </a:rPr>
              <a:t>, afferent arteriolar resistance.</a:t>
            </a:r>
            <a:endParaRPr sz="1300">
              <a:latin typeface="Open Sans"/>
              <a:ea typeface="Open Sans"/>
              <a:cs typeface="Open Sans"/>
              <a:sym typeface="Open Sans"/>
            </a:endParaRPr>
          </a:p>
          <a:p>
            <a:pPr indent="0" lvl="0" marL="0" rtl="0" algn="l">
              <a:spcBef>
                <a:spcPts val="0"/>
              </a:spcBef>
              <a:spcAft>
                <a:spcPts val="0"/>
              </a:spcAft>
              <a:buNone/>
            </a:pPr>
            <a:r>
              <a:t/>
            </a:r>
            <a:endParaRPr sz="1300">
              <a:latin typeface="Open Sans"/>
              <a:ea typeface="Open Sans"/>
              <a:cs typeface="Open Sans"/>
              <a:sym typeface="Open Sans"/>
            </a:endParaRPr>
          </a:p>
        </p:txBody>
      </p:sp>
      <p:sp>
        <p:nvSpPr>
          <p:cNvPr id="189" name="Google Shape;189;p19"/>
          <p:cNvSpPr/>
          <p:nvPr/>
        </p:nvSpPr>
        <p:spPr>
          <a:xfrm>
            <a:off x="153700" y="475438"/>
            <a:ext cx="5833991" cy="563775"/>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B3737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 sz="2400">
                <a:solidFill>
                  <a:schemeClr val="lt1"/>
                </a:solidFill>
                <a:latin typeface="Open Sans"/>
                <a:ea typeface="Open Sans"/>
                <a:cs typeface="Open Sans"/>
                <a:sym typeface="Open Sans"/>
              </a:rPr>
              <a:t>Factors That Can Decrease the GFR</a:t>
            </a:r>
            <a:endParaRPr b="1" sz="2400">
              <a:solidFill>
                <a:schemeClr val="lt1"/>
              </a:solidFill>
              <a:latin typeface="Open Sans"/>
              <a:ea typeface="Open Sans"/>
              <a:cs typeface="Open Sans"/>
              <a:sym typeface="Open Sans"/>
            </a:endParaRPr>
          </a:p>
        </p:txBody>
      </p:sp>
      <p:graphicFrame>
        <p:nvGraphicFramePr>
          <p:cNvPr id="190" name="Google Shape;190;p19"/>
          <p:cNvGraphicFramePr/>
          <p:nvPr/>
        </p:nvGraphicFramePr>
        <p:xfrm>
          <a:off x="214500" y="1354850"/>
          <a:ext cx="3000000" cy="3000000"/>
        </p:xfrm>
        <a:graphic>
          <a:graphicData uri="http://schemas.openxmlformats.org/drawingml/2006/table">
            <a:tbl>
              <a:tblPr>
                <a:noFill/>
                <a:tableStyleId>{F3799AEA-7D3F-4C2D-8683-D9D5EF277136}</a:tableStyleId>
              </a:tblPr>
              <a:tblGrid>
                <a:gridCol w="1643075"/>
                <a:gridCol w="4761825"/>
              </a:tblGrid>
              <a:tr h="381000">
                <a:tc>
                  <a:txBody>
                    <a:bodyPr/>
                    <a:lstStyle/>
                    <a:p>
                      <a:pPr indent="0" lvl="0" marL="0" rtl="0" algn="ctr">
                        <a:spcBef>
                          <a:spcPts val="0"/>
                        </a:spcBef>
                        <a:spcAft>
                          <a:spcPts val="0"/>
                        </a:spcAft>
                        <a:buNone/>
                      </a:pPr>
                      <a:r>
                        <a:rPr lang="en">
                          <a:solidFill>
                            <a:schemeClr val="lt1"/>
                          </a:solidFill>
                          <a:latin typeface="Open Sans"/>
                          <a:ea typeface="Open Sans"/>
                          <a:cs typeface="Open Sans"/>
                          <a:sym typeface="Open Sans"/>
                        </a:rPr>
                        <a:t>Physical</a:t>
                      </a:r>
                      <a:endParaRPr>
                        <a:solidFill>
                          <a:schemeClr val="lt1"/>
                        </a:solidFill>
                        <a:latin typeface="Open Sans"/>
                        <a:ea typeface="Open Sans"/>
                        <a:cs typeface="Open Sans"/>
                        <a:sym typeface="Open Sans"/>
                      </a:endParaRPr>
                    </a:p>
                    <a:p>
                      <a:pPr indent="0" lvl="0" marL="0" rtl="0" algn="ctr">
                        <a:spcBef>
                          <a:spcPts val="0"/>
                        </a:spcBef>
                        <a:spcAft>
                          <a:spcPts val="0"/>
                        </a:spcAft>
                        <a:buNone/>
                      </a:pPr>
                      <a:r>
                        <a:rPr lang="en">
                          <a:solidFill>
                            <a:schemeClr val="lt1"/>
                          </a:solidFill>
                          <a:latin typeface="Open Sans"/>
                          <a:ea typeface="Open Sans"/>
                          <a:cs typeface="Open Sans"/>
                          <a:sym typeface="Open Sans"/>
                        </a:rPr>
                        <a:t>Determinants*</a:t>
                      </a:r>
                      <a:endParaRPr>
                        <a:solidFill>
                          <a:schemeClr val="lt1"/>
                        </a:solidFill>
                        <a:latin typeface="Open Sans"/>
                        <a:ea typeface="Open Sans"/>
                        <a:cs typeface="Open Sans"/>
                        <a:sym typeface="Open Sans"/>
                      </a:endParaRPr>
                    </a:p>
                  </a:txBody>
                  <a:tcPr marT="91425" marB="91425" marR="91425" marL="91425" anchor="ctr">
                    <a:solidFill>
                      <a:srgbClr val="A3534F"/>
                    </a:solidFill>
                  </a:tcPr>
                </a:tc>
                <a:tc>
                  <a:txBody>
                    <a:bodyPr/>
                    <a:lstStyle/>
                    <a:p>
                      <a:pPr indent="0" lvl="0" marL="0" rtl="0" algn="ctr">
                        <a:spcBef>
                          <a:spcPts val="0"/>
                        </a:spcBef>
                        <a:spcAft>
                          <a:spcPts val="0"/>
                        </a:spcAft>
                        <a:buNone/>
                      </a:pPr>
                      <a:r>
                        <a:rPr lang="en">
                          <a:solidFill>
                            <a:schemeClr val="lt1"/>
                          </a:solidFill>
                          <a:latin typeface="Open Sans"/>
                          <a:ea typeface="Open Sans"/>
                          <a:cs typeface="Open Sans"/>
                          <a:sym typeface="Open Sans"/>
                        </a:rPr>
                        <a:t>Physiologic/Pathophysiologic Causes</a:t>
                      </a:r>
                      <a:endParaRPr>
                        <a:solidFill>
                          <a:schemeClr val="lt1"/>
                        </a:solidFill>
                        <a:latin typeface="Open Sans"/>
                        <a:ea typeface="Open Sans"/>
                        <a:cs typeface="Open Sans"/>
                        <a:sym typeface="Open Sans"/>
                      </a:endParaRPr>
                    </a:p>
                  </a:txBody>
                  <a:tcPr marT="91425" marB="91425" marR="91425" marL="91425" anchor="ctr">
                    <a:solidFill>
                      <a:srgbClr val="B37370"/>
                    </a:solidFill>
                  </a:tcPr>
                </a:tc>
              </a:tr>
              <a:tr h="381000">
                <a:tc>
                  <a:txBody>
                    <a:bodyPr/>
                    <a:lstStyle/>
                    <a:p>
                      <a:pPr indent="0" lvl="0" marL="0" rtl="0" algn="ctr">
                        <a:spcBef>
                          <a:spcPts val="0"/>
                        </a:spcBef>
                        <a:spcAft>
                          <a:spcPts val="0"/>
                        </a:spcAft>
                        <a:buNone/>
                      </a:pPr>
                      <a:r>
                        <a:rPr lang="en">
                          <a:latin typeface="Open Sans"/>
                          <a:ea typeface="Open Sans"/>
                          <a:cs typeface="Open Sans"/>
                          <a:sym typeface="Open Sans"/>
                        </a:rPr>
                        <a:t>↓ Kf → ↓ GFR</a:t>
                      </a:r>
                      <a:endParaRPr>
                        <a:latin typeface="Open Sans"/>
                        <a:ea typeface="Open Sans"/>
                        <a:cs typeface="Open Sans"/>
                        <a:sym typeface="Open Sans"/>
                      </a:endParaRPr>
                    </a:p>
                  </a:txBody>
                  <a:tcPr marT="91425" marB="91425" marR="91425" marL="91425" anchor="ctr">
                    <a:solidFill>
                      <a:srgbClr val="E2D0D0"/>
                    </a:solidFill>
                  </a:tcPr>
                </a:tc>
                <a:tc>
                  <a:txBody>
                    <a:bodyPr/>
                    <a:lstStyle/>
                    <a:p>
                      <a:pPr indent="0" lvl="0" marL="0" rtl="0" algn="ctr">
                        <a:spcBef>
                          <a:spcPts val="0"/>
                        </a:spcBef>
                        <a:spcAft>
                          <a:spcPts val="0"/>
                        </a:spcAft>
                        <a:buNone/>
                      </a:pPr>
                      <a:r>
                        <a:rPr lang="en">
                          <a:latin typeface="Open Sans"/>
                          <a:ea typeface="Open Sans"/>
                          <a:cs typeface="Open Sans"/>
                          <a:sym typeface="Open Sans"/>
                        </a:rPr>
                        <a:t>Renal disease, diabetes mellitus, hypertension, aging</a:t>
                      </a:r>
                      <a:endParaRPr>
                        <a:latin typeface="Open Sans"/>
                        <a:ea typeface="Open Sans"/>
                        <a:cs typeface="Open Sans"/>
                        <a:sym typeface="Open Sans"/>
                      </a:endParaRPr>
                    </a:p>
                  </a:txBody>
                  <a:tcPr marT="91425" marB="91425" marR="91425" marL="91425" anchor="ctr">
                    <a:solidFill>
                      <a:srgbClr val="F5EFEE"/>
                    </a:solidFill>
                  </a:tcPr>
                </a:tc>
              </a:tr>
              <a:tr h="381000">
                <a:tc>
                  <a:txBody>
                    <a:bodyPr/>
                    <a:lstStyle/>
                    <a:p>
                      <a:pPr indent="0" lvl="0" marL="0" rtl="0" algn="ctr">
                        <a:spcBef>
                          <a:spcPts val="0"/>
                        </a:spcBef>
                        <a:spcAft>
                          <a:spcPts val="0"/>
                        </a:spcAft>
                        <a:buNone/>
                      </a:pPr>
                      <a:r>
                        <a:rPr lang="en">
                          <a:latin typeface="Open Sans"/>
                          <a:ea typeface="Open Sans"/>
                          <a:cs typeface="Open Sans"/>
                          <a:sym typeface="Open Sans"/>
                        </a:rPr>
                        <a:t>↑ PB → ↓ GFR</a:t>
                      </a:r>
                      <a:endParaRPr>
                        <a:latin typeface="Open Sans"/>
                        <a:ea typeface="Open Sans"/>
                        <a:cs typeface="Open Sans"/>
                        <a:sym typeface="Open Sans"/>
                      </a:endParaRPr>
                    </a:p>
                  </a:txBody>
                  <a:tcPr marT="91425" marB="91425" marR="91425" marL="91425" anchor="ctr">
                    <a:solidFill>
                      <a:srgbClr val="E2D0D0"/>
                    </a:solidFill>
                  </a:tcPr>
                </a:tc>
                <a:tc>
                  <a:txBody>
                    <a:bodyPr/>
                    <a:lstStyle/>
                    <a:p>
                      <a:pPr indent="0" lvl="0" marL="0" rtl="0" algn="ctr">
                        <a:spcBef>
                          <a:spcPts val="0"/>
                        </a:spcBef>
                        <a:spcAft>
                          <a:spcPts val="0"/>
                        </a:spcAft>
                        <a:buNone/>
                      </a:pPr>
                      <a:r>
                        <a:rPr lang="en">
                          <a:latin typeface="Open Sans"/>
                          <a:ea typeface="Open Sans"/>
                          <a:cs typeface="Open Sans"/>
                          <a:sym typeface="Open Sans"/>
                        </a:rPr>
                        <a:t>Urinary tract obstruction (e.g., kidney stones)</a:t>
                      </a:r>
                      <a:endParaRPr>
                        <a:latin typeface="Open Sans"/>
                        <a:ea typeface="Open Sans"/>
                        <a:cs typeface="Open Sans"/>
                        <a:sym typeface="Open Sans"/>
                      </a:endParaRPr>
                    </a:p>
                  </a:txBody>
                  <a:tcPr marT="91425" marB="91425" marR="91425" marL="91425" anchor="ctr">
                    <a:solidFill>
                      <a:srgbClr val="F5EFEE"/>
                    </a:solidFill>
                  </a:tcPr>
                </a:tc>
              </a:tr>
              <a:tr h="381000">
                <a:tc>
                  <a:txBody>
                    <a:bodyPr/>
                    <a:lstStyle/>
                    <a:p>
                      <a:pPr indent="0" lvl="0" marL="0" rtl="0" algn="ctr">
                        <a:spcBef>
                          <a:spcPts val="0"/>
                        </a:spcBef>
                        <a:spcAft>
                          <a:spcPts val="0"/>
                        </a:spcAft>
                        <a:buNone/>
                      </a:pPr>
                      <a:r>
                        <a:rPr lang="en">
                          <a:latin typeface="Open Sans"/>
                          <a:ea typeface="Open Sans"/>
                          <a:cs typeface="Open Sans"/>
                          <a:sym typeface="Open Sans"/>
                        </a:rPr>
                        <a:t>↑ πG → ↓ GFR</a:t>
                      </a:r>
                      <a:endParaRPr>
                        <a:latin typeface="Open Sans"/>
                        <a:ea typeface="Open Sans"/>
                        <a:cs typeface="Open Sans"/>
                        <a:sym typeface="Open Sans"/>
                      </a:endParaRPr>
                    </a:p>
                  </a:txBody>
                  <a:tcPr marT="91425" marB="91425" marR="91425" marL="91425" anchor="ctr">
                    <a:solidFill>
                      <a:srgbClr val="E2D0D0"/>
                    </a:solidFill>
                  </a:tcPr>
                </a:tc>
                <a:tc>
                  <a:txBody>
                    <a:bodyPr/>
                    <a:lstStyle/>
                    <a:p>
                      <a:pPr indent="0" lvl="0" marL="0" rtl="0" algn="ctr">
                        <a:spcBef>
                          <a:spcPts val="0"/>
                        </a:spcBef>
                        <a:spcAft>
                          <a:spcPts val="0"/>
                        </a:spcAft>
                        <a:buNone/>
                      </a:pPr>
                      <a:r>
                        <a:rPr lang="en">
                          <a:latin typeface="Open Sans"/>
                          <a:ea typeface="Open Sans"/>
                          <a:cs typeface="Open Sans"/>
                          <a:sym typeface="Open Sans"/>
                        </a:rPr>
                        <a:t>↓ Renal blood flow, increased plasma proteins</a:t>
                      </a:r>
                      <a:endParaRPr>
                        <a:latin typeface="Open Sans"/>
                        <a:ea typeface="Open Sans"/>
                        <a:cs typeface="Open Sans"/>
                        <a:sym typeface="Open Sans"/>
                      </a:endParaRPr>
                    </a:p>
                  </a:txBody>
                  <a:tcPr marT="91425" marB="91425" marR="91425" marL="91425" anchor="ctr">
                    <a:solidFill>
                      <a:srgbClr val="F5EFEE"/>
                    </a:solidFill>
                  </a:tcPr>
                </a:tc>
              </a:tr>
              <a:tr h="381000">
                <a:tc>
                  <a:txBody>
                    <a:bodyPr/>
                    <a:lstStyle/>
                    <a:p>
                      <a:pPr indent="0" lvl="0" marL="0" rtl="0" algn="ctr">
                        <a:spcBef>
                          <a:spcPts val="0"/>
                        </a:spcBef>
                        <a:spcAft>
                          <a:spcPts val="0"/>
                        </a:spcAft>
                        <a:buNone/>
                      </a:pPr>
                      <a:r>
                        <a:rPr lang="en">
                          <a:latin typeface="Open Sans"/>
                          <a:ea typeface="Open Sans"/>
                          <a:cs typeface="Open Sans"/>
                          <a:sym typeface="Open Sans"/>
                        </a:rPr>
                        <a:t>↓ PG → ↓ GFR</a:t>
                      </a:r>
                      <a:endParaRPr>
                        <a:latin typeface="Open Sans"/>
                        <a:ea typeface="Open Sans"/>
                        <a:cs typeface="Open Sans"/>
                        <a:sym typeface="Open Sans"/>
                      </a:endParaRPr>
                    </a:p>
                  </a:txBody>
                  <a:tcPr marT="91425" marB="91425" marR="91425" marL="91425" anchor="ctr">
                    <a:solidFill>
                      <a:srgbClr val="E2D0D0"/>
                    </a:solidFill>
                  </a:tcPr>
                </a:tc>
                <a:tc>
                  <a:txBody>
                    <a:bodyPr/>
                    <a:lstStyle/>
                    <a:p>
                      <a:pPr indent="0" lvl="0" marL="0" rtl="0" algn="ctr">
                        <a:spcBef>
                          <a:spcPts val="0"/>
                        </a:spcBef>
                        <a:spcAft>
                          <a:spcPts val="0"/>
                        </a:spcAft>
                        <a:buNone/>
                      </a:pPr>
                      <a:r>
                        <a:rPr lang="en">
                          <a:latin typeface="Open Sans"/>
                          <a:ea typeface="Open Sans"/>
                          <a:cs typeface="Open Sans"/>
                          <a:sym typeface="Open Sans"/>
                        </a:rPr>
                        <a:t>—</a:t>
                      </a:r>
                      <a:endParaRPr>
                        <a:latin typeface="Open Sans"/>
                        <a:ea typeface="Open Sans"/>
                        <a:cs typeface="Open Sans"/>
                        <a:sym typeface="Open Sans"/>
                      </a:endParaRPr>
                    </a:p>
                  </a:txBody>
                  <a:tcPr marT="91425" marB="91425" marR="91425" marL="91425" anchor="ctr">
                    <a:solidFill>
                      <a:srgbClr val="F5EFEE"/>
                    </a:solidFill>
                  </a:tcPr>
                </a:tc>
              </a:tr>
              <a:tr h="381000">
                <a:tc>
                  <a:txBody>
                    <a:bodyPr/>
                    <a:lstStyle/>
                    <a:p>
                      <a:pPr indent="0" lvl="0" marL="0" rtl="0" algn="ctr">
                        <a:spcBef>
                          <a:spcPts val="0"/>
                        </a:spcBef>
                        <a:spcAft>
                          <a:spcPts val="0"/>
                        </a:spcAft>
                        <a:buNone/>
                      </a:pPr>
                      <a:r>
                        <a:rPr lang="en">
                          <a:latin typeface="Open Sans"/>
                          <a:ea typeface="Open Sans"/>
                          <a:cs typeface="Open Sans"/>
                          <a:sym typeface="Open Sans"/>
                        </a:rPr>
                        <a:t>↓ AP → ↓ PG</a:t>
                      </a:r>
                      <a:endParaRPr>
                        <a:latin typeface="Open Sans"/>
                        <a:ea typeface="Open Sans"/>
                        <a:cs typeface="Open Sans"/>
                        <a:sym typeface="Open Sans"/>
                      </a:endParaRPr>
                    </a:p>
                  </a:txBody>
                  <a:tcPr marT="91425" marB="91425" marR="91425" marL="91425" anchor="ctr">
                    <a:solidFill>
                      <a:srgbClr val="E5DCDC">
                        <a:alpha val="83530"/>
                      </a:srgbClr>
                    </a:solidFill>
                  </a:tcPr>
                </a:tc>
                <a:tc>
                  <a:txBody>
                    <a:bodyPr/>
                    <a:lstStyle/>
                    <a:p>
                      <a:pPr indent="0" lvl="0" marL="0" rtl="0" algn="ctr">
                        <a:spcBef>
                          <a:spcPts val="0"/>
                        </a:spcBef>
                        <a:spcAft>
                          <a:spcPts val="0"/>
                        </a:spcAft>
                        <a:buNone/>
                      </a:pPr>
                      <a:r>
                        <a:rPr lang="en" sz="1300">
                          <a:latin typeface="Open Sans"/>
                          <a:ea typeface="Open Sans"/>
                          <a:cs typeface="Open Sans"/>
                          <a:sym typeface="Open Sans"/>
                        </a:rPr>
                        <a:t>↓ Arterial pressure (has small effect due to autoregulation)</a:t>
                      </a:r>
                      <a:endParaRPr sz="1300">
                        <a:latin typeface="Open Sans"/>
                        <a:ea typeface="Open Sans"/>
                        <a:cs typeface="Open Sans"/>
                        <a:sym typeface="Open Sans"/>
                      </a:endParaRPr>
                    </a:p>
                  </a:txBody>
                  <a:tcPr marT="91425" marB="91425" marR="91425" marL="91425" anchor="ctr">
                    <a:solidFill>
                      <a:srgbClr val="F5EFEE"/>
                    </a:solidFill>
                  </a:tcPr>
                </a:tc>
              </a:tr>
              <a:tr h="381000">
                <a:tc>
                  <a:txBody>
                    <a:bodyPr/>
                    <a:lstStyle/>
                    <a:p>
                      <a:pPr indent="0" lvl="0" marL="0" rtl="0" algn="ctr">
                        <a:spcBef>
                          <a:spcPts val="0"/>
                        </a:spcBef>
                        <a:spcAft>
                          <a:spcPts val="0"/>
                        </a:spcAft>
                        <a:buNone/>
                      </a:pPr>
                      <a:r>
                        <a:rPr lang="en">
                          <a:latin typeface="Open Sans"/>
                          <a:ea typeface="Open Sans"/>
                          <a:cs typeface="Open Sans"/>
                          <a:sym typeface="Open Sans"/>
                        </a:rPr>
                        <a:t>↓ RE → ↓ PG</a:t>
                      </a:r>
                      <a:endParaRPr>
                        <a:latin typeface="Open Sans"/>
                        <a:ea typeface="Open Sans"/>
                        <a:cs typeface="Open Sans"/>
                        <a:sym typeface="Open Sans"/>
                      </a:endParaRPr>
                    </a:p>
                  </a:txBody>
                  <a:tcPr marT="91425" marB="91425" marR="91425" marL="91425" anchor="ctr">
                    <a:solidFill>
                      <a:srgbClr val="E5DCDC">
                        <a:alpha val="83530"/>
                      </a:srgbClr>
                    </a:solidFill>
                  </a:tcPr>
                </a:tc>
                <a:tc>
                  <a:txBody>
                    <a:bodyPr/>
                    <a:lstStyle/>
                    <a:p>
                      <a:pPr indent="0" lvl="0" marL="0" rtl="0" algn="ctr">
                        <a:spcBef>
                          <a:spcPts val="0"/>
                        </a:spcBef>
                        <a:spcAft>
                          <a:spcPts val="0"/>
                        </a:spcAft>
                        <a:buNone/>
                      </a:pPr>
                      <a:r>
                        <a:rPr lang="en" sz="1300">
                          <a:latin typeface="Open Sans"/>
                          <a:ea typeface="Open Sans"/>
                          <a:cs typeface="Open Sans"/>
                          <a:sym typeface="Open Sans"/>
                        </a:rPr>
                        <a:t>↓ Angiotensin II (drugs blocking angiotensin II formation)</a:t>
                      </a:r>
                      <a:endParaRPr sz="1300">
                        <a:latin typeface="Open Sans"/>
                        <a:ea typeface="Open Sans"/>
                        <a:cs typeface="Open Sans"/>
                        <a:sym typeface="Open Sans"/>
                      </a:endParaRPr>
                    </a:p>
                  </a:txBody>
                  <a:tcPr marT="91425" marB="91425" marR="91425" marL="91425" anchor="ctr">
                    <a:solidFill>
                      <a:srgbClr val="F5EFEE"/>
                    </a:solidFill>
                  </a:tcPr>
                </a:tc>
              </a:tr>
              <a:tr h="381000">
                <a:tc>
                  <a:txBody>
                    <a:bodyPr/>
                    <a:lstStyle/>
                    <a:p>
                      <a:pPr indent="0" lvl="0" marL="0" rtl="0" algn="ctr">
                        <a:spcBef>
                          <a:spcPts val="0"/>
                        </a:spcBef>
                        <a:spcAft>
                          <a:spcPts val="0"/>
                        </a:spcAft>
                        <a:buNone/>
                      </a:pPr>
                      <a:r>
                        <a:rPr lang="en">
                          <a:latin typeface="Open Sans"/>
                          <a:ea typeface="Open Sans"/>
                          <a:cs typeface="Open Sans"/>
                          <a:sym typeface="Open Sans"/>
                        </a:rPr>
                        <a:t>↑ RA → ↓ PG</a:t>
                      </a:r>
                      <a:endParaRPr>
                        <a:latin typeface="Open Sans"/>
                        <a:ea typeface="Open Sans"/>
                        <a:cs typeface="Open Sans"/>
                        <a:sym typeface="Open Sans"/>
                      </a:endParaRPr>
                    </a:p>
                  </a:txBody>
                  <a:tcPr marT="91425" marB="91425" marR="91425" marL="91425" anchor="ctr">
                    <a:solidFill>
                      <a:srgbClr val="E5DCDC">
                        <a:alpha val="83530"/>
                      </a:srgbClr>
                    </a:solidFill>
                  </a:tcPr>
                </a:tc>
                <a:tc>
                  <a:txBody>
                    <a:bodyPr/>
                    <a:lstStyle/>
                    <a:p>
                      <a:pPr indent="0" lvl="0" marL="0" rtl="0" algn="ctr">
                        <a:spcBef>
                          <a:spcPts val="0"/>
                        </a:spcBef>
                        <a:spcAft>
                          <a:spcPts val="0"/>
                        </a:spcAft>
                        <a:buNone/>
                      </a:pPr>
                      <a:r>
                        <a:rPr lang="en" sz="1300">
                          <a:latin typeface="Open Sans"/>
                          <a:ea typeface="Open Sans"/>
                          <a:cs typeface="Open Sans"/>
                          <a:sym typeface="Open Sans"/>
                        </a:rPr>
                        <a:t>↑ Sympathetic activity, vasoconstrictor hormones (e.g.,</a:t>
                      </a:r>
                      <a:endParaRPr sz="1300">
                        <a:latin typeface="Open Sans"/>
                        <a:ea typeface="Open Sans"/>
                        <a:cs typeface="Open Sans"/>
                        <a:sym typeface="Open Sans"/>
                      </a:endParaRPr>
                    </a:p>
                    <a:p>
                      <a:pPr indent="0" lvl="0" marL="0" rtl="0" algn="ctr">
                        <a:spcBef>
                          <a:spcPts val="0"/>
                        </a:spcBef>
                        <a:spcAft>
                          <a:spcPts val="0"/>
                        </a:spcAft>
                        <a:buNone/>
                      </a:pPr>
                      <a:r>
                        <a:rPr lang="en" sz="1300">
                          <a:latin typeface="Open Sans"/>
                          <a:ea typeface="Open Sans"/>
                          <a:cs typeface="Open Sans"/>
                          <a:sym typeface="Open Sans"/>
                        </a:rPr>
                        <a:t>norepinephrine, endothelin)</a:t>
                      </a:r>
                      <a:endParaRPr sz="1300">
                        <a:latin typeface="Open Sans"/>
                        <a:ea typeface="Open Sans"/>
                        <a:cs typeface="Open Sans"/>
                        <a:sym typeface="Open Sans"/>
                      </a:endParaRPr>
                    </a:p>
                  </a:txBody>
                  <a:tcPr marT="91425" marB="91425" marR="91425" marL="91425" anchor="ctr">
                    <a:solidFill>
                      <a:srgbClr val="F5EFEE"/>
                    </a:solidFill>
                  </a:tcPr>
                </a:tc>
              </a:tr>
            </a:tbl>
          </a:graphicData>
        </a:graphic>
      </p:graphicFrame>
      <p:sp>
        <p:nvSpPr>
          <p:cNvPr id="191" name="Google Shape;191;p19"/>
          <p:cNvSpPr/>
          <p:nvPr/>
        </p:nvSpPr>
        <p:spPr>
          <a:xfrm>
            <a:off x="4642913" y="73623"/>
            <a:ext cx="941400" cy="349500"/>
          </a:xfrm>
          <a:prstGeom prst="round2DiagRect">
            <a:avLst>
              <a:gd fmla="val 50000" name="adj1"/>
              <a:gd fmla="val 50000" name="adj2"/>
            </a:avLst>
          </a:prstGeom>
          <a:solidFill>
            <a:srgbClr val="FFFFFF"/>
          </a:solidFill>
          <a:ln cap="flat" cmpd="sng" w="9525">
            <a:solidFill>
              <a:srgbClr val="A64D79"/>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0B5394"/>
                </a:solidFill>
                <a:latin typeface="Bebas Neue"/>
                <a:ea typeface="Bebas Neue"/>
                <a:cs typeface="Bebas Neue"/>
                <a:sym typeface="Bebas Neue"/>
              </a:rPr>
              <a:t>Boy’s slide </a:t>
            </a:r>
            <a:endParaRPr sz="1000">
              <a:solidFill>
                <a:srgbClr val="0B5394"/>
              </a:solidFill>
              <a:latin typeface="Bebas Neue"/>
              <a:ea typeface="Bebas Neue"/>
              <a:cs typeface="Bebas Neue"/>
              <a:sym typeface="Bebas Neue"/>
            </a:endParaRPr>
          </a:p>
        </p:txBody>
      </p:sp>
      <p:sp>
        <p:nvSpPr>
          <p:cNvPr id="192" name="Google Shape;192;p19"/>
          <p:cNvSpPr/>
          <p:nvPr/>
        </p:nvSpPr>
        <p:spPr>
          <a:xfrm>
            <a:off x="215159" y="6651248"/>
            <a:ext cx="6254400" cy="366900"/>
          </a:xfrm>
          <a:prstGeom prst="roundRect">
            <a:avLst>
              <a:gd fmla="val 16667" name="adj"/>
            </a:avLst>
          </a:prstGeom>
          <a:noFill/>
          <a:ln cap="flat" cmpd="sng" w="9525">
            <a:solidFill>
              <a:srgbClr val="EA999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300">
                <a:latin typeface="Open Sans"/>
                <a:ea typeface="Open Sans"/>
                <a:cs typeface="Open Sans"/>
                <a:sym typeface="Open Sans"/>
              </a:rPr>
              <a:t>* Opposite changes in the determinants usually increase GFR.</a:t>
            </a:r>
            <a:endParaRPr sz="1300">
              <a:latin typeface="Open Sans"/>
              <a:ea typeface="Open Sans"/>
              <a:cs typeface="Open Sans"/>
              <a:sym typeface="Open Sans"/>
            </a:endParaRPr>
          </a:p>
        </p:txBody>
      </p:sp>
      <p:sp>
        <p:nvSpPr>
          <p:cNvPr id="193" name="Google Shape;193;p19"/>
          <p:cNvSpPr/>
          <p:nvPr/>
        </p:nvSpPr>
        <p:spPr>
          <a:xfrm>
            <a:off x="215159" y="7291437"/>
            <a:ext cx="6597300" cy="366900"/>
          </a:xfrm>
          <a:prstGeom prst="roundRect">
            <a:avLst>
              <a:gd fmla="val 16667" name="adj"/>
            </a:avLst>
          </a:prstGeom>
          <a:noFill/>
          <a:ln cap="flat" cmpd="sng" w="9525">
            <a:solidFill>
              <a:srgbClr val="EA999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300">
                <a:latin typeface="Open Sans"/>
                <a:ea typeface="Open Sans"/>
                <a:cs typeface="Open Sans"/>
                <a:sym typeface="Open Sans"/>
              </a:rPr>
              <a:t>Increased</a:t>
            </a:r>
            <a:r>
              <a:rPr lang="en" sz="1300">
                <a:latin typeface="Open Sans"/>
                <a:ea typeface="Open Sans"/>
                <a:cs typeface="Open Sans"/>
                <a:sym typeface="Open Sans"/>
              </a:rPr>
              <a:t> Glomerular Capillary Filtration Coefficient (Kf) </a:t>
            </a:r>
            <a:r>
              <a:rPr b="1" lang="en" sz="1300">
                <a:latin typeface="Open Sans"/>
                <a:ea typeface="Open Sans"/>
                <a:cs typeface="Open Sans"/>
                <a:sym typeface="Open Sans"/>
              </a:rPr>
              <a:t>Increases</a:t>
            </a:r>
            <a:r>
              <a:rPr lang="en" sz="1300">
                <a:latin typeface="Open Sans"/>
                <a:ea typeface="Open Sans"/>
                <a:cs typeface="Open Sans"/>
                <a:sym typeface="Open Sans"/>
              </a:rPr>
              <a:t> GFR</a:t>
            </a:r>
            <a:endParaRPr sz="1300">
              <a:latin typeface="Open Sans"/>
              <a:ea typeface="Open Sans"/>
              <a:cs typeface="Open Sans"/>
              <a:sym typeface="Open Sans"/>
            </a:endParaRPr>
          </a:p>
        </p:txBody>
      </p:sp>
      <p:sp>
        <p:nvSpPr>
          <p:cNvPr id="194" name="Google Shape;194;p19"/>
          <p:cNvSpPr/>
          <p:nvPr/>
        </p:nvSpPr>
        <p:spPr>
          <a:xfrm>
            <a:off x="215159" y="7931627"/>
            <a:ext cx="6254400" cy="591900"/>
          </a:xfrm>
          <a:prstGeom prst="roundRect">
            <a:avLst>
              <a:gd fmla="val 16667" name="adj"/>
            </a:avLst>
          </a:prstGeom>
          <a:noFill/>
          <a:ln cap="flat" cmpd="sng" w="9525">
            <a:solidFill>
              <a:srgbClr val="EA999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300">
                <a:latin typeface="Open Sans"/>
                <a:ea typeface="Open Sans"/>
                <a:cs typeface="Open Sans"/>
                <a:sym typeface="Open Sans"/>
              </a:rPr>
              <a:t>The Kf is a measure of the product of the </a:t>
            </a:r>
            <a:r>
              <a:rPr b="1" lang="en" sz="1300">
                <a:latin typeface="Open Sans"/>
                <a:ea typeface="Open Sans"/>
                <a:cs typeface="Open Sans"/>
                <a:sym typeface="Open Sans"/>
              </a:rPr>
              <a:t>Permeability</a:t>
            </a:r>
            <a:r>
              <a:rPr lang="en" sz="1300">
                <a:latin typeface="Open Sans"/>
                <a:ea typeface="Open Sans"/>
                <a:cs typeface="Open Sans"/>
                <a:sym typeface="Open Sans"/>
              </a:rPr>
              <a:t> and </a:t>
            </a:r>
            <a:r>
              <a:rPr b="1" lang="en" sz="1300">
                <a:latin typeface="Open Sans"/>
                <a:ea typeface="Open Sans"/>
                <a:cs typeface="Open Sans"/>
                <a:sym typeface="Open Sans"/>
              </a:rPr>
              <a:t>surface</a:t>
            </a:r>
            <a:endParaRPr b="1" sz="1300">
              <a:latin typeface="Open Sans"/>
              <a:ea typeface="Open Sans"/>
              <a:cs typeface="Open Sans"/>
              <a:sym typeface="Open Sans"/>
            </a:endParaRPr>
          </a:p>
          <a:p>
            <a:pPr indent="0" lvl="0" marL="0" rtl="0" algn="l">
              <a:spcBef>
                <a:spcPts val="0"/>
              </a:spcBef>
              <a:spcAft>
                <a:spcPts val="0"/>
              </a:spcAft>
              <a:buNone/>
            </a:pPr>
            <a:r>
              <a:rPr b="1" lang="en" sz="1300">
                <a:latin typeface="Open Sans"/>
                <a:ea typeface="Open Sans"/>
                <a:cs typeface="Open Sans"/>
                <a:sym typeface="Open Sans"/>
              </a:rPr>
              <a:t>area</a:t>
            </a:r>
            <a:r>
              <a:rPr lang="en" sz="1300">
                <a:latin typeface="Open Sans"/>
                <a:ea typeface="Open Sans"/>
                <a:cs typeface="Open Sans"/>
                <a:sym typeface="Open Sans"/>
              </a:rPr>
              <a:t> of the glomerular capillaries. The Kf cannot be measured directly</a:t>
            </a:r>
            <a:endParaRPr sz="1300">
              <a:latin typeface="Open Sans"/>
              <a:ea typeface="Open Sans"/>
              <a:cs typeface="Open Sans"/>
              <a:sym typeface="Open Sans"/>
            </a:endParaRPr>
          </a:p>
        </p:txBody>
      </p:sp>
      <p:sp>
        <p:nvSpPr>
          <p:cNvPr id="195" name="Google Shape;195;p19"/>
          <p:cNvSpPr/>
          <p:nvPr/>
        </p:nvSpPr>
        <p:spPr>
          <a:xfrm>
            <a:off x="215159" y="8811887"/>
            <a:ext cx="6254400" cy="366900"/>
          </a:xfrm>
          <a:prstGeom prst="roundRect">
            <a:avLst>
              <a:gd fmla="val 16667" name="adj"/>
            </a:avLst>
          </a:prstGeom>
          <a:noFill/>
          <a:ln cap="flat" cmpd="sng" w="9525">
            <a:solidFill>
              <a:srgbClr val="EA999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300">
                <a:latin typeface="Open Sans"/>
                <a:ea typeface="Open Sans"/>
                <a:cs typeface="Open Sans"/>
                <a:sym typeface="Open Sans"/>
              </a:rPr>
              <a:t>Increased Kf raises GFR and decreased Kf reduces GFR</a:t>
            </a:r>
            <a:endParaRPr sz="1300">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0"/>
          <p:cNvSpPr/>
          <p:nvPr/>
        </p:nvSpPr>
        <p:spPr>
          <a:xfrm>
            <a:off x="453500" y="609650"/>
            <a:ext cx="5486400" cy="1269600"/>
          </a:xfrm>
          <a:prstGeom prst="roundRect">
            <a:avLst>
              <a:gd fmla="val 16667" name="adj"/>
            </a:avLst>
          </a:prstGeom>
          <a:noFill/>
          <a:ln cap="flat" cmpd="sng" w="9525">
            <a:solidFill>
              <a:srgbClr val="EA999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xygen"/>
              <a:ea typeface="Oxygen"/>
              <a:cs typeface="Oxygen"/>
              <a:sym typeface="Oxygen"/>
            </a:endParaRPr>
          </a:p>
        </p:txBody>
      </p:sp>
      <p:sp>
        <p:nvSpPr>
          <p:cNvPr id="201" name="Google Shape;201;p20"/>
          <p:cNvSpPr/>
          <p:nvPr/>
        </p:nvSpPr>
        <p:spPr>
          <a:xfrm>
            <a:off x="6048496" y="-238225"/>
            <a:ext cx="570900" cy="1381500"/>
          </a:xfrm>
          <a:prstGeom prst="roundRect">
            <a:avLst>
              <a:gd fmla="val 16667" name="adj"/>
            </a:avLst>
          </a:prstGeom>
          <a:solidFill>
            <a:srgbClr val="D7DAE1">
              <a:alpha val="8353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lang="en" sz="4800">
                <a:solidFill>
                  <a:srgbClr val="CF8A87"/>
                </a:solidFill>
                <a:latin typeface="Open Sans"/>
                <a:ea typeface="Open Sans"/>
                <a:cs typeface="Open Sans"/>
                <a:sym typeface="Open Sans"/>
              </a:rPr>
              <a:t>6</a:t>
            </a:r>
            <a:endParaRPr b="1" i="0" sz="4800" u="none" cap="none" strike="noStrike">
              <a:solidFill>
                <a:srgbClr val="CF8A87"/>
              </a:solidFill>
              <a:latin typeface="Open Sans"/>
              <a:ea typeface="Open Sans"/>
              <a:cs typeface="Open Sans"/>
              <a:sym typeface="Open Sans"/>
            </a:endParaRPr>
          </a:p>
        </p:txBody>
      </p:sp>
      <p:sp>
        <p:nvSpPr>
          <p:cNvPr id="202" name="Google Shape;202;p20"/>
          <p:cNvSpPr txBox="1"/>
          <p:nvPr/>
        </p:nvSpPr>
        <p:spPr>
          <a:xfrm>
            <a:off x="518025" y="623000"/>
            <a:ext cx="48738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990000"/>
                </a:solidFill>
                <a:latin typeface="Open Sans"/>
                <a:ea typeface="Open Sans"/>
                <a:cs typeface="Open Sans"/>
                <a:sym typeface="Open Sans"/>
              </a:rPr>
              <a:t>GFR is directly proportional to the NFP</a:t>
            </a:r>
            <a:endParaRPr b="1">
              <a:solidFill>
                <a:srgbClr val="990000"/>
              </a:solidFill>
              <a:latin typeface="Open Sans"/>
              <a:ea typeface="Open Sans"/>
              <a:cs typeface="Open Sans"/>
              <a:sym typeface="Open Sans"/>
            </a:endParaRPr>
          </a:p>
          <a:p>
            <a:pPr indent="0" lvl="0" marL="0" rtl="0" algn="l">
              <a:spcBef>
                <a:spcPts val="0"/>
              </a:spcBef>
              <a:spcAft>
                <a:spcPts val="0"/>
              </a:spcAft>
              <a:buNone/>
            </a:pPr>
            <a:r>
              <a:rPr lang="en">
                <a:latin typeface="Open Sans"/>
                <a:ea typeface="Open Sans"/>
                <a:cs typeface="Open Sans"/>
                <a:sym typeface="Open Sans"/>
              </a:rPr>
              <a:t>        </a:t>
            </a:r>
            <a:r>
              <a:rPr lang="en">
                <a:solidFill>
                  <a:srgbClr val="434343"/>
                </a:solidFill>
                <a:latin typeface="Open Sans"/>
                <a:ea typeface="Open Sans"/>
                <a:cs typeface="Open Sans"/>
                <a:sym typeface="Open Sans"/>
              </a:rPr>
              <a:t>  -An  increase in NFP             GFR</a:t>
            </a:r>
            <a:endParaRPr>
              <a:solidFill>
                <a:srgbClr val="434343"/>
              </a:solidFill>
              <a:latin typeface="Open Sans"/>
              <a:ea typeface="Open Sans"/>
              <a:cs typeface="Open Sans"/>
              <a:sym typeface="Open Sans"/>
            </a:endParaRPr>
          </a:p>
          <a:p>
            <a:pPr indent="0" lvl="0" marL="0" rtl="0" algn="l">
              <a:spcBef>
                <a:spcPts val="0"/>
              </a:spcBef>
              <a:spcAft>
                <a:spcPts val="0"/>
              </a:spcAft>
              <a:buNone/>
            </a:pPr>
            <a:r>
              <a:rPr lang="en">
                <a:solidFill>
                  <a:srgbClr val="434343"/>
                </a:solidFill>
                <a:latin typeface="Open Sans"/>
                <a:ea typeface="Open Sans"/>
                <a:cs typeface="Open Sans"/>
                <a:sym typeface="Open Sans"/>
              </a:rPr>
              <a:t>           -A decrease in NFP              GFR   </a:t>
            </a:r>
            <a:endParaRPr>
              <a:solidFill>
                <a:srgbClr val="434343"/>
              </a:solidFill>
              <a:latin typeface="Open Sans"/>
              <a:ea typeface="Open Sans"/>
              <a:cs typeface="Open Sans"/>
              <a:sym typeface="Open Sans"/>
            </a:endParaRPr>
          </a:p>
          <a:p>
            <a:pPr indent="0" lvl="0" marL="0" rtl="0" algn="l">
              <a:spcBef>
                <a:spcPts val="0"/>
              </a:spcBef>
              <a:spcAft>
                <a:spcPts val="0"/>
              </a:spcAft>
              <a:buNone/>
            </a:pPr>
            <a:r>
              <a:rPr lang="en">
                <a:solidFill>
                  <a:srgbClr val="434343"/>
                </a:solidFill>
                <a:latin typeface="Open Sans"/>
                <a:ea typeface="Open Sans"/>
                <a:cs typeface="Open Sans"/>
                <a:sym typeface="Open Sans"/>
              </a:rPr>
              <a:t>Changes in GFR normally result from changes in glomerular blood pressure.</a:t>
            </a:r>
            <a:endParaRPr>
              <a:solidFill>
                <a:srgbClr val="434343"/>
              </a:solidFill>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p:txBody>
      </p:sp>
      <p:sp>
        <p:nvSpPr>
          <p:cNvPr id="203" name="Google Shape;203;p20"/>
          <p:cNvSpPr/>
          <p:nvPr/>
        </p:nvSpPr>
        <p:spPr>
          <a:xfrm>
            <a:off x="2718238" y="1023665"/>
            <a:ext cx="419700" cy="65400"/>
          </a:xfrm>
          <a:prstGeom prst="rightArrow">
            <a:avLst>
              <a:gd fmla="val 50000" name="adj1"/>
              <a:gd fmla="val 50000" name="adj2"/>
            </a:avLst>
          </a:prstGeom>
          <a:solidFill>
            <a:srgbClr val="980000"/>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0"/>
          <p:cNvSpPr/>
          <p:nvPr/>
        </p:nvSpPr>
        <p:spPr>
          <a:xfrm>
            <a:off x="2718254" y="1211758"/>
            <a:ext cx="419700" cy="65400"/>
          </a:xfrm>
          <a:prstGeom prst="rightArrow">
            <a:avLst>
              <a:gd fmla="val 50000" name="adj1"/>
              <a:gd fmla="val 50000" name="adj2"/>
            </a:avLst>
          </a:prstGeom>
          <a:solidFill>
            <a:srgbClr val="980000"/>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0"/>
          <p:cNvSpPr txBox="1"/>
          <p:nvPr/>
        </p:nvSpPr>
        <p:spPr>
          <a:xfrm>
            <a:off x="597751" y="2079755"/>
            <a:ext cx="5510100" cy="218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rgbClr val="990000"/>
                </a:solidFill>
                <a:latin typeface="Oxygen"/>
                <a:ea typeface="Oxygen"/>
                <a:cs typeface="Oxygen"/>
                <a:sym typeface="Oxygen"/>
              </a:rPr>
              <a:t>If the GFR is too high:</a:t>
            </a:r>
            <a:endParaRPr b="1" sz="1300">
              <a:solidFill>
                <a:srgbClr val="990000"/>
              </a:solidFill>
              <a:latin typeface="Oxygen"/>
              <a:ea typeface="Oxygen"/>
              <a:cs typeface="Oxygen"/>
              <a:sym typeface="Oxygen"/>
            </a:endParaRPr>
          </a:p>
          <a:p>
            <a:pPr indent="-311150" lvl="0" marL="457200" rtl="0" algn="l">
              <a:spcBef>
                <a:spcPts val="0"/>
              </a:spcBef>
              <a:spcAft>
                <a:spcPts val="0"/>
              </a:spcAft>
              <a:buClr>
                <a:srgbClr val="434343"/>
              </a:buClr>
              <a:buSzPts val="1300"/>
              <a:buFont typeface="Oxygen"/>
              <a:buChar char="●"/>
            </a:pPr>
            <a:r>
              <a:rPr lang="en" sz="1300">
                <a:solidFill>
                  <a:srgbClr val="434343"/>
                </a:solidFill>
                <a:latin typeface="Oxygen"/>
                <a:ea typeface="Oxygen"/>
                <a:cs typeface="Oxygen"/>
                <a:sym typeface="Oxygen"/>
              </a:rPr>
              <a:t>Fluid flows through tubules too rapidly to be absorbed.</a:t>
            </a:r>
            <a:endParaRPr sz="1300">
              <a:solidFill>
                <a:srgbClr val="434343"/>
              </a:solidFill>
              <a:latin typeface="Oxygen"/>
              <a:ea typeface="Oxygen"/>
              <a:cs typeface="Oxygen"/>
              <a:sym typeface="Oxygen"/>
            </a:endParaRPr>
          </a:p>
          <a:p>
            <a:pPr indent="-311150" lvl="0" marL="457200" rtl="0" algn="l">
              <a:spcBef>
                <a:spcPts val="0"/>
              </a:spcBef>
              <a:spcAft>
                <a:spcPts val="0"/>
              </a:spcAft>
              <a:buClr>
                <a:srgbClr val="434343"/>
              </a:buClr>
              <a:buSzPts val="1300"/>
              <a:buFont typeface="Oxygen"/>
              <a:buChar char="●"/>
            </a:pPr>
            <a:r>
              <a:rPr lang="en" sz="1300">
                <a:solidFill>
                  <a:srgbClr val="434343"/>
                </a:solidFill>
                <a:latin typeface="Oxygen"/>
                <a:ea typeface="Oxygen"/>
                <a:cs typeface="Oxygen"/>
                <a:sym typeface="Oxygen"/>
              </a:rPr>
              <a:t>Urine output rises</a:t>
            </a:r>
            <a:endParaRPr sz="1300">
              <a:solidFill>
                <a:srgbClr val="434343"/>
              </a:solidFill>
              <a:latin typeface="Oxygen"/>
              <a:ea typeface="Oxygen"/>
              <a:cs typeface="Oxygen"/>
              <a:sym typeface="Oxygen"/>
            </a:endParaRPr>
          </a:p>
          <a:p>
            <a:pPr indent="0" lvl="0" marL="0" rtl="0" algn="l">
              <a:spcBef>
                <a:spcPts val="0"/>
              </a:spcBef>
              <a:spcAft>
                <a:spcPts val="0"/>
              </a:spcAft>
              <a:buNone/>
            </a:pPr>
            <a:r>
              <a:rPr lang="en" sz="1300">
                <a:solidFill>
                  <a:srgbClr val="434343"/>
                </a:solidFill>
                <a:latin typeface="Oxygen"/>
                <a:ea typeface="Oxygen"/>
                <a:cs typeface="Oxygen"/>
                <a:sym typeface="Oxygen"/>
              </a:rPr>
              <a:t>     Creates threat of dehydration and electrolyte depletion.</a:t>
            </a:r>
            <a:endParaRPr sz="1300">
              <a:solidFill>
                <a:srgbClr val="434343"/>
              </a:solidFill>
              <a:latin typeface="Oxygen"/>
              <a:ea typeface="Oxygen"/>
              <a:cs typeface="Oxygen"/>
              <a:sym typeface="Oxygen"/>
            </a:endParaRPr>
          </a:p>
          <a:p>
            <a:pPr indent="0" lvl="0" marL="0" rtl="0" algn="l">
              <a:spcBef>
                <a:spcPts val="0"/>
              </a:spcBef>
              <a:spcAft>
                <a:spcPts val="0"/>
              </a:spcAft>
              <a:buNone/>
            </a:pPr>
            <a:r>
              <a:t/>
            </a:r>
            <a:endParaRPr sz="1300">
              <a:solidFill>
                <a:srgbClr val="434343"/>
              </a:solidFill>
              <a:latin typeface="Oxygen"/>
              <a:ea typeface="Oxygen"/>
              <a:cs typeface="Oxygen"/>
              <a:sym typeface="Oxygen"/>
            </a:endParaRPr>
          </a:p>
          <a:p>
            <a:pPr indent="0" lvl="0" marL="0" rtl="0" algn="l">
              <a:spcBef>
                <a:spcPts val="0"/>
              </a:spcBef>
              <a:spcAft>
                <a:spcPts val="0"/>
              </a:spcAft>
              <a:buNone/>
            </a:pPr>
            <a:r>
              <a:rPr lang="en" sz="1300">
                <a:solidFill>
                  <a:srgbClr val="434343"/>
                </a:solidFill>
                <a:latin typeface="Oxygen"/>
                <a:ea typeface="Oxygen"/>
                <a:cs typeface="Oxygen"/>
                <a:sym typeface="Oxygen"/>
              </a:rPr>
              <a:t> </a:t>
            </a:r>
            <a:r>
              <a:rPr b="1" lang="en" sz="1300">
                <a:solidFill>
                  <a:srgbClr val="990000"/>
                </a:solidFill>
                <a:latin typeface="Oxygen"/>
                <a:ea typeface="Oxygen"/>
                <a:cs typeface="Oxygen"/>
                <a:sym typeface="Oxygen"/>
              </a:rPr>
              <a:t>If the GFR is too low:</a:t>
            </a:r>
            <a:endParaRPr b="1" sz="1300">
              <a:solidFill>
                <a:srgbClr val="990000"/>
              </a:solidFill>
              <a:latin typeface="Oxygen"/>
              <a:ea typeface="Oxygen"/>
              <a:cs typeface="Oxygen"/>
              <a:sym typeface="Oxygen"/>
            </a:endParaRPr>
          </a:p>
          <a:p>
            <a:pPr indent="-311150" lvl="0" marL="457200" rtl="0" algn="l">
              <a:spcBef>
                <a:spcPts val="0"/>
              </a:spcBef>
              <a:spcAft>
                <a:spcPts val="0"/>
              </a:spcAft>
              <a:buClr>
                <a:srgbClr val="434343"/>
              </a:buClr>
              <a:buSzPts val="1300"/>
              <a:buFont typeface="Oxygen"/>
              <a:buChar char="●"/>
            </a:pPr>
            <a:r>
              <a:rPr lang="en" sz="1300">
                <a:solidFill>
                  <a:srgbClr val="434343"/>
                </a:solidFill>
                <a:latin typeface="Oxygen"/>
                <a:ea typeface="Oxygen"/>
                <a:cs typeface="Oxygen"/>
                <a:sym typeface="Oxygen"/>
              </a:rPr>
              <a:t>Fluid flows sluggishly through tubules.</a:t>
            </a:r>
            <a:endParaRPr sz="1300">
              <a:solidFill>
                <a:srgbClr val="434343"/>
              </a:solidFill>
              <a:latin typeface="Oxygen"/>
              <a:ea typeface="Oxygen"/>
              <a:cs typeface="Oxygen"/>
              <a:sym typeface="Oxygen"/>
            </a:endParaRPr>
          </a:p>
          <a:p>
            <a:pPr indent="-311150" lvl="0" marL="457200" rtl="0" algn="l">
              <a:spcBef>
                <a:spcPts val="0"/>
              </a:spcBef>
              <a:spcAft>
                <a:spcPts val="0"/>
              </a:spcAft>
              <a:buClr>
                <a:srgbClr val="434343"/>
              </a:buClr>
              <a:buSzPts val="1300"/>
              <a:buFont typeface="Oxygen"/>
              <a:buChar char="●"/>
            </a:pPr>
            <a:r>
              <a:rPr lang="en" sz="1300">
                <a:solidFill>
                  <a:srgbClr val="434343"/>
                </a:solidFill>
                <a:latin typeface="Oxygen"/>
                <a:ea typeface="Oxygen"/>
                <a:cs typeface="Oxygen"/>
                <a:sym typeface="Oxygen"/>
              </a:rPr>
              <a:t>Tubules reabsorb wastes that should be eliminated.</a:t>
            </a:r>
            <a:endParaRPr sz="1300">
              <a:solidFill>
                <a:srgbClr val="434343"/>
              </a:solidFill>
              <a:latin typeface="Oxygen"/>
              <a:ea typeface="Oxygen"/>
              <a:cs typeface="Oxygen"/>
              <a:sym typeface="Oxygen"/>
            </a:endParaRPr>
          </a:p>
          <a:p>
            <a:pPr indent="-311150" lvl="0" marL="457200" rtl="0" algn="l">
              <a:spcBef>
                <a:spcPts val="0"/>
              </a:spcBef>
              <a:spcAft>
                <a:spcPts val="0"/>
              </a:spcAft>
              <a:buClr>
                <a:srgbClr val="434343"/>
              </a:buClr>
              <a:buSzPts val="1300"/>
              <a:buFont typeface="Oxygen"/>
              <a:buChar char="●"/>
            </a:pPr>
            <a:r>
              <a:rPr lang="en" sz="1300">
                <a:solidFill>
                  <a:srgbClr val="434343"/>
                </a:solidFill>
                <a:latin typeface="Oxygen"/>
                <a:ea typeface="Oxygen"/>
                <a:cs typeface="Oxygen"/>
                <a:sym typeface="Oxygen"/>
              </a:rPr>
              <a:t>Azotemia develops (high levels of nitrogen-containing substances in the blood).</a:t>
            </a:r>
            <a:endParaRPr sz="1300">
              <a:solidFill>
                <a:srgbClr val="434343"/>
              </a:solidFill>
              <a:latin typeface="Oxygen"/>
              <a:ea typeface="Oxygen"/>
              <a:cs typeface="Oxygen"/>
              <a:sym typeface="Oxygen"/>
            </a:endParaRPr>
          </a:p>
        </p:txBody>
      </p:sp>
      <p:graphicFrame>
        <p:nvGraphicFramePr>
          <p:cNvPr id="206" name="Google Shape;206;p20"/>
          <p:cNvGraphicFramePr/>
          <p:nvPr/>
        </p:nvGraphicFramePr>
        <p:xfrm>
          <a:off x="132722" y="4794539"/>
          <a:ext cx="3000000" cy="3000000"/>
        </p:xfrm>
        <a:graphic>
          <a:graphicData uri="http://schemas.openxmlformats.org/drawingml/2006/table">
            <a:tbl>
              <a:tblPr bandRow="1" firstRow="1">
                <a:noFill/>
                <a:tableStyleId>{2D95DC5F-87D9-4F93-A984-A88C130F0B36}</a:tableStyleId>
              </a:tblPr>
              <a:tblGrid>
                <a:gridCol w="3296275"/>
                <a:gridCol w="3296275"/>
              </a:tblGrid>
              <a:tr h="677525">
                <a:tc>
                  <a:txBody>
                    <a:bodyPr/>
                    <a:lstStyle/>
                    <a:p>
                      <a:pPr indent="0" lvl="0" marL="0" marR="0" rtl="0" algn="l">
                        <a:lnSpc>
                          <a:spcPct val="100000"/>
                        </a:lnSpc>
                        <a:spcBef>
                          <a:spcPts val="0"/>
                        </a:spcBef>
                        <a:spcAft>
                          <a:spcPts val="0"/>
                        </a:spcAft>
                        <a:buClr>
                          <a:srgbClr val="000000"/>
                        </a:buClr>
                        <a:buSzPts val="1600"/>
                        <a:buFont typeface="Arial"/>
                        <a:buNone/>
                      </a:pPr>
                      <a:r>
                        <a:rPr lang="en" sz="1600">
                          <a:solidFill>
                            <a:schemeClr val="lt1"/>
                          </a:solidFill>
                          <a:latin typeface="Open Sans"/>
                          <a:ea typeface="Open Sans"/>
                          <a:cs typeface="Open Sans"/>
                          <a:sym typeface="Open Sans"/>
                        </a:rPr>
                        <a:t>Renal blood flow (Autoregulation effect also)</a:t>
                      </a:r>
                      <a:r>
                        <a:rPr lang="en" sz="1600">
                          <a:latin typeface="Open Sans"/>
                          <a:ea typeface="Open Sans"/>
                          <a:cs typeface="Open Sans"/>
                          <a:sym typeface="Open Sans"/>
                        </a:rPr>
                        <a:t>.        </a:t>
                      </a:r>
                      <a:endParaRPr sz="1300" u="none" cap="none" strike="noStrike">
                        <a:solidFill>
                          <a:srgbClr val="AAC1DB"/>
                        </a:solidFill>
                        <a:latin typeface="Open Sans"/>
                        <a:ea typeface="Open Sans"/>
                        <a:cs typeface="Open Sans"/>
                        <a:sym typeface="Open Sans"/>
                      </a:endParaRPr>
                    </a:p>
                  </a:txBody>
                  <a:tcPr marT="45725" marB="45725" marR="121925" marL="121925">
                    <a:solidFill>
                      <a:srgbClr val="CF8A87"/>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a:solidFill>
                            <a:srgbClr val="434343"/>
                          </a:solidFill>
                          <a:latin typeface="Open Sans"/>
                          <a:ea typeface="Open Sans"/>
                          <a:cs typeface="Open Sans"/>
                          <a:sym typeface="Open Sans"/>
                        </a:rPr>
                        <a:t>     flow      GFR</a:t>
                      </a:r>
                      <a:endParaRPr>
                        <a:solidFill>
                          <a:srgbClr val="434343"/>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400"/>
                        <a:buFont typeface="Arial"/>
                        <a:buNone/>
                      </a:pPr>
                      <a:r>
                        <a:rPr lang="en">
                          <a:solidFill>
                            <a:srgbClr val="434343"/>
                          </a:solidFill>
                          <a:latin typeface="Open Sans"/>
                          <a:ea typeface="Open Sans"/>
                          <a:cs typeface="Open Sans"/>
                          <a:sym typeface="Open Sans"/>
                        </a:rPr>
                        <a:t>     flow        GFR</a:t>
                      </a:r>
                      <a:endParaRPr>
                        <a:solidFill>
                          <a:srgbClr val="434343"/>
                        </a:solidFill>
                        <a:latin typeface="Open Sans"/>
                        <a:ea typeface="Open Sans"/>
                        <a:cs typeface="Open Sans"/>
                        <a:sym typeface="Open Sans"/>
                      </a:endParaRPr>
                    </a:p>
                  </a:txBody>
                  <a:tcPr marT="45725" marB="45725" marR="121925" marL="121925">
                    <a:solidFill>
                      <a:srgbClr val="F3EFEF"/>
                    </a:solidFill>
                  </a:tcPr>
                </a:tc>
              </a:tr>
              <a:tr h="476425">
                <a:tc>
                  <a:txBody>
                    <a:bodyPr/>
                    <a:lstStyle/>
                    <a:p>
                      <a:pPr indent="0" lvl="0" marL="0" marR="0" rtl="0" algn="l">
                        <a:lnSpc>
                          <a:spcPct val="100000"/>
                        </a:lnSpc>
                        <a:spcBef>
                          <a:spcPts val="0"/>
                        </a:spcBef>
                        <a:spcAft>
                          <a:spcPts val="0"/>
                        </a:spcAft>
                        <a:buClr>
                          <a:srgbClr val="000000"/>
                        </a:buClr>
                        <a:buSzPts val="1600"/>
                        <a:buFont typeface="Arial"/>
                        <a:buNone/>
                      </a:pPr>
                      <a:r>
                        <a:rPr b="1" lang="en" sz="1600">
                          <a:solidFill>
                            <a:schemeClr val="lt1"/>
                          </a:solidFill>
                          <a:latin typeface="Open Sans"/>
                          <a:ea typeface="Open Sans"/>
                          <a:cs typeface="Open Sans"/>
                          <a:sym typeface="Open Sans"/>
                        </a:rPr>
                        <a:t>Glomerular Capillary hydrostatic pressure</a:t>
                      </a:r>
                      <a:endParaRPr sz="1300" u="none" cap="none" strike="noStrike">
                        <a:solidFill>
                          <a:srgbClr val="AAC1DB"/>
                        </a:solidFill>
                        <a:latin typeface="Open Sans"/>
                        <a:ea typeface="Open Sans"/>
                        <a:cs typeface="Open Sans"/>
                        <a:sym typeface="Open Sans"/>
                      </a:endParaRPr>
                    </a:p>
                  </a:txBody>
                  <a:tcPr marT="45725" marB="45725" marR="121925" marL="121925">
                    <a:solidFill>
                      <a:srgbClr val="CF8A87"/>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a:solidFill>
                            <a:srgbClr val="434343"/>
                          </a:solidFill>
                          <a:latin typeface="Open Sans"/>
                          <a:ea typeface="Open Sans"/>
                          <a:cs typeface="Open Sans"/>
                          <a:sym typeface="Open Sans"/>
                        </a:rPr>
                        <a:t>    Pr      GFR  </a:t>
                      </a:r>
                      <a:endParaRPr>
                        <a:solidFill>
                          <a:srgbClr val="434343"/>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400"/>
                        <a:buFont typeface="Arial"/>
                        <a:buNone/>
                      </a:pPr>
                      <a:r>
                        <a:rPr lang="en">
                          <a:solidFill>
                            <a:srgbClr val="434343"/>
                          </a:solidFill>
                          <a:latin typeface="Open Sans"/>
                          <a:ea typeface="Open Sans"/>
                          <a:cs typeface="Open Sans"/>
                          <a:sym typeface="Open Sans"/>
                        </a:rPr>
                        <a:t>    Pr      GFR</a:t>
                      </a:r>
                      <a:endParaRPr sz="1300" u="none" cap="none" strike="noStrike">
                        <a:latin typeface="Open Sans"/>
                        <a:ea typeface="Open Sans"/>
                        <a:cs typeface="Open Sans"/>
                        <a:sym typeface="Open Sans"/>
                      </a:endParaRPr>
                    </a:p>
                  </a:txBody>
                  <a:tcPr marT="45725" marB="45725" marR="121925" marL="121925">
                    <a:solidFill>
                      <a:srgbClr val="F3EFEF"/>
                    </a:solidFill>
                  </a:tcPr>
                </a:tc>
              </a:tr>
              <a:tr h="476425">
                <a:tc>
                  <a:txBody>
                    <a:bodyPr/>
                    <a:lstStyle/>
                    <a:p>
                      <a:pPr indent="0" lvl="0" marL="0" marR="0" rtl="0" algn="l">
                        <a:lnSpc>
                          <a:spcPct val="100000"/>
                        </a:lnSpc>
                        <a:spcBef>
                          <a:spcPts val="0"/>
                        </a:spcBef>
                        <a:spcAft>
                          <a:spcPts val="0"/>
                        </a:spcAft>
                        <a:buClr>
                          <a:srgbClr val="000000"/>
                        </a:buClr>
                        <a:buSzPts val="1600"/>
                        <a:buFont typeface="Arial"/>
                        <a:buNone/>
                      </a:pPr>
                      <a:r>
                        <a:rPr b="1" lang="en" sz="1600">
                          <a:solidFill>
                            <a:schemeClr val="lt1"/>
                          </a:solidFill>
                          <a:latin typeface="Open Sans"/>
                          <a:ea typeface="Open Sans"/>
                          <a:cs typeface="Open Sans"/>
                          <a:sym typeface="Open Sans"/>
                        </a:rPr>
                        <a:t>Hydrostatic pressure in bowman’s Capsule  </a:t>
                      </a:r>
                      <a:endParaRPr sz="1300" u="none" cap="none" strike="noStrike">
                        <a:solidFill>
                          <a:srgbClr val="AAC1DB"/>
                        </a:solidFill>
                        <a:latin typeface="Open Sans"/>
                        <a:ea typeface="Open Sans"/>
                        <a:cs typeface="Open Sans"/>
                        <a:sym typeface="Open Sans"/>
                      </a:endParaRPr>
                    </a:p>
                  </a:txBody>
                  <a:tcPr marT="45725" marB="45725" marR="121925" marL="121925">
                    <a:lnB cap="flat" cmpd="sng" w="12700">
                      <a:solidFill>
                        <a:schemeClr val="lt1"/>
                      </a:solidFill>
                      <a:prstDash val="solid"/>
                      <a:round/>
                      <a:headEnd len="sm" w="sm" type="none"/>
                      <a:tailEnd len="sm" w="sm" type="none"/>
                    </a:lnB>
                    <a:solidFill>
                      <a:srgbClr val="CF8A87"/>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a:solidFill>
                            <a:srgbClr val="434343"/>
                          </a:solidFill>
                          <a:latin typeface="Open Sans"/>
                          <a:ea typeface="Open Sans"/>
                          <a:cs typeface="Open Sans"/>
                          <a:sym typeface="Open Sans"/>
                        </a:rPr>
                        <a:t>   GFR </a:t>
                      </a:r>
                      <a:endParaRPr sz="1300" u="none" cap="none" strike="noStrike">
                        <a:latin typeface="Open Sans"/>
                        <a:ea typeface="Open Sans"/>
                        <a:cs typeface="Open Sans"/>
                        <a:sym typeface="Open Sans"/>
                      </a:endParaRPr>
                    </a:p>
                  </a:txBody>
                  <a:tcPr marT="45725" marB="45725" marR="121925" marL="121925">
                    <a:lnB cap="flat" cmpd="sng" w="12700">
                      <a:solidFill>
                        <a:schemeClr val="lt1"/>
                      </a:solidFill>
                      <a:prstDash val="solid"/>
                      <a:round/>
                      <a:headEnd len="sm" w="sm" type="none"/>
                      <a:tailEnd len="sm" w="sm" type="none"/>
                    </a:lnB>
                    <a:solidFill>
                      <a:srgbClr val="F3EFEF"/>
                    </a:solidFill>
                  </a:tcPr>
                </a:tc>
              </a:tr>
              <a:tr h="476425">
                <a:tc>
                  <a:txBody>
                    <a:bodyPr/>
                    <a:lstStyle/>
                    <a:p>
                      <a:pPr indent="0" lvl="0" marL="0" marR="0" rtl="0" algn="l">
                        <a:lnSpc>
                          <a:spcPct val="100000"/>
                        </a:lnSpc>
                        <a:spcBef>
                          <a:spcPts val="0"/>
                        </a:spcBef>
                        <a:spcAft>
                          <a:spcPts val="0"/>
                        </a:spcAft>
                        <a:buClr>
                          <a:srgbClr val="000000"/>
                        </a:buClr>
                        <a:buSzPts val="1600"/>
                        <a:buFont typeface="Arial"/>
                        <a:buNone/>
                      </a:pPr>
                      <a:r>
                        <a:rPr b="1" lang="en" sz="1600">
                          <a:solidFill>
                            <a:schemeClr val="lt1"/>
                          </a:solidFill>
                          <a:latin typeface="Open Sans"/>
                          <a:ea typeface="Open Sans"/>
                          <a:cs typeface="Open Sans"/>
                          <a:sym typeface="Open Sans"/>
                        </a:rPr>
                        <a:t>Sympathetic Nervous system</a:t>
                      </a:r>
                      <a:endParaRPr sz="1300" u="none" cap="none" strike="noStrike">
                        <a:solidFill>
                          <a:srgbClr val="AAC1DB"/>
                        </a:solidFill>
                        <a:latin typeface="Open Sans"/>
                        <a:ea typeface="Open Sans"/>
                        <a:cs typeface="Open Sans"/>
                        <a:sym typeface="Open Sans"/>
                      </a:endParaRPr>
                    </a:p>
                  </a:txBody>
                  <a:tcPr marT="45725" marB="45725" marR="121925" marL="12192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8A87"/>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a:solidFill>
                            <a:srgbClr val="434343"/>
                          </a:solidFill>
                          <a:latin typeface="Open Sans"/>
                          <a:ea typeface="Open Sans"/>
                          <a:cs typeface="Open Sans"/>
                          <a:sym typeface="Open Sans"/>
                        </a:rPr>
                        <a:t>   GFR </a:t>
                      </a:r>
                      <a:endParaRPr sz="1300" u="none" cap="none" strike="noStrike">
                        <a:latin typeface="Open Sans"/>
                        <a:ea typeface="Open Sans"/>
                        <a:cs typeface="Open Sans"/>
                        <a:sym typeface="Open Sans"/>
                      </a:endParaRPr>
                    </a:p>
                  </a:txBody>
                  <a:tcPr marT="45725" marB="45725" marR="121925" marL="12192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3EFEF"/>
                    </a:solidFill>
                  </a:tcPr>
                </a:tc>
              </a:tr>
              <a:tr h="476425">
                <a:tc>
                  <a:txBody>
                    <a:bodyPr/>
                    <a:lstStyle/>
                    <a:p>
                      <a:pPr indent="0" lvl="0" marL="0" marR="0" rtl="0" algn="l">
                        <a:lnSpc>
                          <a:spcPct val="100000"/>
                        </a:lnSpc>
                        <a:spcBef>
                          <a:spcPts val="0"/>
                        </a:spcBef>
                        <a:spcAft>
                          <a:spcPts val="0"/>
                        </a:spcAft>
                        <a:buNone/>
                      </a:pPr>
                      <a:r>
                        <a:rPr b="1" lang="en" sz="1600">
                          <a:solidFill>
                            <a:schemeClr val="lt1"/>
                          </a:solidFill>
                          <a:latin typeface="Open Sans"/>
                          <a:ea typeface="Open Sans"/>
                          <a:cs typeface="Open Sans"/>
                          <a:sym typeface="Open Sans"/>
                        </a:rPr>
                        <a:t>Hormonal &amp; Autocoid Control </a:t>
                      </a:r>
                      <a:endParaRPr b="1" sz="1600">
                        <a:solidFill>
                          <a:schemeClr val="lt1"/>
                        </a:solidFill>
                        <a:latin typeface="Open Sans"/>
                        <a:ea typeface="Open Sans"/>
                        <a:cs typeface="Open Sans"/>
                        <a:sym typeface="Open Sans"/>
                      </a:endParaRPr>
                    </a:p>
                  </a:txBody>
                  <a:tcPr marT="45725" marB="45725" marR="121925" marL="12192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8A87"/>
                    </a:solidFill>
                  </a:tcPr>
                </a:tc>
                <a:tc>
                  <a:txBody>
                    <a:bodyPr/>
                    <a:lstStyle/>
                    <a:p>
                      <a:pPr indent="0" lvl="0" marL="0" rtl="0" algn="l">
                        <a:spcBef>
                          <a:spcPts val="0"/>
                        </a:spcBef>
                        <a:spcAft>
                          <a:spcPts val="0"/>
                        </a:spcAft>
                        <a:buNone/>
                      </a:pPr>
                      <a:r>
                        <a:rPr lang="en">
                          <a:solidFill>
                            <a:srgbClr val="434343"/>
                          </a:solidFill>
                          <a:latin typeface="Open Sans"/>
                          <a:ea typeface="Open Sans"/>
                          <a:cs typeface="Open Sans"/>
                          <a:sym typeface="Open Sans"/>
                        </a:rPr>
                        <a:t>Variable effect </a:t>
                      </a:r>
                      <a:endParaRPr>
                        <a:solidFill>
                          <a:srgbClr val="434343"/>
                        </a:solidFill>
                        <a:latin typeface="Open Sans"/>
                        <a:ea typeface="Open Sans"/>
                        <a:cs typeface="Open Sans"/>
                        <a:sym typeface="Open Sans"/>
                      </a:endParaRPr>
                    </a:p>
                  </a:txBody>
                  <a:tcPr marT="45725" marB="45725" marR="121925" marL="12192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3EFEF"/>
                    </a:solidFill>
                  </a:tcPr>
                </a:tc>
              </a:tr>
              <a:tr h="476425">
                <a:tc>
                  <a:txBody>
                    <a:bodyPr/>
                    <a:lstStyle/>
                    <a:p>
                      <a:pPr indent="0" lvl="0" marL="0" marR="0" rtl="0" algn="l">
                        <a:lnSpc>
                          <a:spcPct val="100000"/>
                        </a:lnSpc>
                        <a:spcBef>
                          <a:spcPts val="0"/>
                        </a:spcBef>
                        <a:spcAft>
                          <a:spcPts val="0"/>
                        </a:spcAft>
                        <a:buNone/>
                      </a:pPr>
                      <a:r>
                        <a:rPr b="1" lang="en" sz="1600">
                          <a:solidFill>
                            <a:schemeClr val="lt1"/>
                          </a:solidFill>
                          <a:latin typeface="Open Sans"/>
                          <a:ea typeface="Open Sans"/>
                          <a:cs typeface="Open Sans"/>
                          <a:sym typeface="Open Sans"/>
                        </a:rPr>
                        <a:t>in plasma colloid osmotic pressure</a:t>
                      </a:r>
                      <a:endParaRPr b="1" sz="1600">
                        <a:solidFill>
                          <a:schemeClr val="lt1"/>
                        </a:solidFill>
                        <a:latin typeface="Open Sans"/>
                        <a:ea typeface="Open Sans"/>
                        <a:cs typeface="Open Sans"/>
                        <a:sym typeface="Open Sans"/>
                      </a:endParaRPr>
                    </a:p>
                  </a:txBody>
                  <a:tcPr marT="45725" marB="45725" marR="121925" marL="12192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8A87"/>
                    </a:solidFill>
                  </a:tcPr>
                </a:tc>
                <a:tc>
                  <a:txBody>
                    <a:bodyPr/>
                    <a:lstStyle/>
                    <a:p>
                      <a:pPr indent="0" lvl="0" marL="0" marR="0" rtl="0" algn="l">
                        <a:lnSpc>
                          <a:spcPct val="100000"/>
                        </a:lnSpc>
                        <a:spcBef>
                          <a:spcPts val="0"/>
                        </a:spcBef>
                        <a:spcAft>
                          <a:spcPts val="0"/>
                        </a:spcAft>
                        <a:buNone/>
                      </a:pPr>
                      <a:r>
                        <a:rPr lang="en">
                          <a:solidFill>
                            <a:srgbClr val="434343"/>
                          </a:solidFill>
                          <a:latin typeface="Open Sans"/>
                          <a:ea typeface="Open Sans"/>
                          <a:cs typeface="Open Sans"/>
                          <a:sym typeface="Open Sans"/>
                        </a:rPr>
                        <a:t>   GFR</a:t>
                      </a:r>
                      <a:endParaRPr>
                        <a:solidFill>
                          <a:srgbClr val="434343"/>
                        </a:solidFill>
                        <a:latin typeface="Open Sans"/>
                        <a:ea typeface="Open Sans"/>
                        <a:cs typeface="Open Sans"/>
                        <a:sym typeface="Open Sans"/>
                      </a:endParaRPr>
                    </a:p>
                  </a:txBody>
                  <a:tcPr marT="45725" marB="45725" marR="121925" marL="12192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3EFEF"/>
                    </a:solidFill>
                  </a:tcPr>
                </a:tc>
              </a:tr>
              <a:tr h="677525">
                <a:tc>
                  <a:txBody>
                    <a:bodyPr/>
                    <a:lstStyle/>
                    <a:p>
                      <a:pPr indent="0" lvl="0" marL="0" marR="0" rtl="0" algn="l">
                        <a:lnSpc>
                          <a:spcPct val="100000"/>
                        </a:lnSpc>
                        <a:spcBef>
                          <a:spcPts val="0"/>
                        </a:spcBef>
                        <a:spcAft>
                          <a:spcPts val="0"/>
                        </a:spcAft>
                        <a:buNone/>
                      </a:pPr>
                      <a:r>
                        <a:rPr b="1" lang="en" sz="1600">
                          <a:solidFill>
                            <a:schemeClr val="lt1"/>
                          </a:solidFill>
                          <a:latin typeface="Open Sans"/>
                          <a:ea typeface="Open Sans"/>
                          <a:cs typeface="Open Sans"/>
                          <a:sym typeface="Open Sans"/>
                        </a:rPr>
                        <a:t>Changes in kf (Permeability and Surface Area)</a:t>
                      </a:r>
                      <a:endParaRPr b="1" sz="1600">
                        <a:solidFill>
                          <a:schemeClr val="lt1"/>
                        </a:solidFill>
                        <a:latin typeface="Open Sans"/>
                        <a:ea typeface="Open Sans"/>
                        <a:cs typeface="Open Sans"/>
                        <a:sym typeface="Open Sans"/>
                      </a:endParaRPr>
                    </a:p>
                  </a:txBody>
                  <a:tcPr marT="45725" marB="45725" marR="121925" marL="12192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8A87"/>
                    </a:solidFill>
                  </a:tcPr>
                </a:tc>
                <a:tc>
                  <a:txBody>
                    <a:bodyPr/>
                    <a:lstStyle/>
                    <a:p>
                      <a:pPr indent="0" lvl="0" marL="0" marR="0" rtl="0" algn="l">
                        <a:lnSpc>
                          <a:spcPct val="100000"/>
                        </a:lnSpc>
                        <a:spcBef>
                          <a:spcPts val="0"/>
                        </a:spcBef>
                        <a:spcAft>
                          <a:spcPts val="0"/>
                        </a:spcAft>
                        <a:buNone/>
                      </a:pPr>
                      <a:r>
                        <a:rPr lang="en">
                          <a:solidFill>
                            <a:srgbClr val="434343"/>
                          </a:solidFill>
                          <a:latin typeface="Open Sans"/>
                          <a:ea typeface="Open Sans"/>
                          <a:cs typeface="Open Sans"/>
                          <a:sym typeface="Open Sans"/>
                        </a:rPr>
                        <a:t>    Kf       GFR</a:t>
                      </a:r>
                      <a:endParaRPr>
                        <a:solidFill>
                          <a:srgbClr val="434343"/>
                        </a:solidFill>
                        <a:latin typeface="Open Sans"/>
                        <a:ea typeface="Open Sans"/>
                        <a:cs typeface="Open Sans"/>
                        <a:sym typeface="Open Sans"/>
                      </a:endParaRPr>
                    </a:p>
                    <a:p>
                      <a:pPr indent="0" lvl="0" marL="0" marR="0" rtl="0" algn="l">
                        <a:lnSpc>
                          <a:spcPct val="100000"/>
                        </a:lnSpc>
                        <a:spcBef>
                          <a:spcPts val="0"/>
                        </a:spcBef>
                        <a:spcAft>
                          <a:spcPts val="0"/>
                        </a:spcAft>
                        <a:buNone/>
                      </a:pPr>
                      <a:r>
                        <a:rPr lang="en">
                          <a:solidFill>
                            <a:srgbClr val="434343"/>
                          </a:solidFill>
                          <a:latin typeface="Open Sans"/>
                          <a:ea typeface="Open Sans"/>
                          <a:cs typeface="Open Sans"/>
                          <a:sym typeface="Open Sans"/>
                        </a:rPr>
                        <a:t>    Kf       GFR</a:t>
                      </a:r>
                      <a:endParaRPr>
                        <a:solidFill>
                          <a:srgbClr val="434343"/>
                        </a:solidFill>
                        <a:latin typeface="Open Sans"/>
                        <a:ea typeface="Open Sans"/>
                        <a:cs typeface="Open Sans"/>
                        <a:sym typeface="Open Sans"/>
                      </a:endParaRPr>
                    </a:p>
                  </a:txBody>
                  <a:tcPr marT="45725" marB="45725" marR="121925" marL="12192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3EFEF"/>
                    </a:solidFill>
                  </a:tcPr>
                </a:tc>
              </a:tr>
              <a:tr h="476425">
                <a:tc gridSpan="2">
                  <a:txBody>
                    <a:bodyPr/>
                    <a:lstStyle/>
                    <a:p>
                      <a:pPr indent="0" lvl="0" marL="0" marR="0" rtl="0" algn="l">
                        <a:lnSpc>
                          <a:spcPct val="100000"/>
                        </a:lnSpc>
                        <a:spcBef>
                          <a:spcPts val="0"/>
                        </a:spcBef>
                        <a:spcAft>
                          <a:spcPts val="0"/>
                        </a:spcAft>
                        <a:buNone/>
                      </a:pPr>
                      <a:r>
                        <a:rPr b="1" lang="en" sz="1600">
                          <a:solidFill>
                            <a:schemeClr val="lt1"/>
                          </a:solidFill>
                          <a:latin typeface="Open Sans"/>
                          <a:ea typeface="Open Sans"/>
                          <a:cs typeface="Open Sans"/>
                          <a:sym typeface="Open Sans"/>
                        </a:rPr>
                        <a:t>Misc: High Protein Diet increase , Hyperglycemia increase , Glucocorticoids increase , Fever increase , Aging decrease   , Dehydration decrease </a:t>
                      </a:r>
                      <a:endParaRPr b="1" sz="1600">
                        <a:solidFill>
                          <a:schemeClr val="lt1"/>
                        </a:solidFill>
                        <a:latin typeface="Open Sans"/>
                        <a:ea typeface="Open Sans"/>
                        <a:cs typeface="Open Sans"/>
                        <a:sym typeface="Open Sans"/>
                      </a:endParaRPr>
                    </a:p>
                  </a:txBody>
                  <a:tcPr marT="45725" marB="45725" marR="121925" marL="12192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CF8A87"/>
                    </a:solidFill>
                  </a:tcPr>
                </a:tc>
                <a:tc hMerge="1"/>
              </a:tr>
            </a:tbl>
          </a:graphicData>
        </a:graphic>
      </p:graphicFrame>
      <p:sp>
        <p:nvSpPr>
          <p:cNvPr id="207" name="Google Shape;207;p20"/>
          <p:cNvSpPr/>
          <p:nvPr/>
        </p:nvSpPr>
        <p:spPr>
          <a:xfrm>
            <a:off x="5753000" y="4485255"/>
            <a:ext cx="921900" cy="309300"/>
          </a:xfrm>
          <a:prstGeom prst="round2DiagRect">
            <a:avLst>
              <a:gd fmla="val 16667" name="adj1"/>
              <a:gd fmla="val 50000" name="adj2"/>
            </a:avLst>
          </a:prstGeom>
          <a:solidFill>
            <a:srgbClr val="FFFFFF"/>
          </a:solidFill>
          <a:ln cap="flat" cmpd="sng" w="9525">
            <a:solidFill>
              <a:srgbClr val="A64D79"/>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0B5394"/>
                </a:solidFill>
                <a:latin typeface="Bebas Neue"/>
                <a:ea typeface="Bebas Neue"/>
                <a:cs typeface="Bebas Neue"/>
                <a:sym typeface="Bebas Neue"/>
              </a:rPr>
              <a:t>Boy’s </a:t>
            </a:r>
            <a:r>
              <a:rPr lang="en" sz="1000">
                <a:solidFill>
                  <a:srgbClr val="0B5394"/>
                </a:solidFill>
                <a:latin typeface="Bebas Neue"/>
                <a:ea typeface="Bebas Neue"/>
                <a:cs typeface="Bebas Neue"/>
                <a:sym typeface="Bebas Neue"/>
              </a:rPr>
              <a:t>slide </a:t>
            </a:r>
            <a:endParaRPr sz="1000">
              <a:solidFill>
                <a:srgbClr val="0B5394"/>
              </a:solidFill>
              <a:latin typeface="Bebas Neue"/>
              <a:ea typeface="Bebas Neue"/>
              <a:cs typeface="Bebas Neue"/>
              <a:sym typeface="Bebas Neue"/>
            </a:endParaRPr>
          </a:p>
        </p:txBody>
      </p:sp>
      <p:sp>
        <p:nvSpPr>
          <p:cNvPr id="208" name="Google Shape;208;p20"/>
          <p:cNvSpPr txBox="1"/>
          <p:nvPr/>
        </p:nvSpPr>
        <p:spPr>
          <a:xfrm>
            <a:off x="500775" y="4343100"/>
            <a:ext cx="5486400" cy="47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900">
                <a:solidFill>
                  <a:srgbClr val="5B0F00"/>
                </a:solidFill>
                <a:latin typeface="Oxygen"/>
                <a:ea typeface="Oxygen"/>
                <a:cs typeface="Oxygen"/>
                <a:sym typeface="Oxygen"/>
              </a:rPr>
              <a:t>Factors affecting GFR</a:t>
            </a:r>
            <a:endParaRPr b="1" sz="1900">
              <a:solidFill>
                <a:srgbClr val="5B0F00"/>
              </a:solidFill>
              <a:latin typeface="Oxygen"/>
              <a:ea typeface="Oxygen"/>
              <a:cs typeface="Oxygen"/>
              <a:sym typeface="Oxygen"/>
            </a:endParaRPr>
          </a:p>
        </p:txBody>
      </p:sp>
      <p:pic>
        <p:nvPicPr>
          <p:cNvPr id="209" name="Google Shape;209;p20"/>
          <p:cNvPicPr preferRelativeResize="0"/>
          <p:nvPr/>
        </p:nvPicPr>
        <p:blipFill>
          <a:blip r:embed="rId3">
            <a:alphaModFix/>
          </a:blip>
          <a:stretch>
            <a:fillRect/>
          </a:stretch>
        </p:blipFill>
        <p:spPr>
          <a:xfrm>
            <a:off x="4177138" y="4820067"/>
            <a:ext cx="234250" cy="262817"/>
          </a:xfrm>
          <a:prstGeom prst="rect">
            <a:avLst/>
          </a:prstGeom>
          <a:noFill/>
          <a:ln>
            <a:noFill/>
          </a:ln>
        </p:spPr>
      </p:pic>
      <p:pic>
        <p:nvPicPr>
          <p:cNvPr id="210" name="Google Shape;210;p20"/>
          <p:cNvPicPr preferRelativeResize="0"/>
          <p:nvPr/>
        </p:nvPicPr>
        <p:blipFill>
          <a:blip r:embed="rId3">
            <a:alphaModFix/>
          </a:blip>
          <a:stretch>
            <a:fillRect/>
          </a:stretch>
        </p:blipFill>
        <p:spPr>
          <a:xfrm>
            <a:off x="3511527" y="4820067"/>
            <a:ext cx="234250" cy="262817"/>
          </a:xfrm>
          <a:prstGeom prst="rect">
            <a:avLst/>
          </a:prstGeom>
          <a:noFill/>
          <a:ln>
            <a:noFill/>
          </a:ln>
        </p:spPr>
      </p:pic>
      <p:pic>
        <p:nvPicPr>
          <p:cNvPr id="211" name="Google Shape;211;p20"/>
          <p:cNvPicPr preferRelativeResize="0"/>
          <p:nvPr/>
        </p:nvPicPr>
        <p:blipFill>
          <a:blip r:embed="rId3">
            <a:alphaModFix/>
          </a:blip>
          <a:stretch>
            <a:fillRect/>
          </a:stretch>
        </p:blipFill>
        <p:spPr>
          <a:xfrm rot="10800000">
            <a:off x="4227124" y="4997917"/>
            <a:ext cx="234250" cy="262817"/>
          </a:xfrm>
          <a:prstGeom prst="rect">
            <a:avLst/>
          </a:prstGeom>
          <a:noFill/>
          <a:ln>
            <a:noFill/>
          </a:ln>
        </p:spPr>
      </p:pic>
      <p:pic>
        <p:nvPicPr>
          <p:cNvPr id="212" name="Google Shape;212;p20"/>
          <p:cNvPicPr preferRelativeResize="0"/>
          <p:nvPr/>
        </p:nvPicPr>
        <p:blipFill>
          <a:blip r:embed="rId3">
            <a:alphaModFix/>
          </a:blip>
          <a:stretch>
            <a:fillRect/>
          </a:stretch>
        </p:blipFill>
        <p:spPr>
          <a:xfrm rot="10800000">
            <a:off x="3511549" y="4997925"/>
            <a:ext cx="234250" cy="262817"/>
          </a:xfrm>
          <a:prstGeom prst="rect">
            <a:avLst/>
          </a:prstGeom>
          <a:noFill/>
          <a:ln>
            <a:noFill/>
          </a:ln>
        </p:spPr>
      </p:pic>
      <p:pic>
        <p:nvPicPr>
          <p:cNvPr id="213" name="Google Shape;213;p20"/>
          <p:cNvPicPr preferRelativeResize="0"/>
          <p:nvPr/>
        </p:nvPicPr>
        <p:blipFill>
          <a:blip r:embed="rId3">
            <a:alphaModFix/>
          </a:blip>
          <a:stretch>
            <a:fillRect/>
          </a:stretch>
        </p:blipFill>
        <p:spPr>
          <a:xfrm rot="10800000">
            <a:off x="3511549" y="5675062"/>
            <a:ext cx="234250" cy="262817"/>
          </a:xfrm>
          <a:prstGeom prst="rect">
            <a:avLst/>
          </a:prstGeom>
          <a:noFill/>
          <a:ln>
            <a:noFill/>
          </a:ln>
        </p:spPr>
      </p:pic>
      <p:pic>
        <p:nvPicPr>
          <p:cNvPr id="214" name="Google Shape;214;p20"/>
          <p:cNvPicPr preferRelativeResize="0"/>
          <p:nvPr/>
        </p:nvPicPr>
        <p:blipFill>
          <a:blip r:embed="rId3">
            <a:alphaModFix/>
          </a:blip>
          <a:stretch>
            <a:fillRect/>
          </a:stretch>
        </p:blipFill>
        <p:spPr>
          <a:xfrm rot="10800000">
            <a:off x="3942899" y="5675058"/>
            <a:ext cx="234250" cy="262817"/>
          </a:xfrm>
          <a:prstGeom prst="rect">
            <a:avLst/>
          </a:prstGeom>
          <a:noFill/>
          <a:ln>
            <a:noFill/>
          </a:ln>
        </p:spPr>
      </p:pic>
      <p:pic>
        <p:nvPicPr>
          <p:cNvPr id="215" name="Google Shape;215;p20"/>
          <p:cNvPicPr preferRelativeResize="0"/>
          <p:nvPr/>
        </p:nvPicPr>
        <p:blipFill>
          <a:blip r:embed="rId3">
            <a:alphaModFix/>
          </a:blip>
          <a:stretch>
            <a:fillRect/>
          </a:stretch>
        </p:blipFill>
        <p:spPr>
          <a:xfrm>
            <a:off x="3942893" y="5521453"/>
            <a:ext cx="234250" cy="262817"/>
          </a:xfrm>
          <a:prstGeom prst="rect">
            <a:avLst/>
          </a:prstGeom>
          <a:noFill/>
          <a:ln>
            <a:noFill/>
          </a:ln>
        </p:spPr>
      </p:pic>
      <p:pic>
        <p:nvPicPr>
          <p:cNvPr id="216" name="Google Shape;216;p20"/>
          <p:cNvPicPr preferRelativeResize="0"/>
          <p:nvPr/>
        </p:nvPicPr>
        <p:blipFill>
          <a:blip r:embed="rId3">
            <a:alphaModFix/>
          </a:blip>
          <a:stretch>
            <a:fillRect/>
          </a:stretch>
        </p:blipFill>
        <p:spPr>
          <a:xfrm>
            <a:off x="3487875" y="5521455"/>
            <a:ext cx="234250" cy="262817"/>
          </a:xfrm>
          <a:prstGeom prst="rect">
            <a:avLst/>
          </a:prstGeom>
          <a:noFill/>
          <a:ln>
            <a:noFill/>
          </a:ln>
        </p:spPr>
      </p:pic>
      <p:pic>
        <p:nvPicPr>
          <p:cNvPr id="217" name="Google Shape;217;p20"/>
          <p:cNvPicPr preferRelativeResize="0"/>
          <p:nvPr/>
        </p:nvPicPr>
        <p:blipFill rotWithShape="1">
          <a:blip r:embed="rId3">
            <a:alphaModFix/>
          </a:blip>
          <a:srcRect b="22672" l="944" r="15513" t="0"/>
          <a:stretch/>
        </p:blipFill>
        <p:spPr>
          <a:xfrm rot="10800000">
            <a:off x="3458200" y="6100225"/>
            <a:ext cx="239225" cy="209375"/>
          </a:xfrm>
          <a:prstGeom prst="rect">
            <a:avLst/>
          </a:prstGeom>
          <a:noFill/>
          <a:ln>
            <a:noFill/>
          </a:ln>
        </p:spPr>
      </p:pic>
      <p:pic>
        <p:nvPicPr>
          <p:cNvPr id="218" name="Google Shape;218;p20"/>
          <p:cNvPicPr preferRelativeResize="0"/>
          <p:nvPr/>
        </p:nvPicPr>
        <p:blipFill rotWithShape="1">
          <a:blip r:embed="rId3">
            <a:alphaModFix/>
          </a:blip>
          <a:srcRect b="29981" l="9618" r="21629" t="0"/>
          <a:stretch/>
        </p:blipFill>
        <p:spPr>
          <a:xfrm rot="10800000">
            <a:off x="3497287" y="6740998"/>
            <a:ext cx="161050" cy="184025"/>
          </a:xfrm>
          <a:prstGeom prst="rect">
            <a:avLst/>
          </a:prstGeom>
          <a:noFill/>
          <a:ln>
            <a:noFill/>
          </a:ln>
        </p:spPr>
      </p:pic>
      <p:pic>
        <p:nvPicPr>
          <p:cNvPr id="219" name="Google Shape;219;p20"/>
          <p:cNvPicPr preferRelativeResize="0"/>
          <p:nvPr/>
        </p:nvPicPr>
        <p:blipFill rotWithShape="1">
          <a:blip r:embed="rId3">
            <a:alphaModFix/>
          </a:blip>
          <a:srcRect b="22672" l="944" r="15513" t="0"/>
          <a:stretch/>
        </p:blipFill>
        <p:spPr>
          <a:xfrm rot="10800000">
            <a:off x="3429000" y="7662135"/>
            <a:ext cx="239225" cy="209375"/>
          </a:xfrm>
          <a:prstGeom prst="rect">
            <a:avLst/>
          </a:prstGeom>
          <a:noFill/>
          <a:ln>
            <a:noFill/>
          </a:ln>
        </p:spPr>
      </p:pic>
      <p:pic>
        <p:nvPicPr>
          <p:cNvPr id="220" name="Google Shape;220;p20"/>
          <p:cNvPicPr preferRelativeResize="0"/>
          <p:nvPr/>
        </p:nvPicPr>
        <p:blipFill>
          <a:blip r:embed="rId3">
            <a:alphaModFix/>
          </a:blip>
          <a:stretch>
            <a:fillRect/>
          </a:stretch>
        </p:blipFill>
        <p:spPr>
          <a:xfrm>
            <a:off x="3460673" y="8224906"/>
            <a:ext cx="234250" cy="262817"/>
          </a:xfrm>
          <a:prstGeom prst="rect">
            <a:avLst/>
          </a:prstGeom>
          <a:noFill/>
          <a:ln>
            <a:noFill/>
          </a:ln>
        </p:spPr>
      </p:pic>
      <p:pic>
        <p:nvPicPr>
          <p:cNvPr id="221" name="Google Shape;221;p20"/>
          <p:cNvPicPr preferRelativeResize="0"/>
          <p:nvPr/>
        </p:nvPicPr>
        <p:blipFill>
          <a:blip r:embed="rId3">
            <a:alphaModFix/>
          </a:blip>
          <a:stretch>
            <a:fillRect/>
          </a:stretch>
        </p:blipFill>
        <p:spPr>
          <a:xfrm>
            <a:off x="3966967" y="8224906"/>
            <a:ext cx="234250" cy="262817"/>
          </a:xfrm>
          <a:prstGeom prst="rect">
            <a:avLst/>
          </a:prstGeom>
          <a:noFill/>
          <a:ln>
            <a:noFill/>
          </a:ln>
        </p:spPr>
      </p:pic>
      <p:pic>
        <p:nvPicPr>
          <p:cNvPr id="222" name="Google Shape;222;p20"/>
          <p:cNvPicPr preferRelativeResize="0"/>
          <p:nvPr/>
        </p:nvPicPr>
        <p:blipFill>
          <a:blip r:embed="rId3">
            <a:alphaModFix/>
          </a:blip>
          <a:stretch>
            <a:fillRect/>
          </a:stretch>
        </p:blipFill>
        <p:spPr>
          <a:xfrm rot="10800000">
            <a:off x="3487886" y="8405281"/>
            <a:ext cx="234250" cy="262817"/>
          </a:xfrm>
          <a:prstGeom prst="rect">
            <a:avLst/>
          </a:prstGeom>
          <a:noFill/>
          <a:ln>
            <a:noFill/>
          </a:ln>
        </p:spPr>
      </p:pic>
      <p:pic>
        <p:nvPicPr>
          <p:cNvPr id="223" name="Google Shape;223;p20"/>
          <p:cNvPicPr preferRelativeResize="0"/>
          <p:nvPr/>
        </p:nvPicPr>
        <p:blipFill>
          <a:blip r:embed="rId3">
            <a:alphaModFix/>
          </a:blip>
          <a:stretch>
            <a:fillRect/>
          </a:stretch>
        </p:blipFill>
        <p:spPr>
          <a:xfrm rot="10800000">
            <a:off x="3942911" y="8405281"/>
            <a:ext cx="234250" cy="262817"/>
          </a:xfrm>
          <a:prstGeom prst="rect">
            <a:avLst/>
          </a:prstGeom>
          <a:noFill/>
          <a:ln>
            <a:noFill/>
          </a:ln>
        </p:spPr>
      </p:pic>
      <p:sp>
        <p:nvSpPr>
          <p:cNvPr id="224" name="Google Shape;224;p20"/>
          <p:cNvSpPr/>
          <p:nvPr/>
        </p:nvSpPr>
        <p:spPr>
          <a:xfrm>
            <a:off x="453500" y="2079750"/>
            <a:ext cx="5654400" cy="2205000"/>
          </a:xfrm>
          <a:prstGeom prst="roundRect">
            <a:avLst>
              <a:gd fmla="val 16667" name="adj"/>
            </a:avLst>
          </a:prstGeom>
          <a:noFill/>
          <a:ln cap="flat" cmpd="sng" w="9525">
            <a:solidFill>
              <a:srgbClr val="EA999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225" name="Google Shape;225;p20"/>
          <p:cNvSpPr/>
          <p:nvPr/>
        </p:nvSpPr>
        <p:spPr>
          <a:xfrm rot="-5400000">
            <a:off x="3190100" y="973275"/>
            <a:ext cx="112500" cy="109200"/>
          </a:xfrm>
          <a:prstGeom prst="rightArrow">
            <a:avLst>
              <a:gd fmla="val 8034" name="adj1"/>
              <a:gd fmla="val 50000" name="adj2"/>
            </a:avLst>
          </a:prstGeom>
          <a:solidFill>
            <a:srgbClr val="980000"/>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0"/>
          <p:cNvSpPr/>
          <p:nvPr/>
        </p:nvSpPr>
        <p:spPr>
          <a:xfrm rot="5400000">
            <a:off x="3139725" y="1187975"/>
            <a:ext cx="152400" cy="86700"/>
          </a:xfrm>
          <a:prstGeom prst="rightArrow">
            <a:avLst>
              <a:gd fmla="val 0" name="adj1"/>
              <a:gd fmla="val 123669" name="adj2"/>
            </a:avLst>
          </a:prstGeom>
          <a:solidFill>
            <a:srgbClr val="980000"/>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0"/>
          <p:cNvSpPr txBox="1"/>
          <p:nvPr/>
        </p:nvSpPr>
        <p:spPr>
          <a:xfrm>
            <a:off x="4283300" y="1597525"/>
            <a:ext cx="23361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CCCCCC"/>
                </a:solidFill>
                <a:latin typeface="Oxygen"/>
                <a:ea typeface="Oxygen"/>
                <a:cs typeface="Oxygen"/>
                <a:sym typeface="Oxygen"/>
              </a:rPr>
              <a:t>NFB = Net foltiration rate </a:t>
            </a:r>
            <a:endParaRPr sz="1000">
              <a:solidFill>
                <a:srgbClr val="CCCCCC"/>
              </a:solidFill>
              <a:latin typeface="Oxygen"/>
              <a:ea typeface="Oxygen"/>
              <a:cs typeface="Oxygen"/>
              <a:sym typeface="Oxygen"/>
            </a:endParaRPr>
          </a:p>
        </p:txBody>
      </p:sp>
      <p:sp>
        <p:nvSpPr>
          <p:cNvPr id="228" name="Google Shape;228;p20"/>
          <p:cNvSpPr/>
          <p:nvPr/>
        </p:nvSpPr>
        <p:spPr>
          <a:xfrm>
            <a:off x="4831100" y="460552"/>
            <a:ext cx="921900" cy="309300"/>
          </a:xfrm>
          <a:prstGeom prst="round2DiagRect">
            <a:avLst>
              <a:gd fmla="val 16667" name="adj1"/>
              <a:gd fmla="val 50000" name="adj2"/>
            </a:avLst>
          </a:prstGeom>
          <a:solidFill>
            <a:srgbClr val="FFFFFF"/>
          </a:solidFill>
          <a:ln cap="flat" cmpd="sng" w="9525">
            <a:solidFill>
              <a:srgbClr val="A64D79"/>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D5A6BD"/>
                </a:solidFill>
                <a:latin typeface="Bebas Neue"/>
                <a:ea typeface="Bebas Neue"/>
                <a:cs typeface="Bebas Neue"/>
                <a:sym typeface="Bebas Neue"/>
              </a:rPr>
              <a:t>Girl’s </a:t>
            </a:r>
            <a:r>
              <a:rPr lang="en" sz="1000">
                <a:solidFill>
                  <a:srgbClr val="D5A6BD"/>
                </a:solidFill>
                <a:latin typeface="Bebas Neue"/>
                <a:ea typeface="Bebas Neue"/>
                <a:cs typeface="Bebas Neue"/>
                <a:sym typeface="Bebas Neue"/>
              </a:rPr>
              <a:t> slide </a:t>
            </a:r>
            <a:endParaRPr sz="1000">
              <a:solidFill>
                <a:srgbClr val="D5A6BD"/>
              </a:solidFill>
              <a:latin typeface="Bebas Neue"/>
              <a:ea typeface="Bebas Neue"/>
              <a:cs typeface="Bebas Neue"/>
              <a:sym typeface="Bebas Neue"/>
            </a:endParaRPr>
          </a:p>
        </p:txBody>
      </p:sp>
      <p:sp>
        <p:nvSpPr>
          <p:cNvPr id="229" name="Google Shape;229;p20"/>
          <p:cNvSpPr/>
          <p:nvPr/>
        </p:nvSpPr>
        <p:spPr>
          <a:xfrm>
            <a:off x="4990400" y="1936230"/>
            <a:ext cx="921900" cy="309300"/>
          </a:xfrm>
          <a:prstGeom prst="round2DiagRect">
            <a:avLst>
              <a:gd fmla="val 16667" name="adj1"/>
              <a:gd fmla="val 50000" name="adj2"/>
            </a:avLst>
          </a:prstGeom>
          <a:solidFill>
            <a:srgbClr val="FFFFFF"/>
          </a:solidFill>
          <a:ln cap="flat" cmpd="sng" w="9525">
            <a:solidFill>
              <a:srgbClr val="A64D79"/>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D5A6BD"/>
                </a:solidFill>
                <a:latin typeface="Bebas Neue"/>
                <a:ea typeface="Bebas Neue"/>
                <a:cs typeface="Bebas Neue"/>
                <a:sym typeface="Bebas Neue"/>
              </a:rPr>
              <a:t>Girl’s </a:t>
            </a:r>
            <a:r>
              <a:rPr lang="en" sz="1000">
                <a:solidFill>
                  <a:srgbClr val="D5A6BD"/>
                </a:solidFill>
                <a:latin typeface="Bebas Neue"/>
                <a:ea typeface="Bebas Neue"/>
                <a:cs typeface="Bebas Neue"/>
                <a:sym typeface="Bebas Neue"/>
              </a:rPr>
              <a:t> slide </a:t>
            </a:r>
            <a:endParaRPr sz="1000">
              <a:solidFill>
                <a:srgbClr val="D5A6BD"/>
              </a:solidFill>
              <a:latin typeface="Bebas Neue"/>
              <a:ea typeface="Bebas Neue"/>
              <a:cs typeface="Bebas Neue"/>
              <a:sym typeface="Bebas Neu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21"/>
          <p:cNvSpPr/>
          <p:nvPr/>
        </p:nvSpPr>
        <p:spPr>
          <a:xfrm>
            <a:off x="69900" y="409359"/>
            <a:ext cx="6448500" cy="2758200"/>
          </a:xfrm>
          <a:prstGeom prst="roundRect">
            <a:avLst>
              <a:gd fmla="val 16667" name="adj"/>
            </a:avLst>
          </a:prstGeom>
          <a:noFill/>
          <a:ln cap="flat" cmpd="sng" w="9525">
            <a:solidFill>
              <a:srgbClr val="EA999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pic>
        <p:nvPicPr>
          <p:cNvPr id="235" name="Google Shape;235;p21"/>
          <p:cNvPicPr preferRelativeResize="0"/>
          <p:nvPr/>
        </p:nvPicPr>
        <p:blipFill>
          <a:blip r:embed="rId3">
            <a:alphaModFix/>
          </a:blip>
          <a:stretch>
            <a:fillRect/>
          </a:stretch>
        </p:blipFill>
        <p:spPr>
          <a:xfrm>
            <a:off x="5106324" y="980152"/>
            <a:ext cx="1364259" cy="1543076"/>
          </a:xfrm>
          <a:prstGeom prst="rect">
            <a:avLst/>
          </a:prstGeom>
          <a:noFill/>
          <a:ln cap="flat" cmpd="sng" w="9525">
            <a:solidFill>
              <a:srgbClr val="990000"/>
            </a:solidFill>
            <a:prstDash val="solid"/>
            <a:round/>
            <a:headEnd len="sm" w="sm" type="none"/>
            <a:tailEnd len="sm" w="sm" type="none"/>
          </a:ln>
        </p:spPr>
      </p:pic>
      <p:sp>
        <p:nvSpPr>
          <p:cNvPr id="236" name="Google Shape;236;p21"/>
          <p:cNvSpPr txBox="1"/>
          <p:nvPr/>
        </p:nvSpPr>
        <p:spPr>
          <a:xfrm>
            <a:off x="69900" y="858683"/>
            <a:ext cx="5161200" cy="158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0B5394"/>
                </a:solidFill>
                <a:latin typeface="Open Sans"/>
                <a:ea typeface="Open Sans"/>
                <a:cs typeface="Open Sans"/>
                <a:sym typeface="Open Sans"/>
              </a:rPr>
              <a:t>-Fraction of renal plasma that becomes Glomerular Filtrate.</a:t>
            </a:r>
            <a:endParaRPr sz="1300">
              <a:solidFill>
                <a:srgbClr val="0B5394"/>
              </a:solidFill>
              <a:latin typeface="Open Sans"/>
              <a:ea typeface="Open Sans"/>
              <a:cs typeface="Open Sans"/>
              <a:sym typeface="Open Sans"/>
            </a:endParaRPr>
          </a:p>
          <a:p>
            <a:pPr indent="0" lvl="0" marL="0" rtl="0" algn="l">
              <a:spcBef>
                <a:spcPts val="0"/>
              </a:spcBef>
              <a:spcAft>
                <a:spcPts val="0"/>
              </a:spcAft>
              <a:buNone/>
            </a:pPr>
            <a:r>
              <a:t/>
            </a:r>
            <a:endParaRPr sz="1300">
              <a:solidFill>
                <a:srgbClr val="0B5394"/>
              </a:solidFill>
              <a:latin typeface="Open Sans"/>
              <a:ea typeface="Open Sans"/>
              <a:cs typeface="Open Sans"/>
              <a:sym typeface="Open Sans"/>
            </a:endParaRPr>
          </a:p>
          <a:p>
            <a:pPr indent="0" lvl="0" marL="0" rtl="0" algn="l">
              <a:spcBef>
                <a:spcPts val="0"/>
              </a:spcBef>
              <a:spcAft>
                <a:spcPts val="0"/>
              </a:spcAft>
              <a:buNone/>
            </a:pPr>
            <a:r>
              <a:rPr lang="en" sz="1300">
                <a:solidFill>
                  <a:srgbClr val="0B5394"/>
                </a:solidFill>
                <a:latin typeface="Open Sans"/>
                <a:ea typeface="Open Sans"/>
                <a:cs typeface="Open Sans"/>
                <a:sym typeface="Open Sans"/>
              </a:rPr>
              <a:t>-Ff = GFR/Renal Plasma Flow = </a:t>
            </a:r>
            <a:endParaRPr sz="1300">
              <a:solidFill>
                <a:srgbClr val="0B5394"/>
              </a:solidFill>
              <a:latin typeface="Open Sans"/>
              <a:ea typeface="Open Sans"/>
              <a:cs typeface="Open Sans"/>
              <a:sym typeface="Open Sans"/>
            </a:endParaRPr>
          </a:p>
          <a:p>
            <a:pPr indent="0" lvl="0" marL="0" rtl="0" algn="l">
              <a:spcBef>
                <a:spcPts val="0"/>
              </a:spcBef>
              <a:spcAft>
                <a:spcPts val="0"/>
              </a:spcAft>
              <a:buNone/>
            </a:pPr>
            <a:r>
              <a:rPr lang="en" sz="1300">
                <a:solidFill>
                  <a:srgbClr val="0B5394"/>
                </a:solidFill>
                <a:latin typeface="Open Sans"/>
                <a:ea typeface="Open Sans"/>
                <a:cs typeface="Open Sans"/>
                <a:sym typeface="Open Sans"/>
              </a:rPr>
              <a:t>125 ml per min/650 ml per min= 19.2 or approximately </a:t>
            </a:r>
            <a:r>
              <a:rPr lang="en" sz="1300">
                <a:solidFill>
                  <a:srgbClr val="990000"/>
                </a:solidFill>
                <a:latin typeface="Open Sans"/>
                <a:ea typeface="Open Sans"/>
                <a:cs typeface="Open Sans"/>
                <a:sym typeface="Open Sans"/>
              </a:rPr>
              <a:t>20%</a:t>
            </a:r>
            <a:endParaRPr sz="1300">
              <a:solidFill>
                <a:srgbClr val="990000"/>
              </a:solidFill>
              <a:latin typeface="Open Sans"/>
              <a:ea typeface="Open Sans"/>
              <a:cs typeface="Open Sans"/>
              <a:sym typeface="Open Sans"/>
            </a:endParaRPr>
          </a:p>
          <a:p>
            <a:pPr indent="0" lvl="0" marL="0" rtl="0" algn="l">
              <a:spcBef>
                <a:spcPts val="0"/>
              </a:spcBef>
              <a:spcAft>
                <a:spcPts val="0"/>
              </a:spcAft>
              <a:buNone/>
            </a:pPr>
            <a:r>
              <a:t/>
            </a:r>
            <a:endParaRPr sz="1300">
              <a:solidFill>
                <a:srgbClr val="0B5394"/>
              </a:solidFill>
              <a:latin typeface="Open Sans"/>
              <a:ea typeface="Open Sans"/>
              <a:cs typeface="Open Sans"/>
              <a:sym typeface="Open Sans"/>
            </a:endParaRPr>
          </a:p>
          <a:p>
            <a:pPr indent="0" lvl="0" marL="0" rtl="0" algn="l">
              <a:spcBef>
                <a:spcPts val="0"/>
              </a:spcBef>
              <a:spcAft>
                <a:spcPts val="0"/>
              </a:spcAft>
              <a:buNone/>
            </a:pPr>
            <a:r>
              <a:rPr lang="en" sz="1300">
                <a:solidFill>
                  <a:srgbClr val="0B5394"/>
                </a:solidFill>
                <a:latin typeface="Open Sans"/>
                <a:ea typeface="Open Sans"/>
                <a:cs typeface="Open Sans"/>
                <a:sym typeface="Open Sans"/>
              </a:rPr>
              <a:t>-About 20 </a:t>
            </a:r>
            <a:r>
              <a:rPr lang="en" sz="1300">
                <a:solidFill>
                  <a:srgbClr val="0B5394"/>
                </a:solidFill>
                <a:latin typeface="Open Sans"/>
                <a:ea typeface="Open Sans"/>
                <a:cs typeface="Open Sans"/>
                <a:sym typeface="Open Sans"/>
              </a:rPr>
              <a:t>percent</a:t>
            </a:r>
            <a:r>
              <a:rPr lang="en" sz="1300">
                <a:solidFill>
                  <a:srgbClr val="0B5394"/>
                </a:solidFill>
                <a:latin typeface="Open Sans"/>
                <a:ea typeface="Open Sans"/>
                <a:cs typeface="Open Sans"/>
                <a:sym typeface="Open Sans"/>
              </a:rPr>
              <a:t> of the plasma flowing through the </a:t>
            </a:r>
            <a:endParaRPr sz="1300">
              <a:solidFill>
                <a:srgbClr val="0B5394"/>
              </a:solidFill>
              <a:latin typeface="Open Sans"/>
              <a:ea typeface="Open Sans"/>
              <a:cs typeface="Open Sans"/>
              <a:sym typeface="Open Sans"/>
            </a:endParaRPr>
          </a:p>
          <a:p>
            <a:pPr indent="0" lvl="0" marL="0" rtl="0" algn="l">
              <a:spcBef>
                <a:spcPts val="0"/>
              </a:spcBef>
              <a:spcAft>
                <a:spcPts val="0"/>
              </a:spcAft>
              <a:buNone/>
            </a:pPr>
            <a:r>
              <a:rPr lang="en" sz="1300">
                <a:solidFill>
                  <a:srgbClr val="0B5394"/>
                </a:solidFill>
                <a:latin typeface="Open Sans"/>
                <a:ea typeface="Open Sans"/>
                <a:cs typeface="Open Sans"/>
                <a:sym typeface="Open Sans"/>
              </a:rPr>
              <a:t>kidney is filtered through the glomerular capillaries.</a:t>
            </a:r>
            <a:endParaRPr sz="1300">
              <a:solidFill>
                <a:srgbClr val="0B5394"/>
              </a:solidFill>
              <a:latin typeface="Open Sans"/>
              <a:ea typeface="Open Sans"/>
              <a:cs typeface="Open Sans"/>
              <a:sym typeface="Open Sans"/>
            </a:endParaRPr>
          </a:p>
        </p:txBody>
      </p:sp>
      <p:sp>
        <p:nvSpPr>
          <p:cNvPr id="237" name="Google Shape;237;p21"/>
          <p:cNvSpPr/>
          <p:nvPr/>
        </p:nvSpPr>
        <p:spPr>
          <a:xfrm>
            <a:off x="6200900" y="-238225"/>
            <a:ext cx="570900" cy="1096800"/>
          </a:xfrm>
          <a:prstGeom prst="roundRect">
            <a:avLst>
              <a:gd fmla="val 16667" name="adj"/>
            </a:avLst>
          </a:prstGeom>
          <a:solidFill>
            <a:srgbClr val="D7DAE1">
              <a:alpha val="8353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lang="en" sz="4800">
                <a:solidFill>
                  <a:srgbClr val="CF8A87"/>
                </a:solidFill>
                <a:latin typeface="Open Sans"/>
                <a:ea typeface="Open Sans"/>
                <a:cs typeface="Open Sans"/>
                <a:sym typeface="Open Sans"/>
              </a:rPr>
              <a:t>7</a:t>
            </a:r>
            <a:endParaRPr b="1" i="0" sz="4800" u="none" cap="none" strike="noStrike">
              <a:solidFill>
                <a:srgbClr val="CF8A87"/>
              </a:solidFill>
              <a:latin typeface="Open Sans"/>
              <a:ea typeface="Open Sans"/>
              <a:cs typeface="Open Sans"/>
              <a:sym typeface="Open Sans"/>
            </a:endParaRPr>
          </a:p>
        </p:txBody>
      </p:sp>
      <p:sp>
        <p:nvSpPr>
          <p:cNvPr id="238" name="Google Shape;238;p21"/>
          <p:cNvSpPr/>
          <p:nvPr/>
        </p:nvSpPr>
        <p:spPr>
          <a:xfrm>
            <a:off x="4950004" y="299075"/>
            <a:ext cx="971100" cy="345600"/>
          </a:xfrm>
          <a:prstGeom prst="round2DiagRect">
            <a:avLst>
              <a:gd fmla="val 16667" name="adj1"/>
              <a:gd fmla="val 50000" name="adj2"/>
            </a:avLst>
          </a:prstGeom>
          <a:solidFill>
            <a:srgbClr val="FFFFFF"/>
          </a:solidFill>
          <a:ln cap="flat" cmpd="sng" w="9525">
            <a:solidFill>
              <a:srgbClr val="A64D79"/>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0B5394"/>
                </a:solidFill>
                <a:latin typeface="Bebas Neue"/>
                <a:ea typeface="Bebas Neue"/>
                <a:cs typeface="Bebas Neue"/>
                <a:sym typeface="Bebas Neue"/>
              </a:rPr>
              <a:t>Boy’s slide </a:t>
            </a:r>
            <a:endParaRPr sz="1000">
              <a:solidFill>
                <a:srgbClr val="0B5394"/>
              </a:solidFill>
              <a:latin typeface="Bebas Neue"/>
              <a:ea typeface="Bebas Neue"/>
              <a:cs typeface="Bebas Neue"/>
              <a:sym typeface="Bebas Neue"/>
            </a:endParaRPr>
          </a:p>
        </p:txBody>
      </p:sp>
      <p:sp>
        <p:nvSpPr>
          <p:cNvPr id="239" name="Google Shape;239;p21"/>
          <p:cNvSpPr txBox="1"/>
          <p:nvPr/>
        </p:nvSpPr>
        <p:spPr>
          <a:xfrm>
            <a:off x="131720" y="409349"/>
            <a:ext cx="3664200" cy="76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900">
                <a:solidFill>
                  <a:srgbClr val="990000"/>
                </a:solidFill>
                <a:latin typeface="Oxygen"/>
                <a:ea typeface="Oxygen"/>
                <a:cs typeface="Oxygen"/>
                <a:sym typeface="Oxygen"/>
              </a:rPr>
              <a:t>FILTRATION FRACTION</a:t>
            </a:r>
            <a:endParaRPr b="1" sz="1900">
              <a:solidFill>
                <a:srgbClr val="990000"/>
              </a:solidFill>
              <a:latin typeface="Oxygen"/>
              <a:ea typeface="Oxygen"/>
              <a:cs typeface="Oxygen"/>
              <a:sym typeface="Oxygen"/>
            </a:endParaRPr>
          </a:p>
          <a:p>
            <a:pPr indent="0" lvl="0" marL="0" rtl="0" algn="ctr">
              <a:spcBef>
                <a:spcPts val="0"/>
              </a:spcBef>
              <a:spcAft>
                <a:spcPts val="0"/>
              </a:spcAft>
              <a:buNone/>
            </a:pPr>
            <a:r>
              <a:t/>
            </a:r>
            <a:endParaRPr b="1" sz="1900">
              <a:solidFill>
                <a:srgbClr val="990000"/>
              </a:solidFill>
              <a:latin typeface="Oxygen"/>
              <a:ea typeface="Oxygen"/>
              <a:cs typeface="Oxygen"/>
              <a:sym typeface="Oxygen"/>
            </a:endParaRPr>
          </a:p>
        </p:txBody>
      </p:sp>
      <p:sp>
        <p:nvSpPr>
          <p:cNvPr id="240" name="Google Shape;240;p21"/>
          <p:cNvSpPr txBox="1"/>
          <p:nvPr/>
        </p:nvSpPr>
        <p:spPr>
          <a:xfrm>
            <a:off x="289650" y="3582882"/>
            <a:ext cx="5973900" cy="2862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900">
                <a:solidFill>
                  <a:srgbClr val="990000"/>
                </a:solidFill>
                <a:latin typeface="Open Sans"/>
                <a:ea typeface="Open Sans"/>
                <a:cs typeface="Open Sans"/>
                <a:sym typeface="Open Sans"/>
              </a:rPr>
              <a:t>Why Are Large Amounts of Solutes Filtered and Then Reabsorbed by the Kidneys?</a:t>
            </a:r>
            <a:endParaRPr b="1" sz="1900">
              <a:solidFill>
                <a:srgbClr val="990000"/>
              </a:solidFill>
              <a:latin typeface="Open Sans"/>
              <a:ea typeface="Open Sans"/>
              <a:cs typeface="Open Sans"/>
              <a:sym typeface="Open Sans"/>
            </a:endParaRPr>
          </a:p>
          <a:p>
            <a:pPr indent="0" lvl="0" marL="0" rtl="0" algn="l">
              <a:spcBef>
                <a:spcPts val="0"/>
              </a:spcBef>
              <a:spcAft>
                <a:spcPts val="0"/>
              </a:spcAft>
              <a:buNone/>
            </a:pPr>
            <a:r>
              <a:t/>
            </a:r>
            <a:endParaRPr b="1" sz="1900">
              <a:solidFill>
                <a:srgbClr val="990000"/>
              </a:solidFill>
              <a:latin typeface="Open Sans"/>
              <a:ea typeface="Open Sans"/>
              <a:cs typeface="Open Sans"/>
              <a:sym typeface="Open Sans"/>
            </a:endParaRPr>
          </a:p>
          <a:p>
            <a:pPr indent="0" lvl="0" marL="0" rtl="0" algn="l">
              <a:spcBef>
                <a:spcPts val="0"/>
              </a:spcBef>
              <a:spcAft>
                <a:spcPts val="0"/>
              </a:spcAft>
              <a:buNone/>
            </a:pPr>
            <a:r>
              <a:rPr lang="en" sz="1300">
                <a:solidFill>
                  <a:srgbClr val="0B5394"/>
                </a:solidFill>
                <a:latin typeface="Open Sans"/>
                <a:ea typeface="Open Sans"/>
                <a:cs typeface="Open Sans"/>
                <a:sym typeface="Open Sans"/>
              </a:rPr>
              <a:t>It allows the kidneys to rapidly remove waste products from the body that depend primarily on glomerular filtration for their excretion. Most waste products are poorly reabsorbed by the tubules and, therefore, depend on a high GFR for </a:t>
            </a:r>
            <a:r>
              <a:rPr b="1" lang="en" sz="1300">
                <a:solidFill>
                  <a:srgbClr val="0B5394"/>
                </a:solidFill>
                <a:latin typeface="Open Sans"/>
                <a:ea typeface="Open Sans"/>
                <a:cs typeface="Open Sans"/>
                <a:sym typeface="Open Sans"/>
              </a:rPr>
              <a:t>EFFECTIVE REMOVAL</a:t>
            </a:r>
            <a:r>
              <a:rPr lang="en" sz="1300">
                <a:solidFill>
                  <a:srgbClr val="0B5394"/>
                </a:solidFill>
                <a:latin typeface="Open Sans"/>
                <a:ea typeface="Open Sans"/>
                <a:cs typeface="Open Sans"/>
                <a:sym typeface="Open Sans"/>
              </a:rPr>
              <a:t> from the body.</a:t>
            </a:r>
            <a:endParaRPr sz="1300">
              <a:solidFill>
                <a:srgbClr val="0B5394"/>
              </a:solidFill>
              <a:latin typeface="Open Sans"/>
              <a:ea typeface="Open Sans"/>
              <a:cs typeface="Open Sans"/>
              <a:sym typeface="Open Sans"/>
            </a:endParaRPr>
          </a:p>
          <a:p>
            <a:pPr indent="0" lvl="0" marL="0" rtl="0" algn="l">
              <a:spcBef>
                <a:spcPts val="0"/>
              </a:spcBef>
              <a:spcAft>
                <a:spcPts val="0"/>
              </a:spcAft>
              <a:buNone/>
            </a:pPr>
            <a:r>
              <a:t/>
            </a:r>
            <a:endParaRPr sz="1300">
              <a:solidFill>
                <a:srgbClr val="0B5394"/>
              </a:solidFill>
              <a:latin typeface="Open Sans"/>
              <a:ea typeface="Open Sans"/>
              <a:cs typeface="Open Sans"/>
              <a:sym typeface="Open Sans"/>
            </a:endParaRPr>
          </a:p>
          <a:p>
            <a:pPr indent="0" lvl="0" marL="0" rtl="0" algn="l">
              <a:spcBef>
                <a:spcPts val="0"/>
              </a:spcBef>
              <a:spcAft>
                <a:spcPts val="0"/>
              </a:spcAft>
              <a:buNone/>
            </a:pPr>
            <a:r>
              <a:rPr lang="en" sz="1300">
                <a:solidFill>
                  <a:srgbClr val="0B5394"/>
                </a:solidFill>
                <a:latin typeface="Open Sans"/>
                <a:ea typeface="Open Sans"/>
                <a:cs typeface="Open Sans"/>
                <a:sym typeface="Open Sans"/>
              </a:rPr>
              <a:t>It allows all the body fluids to be FILTERED AND PROCESSED BY THE KIDNEY MANY TIMES EACH DAY. Because the entire plasma volume is only about 3 liters, whereas the GFR is about 180 L/day, the entire plasma can be filtered and processed about 60 times each day.</a:t>
            </a:r>
            <a:endParaRPr sz="1300">
              <a:solidFill>
                <a:srgbClr val="0B5394"/>
              </a:solidFill>
              <a:latin typeface="Open Sans"/>
              <a:ea typeface="Open Sans"/>
              <a:cs typeface="Open Sans"/>
              <a:sym typeface="Open Sans"/>
            </a:endParaRPr>
          </a:p>
        </p:txBody>
      </p:sp>
      <p:sp>
        <p:nvSpPr>
          <p:cNvPr id="241" name="Google Shape;241;p21"/>
          <p:cNvSpPr/>
          <p:nvPr/>
        </p:nvSpPr>
        <p:spPr>
          <a:xfrm>
            <a:off x="4974890" y="3333732"/>
            <a:ext cx="921900" cy="309300"/>
          </a:xfrm>
          <a:prstGeom prst="round2DiagRect">
            <a:avLst>
              <a:gd fmla="val 16667" name="adj1"/>
              <a:gd fmla="val 50000" name="adj2"/>
            </a:avLst>
          </a:prstGeom>
          <a:solidFill>
            <a:srgbClr val="FFFFFF"/>
          </a:solidFill>
          <a:ln cap="flat" cmpd="sng" w="9525">
            <a:solidFill>
              <a:srgbClr val="A64D79"/>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0B5394"/>
                </a:solidFill>
                <a:latin typeface="Bebas Neue"/>
                <a:ea typeface="Bebas Neue"/>
                <a:cs typeface="Bebas Neue"/>
                <a:sym typeface="Bebas Neue"/>
              </a:rPr>
              <a:t>Boy’s slide </a:t>
            </a:r>
            <a:endParaRPr sz="1000">
              <a:solidFill>
                <a:srgbClr val="0B5394"/>
              </a:solidFill>
              <a:latin typeface="Bebas Neue"/>
              <a:ea typeface="Bebas Neue"/>
              <a:cs typeface="Bebas Neue"/>
              <a:sym typeface="Bebas Neue"/>
            </a:endParaRPr>
          </a:p>
        </p:txBody>
      </p:sp>
      <p:grpSp>
        <p:nvGrpSpPr>
          <p:cNvPr id="242" name="Google Shape;242;p21"/>
          <p:cNvGrpSpPr/>
          <p:nvPr/>
        </p:nvGrpSpPr>
        <p:grpSpPr>
          <a:xfrm>
            <a:off x="339613" y="6556271"/>
            <a:ext cx="6178775" cy="3478279"/>
            <a:chOff x="679225" y="6422571"/>
            <a:chExt cx="6178775" cy="3478279"/>
          </a:xfrm>
        </p:grpSpPr>
        <p:sp>
          <p:nvSpPr>
            <p:cNvPr id="243" name="Google Shape;243;p21"/>
            <p:cNvSpPr/>
            <p:nvPr/>
          </p:nvSpPr>
          <p:spPr>
            <a:xfrm>
              <a:off x="679225" y="6583975"/>
              <a:ext cx="6123000" cy="3123000"/>
            </a:xfrm>
            <a:prstGeom prst="roundRect">
              <a:avLst>
                <a:gd fmla="val 16667" name="adj"/>
              </a:avLst>
            </a:prstGeom>
            <a:noFill/>
            <a:ln cap="flat" cmpd="sng" w="9525">
              <a:solidFill>
                <a:srgbClr val="EA999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244" name="Google Shape;244;p21"/>
            <p:cNvSpPr txBox="1"/>
            <p:nvPr/>
          </p:nvSpPr>
          <p:spPr>
            <a:xfrm>
              <a:off x="884100" y="8823550"/>
              <a:ext cx="5973900" cy="1077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900">
                  <a:solidFill>
                    <a:srgbClr val="990000"/>
                  </a:solidFill>
                  <a:latin typeface="Open Sans"/>
                  <a:ea typeface="Open Sans"/>
                  <a:cs typeface="Open Sans"/>
                  <a:sym typeface="Open Sans"/>
                </a:rPr>
                <a:t>Net Filtration Pressure (NFP)</a:t>
              </a:r>
              <a:endParaRPr b="1" sz="1900">
                <a:solidFill>
                  <a:srgbClr val="990000"/>
                </a:solidFill>
                <a:latin typeface="Open Sans"/>
                <a:ea typeface="Open Sans"/>
                <a:cs typeface="Open Sans"/>
                <a:sym typeface="Open Sans"/>
              </a:endParaRPr>
            </a:p>
            <a:p>
              <a:pPr indent="0" lvl="0" marL="0" rtl="0" algn="l">
                <a:spcBef>
                  <a:spcPts val="0"/>
                </a:spcBef>
                <a:spcAft>
                  <a:spcPts val="0"/>
                </a:spcAft>
                <a:buNone/>
              </a:pPr>
              <a:r>
                <a:rPr lang="en" sz="1300">
                  <a:solidFill>
                    <a:schemeClr val="accent3"/>
                  </a:solidFill>
                  <a:latin typeface="Open Sans"/>
                  <a:ea typeface="Open Sans"/>
                  <a:cs typeface="Open Sans"/>
                  <a:sym typeface="Open Sans"/>
                </a:rPr>
                <a:t>-The net filtration pressure represents the sum of the hydrostatic and colloid osmotic forces</a:t>
              </a:r>
              <a:endParaRPr sz="1300">
                <a:solidFill>
                  <a:schemeClr val="accent3"/>
                </a:solidFill>
                <a:latin typeface="Open Sans"/>
                <a:ea typeface="Open Sans"/>
                <a:cs typeface="Open Sans"/>
                <a:sym typeface="Open Sans"/>
              </a:endParaRPr>
            </a:p>
            <a:p>
              <a:pPr indent="0" lvl="0" marL="0" rtl="0" algn="l">
                <a:spcBef>
                  <a:spcPts val="0"/>
                </a:spcBef>
                <a:spcAft>
                  <a:spcPts val="0"/>
                </a:spcAft>
                <a:buNone/>
              </a:pPr>
              <a:r>
                <a:t/>
              </a:r>
              <a:endParaRPr sz="1300">
                <a:solidFill>
                  <a:schemeClr val="accent3"/>
                </a:solidFill>
                <a:latin typeface="Open Sans"/>
                <a:ea typeface="Open Sans"/>
                <a:cs typeface="Open Sans"/>
                <a:sym typeface="Open Sans"/>
              </a:endParaRPr>
            </a:p>
          </p:txBody>
        </p:sp>
        <p:pic>
          <p:nvPicPr>
            <p:cNvPr id="245" name="Google Shape;245;p21"/>
            <p:cNvPicPr preferRelativeResize="0"/>
            <p:nvPr/>
          </p:nvPicPr>
          <p:blipFill>
            <a:blip r:embed="rId4">
              <a:alphaModFix/>
            </a:blip>
            <a:stretch>
              <a:fillRect/>
            </a:stretch>
          </p:blipFill>
          <p:spPr>
            <a:xfrm>
              <a:off x="1143625" y="6669600"/>
              <a:ext cx="5160799" cy="2006200"/>
            </a:xfrm>
            <a:prstGeom prst="rect">
              <a:avLst/>
            </a:prstGeom>
            <a:noFill/>
            <a:ln cap="flat" cmpd="sng" w="9525">
              <a:solidFill>
                <a:srgbClr val="990000"/>
              </a:solidFill>
              <a:prstDash val="solid"/>
              <a:round/>
              <a:headEnd len="sm" w="sm" type="none"/>
              <a:tailEnd len="sm" w="sm" type="none"/>
            </a:ln>
          </p:spPr>
        </p:pic>
        <p:sp>
          <p:nvSpPr>
            <p:cNvPr id="246" name="Google Shape;246;p21"/>
            <p:cNvSpPr/>
            <p:nvPr/>
          </p:nvSpPr>
          <p:spPr>
            <a:xfrm>
              <a:off x="5428040" y="6422571"/>
              <a:ext cx="921900" cy="309300"/>
            </a:xfrm>
            <a:prstGeom prst="round2DiagRect">
              <a:avLst>
                <a:gd fmla="val 16667" name="adj1"/>
                <a:gd fmla="val 50000" name="adj2"/>
              </a:avLst>
            </a:prstGeom>
            <a:solidFill>
              <a:srgbClr val="FFFFFF"/>
            </a:solidFill>
            <a:ln cap="flat" cmpd="sng" w="9525">
              <a:solidFill>
                <a:srgbClr val="A64D79"/>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0B5394"/>
                  </a:solidFill>
                  <a:latin typeface="Bebas Neue"/>
                  <a:ea typeface="Bebas Neue"/>
                  <a:cs typeface="Bebas Neue"/>
                  <a:sym typeface="Bebas Neue"/>
                </a:rPr>
                <a:t>Boy’s slide </a:t>
              </a:r>
              <a:endParaRPr sz="1000">
                <a:solidFill>
                  <a:srgbClr val="0B5394"/>
                </a:solidFill>
                <a:latin typeface="Bebas Neue"/>
                <a:ea typeface="Bebas Neue"/>
                <a:cs typeface="Bebas Neue"/>
                <a:sym typeface="Bebas Neue"/>
              </a:endParaRPr>
            </a:p>
          </p:txBody>
        </p:sp>
      </p:grpSp>
      <p:sp>
        <p:nvSpPr>
          <p:cNvPr id="247" name="Google Shape;247;p21"/>
          <p:cNvSpPr/>
          <p:nvPr/>
        </p:nvSpPr>
        <p:spPr>
          <a:xfrm>
            <a:off x="187225" y="3643025"/>
            <a:ext cx="6279900" cy="2868600"/>
          </a:xfrm>
          <a:prstGeom prst="roundRect">
            <a:avLst>
              <a:gd fmla="val 16667" name="adj"/>
            </a:avLst>
          </a:prstGeom>
          <a:noFill/>
          <a:ln cap="flat" cmpd="sng" w="9525">
            <a:solidFill>
              <a:srgbClr val="EA999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A3534F"/>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