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9902950" cx="6858000"/>
  <p:notesSz cx="6858000" cy="9144000"/>
  <p:embeddedFontLst>
    <p:embeddedFont>
      <p:font typeface="Oxygen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559FB8-B60D-46A1-8276-B252FA0D9368}">
  <a:tblStyle styleId="{64559FB8-B60D-46A1-8276-B252FA0D93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xygen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regular.fntdata"/><Relationship Id="rId25" Type="http://schemas.openxmlformats.org/officeDocument/2006/relationships/font" Target="fonts/Oxygen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Open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16T17:46:25.623">
    <p:pos x="1056" y="5451"/>
    <p:text>only in female slides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5-16T18:18:31.677">
    <p:pos x="191" y="2804"/>
    <p:text>can you change absorption to reabsorption.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d01b93e103c6213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d01b93e103c621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d21bdc7378ddf92_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d21bdc7378ddf9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be3c4616fbfa509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be3c4616fbfa50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9926a5857be69_2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9926a5857be69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41184922d0ba2e3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641184922d0ba2e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bf90bca52_1_5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bf90bca5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76affe860de2157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76affe860de215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bf90bca52_1_3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bf90bca52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b198d804c4558cb_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b198d804c4558cb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7126f9231e81d93_13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7126f9231e81d9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b="0"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b="0"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b="0"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hyperlink" Target="https://docs.google.com/presentation/d/1ZGZ2KTR7ZF8KZwQyXMvBEUkRVQokD3Tl9nDVvF2rP-8/ed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hyperlink" Target="https://youtu.be/cONVo6j0yg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zNPnL2rrk2w" TargetMode="External"/><Relationship Id="rId4" Type="http://schemas.openxmlformats.org/officeDocument/2006/relationships/hyperlink" Target="https://youtu.be/WPFh306Oqdo" TargetMode="External"/><Relationship Id="rId5" Type="http://schemas.openxmlformats.org/officeDocument/2006/relationships/hyperlink" Target="https://youtu.be/WPFh306Oqd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125" y="180393"/>
            <a:ext cx="1171850" cy="87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8842" y="163677"/>
            <a:ext cx="1171850" cy="10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53369" y="-268953"/>
            <a:ext cx="2021952" cy="17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idx="4294967295" type="ctrTitle"/>
          </p:nvPr>
        </p:nvSpPr>
        <p:spPr>
          <a:xfrm>
            <a:off x="723150" y="2765636"/>
            <a:ext cx="5411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500"/>
              <a:buFont typeface="Open Sans"/>
              <a:buNone/>
            </a:pPr>
            <a:r>
              <a:rPr lang="en" sz="47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clearance</a:t>
            </a:r>
            <a:endParaRPr i="0" sz="47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3"/>
          <p:cNvSpPr txBox="1"/>
          <p:nvPr>
            <p:ph idx="4294967295" type="subTitle"/>
          </p:nvPr>
        </p:nvSpPr>
        <p:spPr>
          <a:xfrm>
            <a:off x="2199376" y="3977310"/>
            <a:ext cx="2459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Renal physiology </a:t>
            </a:r>
            <a:endParaRPr i="0" sz="21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86" name="Google Shape;86;p13">
            <a:hlinkClick r:id="rId6"/>
          </p:cNvPr>
          <p:cNvSpPr txBox="1"/>
          <p:nvPr/>
        </p:nvSpPr>
        <p:spPr>
          <a:xfrm>
            <a:off x="4524375" y="8029065"/>
            <a:ext cx="1866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"/>
              <a:buChar char="✔"/>
            </a:pPr>
            <a:r>
              <a:rPr b="1" i="0" lang="en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Editing File </a:t>
            </a:r>
            <a:endParaRPr i="0" sz="1400" u="none" cap="none" strike="noStrike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817174" y="8398283"/>
            <a:ext cx="17598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Color Index: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Male’s Slides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 i="0" sz="11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i="0" sz="110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" sz="1100" u="none" cap="none" strike="noStrik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1100" u="none" cap="none" strike="noStrike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991521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1" lang="en" sz="1800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1400" u="none" cap="none" strike="noStrike">
              <a:solidFill>
                <a:srgbClr val="B373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7751224"/>
            <a:ext cx="2500905" cy="1995264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68" y="7714679"/>
            <a:ext cx="2501028" cy="2068351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 txBox="1"/>
          <p:nvPr/>
        </p:nvSpPr>
        <p:spPr>
          <a:xfrm>
            <a:off x="405575" y="606850"/>
            <a:ext cx="57519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Example </a:t>
            </a: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from males’ slides</a:t>
            </a:r>
            <a:endParaRPr b="1" i="0" sz="2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1" name="Google Shape;381;p22"/>
          <p:cNvCxnSpPr/>
          <p:nvPr/>
        </p:nvCxnSpPr>
        <p:spPr>
          <a:xfrm>
            <a:off x="2051963" y="115025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pic>
        <p:nvPicPr>
          <p:cNvPr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1351" t="0"/>
          <a:stretch/>
        </p:blipFill>
        <p:spPr>
          <a:xfrm>
            <a:off x="4099383" y="6677080"/>
            <a:ext cx="2635975" cy="29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2"/>
          <p:cNvSpPr txBox="1"/>
          <p:nvPr/>
        </p:nvSpPr>
        <p:spPr>
          <a:xfrm>
            <a:off x="749400" y="1262288"/>
            <a:ext cx="5359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Can you correlate it to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renal plasma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flow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4700486" y="4272613"/>
            <a:ext cx="1984200" cy="78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351600" y="1809050"/>
            <a:ext cx="6154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Clearance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(C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 =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urine conc.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(U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 x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volume of urine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(V) 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				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plasma conc.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(P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5.85 x 1 / 0.01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585 =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Effective renal plasma flow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(E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RPF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Actual renal plasma flow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(A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RPF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 =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Effective renal plasma flow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(E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RPF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							          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Extraction ratio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(E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585/0.9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650 ml/min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6" name="Google Shape;386;p22"/>
          <p:cNvCxnSpPr/>
          <p:nvPr/>
        </p:nvCxnSpPr>
        <p:spPr>
          <a:xfrm flipH="1" rot="10800000">
            <a:off x="5444805" y="4670263"/>
            <a:ext cx="1067100" cy="3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2"/>
          <p:cNvSpPr txBox="1"/>
          <p:nvPr/>
        </p:nvSpPr>
        <p:spPr>
          <a:xfrm>
            <a:off x="5443211" y="4274138"/>
            <a:ext cx="1092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- V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endParaRPr b="1"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5674905" y="4670263"/>
            <a:ext cx="60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 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799538" y="6215829"/>
            <a:ext cx="5359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Can you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calculate </a:t>
            </a: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renal blood flow now?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328613" y="7586666"/>
            <a:ext cx="4537200" cy="78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403338" y="7783166"/>
            <a:ext cx="2360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Renal blood flow (RBF)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2" name="Google Shape;392;p22"/>
          <p:cNvCxnSpPr/>
          <p:nvPr/>
        </p:nvCxnSpPr>
        <p:spPr>
          <a:xfrm>
            <a:off x="2726695" y="7963996"/>
            <a:ext cx="1826100" cy="63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22"/>
          <p:cNvSpPr txBox="1"/>
          <p:nvPr/>
        </p:nvSpPr>
        <p:spPr>
          <a:xfrm>
            <a:off x="3350704" y="7588503"/>
            <a:ext cx="578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RPF</a:t>
            </a:r>
            <a:endParaRPr b="1"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2755797" y="7964000"/>
            <a:ext cx="1767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(1 - hematocrit)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381338" y="6964991"/>
            <a:ext cx="3300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650 / 1 – 0.45 = 1182 ml/min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663000" y="5267564"/>
            <a:ext cx="5532000" cy="732900"/>
          </a:xfrm>
          <a:prstGeom prst="rect">
            <a:avLst/>
          </a:prstGeom>
          <a:solidFill>
            <a:srgbClr val="CF8A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Extraction ratio (EPAH)</a:t>
            </a:r>
            <a:r>
              <a:rPr lang="en" sz="12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is calculated as:</a:t>
            </a:r>
            <a:endParaRPr sz="12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the difference between the renal arterial PAH (PPAH) and renal venous PAH (VPAH) concentrations, divided by the renal arterial PAH concentration</a:t>
            </a:r>
            <a:endParaRPr sz="120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7" name="Google Shape;397;p22"/>
          <p:cNvCxnSpPr/>
          <p:nvPr/>
        </p:nvCxnSpPr>
        <p:spPr>
          <a:xfrm>
            <a:off x="2491600" y="2186687"/>
            <a:ext cx="3259200" cy="57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2"/>
          <p:cNvCxnSpPr/>
          <p:nvPr/>
        </p:nvCxnSpPr>
        <p:spPr>
          <a:xfrm flipH="1" rot="10800000">
            <a:off x="3707158" y="3296228"/>
            <a:ext cx="2647800" cy="4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9" name="Google Shape;399;p22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2"/>
          <p:cNvSpPr txBox="1"/>
          <p:nvPr/>
        </p:nvSpPr>
        <p:spPr>
          <a:xfrm>
            <a:off x="4739205" y="4469112"/>
            <a:ext cx="70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endParaRPr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173328" y="4277000"/>
            <a:ext cx="2055900" cy="78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241591" y="4473475"/>
            <a:ext cx="78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3" name="Google Shape;403;p22"/>
          <p:cNvCxnSpPr/>
          <p:nvPr/>
        </p:nvCxnSpPr>
        <p:spPr>
          <a:xfrm flipH="1" rot="10800000">
            <a:off x="1021915" y="4673879"/>
            <a:ext cx="1046100" cy="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4" name="Google Shape;404;p22"/>
          <p:cNvSpPr txBox="1"/>
          <p:nvPr/>
        </p:nvSpPr>
        <p:spPr>
          <a:xfrm>
            <a:off x="1021915" y="4271525"/>
            <a:ext cx="10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PAH x 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endParaRPr b="1" sz="1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21915" y="4671375"/>
            <a:ext cx="10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2436900" y="4277000"/>
            <a:ext cx="2055900" cy="78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2505163" y="4473475"/>
            <a:ext cx="780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RPF 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8" name="Google Shape;408;p22"/>
          <p:cNvCxnSpPr/>
          <p:nvPr/>
        </p:nvCxnSpPr>
        <p:spPr>
          <a:xfrm flipH="1" rot="10800000">
            <a:off x="3285486" y="4673879"/>
            <a:ext cx="1046100" cy="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22"/>
          <p:cNvSpPr txBox="1"/>
          <p:nvPr/>
        </p:nvSpPr>
        <p:spPr>
          <a:xfrm>
            <a:off x="3285486" y="4271525"/>
            <a:ext cx="10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RPF</a:t>
            </a:r>
            <a:endParaRPr b="1" sz="1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2"/>
          <p:cNvSpPr txBox="1"/>
          <p:nvPr/>
        </p:nvSpPr>
        <p:spPr>
          <a:xfrm>
            <a:off x="3285486" y="4671375"/>
            <a:ext cx="10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b="1"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-23025" y="6503350"/>
            <a:ext cx="60402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PAH clearance: example</a:t>
            </a:r>
            <a:endParaRPr b="1" i="0" sz="24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405575" y="425875"/>
            <a:ext cx="57519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Use of PAH Clearance to Estimate Renal Plasma Flow then using it get RBF:</a:t>
            </a:r>
            <a:endParaRPr b="1" i="0" sz="19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5128604" y="2396506"/>
            <a:ext cx="487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9" name="Google Shape;4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00" y="3251838"/>
            <a:ext cx="2134726" cy="2309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23"/>
          <p:cNvGrpSpPr/>
          <p:nvPr/>
        </p:nvGrpSpPr>
        <p:grpSpPr>
          <a:xfrm>
            <a:off x="965508" y="1863520"/>
            <a:ext cx="5626938" cy="992382"/>
            <a:chOff x="238125" y="2506075"/>
            <a:chExt cx="4379281" cy="673075"/>
          </a:xfrm>
        </p:grpSpPr>
        <p:sp>
          <p:nvSpPr>
            <p:cNvPr id="421" name="Google Shape;421;p23"/>
            <p:cNvSpPr/>
            <p:nvPr/>
          </p:nvSpPr>
          <p:spPr>
            <a:xfrm>
              <a:off x="238125" y="2506075"/>
              <a:ext cx="1643150" cy="673075"/>
            </a:xfrm>
            <a:custGeom>
              <a:rect b="b" l="l" r="r" t="t"/>
              <a:pathLst>
                <a:path extrusionOk="0" h="26923" w="65726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606190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973481" y="2506075"/>
              <a:ext cx="1643925" cy="673075"/>
            </a:xfrm>
            <a:custGeom>
              <a:rect b="b" l="l" r="r" t="t"/>
              <a:pathLst>
                <a:path extrusionOk="0" h="26923" w="65757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23"/>
          <p:cNvSpPr txBox="1"/>
          <p:nvPr/>
        </p:nvSpPr>
        <p:spPr>
          <a:xfrm>
            <a:off x="1267100" y="1867688"/>
            <a:ext cx="15579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1. amount enter kidney =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RPF * P</a:t>
            </a: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3004900" y="1856388"/>
            <a:ext cx="17586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2. amount entered = amount excreted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4861050" y="1852113"/>
            <a:ext cx="1629900" cy="10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3. ERPF*PPAH =UPAH*V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2321675" y="5746740"/>
            <a:ext cx="45111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RPF=  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Renal Plasma Flow </a:t>
            </a:r>
            <a:r>
              <a:rPr b="1"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PPAH= 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concentration of PAH is measured in one arterial blood plasma  </a:t>
            </a:r>
            <a:r>
              <a:rPr b="1"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ERPF= 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Effective Renal Plasma Flow </a:t>
            </a:r>
            <a:r>
              <a:rPr b="1"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UPAH= 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concentration of PAH is measured in one urine sample </a:t>
            </a:r>
            <a:r>
              <a:rPr b="1"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ARPF= 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Arterial renal plasma flow </a:t>
            </a:r>
            <a:endParaRPr sz="9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8" name="Google Shape;428;p23"/>
          <p:cNvGrpSpPr/>
          <p:nvPr/>
        </p:nvGrpSpPr>
        <p:grpSpPr>
          <a:xfrm>
            <a:off x="192539" y="121414"/>
            <a:ext cx="570918" cy="395248"/>
            <a:chOff x="3386036" y="1746339"/>
            <a:chExt cx="397907" cy="279762"/>
          </a:xfrm>
        </p:grpSpPr>
        <p:sp>
          <p:nvSpPr>
            <p:cNvPr id="429" name="Google Shape;429;p2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6700" u="sng">
                  <a:solidFill>
                    <a:srgbClr val="FFFFFF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.</a:t>
              </a:r>
              <a:endParaRPr b="0" i="0" sz="6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3"/>
          <p:cNvGrpSpPr/>
          <p:nvPr/>
        </p:nvGrpSpPr>
        <p:grpSpPr>
          <a:xfrm>
            <a:off x="213150" y="7118750"/>
            <a:ext cx="6431700" cy="2490850"/>
            <a:chOff x="65675" y="7315250"/>
            <a:chExt cx="6431700" cy="2490850"/>
          </a:xfrm>
        </p:grpSpPr>
        <p:sp>
          <p:nvSpPr>
            <p:cNvPr id="432" name="Google Shape;432;p23"/>
            <p:cNvSpPr txBox="1"/>
            <p:nvPr/>
          </p:nvSpPr>
          <p:spPr>
            <a:xfrm>
              <a:off x="65675" y="7315250"/>
              <a:ext cx="6431700" cy="24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If the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concentration of PAH in the urine and plasma and the urine flow are as follows: 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Concentration of PAH in urine = 25.5 mg/min 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Urine flow = 1.1 ml/min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Concentration of PAH in the arterial blood = 0.05 mg/ml 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Then CPAH or Renal Plasma Flow =  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Let’s say the hematocrit is 45%, then renal blood flow will be: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3302789" y="8329514"/>
              <a:ext cx="952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25.5*1.1</a:t>
              </a:r>
              <a:endParaRPr>
                <a:solidFill>
                  <a:srgbClr val="D5A6BD"/>
                </a:solidFill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384763" y="8669902"/>
              <a:ext cx="9522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0.05*</a:t>
              </a:r>
              <a:endParaRPr>
                <a:solidFill>
                  <a:srgbClr val="D5A6BD"/>
                </a:solidFill>
              </a:endParaRPr>
            </a:p>
          </p:txBody>
        </p:sp>
        <p:cxnSp>
          <p:nvCxnSpPr>
            <p:cNvPr id="435" name="Google Shape;435;p23"/>
            <p:cNvCxnSpPr/>
            <p:nvPr/>
          </p:nvCxnSpPr>
          <p:spPr>
            <a:xfrm>
              <a:off x="3093083" y="8622315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6" name="Google Shape;436;p23"/>
            <p:cNvSpPr/>
            <p:nvPr/>
          </p:nvSpPr>
          <p:spPr>
            <a:xfrm>
              <a:off x="4464676" y="8475912"/>
              <a:ext cx="14460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= </a:t>
              </a:r>
              <a:r>
                <a:rPr b="1" lang="en">
                  <a:solidFill>
                    <a:srgbClr val="D5A6BD"/>
                  </a:solidFill>
                </a:rPr>
                <a:t>560 ml/min</a:t>
              </a:r>
              <a:endParaRPr b="1">
                <a:solidFill>
                  <a:srgbClr val="D5A6BD"/>
                </a:solidFill>
              </a:endParaRPr>
            </a:p>
          </p:txBody>
        </p:sp>
        <p:cxnSp>
          <p:nvCxnSpPr>
            <p:cNvPr id="437" name="Google Shape;437;p23"/>
            <p:cNvCxnSpPr/>
            <p:nvPr/>
          </p:nvCxnSpPr>
          <p:spPr>
            <a:xfrm>
              <a:off x="144208" y="9585590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8" name="Google Shape;438;p23"/>
            <p:cNvSpPr/>
            <p:nvPr/>
          </p:nvSpPr>
          <p:spPr>
            <a:xfrm>
              <a:off x="353900" y="9365172"/>
              <a:ext cx="952200" cy="2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560x100</a:t>
              </a:r>
              <a:endParaRPr>
                <a:solidFill>
                  <a:srgbClr val="D5A6BD"/>
                </a:solidFill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353905" y="9585600"/>
              <a:ext cx="952200" cy="2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100-45</a:t>
              </a:r>
              <a:endParaRPr>
                <a:solidFill>
                  <a:srgbClr val="D5A6BD"/>
                </a:solidFill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515801" y="9439212"/>
              <a:ext cx="14460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</a:rPr>
                <a:t>= </a:t>
              </a:r>
              <a:r>
                <a:rPr b="1" lang="en">
                  <a:solidFill>
                    <a:srgbClr val="D5A6BD"/>
                  </a:solidFill>
                </a:rPr>
                <a:t>1018</a:t>
              </a:r>
              <a:r>
                <a:rPr b="1" lang="en">
                  <a:solidFill>
                    <a:srgbClr val="D5A6BD"/>
                  </a:solidFill>
                </a:rPr>
                <a:t> ml/min</a:t>
              </a:r>
              <a:endParaRPr b="1">
                <a:solidFill>
                  <a:srgbClr val="D5A6BD"/>
                </a:solidFill>
              </a:endParaRPr>
            </a:p>
          </p:txBody>
        </p:sp>
      </p:grpSp>
      <p:cxnSp>
        <p:nvCxnSpPr>
          <p:cNvPr id="441" name="Google Shape;441;p23"/>
          <p:cNvCxnSpPr/>
          <p:nvPr/>
        </p:nvCxnSpPr>
        <p:spPr>
          <a:xfrm>
            <a:off x="2051963" y="115025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42" name="Google Shape;442;p23"/>
          <p:cNvSpPr/>
          <p:nvPr/>
        </p:nvSpPr>
        <p:spPr>
          <a:xfrm>
            <a:off x="3970375" y="4336840"/>
            <a:ext cx="1165200" cy="615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4180067" y="3395740"/>
            <a:ext cx="9522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</a:t>
            </a:r>
            <a:r>
              <a:rPr lang="en" sz="1100">
                <a:solidFill>
                  <a:srgbClr val="434343"/>
                </a:solidFill>
              </a:rPr>
              <a:t>PAH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5141173" y="4504461"/>
            <a:ext cx="1509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Extraction ratio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2675025" y="3182290"/>
            <a:ext cx="13716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b="1" lang="en">
                <a:solidFill>
                  <a:srgbClr val="434343"/>
                </a:solidFill>
              </a:rPr>
              <a:t>ERPF = </a:t>
            </a:r>
            <a:endParaRPr b="1">
              <a:solidFill>
                <a:srgbClr val="434343"/>
              </a:solidFill>
            </a:endParaRPr>
          </a:p>
        </p:txBody>
      </p:sp>
      <p:cxnSp>
        <p:nvCxnSpPr>
          <p:cNvPr id="446" name="Google Shape;446;p23"/>
          <p:cNvCxnSpPr/>
          <p:nvPr/>
        </p:nvCxnSpPr>
        <p:spPr>
          <a:xfrm>
            <a:off x="3970367" y="3324231"/>
            <a:ext cx="1088700" cy="33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23"/>
          <p:cNvSpPr/>
          <p:nvPr/>
        </p:nvSpPr>
        <p:spPr>
          <a:xfrm>
            <a:off x="4135931" y="2987480"/>
            <a:ext cx="9522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U</a:t>
            </a:r>
            <a:r>
              <a:rPr lang="en" sz="1100">
                <a:solidFill>
                  <a:srgbClr val="434343"/>
                </a:solidFill>
              </a:rPr>
              <a:t>PAH</a:t>
            </a:r>
            <a:r>
              <a:rPr lang="en">
                <a:solidFill>
                  <a:srgbClr val="434343"/>
                </a:solidFill>
              </a:rPr>
              <a:t>*V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5077825" y="3150315"/>
            <a:ext cx="1629900" cy="324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= Clearance PAH 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2662213" y="4179365"/>
            <a:ext cx="13431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0B5394"/>
                </a:solidFill>
              </a:rPr>
              <a:t>ARPF =</a:t>
            </a:r>
            <a:r>
              <a:rPr b="1" lang="en">
                <a:solidFill>
                  <a:srgbClr val="666666"/>
                </a:solidFill>
              </a:rPr>
              <a:t> 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4207280" y="3939252"/>
            <a:ext cx="9522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ERPF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451" name="Google Shape;451;p23"/>
          <p:cNvCxnSpPr/>
          <p:nvPr/>
        </p:nvCxnSpPr>
        <p:spPr>
          <a:xfrm>
            <a:off x="3879380" y="4277656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2" name="Google Shape;452;p23"/>
          <p:cNvSpPr/>
          <p:nvPr/>
        </p:nvSpPr>
        <p:spPr>
          <a:xfrm>
            <a:off x="3928875" y="4322402"/>
            <a:ext cx="12966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P</a:t>
            </a:r>
            <a:r>
              <a:rPr lang="en" sz="1100">
                <a:solidFill>
                  <a:srgbClr val="0B5394"/>
                </a:solidFill>
              </a:rPr>
              <a:t>PAH </a:t>
            </a:r>
            <a:r>
              <a:rPr lang="en">
                <a:solidFill>
                  <a:srgbClr val="0B5394"/>
                </a:solidFill>
              </a:rPr>
              <a:t>- V</a:t>
            </a:r>
            <a:r>
              <a:rPr lang="en" sz="1100">
                <a:solidFill>
                  <a:srgbClr val="0B5394"/>
                </a:solidFill>
              </a:rPr>
              <a:t>PAH </a:t>
            </a:r>
            <a:endParaRPr sz="1100">
              <a:solidFill>
                <a:srgbClr val="0B5394"/>
              </a:solidFill>
            </a:endParaRPr>
          </a:p>
        </p:txBody>
      </p:sp>
      <p:cxnSp>
        <p:nvCxnSpPr>
          <p:cNvPr id="453" name="Google Shape;453;p23"/>
          <p:cNvCxnSpPr/>
          <p:nvPr/>
        </p:nvCxnSpPr>
        <p:spPr>
          <a:xfrm>
            <a:off x="4094037" y="4636667"/>
            <a:ext cx="942300" cy="18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23"/>
          <p:cNvSpPr/>
          <p:nvPr/>
        </p:nvSpPr>
        <p:spPr>
          <a:xfrm>
            <a:off x="4207280" y="4659965"/>
            <a:ext cx="9522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P</a:t>
            </a:r>
            <a:r>
              <a:rPr lang="en" sz="1100">
                <a:solidFill>
                  <a:srgbClr val="0B5394"/>
                </a:solidFill>
              </a:rPr>
              <a:t>PAH</a:t>
            </a:r>
            <a:endParaRPr sz="1100">
              <a:solidFill>
                <a:srgbClr val="0B5394"/>
              </a:solidFill>
            </a:endParaRPr>
          </a:p>
        </p:txBody>
      </p:sp>
      <p:cxnSp>
        <p:nvCxnSpPr>
          <p:cNvPr id="455" name="Google Shape;455;p23"/>
          <p:cNvCxnSpPr/>
          <p:nvPr/>
        </p:nvCxnSpPr>
        <p:spPr>
          <a:xfrm flipH="1" rot="10800000">
            <a:off x="5145760" y="4670156"/>
            <a:ext cx="79800" cy="2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" name="Google Shape;456;p23"/>
          <p:cNvSpPr/>
          <p:nvPr/>
        </p:nvSpPr>
        <p:spPr>
          <a:xfrm>
            <a:off x="2662225" y="5330915"/>
            <a:ext cx="13431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0B5394"/>
                </a:solidFill>
              </a:rPr>
              <a:t>RBF =</a:t>
            </a:r>
            <a:r>
              <a:rPr b="1" lang="en">
                <a:solidFill>
                  <a:srgbClr val="666666"/>
                </a:solidFill>
              </a:rPr>
              <a:t> 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457" name="Google Shape;457;p23"/>
          <p:cNvSpPr/>
          <p:nvPr/>
        </p:nvSpPr>
        <p:spPr>
          <a:xfrm>
            <a:off x="4101117" y="5135088"/>
            <a:ext cx="9522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ARPF</a:t>
            </a:r>
            <a:r>
              <a:rPr lang="en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458" name="Google Shape;458;p23"/>
          <p:cNvCxnSpPr/>
          <p:nvPr/>
        </p:nvCxnSpPr>
        <p:spPr>
          <a:xfrm>
            <a:off x="3795492" y="5477304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23"/>
          <p:cNvSpPr/>
          <p:nvPr/>
        </p:nvSpPr>
        <p:spPr>
          <a:xfrm>
            <a:off x="3798262" y="5526727"/>
            <a:ext cx="1557900" cy="292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(1-Hematocrit%)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460" name="Google Shape;460;p23"/>
          <p:cNvSpPr txBox="1"/>
          <p:nvPr/>
        </p:nvSpPr>
        <p:spPr>
          <a:xfrm>
            <a:off x="213150" y="2037063"/>
            <a:ext cx="95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</a:t>
            </a: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 slides</a:t>
            </a:r>
            <a:endParaRPr b="1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61" name="Google Shape;461;p23"/>
          <p:cNvSpPr txBox="1"/>
          <p:nvPr/>
        </p:nvSpPr>
        <p:spPr>
          <a:xfrm>
            <a:off x="337350" y="1223000"/>
            <a:ext cx="6183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Para Aminohippuric</a:t>
            </a:r>
            <a:r>
              <a:rPr b="1"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acid (PAH):</a:t>
            </a:r>
            <a:r>
              <a:rPr lang="en" sz="13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freely filtered and secreted and is almost completely cleared from the renal plasma</a:t>
            </a:r>
            <a:endParaRPr sz="13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"/>
          <p:cNvSpPr/>
          <p:nvPr/>
        </p:nvSpPr>
        <p:spPr>
          <a:xfrm>
            <a:off x="182000" y="7381850"/>
            <a:ext cx="2637300" cy="1021500"/>
          </a:xfrm>
          <a:prstGeom prst="downArrowCallout">
            <a:avLst>
              <a:gd fmla="val 17469" name="adj1"/>
              <a:gd fmla="val 26244" name="adj2"/>
              <a:gd fmla="val 25000" name="adj3"/>
              <a:gd fmla="val 58927" name="adj4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4038700" y="7381869"/>
            <a:ext cx="2637300" cy="1021500"/>
          </a:xfrm>
          <a:prstGeom prst="downArrowCallout">
            <a:avLst>
              <a:gd fmla="val 17469" name="adj1"/>
              <a:gd fmla="val 26244" name="adj2"/>
              <a:gd fmla="val 25000" name="adj3"/>
              <a:gd fmla="val 58927" name="adj4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5889800" y="-238225"/>
            <a:ext cx="7296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2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i="0" sz="32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405575" y="524625"/>
            <a:ext cx="5751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Use of </a:t>
            </a: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inulin</a:t>
            </a: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Clearance</a:t>
            </a:r>
            <a:endParaRPr b="1" i="0" sz="29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0" name="Google Shape;470;p24"/>
          <p:cNvCxnSpPr/>
          <p:nvPr/>
        </p:nvCxnSpPr>
        <p:spPr>
          <a:xfrm>
            <a:off x="2051963" y="115025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71" name="Google Shape;471;p24"/>
          <p:cNvSpPr txBox="1"/>
          <p:nvPr/>
        </p:nvSpPr>
        <p:spPr>
          <a:xfrm>
            <a:off x="-22075" y="1353125"/>
            <a:ext cx="6607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Clearance can also be used to determine renal handling of a substance.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Clearance values can also be used to determine how the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nephron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handles a substance filtered into it.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this method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clearance for inulin or creatinine is calculated and then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compared with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the clearance of the substance being investigated.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125400" y="4799657"/>
            <a:ext cx="660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Comparison of clearance of a substance with clearance of inulin</a:t>
            </a:r>
            <a:endParaRPr b="1"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300"/>
              <a:buFont typeface="Open Sans"/>
              <a:buAutoNum type="arabicPeriod"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inulin clearance;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only filtered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not reabsorbed or secreted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300"/>
              <a:buFont typeface="Open Sans"/>
              <a:buAutoNum type="arabicPeriod"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&lt;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inulin clearance;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reabsorbed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nephron tubules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300"/>
              <a:buFont typeface="Open Sans"/>
              <a:buAutoNum type="arabicPeriod"/>
            </a:pP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&gt;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inulin clearance;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secreted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nephron tubules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553050" y="5979585"/>
            <a:ext cx="5751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Calculation of reabsorption or secretion from renal clearance</a:t>
            </a:r>
            <a:endParaRPr b="1" sz="2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4" name="Google Shape;474;p24"/>
          <p:cNvCxnSpPr>
            <a:endCxn id="475" idx="0"/>
          </p:cNvCxnSpPr>
          <p:nvPr/>
        </p:nvCxnSpPr>
        <p:spPr>
          <a:xfrm flipH="1">
            <a:off x="1500650" y="7165538"/>
            <a:ext cx="1952400" cy="216300"/>
          </a:xfrm>
          <a:prstGeom prst="bentConnector2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24"/>
          <p:cNvCxnSpPr>
            <a:stCxn id="477" idx="0"/>
          </p:cNvCxnSpPr>
          <p:nvPr/>
        </p:nvCxnSpPr>
        <p:spPr>
          <a:xfrm flipH="1" rot="5400000">
            <a:off x="4302100" y="6326594"/>
            <a:ext cx="222000" cy="1888500"/>
          </a:xfrm>
          <a:prstGeom prst="bentConnector2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7" name="Google Shape;477;p24"/>
          <p:cNvSpPr txBox="1"/>
          <p:nvPr/>
        </p:nvSpPr>
        <p:spPr>
          <a:xfrm>
            <a:off x="4038700" y="7381844"/>
            <a:ext cx="2637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Excretion rate &gt; filtered rate</a:t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Clearance &gt; GFR</a:t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182000" y="7381838"/>
            <a:ext cx="2637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Excretion rate &lt; filtered rate</a:t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Clearance &lt; GFR</a:t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24"/>
          <p:cNvSpPr txBox="1"/>
          <p:nvPr/>
        </p:nvSpPr>
        <p:spPr>
          <a:xfrm>
            <a:off x="4550350" y="8403398"/>
            <a:ext cx="1614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Secretion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24"/>
          <p:cNvSpPr txBox="1"/>
          <p:nvPr/>
        </p:nvSpPr>
        <p:spPr>
          <a:xfrm>
            <a:off x="693650" y="8403398"/>
            <a:ext cx="1614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Reabsorption</a:t>
            </a:r>
            <a:endParaRPr b="1" sz="1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182001" y="8960051"/>
            <a:ext cx="2637300" cy="65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Reabsorption* 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(GFR X P*)-(U* X V) 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* indicate assessed substance. 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4038690" y="8960051"/>
            <a:ext cx="2637300" cy="65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Secretion* = (U* X V)- (GFR X P*).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* indicate</a:t>
            </a:r>
            <a:r>
              <a:rPr b="1"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assessed substance. 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2" name="Google Shape;482;p24"/>
          <p:cNvCxnSpPr/>
          <p:nvPr/>
        </p:nvCxnSpPr>
        <p:spPr>
          <a:xfrm>
            <a:off x="3460506" y="6825194"/>
            <a:ext cx="900" cy="3543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24"/>
          <p:cNvCxnSpPr/>
          <p:nvPr/>
        </p:nvCxnSpPr>
        <p:spPr>
          <a:xfrm>
            <a:off x="2199438" y="6825194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pSp>
        <p:nvGrpSpPr>
          <p:cNvPr id="484" name="Google Shape;484;p24"/>
          <p:cNvGrpSpPr/>
          <p:nvPr/>
        </p:nvGrpSpPr>
        <p:grpSpPr>
          <a:xfrm>
            <a:off x="1306264" y="2653990"/>
            <a:ext cx="4245463" cy="1987240"/>
            <a:chOff x="5357350" y="2671700"/>
            <a:chExt cx="4887145" cy="2279729"/>
          </a:xfrm>
        </p:grpSpPr>
        <p:pic>
          <p:nvPicPr>
            <p:cNvPr id="485" name="Google Shape;485;p24"/>
            <p:cNvPicPr preferRelativeResize="0"/>
            <p:nvPr/>
          </p:nvPicPr>
          <p:blipFill rotWithShape="1">
            <a:blip r:embed="rId3">
              <a:alphaModFix/>
            </a:blip>
            <a:srcRect b="0" l="0" r="6846" t="50374"/>
            <a:stretch/>
          </p:blipFill>
          <p:spPr>
            <a:xfrm>
              <a:off x="7050270" y="2671704"/>
              <a:ext cx="3194225" cy="227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24"/>
            <p:cNvPicPr preferRelativeResize="0"/>
            <p:nvPr/>
          </p:nvPicPr>
          <p:blipFill rotWithShape="1">
            <a:blip r:embed="rId3">
              <a:alphaModFix/>
            </a:blip>
            <a:srcRect b="50374" l="0" r="50047" t="0"/>
            <a:stretch/>
          </p:blipFill>
          <p:spPr>
            <a:xfrm>
              <a:off x="5357350" y="2671700"/>
              <a:ext cx="1712900" cy="2279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7" name="Google Shape;487;p24"/>
          <p:cNvSpPr txBox="1"/>
          <p:nvPr/>
        </p:nvSpPr>
        <p:spPr>
          <a:xfrm>
            <a:off x="1306269" y="3501694"/>
            <a:ext cx="729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highlight>
                  <a:srgbClr val="D9D9D9"/>
                </a:highlight>
                <a:latin typeface="Oxygen"/>
                <a:ea typeface="Oxygen"/>
                <a:cs typeface="Oxygen"/>
                <a:sym typeface="Oxygen"/>
              </a:rPr>
              <a:t>1</a:t>
            </a:r>
            <a:endParaRPr b="1" sz="2800">
              <a:solidFill>
                <a:srgbClr val="434343"/>
              </a:solidFill>
              <a:highlight>
                <a:srgbClr val="D9D9D9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88" name="Google Shape;488;p24"/>
          <p:cNvSpPr txBox="1"/>
          <p:nvPr/>
        </p:nvSpPr>
        <p:spPr>
          <a:xfrm>
            <a:off x="2784080" y="3501694"/>
            <a:ext cx="729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highlight>
                  <a:srgbClr val="D9D9D9"/>
                </a:highlight>
                <a:latin typeface="Oxygen"/>
                <a:ea typeface="Oxygen"/>
                <a:cs typeface="Oxygen"/>
                <a:sym typeface="Oxygen"/>
              </a:rPr>
              <a:t>2</a:t>
            </a:r>
            <a:endParaRPr b="1" sz="2800">
              <a:solidFill>
                <a:srgbClr val="434343"/>
              </a:solidFill>
              <a:highlight>
                <a:srgbClr val="D9D9D9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89" name="Google Shape;489;p24"/>
          <p:cNvSpPr txBox="1"/>
          <p:nvPr/>
        </p:nvSpPr>
        <p:spPr>
          <a:xfrm>
            <a:off x="4261880" y="3501694"/>
            <a:ext cx="729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34343"/>
                </a:solidFill>
                <a:highlight>
                  <a:srgbClr val="D9D9D9"/>
                </a:highlight>
                <a:latin typeface="Oxygen"/>
                <a:ea typeface="Oxygen"/>
                <a:cs typeface="Oxygen"/>
                <a:sym typeface="Oxygen"/>
              </a:rPr>
              <a:t>3</a:t>
            </a:r>
            <a:endParaRPr b="1" sz="2800">
              <a:solidFill>
                <a:srgbClr val="434343"/>
              </a:solidFill>
              <a:highlight>
                <a:srgbClr val="D9D9D9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0" name="Google Shape;490;p24"/>
          <p:cNvSpPr txBox="1"/>
          <p:nvPr/>
        </p:nvSpPr>
        <p:spPr>
          <a:xfrm>
            <a:off x="1962875" y="1104875"/>
            <a:ext cx="263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 slides only</a:t>
            </a:r>
            <a:endParaRPr b="1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"/>
          <p:cNvSpPr txBox="1"/>
          <p:nvPr/>
        </p:nvSpPr>
        <p:spPr>
          <a:xfrm>
            <a:off x="405575" y="606850"/>
            <a:ext cx="57519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Question</a:t>
            </a: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from females’ slides</a:t>
            </a:r>
            <a:endParaRPr b="1" i="0" sz="2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6" name="Google Shape;496;p25"/>
          <p:cNvCxnSpPr/>
          <p:nvPr/>
        </p:nvCxnSpPr>
        <p:spPr>
          <a:xfrm>
            <a:off x="2051963" y="115025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497" name="Google Shape;497;p25"/>
          <p:cNvSpPr/>
          <p:nvPr/>
        </p:nvSpPr>
        <p:spPr>
          <a:xfrm>
            <a:off x="502500" y="1749541"/>
            <a:ext cx="5853000" cy="330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Q: Given the following information for a freely filterable substance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GFR =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120 mL/min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Plasma concentration =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 mg/mL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Urine flow rate =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2 mL/min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Urine concentration =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10 mg/mL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we can conclude that: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a) The kidney tubules reabsorbed 340 mg/min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b) The kidney tubules reabsorbed 200 mg/min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c) The kidney tubules secreted 200 mg/min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d) The kidney tubules secreted 340 mg/min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e) Net transport is 0 mg/min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502500" y="5333144"/>
            <a:ext cx="5853000" cy="313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Amount filtered per minute = ( GFR X P* 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 120 ml/min  X  3 mg/ml  =  360 mg/min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</a:t>
            </a:r>
            <a:r>
              <a:rPr b="1" lang="en"/>
              <a:t>Amount excreted per minute = ( U* X Urine flow rate )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 2 ml/min  X  10 mg/ml  =  20 mg/min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Amount Filtered per minute &gt; Amount excreted per minute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 (That means we are calculating the reabsorption)</a:t>
            </a:r>
            <a:endParaRPr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Amount transported per minute = Filtered – Excreted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 360 - 20   =   340 mg/min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CCCC"/>
                </a:solidFill>
              </a:rPr>
              <a:t>Answer = a</a:t>
            </a:r>
            <a:endParaRPr b="1">
              <a:solidFill>
                <a:srgbClr val="CCCCCC"/>
              </a:solidFill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5889800" y="-238225"/>
            <a:ext cx="7296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2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i="0" sz="32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2199450" y="333175"/>
            <a:ext cx="24591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6" name="Google Shape;506;p26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07" name="Google Shape;507;p26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26"/>
          <p:cNvGrpSpPr/>
          <p:nvPr/>
        </p:nvGrpSpPr>
        <p:grpSpPr>
          <a:xfrm>
            <a:off x="551689" y="613894"/>
            <a:ext cx="612825" cy="620077"/>
            <a:chOff x="-31094350" y="3194000"/>
            <a:chExt cx="292225" cy="291650"/>
          </a:xfrm>
        </p:grpSpPr>
        <p:sp>
          <p:nvSpPr>
            <p:cNvPr id="509" name="Google Shape;509;p26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26"/>
          <p:cNvSpPr/>
          <p:nvPr/>
        </p:nvSpPr>
        <p:spPr>
          <a:xfrm>
            <a:off x="304475" y="2008950"/>
            <a:ext cx="6364582" cy="62007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The maximum clearance rate possible for a substance that i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totally cleared from the plasma is equal to which of the following?</a:t>
            </a: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6"/>
          <p:cNvSpPr/>
          <p:nvPr/>
        </p:nvSpPr>
        <p:spPr>
          <a:xfrm>
            <a:off x="304500" y="1860894"/>
            <a:ext cx="1148251" cy="431361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Q1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26"/>
          <p:cNvSpPr txBox="1"/>
          <p:nvPr/>
        </p:nvSpPr>
        <p:spPr>
          <a:xfrm>
            <a:off x="304475" y="2589800"/>
            <a:ext cx="5162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GFR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Filtered load of that substance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Urinary excretion rate of that substance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Renal plasma flow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0" name="Google Shape;520;p26"/>
          <p:cNvGrpSpPr/>
          <p:nvPr/>
        </p:nvGrpSpPr>
        <p:grpSpPr>
          <a:xfrm>
            <a:off x="304613" y="3798086"/>
            <a:ext cx="6364621" cy="620072"/>
            <a:chOff x="4411970" y="2233974"/>
            <a:chExt cx="1449569" cy="189087"/>
          </a:xfrm>
        </p:grpSpPr>
        <p:sp>
          <p:nvSpPr>
            <p:cNvPr id="521" name="Google Shape;521;p26"/>
            <p:cNvSpPr/>
            <p:nvPr/>
          </p:nvSpPr>
          <p:spPr>
            <a:xfrm>
              <a:off x="4411970" y="2278610"/>
              <a:ext cx="1449569" cy="144451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How do you calculate the rate of excretion by kidneys?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Q2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3" name="Google Shape;523;p26"/>
          <p:cNvSpPr txBox="1"/>
          <p:nvPr/>
        </p:nvSpPr>
        <p:spPr>
          <a:xfrm>
            <a:off x="304600" y="4451476"/>
            <a:ext cx="6261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 of filtration –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secretion – Rate of reabsorption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 of filtration +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secretion –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reabsorption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 of filtration +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secretion + Rate of reabsorption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 of filtration –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Rate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of secretion + Rate of reabsorption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4" name="Google Shape;524;p26"/>
          <p:cNvGrpSpPr/>
          <p:nvPr/>
        </p:nvGrpSpPr>
        <p:grpSpPr>
          <a:xfrm>
            <a:off x="304559" y="5705956"/>
            <a:ext cx="6364633" cy="628493"/>
            <a:chOff x="4411970" y="2233974"/>
            <a:chExt cx="1470707" cy="238327"/>
          </a:xfrm>
        </p:grpSpPr>
        <p:sp>
          <p:nvSpPr>
            <p:cNvPr id="525" name="Google Shape;525;p26"/>
            <p:cNvSpPr/>
            <p:nvPr/>
          </p:nvSpPr>
          <p:spPr>
            <a:xfrm>
              <a:off x="4411970" y="2278610"/>
              <a:ext cx="1470707" cy="193691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substance can be used to most accurately assess the GFR 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Q3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7" name="Google Shape;527;p26"/>
          <p:cNvSpPr txBox="1"/>
          <p:nvPr/>
        </p:nvSpPr>
        <p:spPr>
          <a:xfrm>
            <a:off x="315150" y="6334456"/>
            <a:ext cx="5162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Inulin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Urea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Glucose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Para-aminohippurate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28" name="Google Shape;528;p26"/>
          <p:cNvGrpSpPr/>
          <p:nvPr/>
        </p:nvGrpSpPr>
        <p:grpSpPr>
          <a:xfrm>
            <a:off x="313838" y="7622247"/>
            <a:ext cx="6345861" cy="848365"/>
            <a:chOff x="304343" y="7233705"/>
            <a:chExt cx="6345861" cy="703104"/>
          </a:xfrm>
        </p:grpSpPr>
        <p:sp>
          <p:nvSpPr>
            <p:cNvPr id="529" name="Google Shape;529;p26"/>
            <p:cNvSpPr/>
            <p:nvPr/>
          </p:nvSpPr>
          <p:spPr>
            <a:xfrm>
              <a:off x="304343" y="7351657"/>
              <a:ext cx="6345860" cy="585152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will be the renal clearance if the rate of urinary excretion is 625 ml/min and plasma drug concentration is 4.2 ng/ml?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04343" y="7233705"/>
              <a:ext cx="1144873" cy="305684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Q4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31" name="Google Shape;531;p26"/>
          <p:cNvSpPr txBox="1"/>
          <p:nvPr/>
        </p:nvSpPr>
        <p:spPr>
          <a:xfrm>
            <a:off x="324663" y="8508755"/>
            <a:ext cx="5162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148.80ml2/ng 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150ml2/ng 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152ml2/ng 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140ml2/ng 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/>
          <p:nvPr/>
        </p:nvSpPr>
        <p:spPr>
          <a:xfrm>
            <a:off x="2199450" y="333175"/>
            <a:ext cx="24591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7" name="Google Shape;537;p27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pSp>
        <p:nvGrpSpPr>
          <p:cNvPr id="538" name="Google Shape;538;p27"/>
          <p:cNvGrpSpPr/>
          <p:nvPr/>
        </p:nvGrpSpPr>
        <p:grpSpPr>
          <a:xfrm>
            <a:off x="403049" y="1671961"/>
            <a:ext cx="6328524" cy="483830"/>
            <a:chOff x="4411970" y="2233974"/>
            <a:chExt cx="1445595" cy="189063"/>
          </a:xfrm>
        </p:grpSpPr>
        <p:sp>
          <p:nvSpPr>
            <p:cNvPr id="539" name="Google Shape;539;p27"/>
            <p:cNvSpPr/>
            <p:nvPr/>
          </p:nvSpPr>
          <p:spPr>
            <a:xfrm>
              <a:off x="4411970" y="2278610"/>
              <a:ext cx="1445595" cy="144427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the plasma concentration of substance X?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Q5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1" name="Google Shape;541;p27"/>
          <p:cNvSpPr txBox="1"/>
          <p:nvPr/>
        </p:nvSpPr>
        <p:spPr>
          <a:xfrm>
            <a:off x="412402" y="2155801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125 ml/min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 mg/ml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gm/ml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25 mg/ml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42" name="Google Shape;542;p27"/>
          <p:cNvGrpSpPr/>
          <p:nvPr/>
        </p:nvGrpSpPr>
        <p:grpSpPr>
          <a:xfrm>
            <a:off x="403049" y="3412944"/>
            <a:ext cx="6328524" cy="699352"/>
            <a:chOff x="4411970" y="2233974"/>
            <a:chExt cx="1445595" cy="297673"/>
          </a:xfrm>
        </p:grpSpPr>
        <p:sp>
          <p:nvSpPr>
            <p:cNvPr id="543" name="Google Shape;543;p27"/>
            <p:cNvSpPr/>
            <p:nvPr/>
          </p:nvSpPr>
          <p:spPr>
            <a:xfrm>
              <a:off x="4411970" y="2277014"/>
              <a:ext cx="1445595" cy="254632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one of these substances is completely reabsorbed    and has zero clearance?</a:t>
              </a:r>
              <a:endParaRPr i="0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en" sz="14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Q6</a:t>
              </a:r>
              <a:endPara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5" name="Google Shape;545;p27"/>
          <p:cNvSpPr txBox="1"/>
          <p:nvPr/>
        </p:nvSpPr>
        <p:spPr>
          <a:xfrm>
            <a:off x="421727" y="4112301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Creatinine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Glucose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Inulin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27"/>
          <p:cNvSpPr txBox="1"/>
          <p:nvPr/>
        </p:nvSpPr>
        <p:spPr>
          <a:xfrm rot="10800000">
            <a:off x="2400752" y="4710551"/>
            <a:ext cx="4124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Answers: 1-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, 2-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, 3-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i="0" lang="en" sz="1400" u="none" cap="none" strike="noStrike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, 4-</a:t>
            </a:r>
            <a:r>
              <a:rPr lang="en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 5-B, 6-B</a:t>
            </a:r>
            <a:endParaRPr i="0" sz="1400" u="none" cap="none" strike="noStrike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27"/>
          <p:cNvSpPr/>
          <p:nvPr/>
        </p:nvSpPr>
        <p:spPr>
          <a:xfrm>
            <a:off x="462090" y="5369439"/>
            <a:ext cx="5933816" cy="1153647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freely filterable substance have: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GFR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= 120 mL/min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Plasma concentration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= 2.5 mg/mL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Urine flow rate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= 3 mL/min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Urine concentration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= 13 mg/mL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 the excretion rate and the filtration rate. </a:t>
            </a:r>
            <a:r>
              <a:rPr i="0" lang="en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27"/>
          <p:cNvSpPr/>
          <p:nvPr/>
        </p:nvSpPr>
        <p:spPr>
          <a:xfrm>
            <a:off x="462103" y="5369439"/>
            <a:ext cx="1148251" cy="298763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SAQs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27"/>
          <p:cNvSpPr txBox="1"/>
          <p:nvPr/>
        </p:nvSpPr>
        <p:spPr>
          <a:xfrm>
            <a:off x="666415" y="6630189"/>
            <a:ext cx="5506500" cy="10986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Filtration rate= (GFR X P*)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= 120 ml/min X 2.5 mg/ml = 300 mg/min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Excretion</a:t>
            </a: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rate= (U* X urine flow rate)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= 3 ml/min X 13 mg/ml = 39 mg/min</a:t>
            </a:r>
            <a:endParaRPr i="0" sz="1200" u="none" cap="none" strike="noStrike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27"/>
          <p:cNvSpPr/>
          <p:nvPr/>
        </p:nvSpPr>
        <p:spPr>
          <a:xfrm>
            <a:off x="462088" y="8099419"/>
            <a:ext cx="5933816" cy="483849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Based on the previous question, choose if it undergone reabsorption or secretion then find its value.</a:t>
            </a:r>
            <a:r>
              <a:rPr i="0" lang="en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27"/>
          <p:cNvSpPr/>
          <p:nvPr/>
        </p:nvSpPr>
        <p:spPr>
          <a:xfrm>
            <a:off x="462097" y="8099409"/>
            <a:ext cx="1295973" cy="298779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F5E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SAQs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27"/>
          <p:cNvSpPr txBox="1"/>
          <p:nvPr/>
        </p:nvSpPr>
        <p:spPr>
          <a:xfrm>
            <a:off x="685075" y="8705350"/>
            <a:ext cx="5506500" cy="9159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Excretion rate &lt; filtration rate 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Then it undergone reabsorption 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Reabsorption = filtered - </a:t>
            </a: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excreted</a:t>
            </a:r>
            <a:endParaRPr sz="12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= 300 mg/min - 39 mg/min = 261 mg/min</a:t>
            </a:r>
            <a:endParaRPr i="0" sz="1200" u="none" cap="none" strike="noStrike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27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7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27"/>
          <p:cNvGrpSpPr/>
          <p:nvPr/>
        </p:nvGrpSpPr>
        <p:grpSpPr>
          <a:xfrm>
            <a:off x="551689" y="627807"/>
            <a:ext cx="612825" cy="620077"/>
            <a:chOff x="-31094350" y="3194000"/>
            <a:chExt cx="292225" cy="291650"/>
          </a:xfrm>
        </p:grpSpPr>
        <p:sp>
          <p:nvSpPr>
            <p:cNvPr id="556" name="Google Shape;556;p27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4" name="Google Shape;5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72" y="2155801"/>
            <a:ext cx="3112575" cy="11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"/>
          <p:cNvSpPr txBox="1"/>
          <p:nvPr/>
        </p:nvSpPr>
        <p:spPr>
          <a:xfrm>
            <a:off x="2775468" y="5684592"/>
            <a:ext cx="1977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Safia Aldkhyyl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Lana Alhumaidhi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4026292" y="9310275"/>
            <a:ext cx="2747700" cy="3540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physio442@gmail.com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28"/>
          <p:cNvSpPr txBox="1"/>
          <p:nvPr/>
        </p:nvSpPr>
        <p:spPr>
          <a:xfrm>
            <a:off x="1754100" y="257925"/>
            <a:ext cx="33498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2" name="Google Shape;572;p28"/>
          <p:cNvCxnSpPr/>
          <p:nvPr/>
        </p:nvCxnSpPr>
        <p:spPr>
          <a:xfrm flipH="1" rot="10800000">
            <a:off x="1764750" y="1248000"/>
            <a:ext cx="3328500" cy="9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73" name="Google Shape;573;p28"/>
          <p:cNvSpPr txBox="1"/>
          <p:nvPr/>
        </p:nvSpPr>
        <p:spPr>
          <a:xfrm>
            <a:off x="1870500" y="1719831"/>
            <a:ext cx="3117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4" name="Google Shape;574;p28"/>
          <p:cNvCxnSpPr/>
          <p:nvPr/>
        </p:nvCxnSpPr>
        <p:spPr>
          <a:xfrm>
            <a:off x="2564850" y="2288931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75" name="Google Shape;575;p28"/>
          <p:cNvGrpSpPr/>
          <p:nvPr/>
        </p:nvGrpSpPr>
        <p:grpSpPr>
          <a:xfrm>
            <a:off x="5298318" y="2514775"/>
            <a:ext cx="747969" cy="849595"/>
            <a:chOff x="-55576850" y="3198125"/>
            <a:chExt cx="279625" cy="319025"/>
          </a:xfrm>
        </p:grpSpPr>
        <p:sp>
          <p:nvSpPr>
            <p:cNvPr id="576" name="Google Shape;576;p28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28"/>
          <p:cNvGrpSpPr/>
          <p:nvPr/>
        </p:nvGrpSpPr>
        <p:grpSpPr>
          <a:xfrm>
            <a:off x="820843" y="2514780"/>
            <a:ext cx="878914" cy="849588"/>
            <a:chOff x="-55595775" y="3982375"/>
            <a:chExt cx="319025" cy="319250"/>
          </a:xfrm>
        </p:grpSpPr>
        <p:sp>
          <p:nvSpPr>
            <p:cNvPr id="581" name="Google Shape;581;p28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8"/>
          <p:cNvSpPr txBox="1"/>
          <p:nvPr/>
        </p:nvSpPr>
        <p:spPr>
          <a:xfrm>
            <a:off x="130663" y="3559118"/>
            <a:ext cx="225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8" name="Google Shape;588;p28"/>
          <p:cNvCxnSpPr/>
          <p:nvPr/>
        </p:nvCxnSpPr>
        <p:spPr>
          <a:xfrm flipH="1" rot="10800000">
            <a:off x="351350" y="4457331"/>
            <a:ext cx="1779000" cy="54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89" name="Google Shape;589;p28"/>
          <p:cNvSpPr txBox="1"/>
          <p:nvPr/>
        </p:nvSpPr>
        <p:spPr>
          <a:xfrm>
            <a:off x="4629040" y="3559106"/>
            <a:ext cx="208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Khalid Alrasheed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0" name="Google Shape;590;p28"/>
          <p:cNvCxnSpPr/>
          <p:nvPr/>
        </p:nvCxnSpPr>
        <p:spPr>
          <a:xfrm>
            <a:off x="4799042" y="4461221"/>
            <a:ext cx="1707600" cy="15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91" name="Google Shape;591;p28"/>
          <p:cNvSpPr txBox="1"/>
          <p:nvPr/>
        </p:nvSpPr>
        <p:spPr>
          <a:xfrm>
            <a:off x="1784018" y="4981843"/>
            <a:ext cx="3349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Members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2" name="Google Shape;592;p28"/>
          <p:cNvCxnSpPr/>
          <p:nvPr/>
        </p:nvCxnSpPr>
        <p:spPr>
          <a:xfrm>
            <a:off x="2594768" y="5551242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3" name="Google Shape;593;p28"/>
          <p:cNvSpPr/>
          <p:nvPr/>
        </p:nvSpPr>
        <p:spPr>
          <a:xfrm>
            <a:off x="2389977" y="6199710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28"/>
          <p:cNvGrpSpPr/>
          <p:nvPr/>
        </p:nvGrpSpPr>
        <p:grpSpPr>
          <a:xfrm>
            <a:off x="4070308" y="9370472"/>
            <a:ext cx="275799" cy="233612"/>
            <a:chOff x="-35839800" y="3561025"/>
            <a:chExt cx="291450" cy="291650"/>
          </a:xfrm>
        </p:grpSpPr>
        <p:sp>
          <p:nvSpPr>
            <p:cNvPr id="595" name="Google Shape;595;p28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2" name="Google Shape;602;p28"/>
          <p:cNvSpPr txBox="1"/>
          <p:nvPr/>
        </p:nvSpPr>
        <p:spPr>
          <a:xfrm flipH="1">
            <a:off x="3429000" y="8958013"/>
            <a:ext cx="394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b="1" i="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28"/>
          <p:cNvSpPr txBox="1"/>
          <p:nvPr/>
        </p:nvSpPr>
        <p:spPr>
          <a:xfrm>
            <a:off x="130663" y="3912643"/>
            <a:ext cx="220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28"/>
          <p:cNvSpPr txBox="1"/>
          <p:nvPr/>
        </p:nvSpPr>
        <p:spPr>
          <a:xfrm>
            <a:off x="4382613" y="3912656"/>
            <a:ext cx="252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Othman Alabdullah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2389977" y="5876770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-169675" y="6931225"/>
            <a:ext cx="4239981" cy="3103880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118323" y="7847198"/>
            <a:ext cx="2332395" cy="1825921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118259" y="7813754"/>
            <a:ext cx="2332381" cy="1892789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4294967295" type="subTitle"/>
          </p:nvPr>
        </p:nvSpPr>
        <p:spPr>
          <a:xfrm>
            <a:off x="4755921" y="7570816"/>
            <a:ext cx="17673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85713"/>
              <a:buFont typeface="Oxygen"/>
              <a:buNone/>
            </a:pPr>
            <a:r>
              <a:rPr b="1" lang="en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Osmosis | Renal clearance (Nephrology) - YouTube</a:t>
            </a:r>
            <a:endParaRPr i="0" sz="2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633050" y="518975"/>
            <a:ext cx="35958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Objectives 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2375500" y="13673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99" name="Google Shape;99;p14"/>
          <p:cNvSpPr/>
          <p:nvPr/>
        </p:nvSpPr>
        <p:spPr>
          <a:xfrm rot="5400000">
            <a:off x="519560" y="399983"/>
            <a:ext cx="1235458" cy="10782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 rot="5400000">
            <a:off x="468892" y="435759"/>
            <a:ext cx="1295006" cy="103643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846503" y="621906"/>
            <a:ext cx="581768" cy="663989"/>
            <a:chOff x="5049725" y="1435050"/>
            <a:chExt cx="486550" cy="481850"/>
          </a:xfrm>
        </p:grpSpPr>
        <p:sp>
          <p:nvSpPr>
            <p:cNvPr id="102" name="Google Shape;102;p14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4"/>
          <p:cNvSpPr txBox="1"/>
          <p:nvPr/>
        </p:nvSpPr>
        <p:spPr>
          <a:xfrm>
            <a:off x="254100" y="1741069"/>
            <a:ext cx="63498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the concept of renal plasma clearance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the formula for measuring renal clearance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clearance principles for inulin, creatinine etc. for determination of GFR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Explain why it is easier for a physician to use creatinine clearance instead of Inulin for the estimation of GFR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glucose and urea clearance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Explain why we use of PAH clearance for measuring renal blood flow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 rot="10800000">
            <a:off x="4267146" y="-400418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4410021" y="-423155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-157650" y="6727922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>
            <p:ph idx="4294967295" type="subTitle"/>
          </p:nvPr>
        </p:nvSpPr>
        <p:spPr>
          <a:xfrm>
            <a:off x="4410025" y="8453469"/>
            <a:ext cx="24591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Dr.nagi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 40:56 - 1:29:07</a:t>
            </a:r>
            <a:endParaRPr i="0" sz="21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2" name="Google Shape;112;p14"/>
          <p:cNvGrpSpPr/>
          <p:nvPr/>
        </p:nvGrpSpPr>
        <p:grpSpPr>
          <a:xfrm>
            <a:off x="5117763" y="7570796"/>
            <a:ext cx="1043751" cy="726655"/>
            <a:chOff x="3386036" y="1746339"/>
            <a:chExt cx="397907" cy="279762"/>
          </a:xfrm>
        </p:grpSpPr>
        <p:sp>
          <p:nvSpPr>
            <p:cNvPr id="113" name="Google Shape;113;p14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5117763" y="8453527"/>
            <a:ext cx="1043751" cy="726655"/>
            <a:chOff x="3386036" y="1746339"/>
            <a:chExt cx="397907" cy="279762"/>
          </a:xfrm>
        </p:grpSpPr>
        <p:sp>
          <p:nvSpPr>
            <p:cNvPr id="116" name="Google Shape;116;p14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 rot="10800000">
            <a:off x="3327075" y="3337103"/>
            <a:ext cx="310800" cy="251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15"/>
          <p:cNvCxnSpPr>
            <a:stCxn id="124" idx="2"/>
            <a:endCxn id="125" idx="3"/>
          </p:cNvCxnSpPr>
          <p:nvPr/>
        </p:nvCxnSpPr>
        <p:spPr>
          <a:xfrm flipH="1" rot="-5400000">
            <a:off x="1803463" y="8527803"/>
            <a:ext cx="309000" cy="562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5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07500" y="448050"/>
            <a:ext cx="6243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Concept of clearance </a:t>
            </a:r>
            <a:endParaRPr b="1" i="0" sz="3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>
            <a:off x="2199438" y="1128736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29" name="Google Shape;129;p15"/>
          <p:cNvSpPr/>
          <p:nvPr/>
        </p:nvSpPr>
        <p:spPr>
          <a:xfrm>
            <a:off x="161250" y="1861675"/>
            <a:ext cx="1683941" cy="1512242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-5075" y="1402500"/>
            <a:ext cx="2065200" cy="2364300"/>
          </a:xfrm>
          <a:prstGeom prst="arc">
            <a:avLst>
              <a:gd fmla="val 16200000" name="adj1"/>
              <a:gd fmla="val 5821835" name="adj2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15"/>
          <p:cNvCxnSpPr/>
          <p:nvPr/>
        </p:nvCxnSpPr>
        <p:spPr>
          <a:xfrm rot="-5400000">
            <a:off x="1851932" y="1870895"/>
            <a:ext cx="766800" cy="335700"/>
          </a:xfrm>
          <a:prstGeom prst="bentConnector3">
            <a:avLst>
              <a:gd fmla="val 1396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32" name="Google Shape;132;p15"/>
          <p:cNvCxnSpPr/>
          <p:nvPr/>
        </p:nvCxnSpPr>
        <p:spPr>
          <a:xfrm flipH="1" rot="-5400000">
            <a:off x="1914084" y="2589812"/>
            <a:ext cx="652800" cy="324600"/>
          </a:xfrm>
          <a:prstGeom prst="bentConnector3">
            <a:avLst>
              <a:gd fmla="val -2186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33" name="Google Shape;133;p15"/>
          <p:cNvSpPr/>
          <p:nvPr/>
        </p:nvSpPr>
        <p:spPr>
          <a:xfrm>
            <a:off x="2396799" y="1388815"/>
            <a:ext cx="710538" cy="698140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2407223" y="2707298"/>
            <a:ext cx="710538" cy="698140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2575185" y="1561608"/>
            <a:ext cx="353757" cy="352565"/>
            <a:chOff x="-26980600" y="3175500"/>
            <a:chExt cx="296950" cy="295950"/>
          </a:xfrm>
        </p:grpSpPr>
        <p:sp>
          <p:nvSpPr>
            <p:cNvPr id="136" name="Google Shape;136;p15"/>
            <p:cNvSpPr/>
            <p:nvPr/>
          </p:nvSpPr>
          <p:spPr>
            <a:xfrm>
              <a:off x="-26798650" y="3175500"/>
              <a:ext cx="115000" cy="114025"/>
            </a:xfrm>
            <a:custGeom>
              <a:rect b="b" l="l" r="r" t="t"/>
              <a:pathLst>
                <a:path extrusionOk="0" h="4561" w="460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-26980600" y="3325725"/>
              <a:ext cx="168575" cy="145725"/>
            </a:xfrm>
            <a:custGeom>
              <a:rect b="b" l="l" r="r" t="t"/>
              <a:pathLst>
                <a:path extrusionOk="0" h="5829" w="6743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-26893950" y="3226500"/>
              <a:ext cx="159125" cy="137850"/>
            </a:xfrm>
            <a:custGeom>
              <a:rect b="b" l="l" r="r" t="t"/>
              <a:pathLst>
                <a:path extrusionOk="0" h="5514" w="6365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3511725" y="1544900"/>
            <a:ext cx="1918500" cy="498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Definition: </a:t>
            </a:r>
            <a:endParaRPr b="1" i="0" sz="2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3541200" y="2971575"/>
            <a:ext cx="1748700" cy="23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Equation: </a:t>
            </a:r>
            <a:endParaRPr b="1" i="0" sz="22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1" name="Google Shape;141;p15"/>
          <p:cNvGrpSpPr/>
          <p:nvPr/>
        </p:nvGrpSpPr>
        <p:grpSpPr>
          <a:xfrm>
            <a:off x="2586535" y="2880428"/>
            <a:ext cx="351910" cy="351880"/>
            <a:chOff x="-25094250" y="3547050"/>
            <a:chExt cx="295400" cy="295375"/>
          </a:xfrm>
        </p:grpSpPr>
        <p:sp>
          <p:nvSpPr>
            <p:cNvPr id="142" name="Google Shape;142;p15"/>
            <p:cNvSpPr/>
            <p:nvPr/>
          </p:nvSpPr>
          <p:spPr>
            <a:xfrm>
              <a:off x="-24990275" y="35809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-25041475" y="3668350"/>
              <a:ext cx="52025" cy="52000"/>
            </a:xfrm>
            <a:custGeom>
              <a:rect b="b" l="l" r="r" t="t"/>
              <a:pathLst>
                <a:path extrusionOk="0" h="2080" w="2081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5094250" y="3547050"/>
              <a:ext cx="224500" cy="295375"/>
            </a:xfrm>
            <a:custGeom>
              <a:rect b="b" l="l" r="r" t="t"/>
              <a:pathLst>
                <a:path extrusionOk="0" h="11815" w="898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-24851650" y="3582300"/>
              <a:ext cx="52800" cy="190825"/>
            </a:xfrm>
            <a:custGeom>
              <a:rect b="b" l="l" r="r" t="t"/>
              <a:pathLst>
                <a:path extrusionOk="0" h="7633" w="2112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-24850875" y="3788050"/>
              <a:ext cx="52025" cy="53600"/>
            </a:xfrm>
            <a:custGeom>
              <a:rect b="b" l="l" r="r" t="t"/>
              <a:pathLst>
                <a:path extrusionOk="0" h="2144" w="2081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7" name="Google Shape;147;p15"/>
          <p:cNvCxnSpPr/>
          <p:nvPr/>
        </p:nvCxnSpPr>
        <p:spPr>
          <a:xfrm>
            <a:off x="3100958" y="1788972"/>
            <a:ext cx="364500" cy="600"/>
          </a:xfrm>
          <a:prstGeom prst="bentConnector3">
            <a:avLst>
              <a:gd fmla="val 108768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48" name="Google Shape;148;p15"/>
          <p:cNvSpPr txBox="1"/>
          <p:nvPr/>
        </p:nvSpPr>
        <p:spPr>
          <a:xfrm>
            <a:off x="3049600" y="1830800"/>
            <a:ext cx="39114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learance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is the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volume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plasma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that is completely </a:t>
            </a:r>
            <a:r>
              <a:rPr b="1"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cleared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of a substance each minute. It gives an indication of kidney function 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9" name="Google Shape;149;p15"/>
          <p:cNvCxnSpPr/>
          <p:nvPr/>
        </p:nvCxnSpPr>
        <p:spPr>
          <a:xfrm>
            <a:off x="3147235" y="3095638"/>
            <a:ext cx="364500" cy="600"/>
          </a:xfrm>
          <a:prstGeom prst="bentConnector3">
            <a:avLst>
              <a:gd fmla="val 72555" name="adj1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150" name="Google Shape;150;p15"/>
          <p:cNvGrpSpPr/>
          <p:nvPr/>
        </p:nvGrpSpPr>
        <p:grpSpPr>
          <a:xfrm>
            <a:off x="2268445" y="5706005"/>
            <a:ext cx="2710164" cy="431121"/>
            <a:chOff x="4404545" y="3301592"/>
            <a:chExt cx="782403" cy="129272"/>
          </a:xfrm>
        </p:grpSpPr>
        <p:sp>
          <p:nvSpPr>
            <p:cNvPr id="151" name="Google Shape;151;p1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5"/>
          <p:cNvSpPr txBox="1"/>
          <p:nvPr/>
        </p:nvSpPr>
        <p:spPr>
          <a:xfrm>
            <a:off x="3276850" y="3273028"/>
            <a:ext cx="710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Cx  =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967269" y="3619128"/>
            <a:ext cx="3966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Px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3751350" y="3302853"/>
            <a:ext cx="8274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(Ux * V)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6" name="Google Shape;156;p15"/>
          <p:cNvCxnSpPr/>
          <p:nvPr/>
        </p:nvCxnSpPr>
        <p:spPr>
          <a:xfrm>
            <a:off x="3870209" y="3649188"/>
            <a:ext cx="364500" cy="600"/>
          </a:xfrm>
          <a:prstGeom prst="bentConnector3">
            <a:avLst>
              <a:gd fmla="val 158162" name="adj1"/>
            </a:avLst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med" w="med" type="none"/>
          </a:ln>
        </p:spPr>
      </p:cxnSp>
      <p:sp>
        <p:nvSpPr>
          <p:cNvPr id="157" name="Google Shape;157;p15"/>
          <p:cNvSpPr/>
          <p:nvPr/>
        </p:nvSpPr>
        <p:spPr>
          <a:xfrm>
            <a:off x="4025150" y="3698303"/>
            <a:ext cx="284400" cy="231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" name="Google Shape;158;p15"/>
          <p:cNvCxnSpPr>
            <a:stCxn id="159" idx="1"/>
            <a:endCxn id="160" idx="3"/>
          </p:cNvCxnSpPr>
          <p:nvPr/>
        </p:nvCxnSpPr>
        <p:spPr>
          <a:xfrm rot="10800000">
            <a:off x="4513650" y="3468053"/>
            <a:ext cx="490500" cy="128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61" name="Google Shape;161;p15"/>
          <p:cNvSpPr txBox="1"/>
          <p:nvPr/>
        </p:nvSpPr>
        <p:spPr>
          <a:xfrm>
            <a:off x="1851391" y="3444841"/>
            <a:ext cx="1198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Renal clearance of substance X (ml/min) </a:t>
            </a:r>
            <a:endParaRPr i="0" sz="1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2" name="Google Shape;162;p15"/>
          <p:cNvCxnSpPr>
            <a:stCxn id="163" idx="3"/>
            <a:endCxn id="157" idx="2"/>
          </p:cNvCxnSpPr>
          <p:nvPr/>
        </p:nvCxnSpPr>
        <p:spPr>
          <a:xfrm rot="10800000">
            <a:off x="4167213" y="3930078"/>
            <a:ext cx="159300" cy="385800"/>
          </a:xfrm>
          <a:prstGeom prst="bentConnector4">
            <a:avLst>
              <a:gd fmla="val -149482" name="adj1"/>
              <a:gd fmla="val 82293" name="adj2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3" name="Google Shape;163;p15"/>
          <p:cNvSpPr txBox="1"/>
          <p:nvPr/>
        </p:nvSpPr>
        <p:spPr>
          <a:xfrm>
            <a:off x="2552313" y="4066578"/>
            <a:ext cx="17742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Plasma concentration of x (mg/ml)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5004150" y="3327203"/>
            <a:ext cx="18399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Execration rate of substance X: </a:t>
            </a:r>
            <a:endParaRPr sz="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Ux: concentration of x in urine</a:t>
            </a:r>
            <a:endParaRPr sz="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V: urine flow rate (ml/min)</a:t>
            </a:r>
            <a:endParaRPr sz="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4" name="Google Shape;164;p15"/>
          <p:cNvCxnSpPr>
            <a:stCxn id="161" idx="3"/>
            <a:endCxn id="153" idx="1"/>
          </p:cNvCxnSpPr>
          <p:nvPr/>
        </p:nvCxnSpPr>
        <p:spPr>
          <a:xfrm flipH="1" rot="10800000">
            <a:off x="3049591" y="3449341"/>
            <a:ext cx="227400" cy="221700"/>
          </a:xfrm>
          <a:prstGeom prst="bentConnector3">
            <a:avLst>
              <a:gd fmla="val 49969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160" name="Google Shape;160;p15"/>
          <p:cNvSpPr/>
          <p:nvPr/>
        </p:nvSpPr>
        <p:spPr>
          <a:xfrm>
            <a:off x="3803250" y="3340803"/>
            <a:ext cx="710400" cy="25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5" name="Google Shape;165;p15"/>
          <p:cNvGrpSpPr/>
          <p:nvPr/>
        </p:nvGrpSpPr>
        <p:grpSpPr>
          <a:xfrm>
            <a:off x="766119" y="4572691"/>
            <a:ext cx="5325768" cy="876474"/>
            <a:chOff x="-4128525" y="3439225"/>
            <a:chExt cx="4782908" cy="1185545"/>
          </a:xfrm>
        </p:grpSpPr>
        <p:sp>
          <p:nvSpPr>
            <p:cNvPr id="166" name="Google Shape;166;p15"/>
            <p:cNvSpPr/>
            <p:nvPr/>
          </p:nvSpPr>
          <p:spPr>
            <a:xfrm>
              <a:off x="-4128525" y="3439225"/>
              <a:ext cx="4782900" cy="1176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-4128517" y="3448770"/>
              <a:ext cx="4782900" cy="117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100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Example:</a:t>
              </a:r>
              <a:endParaRPr b="1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Renal clearance of Substance X is defined as the ratio of excretion rate of substance X to its concentration in the plasma:</a:t>
              </a:r>
              <a:endParaRPr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100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CX = (UX X V)/ PX</a:t>
              </a:r>
              <a:endParaRPr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8" name="Google Shape;168;p15"/>
          <p:cNvSpPr txBox="1"/>
          <p:nvPr/>
        </p:nvSpPr>
        <p:spPr>
          <a:xfrm>
            <a:off x="2905200" y="5696702"/>
            <a:ext cx="19863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Importance</a:t>
            </a: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480900" y="6186303"/>
            <a:ext cx="589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Provides a way of quantifying excretory function of the kidneys.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64250" y="6693453"/>
            <a:ext cx="1000800" cy="6444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673109" y="6693453"/>
            <a:ext cx="1000800" cy="6444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2881948" y="6696403"/>
            <a:ext cx="1000800" cy="6444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4090800" y="6696403"/>
            <a:ext cx="1094100" cy="6657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5392950" y="6693443"/>
            <a:ext cx="1000800" cy="6444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673100" y="6666603"/>
            <a:ext cx="1000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Rate of blood flow</a:t>
            </a:r>
            <a:endParaRPr i="0" sz="12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708398" y="6803053"/>
            <a:ext cx="57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GFR</a:t>
            </a:r>
            <a:endParaRPr i="0" sz="12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2783248" y="6693453"/>
            <a:ext cx="1198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Severity of renal damage</a:t>
            </a:r>
            <a:endParaRPr i="0" sz="11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4036050" y="6706328"/>
            <a:ext cx="1198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Tubular reabsorption</a:t>
            </a:r>
            <a:endParaRPr i="0" sz="12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5387550" y="6766366"/>
            <a:ext cx="1000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Tubular secretion</a:t>
            </a:r>
            <a:endParaRPr i="0" sz="12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0" name="Google Shape;180;p15"/>
          <p:cNvCxnSpPr/>
          <p:nvPr/>
        </p:nvCxnSpPr>
        <p:spPr>
          <a:xfrm rot="10800000">
            <a:off x="2670368" y="7015649"/>
            <a:ext cx="21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5"/>
          <p:cNvCxnSpPr/>
          <p:nvPr/>
        </p:nvCxnSpPr>
        <p:spPr>
          <a:xfrm rot="10800000">
            <a:off x="1465043" y="7015649"/>
            <a:ext cx="21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5"/>
          <p:cNvCxnSpPr/>
          <p:nvPr/>
        </p:nvCxnSpPr>
        <p:spPr>
          <a:xfrm rot="10800000">
            <a:off x="3874943" y="7015649"/>
            <a:ext cx="21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5"/>
          <p:cNvCxnSpPr/>
          <p:nvPr/>
        </p:nvCxnSpPr>
        <p:spPr>
          <a:xfrm rot="10800000">
            <a:off x="5173818" y="7018612"/>
            <a:ext cx="21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4" name="Google Shape;184;p15"/>
          <p:cNvGrpSpPr/>
          <p:nvPr/>
        </p:nvGrpSpPr>
        <p:grpSpPr>
          <a:xfrm>
            <a:off x="2226545" y="7642460"/>
            <a:ext cx="2710164" cy="431121"/>
            <a:chOff x="4404545" y="3301592"/>
            <a:chExt cx="782403" cy="129272"/>
          </a:xfrm>
        </p:grpSpPr>
        <p:sp>
          <p:nvSpPr>
            <p:cNvPr id="185" name="Google Shape;185;p1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5"/>
          <p:cNvSpPr txBox="1"/>
          <p:nvPr/>
        </p:nvSpPr>
        <p:spPr>
          <a:xfrm>
            <a:off x="2673900" y="7640378"/>
            <a:ext cx="24120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1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Clearance tests</a:t>
            </a:r>
            <a:r>
              <a:rPr b="1" lang="en" sz="21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1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5"/>
          <p:cNvSpPr/>
          <p:nvPr/>
        </p:nvSpPr>
        <p:spPr>
          <a:xfrm flipH="1">
            <a:off x="287124" y="8683178"/>
            <a:ext cx="827400" cy="4986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</a:rPr>
              <a:t>Urea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927763" y="8155803"/>
            <a:ext cx="1498200" cy="4986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Endogenous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4794025" y="8148766"/>
            <a:ext cx="1438500" cy="4986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Exogenous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15"/>
          <p:cNvCxnSpPr>
            <a:stCxn id="187" idx="2"/>
            <a:endCxn id="189" idx="1"/>
          </p:cNvCxnSpPr>
          <p:nvPr/>
        </p:nvCxnSpPr>
        <p:spPr>
          <a:xfrm flipH="1" rot="-5400000">
            <a:off x="4184250" y="7788428"/>
            <a:ext cx="305400" cy="91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5"/>
          <p:cNvCxnSpPr>
            <a:stCxn id="187" idx="2"/>
            <a:endCxn id="124" idx="3"/>
          </p:cNvCxnSpPr>
          <p:nvPr/>
        </p:nvCxnSpPr>
        <p:spPr>
          <a:xfrm rot="5400000">
            <a:off x="2996850" y="7522028"/>
            <a:ext cx="312300" cy="1453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15"/>
          <p:cNvSpPr/>
          <p:nvPr/>
        </p:nvSpPr>
        <p:spPr>
          <a:xfrm flipH="1">
            <a:off x="1077775" y="9064878"/>
            <a:ext cx="1198200" cy="4986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</a:rPr>
              <a:t>Creatinine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 flipH="1">
            <a:off x="2239175" y="8714153"/>
            <a:ext cx="827400" cy="4986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</a:rPr>
              <a:t>Uric acid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flipH="1">
            <a:off x="3296763" y="8707428"/>
            <a:ext cx="1986300" cy="4986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434343"/>
                </a:solidFill>
              </a:rPr>
              <a:t>Para-amino hippuric acid (PAHA)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/>
          <p:nvPr/>
        </p:nvSpPr>
        <p:spPr>
          <a:xfrm flipH="1">
            <a:off x="4638925" y="9274179"/>
            <a:ext cx="1748700" cy="4311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434343"/>
                </a:solidFill>
              </a:rPr>
              <a:t>Diodrast (di-iodo pyridone acetic acid)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 flipH="1">
            <a:off x="5743475" y="8707428"/>
            <a:ext cx="827400" cy="4986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</a:rPr>
              <a:t>Inulin</a:t>
            </a:r>
            <a:endParaRPr b="0" i="0" sz="13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5"/>
          <p:cNvCxnSpPr>
            <a:stCxn id="124" idx="2"/>
            <a:endCxn id="188" idx="1"/>
          </p:cNvCxnSpPr>
          <p:nvPr/>
        </p:nvCxnSpPr>
        <p:spPr>
          <a:xfrm rot="5400000">
            <a:off x="1256713" y="8512353"/>
            <a:ext cx="278100" cy="562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5"/>
          <p:cNvCxnSpPr>
            <a:stCxn id="124" idx="2"/>
            <a:endCxn id="192" idx="0"/>
          </p:cNvCxnSpPr>
          <p:nvPr/>
        </p:nvCxnSpPr>
        <p:spPr>
          <a:xfrm>
            <a:off x="1676863" y="8654403"/>
            <a:ext cx="0" cy="41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5"/>
          <p:cNvCxnSpPr>
            <a:stCxn id="195" idx="3"/>
            <a:endCxn id="189" idx="2"/>
          </p:cNvCxnSpPr>
          <p:nvPr/>
        </p:nvCxnSpPr>
        <p:spPr>
          <a:xfrm rot="10800000">
            <a:off x="5513375" y="8647428"/>
            <a:ext cx="230100" cy="309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15"/>
          <p:cNvCxnSpPr>
            <a:stCxn id="193" idx="1"/>
            <a:endCxn id="189" idx="2"/>
          </p:cNvCxnSpPr>
          <p:nvPr/>
        </p:nvCxnSpPr>
        <p:spPr>
          <a:xfrm flipH="1" rot="10800000">
            <a:off x="5283063" y="8647428"/>
            <a:ext cx="230100" cy="309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15"/>
          <p:cNvCxnSpPr>
            <a:stCxn id="194" idx="0"/>
            <a:endCxn id="189" idx="2"/>
          </p:cNvCxnSpPr>
          <p:nvPr/>
        </p:nvCxnSpPr>
        <p:spPr>
          <a:xfrm rot="10800000">
            <a:off x="5513275" y="8647479"/>
            <a:ext cx="0" cy="62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15"/>
          <p:cNvSpPr txBox="1"/>
          <p:nvPr/>
        </p:nvSpPr>
        <p:spPr>
          <a:xfrm>
            <a:off x="4934100" y="7664850"/>
            <a:ext cx="1918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Females’ slides only</a:t>
            </a:r>
            <a:endParaRPr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/>
          <p:nvPr/>
        </p:nvSpPr>
        <p:spPr>
          <a:xfrm>
            <a:off x="2281012" y="2699762"/>
            <a:ext cx="1259100" cy="322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3321037" y="4171085"/>
            <a:ext cx="349800" cy="32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981600" y="668758"/>
            <a:ext cx="48948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Nephron Excretion and Clearance</a:t>
            </a:r>
            <a:endParaRPr b="1" i="0" sz="2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562" y="3250343"/>
            <a:ext cx="3834775" cy="423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64713" y="3927869"/>
            <a:ext cx="3482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Extra: </a:t>
            </a:r>
            <a:endParaRPr b="1" sz="11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Arterial</a:t>
            </a: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/True Renal Plasma Flow(ARPF)/(TRPF):</a:t>
            </a:r>
            <a:endParaRPr sz="11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 T</a:t>
            </a: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he amount of plasma that Enters the kidney.</a:t>
            </a:r>
            <a:endParaRPr sz="11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(Which is 700ml/min). </a:t>
            </a:r>
            <a:endParaRPr sz="11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But 10% of it will go to other non functioning structures like the capsule, so the actual Effective Renal Plasma Flow (ERPF) = 625ml/min which we will substitute to this rectangle that holds</a:t>
            </a:r>
            <a:endParaRPr sz="11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1260087" y="5840641"/>
            <a:ext cx="349800" cy="32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1609887" y="5840641"/>
            <a:ext cx="1259100" cy="322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4" name="Google Shape;214;p16"/>
          <p:cNvCxnSpPr>
            <a:stCxn id="207" idx="0"/>
          </p:cNvCxnSpPr>
          <p:nvPr/>
        </p:nvCxnSpPr>
        <p:spPr>
          <a:xfrm rot="10800000">
            <a:off x="3495937" y="3951185"/>
            <a:ext cx="0" cy="2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16"/>
          <p:cNvCxnSpPr>
            <a:stCxn id="206" idx="2"/>
          </p:cNvCxnSpPr>
          <p:nvPr/>
        </p:nvCxnSpPr>
        <p:spPr>
          <a:xfrm>
            <a:off x="2910562" y="3021962"/>
            <a:ext cx="123600" cy="45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16"/>
          <p:cNvCxnSpPr/>
          <p:nvPr/>
        </p:nvCxnSpPr>
        <p:spPr>
          <a:xfrm flipH="1" rot="10800000">
            <a:off x="1433437" y="6163070"/>
            <a:ext cx="1800" cy="4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6"/>
          <p:cNvSpPr/>
          <p:nvPr/>
        </p:nvSpPr>
        <p:spPr>
          <a:xfrm>
            <a:off x="956787" y="6574970"/>
            <a:ext cx="956400" cy="471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1/5</a:t>
            </a:r>
            <a:r>
              <a:rPr lang="en"/>
              <a:t> =125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Filtrated </a:t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990937" y="6574983"/>
            <a:ext cx="1510500" cy="471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4/5</a:t>
            </a:r>
            <a:r>
              <a:rPr lang="en"/>
              <a:t>=500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Stayed in blood </a:t>
            </a:r>
            <a:endParaRPr/>
          </a:p>
        </p:txBody>
      </p:sp>
      <p:cxnSp>
        <p:nvCxnSpPr>
          <p:cNvPr id="219" name="Google Shape;219;p16"/>
          <p:cNvCxnSpPr/>
          <p:nvPr/>
        </p:nvCxnSpPr>
        <p:spPr>
          <a:xfrm flipH="1" rot="10800000">
            <a:off x="2331912" y="6163070"/>
            <a:ext cx="1800" cy="4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16"/>
          <p:cNvCxnSpPr/>
          <p:nvPr/>
        </p:nvCxnSpPr>
        <p:spPr>
          <a:xfrm>
            <a:off x="2175463" y="1599422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21" name="Google Shape;221;p16"/>
          <p:cNvSpPr txBox="1"/>
          <p:nvPr/>
        </p:nvSpPr>
        <p:spPr>
          <a:xfrm>
            <a:off x="2884502" y="1599425"/>
            <a:ext cx="1089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Oxygen"/>
                <a:ea typeface="Oxygen"/>
                <a:cs typeface="Oxygen"/>
                <a:sym typeface="Oxygen"/>
              </a:rPr>
              <a:t>Extra</a:t>
            </a:r>
            <a:endParaRPr b="1">
              <a:solidFill>
                <a:srgbClr val="999999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2775375" y="6986977"/>
            <a:ext cx="1364400" cy="6846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8" name="Google Shape;228;p17"/>
          <p:cNvCxnSpPr>
            <a:stCxn id="229" idx="6"/>
            <a:endCxn id="227" idx="1"/>
          </p:cNvCxnSpPr>
          <p:nvPr/>
        </p:nvCxnSpPr>
        <p:spPr>
          <a:xfrm flipH="1" rot="10800000">
            <a:off x="1937363" y="7329327"/>
            <a:ext cx="837900" cy="27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0" name="Google Shape;230;p17"/>
          <p:cNvGrpSpPr/>
          <p:nvPr/>
        </p:nvGrpSpPr>
        <p:grpSpPr>
          <a:xfrm>
            <a:off x="241202" y="5115073"/>
            <a:ext cx="2026831" cy="581005"/>
            <a:chOff x="4411970" y="2233974"/>
            <a:chExt cx="763574" cy="189068"/>
          </a:xfrm>
        </p:grpSpPr>
        <p:sp>
          <p:nvSpPr>
            <p:cNvPr id="231" name="Google Shape;231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3" name="Google Shape;233;p17"/>
          <p:cNvGrpSpPr/>
          <p:nvPr/>
        </p:nvGrpSpPr>
        <p:grpSpPr>
          <a:xfrm>
            <a:off x="2415589" y="5115073"/>
            <a:ext cx="2026831" cy="581005"/>
            <a:chOff x="4411970" y="2233974"/>
            <a:chExt cx="763574" cy="189068"/>
          </a:xfrm>
        </p:grpSpPr>
        <p:sp>
          <p:nvSpPr>
            <p:cNvPr id="234" name="Google Shape;234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4590003" y="5115086"/>
            <a:ext cx="2026831" cy="581005"/>
            <a:chOff x="4411970" y="2233974"/>
            <a:chExt cx="763574" cy="189068"/>
          </a:xfrm>
        </p:grpSpPr>
        <p:sp>
          <p:nvSpPr>
            <p:cNvPr id="237" name="Google Shape;237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4608264" y="5894548"/>
            <a:ext cx="2026831" cy="581005"/>
            <a:chOff x="4411970" y="2233974"/>
            <a:chExt cx="763574" cy="189068"/>
          </a:xfrm>
        </p:grpSpPr>
        <p:sp>
          <p:nvSpPr>
            <p:cNvPr id="240" name="Google Shape;240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2" name="Google Shape;242;p17"/>
          <p:cNvGrpSpPr/>
          <p:nvPr/>
        </p:nvGrpSpPr>
        <p:grpSpPr>
          <a:xfrm>
            <a:off x="222939" y="5894561"/>
            <a:ext cx="2026831" cy="581005"/>
            <a:chOff x="4411970" y="2233974"/>
            <a:chExt cx="763574" cy="189068"/>
          </a:xfrm>
        </p:grpSpPr>
        <p:sp>
          <p:nvSpPr>
            <p:cNvPr id="243" name="Google Shape;243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5" name="Google Shape;245;p17"/>
          <p:cNvSpPr txBox="1"/>
          <p:nvPr/>
        </p:nvSpPr>
        <p:spPr>
          <a:xfrm>
            <a:off x="271563" y="3722825"/>
            <a:ext cx="62154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Criteria of a substance used for GFR measurement:</a:t>
            </a:r>
            <a:endParaRPr b="1" i="0" sz="22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6" name="Google Shape;246;p17"/>
          <p:cNvGrpSpPr/>
          <p:nvPr/>
        </p:nvGrpSpPr>
        <p:grpSpPr>
          <a:xfrm>
            <a:off x="2474839" y="5931098"/>
            <a:ext cx="2026831" cy="581005"/>
            <a:chOff x="4411970" y="2233974"/>
            <a:chExt cx="763574" cy="189068"/>
          </a:xfrm>
        </p:grpSpPr>
        <p:sp>
          <p:nvSpPr>
            <p:cNvPr id="247" name="Google Shape;247;p17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9" name="Google Shape;249;p17"/>
          <p:cNvSpPr txBox="1"/>
          <p:nvPr/>
        </p:nvSpPr>
        <p:spPr>
          <a:xfrm>
            <a:off x="891825" y="5222125"/>
            <a:ext cx="13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Freely filtered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051150" y="5226025"/>
            <a:ext cx="136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not secreted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tubular cells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3067700" y="6077375"/>
            <a:ext cx="147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not reabsorbed  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tubular cells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926675" y="6006100"/>
            <a:ext cx="136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should not be toxic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>
            <a:off x="5122050" y="5254237"/>
            <a:ext cx="155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should not be metabolized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5248651" y="6006100"/>
            <a:ext cx="136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Easily measurable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4920637" y="7100527"/>
            <a:ext cx="1558800" cy="10560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378563" y="7081227"/>
            <a:ext cx="1558800" cy="1056000"/>
          </a:xfrm>
          <a:prstGeom prst="ellipse">
            <a:avLst/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4920638" y="7107102"/>
            <a:ext cx="15588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Inulin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(exogenous)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Ideal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378575" y="7076540"/>
            <a:ext cx="15588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Creatinine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(endogenous)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practical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3501850" y="8442240"/>
            <a:ext cx="32835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is a polysaccharide, </a:t>
            </a:r>
            <a:r>
              <a:rPr lang="en"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is found in the roots of certain plants and must be administered intravenously to a patient to measure GFR</a:t>
            </a: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with a molecular weight of about 5200 and it fits all the above requirements.</a:t>
            </a:r>
            <a:endParaRPr i="0" sz="12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17"/>
          <p:cNvSpPr/>
          <p:nvPr/>
        </p:nvSpPr>
        <p:spPr>
          <a:xfrm rot="10800000">
            <a:off x="5636603" y="8163111"/>
            <a:ext cx="126900" cy="216600"/>
          </a:xfrm>
          <a:prstGeom prst="upArrow">
            <a:avLst>
              <a:gd fmla="val 18497" name="adj1"/>
              <a:gd fmla="val 36315" name="adj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"/>
          <p:cNvSpPr txBox="1"/>
          <p:nvPr/>
        </p:nvSpPr>
        <p:spPr>
          <a:xfrm>
            <a:off x="72638" y="8442252"/>
            <a:ext cx="29928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It is a byproduct of skeletal muscle metabolism </a:t>
            </a:r>
            <a:r>
              <a:rPr lang="en"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and is cleared almost entirely by glomerular filtration. It is a test of renal function to estimate GFR</a:t>
            </a:r>
            <a:endParaRPr i="0" sz="1200" u="none" cap="none" strike="noStrike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7"/>
          <p:cNvSpPr/>
          <p:nvPr/>
        </p:nvSpPr>
        <p:spPr>
          <a:xfrm rot="10800000">
            <a:off x="1094513" y="8143661"/>
            <a:ext cx="126900" cy="216600"/>
          </a:xfrm>
          <a:prstGeom prst="upArrow">
            <a:avLst>
              <a:gd fmla="val 18497" name="adj1"/>
              <a:gd fmla="val 36315" name="adj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 txBox="1"/>
          <p:nvPr/>
        </p:nvSpPr>
        <p:spPr>
          <a:xfrm>
            <a:off x="708688" y="4563083"/>
            <a:ext cx="5486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Amount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per minute = amount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excreted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per minute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3" name="Google Shape;263;p17"/>
          <p:cNvCxnSpPr/>
          <p:nvPr/>
        </p:nvCxnSpPr>
        <p:spPr>
          <a:xfrm>
            <a:off x="2149713" y="4490448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264" name="Google Shape;264;p17"/>
          <p:cNvSpPr txBox="1"/>
          <p:nvPr/>
        </p:nvSpPr>
        <p:spPr>
          <a:xfrm>
            <a:off x="2832578" y="7081645"/>
            <a:ext cx="1250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5" name="Google Shape;265;p17"/>
          <p:cNvCxnSpPr>
            <a:stCxn id="227" idx="3"/>
            <a:endCxn id="256" idx="1"/>
          </p:cNvCxnSpPr>
          <p:nvPr/>
        </p:nvCxnSpPr>
        <p:spPr>
          <a:xfrm>
            <a:off x="4139775" y="7329277"/>
            <a:ext cx="780900" cy="30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17"/>
          <p:cNvCxnSpPr/>
          <p:nvPr/>
        </p:nvCxnSpPr>
        <p:spPr>
          <a:xfrm flipH="1">
            <a:off x="691317" y="1774688"/>
            <a:ext cx="1012500" cy="461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17"/>
          <p:cNvSpPr txBox="1"/>
          <p:nvPr/>
        </p:nvSpPr>
        <p:spPr>
          <a:xfrm>
            <a:off x="882900" y="428550"/>
            <a:ext cx="50922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Clearance method </a:t>
            </a:r>
            <a:endParaRPr b="1" i="0" sz="29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-39800" y="2889100"/>
            <a:ext cx="69834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amount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excreted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=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reabsorbed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secreted</a:t>
            </a:r>
            <a:endParaRPr b="1"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17"/>
          <p:cNvSpPr/>
          <p:nvPr/>
        </p:nvSpPr>
        <p:spPr>
          <a:xfrm flipH="1" rot="2407">
            <a:off x="326210" y="2174392"/>
            <a:ext cx="2999701" cy="7116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Excretion rate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amount excreted per minute = 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Ux</a:t>
            </a: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V</a:t>
            </a:r>
            <a:endParaRPr b="1"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837078" y="1433102"/>
            <a:ext cx="3000000" cy="4155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Ux . V = GFR . Px ± Tx</a:t>
            </a:r>
            <a:endParaRPr b="1" sz="15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178547" y="1433080"/>
            <a:ext cx="1125300" cy="497100"/>
          </a:xfrm>
          <a:prstGeom prst="roundRect">
            <a:avLst>
              <a:gd fmla="val 50000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Tubular activity:</a:t>
            </a:r>
            <a:endParaRPr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5645325" y="1377593"/>
            <a:ext cx="1166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- absorption</a:t>
            </a:r>
            <a:endParaRPr sz="13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+secretion</a:t>
            </a:r>
            <a:endParaRPr sz="13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" name="Google Shape;273;p17"/>
          <p:cNvCxnSpPr>
            <a:stCxn id="271" idx="3"/>
          </p:cNvCxnSpPr>
          <p:nvPr/>
        </p:nvCxnSpPr>
        <p:spPr>
          <a:xfrm>
            <a:off x="5303847" y="1681630"/>
            <a:ext cx="323100" cy="140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17"/>
          <p:cNvCxnSpPr>
            <a:stCxn id="271" idx="3"/>
          </p:cNvCxnSpPr>
          <p:nvPr/>
        </p:nvCxnSpPr>
        <p:spPr>
          <a:xfrm flipH="1" rot="10800000">
            <a:off x="5303847" y="1573330"/>
            <a:ext cx="322800" cy="108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17"/>
          <p:cNvCxnSpPr/>
          <p:nvPr/>
        </p:nvCxnSpPr>
        <p:spPr>
          <a:xfrm flipH="1" rot="10800000">
            <a:off x="1373633" y="1769841"/>
            <a:ext cx="609600" cy="18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17"/>
          <p:cNvCxnSpPr/>
          <p:nvPr/>
        </p:nvCxnSpPr>
        <p:spPr>
          <a:xfrm>
            <a:off x="2052505" y="1764741"/>
            <a:ext cx="814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17"/>
          <p:cNvCxnSpPr/>
          <p:nvPr/>
        </p:nvCxnSpPr>
        <p:spPr>
          <a:xfrm flipH="1" rot="10800000">
            <a:off x="2970920" y="1764000"/>
            <a:ext cx="436500" cy="15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17"/>
          <p:cNvCxnSpPr/>
          <p:nvPr/>
        </p:nvCxnSpPr>
        <p:spPr>
          <a:xfrm>
            <a:off x="2199438" y="997854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279" name="Google Shape;279;p17"/>
          <p:cNvCxnSpPr/>
          <p:nvPr/>
        </p:nvCxnSpPr>
        <p:spPr>
          <a:xfrm>
            <a:off x="2511967" y="1764738"/>
            <a:ext cx="1497900" cy="433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17"/>
          <p:cNvSpPr/>
          <p:nvPr/>
        </p:nvSpPr>
        <p:spPr>
          <a:xfrm>
            <a:off x="3440438" y="2170743"/>
            <a:ext cx="2999700" cy="713700"/>
          </a:xfrm>
          <a:prstGeom prst="roundRect">
            <a:avLst>
              <a:gd fmla="val 50000" name="adj"/>
            </a:avLst>
          </a:pr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Filtered load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amount filtered per minute =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GFR . Px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1" name="Google Shape;281;p17"/>
          <p:cNvCxnSpPr>
            <a:endCxn id="271" idx="1"/>
          </p:cNvCxnSpPr>
          <p:nvPr/>
        </p:nvCxnSpPr>
        <p:spPr>
          <a:xfrm flipH="1" rot="10800000">
            <a:off x="3325947" y="1681630"/>
            <a:ext cx="852600" cy="8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/>
        </p:nvSpPr>
        <p:spPr>
          <a:xfrm>
            <a:off x="514500" y="253126"/>
            <a:ext cx="58290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Processes of GF, Reabsorption and </a:t>
            </a: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Secretion</a:t>
            </a:r>
            <a:r>
              <a:rPr b="1" lang="en" sz="23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2327700" y="1026525"/>
            <a:ext cx="220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Males’ Slides</a:t>
            </a:r>
            <a:endParaRPr b="1" i="0" sz="1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9" name="Google Shape;289;p18"/>
          <p:cNvCxnSpPr/>
          <p:nvPr/>
        </p:nvCxnSpPr>
        <p:spPr>
          <a:xfrm>
            <a:off x="1751238" y="1026530"/>
            <a:ext cx="3355500" cy="114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aphicFrame>
        <p:nvGraphicFramePr>
          <p:cNvPr id="290" name="Google Shape;290;p18"/>
          <p:cNvGraphicFramePr/>
          <p:nvPr/>
        </p:nvGraphicFramePr>
        <p:xfrm>
          <a:off x="307500" y="13951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{64559FB8-B60D-46A1-8276-B252FA0D9368}</a:tableStyleId>
              </a:tblPr>
              <a:tblGrid>
                <a:gridCol w="1449500"/>
                <a:gridCol w="1101400"/>
                <a:gridCol w="1279350"/>
                <a:gridCol w="1034425"/>
                <a:gridCol w="1378325"/>
              </a:tblGrid>
              <a:tr h="6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Substances 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 Filtered 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 Reabsorbed </a:t>
                      </a: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Excreted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Filtered Load Reabsorbed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</a:t>
                      </a:r>
                      <a:endParaRPr sz="15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180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 b="1" sz="14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4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Bicarbonate </a:t>
                      </a:r>
                      <a:r>
                        <a:rPr b="1" lang="en" sz="15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4,320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4,318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&gt;99.9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Sodium </a:t>
                      </a:r>
                      <a:r>
                        <a:rPr b="1" lang="en" sz="15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25,560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25,410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99.4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Chloride  </a:t>
                      </a:r>
                      <a:r>
                        <a:rPr b="1" lang="en" sz="15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5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19,440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19,260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180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99.1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Potassium 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756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664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92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87.8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Urea 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46.8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23.4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23.4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1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4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pic>
        <p:nvPicPr>
          <p:cNvPr id="291" name="Google Shape;2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320" y="5963729"/>
            <a:ext cx="2858474" cy="268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 txBox="1"/>
          <p:nvPr/>
        </p:nvSpPr>
        <p:spPr>
          <a:xfrm>
            <a:off x="3685325" y="4644725"/>
            <a:ext cx="2858400" cy="1254600"/>
          </a:xfrm>
          <a:prstGeom prst="rect">
            <a:avLst/>
          </a:prstGeom>
          <a:noFill/>
          <a:ln cap="flat" cmpd="sng" w="28575">
            <a:solidFill>
              <a:srgbClr val="A3534F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Changes in average concentrations of different substances at different points in the tubular system relative to the concentration of that substance in the plasma and glomerular filtrate.</a:t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3809625" y="8680425"/>
            <a:ext cx="2858400" cy="111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 value of 1.0 indicates that the concentration of the substance in the tubular fluid is the same as the concentration in the plasma.</a:t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4" name="Google Shape;2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53" y="6116054"/>
            <a:ext cx="2623630" cy="361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154" y="4704082"/>
            <a:ext cx="2623624" cy="13340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/>
          <p:nvPr/>
        </p:nvSpPr>
        <p:spPr>
          <a:xfrm rot="459500">
            <a:off x="3470777" y="7260223"/>
            <a:ext cx="463736" cy="1632237"/>
          </a:xfrm>
          <a:prstGeom prst="curvedRightArrow">
            <a:avLst>
              <a:gd fmla="val 3978" name="adj1"/>
              <a:gd fmla="val 16373" name="adj2"/>
              <a:gd fmla="val 7732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192125" y="587547"/>
            <a:ext cx="6040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1" lang="en" sz="2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enal blood flow (RBF)</a:t>
            </a:r>
            <a:endParaRPr b="1" i="0" sz="2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408900" y="1548814"/>
            <a:ext cx="60402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Substance used for measurement of GFR are not suitable for the measurement of Renal Blood Flow. Why ?</a:t>
            </a:r>
            <a:endParaRPr b="1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Because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Inulin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clearance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only reflects the volume of plasma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that is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filtered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that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remains unfiltered (RBF)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and yet passes through the kidney. 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It is known that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only ⅕ of the plasma that enters the kidneys gets filtered.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Therefore other substances to be used with special criteria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Example of such substance is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Para-aminohippuric acid (PAH)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90% of plasma flowing through the kidney is completely cleared of PAH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To measure renal blood flow we will have to measure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renal plasma flow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first and then the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hematocrit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value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we calculate the actual blood flow 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4" name="Google Shape;304;p19"/>
          <p:cNvCxnSpPr/>
          <p:nvPr/>
        </p:nvCxnSpPr>
        <p:spPr>
          <a:xfrm>
            <a:off x="1982663" y="1170804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grpSp>
        <p:nvGrpSpPr>
          <p:cNvPr id="305" name="Google Shape;305;p19"/>
          <p:cNvGrpSpPr/>
          <p:nvPr/>
        </p:nvGrpSpPr>
        <p:grpSpPr>
          <a:xfrm>
            <a:off x="228452" y="6837344"/>
            <a:ext cx="2026831" cy="581005"/>
            <a:chOff x="4411970" y="2233974"/>
            <a:chExt cx="763574" cy="189068"/>
          </a:xfrm>
        </p:grpSpPr>
        <p:sp>
          <p:nvSpPr>
            <p:cNvPr id="306" name="Google Shape;306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8" name="Google Shape;308;p19"/>
          <p:cNvGrpSpPr/>
          <p:nvPr/>
        </p:nvGrpSpPr>
        <p:grpSpPr>
          <a:xfrm>
            <a:off x="2402839" y="6837344"/>
            <a:ext cx="2026831" cy="581005"/>
            <a:chOff x="4411970" y="2233974"/>
            <a:chExt cx="763574" cy="189068"/>
          </a:xfrm>
        </p:grpSpPr>
        <p:sp>
          <p:nvSpPr>
            <p:cNvPr id="309" name="Google Shape;309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1" name="Google Shape;311;p19"/>
          <p:cNvGrpSpPr/>
          <p:nvPr/>
        </p:nvGrpSpPr>
        <p:grpSpPr>
          <a:xfrm>
            <a:off x="4577253" y="6837357"/>
            <a:ext cx="2026831" cy="581005"/>
            <a:chOff x="4411970" y="2233974"/>
            <a:chExt cx="763574" cy="189068"/>
          </a:xfrm>
        </p:grpSpPr>
        <p:sp>
          <p:nvSpPr>
            <p:cNvPr id="312" name="Google Shape;312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4" name="Google Shape;314;p19"/>
          <p:cNvGrpSpPr/>
          <p:nvPr/>
        </p:nvGrpSpPr>
        <p:grpSpPr>
          <a:xfrm>
            <a:off x="1281464" y="7627132"/>
            <a:ext cx="2026831" cy="581005"/>
            <a:chOff x="4411970" y="2233974"/>
            <a:chExt cx="763574" cy="189068"/>
          </a:xfrm>
        </p:grpSpPr>
        <p:sp>
          <p:nvSpPr>
            <p:cNvPr id="315" name="Google Shape;315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7" name="Google Shape;317;p19"/>
          <p:cNvSpPr txBox="1"/>
          <p:nvPr/>
        </p:nvSpPr>
        <p:spPr>
          <a:xfrm>
            <a:off x="258825" y="5751800"/>
            <a:ext cx="62154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Criteria of a substance used for renal plasma flow measurement:</a:t>
            </a:r>
            <a:endParaRPr b="1" i="0" sz="21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8" name="Google Shape;318;p19"/>
          <p:cNvGrpSpPr/>
          <p:nvPr/>
        </p:nvGrpSpPr>
        <p:grpSpPr>
          <a:xfrm>
            <a:off x="3533364" y="7663669"/>
            <a:ext cx="2026831" cy="581005"/>
            <a:chOff x="4411970" y="2233974"/>
            <a:chExt cx="763574" cy="189068"/>
          </a:xfrm>
        </p:grpSpPr>
        <p:sp>
          <p:nvSpPr>
            <p:cNvPr id="319" name="Google Shape;319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1" name="Google Shape;321;p19"/>
          <p:cNvSpPr txBox="1"/>
          <p:nvPr/>
        </p:nvSpPr>
        <p:spPr>
          <a:xfrm>
            <a:off x="879075" y="6944396"/>
            <a:ext cx="13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Freely filtered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2946600" y="6948300"/>
            <a:ext cx="15477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Rapidly </a:t>
            </a:r>
            <a:r>
              <a:rPr b="1"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secreted</a:t>
            </a:r>
            <a:r>
              <a:rPr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tubular cells</a:t>
            </a:r>
            <a:endParaRPr i="0" sz="12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4126225" y="7809946"/>
            <a:ext cx="147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not reabsorbed   </a:t>
            </a: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by tubular cells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1985200" y="7738671"/>
            <a:ext cx="136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should not be toxic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5265151" y="6943133"/>
            <a:ext cx="136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Easily measurable</a:t>
            </a:r>
            <a:endParaRPr i="0" sz="13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6" name="Google Shape;326;p19"/>
          <p:cNvCxnSpPr/>
          <p:nvPr/>
        </p:nvCxnSpPr>
        <p:spPr>
          <a:xfrm>
            <a:off x="2136963" y="652545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/>
        </p:nvSpPr>
        <p:spPr>
          <a:xfrm>
            <a:off x="171000" y="662574"/>
            <a:ext cx="65160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After a substance is freely filtered, there are 4 </a:t>
            </a: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possibilities:</a:t>
            </a:r>
            <a:r>
              <a:rPr b="1" lang="en" sz="29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9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2" name="Google Shape;332;p20"/>
          <p:cNvCxnSpPr/>
          <p:nvPr/>
        </p:nvCxnSpPr>
        <p:spPr>
          <a:xfrm flipH="1" rot="10800000">
            <a:off x="1346699" y="1657838"/>
            <a:ext cx="4164600" cy="39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pic>
        <p:nvPicPr>
          <p:cNvPr id="333" name="Google Shape;333;p20"/>
          <p:cNvPicPr preferRelativeResize="0"/>
          <p:nvPr/>
        </p:nvPicPr>
        <p:blipFill rotWithShape="1">
          <a:blip r:embed="rId3">
            <a:alphaModFix/>
          </a:blip>
          <a:srcRect b="50374" l="0" r="0" t="0"/>
          <a:stretch/>
        </p:blipFill>
        <p:spPr>
          <a:xfrm>
            <a:off x="87000" y="1923976"/>
            <a:ext cx="3429000" cy="22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/>
          <p:nvPr/>
        </p:nvSpPr>
        <p:spPr>
          <a:xfrm>
            <a:off x="87023" y="4191900"/>
            <a:ext cx="1393500" cy="10059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Neither reabsorbed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Nor secreted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199579" y="3217422"/>
            <a:ext cx="619800" cy="2688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Inulin</a:t>
            </a:r>
            <a:endParaRPr b="1"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1853951" y="3217422"/>
            <a:ext cx="619800" cy="2688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Urea</a:t>
            </a:r>
            <a:endParaRPr b="1"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3">
            <a:alphaModFix/>
          </a:blip>
          <a:srcRect b="0" l="0" r="6846" t="50374"/>
          <a:stretch/>
        </p:blipFill>
        <p:spPr>
          <a:xfrm>
            <a:off x="3508336" y="1923979"/>
            <a:ext cx="3194225" cy="22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3620904" y="3212351"/>
            <a:ext cx="619800" cy="2688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Glucose </a:t>
            </a:r>
            <a:endParaRPr b="1"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5222835" y="3212346"/>
            <a:ext cx="619800" cy="268800"/>
          </a:xfrm>
          <a:prstGeom prst="roundRect">
            <a:avLst>
              <a:gd fmla="val 16667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PAH</a:t>
            </a:r>
            <a:endParaRPr b="1"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41" name="Google Shape;341;p20"/>
          <p:cNvGraphicFramePr/>
          <p:nvPr/>
        </p:nvGraphicFramePr>
        <p:xfrm>
          <a:off x="573038" y="53589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{64559FB8-B60D-46A1-8276-B252FA0D9368}</a:tableStyleId>
              </a:tblPr>
              <a:tblGrid>
                <a:gridCol w="1474925"/>
                <a:gridCol w="1624550"/>
                <a:gridCol w="1370950"/>
                <a:gridCol w="1241500"/>
              </a:tblGrid>
              <a:tr h="63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much we see in urine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Clearance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ml/min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Renal mechanism </a:t>
                      </a:r>
                      <a:endParaRPr sz="1300"/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Example</a:t>
                      </a:r>
                      <a:r>
                        <a:rPr lang="en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</a:tr>
              <a:tr h="9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Neither reabsorbed nor secreted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inulin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Less than 125</a:t>
                      </a:r>
                      <a:endParaRPr sz="13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Partially reabsorbed </a:t>
                      </a:r>
                      <a:endParaRPr sz="1300" u="none" cap="none" strike="noStrike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K+ </a:t>
                      </a:r>
                      <a:endParaRPr sz="13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0B539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Urea</a:t>
                      </a:r>
                      <a:endParaRPr sz="1300">
                        <a:solidFill>
                          <a:srgbClr val="0B539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Completely reabsorbed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Amino </a:t>
                      </a: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acids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than 125</a:t>
                      </a:r>
                      <a:endParaRPr sz="1300" u="none" cap="none" strike="noStrike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Partially secrested </a:t>
                      </a:r>
                      <a:endParaRPr sz="1300" u="none" cap="none" strike="noStrike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 </a:t>
                      </a:r>
                      <a:endParaRPr sz="1300" u="none" cap="none" strike="noStrike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90% of plasma flowing is cleared</a:t>
                      </a:r>
                      <a:endParaRPr sz="1300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Completely secreted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PAH </a:t>
                      </a:r>
                      <a:endParaRPr sz="13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7B7B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Diodrast</a:t>
                      </a:r>
                      <a:endParaRPr sz="1300">
                        <a:solidFill>
                          <a:srgbClr val="B7B7B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52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A6A6A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than 625 </a:t>
                      </a:r>
                      <a:endParaRPr sz="1300">
                        <a:solidFill>
                          <a:srgbClr val="A6A6A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A6A6A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Formed and secreted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A6A6A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NH3</a:t>
                      </a:r>
                      <a:endParaRPr sz="1300" u="none" cap="none" strike="noStrike">
                        <a:solidFill>
                          <a:srgbClr val="A6A6A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342" name="Google Shape;342;p20"/>
          <p:cNvSpPr/>
          <p:nvPr/>
        </p:nvSpPr>
        <p:spPr>
          <a:xfrm>
            <a:off x="1130588" y="6329628"/>
            <a:ext cx="3498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"/>
          <p:cNvSpPr/>
          <p:nvPr/>
        </p:nvSpPr>
        <p:spPr>
          <a:xfrm>
            <a:off x="1242050" y="7057684"/>
            <a:ext cx="1269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4" name="Google Shape;344;p20"/>
          <p:cNvCxnSpPr/>
          <p:nvPr/>
        </p:nvCxnSpPr>
        <p:spPr>
          <a:xfrm rot="10800000">
            <a:off x="1305500" y="7649741"/>
            <a:ext cx="0" cy="1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20"/>
          <p:cNvSpPr/>
          <p:nvPr/>
        </p:nvSpPr>
        <p:spPr>
          <a:xfrm>
            <a:off x="987475" y="8090216"/>
            <a:ext cx="3498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0"/>
          <p:cNvSpPr/>
          <p:nvPr/>
        </p:nvSpPr>
        <p:spPr>
          <a:xfrm>
            <a:off x="1159402" y="8626603"/>
            <a:ext cx="6687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833339" y="8626566"/>
            <a:ext cx="3498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686080" y="9162949"/>
            <a:ext cx="349800" cy="2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1027018" y="9162962"/>
            <a:ext cx="6687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1648093" y="9162949"/>
            <a:ext cx="349800" cy="283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1273707" y="8090228"/>
            <a:ext cx="349800" cy="28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"/>
          <p:cNvSpPr txBox="1"/>
          <p:nvPr/>
        </p:nvSpPr>
        <p:spPr>
          <a:xfrm>
            <a:off x="3751488" y="4187952"/>
            <a:ext cx="1371600" cy="10059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All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is reabsorbed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but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not secreted</a:t>
            </a:r>
            <a:endParaRPr b="1"/>
          </a:p>
        </p:txBody>
      </p:sp>
      <p:sp>
        <p:nvSpPr>
          <p:cNvPr id="353" name="Google Shape;353;p20"/>
          <p:cNvSpPr txBox="1"/>
          <p:nvPr/>
        </p:nvSpPr>
        <p:spPr>
          <a:xfrm>
            <a:off x="1952888" y="4187952"/>
            <a:ext cx="1371600" cy="10059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Partially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reabsorbed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not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secreted</a:t>
            </a:r>
            <a:endParaRPr/>
          </a:p>
        </p:txBody>
      </p:sp>
      <p:sp>
        <p:nvSpPr>
          <p:cNvPr id="354" name="Google Shape;354;p20"/>
          <p:cNvSpPr txBox="1"/>
          <p:nvPr/>
        </p:nvSpPr>
        <p:spPr>
          <a:xfrm>
            <a:off x="5441700" y="4187950"/>
            <a:ext cx="1371600" cy="9936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Not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reabsorbed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but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it is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secreted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/>
          <p:nvPr/>
        </p:nvSpPr>
        <p:spPr>
          <a:xfrm>
            <a:off x="493500" y="3925888"/>
            <a:ext cx="5871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Inulin clearance</a:t>
            </a:r>
            <a:endParaRPr b="1" i="0" sz="27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231513" y="4562585"/>
            <a:ext cx="45057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plant product that is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filtered but not absorbed or secreted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Used to determine GFR and therefore nephron function.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231513" y="5959928"/>
            <a:ext cx="45057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if Plasma conc. of inulin = 1mg/100ml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Urinary conc of Inulin = 125/120 mg/100ml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Urine flow (UV) = 1 ml /min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then, the clearance of inulin will be?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2" name="Google Shape;3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713" y="6969925"/>
            <a:ext cx="1827725" cy="2315451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762" y="4839628"/>
            <a:ext cx="1827725" cy="2101500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4" name="Google Shape;3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451" y="7768830"/>
            <a:ext cx="2388016" cy="3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572" y="8160523"/>
            <a:ext cx="2273833" cy="6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1"/>
          <p:cNvSpPr txBox="1"/>
          <p:nvPr/>
        </p:nvSpPr>
        <p:spPr>
          <a:xfrm>
            <a:off x="248463" y="6926585"/>
            <a:ext cx="45057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Calculation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Amount filtered per minute = Amount excreted per minute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2184648" y="8056851"/>
            <a:ext cx="211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= (125/120) x 1 </a:t>
            </a:r>
            <a:endParaRPr i="0" sz="14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248454" y="8832209"/>
            <a:ext cx="28107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 = (125 </a:t>
            </a:r>
            <a:r>
              <a:rPr b="1"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120) ml/min = GFR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3037140" y="8413029"/>
            <a:ext cx="4875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0" name="Google Shape;370;p21"/>
          <p:cNvCxnSpPr/>
          <p:nvPr/>
        </p:nvCxnSpPr>
        <p:spPr>
          <a:xfrm flipH="1" rot="10800000">
            <a:off x="2704533" y="8514786"/>
            <a:ext cx="1077000" cy="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21"/>
          <p:cNvSpPr txBox="1"/>
          <p:nvPr/>
        </p:nvSpPr>
        <p:spPr>
          <a:xfrm>
            <a:off x="248463" y="5299810"/>
            <a:ext cx="45633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Inulin is not produced in the body. Thus must be administered intravenously to measure GFR.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993814" y="8580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{64559FB8-B60D-46A1-8276-B252FA0D9368}</a:tableStyleId>
              </a:tblPr>
              <a:tblGrid>
                <a:gridCol w="3085925"/>
                <a:gridCol w="1784450"/>
              </a:tblGrid>
              <a:tr h="53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Substances </a:t>
                      </a:r>
                      <a:endParaRPr sz="16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Clearance rate ml/min</a:t>
                      </a:r>
                      <a:r>
                        <a:rPr lang="en" sz="16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B37370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Glucose 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b="1" sz="13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Sodium </a:t>
                      </a: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</a:t>
                      </a:r>
                      <a:endParaRPr b="1" sz="13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Chloride  </a:t>
                      </a:r>
                      <a:r>
                        <a:rPr b="1" lang="en" sz="16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1.3</a:t>
                      </a:r>
                      <a:endParaRPr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Potassium 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Phosphate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Inulin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  <a:tr h="3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Creatinine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140</a:t>
                      </a:r>
                      <a:endParaRPr sz="14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 anchor="ctr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sp>
        <p:nvSpPr>
          <p:cNvPr id="374" name="Google Shape;374;p21"/>
          <p:cNvSpPr txBox="1"/>
          <p:nvPr/>
        </p:nvSpPr>
        <p:spPr>
          <a:xfrm>
            <a:off x="1341013" y="402800"/>
            <a:ext cx="417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Table from males’ slides:</a:t>
            </a:r>
            <a:endParaRPr b="1" sz="20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75" name="Google Shape;375;p21"/>
          <p:cNvCxnSpPr/>
          <p:nvPr/>
        </p:nvCxnSpPr>
        <p:spPr>
          <a:xfrm>
            <a:off x="2199438" y="4476117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